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7" r:id="rId3"/>
    <p:sldMasterId id="2147483680" r:id="rId4"/>
  </p:sldMasterIdLst>
  <p:notesMasterIdLst>
    <p:notesMasterId r:id="rId8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Lst>
  <p:sldSz cx="12192000" cy="6858000"/>
  <p:notesSz cx="6858000" cy="9144000"/>
  <p:embeddedFontLst>
    <p:embeddedFont>
      <p:font typeface="Century Gothic" panose="020B0502020202020204" pitchFamily="34" charset="0"/>
      <p:regular r:id="rId88"/>
      <p:bold r:id="rId89"/>
      <p:italic r:id="rId90"/>
      <p:boldItalic r:id="rId91"/>
    </p:embeddedFont>
    <p:embeddedFont>
      <p:font typeface="Noto Sans Symbols" panose="020B0604020202020204" charset="0"/>
      <p:regular r:id="rId92"/>
      <p:bold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ij8/Cdgpz4OThuFdbZi3YQM9pW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144E28-BFE4-42DA-A8DF-BE2D472A06F3}">
  <a:tblStyle styleId="{D8144E28-BFE4-42DA-A8DF-BE2D472A06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0" autoAdjust="0"/>
  </p:normalViewPr>
  <p:slideViewPr>
    <p:cSldViewPr snapToGrid="0">
      <p:cViewPr varScale="1">
        <p:scale>
          <a:sx n="80" d="100"/>
          <a:sy n="80" d="100"/>
        </p:scale>
        <p:origin x="17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font" Target="fonts/font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1.fntdata"/><Relationship Id="rId9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6.fntdata"/><Relationship Id="rId9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idep.org.cy/erasmus/aitiseis/vasiki-drasi-1/#1704714584104-08758a6b-ccc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Noto Sans Symbols"/>
              <a:buNone/>
            </a:pPr>
            <a:r>
              <a:rPr lang="el-GR" dirty="0">
                <a:solidFill>
                  <a:srgbClr val="000000"/>
                </a:solidFill>
              </a:rPr>
              <a:t>Το Πρόγραμμα έχει αναπτύξει 4 βασικές προτεραιότητες με:</a:t>
            </a:r>
            <a:endParaRPr dirty="0">
              <a:solidFill>
                <a:srgbClr val="000000"/>
              </a:solidFill>
            </a:endParaRPr>
          </a:p>
          <a:p>
            <a:pPr marL="0" marR="0" lvl="0" indent="0" algn="just" rtl="0">
              <a:lnSpc>
                <a:spcPct val="100000"/>
              </a:lnSpc>
              <a:spcBef>
                <a:spcPts val="0"/>
              </a:spcBef>
              <a:spcAft>
                <a:spcPts val="0"/>
              </a:spcAft>
              <a:buClr>
                <a:srgbClr val="000000"/>
              </a:buClr>
              <a:buSzPts val="1400"/>
              <a:buFont typeface="Noto Sans Symbols"/>
              <a:buNone/>
            </a:pPr>
            <a:r>
              <a:rPr lang="el-GR" dirty="0">
                <a:solidFill>
                  <a:srgbClr val="000000"/>
                </a:solidFill>
              </a:rPr>
              <a:t>1 στόχο την προώθηση (των ίσων ευκαιριών, της πρόσβασης) της ένταξης, της πολυμορφία αλλά και της </a:t>
            </a:r>
            <a:r>
              <a:rPr lang="el-GR" dirty="0" err="1">
                <a:solidFill>
                  <a:srgbClr val="000000"/>
                </a:solidFill>
              </a:rPr>
              <a:t>βελτιωσης</a:t>
            </a:r>
            <a:r>
              <a:rPr lang="el-GR" dirty="0">
                <a:solidFill>
                  <a:srgbClr val="000000"/>
                </a:solidFill>
              </a:rPr>
              <a:t> της προσέγγισης των συμμετεχόντων με λιγότερες ευκαιρίες ώστε να ξεπεραστούν οι φραγμοί που μπορεί να αντιμετωπίζουν οι διάφορες ομάδες-στόχοι κατά την πρόσβασή τους σε ανάλογες ευκαιρίες εντός και εκτός Ευρώπης.</a:t>
            </a:r>
            <a:endParaRPr dirty="0">
              <a:solidFill>
                <a:srgbClr val="000000"/>
              </a:solidFill>
            </a:endParaRPr>
          </a:p>
          <a:p>
            <a:pPr marL="0" marR="0" lvl="0" indent="0" algn="just" rtl="0">
              <a:lnSpc>
                <a:spcPct val="100000"/>
              </a:lnSpc>
              <a:spcBef>
                <a:spcPts val="0"/>
              </a:spcBef>
              <a:spcAft>
                <a:spcPts val="0"/>
              </a:spcAft>
              <a:buClr>
                <a:srgbClr val="000000"/>
              </a:buClr>
              <a:buSzPts val="1400"/>
              <a:buFont typeface="Noto Sans Symbols"/>
              <a:buNone/>
            </a:pPr>
            <a:endParaRPr dirty="0">
              <a:solidFill>
                <a:srgbClr val="000000"/>
              </a:solidFill>
            </a:endParaRPr>
          </a:p>
          <a:p>
            <a:pPr marL="0" marR="0" lvl="0" indent="0" algn="just" rtl="0">
              <a:lnSpc>
                <a:spcPct val="100000"/>
              </a:lnSpc>
              <a:spcBef>
                <a:spcPts val="0"/>
              </a:spcBef>
              <a:spcAft>
                <a:spcPts val="0"/>
              </a:spcAft>
              <a:buClr>
                <a:srgbClr val="000000"/>
              </a:buClr>
              <a:buSzPts val="1400"/>
              <a:buFont typeface="Noto Sans Symbols"/>
              <a:buNone/>
            </a:pPr>
            <a:r>
              <a:rPr lang="el-GR" b="1" dirty="0">
                <a:solidFill>
                  <a:srgbClr val="000000"/>
                </a:solidFill>
              </a:rPr>
              <a:t>Αξίζει να σημειωθεί ότι το ΙΔΕΠ Διά Βίου Μάθησης </a:t>
            </a:r>
            <a:r>
              <a:rPr lang="el-GR" b="1" dirty="0"/>
              <a:t>έχει αναπτύξει </a:t>
            </a:r>
            <a:r>
              <a:rPr lang="el-GR" b="1" u="sng" dirty="0">
                <a:solidFill>
                  <a:schemeClr val="hlink"/>
                </a:solidFill>
                <a:hlinkClick r:id="rId3"/>
              </a:rPr>
              <a:t>Στρατηγική για την Ένταξη και Πολυμορφία</a:t>
            </a:r>
            <a:r>
              <a:rPr lang="el-GR" b="1" dirty="0"/>
              <a:t>, προκειμένου </a:t>
            </a:r>
            <a:r>
              <a:rPr lang="el-GR" b="1" u="sng" dirty="0"/>
              <a:t>να στηρίξει τους κυπριακούς οργανισμούς που επιθυμούν να εντάξουν την προτεραιότητα αυτή</a:t>
            </a:r>
            <a:r>
              <a:rPr lang="el-GR" b="1" dirty="0"/>
              <a:t> στα Σχέδιά τους. Στα πλαίσια του Σχεδίου αυτού, ως συμμετέχοντες με λιγότερες ευκαιρίες ορίζονται άτομα:</a:t>
            </a:r>
            <a:endParaRPr b="1" i="0" u="none" strike="noStrike" cap="none" dirty="0">
              <a:solidFill>
                <a:srgbClr val="000000"/>
              </a:solidFill>
            </a:endParaRPr>
          </a:p>
          <a:p>
            <a:pPr marL="0" marR="0" lvl="0" indent="0" algn="just" rtl="0">
              <a:lnSpc>
                <a:spcPct val="100000"/>
              </a:lnSpc>
              <a:spcBef>
                <a:spcPts val="0"/>
              </a:spcBef>
              <a:spcAft>
                <a:spcPts val="0"/>
              </a:spcAft>
              <a:buClr>
                <a:schemeClr val="dk1"/>
              </a:buClr>
              <a:buSzPts val="1200"/>
              <a:buFont typeface="Calibri"/>
              <a:buNone/>
            </a:pPr>
            <a:endParaRPr b="0" i="0" u="none" strike="noStrike" cap="none" dirty="0">
              <a:solidFill>
                <a:srgbClr val="000000"/>
              </a:solidFill>
            </a:endParaRPr>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με σωματικές, νοητικές και ψυχικές αναπηρίες</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με θέματα σωματικής και ψυχικής υγείας, σοβαρές ασθένειες ή χρόνιες νόσους, οι οποίες επιφέρουν αναπηρία</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με χαμηλό κοινωνικοοικονομικό υπόβαθρο</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με μεταναστευτικό ή προσφυγικό υπόβαθρο</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που είναι παιδιά μονογονεϊκών ή πολύτεκνων οικογενειών και έχουν εγκριθεί για λήψη του Επιδόματος Μονογονεϊκής Οικογένειας και του Επιδόματος Τέκνου για </a:t>
            </a:r>
            <a:r>
              <a:rPr lang="el-GR" b="0" i="0" u="none" strike="noStrike" cap="none" dirty="0" err="1">
                <a:solidFill>
                  <a:srgbClr val="000000"/>
                </a:solidFill>
              </a:rPr>
              <a:t>τρίτεκνες</a:t>
            </a:r>
            <a:r>
              <a:rPr lang="el-GR" b="0" i="0" u="none" strike="noStrike" cap="none" dirty="0">
                <a:solidFill>
                  <a:srgbClr val="000000"/>
                </a:solidFill>
              </a:rPr>
              <a:t> ή πολύτεκνες οικογένειες αντιστοίχως</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που είναι γονείς οι ίδιοι και ανήκουν στην κατηγορία ατόμων με χαμηλό κοινωνικοοικονομικό υπόβαθρο</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που προέρχονται από αγροτικές, υποβαθμισμένες, ή απομακρυσμένες περιοχές</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που προέρχονται από οικογένειες που παρακολουθούνται από τις Υπηρεσίες Κοινωνικής Ευημερίας και παιδιά υπό φροντίδα</a:t>
            </a:r>
            <a:endParaRPr dirty="0"/>
          </a:p>
          <a:p>
            <a:pPr marL="342900" marR="0" lvl="0" indent="-342900" algn="just" rtl="0">
              <a:lnSpc>
                <a:spcPct val="100000"/>
              </a:lnSpc>
              <a:spcBef>
                <a:spcPts val="0"/>
              </a:spcBef>
              <a:spcAft>
                <a:spcPts val="0"/>
              </a:spcAft>
              <a:buClr>
                <a:srgbClr val="000000"/>
              </a:buClr>
              <a:buSzPts val="1200"/>
              <a:buFont typeface="Noto Sans Symbols"/>
              <a:buChar char="▪"/>
            </a:pPr>
            <a:r>
              <a:rPr lang="el-GR" b="0" i="0" u="none" strike="noStrike" cap="none" dirty="0">
                <a:solidFill>
                  <a:srgbClr val="000000"/>
                </a:solidFill>
              </a:rPr>
              <a:t>με μαθησιακές δυσκολίες</a:t>
            </a:r>
            <a:endParaRPr b="0" i="0" u="none" strike="noStrike" cap="none" dirty="0">
              <a:solidFill>
                <a:srgbClr val="000000"/>
              </a:solidFill>
            </a:endParaRPr>
          </a:p>
          <a:p>
            <a:pPr marL="0" marR="0" lvl="0" indent="0" algn="just" rtl="0">
              <a:lnSpc>
                <a:spcPct val="100000"/>
              </a:lnSpc>
              <a:spcBef>
                <a:spcPts val="0"/>
              </a:spcBef>
              <a:spcAft>
                <a:spcPts val="0"/>
              </a:spcAft>
              <a:buNone/>
            </a:pPr>
            <a:endParaRPr dirty="0">
              <a:solidFill>
                <a:srgbClr val="000000"/>
              </a:solidFill>
            </a:endParaRPr>
          </a:p>
          <a:p>
            <a:pPr marL="0" marR="0" lvl="0" indent="0" algn="just" rtl="0">
              <a:lnSpc>
                <a:spcPct val="100000"/>
              </a:lnSpc>
              <a:spcBef>
                <a:spcPts val="0"/>
              </a:spcBef>
              <a:spcAft>
                <a:spcPts val="0"/>
              </a:spcAft>
              <a:buNone/>
            </a:pPr>
            <a:r>
              <a:rPr lang="el-GR" dirty="0">
                <a:solidFill>
                  <a:srgbClr val="000000"/>
                </a:solidFill>
              </a:rPr>
              <a:t>2 στόχο την στήριξη του ψηφιακού μετασχηματισμού όπως η βελτίωση των ψηφιακών δεξιοτήτων στην εκπαίδευση, η απόκτηση ψηφιακών ικανοτήτων όλων των ηλικιών</a:t>
            </a:r>
            <a:endParaRPr dirty="0">
              <a:solidFill>
                <a:srgbClr val="000000"/>
              </a:solidFill>
            </a:endParaRPr>
          </a:p>
          <a:p>
            <a:pPr marL="0" marR="0" lvl="0" indent="0" algn="just" rtl="0">
              <a:lnSpc>
                <a:spcPct val="100000"/>
              </a:lnSpc>
              <a:spcBef>
                <a:spcPts val="0"/>
              </a:spcBef>
              <a:spcAft>
                <a:spcPts val="0"/>
              </a:spcAft>
              <a:buNone/>
            </a:pPr>
            <a:r>
              <a:rPr lang="el-GR" dirty="0">
                <a:solidFill>
                  <a:srgbClr val="000000"/>
                </a:solidFill>
              </a:rPr>
              <a:t>3 στόχο την πράσινη μετάβαση στις πολιτικές και τα προγράμματα εκπαίδευσης και κατάρτισης αλλά και τη στήριξη της βιώσιμης ανάπτυξης αλλά και καταπολέμηση της κλιματικής αλλαγής</a:t>
            </a:r>
            <a:endParaRPr dirty="0">
              <a:solidFill>
                <a:srgbClr val="000000"/>
              </a:solidFill>
            </a:endParaRPr>
          </a:p>
          <a:p>
            <a:pPr marL="0" marR="0" lvl="0" indent="0" algn="just" rtl="0">
              <a:lnSpc>
                <a:spcPct val="100000"/>
              </a:lnSpc>
              <a:spcBef>
                <a:spcPts val="0"/>
              </a:spcBef>
              <a:spcAft>
                <a:spcPts val="0"/>
              </a:spcAft>
              <a:buNone/>
            </a:pPr>
            <a:r>
              <a:rPr lang="el-GR" dirty="0">
                <a:solidFill>
                  <a:srgbClr val="000000"/>
                </a:solidFill>
              </a:rPr>
              <a:t>4 στόχο τη συμμετοχή των πολιτών στις δημοκρατικές διαδικασίες, τη στήριξη της ενεργού συμμετοχής στα κοινά και την αύξηση της ευαισθητοποίησης για τις κοινές αξίες στο πλαίσιο της Ευρωπαϊκής Ένωσης</a:t>
            </a:r>
            <a:endParaRPr dirty="0">
              <a:solidFill>
                <a:srgbClr val="000000"/>
              </a:solidFill>
            </a:endParaRPr>
          </a:p>
        </p:txBody>
      </p:sp>
      <p:sp>
        <p:nvSpPr>
          <p:cNvPr id="386" name="Google Shape;3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Σημαντικό να σημειωθεί ότι ένα επιτυχημένο σχέδιο κινητικότητας αποτελείται από τα εξής στάδια: </a:t>
            </a:r>
            <a:endParaRPr dirty="0"/>
          </a:p>
          <a:p>
            <a:pPr marL="0" lvl="0" indent="0" algn="l" rtl="0">
              <a:spcBef>
                <a:spcPts val="0"/>
              </a:spcBef>
              <a:spcAft>
                <a:spcPts val="0"/>
              </a:spcAft>
              <a:buNone/>
            </a:pPr>
            <a:r>
              <a:rPr lang="el-GR" dirty="0"/>
              <a:t>• </a:t>
            </a:r>
            <a:r>
              <a:rPr lang="el-GR" u="sng" dirty="0"/>
              <a:t>σχεδιασμό</a:t>
            </a:r>
            <a:r>
              <a:rPr lang="el-GR" dirty="0"/>
              <a:t> (περιλαμβάνει τον καθορισμό των μαθησιακών αποτελεσμάτων, τη μορφή των δραστηριοτήτων, την ανάπτυξη του προγράμματος εργασίας, το χρονοδιάγραμμα των δραστηριοτήτων)·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dirty="0"/>
              <a:t>• </a:t>
            </a:r>
            <a:r>
              <a:rPr lang="el-GR" u="sng" dirty="0"/>
              <a:t>προετοιμασία</a:t>
            </a:r>
            <a:r>
              <a:rPr lang="el-GR" dirty="0"/>
              <a:t> (περιλαμβάνει τις πρακτικές ρυθμίσεις, την επιλογή των συμμετεχόντων, την κατάρτιση συμφωνιών με εταίρους και συμμετέχοντες, τη γλωσσική/διαπολιτισμική/μαθησιακή και επιχειρησιακή προετοιμασία των συμμετεχόντων πριν από την αναχώρησή τους)</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dirty="0"/>
              <a:t>• </a:t>
            </a:r>
            <a:r>
              <a:rPr lang="el-GR" u="sng" dirty="0"/>
              <a:t>υλοποίηση των δραστηριοτήτων κινητικότητας</a:t>
            </a:r>
            <a:endParaRPr dirty="0"/>
          </a:p>
          <a:p>
            <a:pPr marL="0" lvl="0" indent="0" algn="l" rtl="0">
              <a:spcBef>
                <a:spcPts val="0"/>
              </a:spcBef>
              <a:spcAft>
                <a:spcPts val="0"/>
              </a:spcAft>
              <a:buNone/>
            </a:pPr>
            <a:endParaRPr u="sng" dirty="0"/>
          </a:p>
          <a:p>
            <a:pPr marL="0" lvl="0" indent="0" algn="l" rtl="0">
              <a:spcBef>
                <a:spcPts val="0"/>
              </a:spcBef>
              <a:spcAft>
                <a:spcPts val="0"/>
              </a:spcAft>
              <a:buNone/>
            </a:pPr>
            <a:r>
              <a:rPr lang="el-GR" dirty="0"/>
              <a:t>• </a:t>
            </a:r>
            <a:r>
              <a:rPr lang="el-GR" u="sng" dirty="0"/>
              <a:t>παρακολούθηση</a:t>
            </a:r>
            <a:r>
              <a:rPr lang="el-GR" dirty="0"/>
              <a:t> (περιλαμβάνει την αξιολόγηση των δραστηριοτήτων, την επικύρωση και την επίσημη αναγνώριση —κατά περίπτωση— των μαθησιακών αποτελεσμάτων των συμμετεχόντων στη διάρκεια της δραστηριότητας, καθώς και τη διάδοση και τη χρήση των αποτελεσμάτων του σχεδίου). </a:t>
            </a:r>
            <a:endParaRPr dirty="0"/>
          </a:p>
        </p:txBody>
      </p:sp>
      <p:sp>
        <p:nvSpPr>
          <p:cNvPr id="403" name="Google Shape;4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0" name="Google Shape;41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Ο τύπος των επιλέξιμων δραστηριοτήτων διαχωρίζεται σε εξερχόμενες, εισερχόμενες (και προ-παρασκευαστικές επισκέψεις.)</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b="1" u="sng" dirty="0"/>
              <a:t>Εξερχόμενες</a:t>
            </a:r>
            <a:r>
              <a:rPr lang="en-US" u="sng" dirty="0"/>
              <a:t>:</a:t>
            </a:r>
            <a:endParaRPr lang="el-GR" u="sng" dirty="0"/>
          </a:p>
          <a:p>
            <a:pPr marL="171450" lvl="0" indent="-171450" algn="l" rtl="0">
              <a:spcBef>
                <a:spcPts val="0"/>
              </a:spcBef>
              <a:spcAft>
                <a:spcPts val="0"/>
              </a:spcAft>
              <a:buFont typeface="Arial" panose="020B0604020202020204" pitchFamily="34" charset="0"/>
              <a:buChar char="•"/>
            </a:pPr>
            <a:r>
              <a:rPr lang="el-GR" b="1" u="sng" dirty="0"/>
              <a:t>Παρακολούθηση εργασίας</a:t>
            </a:r>
            <a:r>
              <a:rPr lang="el-GR" dirty="0"/>
              <a:t>: οι συμμετέχοντες μπορούν να περάσουν ένα χρονικό διάστημα σε οργανισμό υποδοχής σε άλλη χώρα με σκοπό την εκμάθηση νέων πρακτικών και τη συγκέντρωση νέων ιδεών μέσω της παρατήρησης και της </a:t>
            </a:r>
            <a:r>
              <a:rPr lang="el-GR" dirty="0" err="1"/>
              <a:t>διάδρασης</a:t>
            </a:r>
            <a:r>
              <a:rPr lang="el-GR" dirty="0"/>
              <a:t> με </a:t>
            </a:r>
            <a:r>
              <a:rPr lang="el-GR" dirty="0" err="1"/>
              <a:t>ομοτίμους</a:t>
            </a:r>
            <a:r>
              <a:rPr lang="el-GR" dirty="0"/>
              <a:t>, εμπειρογνώμονες ή άλλους επαγγελματίες στο καθημερινό τους έργο στον οργανισμό υποδοχής</a:t>
            </a:r>
            <a:endParaRPr dirty="0"/>
          </a:p>
          <a:p>
            <a:pPr marL="171450" lvl="0" indent="-171450" algn="l" rtl="0">
              <a:spcBef>
                <a:spcPts val="0"/>
              </a:spcBef>
              <a:spcAft>
                <a:spcPts val="0"/>
              </a:spcAft>
              <a:buFont typeface="Arial" panose="020B0604020202020204" pitchFamily="34" charset="0"/>
              <a:buChar char="•"/>
            </a:pPr>
            <a:r>
              <a:rPr lang="el-GR" b="1" u="sng" dirty="0"/>
              <a:t>Εργασίες διδασκαλίας ή κατάρτισης</a:t>
            </a:r>
            <a:r>
              <a:rPr lang="el-GR" u="sng" dirty="0"/>
              <a:t>: </a:t>
            </a:r>
            <a:r>
              <a:rPr lang="el-GR" dirty="0"/>
              <a:t>οι συμμετέχοντες μπορούν να περάσουν ένα χρονικό διάστημα διδασκαλίας ή παροχής κατάρτισης σε εκπαιδευόμενους σε οργανισμό υποδοχής σε άλλη χώρα, ως μέσο μάθησης μέσω της ολοκλήρωσης των καθηκόντων τους και της ανταλλαγής γνώσεων με </a:t>
            </a:r>
            <a:r>
              <a:rPr lang="el-GR" dirty="0" err="1"/>
              <a:t>ομοτίμους</a:t>
            </a:r>
            <a:r>
              <a:rPr lang="el-GR" dirty="0"/>
              <a:t>.</a:t>
            </a:r>
            <a:endParaRPr dirty="0"/>
          </a:p>
          <a:p>
            <a:pPr marL="171450" lvl="0" indent="-171450" algn="l" rtl="0">
              <a:spcBef>
                <a:spcPts val="0"/>
              </a:spcBef>
              <a:spcAft>
                <a:spcPts val="0"/>
              </a:spcAft>
              <a:buFont typeface="Arial" panose="020B0604020202020204" pitchFamily="34" charset="0"/>
              <a:buChar char="•"/>
            </a:pPr>
            <a:r>
              <a:rPr lang="el-GR" b="1" i="0" u="sng" dirty="0"/>
              <a:t>Μαθήματα και κατάρτιση</a:t>
            </a:r>
            <a:r>
              <a:rPr lang="el-GR" dirty="0"/>
              <a:t>: οι συμμετέχοντες μπορούν να επωφεληθούν από δομημένο πρόγραμμα μαθημάτων ή παρόμοιο είδος κατάρτισης που παρέχεται από ειδικευμένους επαγγελματίες και βασίζεται σε προκαθορισμένο πρόγραμμα μάθησης και μαθησιακά αποτελέσματα. Η παρακολούθηση παθητικών δραστηριοτήτων ή η συμμετοχή σε αυτές δεν επιτρέπεται.</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b="1" u="sng" dirty="0"/>
              <a:t>Εισερχόμενες</a:t>
            </a:r>
            <a:r>
              <a:rPr lang="en-US" u="sng" dirty="0"/>
              <a:t>:</a:t>
            </a:r>
          </a:p>
          <a:p>
            <a:pPr marL="171450" lvl="0" indent="-171450" algn="l" rtl="0">
              <a:spcBef>
                <a:spcPts val="0"/>
              </a:spcBef>
              <a:spcAft>
                <a:spcPts val="0"/>
              </a:spcAft>
              <a:buFont typeface="Arial" panose="020B0604020202020204" pitchFamily="34" charset="0"/>
              <a:buChar char="•"/>
            </a:pPr>
            <a:r>
              <a:rPr lang="el-GR" b="1" u="sng" dirty="0"/>
              <a:t>Συμμετοχή σε διαγωνισμούς δεξιοτήτων ΕΕΚ</a:t>
            </a:r>
            <a:r>
              <a:rPr lang="el-GR" dirty="0"/>
              <a:t>: Οι εκπαιδευόμενοι ΕΕΚ μπορούν να συμμετέχουν σε διεθνείς τομεακές εκδηλώσεις στις οποίες η ανταγωνιστική επίδειξη δεξιοτήτων είναι καίριας σημασίας για την προώθηση, την αναγνώριση και την ανταλλαγή εμπειριών, τεχνογνωσίας και τεχνολογικών καινοτομιών στην ΕΕΚ70. Παρέχεται επίσης χρηματοδότηση για προσωπικό, μέντορες ή εμπειρογνώμονες που συνοδεύουν τους εκπαιδευόμενους κατά τη διάρκεια της δραστηριότητας</a:t>
            </a:r>
            <a:endParaRPr u="sng" dirty="0"/>
          </a:p>
        </p:txBody>
      </p:sp>
      <p:sp>
        <p:nvSpPr>
          <p:cNvPr id="460" name="Google Shape;4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EA7AE"/>
              </a:buClr>
              <a:buSzPts val="1200"/>
              <a:buFont typeface="Calibri"/>
              <a:buNone/>
            </a:pPr>
            <a:r>
              <a:rPr lang="el-GR" sz="1200" b="1" dirty="0">
                <a:solidFill>
                  <a:srgbClr val="1EA7AE"/>
                </a:solidFill>
              </a:rPr>
              <a:t>Προσκεκλημένοι Εμπειρογνώμονες:</a:t>
            </a:r>
            <a:r>
              <a:rPr lang="el-GR" sz="1200" b="1" dirty="0">
                <a:solidFill>
                  <a:schemeClr val="dk1"/>
                </a:solidFill>
              </a:rPr>
              <a:t> </a:t>
            </a:r>
            <a:r>
              <a:rPr lang="el-GR" dirty="0"/>
              <a:t>Οι οργανισμοί μπορούν να προσκαλούν εκπαιδευτές, εκπαιδευτικούς, εμπειρογνώμονες σε θέματα πολιτικής ή άλλους εξειδικευμένους επαγγελματίες από το εξωτερικό, οι οποίοι μπορούν να </a:t>
            </a:r>
            <a:r>
              <a:rPr lang="el-GR" u="sng" dirty="0"/>
              <a:t>βοηθήσουν στη βελτίωση της διδασκαλίας, της κατάρτισης και της μάθησης στον οργανισμό υποδοχής</a:t>
            </a:r>
            <a:r>
              <a:rPr lang="el-GR" dirty="0"/>
              <a:t>. Για παράδειγμα, οι προσκεκλημένοι εμπειρογνώμονες μπορεί να παρέχουν κατάρτιση στο προσωπικό του οργανισμού υποδοχής, </a:t>
            </a:r>
            <a:r>
              <a:rPr lang="el-GR" u="sng" dirty="0"/>
              <a:t>να παρουσιάζουν νέες μεθόδους διδασκαλίας ή να βοηθούν στη διάδοση ορθών πρακτικών στους τομείς της οργάνωσης και της διοίκησης. </a:t>
            </a:r>
            <a:endParaRPr dirty="0"/>
          </a:p>
          <a:p>
            <a:pPr marL="0" marR="0" lvl="0" indent="0" algn="l" rtl="0">
              <a:lnSpc>
                <a:spcPct val="100000"/>
              </a:lnSpc>
              <a:spcBef>
                <a:spcPts val="0"/>
              </a:spcBef>
              <a:spcAft>
                <a:spcPts val="0"/>
              </a:spcAft>
              <a:buClr>
                <a:srgbClr val="1EA7AE"/>
              </a:buClr>
              <a:buSzPts val="1200"/>
              <a:buFont typeface="Calibri"/>
              <a:buNone/>
            </a:pPr>
            <a:r>
              <a:rPr lang="el-GR" sz="1200" b="0" dirty="0">
                <a:solidFill>
                  <a:srgbClr val="1EA7AE"/>
                </a:solidFill>
              </a:rPr>
              <a:t>Καλύπτονται τα ταξιδιωτικά έξοδα και έξοδα διαμονής (δεν προνοείται κονδύλι για την εκπαίδευση) </a:t>
            </a:r>
            <a:endParaRPr sz="1200" b="0" dirty="0">
              <a:solidFill>
                <a:srgbClr val="1EA7AE"/>
              </a:solidFill>
            </a:endParaRPr>
          </a:p>
          <a:p>
            <a:pPr marL="0" marR="0" lvl="0" indent="0" algn="l" rtl="0">
              <a:lnSpc>
                <a:spcPct val="100000"/>
              </a:lnSpc>
              <a:spcBef>
                <a:spcPts val="0"/>
              </a:spcBef>
              <a:spcAft>
                <a:spcPts val="0"/>
              </a:spcAft>
              <a:buClr>
                <a:schemeClr val="dk1"/>
              </a:buClr>
              <a:buSzPts val="1200"/>
              <a:buFont typeface="Calibri"/>
              <a:buNone/>
            </a:pPr>
            <a:r>
              <a:rPr lang="el-GR" dirty="0">
                <a:solidFill>
                  <a:schemeClr val="dk1"/>
                </a:solidFill>
              </a:rPr>
              <a:t>	</a:t>
            </a:r>
            <a:endParaRPr dirty="0"/>
          </a:p>
          <a:p>
            <a:pPr marL="0" marR="0" lvl="0" indent="0" algn="l" rtl="0">
              <a:lnSpc>
                <a:spcPct val="100000"/>
              </a:lnSpc>
              <a:spcBef>
                <a:spcPts val="0"/>
              </a:spcBef>
              <a:spcAft>
                <a:spcPts val="0"/>
              </a:spcAft>
              <a:buClr>
                <a:schemeClr val="dk1"/>
              </a:buClr>
              <a:buSzPts val="1200"/>
              <a:buFont typeface="Calibri"/>
              <a:buNone/>
            </a:pPr>
            <a:endParaRPr sz="1200" b="1"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l-GR" sz="1200" b="1" i="0" u="none" strike="noStrike" dirty="0">
                <a:solidFill>
                  <a:schemeClr val="dk1"/>
                </a:solidFill>
                <a:latin typeface="Calibri"/>
                <a:ea typeface="Calibri"/>
                <a:cs typeface="Calibri"/>
                <a:sym typeface="Calibri"/>
              </a:rPr>
              <a:t>Υποδοχή Εκπαιδευτικών και Εκπαιδευτών για σκοπούς κατάρτισης:</a:t>
            </a:r>
            <a:r>
              <a:rPr lang="el-GR" sz="1200" b="0" i="0" u="none" strike="noStrike" dirty="0">
                <a:solidFill>
                  <a:schemeClr val="dk1"/>
                </a:solidFill>
                <a:latin typeface="Calibri"/>
                <a:ea typeface="Calibri"/>
                <a:cs typeface="Calibri"/>
                <a:sym typeface="Calibri"/>
              </a:rPr>
              <a:t>. </a:t>
            </a:r>
            <a:r>
              <a:rPr lang="el-GR" dirty="0"/>
              <a:t>Οι αιτούντες οργανισμοί μπορούν να </a:t>
            </a:r>
            <a:r>
              <a:rPr lang="el-GR" u="sng" dirty="0"/>
              <a:t>υποδέχονται εκπαιδευτικούς για σκοπούς κατάρτισης, οι οποίοι επιθυμούν να περάσουν μια περίοδο πρακτικής άσκησης στο εξωτερικό.</a:t>
            </a:r>
            <a:r>
              <a:rPr lang="el-GR" dirty="0"/>
              <a:t> </a:t>
            </a:r>
            <a:endParaRPr dirty="0"/>
          </a:p>
          <a:p>
            <a:pPr marL="0" marR="0" lvl="0" indent="0" algn="l" rtl="0">
              <a:lnSpc>
                <a:spcPct val="100000"/>
              </a:lnSpc>
              <a:spcBef>
                <a:spcPts val="0"/>
              </a:spcBef>
              <a:spcAft>
                <a:spcPts val="0"/>
              </a:spcAft>
              <a:buClr>
                <a:schemeClr val="dk1"/>
              </a:buClr>
              <a:buSzPts val="1200"/>
              <a:buFont typeface="Calibri"/>
              <a:buNone/>
            </a:pPr>
            <a:r>
              <a:rPr lang="el-GR" dirty="0"/>
              <a:t>Ο οργανισμός υποδοχής θα λαμβάνει στήριξη για την οργάνωση της δραστηριότητας, ενώ η επιχορήγηση για την κάλυψη των δαπανών μετακίνησης και των ατομικών δαπανών του συμμετέχοντα θα πρέπει να παρέχεται από το ίδρυμα αποστολής (το οποίο μπορεί να υποβάλει επίσης αίτηση χρηματοδότησης στο πλαίσιο του προγράμματος Erasmus+ για τον σκοπό αυτό)</a:t>
            </a:r>
            <a:endParaRPr dirty="0"/>
          </a:p>
          <a:p>
            <a:pPr marL="0" marR="0" lvl="0" indent="0" algn="l" rtl="0">
              <a:lnSpc>
                <a:spcPct val="100000"/>
              </a:lnSpc>
              <a:spcBef>
                <a:spcPts val="0"/>
              </a:spcBef>
              <a:spcAft>
                <a:spcPts val="0"/>
              </a:spcAft>
              <a:buClr>
                <a:schemeClr val="dk1"/>
              </a:buClr>
              <a:buSzPts val="1200"/>
              <a:buFont typeface="Calibri"/>
              <a:buNone/>
            </a:pPr>
            <a:r>
              <a:rPr lang="el-GR" sz="1200" b="0" i="0" u="none" strike="noStrike" dirty="0">
                <a:solidFill>
                  <a:schemeClr val="dk1"/>
                </a:solidFill>
                <a:latin typeface="Calibri"/>
                <a:ea typeface="Calibri"/>
                <a:cs typeface="Calibri"/>
                <a:sym typeface="Calibri"/>
              </a:rPr>
              <a:t>	</a:t>
            </a:r>
            <a:endParaRPr dirty="0"/>
          </a:p>
        </p:txBody>
      </p:sp>
      <p:sp>
        <p:nvSpPr>
          <p:cNvPr id="488" name="Google Shape;4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Στην παρούσα διαφάνεια παρουσιάζονται οι κανόνες Χρηματοδότησης οι οποίοι ισχύουν για τα Διαπιστευμένα Σχέδια για την κινητικότητα των εκπαιδευομένων και του προσωπικού στον τομέα της Επαγγελματικής Εκπαίδευσης και Κατάρτισης, Εκπαίδευσης Ενηλίκων και Σχολικής Εκπαίδευσης.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dirty="0"/>
              <a:t>Η Χρηματοδότηση μπορεί να γίνει στη βάση </a:t>
            </a:r>
            <a:r>
              <a:rPr lang="el-GR" dirty="0" err="1"/>
              <a:t>μοναδιαίου</a:t>
            </a:r>
            <a:r>
              <a:rPr lang="el-GR" dirty="0"/>
              <a:t> κόστους (</a:t>
            </a:r>
            <a:r>
              <a:rPr lang="el-GR" dirty="0" err="1"/>
              <a:t>unit</a:t>
            </a:r>
            <a:r>
              <a:rPr lang="el-GR" dirty="0"/>
              <a:t> </a:t>
            </a:r>
            <a:r>
              <a:rPr lang="el-GR" dirty="0" err="1"/>
              <a:t>cost</a:t>
            </a:r>
            <a:r>
              <a:rPr lang="el-GR" dirty="0"/>
              <a:t>) και στη βάση πραγματικών εξόδων (</a:t>
            </a:r>
            <a:r>
              <a:rPr lang="el-GR" dirty="0" err="1"/>
              <a:t>real</a:t>
            </a:r>
            <a:r>
              <a:rPr lang="el-GR" dirty="0"/>
              <a:t> </a:t>
            </a:r>
            <a:r>
              <a:rPr lang="el-GR" dirty="0" err="1"/>
              <a:t>cost</a:t>
            </a:r>
            <a:r>
              <a:rPr lang="el-GR" dirty="0"/>
              <a:t>):</a:t>
            </a:r>
          </a:p>
          <a:p>
            <a:pPr marL="0" lvl="0" indent="0" algn="l" rtl="0">
              <a:spcBef>
                <a:spcPts val="0"/>
              </a:spcBef>
              <a:spcAft>
                <a:spcPts val="0"/>
              </a:spcAft>
              <a:buNone/>
            </a:pPr>
            <a:r>
              <a:rPr lang="en-US" b="1" u="none" dirty="0"/>
              <a:t>            </a:t>
            </a:r>
            <a:r>
              <a:rPr lang="el-GR" b="1" u="sng" dirty="0"/>
              <a:t>Βάση </a:t>
            </a:r>
            <a:r>
              <a:rPr lang="el-GR" b="1" u="sng" dirty="0" err="1"/>
              <a:t>μοναδιαίου</a:t>
            </a:r>
            <a:r>
              <a:rPr lang="el-GR" b="1" u="sng" dirty="0"/>
              <a:t> κόστους</a:t>
            </a:r>
            <a:r>
              <a:rPr lang="en-US" b="1" u="sng" dirty="0"/>
              <a:t>:</a:t>
            </a:r>
            <a:endParaRPr b="1" u="sng" dirty="0"/>
          </a:p>
          <a:p>
            <a:pPr marL="800100" lvl="1" indent="-342900" algn="l" rtl="0">
              <a:lnSpc>
                <a:spcPct val="150000"/>
              </a:lnSpc>
              <a:spcBef>
                <a:spcPts val="0"/>
              </a:spcBef>
              <a:spcAft>
                <a:spcPts val="0"/>
              </a:spcAft>
              <a:buClr>
                <a:schemeClr val="dk1"/>
              </a:buClr>
              <a:buSzPts val="1200"/>
              <a:buFont typeface="Noto Sans Symbols"/>
              <a:buChar char="❑"/>
            </a:pPr>
            <a:r>
              <a:rPr lang="el-GR" sz="1200" dirty="0"/>
              <a:t>Οργανωτικά έξοδα</a:t>
            </a:r>
            <a:r>
              <a:rPr lang="en-US" sz="1200" dirty="0">
                <a:sym typeface="Wingdings" panose="05000000000000000000" pitchFamily="2" charset="2"/>
              </a:rPr>
              <a:t></a:t>
            </a:r>
            <a:r>
              <a:rPr lang="el-GR" sz="1200" dirty="0"/>
              <a:t> Όλα τα έξοδα που σχετίζονται με την υλοποίηση του σχεδίου, τα οποία δεν καλύπτονται από άλλες κατηγορίες εξόδων (π.χ. έξοδα προετοιμασίας συμμετεχόντων, παρακολούθηση κινητικοτήτων, υποστήριξη συμμετεχόντων, απόκτηση υπηρεσιών, εργαλείων και εξοπλισμού που σχετίζονται με την υλοποίηση του σχεδίου)</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Ταξιδιωτικά έξοδα</a:t>
            </a:r>
            <a:r>
              <a:rPr lang="en-US" sz="1200" dirty="0">
                <a:sym typeface="Wingdings" panose="05000000000000000000" pitchFamily="2" charset="2"/>
              </a:rPr>
              <a:t></a:t>
            </a:r>
            <a:r>
              <a:rPr lang="el-GR" sz="1200" dirty="0"/>
              <a:t> δαπάνες μετακίνησης από τόπο προέλευσης στον τόπο της δραστηριότητας μετ’ επιστροφής</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Έξοδα ατομικής στήριξης (διαβίωσης) 🡪 Έξοδα διαμονής, διαβίωσης και μετακίνησης στη χώρα υποδοχής και έξοδα διαβίωσης κατά τον χρόνο </a:t>
            </a:r>
            <a:r>
              <a:rPr lang="el-GR" sz="1200" dirty="0" err="1"/>
              <a:t>ταξιδίου</a:t>
            </a:r>
            <a:r>
              <a:rPr lang="el-GR" sz="1200" dirty="0"/>
              <a:t> </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Γλωσσική στήριξη</a:t>
            </a:r>
            <a:r>
              <a:rPr lang="en-US" sz="1200" dirty="0">
                <a:sym typeface="Wingdings" panose="05000000000000000000" pitchFamily="2" charset="2"/>
              </a:rPr>
              <a:t></a:t>
            </a:r>
            <a:r>
              <a:rPr lang="el-GR" sz="1200" dirty="0"/>
              <a:t> δαπάνες για την αγορά υλικού εκμάθησης γλωσσών ή την παρακολούθηση μαθημάτων. Αυτή η κατηγορία εξόδων δεν εφαρμόζεται στις περιπτώσεις της συμμετοχής σε σεμινάρια, σε ομαδικές κινητικότητες και σε διαγωνισμούς δεξιοτήτων.</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Δίδακτρα σεμιναρίων</a:t>
            </a:r>
            <a:r>
              <a:rPr lang="en-US" sz="1200" dirty="0">
                <a:sym typeface="Wingdings" panose="05000000000000000000" pitchFamily="2" charset="2"/>
              </a:rPr>
              <a:t></a:t>
            </a:r>
            <a:r>
              <a:rPr lang="el-GR" sz="1200" dirty="0"/>
              <a:t> 80 Ευρώ ανά συμμετέχοντα, ανά ημέρα. Το ανώτατο όριο ανά άτομο, στα πλαίσια ενός συγκεκριμένου σχεδίου,  είναι τα 800 Ευρώ</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Προπαρασκευαστικές επισκέψει</a:t>
            </a:r>
            <a:r>
              <a:rPr lang="en-US" sz="1200" dirty="0">
                <a:sym typeface="Wingdings" panose="05000000000000000000" pitchFamily="2" charset="2"/>
              </a:rPr>
              <a:t></a:t>
            </a:r>
            <a:r>
              <a:rPr lang="el-GR" sz="1200" dirty="0"/>
              <a:t> δαπάνες για την κάλυψη μετακίνησης και διαμονής για την προπαρασκευαστική επίσκεψη</a:t>
            </a:r>
            <a:endParaRPr sz="1200" dirty="0"/>
          </a:p>
          <a:p>
            <a:pPr marL="800100" lvl="1" indent="-342900" algn="l" rtl="0">
              <a:lnSpc>
                <a:spcPct val="150000"/>
              </a:lnSpc>
              <a:spcBef>
                <a:spcPts val="240"/>
              </a:spcBef>
              <a:spcAft>
                <a:spcPts val="0"/>
              </a:spcAft>
              <a:buClr>
                <a:schemeClr val="dk1"/>
              </a:buClr>
              <a:buSzPts val="1200"/>
              <a:buFont typeface="Noto Sans Symbols"/>
              <a:buChar char="❑"/>
            </a:pPr>
            <a:r>
              <a:rPr lang="el-GR" sz="1200" dirty="0"/>
              <a:t>Στήριξη οργανισμού για συμμετέχοντες με λιγότερες ευκαιρίες</a:t>
            </a:r>
            <a:r>
              <a:rPr lang="en-US" sz="1200" dirty="0">
                <a:sym typeface="Wingdings" panose="05000000000000000000" pitchFamily="2" charset="2"/>
              </a:rPr>
              <a:t></a:t>
            </a:r>
            <a:r>
              <a:rPr lang="el-GR" sz="1200" dirty="0"/>
              <a:t> δαπάνες που αφορούν τη διοργάνωση δραστηριοτήτων κινητικότητας για συμμετέχοντες με λιγότερες ευκαιρίες </a:t>
            </a:r>
            <a:endParaRPr lang="en-US" sz="1200" dirty="0"/>
          </a:p>
          <a:p>
            <a:pPr marL="800100" lvl="1" indent="-342900" algn="l" rtl="0">
              <a:lnSpc>
                <a:spcPct val="150000"/>
              </a:lnSpc>
              <a:spcBef>
                <a:spcPts val="240"/>
              </a:spcBef>
              <a:spcAft>
                <a:spcPts val="0"/>
              </a:spcAft>
              <a:buClr>
                <a:schemeClr val="dk1"/>
              </a:buClr>
              <a:buSzPts val="1200"/>
              <a:buFont typeface="Noto Sans Symbols"/>
              <a:buChar char="❑"/>
            </a:pPr>
            <a:endParaRPr lang="en-US" sz="1200" dirty="0"/>
          </a:p>
          <a:p>
            <a:pPr marL="457200" lvl="1" indent="0" algn="l" rtl="0">
              <a:lnSpc>
                <a:spcPct val="150000"/>
              </a:lnSpc>
              <a:spcBef>
                <a:spcPts val="240"/>
              </a:spcBef>
              <a:spcAft>
                <a:spcPts val="0"/>
              </a:spcAft>
              <a:buClr>
                <a:schemeClr val="dk1"/>
              </a:buClr>
              <a:buSzPts val="1200"/>
              <a:buFont typeface="Noto Sans Symbols"/>
              <a:buNone/>
            </a:pPr>
            <a:r>
              <a:rPr lang="el-GR" sz="1200" b="1" u="sng" dirty="0"/>
              <a:t>Βάση Πραγματικών Εξόδων</a:t>
            </a:r>
            <a:r>
              <a:rPr lang="en-US" sz="1200" b="1" u="sng" dirty="0"/>
              <a:t>:</a:t>
            </a:r>
            <a:endParaRPr sz="1200" b="1" u="sng" dirty="0"/>
          </a:p>
          <a:p>
            <a:pPr marL="800100" marR="0" lvl="1" indent="-342900" algn="l" rtl="0">
              <a:lnSpc>
                <a:spcPct val="150000"/>
              </a:lnSpc>
              <a:spcBef>
                <a:spcPts val="0"/>
              </a:spcBef>
              <a:spcAft>
                <a:spcPts val="0"/>
              </a:spcAft>
              <a:buClr>
                <a:schemeClr val="dk1"/>
              </a:buClr>
              <a:buSzPts val="1200"/>
              <a:buFont typeface="Noto Sans Symbols"/>
              <a:buChar char="❑"/>
            </a:pPr>
            <a:r>
              <a:rPr lang="el-GR" sz="1200" dirty="0"/>
              <a:t>Έκτακτες δαπάνες</a:t>
            </a:r>
            <a:r>
              <a:rPr lang="en-US" sz="1200" dirty="0">
                <a:sym typeface="Wingdings" panose="05000000000000000000" pitchFamily="2" charset="2"/>
              </a:rPr>
              <a:t></a:t>
            </a:r>
            <a:r>
              <a:rPr lang="el-GR" sz="1200" dirty="0"/>
              <a:t> Όταν αφορούν </a:t>
            </a:r>
            <a:r>
              <a:rPr lang="el-GR" sz="1200" dirty="0">
                <a:highlight>
                  <a:srgbClr val="FFFF00"/>
                </a:highlight>
              </a:rPr>
              <a:t>ταξιδιωτικά έξοδα προς ακριβούς προορισμούς, για την κάλυψη υψηλού κόστους μετακίνησης των συμμετεχόντων και των συνοδών τους</a:t>
            </a:r>
            <a:endParaRPr sz="1200" dirty="0">
              <a:highlight>
                <a:srgbClr val="FFFF00"/>
              </a:highlight>
            </a:endParaRPr>
          </a:p>
          <a:p>
            <a:pPr marL="457200" lvl="1" indent="0" algn="l" rtl="0">
              <a:lnSpc>
                <a:spcPct val="150000"/>
              </a:lnSpc>
              <a:spcBef>
                <a:spcPts val="0"/>
              </a:spcBef>
              <a:spcAft>
                <a:spcPts val="0"/>
              </a:spcAft>
              <a:buClr>
                <a:schemeClr val="dk1"/>
              </a:buClr>
              <a:buSzPts val="1200"/>
              <a:buFont typeface="Noto Sans Symbols"/>
              <a:buNone/>
            </a:pPr>
            <a:endParaRPr sz="1200" dirty="0"/>
          </a:p>
          <a:p>
            <a:pPr marL="0" lvl="0" indent="0" algn="l" rtl="0">
              <a:spcBef>
                <a:spcPts val="0"/>
              </a:spcBef>
              <a:spcAft>
                <a:spcPts val="0"/>
              </a:spcAft>
              <a:buNone/>
            </a:pPr>
            <a:endParaRPr dirty="0"/>
          </a:p>
        </p:txBody>
      </p:sp>
      <p:sp>
        <p:nvSpPr>
          <p:cNvPr id="500" name="Google Shape;5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Στην Τριτοβάθμια Εκπαίδευση δεν εφαρμόζεται, γιατί τα Ανώτατα Εκπαιδευτικά Ιδρύματα (ΑΕΙ) έχουν τη δική τους διαπίστευση (Erasmus </a:t>
            </a:r>
            <a:r>
              <a:rPr lang="el-GR" b="1" dirty="0" err="1"/>
              <a:t>charter</a:t>
            </a:r>
            <a:r>
              <a:rPr lang="el-GR" b="1" dirty="0"/>
              <a:t> for </a:t>
            </a:r>
            <a:r>
              <a:rPr lang="el-GR" b="1" dirty="0" err="1"/>
              <a:t>Higher</a:t>
            </a:r>
            <a:r>
              <a:rPr lang="el-GR" b="1" dirty="0"/>
              <a:t> </a:t>
            </a:r>
            <a:r>
              <a:rPr lang="el-GR" b="1" dirty="0" err="1"/>
              <a:t>Education</a:t>
            </a:r>
            <a:r>
              <a:rPr lang="el-GR" b="1" dirty="0"/>
              <a:t>) </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dirty="0"/>
              <a:t>Η απονομή της διαπίστευσης Erasmus </a:t>
            </a:r>
            <a:r>
              <a:rPr lang="el-GR" u="sng" dirty="0"/>
              <a:t>επιβεβαιώνει ότι ο αιτών έχει καταρτίσει σχέδιο για την υλοποίηση δραστηριοτήτων κινητικότητας υψηλής ποιότητας </a:t>
            </a:r>
            <a:r>
              <a:rPr lang="el-GR" dirty="0"/>
              <a:t>στο πλαίσιο μιας ευρύτερης προσπάθειας ανάπτυξης του οργανισμού του. </a:t>
            </a:r>
            <a:r>
              <a:rPr lang="el-GR" u="sng" dirty="0"/>
              <a:t>Το εν λόγω σχέδιο </a:t>
            </a:r>
            <a:r>
              <a:rPr lang="el-GR" b="1" u="sng" dirty="0"/>
              <a:t>ονομάζεται σχέδιο Erasmus </a:t>
            </a:r>
            <a:r>
              <a:rPr lang="el-GR" b="1" u="sng" dirty="0" err="1"/>
              <a:t>plan</a:t>
            </a:r>
            <a:r>
              <a:rPr lang="el-GR" b="1" u="sng" dirty="0"/>
              <a:t> και αποτελεί βασικό μέρος της αίτησης για τη διαπίστευση Erasmus</a:t>
            </a:r>
            <a:r>
              <a:rPr lang="en-US" b="1" u="sng" dirty="0"/>
              <a:t> </a:t>
            </a:r>
            <a:r>
              <a:rPr lang="el-GR" sz="1200" b="1" u="sng" dirty="0">
                <a:solidFill>
                  <a:srgbClr val="FF0000"/>
                </a:solidFill>
                <a:latin typeface="Calibri"/>
                <a:ea typeface="Calibri"/>
                <a:cs typeface="Calibri"/>
                <a:sym typeface="Calibri"/>
              </a:rPr>
              <a:t>για το οποίο θα μιλήσουμε στη συνέχεια.</a:t>
            </a:r>
            <a:endParaRPr b="1" u="sng" dirty="0">
              <a:solidFill>
                <a:srgbClr val="17365D"/>
              </a:solidFill>
            </a:endParaRPr>
          </a:p>
          <a:p>
            <a:pPr marL="0" lvl="0" indent="0" algn="l" rtl="0">
              <a:spcBef>
                <a:spcPts val="0"/>
              </a:spcBef>
              <a:spcAft>
                <a:spcPts val="0"/>
              </a:spcAft>
              <a:buNone/>
            </a:pPr>
            <a:endParaRPr dirty="0"/>
          </a:p>
        </p:txBody>
      </p:sp>
      <p:sp>
        <p:nvSpPr>
          <p:cNvPr id="525" name="Google Shape;52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3. Οι μη διαπιστευμένοι μπορούν να αιτούνται χρηματοδότηση για μέχρι και 30 κινητικότητες.</a:t>
            </a:r>
            <a:endParaRPr dirty="0"/>
          </a:p>
        </p:txBody>
      </p:sp>
      <p:sp>
        <p:nvSpPr>
          <p:cNvPr id="532" name="Google Shape;53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9" name="Google Shape;5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dirty="0"/>
          </a:p>
        </p:txBody>
      </p:sp>
      <p:sp>
        <p:nvSpPr>
          <p:cNvPr id="546" name="Google Shape;5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1200"/>
              <a:buFont typeface="arial"/>
              <a:buNone/>
            </a:pPr>
            <a:r>
              <a:rPr lang="el-GR" b="0" i="0" dirty="0">
                <a:solidFill>
                  <a:srgbClr val="404040"/>
                </a:solidFill>
                <a:latin typeface="arial"/>
                <a:ea typeface="arial"/>
                <a:cs typeface="arial"/>
                <a:sym typeface="arial"/>
              </a:rPr>
              <a:t>NQF - </a:t>
            </a:r>
            <a:r>
              <a:rPr lang="el-GR" b="0" i="0" dirty="0" err="1">
                <a:solidFill>
                  <a:srgbClr val="404040"/>
                </a:solidFill>
                <a:latin typeface="arial"/>
                <a:ea typeface="arial"/>
                <a:cs typeface="arial"/>
                <a:sym typeface="arial"/>
              </a:rPr>
              <a:t>National</a:t>
            </a:r>
            <a:r>
              <a:rPr lang="el-GR" b="0" i="0" dirty="0">
                <a:solidFill>
                  <a:srgbClr val="404040"/>
                </a:solidFill>
                <a:latin typeface="arial"/>
                <a:ea typeface="arial"/>
                <a:cs typeface="arial"/>
                <a:sym typeface="arial"/>
              </a:rPr>
              <a:t> </a:t>
            </a:r>
            <a:r>
              <a:rPr lang="el-GR" b="0" i="0" dirty="0" err="1">
                <a:solidFill>
                  <a:srgbClr val="404040"/>
                </a:solidFill>
                <a:latin typeface="arial"/>
                <a:ea typeface="arial"/>
                <a:cs typeface="arial"/>
                <a:sym typeface="arial"/>
              </a:rPr>
              <a:t>Qualifications</a:t>
            </a:r>
            <a:r>
              <a:rPr lang="el-GR" b="0" i="0" dirty="0">
                <a:solidFill>
                  <a:srgbClr val="404040"/>
                </a:solidFill>
                <a:latin typeface="arial"/>
                <a:ea typeface="arial"/>
                <a:cs typeface="arial"/>
                <a:sym typeface="arial"/>
              </a:rPr>
              <a:t> </a:t>
            </a:r>
            <a:r>
              <a:rPr lang="el-GR" b="0" i="0" dirty="0" err="1">
                <a:solidFill>
                  <a:srgbClr val="404040"/>
                </a:solidFill>
                <a:latin typeface="arial"/>
                <a:ea typeface="arial"/>
                <a:cs typeface="arial"/>
                <a:sym typeface="arial"/>
              </a:rPr>
              <a:t>Framework</a:t>
            </a:r>
            <a:r>
              <a:rPr lang="el-GR" b="0" i="0" dirty="0">
                <a:solidFill>
                  <a:srgbClr val="404040"/>
                </a:solidFill>
                <a:latin typeface="arial"/>
                <a:ea typeface="arial"/>
                <a:cs typeface="arial"/>
                <a:sym typeface="arial"/>
              </a:rPr>
              <a:t> =</a:t>
            </a:r>
            <a:r>
              <a:rPr lang="el-GR" b="0" dirty="0">
                <a:solidFill>
                  <a:srgbClr val="404040"/>
                </a:solidFill>
                <a:latin typeface="arial"/>
                <a:ea typeface="arial"/>
                <a:cs typeface="arial"/>
                <a:sym typeface="arial"/>
              </a:rPr>
              <a:t> Εθνικό Πλαίσιο Προσόντων</a:t>
            </a:r>
            <a:endParaRPr b="0" dirty="0">
              <a:solidFill>
                <a:srgbClr val="404040"/>
              </a:solidFill>
              <a:latin typeface="arial"/>
              <a:ea typeface="arial"/>
              <a:cs typeface="arial"/>
              <a:sym typeface="arial"/>
            </a:endParaRPr>
          </a:p>
        </p:txBody>
      </p:sp>
      <p:sp>
        <p:nvSpPr>
          <p:cNvPr id="554" name="Google Shape;5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Noto Sans Symbols"/>
              <a:buNone/>
            </a:pPr>
            <a:endParaRPr sz="120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200"/>
              <a:buFont typeface="Noto Sans Symbols"/>
              <a:buNone/>
            </a:pPr>
            <a:endParaRPr sz="120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800"/>
              <a:buFont typeface="Noto Sans Symbols"/>
              <a:buNone/>
            </a:pPr>
            <a:endParaRPr sz="800">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561" name="Google Shape;56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Ένας οργανισμός που θα διαπιστεύει ως μεμονωμένος οργανισμός έχει τη δυνατότητα στη συνέχεια να αιτηθεί την μετατροπή της διαπίστευσης του σε Διαπίστευση Κοινοπραξίας.</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b="1" dirty="0"/>
              <a:t>Διαπίστευση Erasmus για συντονιστές κοινοπραξιών κινητικότητας: </a:t>
            </a:r>
            <a:r>
              <a:rPr lang="el-GR" dirty="0"/>
              <a:t>Όλοι οι οργανισμοί που προβλέπεται να είναι </a:t>
            </a:r>
            <a:r>
              <a:rPr lang="el-GR" b="1" u="sng" dirty="0"/>
              <a:t>μέλη της κοινοπραξίας πρέπει να προέρχονται από το ίδιο κράτος μέλος της ΕΕ ή από την ίδια συνδεδεμένη με το πρόγραμμα τρίτη χώρα με τον συντονιστή της κοινοπραξίας κινητικότητας</a:t>
            </a:r>
            <a:r>
              <a:rPr lang="el-GR" b="1" dirty="0"/>
              <a:t>. Αυτοί οι οργανισμοί έχουν κοινό Erasmus </a:t>
            </a:r>
            <a:r>
              <a:rPr lang="el-GR" b="1" dirty="0" err="1"/>
              <a:t>Plan</a:t>
            </a:r>
            <a:r>
              <a:rPr lang="en-US" b="1" dirty="0"/>
              <a:t>.</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69" name="Google Shape;56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a:t>Τι είναι μια Κοινοπραξία κινητικότητας - </a:t>
            </a:r>
            <a:r>
              <a:rPr lang="el-GR"/>
              <a:t>είναι μια ομάδα οργανισμών </a:t>
            </a:r>
            <a:r>
              <a:rPr lang="el-GR" u="sng"/>
              <a:t>από την ίδια χώρα </a:t>
            </a:r>
            <a:r>
              <a:rPr lang="el-GR"/>
              <a:t>που υλοποιούν δραστηριότητες κινητικότητας στο πλαίσιο ενός κοινού σχεδίου Erasmus. </a:t>
            </a:r>
            <a:endParaRPr/>
          </a:p>
          <a:p>
            <a:pPr marL="0" lvl="0" indent="0" algn="l" rtl="0">
              <a:spcBef>
                <a:spcPts val="0"/>
              </a:spcBef>
              <a:spcAft>
                <a:spcPts val="0"/>
              </a:spcAft>
              <a:buNone/>
            </a:pPr>
            <a:r>
              <a:rPr lang="el-GR"/>
              <a:t>Υπεύθυνος για τον συντονισμό κάθε κοινοπραξίας κινητικότητας είναι ένας επικεφαλής οργανισμός: ο συντονιστής της κοινοπραξίας κινητικότητας, ο οποίος πρέπει να διαθέτει διαπίστευση Erasmus. </a:t>
            </a:r>
            <a:endParaRPr/>
          </a:p>
        </p:txBody>
      </p:sp>
      <p:sp>
        <p:nvSpPr>
          <p:cNvPr id="577" name="Google Shape;5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l-GR" dirty="0"/>
          </a:p>
        </p:txBody>
      </p:sp>
      <p:sp>
        <p:nvSpPr>
          <p:cNvPr id="302" name="Google Shape;3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u="sng" dirty="0">
                <a:solidFill>
                  <a:srgbClr val="FF0000"/>
                </a:solidFill>
              </a:rPr>
              <a:t>Προηγούμενη συμμετοχή σε σχέδια</a:t>
            </a:r>
            <a:r>
              <a:rPr lang="el-GR" b="0" u="sng" dirty="0">
                <a:solidFill>
                  <a:srgbClr val="FF0000"/>
                </a:solidFill>
              </a:rPr>
              <a:t>: </a:t>
            </a:r>
            <a:r>
              <a:rPr lang="el-GR" b="0" dirty="0">
                <a:solidFill>
                  <a:srgbClr val="FF0000"/>
                </a:solidFill>
              </a:rPr>
              <a:t>Αυτόματη Άντληση των στοιχείων των σχεδίων στα οποία συμμετείχε ο οργανισμός από το ORS</a:t>
            </a:r>
            <a:endParaRPr b="0" dirty="0"/>
          </a:p>
          <a:p>
            <a:pPr marL="0" lvl="0" indent="0" algn="l" rtl="0">
              <a:spcBef>
                <a:spcPts val="0"/>
              </a:spcBef>
              <a:spcAft>
                <a:spcPts val="0"/>
              </a:spcAft>
              <a:buNone/>
            </a:pPr>
            <a:endParaRPr b="0" dirty="0">
              <a:solidFill>
                <a:srgbClr val="FF0000"/>
              </a:solidFill>
            </a:endParaRPr>
          </a:p>
          <a:p>
            <a:pPr marL="0" lvl="0" indent="0" algn="l" rtl="0">
              <a:spcBef>
                <a:spcPts val="0"/>
              </a:spcBef>
              <a:spcAft>
                <a:spcPts val="0"/>
              </a:spcAft>
              <a:buNone/>
            </a:pPr>
            <a:r>
              <a:rPr lang="el-GR" b="1" u="sng" dirty="0">
                <a:solidFill>
                  <a:srgbClr val="FF0000"/>
                </a:solidFill>
              </a:rPr>
              <a:t>Στρατηγικά Έγγραφα: </a:t>
            </a:r>
            <a:r>
              <a:rPr lang="el-GR" b="0" dirty="0">
                <a:solidFill>
                  <a:srgbClr val="FF0000"/>
                </a:solidFill>
              </a:rPr>
              <a:t>ΠΑΡΑΔΕΙΓΜΑ</a:t>
            </a:r>
            <a:r>
              <a:rPr lang="en-US" b="0" dirty="0">
                <a:solidFill>
                  <a:srgbClr val="FF0000"/>
                </a:solidFill>
              </a:rPr>
              <a:t> </a:t>
            </a:r>
            <a:r>
              <a:rPr lang="en-US" b="0" dirty="0">
                <a:solidFill>
                  <a:srgbClr val="FF0000"/>
                </a:solidFill>
                <a:sym typeface="Wingdings" panose="05000000000000000000" pitchFamily="2" charset="2"/>
              </a:rPr>
              <a:t></a:t>
            </a:r>
            <a:r>
              <a:rPr lang="el-GR" b="0" dirty="0">
                <a:solidFill>
                  <a:srgbClr val="FF0000"/>
                </a:solidFill>
              </a:rPr>
              <a:t>Στρατηγική Διεθνοποίησης του Οργανισμού είτε γενικού χαρακτήρα είτε αναπτυγμένη ειδικά για την αίτηση για απόκτηση διαπίστευσης</a:t>
            </a:r>
            <a:endParaRPr b="0" dirty="0"/>
          </a:p>
          <a:p>
            <a:pPr marL="0" lvl="0" indent="0" algn="l" rtl="0">
              <a:spcBef>
                <a:spcPts val="0"/>
              </a:spcBef>
              <a:spcAft>
                <a:spcPts val="0"/>
              </a:spcAft>
              <a:buNone/>
            </a:pPr>
            <a:r>
              <a:rPr lang="el-GR" b="0" dirty="0">
                <a:solidFill>
                  <a:srgbClr val="FF0000"/>
                </a:solidFill>
              </a:rPr>
              <a:t>                                                               </a:t>
            </a:r>
            <a:endParaRPr b="0" dirty="0"/>
          </a:p>
          <a:p>
            <a:pPr marL="0" lvl="0" indent="0" algn="l" rtl="0">
              <a:spcBef>
                <a:spcPts val="0"/>
              </a:spcBef>
              <a:spcAft>
                <a:spcPts val="0"/>
              </a:spcAft>
              <a:buNone/>
            </a:pPr>
            <a:r>
              <a:rPr lang="el-GR" b="1" u="sng" dirty="0">
                <a:solidFill>
                  <a:srgbClr val="FF0000"/>
                </a:solidFill>
              </a:rPr>
              <a:t>Δραστηριότητες</a:t>
            </a:r>
            <a:r>
              <a:rPr lang="el-GR" b="0" u="sng" dirty="0">
                <a:solidFill>
                  <a:srgbClr val="FF0000"/>
                </a:solidFill>
              </a:rPr>
              <a:t>: </a:t>
            </a:r>
            <a:r>
              <a:rPr lang="el-GR" b="0" dirty="0">
                <a:solidFill>
                  <a:srgbClr val="FF0000"/>
                </a:solidFill>
              </a:rPr>
              <a:t>Πρέπει να διαφανεί ξεκάθαρα η σύνδεσή τους με το Erasmus </a:t>
            </a:r>
            <a:r>
              <a:rPr lang="el-GR" b="0" dirty="0" err="1">
                <a:solidFill>
                  <a:srgbClr val="FF0000"/>
                </a:solidFill>
              </a:rPr>
              <a:t>Plan</a:t>
            </a:r>
            <a:r>
              <a:rPr lang="el-GR" b="0" dirty="0">
                <a:solidFill>
                  <a:srgbClr val="FF0000"/>
                </a:solidFill>
              </a:rPr>
              <a:t> του οργανισμού (η συνεισφορά τους στο Erasmus </a:t>
            </a:r>
            <a:r>
              <a:rPr lang="el-GR" b="0" dirty="0" err="1">
                <a:solidFill>
                  <a:srgbClr val="FF0000"/>
                </a:solidFill>
              </a:rPr>
              <a:t>Plan</a:t>
            </a:r>
            <a:r>
              <a:rPr lang="el-GR" b="0" dirty="0">
                <a:solidFill>
                  <a:srgbClr val="FF0000"/>
                </a:solidFill>
              </a:rPr>
              <a:t> του οργανισμού)</a:t>
            </a:r>
            <a:endParaRPr b="0" dirty="0">
              <a:solidFill>
                <a:srgbClr val="FF0000"/>
              </a:solidFill>
            </a:endParaRPr>
          </a:p>
        </p:txBody>
      </p:sp>
      <p:sp>
        <p:nvSpPr>
          <p:cNvPr id="631" name="Google Shape;6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0" name="Google Shape;67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29260" marR="0" lvl="0" indent="0" algn="l" rtl="0">
              <a:lnSpc>
                <a:spcPct val="10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2. </a:t>
            </a:r>
            <a:r>
              <a:rPr lang="el-GR" sz="1200" b="1" dirty="0">
                <a:latin typeface="Calibri"/>
                <a:ea typeface="Calibri"/>
                <a:cs typeface="Calibri"/>
                <a:sym typeface="Calibri"/>
              </a:rPr>
              <a:t>Ορθή διαχείριση των δραστηριοτήτων κινητικότητας – πχ </a:t>
            </a:r>
            <a:r>
              <a:rPr lang="el-GR" u="sng" dirty="0"/>
              <a:t>εκτέλεση των βασικών καθηκόντων υλοποίησης - δεν πρέπει να ανατίθενται τα καθήκοντα αυτά σε άλλους οργανισμούς </a:t>
            </a:r>
            <a:r>
              <a:rPr lang="el-GR" dirty="0"/>
              <a:t>/ οι δικαιούχοι οργανισμοί μ</a:t>
            </a:r>
            <a:r>
              <a:rPr lang="el-GR" u="sng" dirty="0"/>
              <a:t>πορούν να λαμβάνουν συμβουλές, βοήθεια ή υπηρεσίες από άλλους οργανισμούς, εφόσον οι δικαιούχοι οργανισμοί διατηρούν τον έλεγχο του περιεχομένου, της ποιότητας και των αποτελεσμάτων των υλοποιούμενων δραστηριοτήτων,</a:t>
            </a:r>
            <a:r>
              <a:rPr lang="el-GR" dirty="0"/>
              <a:t> όπως περιγράφονται στην ενότητα για τα «βασικά καθήκοντα». </a:t>
            </a:r>
            <a:endParaRPr sz="1200" b="1" dirty="0">
              <a:latin typeface="Calibri"/>
              <a:ea typeface="Calibri"/>
              <a:cs typeface="Calibri"/>
              <a:sym typeface="Calibri"/>
            </a:endParaRPr>
          </a:p>
          <a:p>
            <a:pPr marL="0" lvl="0" indent="0" algn="l" rtl="0">
              <a:spcBef>
                <a:spcPts val="35"/>
              </a:spcBef>
              <a:spcAft>
                <a:spcPts val="0"/>
              </a:spcAft>
              <a:buClr>
                <a:schemeClr val="dk1"/>
              </a:buClr>
              <a:buSzPts val="1200"/>
              <a:buFont typeface="Calibri"/>
              <a:buNone/>
            </a:pPr>
            <a:endParaRPr sz="1200" b="1" dirty="0">
              <a:latin typeface="Calibri"/>
              <a:ea typeface="Calibri"/>
              <a:cs typeface="Calibri"/>
              <a:sym typeface="Calibri"/>
            </a:endParaRPr>
          </a:p>
          <a:p>
            <a:pPr marL="429260" lvl="0" indent="0" algn="l" rtl="0">
              <a:spcBef>
                <a:spcPts val="0"/>
              </a:spcBef>
              <a:spcAft>
                <a:spcPts val="0"/>
              </a:spcAft>
              <a:buClr>
                <a:schemeClr val="dk1"/>
              </a:buClr>
              <a:buSzPts val="1200"/>
              <a:buFont typeface="Calibri"/>
              <a:buNone/>
            </a:pPr>
            <a:r>
              <a:rPr lang="en-US" sz="1200" b="1" dirty="0">
                <a:latin typeface="Calibri"/>
                <a:ea typeface="Calibri"/>
                <a:cs typeface="Calibri"/>
                <a:sym typeface="Calibri"/>
              </a:rPr>
              <a:t>3. </a:t>
            </a:r>
            <a:r>
              <a:rPr lang="el-GR" sz="1200" b="1" dirty="0">
                <a:latin typeface="Calibri"/>
                <a:ea typeface="Calibri"/>
                <a:cs typeface="Calibri"/>
                <a:sym typeface="Calibri"/>
              </a:rPr>
              <a:t>Παροχή υποστήριξης στους συμμετέχοντες και διασφάλιση της ποιότητας – πχ </a:t>
            </a:r>
            <a:r>
              <a:rPr lang="el-GR" dirty="0"/>
              <a:t>οι δικαιούχοι οργανισμοί </a:t>
            </a:r>
            <a:r>
              <a:rPr lang="el-GR" u="sng" dirty="0"/>
              <a:t>πρέπει να διασφαλίζουν την ποιότητα</a:t>
            </a:r>
            <a:r>
              <a:rPr lang="el-GR" dirty="0"/>
              <a:t> των πρακτικών και υλικοτεχνικών ρυθμίσεων (</a:t>
            </a:r>
            <a:r>
              <a:rPr lang="el-GR" u="sng" dirty="0"/>
              <a:t>μετακίνηση, διαμονή, αιτήσεις θεώρησης εισόδου, κοινωνική ασφάλιση </a:t>
            </a:r>
            <a:r>
              <a:rPr lang="el-GR" dirty="0"/>
              <a:t>κ.λπ.). / Επιλογή των συμμετεχόντων: οι συμμετέχοντες πρέπει να επιλέγονται μέσω μιας διαφανούς, δίκαιης και χωρίς αποκλεισμούς διαδικασίας επιλογής / </a:t>
            </a:r>
            <a:r>
              <a:rPr lang="el-GR" u="sng" dirty="0"/>
              <a:t>οι συμμετέχοντες πρέπει να λαμβάνουν κατάλληλη προετοιμασία όσον αφορά </a:t>
            </a:r>
            <a:r>
              <a:rPr lang="el-GR" dirty="0"/>
              <a:t>τις πρακτικές, επαγγελματικές και πολιτιστικές </a:t>
            </a:r>
            <a:r>
              <a:rPr lang="el-GR" u="sng" dirty="0"/>
              <a:t>πτυχές της διαμονής τους στη χώρα υποδοχής</a:t>
            </a:r>
            <a:endParaRPr u="sng" dirty="0"/>
          </a:p>
          <a:p>
            <a:pPr marL="886460" lvl="0" indent="-381000" algn="l" rtl="0">
              <a:spcBef>
                <a:spcPts val="0"/>
              </a:spcBef>
              <a:spcAft>
                <a:spcPts val="0"/>
              </a:spcAft>
              <a:buClr>
                <a:schemeClr val="dk1"/>
              </a:buClr>
              <a:buSzPts val="1200"/>
              <a:buFont typeface="Calibri"/>
              <a:buNone/>
            </a:pPr>
            <a:endParaRPr sz="1200" b="1" dirty="0">
              <a:latin typeface="Calibri"/>
              <a:ea typeface="Calibri"/>
              <a:cs typeface="Calibri"/>
              <a:sym typeface="Calibri"/>
            </a:endParaRPr>
          </a:p>
          <a:p>
            <a:pPr marL="429895" lvl="0" indent="0" algn="l" rtl="0">
              <a:spcBef>
                <a:spcPts val="0"/>
              </a:spcBef>
              <a:spcAft>
                <a:spcPts val="0"/>
              </a:spcAft>
              <a:buClr>
                <a:schemeClr val="dk1"/>
              </a:buClr>
              <a:buSzPts val="1200"/>
              <a:buFont typeface="Calibri"/>
              <a:buNone/>
            </a:pPr>
            <a:r>
              <a:rPr lang="en-US" sz="1200" b="1" dirty="0">
                <a:latin typeface="Calibri"/>
                <a:ea typeface="Calibri"/>
                <a:cs typeface="Calibri"/>
                <a:sym typeface="Calibri"/>
              </a:rPr>
              <a:t>4. </a:t>
            </a:r>
            <a:r>
              <a:rPr lang="el-GR" sz="1200" b="1" dirty="0">
                <a:latin typeface="Calibri"/>
                <a:ea typeface="Calibri"/>
                <a:cs typeface="Calibri"/>
                <a:sym typeface="Calibri"/>
              </a:rPr>
              <a:t>Διάδοση αποτελεσμάτων και γνώσεων σχετικά με το Πρόγραμμα – πχ </a:t>
            </a:r>
            <a:r>
              <a:rPr lang="el-GR" dirty="0"/>
              <a:t>οι δικαιούχοι οργανισμοί </a:t>
            </a:r>
            <a:r>
              <a:rPr lang="el-GR" u="sng" dirty="0"/>
              <a:t>θα πρέπει να διαδίδουν τα αποτελέσματα των δραστηριοτήτων τους εντός του οργανισμού αλλά και σε άλλους οργανισμούς και στο κοινό</a:t>
            </a:r>
            <a:r>
              <a:rPr lang="el-GR" dirty="0"/>
              <a:t>. / οι δικαιούχοι οργανισμοί θα πρέπει να καθιστούν τη συμμετοχή τους στο πρόγραμμα γνωστή στην κοινότητά τους και στο ευρύτερο κοινό.</a:t>
            </a:r>
            <a:endParaRPr sz="1200" b="1" dirty="0">
              <a:latin typeface="Calibri"/>
              <a:ea typeface="Calibri"/>
              <a:cs typeface="Calibri"/>
              <a:sym typeface="Calibri"/>
            </a:endParaRPr>
          </a:p>
          <a:p>
            <a:pPr marL="0" lvl="0" indent="0" algn="l" rtl="0">
              <a:spcBef>
                <a:spcPts val="0"/>
              </a:spcBef>
              <a:spcAft>
                <a:spcPts val="0"/>
              </a:spcAft>
              <a:buNone/>
            </a:pPr>
            <a:endParaRPr dirty="0"/>
          </a:p>
        </p:txBody>
      </p:sp>
      <p:sp>
        <p:nvSpPr>
          <p:cNvPr id="684" name="Google Shape;6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692" name="Google Shape;69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dirty="0"/>
              <a:t>(Μέσω PMM) Κριτήρια </a:t>
            </a:r>
            <a:r>
              <a:rPr lang="el-GR" dirty="0" err="1"/>
              <a:t>Επιλεξιμότητας</a:t>
            </a:r>
            <a:r>
              <a:rPr lang="el-GR" dirty="0"/>
              <a:t>: (κριτήρια</a:t>
            </a:r>
            <a:r>
              <a:rPr lang="en-US" dirty="0"/>
              <a:t> 2023 </a:t>
            </a:r>
            <a:r>
              <a:rPr lang="el-GR" dirty="0"/>
              <a:t>που ισχύουν και για 2024)</a:t>
            </a:r>
            <a:endParaRPr dirty="0"/>
          </a:p>
          <a:p>
            <a:pPr marL="457200" marR="0" lvl="0" indent="-317500" algn="l" rtl="0">
              <a:lnSpc>
                <a:spcPct val="100000"/>
              </a:lnSpc>
              <a:spcBef>
                <a:spcPts val="0"/>
              </a:spcBef>
              <a:spcAft>
                <a:spcPts val="0"/>
              </a:spcAft>
              <a:buSzPts val="1400"/>
              <a:buAutoNum type="arabicPeriod"/>
            </a:pPr>
            <a:r>
              <a:rPr lang="el-GR" dirty="0"/>
              <a:t>Κατά πόσο ο οργανισμός έχει αποκλειστεί από το πρόγραμμα (</a:t>
            </a:r>
            <a:r>
              <a:rPr lang="el-GR" dirty="0" err="1"/>
              <a:t>excluded</a:t>
            </a:r>
            <a:r>
              <a:rPr lang="el-GR" dirty="0"/>
              <a:t>)</a:t>
            </a:r>
            <a:endParaRPr dirty="0"/>
          </a:p>
          <a:p>
            <a:pPr marL="457200" marR="0" lvl="0" indent="-317500" algn="l" rtl="0">
              <a:lnSpc>
                <a:spcPct val="100000"/>
              </a:lnSpc>
              <a:spcBef>
                <a:spcPts val="0"/>
              </a:spcBef>
              <a:spcAft>
                <a:spcPts val="0"/>
              </a:spcAft>
              <a:buSzPts val="1400"/>
              <a:buAutoNum type="arabicPeriod"/>
            </a:pPr>
            <a:r>
              <a:rPr lang="el-GR" dirty="0" err="1"/>
              <a:t>Κατα</a:t>
            </a:r>
            <a:r>
              <a:rPr lang="el-GR" dirty="0"/>
              <a:t> πόσο ο οργανισμός είναι επιλέξιμος για συμμετοχή στους συγκεκριμένους τομείς</a:t>
            </a:r>
            <a:endParaRPr dirty="0"/>
          </a:p>
          <a:p>
            <a:pPr marL="457200" marR="0" lvl="0" indent="-317500" algn="l" rtl="0">
              <a:lnSpc>
                <a:spcPct val="100000"/>
              </a:lnSpc>
              <a:spcBef>
                <a:spcPts val="0"/>
              </a:spcBef>
              <a:spcAft>
                <a:spcPts val="0"/>
              </a:spcAft>
              <a:buSzPts val="1400"/>
              <a:buAutoNum type="arabicPeriod"/>
            </a:pPr>
            <a:r>
              <a:rPr lang="el-GR" dirty="0"/>
              <a:t>Αν επισυνάπτεται στην αίτηση το </a:t>
            </a:r>
            <a:r>
              <a:rPr lang="el-GR" dirty="0" err="1"/>
              <a:t>declaration</a:t>
            </a:r>
            <a:r>
              <a:rPr lang="el-GR" dirty="0"/>
              <a:t> of </a:t>
            </a:r>
            <a:r>
              <a:rPr lang="el-GR" dirty="0" err="1"/>
              <a:t>honor</a:t>
            </a:r>
            <a:r>
              <a:rPr lang="el-GR" dirty="0"/>
              <a:t> από τον νόμιμο εκπρόσωπο του οργανισμού </a:t>
            </a:r>
            <a:endParaRPr dirty="0"/>
          </a:p>
          <a:p>
            <a:pPr marL="457200" marR="0" lvl="0" indent="-317500" algn="l" rtl="0">
              <a:lnSpc>
                <a:spcPct val="100000"/>
              </a:lnSpc>
              <a:spcBef>
                <a:spcPts val="0"/>
              </a:spcBef>
              <a:spcAft>
                <a:spcPts val="0"/>
              </a:spcAft>
              <a:buSzPts val="1400"/>
              <a:buAutoNum type="arabicPeriod"/>
            </a:pPr>
            <a:r>
              <a:rPr lang="el-GR" dirty="0"/>
              <a:t>Αν η αίτηση περιέχει αρκετή/επαρκή πληροφόρηση ώστε να προχωρήσει για ποιοτική αξιολόγηση (από δυο </a:t>
            </a:r>
            <a:r>
              <a:rPr lang="el-GR" dirty="0" err="1"/>
              <a:t>αξιολογητές</a:t>
            </a:r>
            <a:r>
              <a:rPr lang="el-GR" dirty="0"/>
              <a:t>)</a:t>
            </a:r>
            <a:endParaRPr dirty="0"/>
          </a:p>
          <a:p>
            <a:pPr marL="457200" marR="0" lvl="0" indent="-317500" algn="l" rtl="0">
              <a:lnSpc>
                <a:spcPct val="100000"/>
              </a:lnSpc>
              <a:spcBef>
                <a:spcPts val="0"/>
              </a:spcBef>
              <a:spcAft>
                <a:spcPts val="0"/>
              </a:spcAft>
              <a:buSzPts val="1400"/>
              <a:buAutoNum type="arabicPeriod"/>
            </a:pPr>
            <a:r>
              <a:rPr lang="el-GR" dirty="0"/>
              <a:t>Αν η αίτηση σέβεται τους κανονισμούς σχετικά με το μέγιστο αριθμό αιτήσεων (αν δραστηριοποιείται σε δυο τομείς να κάνει αίτηση σε κάθε τομέα )</a:t>
            </a:r>
            <a:endParaRPr dirty="0"/>
          </a:p>
          <a:p>
            <a:pPr marL="457200" marR="0" lvl="0" indent="-317500" algn="l" rtl="0">
              <a:lnSpc>
                <a:spcPct val="100000"/>
              </a:lnSpc>
              <a:spcBef>
                <a:spcPts val="0"/>
              </a:spcBef>
              <a:spcAft>
                <a:spcPts val="0"/>
              </a:spcAft>
              <a:buSzPts val="1400"/>
              <a:buAutoNum type="arabicPeriod"/>
            </a:pPr>
            <a:r>
              <a:rPr lang="el-GR" dirty="0"/>
              <a:t>Αν η αίτηση περιλαμβάνει πρωτότυπο περιεχόμενο (να αναφέρω ότι για να διαπιστωθεί ότι είναι πρωτότυπο γίνεται έλεγχος πολλαπλής υποβολής με τη χρήση εργαλείου)</a:t>
            </a:r>
            <a:endParaRPr b="1" dirty="0"/>
          </a:p>
        </p:txBody>
      </p:sp>
      <p:sp>
        <p:nvSpPr>
          <p:cNvPr id="716" name="Google Shape;7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Οδηγός Εμπειρογνωμόνων Ποιοτικής Αξιολόγησης 2024: </a:t>
            </a:r>
            <a:r>
              <a:rPr lang="el-GR" sz="1100" u="sng" dirty="0">
                <a:solidFill>
                  <a:schemeClr val="hlink"/>
                </a:solidFill>
                <a:latin typeface="Arial"/>
                <a:ea typeface="Arial"/>
                <a:cs typeface="Arial"/>
                <a:sym typeface="Arial"/>
                <a:hlinkClick r:id="rId3"/>
              </a:rPr>
              <a:t>Βασική Δράση 1 – Erasmus+ – IDEP</a:t>
            </a:r>
            <a:endParaRPr sz="1200" dirty="0">
              <a:solidFill>
                <a:schemeClr val="dk1"/>
              </a:solidFill>
              <a:latin typeface="Calibri"/>
              <a:ea typeface="Calibri"/>
              <a:cs typeface="Calibri"/>
              <a:sym typeface="Calibri"/>
            </a:endParaRPr>
          </a:p>
        </p:txBody>
      </p:sp>
      <p:sp>
        <p:nvSpPr>
          <p:cNvPr id="728" name="Google Shape;72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dirty="0"/>
          </a:p>
        </p:txBody>
      </p:sp>
      <p:sp>
        <p:nvSpPr>
          <p:cNvPr id="735" name="Google Shape;73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8" name="Google Shape;7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6" name="Google Shape;78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800100" lvl="1" indent="-342900" algn="just" rtl="0">
              <a:lnSpc>
                <a:spcPct val="150000"/>
              </a:lnSpc>
              <a:spcBef>
                <a:spcPts val="0"/>
              </a:spcBef>
              <a:spcAft>
                <a:spcPts val="0"/>
              </a:spcAft>
              <a:buClr>
                <a:srgbClr val="3F3F3F"/>
              </a:buClr>
              <a:buSzPts val="1200"/>
              <a:buFont typeface="Arial"/>
              <a:buChar char="•"/>
            </a:pPr>
            <a:r>
              <a:rPr lang="el-GR" sz="1200" dirty="0">
                <a:solidFill>
                  <a:srgbClr val="3F3F3F"/>
                </a:solidFill>
                <a:latin typeface="Century Gothic"/>
                <a:ea typeface="Century Gothic"/>
                <a:cs typeface="Century Gothic"/>
                <a:sym typeface="Century Gothic"/>
              </a:rPr>
              <a:t>Θα πρέπει να εντοπίσετε το email που χρησιμοποιήθηκε από τον οργανισμό σας κατά τη διάρκεια εγγραφής του οργανισμού στο ORS. </a:t>
            </a:r>
            <a:r>
              <a:rPr lang="el-GR" sz="1200" b="1" dirty="0" err="1">
                <a:solidFill>
                  <a:srgbClr val="3F3F3F"/>
                </a:solidFill>
                <a:latin typeface="Century Gothic"/>
                <a:ea typeface="Century Gothic"/>
                <a:cs typeface="Century Gothic"/>
                <a:sym typeface="Century Gothic"/>
              </a:rPr>
              <a:t>To</a:t>
            </a:r>
            <a:r>
              <a:rPr lang="el-GR" sz="1200" b="1" dirty="0">
                <a:solidFill>
                  <a:srgbClr val="3F3F3F"/>
                </a:solidFill>
                <a:latin typeface="Century Gothic"/>
                <a:ea typeface="Century Gothic"/>
                <a:cs typeface="Century Gothic"/>
                <a:sym typeface="Century Gothic"/>
              </a:rPr>
              <a:t> EU </a:t>
            </a:r>
            <a:r>
              <a:rPr lang="el-GR" sz="1200" b="1" dirty="0" err="1">
                <a:solidFill>
                  <a:srgbClr val="3F3F3F"/>
                </a:solidFill>
                <a:latin typeface="Century Gothic"/>
                <a:ea typeface="Century Gothic"/>
                <a:cs typeface="Century Gothic"/>
                <a:sym typeface="Century Gothic"/>
              </a:rPr>
              <a:t>Login</a:t>
            </a:r>
            <a:r>
              <a:rPr lang="el-GR" sz="1200" b="1" dirty="0">
                <a:solidFill>
                  <a:srgbClr val="3F3F3F"/>
                </a:solidFill>
                <a:latin typeface="Century Gothic"/>
                <a:ea typeface="Century Gothic"/>
                <a:cs typeface="Century Gothic"/>
                <a:sym typeface="Century Gothic"/>
              </a:rPr>
              <a:t> </a:t>
            </a:r>
            <a:r>
              <a:rPr lang="el-GR" sz="1200" b="1" dirty="0" err="1">
                <a:solidFill>
                  <a:srgbClr val="3F3F3F"/>
                </a:solidFill>
                <a:latin typeface="Century Gothic"/>
                <a:ea typeface="Century Gothic"/>
                <a:cs typeface="Century Gothic"/>
                <a:sym typeface="Century Gothic"/>
              </a:rPr>
              <a:t>Account</a:t>
            </a:r>
            <a:r>
              <a:rPr lang="el-GR" sz="1200" b="1" dirty="0">
                <a:solidFill>
                  <a:srgbClr val="3F3F3F"/>
                </a:solidFill>
                <a:latin typeface="Century Gothic"/>
                <a:ea typeface="Century Gothic"/>
                <a:cs typeface="Century Gothic"/>
                <a:sym typeface="Century Gothic"/>
              </a:rPr>
              <a:t> πρέπει να συνδέεται με email κοινής χρήσης του οργανισμού και όχι προσωπικό.</a:t>
            </a:r>
            <a:endParaRPr sz="1200" b="1" dirty="0">
              <a:solidFill>
                <a:srgbClr val="3F3F3F"/>
              </a:solidFill>
              <a:latin typeface="Century Gothic"/>
              <a:ea typeface="Century Gothic"/>
              <a:cs typeface="Century Gothic"/>
              <a:sym typeface="Century Gothic"/>
            </a:endParaRPr>
          </a:p>
          <a:p>
            <a:pPr marL="800100" lvl="1" indent="-342900" algn="just" rtl="0">
              <a:lnSpc>
                <a:spcPct val="150000"/>
              </a:lnSpc>
              <a:spcBef>
                <a:spcPts val="0"/>
              </a:spcBef>
              <a:spcAft>
                <a:spcPts val="0"/>
              </a:spcAft>
              <a:buClr>
                <a:srgbClr val="3F3F3F"/>
              </a:buClr>
              <a:buSzPts val="1200"/>
              <a:buChar char="•"/>
            </a:pPr>
            <a:r>
              <a:rPr lang="el-GR" sz="1200" b="1" dirty="0">
                <a:solidFill>
                  <a:srgbClr val="3F3F3F"/>
                </a:solidFill>
                <a:latin typeface="Century Gothic"/>
                <a:ea typeface="Century Gothic"/>
                <a:cs typeface="Century Gothic"/>
                <a:sym typeface="Century Gothic"/>
              </a:rPr>
              <a:t>Εάν δε γνωρίζετε το email με το οποίο είναι συνδεδεμένος ο οργανισμός σας ή εάν  ο οργανισμός σας ήταν συνδεδεμένος με προσωπικό email στο οποίο δεν έχετε πρόσβαση (π.χ. λόγω αλλαγής </a:t>
            </a:r>
            <a:r>
              <a:rPr lang="el-GR" sz="1200" b="1" dirty="0" err="1">
                <a:solidFill>
                  <a:srgbClr val="3F3F3F"/>
                </a:solidFill>
                <a:latin typeface="Century Gothic"/>
                <a:ea typeface="Century Gothic"/>
                <a:cs typeface="Century Gothic"/>
                <a:sym typeface="Century Gothic"/>
              </a:rPr>
              <a:t>contact</a:t>
            </a:r>
            <a:r>
              <a:rPr lang="el-GR" sz="1200" b="1" dirty="0">
                <a:solidFill>
                  <a:srgbClr val="3F3F3F"/>
                </a:solidFill>
                <a:latin typeface="Century Gothic"/>
                <a:ea typeface="Century Gothic"/>
                <a:cs typeface="Century Gothic"/>
                <a:sym typeface="Century Gothic"/>
              </a:rPr>
              <a:t> </a:t>
            </a:r>
            <a:r>
              <a:rPr lang="el-GR" sz="1200" b="1" dirty="0" err="1">
                <a:solidFill>
                  <a:srgbClr val="3F3F3F"/>
                </a:solidFill>
                <a:latin typeface="Century Gothic"/>
                <a:ea typeface="Century Gothic"/>
                <a:cs typeface="Century Gothic"/>
                <a:sym typeface="Century Gothic"/>
              </a:rPr>
              <a:t>person</a:t>
            </a:r>
            <a:r>
              <a:rPr lang="el-GR" sz="1200" b="1" dirty="0">
                <a:solidFill>
                  <a:srgbClr val="3F3F3F"/>
                </a:solidFill>
                <a:latin typeface="Century Gothic"/>
                <a:ea typeface="Century Gothic"/>
                <a:cs typeface="Century Gothic"/>
                <a:sym typeface="Century Gothic"/>
              </a:rPr>
              <a:t>) επικοινωνήστε έγκαιρα με το ΙΔΕΠ Διά Βίου Μάθησης</a:t>
            </a:r>
            <a:endParaRPr sz="1200" b="1" dirty="0">
              <a:solidFill>
                <a:srgbClr val="3F3F3F"/>
              </a:solidFill>
              <a:latin typeface="Century Gothic"/>
              <a:ea typeface="Century Gothic"/>
              <a:cs typeface="Century Gothic"/>
              <a:sym typeface="Century Gothic"/>
            </a:endParaRPr>
          </a:p>
          <a:p>
            <a:pPr marL="800100" lvl="1" indent="-342900" algn="just" rtl="0">
              <a:lnSpc>
                <a:spcPct val="150000"/>
              </a:lnSpc>
              <a:spcBef>
                <a:spcPts val="0"/>
              </a:spcBef>
              <a:spcAft>
                <a:spcPts val="0"/>
              </a:spcAft>
              <a:buClr>
                <a:srgbClr val="3F3F3F"/>
              </a:buClr>
              <a:buSzPts val="1200"/>
              <a:buFont typeface="Arial"/>
              <a:buChar char="•"/>
            </a:pPr>
            <a:r>
              <a:rPr lang="el-GR" sz="1200" dirty="0">
                <a:solidFill>
                  <a:srgbClr val="3F3F3F"/>
                </a:solidFill>
                <a:latin typeface="Century Gothic"/>
                <a:ea typeface="Century Gothic"/>
                <a:cs typeface="Century Gothic"/>
                <a:sym typeface="Century Gothic"/>
              </a:rPr>
              <a:t>Στη συνέχεια για σκοπούς συμπλήρωσης της αίτησης μπορείτε να προσθέσετε και άλλα </a:t>
            </a:r>
            <a:r>
              <a:rPr lang="el-GR" sz="1200" dirty="0" err="1">
                <a:solidFill>
                  <a:srgbClr val="3F3F3F"/>
                </a:solidFill>
                <a:latin typeface="Century Gothic"/>
                <a:ea typeface="Century Gothic"/>
                <a:cs typeface="Century Gothic"/>
                <a:sym typeface="Century Gothic"/>
              </a:rPr>
              <a:t>emails</a:t>
            </a:r>
            <a:r>
              <a:rPr lang="el-GR" sz="1200" dirty="0">
                <a:solidFill>
                  <a:srgbClr val="3F3F3F"/>
                </a:solidFill>
                <a:latin typeface="Century Gothic"/>
                <a:ea typeface="Century Gothic"/>
                <a:cs typeface="Century Gothic"/>
                <a:sym typeface="Century Gothic"/>
              </a:rPr>
              <a:t> που έχουν συνδεθεί με λογαριασμό EU </a:t>
            </a:r>
            <a:r>
              <a:rPr lang="el-GR" sz="1200" dirty="0" err="1">
                <a:solidFill>
                  <a:srgbClr val="3F3F3F"/>
                </a:solidFill>
                <a:latin typeface="Century Gothic"/>
                <a:ea typeface="Century Gothic"/>
                <a:cs typeface="Century Gothic"/>
                <a:sym typeface="Century Gothic"/>
              </a:rPr>
              <a:t>Login</a:t>
            </a:r>
            <a:r>
              <a:rPr lang="el-GR" sz="1200" dirty="0">
                <a:solidFill>
                  <a:srgbClr val="3F3F3F"/>
                </a:solidFill>
                <a:latin typeface="Century Gothic"/>
                <a:ea typeface="Century Gothic"/>
                <a:cs typeface="Century Gothic"/>
                <a:sym typeface="Century Gothic"/>
              </a:rPr>
              <a:t> και να τους εκχωρήσετε διαφορετικά δικαιώματα</a:t>
            </a:r>
            <a:endParaRPr dirty="0"/>
          </a:p>
          <a:p>
            <a:pPr marL="0" lvl="0" indent="0" algn="l" rtl="0">
              <a:spcBef>
                <a:spcPts val="0"/>
              </a:spcBef>
              <a:spcAft>
                <a:spcPts val="0"/>
              </a:spcAft>
              <a:buNone/>
            </a:pPr>
            <a:endParaRPr dirty="0"/>
          </a:p>
        </p:txBody>
      </p:sp>
      <p:sp>
        <p:nvSpPr>
          <p:cNvPr id="838" name="Google Shape;83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l-GR" dirty="0"/>
              <a:t>Ο σύνδεσμος θα εμφανίζει τον τίτλο </a:t>
            </a:r>
            <a:r>
              <a:rPr lang="el-GR" dirty="0" err="1"/>
              <a:t>Create</a:t>
            </a:r>
            <a:r>
              <a:rPr lang="el-GR" dirty="0"/>
              <a:t> </a:t>
            </a:r>
            <a:r>
              <a:rPr lang="el-GR" dirty="0" err="1"/>
              <a:t>an</a:t>
            </a:r>
            <a:r>
              <a:rPr lang="el-GR" dirty="0"/>
              <a:t> </a:t>
            </a:r>
            <a:r>
              <a:rPr lang="el-GR" dirty="0" err="1"/>
              <a:t>Account</a:t>
            </a:r>
            <a:r>
              <a:rPr lang="el-GR" dirty="0"/>
              <a:t> με κενά πεδία προς συμπλήρωση.</a:t>
            </a:r>
            <a:endParaRPr dirty="0"/>
          </a:p>
        </p:txBody>
      </p:sp>
      <p:sp>
        <p:nvSpPr>
          <p:cNvPr id="846" name="Google Shape;84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4" name="Google Shape;85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Για την εγγραφή και πιστοποίηση του οργανισμού σας από την Εθνική Υπηρεσία, είναι απαραίτητο να ανεβάσετε στην πλατφόρμα ORS τα ακόλουθα έγγραφα:</a:t>
            </a:r>
            <a:endParaRPr b="1" dirty="0"/>
          </a:p>
          <a:p>
            <a:pPr marL="0" lvl="0" indent="0" algn="l" rtl="0">
              <a:spcBef>
                <a:spcPts val="0"/>
              </a:spcBef>
              <a:spcAft>
                <a:spcPts val="0"/>
              </a:spcAft>
              <a:buNone/>
            </a:pPr>
            <a:r>
              <a:rPr lang="el-GR" b="1" dirty="0"/>
              <a:t>1. Έντυπο νομικής οντότητας (ανάλογα με τη νομική υπόσταση του οργανισμού σας)</a:t>
            </a:r>
            <a:endParaRPr b="1" dirty="0"/>
          </a:p>
          <a:p>
            <a:pPr marL="0" lvl="0" indent="0" algn="l" rtl="0">
              <a:spcBef>
                <a:spcPts val="0"/>
              </a:spcBef>
              <a:spcAft>
                <a:spcPts val="0"/>
              </a:spcAft>
              <a:buNone/>
            </a:pPr>
            <a:r>
              <a:rPr lang="el-GR" b="1" dirty="0"/>
              <a:t>2. </a:t>
            </a:r>
            <a:r>
              <a:rPr lang="el-GR" sz="1200" b="1" i="0" dirty="0"/>
              <a:t>Δελτίο Τραπεζικών Στοιχείων</a:t>
            </a:r>
            <a:endParaRPr b="1" dirty="0"/>
          </a:p>
          <a:p>
            <a:pPr marL="0" lvl="0" indent="0" algn="l" rtl="0">
              <a:spcBef>
                <a:spcPts val="0"/>
              </a:spcBef>
              <a:spcAft>
                <a:spcPts val="0"/>
              </a:spcAft>
              <a:buNone/>
            </a:pPr>
            <a:r>
              <a:rPr lang="el-GR" sz="1200" b="1" i="0" dirty="0"/>
              <a:t>3. Έγγραφα επαλήθευσης του Δελτίου Τραπεζικών Στοιχείων:</a:t>
            </a:r>
            <a:endParaRPr b="1" dirty="0"/>
          </a:p>
          <a:p>
            <a:pPr marL="171450" lvl="0" indent="-171450" algn="l" rtl="0">
              <a:spcBef>
                <a:spcPts val="0"/>
              </a:spcBef>
              <a:spcAft>
                <a:spcPts val="0"/>
              </a:spcAft>
              <a:buClr>
                <a:schemeClr val="dk1"/>
              </a:buClr>
              <a:buSzPts val="1200"/>
              <a:buChar char="•"/>
            </a:pPr>
            <a:r>
              <a:rPr lang="el-GR" sz="1200" b="1" dirty="0"/>
              <a:t>Πρόσφατο IBAN </a:t>
            </a:r>
            <a:r>
              <a:rPr lang="el-GR" sz="1200" b="1" dirty="0" err="1"/>
              <a:t>Certificate</a:t>
            </a:r>
            <a:endParaRPr sz="1200" b="1" dirty="0"/>
          </a:p>
          <a:p>
            <a:pPr marL="171450" lvl="0" indent="-171450" algn="l" rtl="0">
              <a:spcBef>
                <a:spcPts val="0"/>
              </a:spcBef>
              <a:spcAft>
                <a:spcPts val="0"/>
              </a:spcAft>
              <a:buClr>
                <a:schemeClr val="dk1"/>
              </a:buClr>
              <a:buSzPts val="1200"/>
              <a:buChar char="•"/>
            </a:pPr>
            <a:r>
              <a:rPr lang="el-GR" sz="1200" b="1" dirty="0"/>
              <a:t>Πρόσφατη κατάσταση λογαριασμού (σε περίπτωση που το Δελτίο Τραπεζικών Στοιχείων δεν φέρει την υπογραφή/σφραγίδα της Τράπεζας)</a:t>
            </a:r>
            <a:endParaRPr sz="1200" i="1" dirty="0">
              <a:solidFill>
                <a:srgbClr val="3F3F3F"/>
              </a:solidFill>
            </a:endParaRPr>
          </a:p>
          <a:p>
            <a:pPr marL="0" lvl="0" indent="0" algn="l" rtl="0">
              <a:spcBef>
                <a:spcPts val="0"/>
              </a:spcBef>
              <a:spcAft>
                <a:spcPts val="0"/>
              </a:spcAft>
              <a:buNone/>
            </a:pPr>
            <a:endParaRPr dirty="0"/>
          </a:p>
        </p:txBody>
      </p:sp>
      <p:sp>
        <p:nvSpPr>
          <p:cNvPr id="992" name="Google Shape;99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Βασική Δράση 1:</a:t>
            </a:r>
            <a:endParaRPr dirty="0"/>
          </a:p>
          <a:p>
            <a:pPr marL="183515" marR="5080" lvl="0" indent="-171450" algn="l" rtl="0">
              <a:lnSpc>
                <a:spcPct val="100000"/>
              </a:lnSpc>
              <a:spcBef>
                <a:spcPts val="105"/>
              </a:spcBef>
              <a:spcAft>
                <a:spcPts val="0"/>
              </a:spcAft>
              <a:buClr>
                <a:schemeClr val="dk1"/>
              </a:buClr>
              <a:buSzPts val="1200"/>
              <a:buFont typeface="Arial"/>
              <a:buChar char="•"/>
            </a:pPr>
            <a:r>
              <a:rPr lang="el-GR" sz="1200" u="sng" dirty="0">
                <a:latin typeface="Calibri"/>
                <a:ea typeface="Calibri"/>
                <a:cs typeface="Calibri"/>
                <a:sym typeface="Calibri"/>
              </a:rPr>
              <a:t>Κινητικότητα ατόμων</a:t>
            </a:r>
            <a:r>
              <a:rPr lang="el-GR" sz="1200" dirty="0">
                <a:latin typeface="Calibri"/>
                <a:ea typeface="Calibri"/>
                <a:cs typeface="Calibri"/>
                <a:sym typeface="Calibri"/>
              </a:rPr>
              <a:t> στους τομείς της Εκπαίδευσης &amp; Κατάρτισης και στον τομέα του Αθλητισμού - </a:t>
            </a:r>
            <a:r>
              <a:rPr lang="el-GR" sz="1200" u="sng" dirty="0">
                <a:latin typeface="Calibri"/>
                <a:ea typeface="Calibri"/>
                <a:cs typeface="Calibri"/>
                <a:sym typeface="Calibri"/>
              </a:rPr>
              <a:t>Διαπιστεύσεις Erasmus</a:t>
            </a:r>
            <a:r>
              <a:rPr lang="el-GR" sz="1200" dirty="0">
                <a:latin typeface="Calibri"/>
                <a:ea typeface="Calibri"/>
                <a:cs typeface="Calibri"/>
                <a:sym typeface="Calibri"/>
              </a:rPr>
              <a:t> στους τομείς  Επαγγελματικής Εκπαίδευσης και Κατάρτισης, Σχολικής Εκπαίδευσης,  Εκπαίδευσης Ενηλίκων και Νεολαίας</a:t>
            </a:r>
            <a:endParaRPr sz="1200" dirty="0">
              <a:latin typeface="Calibri"/>
              <a:ea typeface="Calibri"/>
              <a:cs typeface="Calibri"/>
              <a:sym typeface="Calibri"/>
            </a:endParaRPr>
          </a:p>
          <a:p>
            <a:pPr marL="183515" lvl="0" indent="-171450" algn="l" rtl="0">
              <a:lnSpc>
                <a:spcPct val="100000"/>
              </a:lnSpc>
              <a:spcBef>
                <a:spcPts val="0"/>
              </a:spcBef>
              <a:spcAft>
                <a:spcPts val="0"/>
              </a:spcAft>
              <a:buClr>
                <a:schemeClr val="dk1"/>
              </a:buClr>
              <a:buSzPts val="1200"/>
              <a:buFont typeface="Arial"/>
              <a:buChar char="•"/>
            </a:pPr>
            <a:r>
              <a:rPr lang="el-GR" sz="1200" u="sng" dirty="0">
                <a:latin typeface="Calibri"/>
                <a:ea typeface="Calibri"/>
                <a:cs typeface="Calibri"/>
                <a:sym typeface="Calibri"/>
              </a:rPr>
              <a:t>Μαθησιακή Κινητικότητα στον Τομέα της Νεολαίας</a:t>
            </a:r>
            <a:r>
              <a:rPr lang="el-GR" sz="1200" dirty="0">
                <a:latin typeface="Calibri"/>
                <a:ea typeface="Calibri"/>
                <a:cs typeface="Calibri"/>
                <a:sym typeface="Calibri"/>
              </a:rPr>
              <a:t> (Δραστηριότητες Συμμετοχής Νέων, Ανταλλαγές Νέων, Σχέδια Κινητικότητας για εργαζομένους στον Τομέα της Νεολαίας, </a:t>
            </a:r>
            <a:r>
              <a:rPr lang="el-GR" sz="1200" dirty="0" err="1">
                <a:latin typeface="Calibri"/>
                <a:ea typeface="Calibri"/>
                <a:cs typeface="Calibri"/>
                <a:sym typeface="Calibri"/>
              </a:rPr>
              <a:t>DiscoverEU</a:t>
            </a:r>
            <a:r>
              <a:rPr lang="el-GR" sz="1200" dirty="0">
                <a:latin typeface="Calibri"/>
                <a:ea typeface="Calibri"/>
                <a:cs typeface="Calibri"/>
                <a:sym typeface="Calibri"/>
              </a:rPr>
              <a:t>)</a:t>
            </a:r>
            <a:endParaRPr dirty="0"/>
          </a:p>
          <a:p>
            <a:pPr marL="183515" lvl="0" indent="-171450" algn="l" rtl="0">
              <a:lnSpc>
                <a:spcPct val="100000"/>
              </a:lnSpc>
              <a:spcBef>
                <a:spcPts val="0"/>
              </a:spcBef>
              <a:spcAft>
                <a:spcPts val="0"/>
              </a:spcAft>
              <a:buClr>
                <a:schemeClr val="dk1"/>
              </a:buClr>
              <a:buSzPts val="1200"/>
              <a:buFont typeface="Arial"/>
              <a:buChar char="•"/>
            </a:pPr>
            <a:r>
              <a:rPr lang="el-GR" sz="1200" dirty="0">
                <a:latin typeface="Calibri"/>
                <a:ea typeface="Calibri"/>
                <a:cs typeface="Calibri"/>
                <a:sym typeface="Calibri"/>
              </a:rPr>
              <a:t>Εικονικές Ανταλλαγές στην Τριτοβάθμια Εκπαίδευση και Νεολαία</a:t>
            </a:r>
            <a:endParaRPr dirty="0"/>
          </a:p>
          <a:p>
            <a:pPr marL="0" lvl="0" indent="0" algn="l" rtl="0">
              <a:spcBef>
                <a:spcPts val="0"/>
              </a:spcBef>
              <a:spcAft>
                <a:spcPts val="0"/>
              </a:spcAft>
              <a:buNone/>
            </a:pPr>
            <a:endParaRPr dirty="0"/>
          </a:p>
          <a:p>
            <a:pPr marL="12065" lvl="0" indent="0" algn="l" rtl="0">
              <a:lnSpc>
                <a:spcPct val="100000"/>
              </a:lnSpc>
              <a:spcBef>
                <a:spcPts val="0"/>
              </a:spcBef>
              <a:spcAft>
                <a:spcPts val="0"/>
              </a:spcAft>
              <a:buClr>
                <a:schemeClr val="dk1"/>
              </a:buClr>
              <a:buSzPts val="1200"/>
              <a:buFont typeface="Noto Sans Symbols"/>
              <a:buNone/>
            </a:pPr>
            <a:r>
              <a:rPr lang="el-GR" dirty="0"/>
              <a:t>Βασική Δράση 2: </a:t>
            </a:r>
            <a:endParaRPr dirty="0"/>
          </a:p>
          <a:p>
            <a:pPr marL="183515" lvl="0" indent="-171450" algn="l" rtl="0">
              <a:lnSpc>
                <a:spcPct val="100000"/>
              </a:lnSpc>
              <a:spcBef>
                <a:spcPts val="0"/>
              </a:spcBef>
              <a:spcAft>
                <a:spcPts val="0"/>
              </a:spcAft>
              <a:buClr>
                <a:schemeClr val="dk1"/>
              </a:buClr>
              <a:buSzPts val="1200"/>
              <a:buFont typeface="Arial"/>
              <a:buChar char="•"/>
            </a:pPr>
            <a:r>
              <a:rPr lang="el-GR" sz="1200" dirty="0">
                <a:latin typeface="Calibri"/>
                <a:ea typeface="Calibri"/>
                <a:cs typeface="Calibri"/>
                <a:sym typeface="Calibri"/>
              </a:rPr>
              <a:t>Συμπράξεις για </a:t>
            </a:r>
            <a:r>
              <a:rPr lang="el-GR" sz="1200" u="sng" dirty="0">
                <a:latin typeface="Calibri"/>
                <a:ea typeface="Calibri"/>
                <a:cs typeface="Calibri"/>
                <a:sym typeface="Calibri"/>
              </a:rPr>
              <a:t>Αριστεία</a:t>
            </a:r>
            <a:endParaRPr sz="1200" dirty="0">
              <a:latin typeface="Calibri"/>
              <a:ea typeface="Calibri"/>
              <a:cs typeface="Calibri"/>
              <a:sym typeface="Calibri"/>
            </a:endParaRPr>
          </a:p>
          <a:p>
            <a:pPr marL="183515" lvl="0" indent="-171450" algn="l" rtl="0">
              <a:lnSpc>
                <a:spcPct val="100000"/>
              </a:lnSpc>
              <a:spcBef>
                <a:spcPts val="0"/>
              </a:spcBef>
              <a:spcAft>
                <a:spcPts val="0"/>
              </a:spcAft>
              <a:buClr>
                <a:schemeClr val="dk1"/>
              </a:buClr>
              <a:buSzPts val="1200"/>
              <a:buFont typeface="Arial"/>
              <a:buChar char="•"/>
            </a:pPr>
            <a:r>
              <a:rPr lang="el-GR" sz="1200" dirty="0">
                <a:latin typeface="Calibri"/>
                <a:ea typeface="Calibri"/>
                <a:cs typeface="Calibri"/>
                <a:sym typeface="Calibri"/>
              </a:rPr>
              <a:t>Συμπράξεις και Συμμαχίες για τη </a:t>
            </a:r>
            <a:r>
              <a:rPr lang="el-GR" sz="1200" u="sng" dirty="0">
                <a:latin typeface="Calibri"/>
                <a:ea typeface="Calibri"/>
                <a:cs typeface="Calibri"/>
                <a:sym typeface="Calibri"/>
              </a:rPr>
              <a:t>στήριξη της Καινοτομίας</a:t>
            </a:r>
            <a:endParaRPr dirty="0"/>
          </a:p>
          <a:p>
            <a:pPr marL="183515" lvl="0" indent="-171450" algn="l" rtl="0">
              <a:lnSpc>
                <a:spcPct val="100000"/>
              </a:lnSpc>
              <a:spcBef>
                <a:spcPts val="0"/>
              </a:spcBef>
              <a:spcAft>
                <a:spcPts val="0"/>
              </a:spcAft>
              <a:buClr>
                <a:schemeClr val="dk1"/>
              </a:buClr>
              <a:buSzPts val="1200"/>
              <a:buFont typeface="Arial"/>
              <a:buChar char="•"/>
            </a:pPr>
            <a:r>
              <a:rPr lang="el-GR" sz="1200" dirty="0">
                <a:latin typeface="Calibri"/>
                <a:ea typeface="Calibri"/>
                <a:cs typeface="Calibri"/>
                <a:sym typeface="Calibri"/>
              </a:rPr>
              <a:t>Σχέδια </a:t>
            </a:r>
            <a:r>
              <a:rPr lang="el-GR" sz="1200" u="sng" dirty="0">
                <a:latin typeface="Calibri"/>
                <a:ea typeface="Calibri"/>
                <a:cs typeface="Calibri"/>
                <a:sym typeface="Calibri"/>
              </a:rPr>
              <a:t>Ανάπτυξης Ικανοτήτων</a:t>
            </a:r>
            <a:endParaRPr sz="1200" dirty="0">
              <a:latin typeface="Calibri"/>
              <a:ea typeface="Calibri"/>
              <a:cs typeface="Calibri"/>
              <a:sym typeface="Calibri"/>
            </a:endParaRPr>
          </a:p>
          <a:p>
            <a:pPr marL="183515" lvl="0" indent="-171450" algn="l" rtl="0">
              <a:lnSpc>
                <a:spcPct val="100000"/>
              </a:lnSpc>
              <a:spcBef>
                <a:spcPts val="0"/>
              </a:spcBef>
              <a:spcAft>
                <a:spcPts val="0"/>
              </a:spcAft>
              <a:buClr>
                <a:schemeClr val="dk1"/>
              </a:buClr>
              <a:buSzPts val="1200"/>
              <a:buFont typeface="Arial"/>
              <a:buChar char="•"/>
            </a:pPr>
            <a:r>
              <a:rPr lang="el-GR" sz="1200" u="sng" dirty="0">
                <a:latin typeface="Calibri"/>
                <a:ea typeface="Calibri"/>
                <a:cs typeface="Calibri"/>
                <a:sym typeface="Calibri"/>
              </a:rPr>
              <a:t>Αθλητικές Διοργανώσεις</a:t>
            </a:r>
            <a:r>
              <a:rPr lang="el-GR" sz="1200" dirty="0">
                <a:latin typeface="Calibri"/>
                <a:ea typeface="Calibri"/>
                <a:cs typeface="Calibri"/>
                <a:sym typeface="Calibri"/>
              </a:rPr>
              <a:t> Μη Κερδοσκοπικού Χαρακτήρα</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l-GR" dirty="0"/>
              <a:t>Βασική Δράση 3:</a:t>
            </a:r>
            <a:endParaRPr dirty="0"/>
          </a:p>
          <a:p>
            <a:pPr marL="171450" marR="0" lvl="0" indent="-171450" algn="l" rtl="0">
              <a:lnSpc>
                <a:spcPct val="100000"/>
              </a:lnSpc>
              <a:spcBef>
                <a:spcPts val="0"/>
              </a:spcBef>
              <a:spcAft>
                <a:spcPts val="0"/>
              </a:spcAft>
              <a:buClr>
                <a:schemeClr val="dk1"/>
              </a:buClr>
              <a:buSzPts val="1200"/>
              <a:buFont typeface="Arial"/>
              <a:buChar char="•"/>
            </a:pPr>
            <a:r>
              <a:rPr lang="el-GR" sz="1200" u="sng" dirty="0">
                <a:latin typeface="Calibri"/>
                <a:ea typeface="Calibri"/>
                <a:cs typeface="Calibri"/>
                <a:sym typeface="Calibri"/>
              </a:rPr>
              <a:t>Ευρωπαϊκή Νεολαία Μαζί</a:t>
            </a:r>
            <a:endParaRPr dirty="0"/>
          </a:p>
          <a:p>
            <a:pPr marL="171450" marR="0" lvl="0" indent="-95250" algn="l" rtl="0">
              <a:lnSpc>
                <a:spcPct val="100000"/>
              </a:lnSpc>
              <a:spcBef>
                <a:spcPts val="0"/>
              </a:spcBef>
              <a:spcAft>
                <a:spcPts val="0"/>
              </a:spcAft>
              <a:buClr>
                <a:schemeClr val="dk1"/>
              </a:buClr>
              <a:buSzPts val="1200"/>
              <a:buFont typeface="Arial"/>
              <a:buNone/>
            </a:pPr>
            <a:endParaRPr sz="1200" u="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l-GR" sz="1200" u="none" dirty="0" err="1">
                <a:latin typeface="Calibri"/>
                <a:ea typeface="Calibri"/>
                <a:cs typeface="Calibri"/>
                <a:sym typeface="Calibri"/>
              </a:rPr>
              <a:t>Jean</a:t>
            </a:r>
            <a:r>
              <a:rPr lang="el-GR" sz="1200" u="none" dirty="0">
                <a:latin typeface="Calibri"/>
                <a:ea typeface="Calibri"/>
                <a:cs typeface="Calibri"/>
                <a:sym typeface="Calibri"/>
              </a:rPr>
              <a:t> </a:t>
            </a:r>
            <a:r>
              <a:rPr lang="el-GR" sz="1200" u="none" dirty="0" err="1">
                <a:latin typeface="Calibri"/>
                <a:ea typeface="Calibri"/>
                <a:cs typeface="Calibri"/>
                <a:sym typeface="Calibri"/>
              </a:rPr>
              <a:t>Monnet</a:t>
            </a:r>
            <a:r>
              <a:rPr lang="el-GR" sz="1200" u="none" dirty="0">
                <a:latin typeface="Calibri"/>
                <a:ea typeface="Calibri"/>
                <a:cs typeface="Calibri"/>
                <a:sym typeface="Calibri"/>
              </a:rPr>
              <a:t>:</a:t>
            </a:r>
            <a:endParaRPr dirty="0"/>
          </a:p>
          <a:p>
            <a:pPr marL="299085" lvl="0" indent="-287019" algn="l" rtl="0">
              <a:lnSpc>
                <a:spcPct val="100000"/>
              </a:lnSpc>
              <a:spcBef>
                <a:spcPts val="100"/>
              </a:spcBef>
              <a:spcAft>
                <a:spcPts val="0"/>
              </a:spcAft>
              <a:buClr>
                <a:schemeClr val="dk1"/>
              </a:buClr>
              <a:buSzPts val="1200"/>
              <a:buFont typeface="Noto Sans Symbols"/>
              <a:buChar char="▪"/>
            </a:pPr>
            <a:r>
              <a:rPr lang="el-GR" sz="1200" dirty="0">
                <a:latin typeface="Calibri"/>
                <a:ea typeface="Calibri"/>
                <a:cs typeface="Calibri"/>
                <a:sym typeface="Calibri"/>
              </a:rPr>
              <a:t>στον τομέα της </a:t>
            </a:r>
            <a:r>
              <a:rPr lang="el-GR" sz="1200" u="sng" dirty="0">
                <a:latin typeface="Calibri"/>
                <a:ea typeface="Calibri"/>
                <a:cs typeface="Calibri"/>
                <a:sym typeface="Calibri"/>
              </a:rPr>
              <a:t>Τριτοβάθμιας εκπαίδευσης</a:t>
            </a:r>
            <a:endParaRPr sz="1200" dirty="0">
              <a:latin typeface="Calibri"/>
              <a:ea typeface="Calibri"/>
              <a:cs typeface="Calibri"/>
              <a:sym typeface="Calibri"/>
            </a:endParaRPr>
          </a:p>
          <a:p>
            <a:pPr marL="299085" lvl="0" indent="-287019" algn="l" rtl="0">
              <a:lnSpc>
                <a:spcPct val="100000"/>
              </a:lnSpc>
              <a:spcBef>
                <a:spcPts val="0"/>
              </a:spcBef>
              <a:spcAft>
                <a:spcPts val="0"/>
              </a:spcAft>
              <a:buClr>
                <a:schemeClr val="dk1"/>
              </a:buClr>
              <a:buSzPts val="1200"/>
              <a:buFont typeface="Noto Sans Symbols"/>
              <a:buChar char="▪"/>
            </a:pPr>
            <a:r>
              <a:rPr lang="el-GR" sz="1200" dirty="0">
                <a:latin typeface="Calibri"/>
                <a:ea typeface="Calibri"/>
                <a:cs typeface="Calibri"/>
                <a:sym typeface="Calibri"/>
              </a:rPr>
              <a:t>σε </a:t>
            </a:r>
            <a:r>
              <a:rPr lang="el-GR" sz="1200" u="sng" dirty="0">
                <a:latin typeface="Calibri"/>
                <a:ea typeface="Calibri"/>
                <a:cs typeface="Calibri"/>
                <a:sym typeface="Calibri"/>
              </a:rPr>
              <a:t>άλλους τομείς Εκπαίδευσης και Κατάρτισης</a:t>
            </a:r>
            <a:endParaRPr sz="1200" dirty="0">
              <a:latin typeface="Calibri"/>
              <a:ea typeface="Calibri"/>
              <a:cs typeface="Calibri"/>
              <a:sym typeface="Calibri"/>
            </a:endParaRPr>
          </a:p>
          <a:p>
            <a:pPr marL="299085" lvl="0" indent="-287019" algn="l" rtl="0">
              <a:lnSpc>
                <a:spcPct val="100000"/>
              </a:lnSpc>
              <a:spcBef>
                <a:spcPts val="0"/>
              </a:spcBef>
              <a:spcAft>
                <a:spcPts val="0"/>
              </a:spcAft>
              <a:buClr>
                <a:schemeClr val="dk1"/>
              </a:buClr>
              <a:buSzPts val="1200"/>
              <a:buFont typeface="Noto Sans Symbols"/>
              <a:buChar char="▪"/>
            </a:pPr>
            <a:r>
              <a:rPr lang="el-GR" sz="1200" u="sng" dirty="0">
                <a:latin typeface="Calibri"/>
                <a:ea typeface="Calibri"/>
                <a:cs typeface="Calibri"/>
                <a:sym typeface="Calibri"/>
              </a:rPr>
              <a:t>Πολιτικός Διάλογος</a:t>
            </a:r>
            <a:r>
              <a:rPr lang="el-GR" sz="1200" dirty="0">
                <a:latin typeface="Calibri"/>
                <a:ea typeface="Calibri"/>
                <a:cs typeface="Calibri"/>
                <a:sym typeface="Calibri"/>
              </a:rPr>
              <a:t> </a:t>
            </a:r>
            <a:r>
              <a:rPr lang="el-GR" sz="1200" dirty="0" err="1">
                <a:latin typeface="Calibri"/>
                <a:ea typeface="Calibri"/>
                <a:cs typeface="Calibri"/>
                <a:sym typeface="Calibri"/>
              </a:rPr>
              <a:t>Jean</a:t>
            </a:r>
            <a:r>
              <a:rPr lang="el-GR" sz="1200" dirty="0">
                <a:latin typeface="Calibri"/>
                <a:ea typeface="Calibri"/>
                <a:cs typeface="Calibri"/>
                <a:sym typeface="Calibri"/>
              </a:rPr>
              <a:t> </a:t>
            </a:r>
            <a:r>
              <a:rPr lang="el-GR" sz="1200" dirty="0" err="1">
                <a:latin typeface="Calibri"/>
                <a:ea typeface="Calibri"/>
                <a:cs typeface="Calibri"/>
                <a:sym typeface="Calibri"/>
              </a:rPr>
              <a:t>Monnet</a:t>
            </a:r>
            <a:endParaRPr sz="12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337" name="Google Shape;3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3F3F3F"/>
              </a:buClr>
              <a:buSzPts val="1200"/>
              <a:buFont typeface="Calibri"/>
              <a:buAutoNum type="arabicPeriod"/>
            </a:pPr>
            <a:r>
              <a:rPr lang="el-GR" sz="1200">
                <a:solidFill>
                  <a:srgbClr val="3F3F3F"/>
                </a:solidFill>
                <a:latin typeface="Century Gothic"/>
                <a:ea typeface="Century Gothic"/>
                <a:cs typeface="Century Gothic"/>
                <a:sym typeface="Century Gothic"/>
              </a:rPr>
              <a:t>Δυνατότητα αναζήτησης ανά τομέα δραστηριοποίησης</a:t>
            </a:r>
            <a:endParaRPr sz="1200">
              <a:solidFill>
                <a:srgbClr val="3F3F3F"/>
              </a:solidFill>
              <a:latin typeface="Century Gothic"/>
              <a:ea typeface="Century Gothic"/>
              <a:cs typeface="Century Gothic"/>
              <a:sym typeface="Century Gothic"/>
            </a:endParaRPr>
          </a:p>
          <a:p>
            <a:pPr marL="457200" lvl="0" indent="-457200" algn="l" rtl="0">
              <a:spcBef>
                <a:spcPts val="0"/>
              </a:spcBef>
              <a:spcAft>
                <a:spcPts val="0"/>
              </a:spcAft>
              <a:buClr>
                <a:srgbClr val="3F3F3F"/>
              </a:buClr>
              <a:buSzPts val="1200"/>
              <a:buFont typeface="Calibri"/>
              <a:buAutoNum type="arabicPeriod"/>
            </a:pPr>
            <a:r>
              <a:rPr lang="el-GR" sz="1200">
                <a:solidFill>
                  <a:srgbClr val="3F3F3F"/>
                </a:solidFill>
                <a:latin typeface="Century Gothic"/>
                <a:ea typeface="Century Gothic"/>
                <a:cs typeface="Century Gothic"/>
                <a:sym typeface="Century Gothic"/>
              </a:rPr>
              <a:t>Δυνατότητα αναζήτησης ανά Δράση (ΚΑ1/ΚΑ2)</a:t>
            </a:r>
            <a:endParaRPr/>
          </a:p>
          <a:p>
            <a:pPr marL="457200" lvl="0" indent="-457200" algn="l" rtl="0">
              <a:spcBef>
                <a:spcPts val="0"/>
              </a:spcBef>
              <a:spcAft>
                <a:spcPts val="0"/>
              </a:spcAft>
              <a:buClr>
                <a:srgbClr val="3F3F3F"/>
              </a:buClr>
              <a:buSzPts val="1200"/>
              <a:buFont typeface="Calibri"/>
              <a:buAutoNum type="arabicPeriod"/>
            </a:pPr>
            <a:r>
              <a:rPr lang="el-GR" sz="1200">
                <a:solidFill>
                  <a:srgbClr val="3F3F3F"/>
                </a:solidFill>
                <a:latin typeface="Century Gothic"/>
                <a:ea typeface="Century Gothic"/>
                <a:cs typeface="Century Gothic"/>
                <a:sym typeface="Century Gothic"/>
              </a:rPr>
              <a:t>Ανοικτές Προσκλήσεις</a:t>
            </a:r>
            <a:endParaRPr sz="1200">
              <a:solidFill>
                <a:srgbClr val="3F3F3F"/>
              </a:solidFill>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1053" name="Google Shape;1053;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7" name="Google Shape;1077;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5" name="Google Shape;108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Η δομή / πώς παρουσιάζεται η αίτηση.</a:t>
            </a:r>
            <a:endParaRPr dirty="0"/>
          </a:p>
        </p:txBody>
      </p:sp>
      <p:sp>
        <p:nvSpPr>
          <p:cNvPr id="1099" name="Google Shape;1099;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9" name="Google Shape;110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8" name="Google Shape;111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7" name="Google Shape;1127;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7" name="Google Shape;1137;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dirty="0">
                <a:latin typeface="Calibri"/>
                <a:ea typeface="Calibri"/>
                <a:cs typeface="Calibri"/>
                <a:sym typeface="Calibri"/>
              </a:rPr>
              <a:t>Τρίτες Χώρες, μη συνδεδεμένες με το Πρόγραμμα: </a:t>
            </a:r>
            <a:endParaRPr b="0" dirty="0"/>
          </a:p>
          <a:p>
            <a:pPr marL="0" lvl="0" indent="0" algn="l" rtl="0">
              <a:spcBef>
                <a:spcPts val="0"/>
              </a:spcBef>
              <a:spcAft>
                <a:spcPts val="0"/>
              </a:spcAft>
              <a:buNone/>
            </a:pPr>
            <a:r>
              <a:rPr lang="el-GR" sz="1200" b="0" dirty="0" err="1">
                <a:latin typeface="Calibri"/>
                <a:ea typeface="Calibri"/>
                <a:cs typeface="Calibri"/>
                <a:sym typeface="Calibri"/>
              </a:rPr>
              <a:t>Π.χ</a:t>
            </a:r>
            <a:r>
              <a:rPr lang="el-GR" sz="1200" b="0" dirty="0">
                <a:latin typeface="Calibri"/>
                <a:ea typeface="Calibri"/>
                <a:cs typeface="Calibri"/>
                <a:sym typeface="Calibri"/>
              </a:rPr>
              <a:t> Αλβανία, Αρμενία, Ρωσία, Κίνα, Ιαπωνία, Κορέα, Ηνωμένα Αραβικά Εμιράτα, Κατάρ, Αυστραλία, Νέα Ζηλανδία, Κένυα, Αργεντινή, Βραζιλία, Αϊτή, Ηνωμένες Πολιτείες Αμερικής, Καναδάς, Μονακό, Ελβετία, Ηνωμένο Βασίλειο </a:t>
            </a:r>
            <a:r>
              <a:rPr lang="el-GR" sz="1200" b="0" dirty="0" err="1">
                <a:latin typeface="Calibri"/>
                <a:ea typeface="Calibri"/>
                <a:cs typeface="Calibri"/>
                <a:sym typeface="Calibri"/>
              </a:rPr>
              <a:t>κτ΄λ</a:t>
            </a:r>
            <a:r>
              <a:rPr lang="el-GR" sz="1200" b="0" dirty="0">
                <a:latin typeface="Calibri"/>
                <a:ea typeface="Calibri"/>
                <a:cs typeface="Calibri"/>
                <a:sym typeface="Calibri"/>
              </a:rPr>
              <a:t>.</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l-GR" b="1" dirty="0"/>
              <a:t>!!! Το Η.Β. είναι επιλέξιμη χώρα υποδοχής ή αποστολής </a:t>
            </a:r>
            <a:r>
              <a:rPr lang="el-GR" b="1" u="sng" dirty="0"/>
              <a:t>ΜΟΝΟ για το VET </a:t>
            </a:r>
            <a:r>
              <a:rPr lang="el-GR" b="1" dirty="0"/>
              <a:t>- θεωρείται τρίτη χώρα μη συνδεδεμένη με το πρόγραμμα και ανήκει στην περιφέρεια 14 </a:t>
            </a:r>
            <a:r>
              <a:rPr lang="el-GR" b="1" dirty="0">
                <a:sym typeface="Wingdings" panose="05000000000000000000" pitchFamily="2" charset="2"/>
              </a:rPr>
              <a:t> στο πλαίσιο</a:t>
            </a:r>
            <a:r>
              <a:rPr lang="el-GR" b="1" dirty="0"/>
              <a:t> διεθνούς κινητικότητας και μπορεί να καλύψει μέχρι και το 20% της συνολικής χρηματοδότησης. Για το SC &amp; AD το Η.Β. δεν είναι επιλέξιμη χώρα υποδοχής ή αποστολής και δεν καλύπτεται από τους μηχανισμούς εξωτερικής δράσης. !!! </a:t>
            </a:r>
            <a:endParaRPr b="1" dirty="0"/>
          </a:p>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6" name="Google Shape;1146;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3" name="Google Shape;1153;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3" name="Google Shape;1163;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84"/>
        <p:cNvGrpSpPr/>
        <p:nvPr/>
      </p:nvGrpSpPr>
      <p:grpSpPr>
        <a:xfrm>
          <a:off x="0" y="0"/>
          <a:ext cx="0" cy="0"/>
          <a:chOff x="0" y="0"/>
          <a:chExt cx="0" cy="0"/>
        </a:xfrm>
      </p:grpSpPr>
      <p:sp>
        <p:nvSpPr>
          <p:cNvPr id="85" name="Google Shape;85;p87"/>
          <p:cNvSpPr txBox="1">
            <a:spLocks noGrp="1"/>
          </p:cNvSpPr>
          <p:nvPr>
            <p:ph type="ctrTitle"/>
          </p:nvPr>
        </p:nvSpPr>
        <p:spPr>
          <a:xfrm>
            <a:off x="279298" y="74752"/>
            <a:ext cx="11633403" cy="4521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88"/>
          <p:cNvSpPr txBox="1">
            <a:spLocks noGrp="1"/>
          </p:cNvSpPr>
          <p:nvPr>
            <p:ph type="title"/>
          </p:nvPr>
        </p:nvSpPr>
        <p:spPr>
          <a:xfrm>
            <a:off x="2967100" y="3137738"/>
            <a:ext cx="6257798"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1EA19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8"/>
          <p:cNvSpPr txBox="1">
            <a:spLocks noGrp="1"/>
          </p:cNvSpPr>
          <p:nvPr>
            <p:ph type="body" idx="1"/>
          </p:nvPr>
        </p:nvSpPr>
        <p:spPr>
          <a:xfrm>
            <a:off x="708228" y="1995804"/>
            <a:ext cx="6039484" cy="16840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8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8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96"/>
        <p:cNvGrpSpPr/>
        <p:nvPr/>
      </p:nvGrpSpPr>
      <p:grpSpPr>
        <a:xfrm>
          <a:off x="0" y="0"/>
          <a:ext cx="0" cy="0"/>
          <a:chOff x="0" y="0"/>
          <a:chExt cx="0" cy="0"/>
        </a:xfrm>
      </p:grpSpPr>
      <p:sp>
        <p:nvSpPr>
          <p:cNvPr id="97" name="Google Shape;97;p89"/>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9"/>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spAutoFit/>
          </a:bodyPr>
          <a:lstStyle>
            <a:lvl1pPr lvl="0" algn="ctr">
              <a:spcBef>
                <a:spcPts val="0"/>
              </a:spcBef>
              <a:spcAft>
                <a:spcPts val="0"/>
              </a:spcAft>
              <a:buClr>
                <a:schemeClr val="dk1"/>
              </a:buClr>
              <a:buSzPts val="2400"/>
              <a:buFont typeface="Calibri"/>
              <a:buNone/>
              <a:defRPr sz="2400"/>
            </a:lvl1pPr>
            <a:lvl2pPr lvl="1" algn="ctr">
              <a:spcBef>
                <a:spcPts val="0"/>
              </a:spcBef>
              <a:spcAft>
                <a:spcPts val="0"/>
              </a:spcAft>
              <a:buSzPts val="2000"/>
              <a:buFont typeface="Calibri"/>
              <a:buNone/>
              <a:defRPr sz="2000"/>
            </a:lvl2pPr>
            <a:lvl3pPr lvl="2" algn="ctr">
              <a:spcBef>
                <a:spcPts val="0"/>
              </a:spcBef>
              <a:spcAft>
                <a:spcPts val="0"/>
              </a:spcAft>
              <a:buSzPts val="1800"/>
              <a:buFont typeface="Calibri"/>
              <a:buNone/>
              <a:defRPr sz="1800"/>
            </a:lvl3pPr>
            <a:lvl4pPr lvl="3" algn="ctr">
              <a:spcBef>
                <a:spcPts val="0"/>
              </a:spcBef>
              <a:spcAft>
                <a:spcPts val="0"/>
              </a:spcAft>
              <a:buSzPts val="1600"/>
              <a:buFont typeface="Calibri"/>
              <a:buNone/>
              <a:defRPr sz="1600"/>
            </a:lvl4pPr>
            <a:lvl5pPr lvl="4" algn="ctr">
              <a:spcBef>
                <a:spcPts val="0"/>
              </a:spcBef>
              <a:spcAft>
                <a:spcPts val="0"/>
              </a:spcAft>
              <a:buSzPts val="1600"/>
              <a:buFont typeface="Calibri"/>
              <a:buNone/>
              <a:defRPr sz="1600"/>
            </a:lvl5pPr>
            <a:lvl6pPr lvl="5" algn="ctr">
              <a:spcBef>
                <a:spcPts val="0"/>
              </a:spcBef>
              <a:spcAft>
                <a:spcPts val="0"/>
              </a:spcAft>
              <a:buSzPts val="1600"/>
              <a:buFont typeface="Calibri"/>
              <a:buNone/>
              <a:defRPr sz="1600"/>
            </a:lvl6pPr>
            <a:lvl7pPr lvl="6" algn="ctr">
              <a:spcBef>
                <a:spcPts val="0"/>
              </a:spcBef>
              <a:spcAft>
                <a:spcPts val="0"/>
              </a:spcAft>
              <a:buSzPts val="1600"/>
              <a:buFont typeface="Calibri"/>
              <a:buNone/>
              <a:defRPr sz="1600"/>
            </a:lvl7pPr>
            <a:lvl8pPr lvl="7" algn="ctr">
              <a:spcBef>
                <a:spcPts val="0"/>
              </a:spcBef>
              <a:spcAft>
                <a:spcPts val="0"/>
              </a:spcAft>
              <a:buSzPts val="1600"/>
              <a:buFont typeface="Calibri"/>
              <a:buNone/>
              <a:defRPr sz="1600"/>
            </a:lvl8pPr>
            <a:lvl9pPr lvl="8" algn="ctr">
              <a:spcBef>
                <a:spcPts val="0"/>
              </a:spcBef>
              <a:spcAft>
                <a:spcPts val="0"/>
              </a:spcAft>
              <a:buSzPts val="1600"/>
              <a:buFont typeface="Calibri"/>
              <a:buNone/>
              <a:defRPr sz="1600"/>
            </a:lvl9pPr>
          </a:lstStyle>
          <a:p>
            <a:endParaRPr/>
          </a:p>
        </p:txBody>
      </p:sp>
      <p:sp>
        <p:nvSpPr>
          <p:cNvPr id="99" name="Google Shape;99;p8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8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pic>
        <p:nvPicPr>
          <p:cNvPr id="102" name="Google Shape;102;p89"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3"/>
        <p:cNvGrpSpPr/>
        <p:nvPr/>
      </p:nvGrpSpPr>
      <p:grpSpPr>
        <a:xfrm>
          <a:off x="0" y="0"/>
          <a:ext cx="0" cy="0"/>
          <a:chOff x="0" y="0"/>
          <a:chExt cx="0" cy="0"/>
        </a:xfrm>
      </p:grpSpPr>
      <p:sp>
        <p:nvSpPr>
          <p:cNvPr id="104" name="Google Shape;104;p99"/>
          <p:cNvSpPr txBox="1">
            <a:spLocks noGrp="1"/>
          </p:cNvSpPr>
          <p:nvPr>
            <p:ph type="title"/>
          </p:nvPr>
        </p:nvSpPr>
        <p:spPr>
          <a:xfrm>
            <a:off x="2967100" y="3137738"/>
            <a:ext cx="6257798"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1EA19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9"/>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99"/>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9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9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0"/>
        <p:cNvGrpSpPr/>
        <p:nvPr/>
      </p:nvGrpSpPr>
      <p:grpSpPr>
        <a:xfrm>
          <a:off x="0" y="0"/>
          <a:ext cx="0" cy="0"/>
          <a:chOff x="0" y="0"/>
          <a:chExt cx="0" cy="0"/>
        </a:xfrm>
      </p:grpSpPr>
      <p:sp>
        <p:nvSpPr>
          <p:cNvPr id="111" name="Google Shape;111;p100"/>
          <p:cNvSpPr txBox="1">
            <a:spLocks noGrp="1"/>
          </p:cNvSpPr>
          <p:nvPr>
            <p:ph type="title"/>
          </p:nvPr>
        </p:nvSpPr>
        <p:spPr>
          <a:xfrm>
            <a:off x="2967100" y="3137738"/>
            <a:ext cx="6257798"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1EA19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0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0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15"/>
        <p:cNvGrpSpPr/>
        <p:nvPr/>
      </p:nvGrpSpPr>
      <p:grpSpPr>
        <a:xfrm>
          <a:off x="0" y="0"/>
          <a:ext cx="0" cy="0"/>
          <a:chOff x="0" y="0"/>
          <a:chExt cx="0" cy="0"/>
        </a:xfrm>
      </p:grpSpPr>
      <p:pic>
        <p:nvPicPr>
          <p:cNvPr id="116" name="Google Shape;116;p101"/>
          <p:cNvPicPr preferRelativeResize="0"/>
          <p:nvPr/>
        </p:nvPicPr>
        <p:blipFill rotWithShape="1">
          <a:blip r:embed="rId2">
            <a:alphaModFix/>
          </a:blip>
          <a:srcRect/>
          <a:stretch/>
        </p:blipFill>
        <p:spPr>
          <a:xfrm>
            <a:off x="0" y="0"/>
            <a:ext cx="12166091" cy="6850377"/>
          </a:xfrm>
          <a:prstGeom prst="rect">
            <a:avLst/>
          </a:prstGeom>
          <a:noFill/>
          <a:ln>
            <a:noFill/>
          </a:ln>
        </p:spPr>
      </p:pic>
      <p:sp>
        <p:nvSpPr>
          <p:cNvPr id="117" name="Google Shape;117;p10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0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0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10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0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10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0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0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104"/>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04"/>
          <p:cNvSpPr txBox="1">
            <a:spLocks noGrp="1"/>
          </p:cNvSpPr>
          <p:nvPr>
            <p:ph type="body" idx="1"/>
          </p:nvPr>
        </p:nvSpPr>
        <p:spPr>
          <a:xfrm>
            <a:off x="609600" y="1196753"/>
            <a:ext cx="10972800" cy="492941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10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0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0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0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0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4" name="Google Shape;144;p10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0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0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106"/>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0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0" name="Google Shape;150;p10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1" name="Google Shape;151;p10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0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0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107"/>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10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10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8" name="Google Shape;158;p10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10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0" name="Google Shape;160;p10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0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0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08"/>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10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0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1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5" name="Google Shape;175;p1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1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111"/>
          <p:cNvSpPr>
            <a:spLocks noGrp="1"/>
          </p:cNvSpPr>
          <p:nvPr>
            <p:ph type="pic" idx="2"/>
          </p:nvPr>
        </p:nvSpPr>
        <p:spPr>
          <a:xfrm>
            <a:off x="2389717" y="612775"/>
            <a:ext cx="7315200" cy="4114800"/>
          </a:xfrm>
          <a:prstGeom prst="rect">
            <a:avLst/>
          </a:prstGeom>
          <a:noFill/>
          <a:ln>
            <a:noFill/>
          </a:ln>
        </p:spPr>
      </p:sp>
      <p:sp>
        <p:nvSpPr>
          <p:cNvPr id="182" name="Google Shape;182;p1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3" name="Google Shape;183;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112"/>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112"/>
          <p:cNvSpPr txBox="1">
            <a:spLocks noGrp="1"/>
          </p:cNvSpPr>
          <p:nvPr>
            <p:ph type="body" idx="1"/>
          </p:nvPr>
        </p:nvSpPr>
        <p:spPr>
          <a:xfrm rot="5400000">
            <a:off x="3631295" y="-1824941"/>
            <a:ext cx="4929411"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1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198"/>
        <p:cNvGrpSpPr/>
        <p:nvPr/>
      </p:nvGrpSpPr>
      <p:grpSpPr>
        <a:xfrm>
          <a:off x="0" y="0"/>
          <a:ext cx="0" cy="0"/>
          <a:chOff x="0" y="0"/>
          <a:chExt cx="0" cy="0"/>
        </a:xfrm>
      </p:grpSpPr>
      <p:sp>
        <p:nvSpPr>
          <p:cNvPr id="199" name="Google Shape;199;p114"/>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14"/>
          <p:cNvSpPr txBox="1"/>
          <p:nvPr/>
        </p:nvSpPr>
        <p:spPr>
          <a:xfrm>
            <a:off x="609600" y="274638"/>
            <a:ext cx="10972800" cy="715962"/>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0"/>
        <p:cNvGrpSpPr/>
        <p:nvPr/>
      </p:nvGrpSpPr>
      <p:grpSpPr>
        <a:xfrm>
          <a:off x="0" y="0"/>
          <a:ext cx="0" cy="0"/>
          <a:chOff x="0" y="0"/>
          <a:chExt cx="0" cy="0"/>
        </a:xfrm>
      </p:grpSpPr>
      <p:sp>
        <p:nvSpPr>
          <p:cNvPr id="211" name="Google Shape;211;p11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3" name="Google Shape;213;p1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117"/>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17"/>
          <p:cNvSpPr txBox="1">
            <a:spLocks noGrp="1"/>
          </p:cNvSpPr>
          <p:nvPr>
            <p:ph type="body" idx="1"/>
          </p:nvPr>
        </p:nvSpPr>
        <p:spPr>
          <a:xfrm>
            <a:off x="609600" y="1196753"/>
            <a:ext cx="10972800" cy="492941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9" name="Google Shape;219;p1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2"/>
        <p:cNvGrpSpPr/>
        <p:nvPr/>
      </p:nvGrpSpPr>
      <p:grpSpPr>
        <a:xfrm>
          <a:off x="0" y="0"/>
          <a:ext cx="0" cy="0"/>
          <a:chOff x="0" y="0"/>
          <a:chExt cx="0" cy="0"/>
        </a:xfrm>
      </p:grpSpPr>
      <p:sp>
        <p:nvSpPr>
          <p:cNvPr id="223" name="Google Shape;223;p11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1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25" name="Google Shape;225;p1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8"/>
        <p:cNvGrpSpPr/>
        <p:nvPr/>
      </p:nvGrpSpPr>
      <p:grpSpPr>
        <a:xfrm>
          <a:off x="0" y="0"/>
          <a:ext cx="0" cy="0"/>
          <a:chOff x="0" y="0"/>
          <a:chExt cx="0" cy="0"/>
        </a:xfrm>
      </p:grpSpPr>
      <p:sp>
        <p:nvSpPr>
          <p:cNvPr id="229" name="Google Shape;229;p119"/>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1" name="Google Shape;231;p11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2" name="Google Shape;232;p1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120"/>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8" name="Google Shape;238;p1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39" name="Google Shape;239;p12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0" name="Google Shape;240;p12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41" name="Google Shape;241;p1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121"/>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1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1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
        <p:nvSpPr>
          <p:cNvPr id="250" name="Google Shape;250;p1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1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1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56" name="Google Shape;256;p1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7" name="Google Shape;257;p1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1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1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124"/>
          <p:cNvSpPr>
            <a:spLocks noGrp="1"/>
          </p:cNvSpPr>
          <p:nvPr>
            <p:ph type="pic" idx="2"/>
          </p:nvPr>
        </p:nvSpPr>
        <p:spPr>
          <a:xfrm>
            <a:off x="2389717" y="612775"/>
            <a:ext cx="7315200" cy="4114800"/>
          </a:xfrm>
          <a:prstGeom prst="rect">
            <a:avLst/>
          </a:prstGeom>
          <a:noFill/>
          <a:ln>
            <a:noFill/>
          </a:ln>
        </p:spPr>
      </p:sp>
      <p:sp>
        <p:nvSpPr>
          <p:cNvPr id="263" name="Google Shape;263;p1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64" name="Google Shape;264;p1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p125"/>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25"/>
          <p:cNvSpPr txBox="1">
            <a:spLocks noGrp="1"/>
          </p:cNvSpPr>
          <p:nvPr>
            <p:ph type="body" idx="1"/>
          </p:nvPr>
        </p:nvSpPr>
        <p:spPr>
          <a:xfrm rot="5400000">
            <a:off x="3631295" y="-1824941"/>
            <a:ext cx="4929411"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1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1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3"/>
        <p:cNvGrpSpPr/>
        <p:nvPr/>
      </p:nvGrpSpPr>
      <p:grpSpPr>
        <a:xfrm>
          <a:off x="0" y="0"/>
          <a:ext cx="0" cy="0"/>
          <a:chOff x="0" y="0"/>
          <a:chExt cx="0" cy="0"/>
        </a:xfrm>
      </p:grpSpPr>
      <p:sp>
        <p:nvSpPr>
          <p:cNvPr id="274" name="Google Shape;274;p126"/>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2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1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279"/>
        <p:cNvGrpSpPr/>
        <p:nvPr/>
      </p:nvGrpSpPr>
      <p:grpSpPr>
        <a:xfrm>
          <a:off x="0" y="0"/>
          <a:ext cx="0" cy="0"/>
          <a:chOff x="0" y="0"/>
          <a:chExt cx="0" cy="0"/>
        </a:xfrm>
      </p:grpSpPr>
      <p:sp>
        <p:nvSpPr>
          <p:cNvPr id="280" name="Google Shape;280;p127"/>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127"/>
          <p:cNvSpPr txBox="1"/>
          <p:nvPr/>
        </p:nvSpPr>
        <p:spPr>
          <a:xfrm>
            <a:off x="609600" y="274638"/>
            <a:ext cx="10972800" cy="715962"/>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86"/>
          <p:cNvPicPr preferRelativeResize="0"/>
          <p:nvPr/>
        </p:nvPicPr>
        <p:blipFill rotWithShape="1">
          <a:blip r:embed="rId8">
            <a:alphaModFix/>
          </a:blip>
          <a:srcRect/>
          <a:stretch/>
        </p:blipFill>
        <p:spPr>
          <a:xfrm>
            <a:off x="0" y="0"/>
            <a:ext cx="12166091" cy="6850377"/>
          </a:xfrm>
          <a:prstGeom prst="rect">
            <a:avLst/>
          </a:prstGeom>
          <a:noFill/>
          <a:ln>
            <a:noFill/>
          </a:ln>
        </p:spPr>
      </p:pic>
      <p:pic>
        <p:nvPicPr>
          <p:cNvPr id="78" name="Google Shape;78;p86"/>
          <p:cNvPicPr preferRelativeResize="0"/>
          <p:nvPr/>
        </p:nvPicPr>
        <p:blipFill rotWithShape="1">
          <a:blip r:embed="rId9">
            <a:alphaModFix/>
          </a:blip>
          <a:srcRect/>
          <a:stretch/>
        </p:blipFill>
        <p:spPr>
          <a:xfrm>
            <a:off x="0" y="0"/>
            <a:ext cx="12191999" cy="6857998"/>
          </a:xfrm>
          <a:prstGeom prst="rect">
            <a:avLst/>
          </a:prstGeom>
          <a:noFill/>
          <a:ln>
            <a:noFill/>
          </a:ln>
        </p:spPr>
      </p:pic>
      <p:sp>
        <p:nvSpPr>
          <p:cNvPr id="79" name="Google Shape;79;p86"/>
          <p:cNvSpPr txBox="1">
            <a:spLocks noGrp="1"/>
          </p:cNvSpPr>
          <p:nvPr>
            <p:ph type="title"/>
          </p:nvPr>
        </p:nvSpPr>
        <p:spPr>
          <a:xfrm>
            <a:off x="2967100" y="3137738"/>
            <a:ext cx="6257798" cy="39179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i="0" u="none" strike="noStrike" cap="none">
                <a:solidFill>
                  <a:srgbClr val="1EA19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86"/>
          <p:cNvSpPr txBox="1">
            <a:spLocks noGrp="1"/>
          </p:cNvSpPr>
          <p:nvPr>
            <p:ph type="body" idx="1"/>
          </p:nvPr>
        </p:nvSpPr>
        <p:spPr>
          <a:xfrm>
            <a:off x="708228" y="1995804"/>
            <a:ext cx="6039484" cy="16840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1" name="Google Shape;81;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8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8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02"/>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102"/>
          <p:cNvSpPr txBox="1">
            <a:spLocks noGrp="1"/>
          </p:cNvSpPr>
          <p:nvPr>
            <p:ph type="body" idx="1"/>
          </p:nvPr>
        </p:nvSpPr>
        <p:spPr>
          <a:xfrm>
            <a:off x="609600" y="1196753"/>
            <a:ext cx="10972800" cy="4929411"/>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10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0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0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pic>
        <p:nvPicPr>
          <p:cNvPr id="126" name="Google Shape;126;p102"/>
          <p:cNvPicPr preferRelativeResize="0"/>
          <p:nvPr/>
        </p:nvPicPr>
        <p:blipFill rotWithShape="1">
          <a:blip r:embed="rId14">
            <a:alphaModFix/>
          </a:blip>
          <a:srcRect/>
          <a:stretch/>
        </p:blipFill>
        <p:spPr>
          <a:xfrm>
            <a:off x="0" y="6124576"/>
            <a:ext cx="12192000" cy="347663"/>
          </a:xfrm>
          <a:prstGeom prst="rect">
            <a:avLst/>
          </a:prstGeom>
          <a:noFill/>
          <a:ln>
            <a:noFill/>
          </a:ln>
        </p:spPr>
      </p:pic>
      <p:pic>
        <p:nvPicPr>
          <p:cNvPr id="127" name="Google Shape;127;p102" descr="\\nicfilesrv\LLP_Users\Shared Documnets\LOGOs\IDEP\idep.jpg"/>
          <p:cNvPicPr preferRelativeResize="0"/>
          <p:nvPr/>
        </p:nvPicPr>
        <p:blipFill rotWithShape="1">
          <a:blip r:embed="rId15">
            <a:alphaModFix/>
          </a:blip>
          <a:srcRect/>
          <a:stretch/>
        </p:blipFill>
        <p:spPr>
          <a:xfrm>
            <a:off x="10908346" y="-5096"/>
            <a:ext cx="1281897" cy="823367"/>
          </a:xfrm>
          <a:prstGeom prst="rect">
            <a:avLst/>
          </a:prstGeom>
          <a:noFill/>
          <a:ln>
            <a:noFill/>
          </a:ln>
        </p:spPr>
      </p:pic>
      <p:pic>
        <p:nvPicPr>
          <p:cNvPr id="128" name="Google Shape;128;p102"/>
          <p:cNvPicPr preferRelativeResize="0"/>
          <p:nvPr/>
        </p:nvPicPr>
        <p:blipFill rotWithShape="1">
          <a:blip r:embed="rId16">
            <a:alphaModFix/>
          </a:blip>
          <a:srcRect/>
          <a:stretch/>
        </p:blipFill>
        <p:spPr>
          <a:xfrm>
            <a:off x="10576101" y="5805264"/>
            <a:ext cx="1570723" cy="3360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115"/>
          <p:cNvSpPr txBox="1">
            <a:spLocks noGrp="1"/>
          </p:cNvSpPr>
          <p:nvPr>
            <p:ph type="title"/>
          </p:nvPr>
        </p:nvSpPr>
        <p:spPr>
          <a:xfrm>
            <a:off x="609600" y="116632"/>
            <a:ext cx="10972800" cy="1008112"/>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Google Shape;203;p115"/>
          <p:cNvSpPr txBox="1">
            <a:spLocks noGrp="1"/>
          </p:cNvSpPr>
          <p:nvPr>
            <p:ph type="body" idx="1"/>
          </p:nvPr>
        </p:nvSpPr>
        <p:spPr>
          <a:xfrm>
            <a:off x="609600" y="1196753"/>
            <a:ext cx="10972800" cy="4929411"/>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1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Google Shape;205;p1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p1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pic>
        <p:nvPicPr>
          <p:cNvPr id="207" name="Google Shape;207;p115"/>
          <p:cNvPicPr preferRelativeResize="0"/>
          <p:nvPr/>
        </p:nvPicPr>
        <p:blipFill rotWithShape="1">
          <a:blip r:embed="rId14">
            <a:alphaModFix/>
          </a:blip>
          <a:srcRect/>
          <a:stretch/>
        </p:blipFill>
        <p:spPr>
          <a:xfrm>
            <a:off x="0" y="6124576"/>
            <a:ext cx="12192000" cy="347663"/>
          </a:xfrm>
          <a:prstGeom prst="rect">
            <a:avLst/>
          </a:prstGeom>
          <a:noFill/>
          <a:ln>
            <a:noFill/>
          </a:ln>
        </p:spPr>
      </p:pic>
      <p:pic>
        <p:nvPicPr>
          <p:cNvPr id="208" name="Google Shape;208;p115" descr="\\nicfilesrv\LLP_Users\Shared Documnets\LOGOs\IDEP\idep.jpg"/>
          <p:cNvPicPr preferRelativeResize="0"/>
          <p:nvPr/>
        </p:nvPicPr>
        <p:blipFill rotWithShape="1">
          <a:blip r:embed="rId15">
            <a:alphaModFix/>
          </a:blip>
          <a:srcRect/>
          <a:stretch/>
        </p:blipFill>
        <p:spPr>
          <a:xfrm>
            <a:off x="10908346" y="-5096"/>
            <a:ext cx="1281897" cy="823367"/>
          </a:xfrm>
          <a:prstGeom prst="rect">
            <a:avLst/>
          </a:prstGeom>
          <a:noFill/>
          <a:ln>
            <a:noFill/>
          </a:ln>
        </p:spPr>
      </p:pic>
      <p:pic>
        <p:nvPicPr>
          <p:cNvPr id="209" name="Google Shape;209;p115"/>
          <p:cNvPicPr preferRelativeResize="0"/>
          <p:nvPr/>
        </p:nvPicPr>
        <p:blipFill rotWithShape="1">
          <a:blip r:embed="rId16">
            <a:alphaModFix/>
          </a:blip>
          <a:srcRect/>
          <a:stretch/>
        </p:blipFill>
        <p:spPr>
          <a:xfrm>
            <a:off x="10576101" y="5805264"/>
            <a:ext cx="1570723" cy="3360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idep.org.cy/diapistefsi-erasmus-2021-tomeis-scholikis-ekpaidefsis-epangelmatikis-ekpaidefsis-kai-katartisis-kai-ekpaidefsis-enilikon-2/"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erasmus-plus.ec.europa.eu/sites/default/files/2021-09/erasmus-quality-standards-mobility-nov-2020_en.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idep.org.cy/wp-content/uploads/IV.1a-EGuide-for-experts-on-quality-assessment_2024_v3.pdf"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ebgate.ec.europa.eu/fpfis/wikis/display/NAITDOC/OID%2BHow%2Bto%2Badd%2Bthe%2BOrganisation%2BContact%2Band%2BAuthorised%2BUsers"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6.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moec.gov.cy/schools_info.html"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66.xml.rels><?xml version="1.0" encoding="UTF-8" standalone="yes"?>
<Relationships xmlns="http://schemas.openxmlformats.org/package/2006/relationships"><Relationship Id="rId8" Type="http://schemas.openxmlformats.org/officeDocument/2006/relationships/hyperlink" Target="https://commission.europa.eu/publications/legal-entities_en" TargetMode="External"/><Relationship Id="rId13" Type="http://schemas.openxmlformats.org/officeDocument/2006/relationships/image" Target="../media/image27.png"/><Relationship Id="rId3" Type="http://schemas.openxmlformats.org/officeDocument/2006/relationships/hyperlink" Target="https://idep.org.cy/wp-content/uploads/legent_public_el.pdf" TargetMode="External"/><Relationship Id="rId7" Type="http://schemas.openxmlformats.org/officeDocument/2006/relationships/image" Target="../media/image24.png"/><Relationship Id="rId12" Type="http://schemas.openxmlformats.org/officeDocument/2006/relationships/hyperlink" Target="https://idep.org.cy/erasmus/aitiseis/vasiki-drasi-1/"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https://commission.europa.eu/publications/financial-identification_en" TargetMode="External"/><Relationship Id="rId11" Type="http://schemas.openxmlformats.org/officeDocument/2006/relationships/hyperlink" Target="https://idep.org.cy/wp-content/uploads/fich_sign_ba_gb_en_0.pdf" TargetMode="External"/><Relationship Id="rId5" Type="http://schemas.openxmlformats.org/officeDocument/2006/relationships/image" Target="../media/image23.jpg"/><Relationship Id="rId10" Type="http://schemas.openxmlformats.org/officeDocument/2006/relationships/image" Target="../media/image26.png"/><Relationship Id="rId4" Type="http://schemas.openxmlformats.org/officeDocument/2006/relationships/hyperlink" Target="https://idep.org.cy/wp-content/uploads/legent_privcomp_el-1.pdf" TargetMode="External"/><Relationship Id="rId9"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webgate.ec.europa.eu/app-forms/af-ui-opportunities/#/erasmus-plus" TargetMode="External"/><Relationship Id="rId13" Type="http://schemas.openxmlformats.org/officeDocument/2006/relationships/hyperlink" Target="https://webgate.ec.europa.eu/funding-tenders-opportunities/display/OM/EU+Login" TargetMode="External"/><Relationship Id="rId3" Type="http://schemas.openxmlformats.org/officeDocument/2006/relationships/hyperlink" Target="https://ec.europa.eu/programmes/erasmus-plus/calls/2020-erasmus-accreditation_el" TargetMode="External"/><Relationship Id="rId7" Type="http://schemas.openxmlformats.org/officeDocument/2006/relationships/hyperlink" Target="https://idep.org.cy/erasmus/proskliseis-gia-aitiseis/" TargetMode="External"/><Relationship Id="rId12"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hyperlink" Target="https://idep.org.cy/wp-content/uploads/2024-ErasmusProgramme-Guide_EL.pdf" TargetMode="External"/><Relationship Id="rId11" Type="http://schemas.openxmlformats.org/officeDocument/2006/relationships/hyperlink" Target="https://idep.org.cy/erasmus/" TargetMode="External"/><Relationship Id="rId5" Type="http://schemas.openxmlformats.org/officeDocument/2006/relationships/hyperlink" Target="https://ec.europa.eu/programmes/erasmus-plus/sites/erasmusplus2/files/eac-a02-2020-rules-application_el.pdf" TargetMode="External"/><Relationship Id="rId10" Type="http://schemas.openxmlformats.org/officeDocument/2006/relationships/hyperlink" Target="https://idep.org.cy/erasmus/aitiseis/vasiki-drasi-1/#1704714584104-08758a6b-ccc2" TargetMode="External"/><Relationship Id="rId4" Type="http://schemas.openxmlformats.org/officeDocument/2006/relationships/hyperlink" Target="https://idep.org.cy/erasmus/diacheirisi-egkekrimenon-schedion-2/schedia-kinitikotitas-diapistevmenon-organismon/" TargetMode="External"/><Relationship Id="rId9" Type="http://schemas.openxmlformats.org/officeDocument/2006/relationships/hyperlink" Target="https://wikis.ec.europa.eu/display/NAITDOC/Applicant+Guides+-+Submission+phase" TargetMode="External"/><Relationship Id="rId14" Type="http://schemas.openxmlformats.org/officeDocument/2006/relationships/hyperlink" Target="https://ec.europa.eu/programmes/erasmus-plus/resources/documents/erasmus-quality-standards-mobility-projects-vet-adults-schools_en"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maraouzou@idep.org.cy"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hyperlink" Target="mailto:gshiaelou@idep.org.cy"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a:stretch/>
        </p:blipFill>
        <p:spPr>
          <a:xfrm>
            <a:off x="11145520" y="6025244"/>
            <a:ext cx="817880" cy="700676"/>
          </a:xfrm>
          <a:prstGeom prst="rect">
            <a:avLst/>
          </a:prstGeom>
          <a:noFill/>
          <a:ln>
            <a:noFill/>
          </a:ln>
        </p:spPr>
      </p:pic>
      <p:sp>
        <p:nvSpPr>
          <p:cNvPr id="288" name="Google Shape;288;p1"/>
          <p:cNvSpPr txBox="1"/>
          <p:nvPr/>
        </p:nvSpPr>
        <p:spPr>
          <a:xfrm>
            <a:off x="517623" y="1052218"/>
            <a:ext cx="11455937" cy="5004447"/>
          </a:xfrm>
          <a:prstGeom prst="rect">
            <a:avLst/>
          </a:prstGeom>
          <a:noFill/>
          <a:ln>
            <a:noFill/>
          </a:ln>
        </p:spPr>
        <p:txBody>
          <a:bodyPr spcFirstLastPara="1" wrap="square" lIns="91425" tIns="45700" rIns="91425" bIns="45700" anchor="t" anchorCtr="0">
            <a:spAutoFit/>
          </a:bodyPr>
          <a:lstStyle/>
          <a:p>
            <a:pPr marL="342900" marR="0" lvl="1" indent="-342900" algn="ctr" rtl="0">
              <a:spcBef>
                <a:spcPts val="0"/>
              </a:spcBef>
              <a:spcAft>
                <a:spcPts val="0"/>
              </a:spcAft>
              <a:buClr>
                <a:srgbClr val="7030A0"/>
              </a:buClr>
              <a:buSzPts val="2100"/>
              <a:buFont typeface="Noto Sans Symbols"/>
              <a:buChar char="▪"/>
            </a:pPr>
            <a:r>
              <a:rPr lang="el-GR" sz="2100" b="1" i="0" u="none" strike="noStrike" cap="none">
                <a:solidFill>
                  <a:srgbClr val="7030A0"/>
                </a:solidFill>
                <a:latin typeface="Calibri"/>
                <a:ea typeface="Calibri"/>
                <a:cs typeface="Calibri"/>
                <a:sym typeface="Calibri"/>
              </a:rPr>
              <a:t>Η ΠΑΡΟΥΣΙΑΣΗ ΠΟΥ ΘΑ ΑΚΟΛΟΥΘΗΣΕΙ ΘΑ ΜΑΓΝΗΤΟΣΚΟΠΕΙΤΑΙ</a:t>
            </a:r>
            <a:r>
              <a:rPr lang="el-GR" sz="2100" b="0" i="0" u="none" strike="noStrike" cap="none">
                <a:solidFill>
                  <a:srgbClr val="7030A0"/>
                </a:solidFill>
                <a:latin typeface="Calibri"/>
                <a:ea typeface="Calibri"/>
                <a:cs typeface="Calibri"/>
                <a:sym typeface="Calibri"/>
              </a:rPr>
              <a:t>.</a:t>
            </a:r>
            <a:endParaRPr/>
          </a:p>
          <a:p>
            <a:pPr marL="342900" marR="0" lvl="1" indent="-209550" algn="ctr" rtl="0">
              <a:spcBef>
                <a:spcPts val="315"/>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1" indent="-342900" algn="ctr" rtl="0">
              <a:spcBef>
                <a:spcPts val="315"/>
              </a:spcBef>
              <a:spcAft>
                <a:spcPts val="0"/>
              </a:spcAft>
              <a:buClr>
                <a:schemeClr val="dk1"/>
              </a:buClr>
              <a:buSzPts val="2100"/>
              <a:buFont typeface="Noto Sans Symbols"/>
              <a:buChar char="▪"/>
            </a:pPr>
            <a:r>
              <a:rPr lang="el-GR" sz="2100" b="0" i="0" u="none" strike="noStrike" cap="none">
                <a:solidFill>
                  <a:schemeClr val="dk1"/>
                </a:solidFill>
                <a:latin typeface="Calibri"/>
                <a:ea typeface="Calibri"/>
                <a:cs typeface="Calibri"/>
                <a:sym typeface="Calibri"/>
              </a:rPr>
              <a:t>ΟΙ ΕΡΩΤΗΣΕΙΣ ΠΟΥ ΘΑ ΥΠΟΒΑΛΛΟΝΤΑΙ ΜΕΣΩ CHAT, ΚΑΤΑ ΤΗ ΔΙΑΡΚΕΙΑ ΤΗΣ ΠΑΡΟΥΣΙΑΣΗΣ, </a:t>
            </a:r>
            <a:r>
              <a:rPr lang="el-GR" sz="2100" b="0" i="0" u="sng" strike="noStrike" cap="none">
                <a:solidFill>
                  <a:schemeClr val="dk1"/>
                </a:solidFill>
                <a:latin typeface="Calibri"/>
                <a:ea typeface="Calibri"/>
                <a:cs typeface="Calibri"/>
                <a:sym typeface="Calibri"/>
              </a:rPr>
              <a:t>ΔΕ ΘΑ ΦΑΙΝΟΝΤΑΙ</a:t>
            </a:r>
            <a:r>
              <a:rPr lang="el-GR" sz="2100" b="0" i="0" u="none" strike="noStrike" cap="none">
                <a:solidFill>
                  <a:schemeClr val="dk1"/>
                </a:solidFill>
                <a:latin typeface="Calibri"/>
                <a:ea typeface="Calibri"/>
                <a:cs typeface="Calibri"/>
                <a:sym typeface="Calibri"/>
              </a:rPr>
              <a:t> ΣΤΗ ΜΑΓΝΗΤΟΣΚΟΠΗΣΗ.</a:t>
            </a:r>
            <a:endParaRPr/>
          </a:p>
          <a:p>
            <a:pPr marL="342900" marR="0" lvl="1" indent="-209550" algn="ctr" rtl="0">
              <a:spcBef>
                <a:spcPts val="315"/>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1" indent="-342900" algn="ctr" rtl="0">
              <a:spcBef>
                <a:spcPts val="315"/>
              </a:spcBef>
              <a:spcAft>
                <a:spcPts val="0"/>
              </a:spcAft>
              <a:buClr>
                <a:schemeClr val="dk1"/>
              </a:buClr>
              <a:buSzPts val="2100"/>
              <a:buFont typeface="Noto Sans Symbols"/>
              <a:buChar char="▪"/>
            </a:pPr>
            <a:r>
              <a:rPr lang="el-GR" sz="2100" b="0" i="0" u="none" strike="noStrike" cap="none">
                <a:solidFill>
                  <a:schemeClr val="dk1"/>
                </a:solidFill>
                <a:latin typeface="Calibri"/>
                <a:ea typeface="Calibri"/>
                <a:cs typeface="Calibri"/>
                <a:sym typeface="Calibri"/>
              </a:rPr>
              <a:t>ΟΙ ΕΡΩΤΗΣΕΙΣ ΠΟΥ ΘΑ ΥΠΟΒΑΛΛΟΝΤΑΙ ΠΡΟΦΟΡΙΚΑ, ΚΑΤΑ ΤΗ ΔΙΑΡΚΕΙΑ ΤΗΣ ΠΑΡΟΥΣΙΑΣΗΣ, </a:t>
            </a:r>
            <a:r>
              <a:rPr lang="el-GR" sz="2100" b="0" i="0" u="sng" strike="noStrike" cap="none">
                <a:solidFill>
                  <a:schemeClr val="dk1"/>
                </a:solidFill>
                <a:latin typeface="Calibri"/>
                <a:ea typeface="Calibri"/>
                <a:cs typeface="Calibri"/>
                <a:sym typeface="Calibri"/>
              </a:rPr>
              <a:t>ΘΑ ΦΑΙΝΟΝΤΑΙ</a:t>
            </a:r>
            <a:r>
              <a:rPr lang="el-GR" sz="2100" b="0" i="0" u="none" strike="noStrike" cap="none">
                <a:solidFill>
                  <a:schemeClr val="dk1"/>
                </a:solidFill>
                <a:latin typeface="Calibri"/>
                <a:ea typeface="Calibri"/>
                <a:cs typeface="Calibri"/>
                <a:sym typeface="Calibri"/>
              </a:rPr>
              <a:t>  ΣΤΗ ΜΑΓΝΗΤΟΣΚΟΠΗΣΗ. </a:t>
            </a:r>
            <a:endParaRPr/>
          </a:p>
          <a:p>
            <a:pPr marL="342900" marR="0" lvl="1" indent="-209550" algn="ctr" rtl="0">
              <a:spcBef>
                <a:spcPts val="315"/>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1" indent="-342900" algn="ctr" rtl="0">
              <a:spcBef>
                <a:spcPts val="315"/>
              </a:spcBef>
              <a:spcAft>
                <a:spcPts val="0"/>
              </a:spcAft>
              <a:buClr>
                <a:schemeClr val="dk1"/>
              </a:buClr>
              <a:buSzPts val="2100"/>
              <a:buFont typeface="Noto Sans Symbols"/>
              <a:buChar char="▪"/>
            </a:pPr>
            <a:r>
              <a:rPr lang="el-GR" sz="2100" b="0" i="0" u="none" strike="noStrike" cap="none">
                <a:solidFill>
                  <a:schemeClr val="dk1"/>
                </a:solidFill>
                <a:latin typeface="Calibri"/>
                <a:ea typeface="Calibri"/>
                <a:cs typeface="Calibri"/>
                <a:sym typeface="Calibri"/>
              </a:rPr>
              <a:t>ΘΑ ΔΟΘΕΙ ΕΥΛΟΓΟΣ ΧΡΟΝΟΣ ΓΙΑ ΥΠΟΒΟΛΗ ΕΡΩΤΗΣΕΩΝ, ΑΦΟΥ ΟΛΟΚΛΗΡΩΘΕΙ Η ΠΑΡΟΥΣΙΑΣΗ. </a:t>
            </a:r>
            <a:r>
              <a:rPr lang="el-GR" sz="2100" b="1" i="0" u="none" strike="noStrike" cap="none">
                <a:solidFill>
                  <a:schemeClr val="dk1"/>
                </a:solidFill>
                <a:latin typeface="Calibri"/>
                <a:ea typeface="Calibri"/>
                <a:cs typeface="Calibri"/>
                <a:sym typeface="Calibri"/>
              </a:rPr>
              <a:t>Η ΕΝΟΤΗΤΑ ΕΡΩΤΗΣΕΩΝ-ΑΠΑΝΤΗΣΕΩΝ ΔΕ ΘΑ ΜΑΓΝΗΤΟΣΚΟΠΕΙΤΑΙ.  </a:t>
            </a:r>
            <a:endParaRPr/>
          </a:p>
          <a:p>
            <a:pPr marL="342900" marR="0" lvl="1" indent="-209550" algn="ctr" rtl="0">
              <a:spcBef>
                <a:spcPts val="315"/>
              </a:spcBef>
              <a:spcAft>
                <a:spcPts val="0"/>
              </a:spcAft>
              <a:buClr>
                <a:schemeClr val="dk1"/>
              </a:buClr>
              <a:buSzPts val="2100"/>
              <a:buFont typeface="Noto Sans Symbols"/>
              <a:buNone/>
            </a:pPr>
            <a:endParaRPr sz="2100" b="1" i="0" u="none" strike="noStrike" cap="none">
              <a:solidFill>
                <a:schemeClr val="dk1"/>
              </a:solidFill>
              <a:latin typeface="Calibri"/>
              <a:ea typeface="Calibri"/>
              <a:cs typeface="Calibri"/>
              <a:sym typeface="Calibri"/>
            </a:endParaRPr>
          </a:p>
          <a:p>
            <a:pPr marL="342900" marR="0" lvl="1" indent="-342900" algn="ctr" rtl="0">
              <a:spcBef>
                <a:spcPts val="315"/>
              </a:spcBef>
              <a:spcAft>
                <a:spcPts val="0"/>
              </a:spcAft>
              <a:buClr>
                <a:schemeClr val="dk1"/>
              </a:buClr>
              <a:buSzPts val="2100"/>
              <a:buFont typeface="Noto Sans Symbols"/>
              <a:buChar char="▪"/>
            </a:pPr>
            <a:r>
              <a:rPr lang="el-GR" sz="2100" b="1" i="0" u="none" strike="noStrike" cap="none">
                <a:solidFill>
                  <a:schemeClr val="dk1"/>
                </a:solidFill>
                <a:latin typeface="Calibri"/>
                <a:ea typeface="Calibri"/>
                <a:cs typeface="Calibri"/>
                <a:sym typeface="Calibri"/>
              </a:rPr>
              <a:t>ΟΣΟΙ ΥΠΟΒΑΛΕΤΕ ΠΡΟΦΟΡΙΚΑ ΕΡΩΤΗΜΑΤΑ, ΚΑΤΑ ΤΗ ΔΙΑΡΚΕΙΑ ΤΗΣ ΠΑΡΟΥΣΙΑΣΗΣ ΚΑΙ ΟΧΙ ΜΕ ΤΟ ΠΕΡΑΣ ΤΗΣ, </a:t>
            </a:r>
            <a:r>
              <a:rPr lang="el-GR" sz="2100" b="1" i="0" u="none" strike="noStrike" cap="none">
                <a:solidFill>
                  <a:srgbClr val="7030A0"/>
                </a:solidFill>
                <a:latin typeface="Calibri"/>
                <a:ea typeface="Calibri"/>
                <a:cs typeface="Calibri"/>
                <a:sym typeface="Calibri"/>
              </a:rPr>
              <a:t>ΠΑΡΕΧΕΤΕ ΑΥΤΟΜΑΤΑ ΤΗ ΣΥΓΚΑΤΑΘΕΣΗ ΣΑΣ ΣΤΟ ΙΔΕΠ ΔΙΑ ΒΙΟΥ ΜΑΘΗΣΗΣ ΓΙΑ ΠΡΟΒΟΛΗ ΤΩΝ ΠΡΟΣΩΠΙΚΩΝ ΣΑΣ ΔΕΔΟΜΕΝΩΝ ΣΤΟ ΜΑΓΝΗΤΟΣΚΟΠΗΜΕΝΟ ΑΡΧΕΙΟ</a:t>
            </a:r>
            <a:endParaRPr sz="2100" b="1" i="0" u="none" strike="noStrike" cap="none">
              <a:solidFill>
                <a:srgbClr val="7030A0"/>
              </a:solidFill>
              <a:latin typeface="Calibri"/>
              <a:ea typeface="Calibri"/>
              <a:cs typeface="Calibri"/>
              <a:sym typeface="Calibri"/>
            </a:endParaRPr>
          </a:p>
        </p:txBody>
      </p:sp>
      <p:grpSp>
        <p:nvGrpSpPr>
          <p:cNvPr id="289" name="Google Shape;289;p1"/>
          <p:cNvGrpSpPr/>
          <p:nvPr/>
        </p:nvGrpSpPr>
        <p:grpSpPr>
          <a:xfrm>
            <a:off x="0" y="1"/>
            <a:ext cx="5669280" cy="863600"/>
            <a:chOff x="0" y="0"/>
            <a:chExt cx="6023006" cy="1238789"/>
          </a:xfrm>
        </p:grpSpPr>
        <p:sp>
          <p:nvSpPr>
            <p:cNvPr id="290" name="Google Shape;290;p1"/>
            <p:cNvSpPr/>
            <p:nvPr/>
          </p:nvSpPr>
          <p:spPr>
            <a:xfrm>
              <a:off x="0" y="0"/>
              <a:ext cx="4526280" cy="1238789"/>
            </a:xfrm>
            <a:prstGeom prst="rect">
              <a:avLst/>
            </a:prstGeom>
            <a:solidFill>
              <a:srgbClr val="1EA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
            <p:cNvSpPr/>
            <p:nvPr/>
          </p:nvSpPr>
          <p:spPr>
            <a:xfrm>
              <a:off x="3111209" y="0"/>
              <a:ext cx="2911797" cy="1238789"/>
            </a:xfrm>
            <a:prstGeom prst="triangle">
              <a:avLst>
                <a:gd name="adj" fmla="val 48774"/>
              </a:avLst>
            </a:prstGeom>
            <a:solidFill>
              <a:srgbClr val="1EA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D72B5"/>
                </a:solidFill>
                <a:latin typeface="Calibri"/>
                <a:ea typeface="Calibri"/>
                <a:cs typeface="Calibri"/>
                <a:sym typeface="Calibri"/>
              </a:endParaRPr>
            </a:p>
          </p:txBody>
        </p:sp>
      </p:grpSp>
      <p:sp>
        <p:nvSpPr>
          <p:cNvPr id="292" name="Google Shape;292;p1"/>
          <p:cNvSpPr/>
          <p:nvPr/>
        </p:nvSpPr>
        <p:spPr>
          <a:xfrm>
            <a:off x="4003040" y="0"/>
            <a:ext cx="8188960" cy="863601"/>
          </a:xfrm>
          <a:prstGeom prst="rect">
            <a:avLst/>
          </a:prstGeom>
          <a:solidFill>
            <a:srgbClr val="1EA7AE">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0"/>
          <p:cNvSpPr txBox="1"/>
          <p:nvPr/>
        </p:nvSpPr>
        <p:spPr>
          <a:xfrm flipH="1">
            <a:off x="-1" y="60190"/>
            <a:ext cx="104427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1.5. ΒΑΣΙΚΕΣ ΠΡΟΤΕΡΑΙΟΤΗΤΕΣ ΠΡΟΓΡΑΜΜΑΤΟΣ ERASMUS+</a:t>
            </a:r>
            <a:endParaRPr sz="2800" b="1">
              <a:solidFill>
                <a:schemeClr val="lt1"/>
              </a:solidFill>
              <a:latin typeface="Calibri"/>
              <a:ea typeface="Calibri"/>
              <a:cs typeface="Calibri"/>
              <a:sym typeface="Calibri"/>
            </a:endParaRPr>
          </a:p>
        </p:txBody>
      </p:sp>
      <p:sp>
        <p:nvSpPr>
          <p:cNvPr id="389" name="Google Shape;389;p10"/>
          <p:cNvSpPr/>
          <p:nvPr/>
        </p:nvSpPr>
        <p:spPr>
          <a:xfrm>
            <a:off x="693184" y="958950"/>
            <a:ext cx="10593363" cy="529991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2000">
              <a:solidFill>
                <a:schemeClr val="dk1"/>
              </a:solidFill>
              <a:latin typeface="Century Gothic"/>
              <a:ea typeface="Century Gothic"/>
              <a:cs typeface="Century Gothic"/>
              <a:sym typeface="Century Gothic"/>
            </a:endParaRPr>
          </a:p>
          <a:p>
            <a:pPr marL="342900" marR="0" lvl="7" indent="-342900" algn="l" rtl="0">
              <a:spcBef>
                <a:spcPts val="480"/>
              </a:spcBef>
              <a:spcAft>
                <a:spcPts val="0"/>
              </a:spcAft>
              <a:buClr>
                <a:schemeClr val="dk1"/>
              </a:buClr>
              <a:buSzPts val="2400"/>
              <a:buFont typeface="Noto Sans Symbols"/>
              <a:buChar char="▪"/>
            </a:pPr>
            <a:r>
              <a:rPr lang="el-GR" sz="2400" b="0" i="0" u="none" strike="noStrike" cap="none">
                <a:solidFill>
                  <a:schemeClr val="dk1"/>
                </a:solidFill>
                <a:latin typeface="Calibri"/>
                <a:ea typeface="Calibri"/>
                <a:cs typeface="Calibri"/>
                <a:sym typeface="Calibri"/>
              </a:rPr>
              <a:t>Ένταξη και Πολυμορφία </a:t>
            </a:r>
            <a:endParaRPr sz="2400" b="0" i="0" u="none" strike="noStrike" cap="none">
              <a:solidFill>
                <a:schemeClr val="dk1"/>
              </a:solidFill>
              <a:latin typeface="Calibri"/>
              <a:ea typeface="Calibri"/>
              <a:cs typeface="Calibri"/>
              <a:sym typeface="Calibri"/>
            </a:endParaRPr>
          </a:p>
          <a:p>
            <a:pPr marL="0" marR="0" lvl="7" indent="0" algn="l" rtl="0">
              <a:spcBef>
                <a:spcPts val="480"/>
              </a:spcBef>
              <a:spcAft>
                <a:spcPts val="0"/>
              </a:spcAft>
              <a:buNone/>
            </a:pPr>
            <a:r>
              <a:rPr lang="el-GR" sz="2400" b="0" i="0" u="none" strike="noStrike" cap="none">
                <a:solidFill>
                  <a:srgbClr val="3F3F3F"/>
                </a:solidFill>
                <a:latin typeface="Calibri"/>
                <a:ea typeface="Calibri"/>
                <a:cs typeface="Calibri"/>
                <a:sym typeface="Calibri"/>
              </a:rPr>
              <a:t>(</a:t>
            </a:r>
            <a:r>
              <a:rPr lang="el-GR" sz="2400" b="0" i="0" u="sng" strike="noStrike" cap="none">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Στρατηγική ΙΔΕΠ Διά Βίου Μάθησης για την ένταξη και πολυμορφία</a:t>
            </a:r>
            <a:r>
              <a:rPr lang="el-GR" sz="2400" b="0" i="0" u="none" strike="noStrike" cap="none">
                <a:solidFill>
                  <a:srgbClr val="3F3F3F"/>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Noto Sans Symbols"/>
              <a:buNone/>
            </a:pPr>
            <a:endParaRPr sz="2400">
              <a:solidFill>
                <a:srgbClr val="3F3F3F"/>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Ψηφιακός Μετασχηματισμός</a:t>
            </a:r>
            <a:endParaRPr/>
          </a:p>
          <a:p>
            <a:pPr marL="342900" marR="0" lvl="0" indent="-190500" algn="l" rtl="0">
              <a:spcBef>
                <a:spcPts val="48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Περιβάλλον και καταπολέμηση της Κλιματικής Αλλαγής</a:t>
            </a:r>
            <a:endParaRPr/>
          </a:p>
          <a:p>
            <a:pPr marL="342900" marR="0" lvl="0" indent="-190500" algn="l" rtl="0">
              <a:spcBef>
                <a:spcPts val="48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Συμμετοχή στον Δημοκρατικό Βίο, Κοινές Αξίες και Συμμετοχή των Πολιτών  στα Κοινά </a:t>
            </a:r>
            <a:r>
              <a:rPr lang="el-GR" sz="1800">
                <a:solidFill>
                  <a:schemeClr val="lt1"/>
                </a:solidFill>
                <a:latin typeface="Century Gothic"/>
                <a:ea typeface="Century Gothic"/>
                <a:cs typeface="Century Gothic"/>
                <a:sym typeface="Century Gothic"/>
              </a:rPr>
              <a:t>IPSUM</a:t>
            </a:r>
            <a:endParaRPr/>
          </a:p>
          <a:p>
            <a:pPr marL="457200" marR="0" lvl="1" indent="-457200" algn="l" rtl="0">
              <a:lnSpc>
                <a:spcPct val="90000"/>
              </a:lnSpc>
              <a:spcBef>
                <a:spcPts val="0"/>
              </a:spcBef>
              <a:spcAft>
                <a:spcPts val="0"/>
              </a:spcAft>
              <a:buClr>
                <a:schemeClr val="lt1"/>
              </a:buClr>
              <a:buSzPts val="1800"/>
              <a:buFont typeface="Calibri"/>
              <a:buAutoNum type="arabicPeriod"/>
            </a:pPr>
            <a:r>
              <a:rPr lang="el-GR" sz="1800" b="0" i="0" u="none" strike="noStrike" cap="none">
                <a:solidFill>
                  <a:schemeClr val="lt1"/>
                </a:solidFill>
                <a:latin typeface="Century Gothic"/>
                <a:ea typeface="Century Gothic"/>
                <a:cs typeface="Century Gothic"/>
                <a:sym typeface="Century Gothic"/>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pic>
        <p:nvPicPr>
          <p:cNvPr id="390" name="Google Shape;390;p10"/>
          <p:cNvPicPr preferRelativeResize="0"/>
          <p:nvPr/>
        </p:nvPicPr>
        <p:blipFill rotWithShape="1">
          <a:blip r:embed="rId4">
            <a:alphaModFix/>
          </a:blip>
          <a:srcRect/>
          <a:stretch/>
        </p:blipFill>
        <p:spPr>
          <a:xfrm>
            <a:off x="8647332" y="2813234"/>
            <a:ext cx="2851484" cy="15432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1"/>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397" name="Google Shape;397;p11"/>
          <p:cNvSpPr txBox="1"/>
          <p:nvPr/>
        </p:nvSpPr>
        <p:spPr>
          <a:xfrm>
            <a:off x="848100" y="2460280"/>
            <a:ext cx="4482226" cy="1828193"/>
          </a:xfrm>
          <a:prstGeom prst="rect">
            <a:avLst/>
          </a:prstGeom>
          <a:noFill/>
          <a:ln>
            <a:noFill/>
          </a:ln>
        </p:spPr>
        <p:txBody>
          <a:bodyPr spcFirstLastPara="1" wrap="square" lIns="91425" tIns="45700" rIns="91425" bIns="45700" anchor="t" anchorCtr="0">
            <a:normAutofit/>
          </a:bodyPr>
          <a:lstStyle/>
          <a:p>
            <a:pPr marL="228600" marR="0" lvl="0" indent="-25400" algn="l"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514350" marR="0" lvl="0" indent="-514350" algn="l" rtl="0">
              <a:lnSpc>
                <a:spcPct val="90000"/>
              </a:lnSpc>
              <a:spcBef>
                <a:spcPts val="0"/>
              </a:spcBef>
              <a:spcAft>
                <a:spcPts val="0"/>
              </a:spcAft>
              <a:buClr>
                <a:srgbClr val="7030A0"/>
              </a:buClr>
              <a:buSzPts val="2800"/>
              <a:buFont typeface="Calibri"/>
              <a:buAutoNum type="arabicPeriod" startAt="2"/>
            </a:pPr>
            <a:r>
              <a:rPr lang="el-GR" sz="2800" b="1">
                <a:solidFill>
                  <a:srgbClr val="7030A0"/>
                </a:solidFill>
                <a:latin typeface="Calibri"/>
                <a:ea typeface="Calibri"/>
                <a:cs typeface="Calibri"/>
                <a:sym typeface="Calibri"/>
              </a:rPr>
              <a:t>Σχέδια Κινητικότητας</a:t>
            </a:r>
            <a:endParaRPr sz="2800">
              <a:solidFill>
                <a:srgbClr val="3F3F3F"/>
              </a:solidFill>
              <a:latin typeface="Calibri"/>
              <a:ea typeface="Calibri"/>
              <a:cs typeface="Calibri"/>
              <a:sym typeface="Calibri"/>
            </a:endParaRPr>
          </a:p>
        </p:txBody>
      </p:sp>
      <p:sp>
        <p:nvSpPr>
          <p:cNvPr id="398" name="Google Shape;398;p11"/>
          <p:cNvSpPr txBox="1"/>
          <p:nvPr/>
        </p:nvSpPr>
        <p:spPr>
          <a:xfrm>
            <a:off x="5855369" y="1295834"/>
            <a:ext cx="5337240" cy="485970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1"/>
              </a:buClr>
              <a:buSzPct val="1000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2.1 Τι είναι ένα Σχέδιο Κινητικότητας Erasmus+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2.2 Δυνατότητες Οργανισμών για Συμμετοχή στη Βασική Δράση 1</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2.3 Είδη Κινητικοτήτων</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2.4 Επιλέξιμες Δραστηριότητες</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2.5 Χρηματοδότηση</a:t>
            </a:r>
            <a:endParaRPr/>
          </a:p>
          <a:p>
            <a:pPr marL="0" marR="0" lvl="0" indent="0" algn="l" rtl="0">
              <a:lnSpc>
                <a:spcPct val="90000"/>
              </a:lnSpc>
              <a:spcBef>
                <a:spcPts val="1000"/>
              </a:spcBef>
              <a:spcAft>
                <a:spcPts val="0"/>
              </a:spcAft>
              <a:buClr>
                <a:schemeClr val="dk1"/>
              </a:buClr>
              <a:buSzPct val="1000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endParaRPr sz="1000">
              <a:solidFill>
                <a:srgbClr val="3F3F3F"/>
              </a:solidFill>
              <a:latin typeface="Century Gothic"/>
              <a:ea typeface="Century Gothic"/>
              <a:cs typeface="Century Gothic"/>
              <a:sym typeface="Century Gothic"/>
            </a:endParaRPr>
          </a:p>
          <a:p>
            <a:pPr marL="342900" marR="0" lvl="0" indent="-284162" algn="l" rtl="0">
              <a:lnSpc>
                <a:spcPct val="90000"/>
              </a:lnSpc>
              <a:spcBef>
                <a:spcPts val="1000"/>
              </a:spcBef>
              <a:spcAft>
                <a:spcPts val="0"/>
              </a:spcAft>
              <a:buClr>
                <a:schemeClr val="dk1"/>
              </a:buClr>
              <a:buSzPct val="100000"/>
              <a:buFont typeface="Arial"/>
              <a:buNone/>
            </a:pPr>
            <a:endParaRPr sz="10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endParaRPr sz="10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endParaRPr sz="1100">
              <a:solidFill>
                <a:srgbClr val="3F3F3F"/>
              </a:solidFill>
              <a:highlight>
                <a:srgbClr val="FFFF00"/>
              </a:highlight>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endParaRPr sz="2400">
              <a:solidFill>
                <a:schemeClr val="dk1"/>
              </a:solidFill>
              <a:latin typeface="Calibri"/>
              <a:ea typeface="Calibri"/>
              <a:cs typeface="Calibri"/>
              <a:sym typeface="Calibri"/>
            </a:endParaRPr>
          </a:p>
        </p:txBody>
      </p:sp>
      <p:cxnSp>
        <p:nvCxnSpPr>
          <p:cNvPr id="399" name="Google Shape;399;p11"/>
          <p:cNvCxnSpPr/>
          <p:nvPr/>
        </p:nvCxnSpPr>
        <p:spPr>
          <a:xfrm>
            <a:off x="5330326" y="1615914"/>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2"/>
          <p:cNvSpPr txBox="1"/>
          <p:nvPr/>
        </p:nvSpPr>
        <p:spPr>
          <a:xfrm flipH="1">
            <a:off x="108284" y="6019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2.1. ΤΙ ΕΙΝΑΙ ΕΝΑ ΣΧΕΔΙΟ ΚΙΝΗΤΙΚΟΤΗΤΑΣ ERASMUS+</a:t>
            </a:r>
            <a:endParaRPr sz="2800" b="1">
              <a:solidFill>
                <a:schemeClr val="lt1"/>
              </a:solidFill>
              <a:latin typeface="Calibri"/>
              <a:ea typeface="Calibri"/>
              <a:cs typeface="Calibri"/>
              <a:sym typeface="Calibri"/>
            </a:endParaRPr>
          </a:p>
        </p:txBody>
      </p:sp>
      <p:sp>
        <p:nvSpPr>
          <p:cNvPr id="406" name="Google Shape;406;p12"/>
          <p:cNvSpPr/>
          <p:nvPr/>
        </p:nvSpPr>
        <p:spPr>
          <a:xfrm>
            <a:off x="799318" y="1976199"/>
            <a:ext cx="10593363" cy="445044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Είναι ένα σχέδιο μέσω του οποίου κάποιος οργανισμός λαμβάνει στήριξη από το πρόγραμμα Erasmus+ για να διακινήσει το προσωπικό ή/και τους εκπαιδευομένους του για σκοπούς εκπαίδευσης/κατάρτισης στο εξωτερικό. </a:t>
            </a:r>
            <a:endParaRPr/>
          </a:p>
          <a:p>
            <a:pPr marL="0" marR="0" lvl="0" indent="0" algn="just" rtl="0">
              <a:lnSpc>
                <a:spcPct val="150000"/>
              </a:lnSpc>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Η εκπαίδευση/κατάρτιση προωθείται μέσω διαφόρων μορφών κινητικοτήτων. </a:t>
            </a:r>
            <a:endParaRPr/>
          </a:p>
          <a:p>
            <a:pPr marL="342900" marR="0" lvl="0" indent="-215900" algn="just" rtl="0">
              <a:lnSpc>
                <a:spcPct val="150000"/>
              </a:lnSpc>
              <a:spcBef>
                <a:spcPts val="0"/>
              </a:spcBef>
              <a:spcAft>
                <a:spcPts val="0"/>
              </a:spcAft>
              <a:buClr>
                <a:schemeClr val="dk1"/>
              </a:buClr>
              <a:buSzPts val="2000"/>
              <a:buFont typeface="Noto Sans Symbols"/>
              <a:buNone/>
            </a:pPr>
            <a:endParaRPr sz="2000" b="1">
              <a:solidFill>
                <a:srgbClr val="3F3F3F"/>
              </a:solidFill>
              <a:latin typeface="Century Gothic"/>
              <a:ea typeface="Century Gothic"/>
              <a:cs typeface="Century Gothic"/>
              <a:sym typeface="Century Gothic"/>
            </a:endParaRPr>
          </a:p>
          <a:p>
            <a:pPr marL="342900" marR="0" lvl="0" indent="-215900" algn="just" rtl="0">
              <a:lnSpc>
                <a:spcPct val="150000"/>
              </a:lnSpc>
              <a:spcBef>
                <a:spcPts val="0"/>
              </a:spcBef>
              <a:spcAft>
                <a:spcPts val="0"/>
              </a:spcAft>
              <a:buClr>
                <a:schemeClr val="dk1"/>
              </a:buClr>
              <a:buSzPts val="2000"/>
              <a:buFont typeface="Noto Sans Symbols"/>
              <a:buNone/>
            </a:pPr>
            <a:endParaRPr sz="2000" b="1">
              <a:solidFill>
                <a:srgbClr val="3F3F3F"/>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el-GR" sz="1800" b="1">
                <a:solidFill>
                  <a:schemeClr val="lt1"/>
                </a:solidFill>
                <a:latin typeface="Calibri"/>
                <a:ea typeface="Calibri"/>
                <a:cs typeface="Calibri"/>
                <a:sym typeface="Calibri"/>
              </a:rPr>
              <a:t>IPSUM</a:t>
            </a:r>
            <a:endParaRPr/>
          </a:p>
          <a:p>
            <a:pPr marL="0" marR="0" lvl="1" indent="0" algn="l" rtl="0">
              <a:lnSpc>
                <a:spcPct val="90000"/>
              </a:lnSpc>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3"/>
          <p:cNvSpPr/>
          <p:nvPr/>
        </p:nvSpPr>
        <p:spPr>
          <a:xfrm>
            <a:off x="7564989" y="5632390"/>
            <a:ext cx="4627011" cy="104719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Φιλοξενία μελλοντικών ή προσφάτως αποφοιτησάντων εκπαιδευτών ή εκπαιδευτικών</a:t>
            </a:r>
            <a:endParaRPr sz="1800">
              <a:solidFill>
                <a:schemeClr val="lt1"/>
              </a:solidFill>
              <a:latin typeface="Calibri"/>
              <a:ea typeface="Calibri"/>
              <a:cs typeface="Calibri"/>
              <a:sym typeface="Calibri"/>
            </a:endParaRPr>
          </a:p>
        </p:txBody>
      </p:sp>
      <p:sp>
        <p:nvSpPr>
          <p:cNvPr id="413" name="Google Shape;413;p13"/>
          <p:cNvSpPr txBox="1"/>
          <p:nvPr/>
        </p:nvSpPr>
        <p:spPr>
          <a:xfrm flipH="1">
            <a:off x="134049" y="65310"/>
            <a:ext cx="11706727" cy="523220"/>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r>
              <a:rPr lang="el-GR" sz="2800" b="1">
                <a:solidFill>
                  <a:schemeClr val="lt1"/>
                </a:solidFill>
                <a:latin typeface="Calibri"/>
                <a:ea typeface="Calibri"/>
                <a:cs typeface="Calibri"/>
                <a:sym typeface="Calibri"/>
              </a:rPr>
              <a:t>2.2. ΔΥΝΑΤΟΤΗΤΕΣ ΣΥΜΜΕΤΟΧΗΣ ΣΤΑ ΠΛΑΙΣΙΑ ΤΗΣ ΒΑΣΙΚΗΣ ΔΡΑΣΗΣ 1</a:t>
            </a:r>
            <a:endParaRPr/>
          </a:p>
        </p:txBody>
      </p:sp>
      <p:sp>
        <p:nvSpPr>
          <p:cNvPr id="414" name="Google Shape;414;p13"/>
          <p:cNvSpPr/>
          <p:nvPr/>
        </p:nvSpPr>
        <p:spPr>
          <a:xfrm>
            <a:off x="4315458" y="3145434"/>
            <a:ext cx="3343910" cy="539750"/>
          </a:xfrm>
          <a:custGeom>
            <a:avLst/>
            <a:gdLst/>
            <a:ahLst/>
            <a:cxnLst/>
            <a:rect l="l" t="t" r="r" b="b"/>
            <a:pathLst>
              <a:path w="3343910" h="539750" extrusionOk="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5" name="Google Shape;415;p13"/>
          <p:cNvSpPr txBox="1"/>
          <p:nvPr/>
        </p:nvSpPr>
        <p:spPr>
          <a:xfrm>
            <a:off x="1381935" y="1092817"/>
            <a:ext cx="8652401" cy="381515"/>
          </a:xfrm>
          <a:prstGeom prst="rect">
            <a:avLst/>
          </a:prstGeom>
          <a:noFill/>
          <a:ln>
            <a:noFill/>
          </a:ln>
        </p:spPr>
        <p:txBody>
          <a:bodyPr spcFirstLastPara="1" wrap="square" lIns="0" tIns="12050" rIns="0" bIns="0" anchor="t" anchorCtr="0">
            <a:spAutoFit/>
          </a:bodyPr>
          <a:lstStyle/>
          <a:p>
            <a:pPr marL="116204" marR="5080" lvl="0" indent="-104138" algn="ctr" rtl="0">
              <a:spcBef>
                <a:spcPts val="0"/>
              </a:spcBef>
              <a:spcAft>
                <a:spcPts val="0"/>
              </a:spcAft>
              <a:buNone/>
            </a:pPr>
            <a:r>
              <a:rPr lang="el-GR" sz="2400" b="1">
                <a:solidFill>
                  <a:srgbClr val="000000"/>
                </a:solidFill>
                <a:latin typeface="Calibri"/>
                <a:ea typeface="Calibri"/>
                <a:cs typeface="Calibri"/>
                <a:sym typeface="Calibri"/>
              </a:rPr>
              <a:t>Πώς μπορεί να συμμετέχει ο οργανισμός μου;</a:t>
            </a:r>
            <a:endParaRPr sz="2400">
              <a:solidFill>
                <a:srgbClr val="000000"/>
              </a:solidFill>
              <a:latin typeface="Calibri"/>
              <a:ea typeface="Calibri"/>
              <a:cs typeface="Calibri"/>
              <a:sym typeface="Calibri"/>
            </a:endParaRPr>
          </a:p>
        </p:txBody>
      </p:sp>
      <p:grpSp>
        <p:nvGrpSpPr>
          <p:cNvPr id="416" name="Google Shape;416;p13"/>
          <p:cNvGrpSpPr/>
          <p:nvPr/>
        </p:nvGrpSpPr>
        <p:grpSpPr>
          <a:xfrm>
            <a:off x="-5237139" y="776652"/>
            <a:ext cx="11513295" cy="6495534"/>
            <a:chOff x="-5455261" y="-835291"/>
            <a:chExt cx="11513295" cy="6495534"/>
          </a:xfrm>
        </p:grpSpPr>
        <p:sp>
          <p:nvSpPr>
            <p:cNvPr id="417" name="Google Shape;417;p13"/>
            <p:cNvSpPr/>
            <p:nvPr/>
          </p:nvSpPr>
          <p:spPr>
            <a:xfrm>
              <a:off x="-5455261" y="-835291"/>
              <a:ext cx="6495534" cy="6495534"/>
            </a:xfrm>
            <a:prstGeom prst="blockArc">
              <a:avLst>
                <a:gd name="adj1" fmla="val 18900000"/>
                <a:gd name="adj2" fmla="val 2700000"/>
                <a:gd name="adj3" fmla="val 333"/>
              </a:avLst>
            </a:pr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736287" y="616083"/>
              <a:ext cx="5321747" cy="74739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txBox="1"/>
            <p:nvPr/>
          </p:nvSpPr>
          <p:spPr>
            <a:xfrm>
              <a:off x="736287" y="616083"/>
              <a:ext cx="5321747" cy="747394"/>
            </a:xfrm>
            <a:prstGeom prst="rect">
              <a:avLst/>
            </a:prstGeom>
            <a:noFill/>
            <a:ln>
              <a:noFill/>
            </a:ln>
          </p:spPr>
          <p:txBody>
            <a:bodyPr spcFirstLastPara="1" wrap="square" lIns="7659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1. Σχέδια Μικρής Διάρκειας</a:t>
              </a:r>
              <a:endParaRPr sz="2400" b="1">
                <a:solidFill>
                  <a:schemeClr val="lt1"/>
                </a:solidFill>
                <a:latin typeface="Calibri"/>
                <a:ea typeface="Calibri"/>
                <a:cs typeface="Calibri"/>
                <a:sym typeface="Calibri"/>
              </a:endParaRPr>
            </a:p>
          </p:txBody>
        </p:sp>
        <p:sp>
          <p:nvSpPr>
            <p:cNvPr id="420" name="Google Shape;420;p13"/>
            <p:cNvSpPr/>
            <p:nvPr/>
          </p:nvSpPr>
          <p:spPr>
            <a:xfrm>
              <a:off x="285263" y="594186"/>
              <a:ext cx="767637" cy="741607"/>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1019856" y="2054743"/>
              <a:ext cx="4970973" cy="763596"/>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txBox="1"/>
            <p:nvPr/>
          </p:nvSpPr>
          <p:spPr>
            <a:xfrm>
              <a:off x="1019856" y="2054743"/>
              <a:ext cx="4970973" cy="763596"/>
            </a:xfrm>
            <a:prstGeom prst="rect">
              <a:avLst/>
            </a:prstGeom>
            <a:noFill/>
            <a:ln>
              <a:noFill/>
            </a:ln>
          </p:spPr>
          <p:txBody>
            <a:bodyPr spcFirstLastPara="1" wrap="square" lIns="7659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2. Διαπιστευμένα Σχέδια</a:t>
              </a:r>
              <a:endParaRPr sz="2400" b="1">
                <a:solidFill>
                  <a:schemeClr val="lt1"/>
                </a:solidFill>
                <a:latin typeface="Calibri"/>
                <a:ea typeface="Calibri"/>
                <a:cs typeface="Calibri"/>
                <a:sym typeface="Calibri"/>
              </a:endParaRPr>
            </a:p>
          </p:txBody>
        </p:sp>
        <p:sp>
          <p:nvSpPr>
            <p:cNvPr id="423" name="Google Shape;423;p13"/>
            <p:cNvSpPr/>
            <p:nvPr/>
          </p:nvSpPr>
          <p:spPr>
            <a:xfrm>
              <a:off x="621653" y="2073800"/>
              <a:ext cx="804222" cy="741546"/>
            </a:xfrm>
            <a:prstGeom prst="ellipse">
              <a:avLst/>
            </a:prstGeom>
            <a:solidFill>
              <a:schemeClr val="lt1"/>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641462" y="3690923"/>
              <a:ext cx="5321747" cy="775581"/>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txBox="1"/>
            <p:nvPr/>
          </p:nvSpPr>
          <p:spPr>
            <a:xfrm>
              <a:off x="641462" y="3690923"/>
              <a:ext cx="5321747" cy="775581"/>
            </a:xfrm>
            <a:prstGeom prst="rect">
              <a:avLst/>
            </a:prstGeom>
            <a:noFill/>
            <a:ln>
              <a:noFill/>
            </a:ln>
          </p:spPr>
          <p:txBody>
            <a:bodyPr spcFirstLastPara="1" wrap="square" lIns="7659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3. Χωρίς την υποβολή της αίτησης</a:t>
              </a:r>
              <a:endParaRPr sz="2400" b="1">
                <a:solidFill>
                  <a:schemeClr val="lt1"/>
                </a:solidFill>
                <a:latin typeface="Calibri"/>
                <a:ea typeface="Calibri"/>
                <a:cs typeface="Calibri"/>
                <a:sym typeface="Calibri"/>
              </a:endParaRPr>
            </a:p>
          </p:txBody>
        </p:sp>
        <p:sp>
          <p:nvSpPr>
            <p:cNvPr id="426" name="Google Shape;426;p13"/>
            <p:cNvSpPr/>
            <p:nvPr/>
          </p:nvSpPr>
          <p:spPr>
            <a:xfrm>
              <a:off x="273237" y="3652807"/>
              <a:ext cx="791690" cy="799168"/>
            </a:xfrm>
            <a:prstGeom prst="ellipse">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13"/>
          <p:cNvSpPr/>
          <p:nvPr/>
        </p:nvSpPr>
        <p:spPr>
          <a:xfrm>
            <a:off x="7526008" y="3463114"/>
            <a:ext cx="4665992" cy="1087335"/>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Αφορούν μόνο οργανισμούς που είναι κάτοχοι διαπίστευσης, είτε ως μεμονωμένοι οργανισμοί είτε ως συντονιστές μίας εθνικής κοινοπραξίας </a:t>
            </a:r>
            <a:endParaRPr sz="1800">
              <a:solidFill>
                <a:schemeClr val="lt1"/>
              </a:solidFill>
              <a:latin typeface="Calibri"/>
              <a:ea typeface="Calibri"/>
              <a:cs typeface="Calibri"/>
              <a:sym typeface="Calibri"/>
            </a:endParaRPr>
          </a:p>
        </p:txBody>
      </p:sp>
      <p:sp>
        <p:nvSpPr>
          <p:cNvPr id="428" name="Google Shape;428;p13"/>
          <p:cNvSpPr/>
          <p:nvPr/>
        </p:nvSpPr>
        <p:spPr>
          <a:xfrm>
            <a:off x="7526008" y="2268767"/>
            <a:ext cx="4665992" cy="601446"/>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Οι αιτήσεις υποβάλλονται από μεμονωμένους οργανισμούς</a:t>
            </a:r>
            <a:endParaRPr sz="1800">
              <a:solidFill>
                <a:schemeClr val="lt1"/>
              </a:solidFill>
              <a:latin typeface="Calibri"/>
              <a:ea typeface="Calibri"/>
              <a:cs typeface="Calibri"/>
              <a:sym typeface="Calibri"/>
            </a:endParaRPr>
          </a:p>
        </p:txBody>
      </p:sp>
      <p:sp>
        <p:nvSpPr>
          <p:cNvPr id="429" name="Google Shape;429;p13"/>
          <p:cNvSpPr/>
          <p:nvPr/>
        </p:nvSpPr>
        <p:spPr>
          <a:xfrm>
            <a:off x="6509084" y="2382253"/>
            <a:ext cx="831004" cy="444648"/>
          </a:xfrm>
          <a:prstGeom prst="rightArrow">
            <a:avLst>
              <a:gd name="adj1" fmla="val 50000"/>
              <a:gd name="adj2" fmla="val 50000"/>
            </a:avLst>
          </a:prstGeom>
          <a:solidFill>
            <a:srgbClr val="599BD5"/>
          </a:solidFill>
          <a:ln w="12700" cap="flat" cmpd="sng">
            <a:solidFill>
              <a:srgbClr val="FFFFFF"/>
            </a:solidFill>
            <a:prstDash val="solid"/>
            <a:miter lim="800000"/>
            <a:headEnd type="none" w="sm" len="sm"/>
            <a:tailEnd type="none" w="sm" len="sm"/>
          </a:ln>
        </p:spPr>
        <p:txBody>
          <a:bodyPr spcFirstLastPara="1" wrap="square" lIns="765950" tIns="60950" rIns="60950" bIns="6095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0" name="Google Shape;430;p13"/>
          <p:cNvSpPr/>
          <p:nvPr/>
        </p:nvSpPr>
        <p:spPr>
          <a:xfrm>
            <a:off x="6505071" y="5410066"/>
            <a:ext cx="831004" cy="444648"/>
          </a:xfrm>
          <a:prstGeom prst="rightArrow">
            <a:avLst>
              <a:gd name="adj1" fmla="val 50000"/>
              <a:gd name="adj2" fmla="val 50000"/>
            </a:avLst>
          </a:prstGeom>
          <a:solidFill>
            <a:srgbClr val="6FAB46"/>
          </a:solidFill>
          <a:ln w="12700" cap="flat" cmpd="sng">
            <a:solidFill>
              <a:srgbClr val="FFFFFF"/>
            </a:solidFill>
            <a:prstDash val="solid"/>
            <a:miter lim="800000"/>
            <a:headEnd type="none" w="sm" len="sm"/>
            <a:tailEnd type="none" w="sm" len="sm"/>
          </a:ln>
        </p:spPr>
        <p:txBody>
          <a:bodyPr spcFirstLastPara="1" wrap="square" lIns="765950" tIns="60950" rIns="60950" bIns="60950" anchor="ctr" anchorCtr="0">
            <a:noAutofit/>
          </a:bodyPr>
          <a:lstStyle/>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431" name="Google Shape;431;p13"/>
          <p:cNvSpPr/>
          <p:nvPr/>
        </p:nvSpPr>
        <p:spPr>
          <a:xfrm>
            <a:off x="6519301" y="3796103"/>
            <a:ext cx="831004" cy="444648"/>
          </a:xfrm>
          <a:prstGeom prst="rightArrow">
            <a:avLst>
              <a:gd name="adj1" fmla="val 50000"/>
              <a:gd name="adj2" fmla="val 50000"/>
            </a:avLst>
          </a:prstGeom>
          <a:solidFill>
            <a:srgbClr val="4CC38C"/>
          </a:solidFill>
          <a:ln w="12700" cap="flat" cmpd="sng">
            <a:solidFill>
              <a:srgbClr val="FFFFFF"/>
            </a:solidFill>
            <a:prstDash val="solid"/>
            <a:miter lim="800000"/>
            <a:headEnd type="none" w="sm" len="sm"/>
            <a:tailEnd type="none" w="sm" len="sm"/>
          </a:ln>
        </p:spPr>
        <p:txBody>
          <a:bodyPr spcFirstLastPara="1" wrap="square" lIns="765950" tIns="60950" rIns="60950" bIns="60950" anchor="ctr" anchorCtr="0">
            <a:noAutofit/>
          </a:bodyPr>
          <a:lstStyle/>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432" name="Google Shape;432;p13"/>
          <p:cNvSpPr/>
          <p:nvPr/>
        </p:nvSpPr>
        <p:spPr>
          <a:xfrm>
            <a:off x="7564989" y="4819681"/>
            <a:ext cx="4627011" cy="715264"/>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Συμμετοχή σε κάποια εθνική κοινοπραξία</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4"/>
          <p:cNvSpPr txBox="1"/>
          <p:nvPr/>
        </p:nvSpPr>
        <p:spPr>
          <a:xfrm>
            <a:off x="139230" y="76584"/>
            <a:ext cx="46390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2.3. ΕΙΔΗ ΚΙΝΗΤΙΚΟΤΗΤΩΝ</a:t>
            </a:r>
            <a:endParaRPr sz="2800" b="1">
              <a:solidFill>
                <a:schemeClr val="lt1"/>
              </a:solidFill>
              <a:latin typeface="Calibri"/>
              <a:ea typeface="Calibri"/>
              <a:cs typeface="Calibri"/>
              <a:sym typeface="Calibri"/>
            </a:endParaRPr>
          </a:p>
        </p:txBody>
      </p:sp>
      <p:grpSp>
        <p:nvGrpSpPr>
          <p:cNvPr id="439" name="Google Shape;439;p14"/>
          <p:cNvGrpSpPr/>
          <p:nvPr/>
        </p:nvGrpSpPr>
        <p:grpSpPr>
          <a:xfrm>
            <a:off x="7108948" y="3230675"/>
            <a:ext cx="2964918" cy="2013158"/>
            <a:chOff x="7448380" y="4019044"/>
            <a:chExt cx="2964918" cy="2013158"/>
          </a:xfrm>
        </p:grpSpPr>
        <p:sp>
          <p:nvSpPr>
            <p:cNvPr id="440" name="Google Shape;440;p14"/>
            <p:cNvSpPr/>
            <p:nvPr/>
          </p:nvSpPr>
          <p:spPr>
            <a:xfrm>
              <a:off x="7448380" y="4110356"/>
              <a:ext cx="2964918" cy="539117"/>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4"/>
            <p:cNvSpPr/>
            <p:nvPr/>
          </p:nvSpPr>
          <p:spPr>
            <a:xfrm>
              <a:off x="7464358" y="4649474"/>
              <a:ext cx="2945500" cy="1382728"/>
            </a:xfrm>
            <a:prstGeom prst="rect">
              <a:avLst/>
            </a:prstGeom>
            <a:solidFill>
              <a:srgbClr val="5B9BD5">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b="1">
                  <a:solidFill>
                    <a:srgbClr val="5B9BD5"/>
                  </a:solidFill>
                  <a:latin typeface="Calibri"/>
                  <a:ea typeface="Calibri"/>
                  <a:cs typeface="Calibri"/>
                  <a:sym typeface="Calibri"/>
                </a:rPr>
                <a:t>Συνδυασμός φυσικής και εικονικής </a:t>
              </a:r>
              <a:r>
                <a:rPr lang="el-GR" sz="2000">
                  <a:solidFill>
                    <a:srgbClr val="5B9BD5"/>
                  </a:solidFill>
                  <a:latin typeface="Calibri"/>
                  <a:ea typeface="Calibri"/>
                  <a:cs typeface="Calibri"/>
                  <a:sym typeface="Calibri"/>
                </a:rPr>
                <a:t>(διαδικτυακής) κινητικότητας</a:t>
              </a:r>
              <a:endParaRPr/>
            </a:p>
          </p:txBody>
        </p:sp>
        <p:sp>
          <p:nvSpPr>
            <p:cNvPr id="442" name="Google Shape;442;p14"/>
            <p:cNvSpPr txBox="1"/>
            <p:nvPr/>
          </p:nvSpPr>
          <p:spPr>
            <a:xfrm>
              <a:off x="7460918" y="4019044"/>
              <a:ext cx="2929520" cy="6304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2600" b="1">
                  <a:solidFill>
                    <a:schemeClr val="lt1"/>
                  </a:solidFill>
                  <a:latin typeface="Calibri"/>
                  <a:ea typeface="Calibri"/>
                  <a:cs typeface="Calibri"/>
                  <a:sym typeface="Calibri"/>
                </a:rPr>
                <a:t>ΜΕΙΚΤΕΣ</a:t>
              </a:r>
              <a:endParaRPr/>
            </a:p>
          </p:txBody>
        </p:sp>
      </p:grpSp>
      <p:sp>
        <p:nvSpPr>
          <p:cNvPr id="443" name="Google Shape;443;p14"/>
          <p:cNvSpPr/>
          <p:nvPr/>
        </p:nvSpPr>
        <p:spPr>
          <a:xfrm>
            <a:off x="683124" y="5725709"/>
            <a:ext cx="960387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rgbClr val="FF0000"/>
                </a:solidFill>
                <a:latin typeface="Calibri"/>
                <a:ea typeface="Calibri"/>
                <a:cs typeface="Calibri"/>
                <a:sym typeface="Calibri"/>
              </a:rPr>
              <a:t>!!! </a:t>
            </a:r>
            <a:r>
              <a:rPr lang="el-GR" sz="1800">
                <a:solidFill>
                  <a:schemeClr val="dk1"/>
                </a:solidFill>
                <a:latin typeface="Calibri"/>
                <a:ea typeface="Calibri"/>
                <a:cs typeface="Calibri"/>
                <a:sym typeface="Calibri"/>
              </a:rPr>
              <a:t>Στην ελάχιστη και μέγιστη διάρκεια των δραστηριοτήτων,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l-GR" sz="1800">
                <a:solidFill>
                  <a:schemeClr val="dk1"/>
                </a:solidFill>
                <a:latin typeface="Calibri"/>
                <a:ea typeface="Calibri"/>
                <a:cs typeface="Calibri"/>
                <a:sym typeface="Calibri"/>
              </a:rPr>
              <a:t>όπως αυτή ορίζεται στον Οδηγό του Προγράμματος, </a:t>
            </a:r>
            <a:endParaRPr/>
          </a:p>
          <a:p>
            <a:pPr marL="0" marR="0" lvl="0" indent="0" algn="ctr" rtl="0">
              <a:spcBef>
                <a:spcPts val="0"/>
              </a:spcBef>
              <a:spcAft>
                <a:spcPts val="0"/>
              </a:spcAft>
              <a:buNone/>
            </a:pPr>
            <a:r>
              <a:rPr lang="el-GR" sz="1800">
                <a:solidFill>
                  <a:schemeClr val="dk1"/>
                </a:solidFill>
                <a:latin typeface="Calibri"/>
                <a:ea typeface="Calibri"/>
                <a:cs typeface="Calibri"/>
                <a:sym typeface="Calibri"/>
              </a:rPr>
              <a:t>δε συμπεριλαμβάνεται η διάρκεια των εικονικών δραστηριοτήτων </a:t>
            </a:r>
            <a:r>
              <a:rPr lang="el-GR" sz="1800" b="1">
                <a:solidFill>
                  <a:srgbClr val="FF0000"/>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nvGrpSpPr>
          <p:cNvPr id="444" name="Google Shape;444;p14"/>
          <p:cNvGrpSpPr/>
          <p:nvPr/>
        </p:nvGrpSpPr>
        <p:grpSpPr>
          <a:xfrm>
            <a:off x="1719865" y="3420773"/>
            <a:ext cx="2964918" cy="1921845"/>
            <a:chOff x="1361538" y="4110357"/>
            <a:chExt cx="2964918" cy="1921845"/>
          </a:xfrm>
        </p:grpSpPr>
        <p:sp>
          <p:nvSpPr>
            <p:cNvPr id="445" name="Google Shape;445;p14"/>
            <p:cNvSpPr/>
            <p:nvPr/>
          </p:nvSpPr>
          <p:spPr>
            <a:xfrm>
              <a:off x="1361538" y="4110357"/>
              <a:ext cx="2964918" cy="539116"/>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600" b="1">
                  <a:solidFill>
                    <a:schemeClr val="lt1"/>
                  </a:solidFill>
                  <a:latin typeface="Calibri"/>
                  <a:ea typeface="Calibri"/>
                  <a:cs typeface="Calibri"/>
                  <a:sym typeface="Calibri"/>
                </a:rPr>
                <a:t>ΕΙΣΕΡΧΟΜΕΝΕΣ</a:t>
              </a:r>
              <a:endParaRPr sz="2600" b="1">
                <a:solidFill>
                  <a:schemeClr val="lt1"/>
                </a:solidFill>
                <a:latin typeface="Calibri"/>
                <a:ea typeface="Calibri"/>
                <a:cs typeface="Calibri"/>
                <a:sym typeface="Calibri"/>
              </a:endParaRPr>
            </a:p>
          </p:txBody>
        </p:sp>
        <p:sp>
          <p:nvSpPr>
            <p:cNvPr id="446" name="Google Shape;446;p14"/>
            <p:cNvSpPr/>
            <p:nvPr/>
          </p:nvSpPr>
          <p:spPr>
            <a:xfrm>
              <a:off x="1380956" y="4649474"/>
              <a:ext cx="2945500" cy="1382728"/>
            </a:xfrm>
            <a:prstGeom prst="rect">
              <a:avLst/>
            </a:prstGeom>
            <a:solidFill>
              <a:srgbClr val="70AD47">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70AD47"/>
                  </a:solidFill>
                  <a:latin typeface="Calibri"/>
                  <a:ea typeface="Calibri"/>
                  <a:cs typeface="Calibri"/>
                  <a:sym typeface="Calibri"/>
                </a:rPr>
                <a:t>Ο δικαιούχος oργανισμός λειτουργεί </a:t>
              </a:r>
              <a:endParaRPr sz="2000">
                <a:solidFill>
                  <a:srgbClr val="70AD47"/>
                </a:solidFill>
                <a:latin typeface="Calibri"/>
                <a:ea typeface="Calibri"/>
                <a:cs typeface="Calibri"/>
                <a:sym typeface="Calibri"/>
              </a:endParaRPr>
            </a:p>
            <a:p>
              <a:pPr marL="0" marR="0" lvl="0" indent="0" algn="ctr" rtl="0">
                <a:spcBef>
                  <a:spcPts val="0"/>
                </a:spcBef>
                <a:spcAft>
                  <a:spcPts val="0"/>
                </a:spcAft>
                <a:buNone/>
              </a:pPr>
              <a:r>
                <a:rPr lang="el-GR" sz="2000">
                  <a:solidFill>
                    <a:srgbClr val="70AD47"/>
                  </a:solidFill>
                  <a:latin typeface="Calibri"/>
                  <a:ea typeface="Calibri"/>
                  <a:cs typeface="Calibri"/>
                  <a:sym typeface="Calibri"/>
                </a:rPr>
                <a:t>ως </a:t>
              </a:r>
              <a:r>
                <a:rPr lang="el-GR" sz="2000" b="1">
                  <a:solidFill>
                    <a:srgbClr val="70AD47"/>
                  </a:solidFill>
                  <a:latin typeface="Calibri"/>
                  <a:ea typeface="Calibri"/>
                  <a:cs typeface="Calibri"/>
                  <a:sym typeface="Calibri"/>
                </a:rPr>
                <a:t>ΟΡΓΑΝΙΣΜΟΣ</a:t>
              </a:r>
              <a:r>
                <a:rPr lang="el-GR" sz="2000">
                  <a:solidFill>
                    <a:srgbClr val="70AD47"/>
                  </a:solidFill>
                  <a:latin typeface="Calibri"/>
                  <a:ea typeface="Calibri"/>
                  <a:cs typeface="Calibri"/>
                  <a:sym typeface="Calibri"/>
                </a:rPr>
                <a:t> </a:t>
              </a:r>
              <a:r>
                <a:rPr lang="el-GR" sz="2000" b="1">
                  <a:solidFill>
                    <a:srgbClr val="70AD47"/>
                  </a:solidFill>
                  <a:latin typeface="Calibri"/>
                  <a:ea typeface="Calibri"/>
                  <a:cs typeface="Calibri"/>
                  <a:sym typeface="Calibri"/>
                </a:rPr>
                <a:t>ΥΠΟΔΟΧΗΣ</a:t>
              </a:r>
              <a:endParaRPr sz="2000">
                <a:solidFill>
                  <a:srgbClr val="70AD47"/>
                </a:solidFill>
                <a:latin typeface="Calibri"/>
                <a:ea typeface="Calibri"/>
                <a:cs typeface="Calibri"/>
                <a:sym typeface="Calibri"/>
              </a:endParaRPr>
            </a:p>
          </p:txBody>
        </p:sp>
      </p:grpSp>
      <p:grpSp>
        <p:nvGrpSpPr>
          <p:cNvPr id="447" name="Google Shape;447;p14"/>
          <p:cNvGrpSpPr/>
          <p:nvPr/>
        </p:nvGrpSpPr>
        <p:grpSpPr>
          <a:xfrm>
            <a:off x="1739284" y="1029351"/>
            <a:ext cx="2945499" cy="1941146"/>
            <a:chOff x="1361538" y="806678"/>
            <a:chExt cx="2945499" cy="1941146"/>
          </a:xfrm>
        </p:grpSpPr>
        <p:sp>
          <p:nvSpPr>
            <p:cNvPr id="448" name="Google Shape;448;p14"/>
            <p:cNvSpPr/>
            <p:nvPr/>
          </p:nvSpPr>
          <p:spPr>
            <a:xfrm>
              <a:off x="1361538" y="895378"/>
              <a:ext cx="2945499" cy="541730"/>
            </a:xfrm>
            <a:prstGeom prst="rect">
              <a:avLst/>
            </a:prstGeom>
            <a:solidFill>
              <a:srgbClr val="1EA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14"/>
            <p:cNvSpPr txBox="1"/>
            <p:nvPr/>
          </p:nvSpPr>
          <p:spPr>
            <a:xfrm>
              <a:off x="1759353" y="806678"/>
              <a:ext cx="2386826" cy="6304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600" b="1">
                  <a:solidFill>
                    <a:schemeClr val="lt1"/>
                  </a:solidFill>
                  <a:latin typeface="Calibri"/>
                  <a:ea typeface="Calibri"/>
                  <a:cs typeface="Calibri"/>
                  <a:sym typeface="Calibri"/>
                </a:rPr>
                <a:t>ΕΞΕΡΧΟΜΕΝΕΣ</a:t>
              </a:r>
              <a:endParaRPr sz="2600">
                <a:solidFill>
                  <a:schemeClr val="lt1"/>
                </a:solidFill>
                <a:latin typeface="Calibri"/>
                <a:ea typeface="Calibri"/>
                <a:cs typeface="Calibri"/>
                <a:sym typeface="Calibri"/>
              </a:endParaRPr>
            </a:p>
          </p:txBody>
        </p:sp>
        <p:sp>
          <p:nvSpPr>
            <p:cNvPr id="450" name="Google Shape;450;p14"/>
            <p:cNvSpPr/>
            <p:nvPr/>
          </p:nvSpPr>
          <p:spPr>
            <a:xfrm>
              <a:off x="1361539" y="1394128"/>
              <a:ext cx="2945498" cy="1353696"/>
            </a:xfrm>
            <a:prstGeom prst="rect">
              <a:avLst/>
            </a:prstGeom>
            <a:solidFill>
              <a:srgbClr val="1EA7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168586"/>
                  </a:solidFill>
                  <a:latin typeface="Calibri"/>
                  <a:ea typeface="Calibri"/>
                  <a:cs typeface="Calibri"/>
                  <a:sym typeface="Calibri"/>
                </a:rPr>
                <a:t>Ο δικαιούχος οργανισμός λειτουργεί </a:t>
              </a:r>
              <a:endParaRPr sz="2000">
                <a:solidFill>
                  <a:srgbClr val="168586"/>
                </a:solidFill>
                <a:latin typeface="Calibri"/>
                <a:ea typeface="Calibri"/>
                <a:cs typeface="Calibri"/>
                <a:sym typeface="Calibri"/>
              </a:endParaRPr>
            </a:p>
            <a:p>
              <a:pPr marL="0" marR="0" lvl="0" indent="0" algn="ctr" rtl="0">
                <a:spcBef>
                  <a:spcPts val="0"/>
                </a:spcBef>
                <a:spcAft>
                  <a:spcPts val="0"/>
                </a:spcAft>
                <a:buNone/>
              </a:pPr>
              <a:r>
                <a:rPr lang="el-GR" sz="2000">
                  <a:solidFill>
                    <a:srgbClr val="168586"/>
                  </a:solidFill>
                  <a:latin typeface="Calibri"/>
                  <a:ea typeface="Calibri"/>
                  <a:cs typeface="Calibri"/>
                  <a:sym typeface="Calibri"/>
                </a:rPr>
                <a:t>ως </a:t>
              </a:r>
              <a:r>
                <a:rPr lang="el-GR" sz="2000" b="1">
                  <a:solidFill>
                    <a:srgbClr val="168586"/>
                  </a:solidFill>
                  <a:latin typeface="Calibri"/>
                  <a:ea typeface="Calibri"/>
                  <a:cs typeface="Calibri"/>
                  <a:sym typeface="Calibri"/>
                </a:rPr>
                <a:t>ΟΡΓΑΝΙΣΜΟΣ</a:t>
              </a:r>
              <a:r>
                <a:rPr lang="el-GR" sz="2000">
                  <a:solidFill>
                    <a:srgbClr val="168586"/>
                  </a:solidFill>
                  <a:latin typeface="Calibri"/>
                  <a:ea typeface="Calibri"/>
                  <a:cs typeface="Calibri"/>
                  <a:sym typeface="Calibri"/>
                </a:rPr>
                <a:t> </a:t>
              </a:r>
              <a:r>
                <a:rPr lang="el-GR" sz="2000" b="1">
                  <a:solidFill>
                    <a:srgbClr val="168586"/>
                  </a:solidFill>
                  <a:latin typeface="Calibri"/>
                  <a:ea typeface="Calibri"/>
                  <a:cs typeface="Calibri"/>
                  <a:sym typeface="Calibri"/>
                </a:rPr>
                <a:t>ΑΠΟΣΤΟΛΗΣ</a:t>
              </a:r>
              <a:endParaRPr sz="2000">
                <a:solidFill>
                  <a:srgbClr val="168586"/>
                </a:solidFill>
                <a:latin typeface="Calibri"/>
                <a:ea typeface="Calibri"/>
                <a:cs typeface="Calibri"/>
                <a:sym typeface="Calibri"/>
              </a:endParaRPr>
            </a:p>
          </p:txBody>
        </p:sp>
      </p:grpSp>
      <p:grpSp>
        <p:nvGrpSpPr>
          <p:cNvPr id="451" name="Google Shape;451;p14"/>
          <p:cNvGrpSpPr/>
          <p:nvPr/>
        </p:nvGrpSpPr>
        <p:grpSpPr>
          <a:xfrm>
            <a:off x="7124926" y="942665"/>
            <a:ext cx="3125777" cy="1986138"/>
            <a:chOff x="7444939" y="806678"/>
            <a:chExt cx="3125777" cy="1986138"/>
          </a:xfrm>
        </p:grpSpPr>
        <p:sp>
          <p:nvSpPr>
            <p:cNvPr id="452" name="Google Shape;452;p14"/>
            <p:cNvSpPr txBox="1"/>
            <p:nvPr/>
          </p:nvSpPr>
          <p:spPr>
            <a:xfrm>
              <a:off x="8023032" y="840199"/>
              <a:ext cx="2386826" cy="6304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600" b="1">
                  <a:solidFill>
                    <a:schemeClr val="lt1"/>
                  </a:solidFill>
                  <a:latin typeface="Calibri"/>
                  <a:ea typeface="Calibri"/>
                  <a:cs typeface="Calibri"/>
                  <a:sym typeface="Calibri"/>
                </a:rPr>
                <a:t>ΦΥΣΙΚΕΣ</a:t>
              </a:r>
              <a:endParaRPr sz="2600">
                <a:solidFill>
                  <a:schemeClr val="lt1"/>
                </a:solidFill>
                <a:latin typeface="Calibri"/>
                <a:ea typeface="Calibri"/>
                <a:cs typeface="Calibri"/>
                <a:sym typeface="Calibri"/>
              </a:endParaRPr>
            </a:p>
          </p:txBody>
        </p:sp>
        <p:sp>
          <p:nvSpPr>
            <p:cNvPr id="453" name="Google Shape;453;p14"/>
            <p:cNvSpPr/>
            <p:nvPr/>
          </p:nvSpPr>
          <p:spPr>
            <a:xfrm>
              <a:off x="7444940" y="1452529"/>
              <a:ext cx="2945498" cy="1340287"/>
            </a:xfrm>
            <a:prstGeom prst="rect">
              <a:avLst/>
            </a:prstGeom>
            <a:solidFill>
              <a:srgbClr val="4EC48D">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4EC48D"/>
                  </a:solidFill>
                  <a:latin typeface="Calibri"/>
                  <a:ea typeface="Calibri"/>
                  <a:cs typeface="Calibri"/>
                  <a:sym typeface="Calibri"/>
                </a:rPr>
                <a:t>Πραγματοποιούνται με </a:t>
              </a:r>
              <a:r>
                <a:rPr lang="el-GR" sz="2000" b="1">
                  <a:solidFill>
                    <a:srgbClr val="4EC48D"/>
                  </a:solidFill>
                  <a:latin typeface="Calibri"/>
                  <a:ea typeface="Calibri"/>
                  <a:cs typeface="Calibri"/>
                  <a:sym typeface="Calibri"/>
                </a:rPr>
                <a:t>φυσική παρουσία </a:t>
              </a:r>
              <a:r>
                <a:rPr lang="el-GR" sz="2000">
                  <a:solidFill>
                    <a:srgbClr val="4EC48D"/>
                  </a:solidFill>
                  <a:latin typeface="Calibri"/>
                  <a:ea typeface="Calibri"/>
                  <a:cs typeface="Calibri"/>
                  <a:sym typeface="Calibri"/>
                </a:rPr>
                <a:t>των συμμετεχόντων </a:t>
              </a:r>
              <a:endParaRPr/>
            </a:p>
          </p:txBody>
        </p:sp>
        <p:sp>
          <p:nvSpPr>
            <p:cNvPr id="454" name="Google Shape;454;p14"/>
            <p:cNvSpPr/>
            <p:nvPr/>
          </p:nvSpPr>
          <p:spPr>
            <a:xfrm>
              <a:off x="7444939" y="893364"/>
              <a:ext cx="2945499" cy="559165"/>
            </a:xfrm>
            <a:prstGeom prst="rect">
              <a:avLst/>
            </a:prstGeom>
            <a:solidFill>
              <a:srgbClr val="4EC4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4"/>
            <p:cNvSpPr txBox="1"/>
            <p:nvPr/>
          </p:nvSpPr>
          <p:spPr>
            <a:xfrm>
              <a:off x="8183890" y="806678"/>
              <a:ext cx="2386826" cy="6304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600" b="1">
                  <a:solidFill>
                    <a:schemeClr val="lt1"/>
                  </a:solidFill>
                  <a:latin typeface="Calibri"/>
                  <a:ea typeface="Calibri"/>
                  <a:cs typeface="Calibri"/>
                  <a:sym typeface="Calibri"/>
                </a:rPr>
                <a:t>ΦΥΣΙΚΕΣ</a:t>
              </a:r>
              <a:endParaRPr sz="2600">
                <a:solidFill>
                  <a:schemeClr val="lt1"/>
                </a:solidFill>
                <a:latin typeface="Calibri"/>
                <a:ea typeface="Calibri"/>
                <a:cs typeface="Calibri"/>
                <a:sym typeface="Calibri"/>
              </a:endParaRPr>
            </a:p>
          </p:txBody>
        </p:sp>
      </p:grpSp>
      <p:cxnSp>
        <p:nvCxnSpPr>
          <p:cNvPr id="456" name="Google Shape;456;p14"/>
          <p:cNvCxnSpPr/>
          <p:nvPr/>
        </p:nvCxnSpPr>
        <p:spPr>
          <a:xfrm>
            <a:off x="5973679" y="895378"/>
            <a:ext cx="0" cy="4591022"/>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5"/>
          <p:cNvSpPr txBox="1"/>
          <p:nvPr/>
        </p:nvSpPr>
        <p:spPr>
          <a:xfrm>
            <a:off x="138792" y="61486"/>
            <a:ext cx="58141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2.4. ΕΠΙΛΕΞΙΜΕΣ ΔΡΑΣΤΗΡΙΟΤΗΤΕΣ</a:t>
            </a:r>
            <a:endParaRPr sz="2800" b="1">
              <a:solidFill>
                <a:schemeClr val="lt1"/>
              </a:solidFill>
              <a:latin typeface="Calibri"/>
              <a:ea typeface="Calibri"/>
              <a:cs typeface="Calibri"/>
              <a:sym typeface="Calibri"/>
            </a:endParaRPr>
          </a:p>
        </p:txBody>
      </p:sp>
      <p:grpSp>
        <p:nvGrpSpPr>
          <p:cNvPr id="463" name="Google Shape;463;p15"/>
          <p:cNvGrpSpPr/>
          <p:nvPr/>
        </p:nvGrpSpPr>
        <p:grpSpPr>
          <a:xfrm>
            <a:off x="912840" y="1474079"/>
            <a:ext cx="4737019" cy="5026492"/>
            <a:chOff x="537566" y="871563"/>
            <a:chExt cx="4962223" cy="4619298"/>
          </a:xfrm>
        </p:grpSpPr>
        <p:sp>
          <p:nvSpPr>
            <p:cNvPr id="464" name="Google Shape;464;p15"/>
            <p:cNvSpPr/>
            <p:nvPr/>
          </p:nvSpPr>
          <p:spPr>
            <a:xfrm>
              <a:off x="537566" y="871563"/>
              <a:ext cx="4962223" cy="682917"/>
            </a:xfrm>
            <a:prstGeom prst="roundRect">
              <a:avLst>
                <a:gd name="adj" fmla="val 16667"/>
              </a:avLst>
            </a:prstGeom>
            <a:solidFill>
              <a:srgbClr val="359F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5"/>
            <p:cNvSpPr/>
            <p:nvPr/>
          </p:nvSpPr>
          <p:spPr>
            <a:xfrm>
              <a:off x="537566" y="1566058"/>
              <a:ext cx="4962223" cy="3924803"/>
            </a:xfrm>
            <a:prstGeom prst="rect">
              <a:avLst/>
            </a:prstGeom>
            <a:solidFill>
              <a:srgbClr val="43AFD2">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1">
                  <a:solidFill>
                    <a:srgbClr val="2D9BBD"/>
                  </a:solidFill>
                  <a:latin typeface="Calibri"/>
                  <a:ea typeface="Calibri"/>
                  <a:cs typeface="Calibri"/>
                  <a:sym typeface="Calibri"/>
                </a:rPr>
                <a:t>1. ΣΚΙΩΔΗΣ ΕΡΓΑΣΙΑ</a:t>
              </a:r>
              <a:endParaRPr/>
            </a:p>
            <a:p>
              <a:pPr marL="0" marR="0" lvl="0" indent="0" algn="ctr" rtl="0">
                <a:spcBef>
                  <a:spcPts val="0"/>
                </a:spcBef>
                <a:spcAft>
                  <a:spcPts val="0"/>
                </a:spcAft>
                <a:buNone/>
              </a:pPr>
              <a:r>
                <a:rPr lang="el-GR" sz="2400">
                  <a:solidFill>
                    <a:srgbClr val="2D9BBD"/>
                  </a:solidFill>
                  <a:latin typeface="Calibri"/>
                  <a:ea typeface="Calibri"/>
                  <a:cs typeface="Calibri"/>
                  <a:sym typeface="Calibri"/>
                </a:rPr>
                <a:t>2 – 60 μέρες</a:t>
              </a:r>
              <a:endParaRPr/>
            </a:p>
            <a:p>
              <a:pPr marL="0" marR="0" lvl="0" indent="0" algn="ctr" rtl="0">
                <a:spcBef>
                  <a:spcPts val="0"/>
                </a:spcBef>
                <a:spcAft>
                  <a:spcPts val="0"/>
                </a:spcAft>
                <a:buNone/>
              </a:pPr>
              <a:endParaRPr sz="2400">
                <a:solidFill>
                  <a:srgbClr val="2D9BBD"/>
                </a:solidFill>
                <a:latin typeface="Calibri"/>
                <a:ea typeface="Calibri"/>
                <a:cs typeface="Calibri"/>
                <a:sym typeface="Calibri"/>
              </a:endParaRPr>
            </a:p>
            <a:p>
              <a:pPr marL="0" marR="0" lvl="0" indent="0" algn="ctr" rtl="0">
                <a:spcBef>
                  <a:spcPts val="0"/>
                </a:spcBef>
                <a:spcAft>
                  <a:spcPts val="0"/>
                </a:spcAft>
                <a:buNone/>
              </a:pPr>
              <a:r>
                <a:rPr lang="el-GR" sz="2400" b="1">
                  <a:solidFill>
                    <a:srgbClr val="2D9BBD"/>
                  </a:solidFill>
                  <a:latin typeface="Calibri"/>
                  <a:ea typeface="Calibri"/>
                  <a:cs typeface="Calibri"/>
                  <a:sym typeface="Calibri"/>
                </a:rPr>
                <a:t>2. ΠΑΡΟΧΗ ΔΙΔΑΣΚΑΛΙΑΣ Η ΚΑΤΑΡΤΙΣΗΣ</a:t>
              </a:r>
              <a:endParaRPr/>
            </a:p>
            <a:p>
              <a:pPr marL="0" marR="0" lvl="0" indent="0" algn="ctr" rtl="0">
                <a:spcBef>
                  <a:spcPts val="0"/>
                </a:spcBef>
                <a:spcAft>
                  <a:spcPts val="0"/>
                </a:spcAft>
                <a:buNone/>
              </a:pPr>
              <a:r>
                <a:rPr lang="el-GR" sz="2400">
                  <a:solidFill>
                    <a:srgbClr val="2D9BBD"/>
                  </a:solidFill>
                  <a:latin typeface="Calibri"/>
                  <a:ea typeface="Calibri"/>
                  <a:cs typeface="Calibri"/>
                  <a:sym typeface="Calibri"/>
                </a:rPr>
                <a:t>2 – 365</a:t>
              </a:r>
              <a:r>
                <a:rPr lang="el-GR" sz="2400" b="1">
                  <a:solidFill>
                    <a:srgbClr val="2D9BBD"/>
                  </a:solidFill>
                  <a:latin typeface="Calibri"/>
                  <a:ea typeface="Calibri"/>
                  <a:cs typeface="Calibri"/>
                  <a:sym typeface="Calibri"/>
                </a:rPr>
                <a:t> </a:t>
              </a:r>
              <a:r>
                <a:rPr lang="el-GR" sz="2400">
                  <a:solidFill>
                    <a:srgbClr val="2D9BBD"/>
                  </a:solidFill>
                  <a:latin typeface="Calibri"/>
                  <a:ea typeface="Calibri"/>
                  <a:cs typeface="Calibri"/>
                  <a:sym typeface="Calibri"/>
                </a:rPr>
                <a:t>μέρες</a:t>
              </a:r>
              <a:endParaRPr/>
            </a:p>
            <a:p>
              <a:pPr marL="0" marR="0" lvl="0" indent="0" algn="ctr" rtl="0">
                <a:spcBef>
                  <a:spcPts val="0"/>
                </a:spcBef>
                <a:spcAft>
                  <a:spcPts val="0"/>
                </a:spcAft>
                <a:buNone/>
              </a:pPr>
              <a:endParaRPr sz="2400" b="1">
                <a:solidFill>
                  <a:srgbClr val="2D9BBD"/>
                </a:solidFill>
                <a:latin typeface="Calibri"/>
                <a:ea typeface="Calibri"/>
                <a:cs typeface="Calibri"/>
                <a:sym typeface="Calibri"/>
              </a:endParaRPr>
            </a:p>
            <a:p>
              <a:pPr marL="0" marR="0" lvl="0" indent="0" algn="ctr" rtl="0">
                <a:spcBef>
                  <a:spcPts val="0"/>
                </a:spcBef>
                <a:spcAft>
                  <a:spcPts val="0"/>
                </a:spcAft>
                <a:buNone/>
              </a:pPr>
              <a:r>
                <a:rPr lang="el-GR" sz="2400" b="1">
                  <a:solidFill>
                    <a:srgbClr val="2D9BBD"/>
                  </a:solidFill>
                  <a:latin typeface="Calibri"/>
                  <a:ea typeface="Calibri"/>
                  <a:cs typeface="Calibri"/>
                  <a:sym typeface="Calibri"/>
                </a:rPr>
                <a:t>3. ΣΥΜΜΕΤΟΧΗ ΣΕ ΣΕΜΙΝΑΡΙΑ ΚΑΙ ΕΚΠΑΙΔΕΥΣΕΙΣ</a:t>
              </a:r>
              <a:endParaRPr/>
            </a:p>
            <a:p>
              <a:pPr marL="0" marR="0" lvl="0" indent="0" algn="ctr" rtl="0">
                <a:spcBef>
                  <a:spcPts val="0"/>
                </a:spcBef>
                <a:spcAft>
                  <a:spcPts val="0"/>
                </a:spcAft>
                <a:buNone/>
              </a:pPr>
              <a:r>
                <a:rPr lang="el-GR" sz="2400">
                  <a:solidFill>
                    <a:srgbClr val="2D9BBD"/>
                  </a:solidFill>
                  <a:latin typeface="Calibri"/>
                  <a:ea typeface="Calibri"/>
                  <a:cs typeface="Calibri"/>
                  <a:sym typeface="Calibri"/>
                </a:rPr>
                <a:t>2 – 30 μέρες </a:t>
              </a:r>
              <a:endParaRPr sz="2400">
                <a:solidFill>
                  <a:srgbClr val="2D9BBD"/>
                </a:solidFill>
                <a:latin typeface="Calibri"/>
                <a:ea typeface="Calibri"/>
                <a:cs typeface="Calibri"/>
                <a:sym typeface="Calibri"/>
              </a:endParaRPr>
            </a:p>
          </p:txBody>
        </p:sp>
        <p:sp>
          <p:nvSpPr>
            <p:cNvPr id="466" name="Google Shape;466;p15"/>
            <p:cNvSpPr txBox="1"/>
            <p:nvPr/>
          </p:nvSpPr>
          <p:spPr>
            <a:xfrm>
              <a:off x="1503410" y="963392"/>
              <a:ext cx="3598500" cy="452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lt1"/>
                  </a:solidFill>
                  <a:latin typeface="Calibri"/>
                  <a:ea typeface="Calibri"/>
                  <a:cs typeface="Calibri"/>
                  <a:sym typeface="Calibri"/>
                </a:rPr>
                <a:t>Για το ΠΡΟΣΩΠΙΚΟ:</a:t>
              </a:r>
              <a:endParaRPr sz="2600" b="1">
                <a:solidFill>
                  <a:schemeClr val="lt1"/>
                </a:solidFill>
                <a:latin typeface="Calibri"/>
                <a:ea typeface="Calibri"/>
                <a:cs typeface="Calibri"/>
                <a:sym typeface="Calibri"/>
              </a:endParaRPr>
            </a:p>
          </p:txBody>
        </p:sp>
      </p:grpSp>
      <p:grpSp>
        <p:nvGrpSpPr>
          <p:cNvPr id="467" name="Google Shape;467;p15"/>
          <p:cNvGrpSpPr/>
          <p:nvPr/>
        </p:nvGrpSpPr>
        <p:grpSpPr>
          <a:xfrm>
            <a:off x="5952958" y="1501794"/>
            <a:ext cx="5846107" cy="5126143"/>
            <a:chOff x="6431612" y="853016"/>
            <a:chExt cx="5062741" cy="5239814"/>
          </a:xfrm>
        </p:grpSpPr>
        <p:sp>
          <p:nvSpPr>
            <p:cNvPr id="468" name="Google Shape;468;p15"/>
            <p:cNvSpPr/>
            <p:nvPr/>
          </p:nvSpPr>
          <p:spPr>
            <a:xfrm>
              <a:off x="6532130" y="853016"/>
              <a:ext cx="4962223" cy="682917"/>
            </a:xfrm>
            <a:prstGeom prst="roundRect">
              <a:avLst>
                <a:gd name="adj" fmla="val 16667"/>
              </a:avLst>
            </a:prstGeom>
            <a:solidFill>
              <a:srgbClr val="9D72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15"/>
            <p:cNvSpPr txBox="1"/>
            <p:nvPr/>
          </p:nvSpPr>
          <p:spPr>
            <a:xfrm>
              <a:off x="6982940" y="930997"/>
              <a:ext cx="429091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lt1"/>
                  </a:solidFill>
                  <a:latin typeface="Calibri"/>
                  <a:ea typeface="Calibri"/>
                  <a:cs typeface="Calibri"/>
                  <a:sym typeface="Calibri"/>
                </a:rPr>
                <a:t>Για τους ΕΚΠΑΙΔΕΥΟΜΕΝΟΥΣ:</a:t>
              </a:r>
              <a:endParaRPr sz="2600" b="1">
                <a:solidFill>
                  <a:schemeClr val="lt1"/>
                </a:solidFill>
                <a:latin typeface="Calibri"/>
                <a:ea typeface="Calibri"/>
                <a:cs typeface="Calibri"/>
                <a:sym typeface="Calibri"/>
              </a:endParaRPr>
            </a:p>
          </p:txBody>
        </p:sp>
        <p:sp>
          <p:nvSpPr>
            <p:cNvPr id="470" name="Google Shape;470;p15"/>
            <p:cNvSpPr/>
            <p:nvPr/>
          </p:nvSpPr>
          <p:spPr>
            <a:xfrm>
              <a:off x="6532130" y="1463028"/>
              <a:ext cx="4962223" cy="4629802"/>
            </a:xfrm>
            <a:prstGeom prst="rect">
              <a:avLst/>
            </a:prstGeom>
            <a:solidFill>
              <a:srgbClr val="9D72B5">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2D9BBD"/>
                </a:solidFill>
                <a:latin typeface="Calibri"/>
                <a:ea typeface="Calibri"/>
                <a:cs typeface="Calibri"/>
                <a:sym typeface="Calibri"/>
              </a:endParaRPr>
            </a:p>
          </p:txBody>
        </p:sp>
        <p:sp>
          <p:nvSpPr>
            <p:cNvPr id="471" name="Google Shape;471;p15"/>
            <p:cNvSpPr txBox="1"/>
            <p:nvPr/>
          </p:nvSpPr>
          <p:spPr>
            <a:xfrm>
              <a:off x="6431612" y="1496643"/>
              <a:ext cx="5062741" cy="4372959"/>
            </a:xfrm>
            <a:prstGeom prst="rect">
              <a:avLst/>
            </a:prstGeom>
            <a:noFill/>
            <a:ln>
              <a:noFill/>
            </a:ln>
          </p:spPr>
          <p:txBody>
            <a:bodyPr spcFirstLastPara="1" wrap="square" lIns="91425" tIns="45700" rIns="91425" bIns="45700" anchor="t" anchorCtr="0">
              <a:spAutoFit/>
            </a:bodyPr>
            <a:lstStyle/>
            <a:p>
              <a:pPr marL="457200" marR="0" lvl="0" indent="-457200" algn="ctr" rtl="0">
                <a:spcBef>
                  <a:spcPts val="0"/>
                </a:spcBef>
                <a:spcAft>
                  <a:spcPts val="0"/>
                </a:spcAft>
                <a:buClr>
                  <a:srgbClr val="9D72B5"/>
                </a:buClr>
                <a:buSzPts val="1700"/>
                <a:buFont typeface="Calibri"/>
                <a:buAutoNum type="arabicPeriod"/>
              </a:pPr>
              <a:r>
                <a:rPr lang="el-GR" sz="1700" b="1">
                  <a:solidFill>
                    <a:srgbClr val="9D72B5"/>
                  </a:solidFill>
                  <a:latin typeface="Calibri"/>
                  <a:ea typeface="Calibri"/>
                  <a:cs typeface="Calibri"/>
                  <a:sym typeface="Calibri"/>
                </a:rPr>
                <a:t>ΟΜΑΔΙΚΗ ΚΙΝΗΤΙΚΟΤΗΤΑ </a:t>
              </a:r>
              <a:endParaRPr sz="1700" b="1">
                <a:solidFill>
                  <a:srgbClr val="9D72B5"/>
                </a:solidFill>
                <a:latin typeface="Calibri"/>
                <a:ea typeface="Calibri"/>
                <a:cs typeface="Calibri"/>
                <a:sym typeface="Calibri"/>
              </a:endParaRPr>
            </a:p>
            <a:p>
              <a:pPr marL="0" marR="0" lvl="0" indent="0" algn="ctr" rtl="0">
                <a:spcBef>
                  <a:spcPts val="0"/>
                </a:spcBef>
                <a:spcAft>
                  <a:spcPts val="0"/>
                </a:spcAft>
                <a:buNone/>
              </a:pPr>
              <a:r>
                <a:rPr lang="el-GR" sz="1700">
                  <a:solidFill>
                    <a:srgbClr val="9D72B5"/>
                  </a:solidFill>
                  <a:latin typeface="Calibri"/>
                  <a:ea typeface="Calibri"/>
                  <a:cs typeface="Calibri"/>
                  <a:sym typeface="Calibri"/>
                </a:rPr>
                <a:t>2 - 30 ημέρες </a:t>
              </a:r>
              <a:endParaRPr/>
            </a:p>
            <a:p>
              <a:pPr marL="0" marR="0" lvl="0" indent="0" algn="ctr" rtl="0">
                <a:spcBef>
                  <a:spcPts val="0"/>
                </a:spcBef>
                <a:spcAft>
                  <a:spcPts val="0"/>
                </a:spcAft>
                <a:buNone/>
              </a:pPr>
              <a:endParaRPr sz="1700" b="1">
                <a:solidFill>
                  <a:srgbClr val="9D72B5"/>
                </a:solidFill>
                <a:latin typeface="Calibri"/>
                <a:ea typeface="Calibri"/>
                <a:cs typeface="Calibri"/>
                <a:sym typeface="Calibri"/>
              </a:endParaRPr>
            </a:p>
            <a:p>
              <a:pPr marL="0" marR="0" lvl="0" indent="0" algn="ctr" rtl="0">
                <a:spcBef>
                  <a:spcPts val="0"/>
                </a:spcBef>
                <a:spcAft>
                  <a:spcPts val="0"/>
                </a:spcAft>
                <a:buNone/>
              </a:pPr>
              <a:r>
                <a:rPr lang="el-GR" sz="1700" b="1">
                  <a:solidFill>
                    <a:srgbClr val="9D72B5"/>
                  </a:solidFill>
                  <a:latin typeface="Calibri"/>
                  <a:ea typeface="Calibri"/>
                  <a:cs typeface="Calibri"/>
                  <a:sym typeface="Calibri"/>
                </a:rPr>
                <a:t>2. ΜΙΚΡΗΣ ΔΙΑΡΚΕΙΑΣ ΑΤΟΜΙΚΗ ΚΙΝΗΤΙΚΟΤΗΤΑ</a:t>
              </a:r>
              <a:endParaRPr/>
            </a:p>
            <a:p>
              <a:pPr marL="285750" marR="0" lvl="0" indent="-285750" algn="ctr" rtl="0">
                <a:spcBef>
                  <a:spcPts val="0"/>
                </a:spcBef>
                <a:spcAft>
                  <a:spcPts val="0"/>
                </a:spcAft>
                <a:buClr>
                  <a:srgbClr val="9D72B5"/>
                </a:buClr>
                <a:buSzPts val="1700"/>
                <a:buFont typeface="Arial"/>
                <a:buChar char="•"/>
              </a:pPr>
              <a:r>
                <a:rPr lang="el-GR" sz="1700">
                  <a:solidFill>
                    <a:srgbClr val="9D72B5"/>
                  </a:solidFill>
                  <a:latin typeface="Calibri"/>
                  <a:ea typeface="Calibri"/>
                  <a:cs typeface="Calibri"/>
                  <a:sym typeface="Calibri"/>
                </a:rPr>
                <a:t>2 - 29 ημέρες για Εκπαίδευση Ενηλίκων</a:t>
              </a:r>
              <a:endParaRPr/>
            </a:p>
            <a:p>
              <a:pPr marL="285750" marR="0" lvl="0" indent="-285750" algn="ctr" rtl="0">
                <a:spcBef>
                  <a:spcPts val="0"/>
                </a:spcBef>
                <a:spcAft>
                  <a:spcPts val="0"/>
                </a:spcAft>
                <a:buClr>
                  <a:srgbClr val="9D72B5"/>
                </a:buClr>
                <a:buSzPts val="1700"/>
                <a:buFont typeface="Arial"/>
                <a:buChar char="•"/>
              </a:pPr>
              <a:r>
                <a:rPr lang="el-GR" sz="1700">
                  <a:solidFill>
                    <a:srgbClr val="9D72B5"/>
                  </a:solidFill>
                  <a:latin typeface="Calibri"/>
                  <a:ea typeface="Calibri"/>
                  <a:cs typeface="Calibri"/>
                  <a:sym typeface="Calibri"/>
                </a:rPr>
                <a:t>10 – 29 ημέρες για Σχολική Εκπαίδευση</a:t>
              </a:r>
              <a:endParaRPr/>
            </a:p>
            <a:p>
              <a:pPr marL="285750" marR="0" lvl="0" indent="-285750" algn="ctr" rtl="0">
                <a:spcBef>
                  <a:spcPts val="0"/>
                </a:spcBef>
                <a:spcAft>
                  <a:spcPts val="0"/>
                </a:spcAft>
                <a:buClr>
                  <a:srgbClr val="9D72B5"/>
                </a:buClr>
                <a:buSzPts val="1700"/>
                <a:buFont typeface="Arial"/>
                <a:buChar char="•"/>
              </a:pPr>
              <a:r>
                <a:rPr lang="el-GR" sz="1700">
                  <a:solidFill>
                    <a:srgbClr val="9D72B5"/>
                  </a:solidFill>
                  <a:latin typeface="Calibri"/>
                  <a:ea typeface="Calibri"/>
                  <a:cs typeface="Calibri"/>
                  <a:sym typeface="Calibri"/>
                </a:rPr>
                <a:t>10 - 89 ημέρες για Επαγγελματική Εκπαίδευση &amp; Κατάρτιση</a:t>
              </a:r>
              <a:endParaRPr/>
            </a:p>
            <a:p>
              <a:pPr marL="0" marR="0" lvl="0" indent="0" algn="ctr" rtl="0">
                <a:spcBef>
                  <a:spcPts val="0"/>
                </a:spcBef>
                <a:spcAft>
                  <a:spcPts val="0"/>
                </a:spcAft>
                <a:buNone/>
              </a:pPr>
              <a:endParaRPr sz="1700">
                <a:solidFill>
                  <a:srgbClr val="9D72B5"/>
                </a:solidFill>
                <a:latin typeface="Calibri"/>
                <a:ea typeface="Calibri"/>
                <a:cs typeface="Calibri"/>
                <a:sym typeface="Calibri"/>
              </a:endParaRPr>
            </a:p>
            <a:p>
              <a:pPr marL="0" marR="0" lvl="0" indent="0" algn="ctr" rtl="0">
                <a:spcBef>
                  <a:spcPts val="0"/>
                </a:spcBef>
                <a:spcAft>
                  <a:spcPts val="0"/>
                </a:spcAft>
                <a:buNone/>
              </a:pPr>
              <a:r>
                <a:rPr lang="el-GR" sz="1700" b="1">
                  <a:solidFill>
                    <a:srgbClr val="9D72B5"/>
                  </a:solidFill>
                  <a:latin typeface="Calibri"/>
                  <a:ea typeface="Calibri"/>
                  <a:cs typeface="Calibri"/>
                  <a:sym typeface="Calibri"/>
                </a:rPr>
                <a:t>3. ΜΑΚΡΑΣ ΔΙΑΡΚΕΙΑΣ ΑΤΟΜΙΚΗ ΚΙΝΗΤΙΚΟΤΗΤΑ</a:t>
              </a:r>
              <a:endParaRPr/>
            </a:p>
            <a:p>
              <a:pPr marL="285750" marR="0" lvl="0" indent="-285750" algn="ctr" rtl="0">
                <a:spcBef>
                  <a:spcPts val="0"/>
                </a:spcBef>
                <a:spcAft>
                  <a:spcPts val="0"/>
                </a:spcAft>
                <a:buClr>
                  <a:srgbClr val="9D72B5"/>
                </a:buClr>
                <a:buSzPts val="1700"/>
                <a:buFont typeface="Arial"/>
                <a:buChar char="•"/>
              </a:pPr>
              <a:r>
                <a:rPr lang="el-GR" sz="1700">
                  <a:solidFill>
                    <a:srgbClr val="9D72B5"/>
                  </a:solidFill>
                  <a:latin typeface="Calibri"/>
                  <a:ea typeface="Calibri"/>
                  <a:cs typeface="Calibri"/>
                  <a:sym typeface="Calibri"/>
                </a:rPr>
                <a:t>30 - 365 ημέρες για Σχολική Εκπαίδευση &amp; Εκπαίδευση Ενηλίκων</a:t>
              </a:r>
              <a:endParaRPr/>
            </a:p>
            <a:p>
              <a:pPr marL="285750" marR="0" lvl="0" indent="-285750" algn="ctr" rtl="0">
                <a:spcBef>
                  <a:spcPts val="0"/>
                </a:spcBef>
                <a:spcAft>
                  <a:spcPts val="0"/>
                </a:spcAft>
                <a:buClr>
                  <a:srgbClr val="9D72B5"/>
                </a:buClr>
                <a:buSzPts val="1700"/>
                <a:buFont typeface="Arial"/>
                <a:buChar char="•"/>
              </a:pPr>
              <a:r>
                <a:rPr lang="el-GR" sz="1700">
                  <a:solidFill>
                    <a:srgbClr val="9D72B5"/>
                  </a:solidFill>
                  <a:latin typeface="Calibri"/>
                  <a:ea typeface="Calibri"/>
                  <a:cs typeface="Calibri"/>
                  <a:sym typeface="Calibri"/>
                </a:rPr>
                <a:t>90 - 365 ημέρες για Επαγγελματική Εκπαίδευση &amp; Κατάρτιση</a:t>
              </a:r>
              <a:endParaRPr/>
            </a:p>
            <a:p>
              <a:pPr marL="0" marR="0" lvl="0" indent="0" algn="ctr" rtl="0">
                <a:spcBef>
                  <a:spcPts val="0"/>
                </a:spcBef>
                <a:spcAft>
                  <a:spcPts val="0"/>
                </a:spcAft>
                <a:buNone/>
              </a:pPr>
              <a:endParaRPr sz="1700">
                <a:solidFill>
                  <a:srgbClr val="9D72B5"/>
                </a:solidFill>
                <a:latin typeface="Calibri"/>
                <a:ea typeface="Calibri"/>
                <a:cs typeface="Calibri"/>
                <a:sym typeface="Calibri"/>
              </a:endParaRPr>
            </a:p>
            <a:p>
              <a:pPr marL="0" marR="0" lvl="0" indent="0" algn="ctr" rtl="0">
                <a:spcBef>
                  <a:spcPts val="0"/>
                </a:spcBef>
                <a:spcAft>
                  <a:spcPts val="0"/>
                </a:spcAft>
                <a:buNone/>
              </a:pPr>
              <a:r>
                <a:rPr lang="el-GR" sz="1700" b="1">
                  <a:solidFill>
                    <a:srgbClr val="9D72B5"/>
                  </a:solidFill>
                  <a:latin typeface="Calibri"/>
                  <a:ea typeface="Calibri"/>
                  <a:cs typeface="Calibri"/>
                  <a:sym typeface="Calibri"/>
                </a:rPr>
                <a:t>4. ΣΥΜΜΕΤΟΧΗ ΣΕ ΔΙΑΓΩΝΙΣΜΟΥΣ ΔΕΞΙΟΤΗΤΩΝ</a:t>
              </a:r>
              <a:endParaRPr/>
            </a:p>
            <a:p>
              <a:pPr marL="0" marR="0" lvl="0" indent="0" algn="ctr" rtl="0">
                <a:spcBef>
                  <a:spcPts val="0"/>
                </a:spcBef>
                <a:spcAft>
                  <a:spcPts val="0"/>
                </a:spcAft>
                <a:buNone/>
              </a:pPr>
              <a:r>
                <a:rPr lang="el-GR" sz="1700">
                  <a:solidFill>
                    <a:srgbClr val="9D72B5"/>
                  </a:solidFill>
                  <a:latin typeface="Calibri"/>
                  <a:ea typeface="Calibri"/>
                  <a:cs typeface="Calibri"/>
                  <a:sym typeface="Calibri"/>
                </a:rPr>
                <a:t>1 – 10 ημέρες</a:t>
              </a:r>
              <a:endParaRPr/>
            </a:p>
            <a:p>
              <a:pPr marL="0" marR="0" lvl="0" indent="0" algn="ctr" rtl="0">
                <a:spcBef>
                  <a:spcPts val="0"/>
                </a:spcBef>
                <a:spcAft>
                  <a:spcPts val="0"/>
                </a:spcAft>
                <a:buNone/>
              </a:pPr>
              <a:r>
                <a:rPr lang="el-GR" sz="1700">
                  <a:solidFill>
                    <a:srgbClr val="9D72B5"/>
                  </a:solidFill>
                  <a:latin typeface="Calibri"/>
                  <a:ea typeface="Calibri"/>
                  <a:cs typeface="Calibri"/>
                  <a:sym typeface="Calibri"/>
                </a:rPr>
                <a:t>μόνο για Επαγγελματική Εκπαίδευση &amp; Κατάρτιση</a:t>
              </a:r>
              <a:endParaRPr/>
            </a:p>
          </p:txBody>
        </p:sp>
      </p:grpSp>
      <p:sp>
        <p:nvSpPr>
          <p:cNvPr id="472" name="Google Shape;472;p15"/>
          <p:cNvSpPr txBox="1"/>
          <p:nvPr/>
        </p:nvSpPr>
        <p:spPr>
          <a:xfrm>
            <a:off x="-1" y="6609652"/>
            <a:ext cx="9833577"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600"/>
              <a:buFont typeface="Noto Sans Symbols"/>
              <a:buChar char="⮚"/>
            </a:pPr>
            <a:r>
              <a:rPr lang="el-GR" sz="1600">
                <a:solidFill>
                  <a:srgbClr val="FF0000"/>
                </a:solidFill>
                <a:latin typeface="Calibri"/>
                <a:ea typeface="Calibri"/>
                <a:cs typeface="Calibri"/>
                <a:sym typeface="Calibri"/>
              </a:rPr>
              <a:t>Τα συνέδρια και οι διαλέξεις δε θεωρούνται επιλέξιμες δραστηριότητες</a:t>
            </a:r>
            <a:endParaRPr sz="1600">
              <a:solidFill>
                <a:srgbClr val="FF0000"/>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473" name="Google Shape;473;p15"/>
          <p:cNvSpPr/>
          <p:nvPr/>
        </p:nvSpPr>
        <p:spPr>
          <a:xfrm rot="6733782">
            <a:off x="-115906" y="5461374"/>
            <a:ext cx="1144651" cy="518319"/>
          </a:xfrm>
          <a:prstGeom prst="curvedUpArrow">
            <a:avLst>
              <a:gd name="adj1" fmla="val 25000"/>
              <a:gd name="adj2" fmla="val 50000"/>
              <a:gd name="adj3" fmla="val 25000"/>
            </a:avLst>
          </a:prstGeom>
          <a:solidFill>
            <a:srgbClr val="359FC0"/>
          </a:solidFill>
          <a:ln w="12700" cap="flat" cmpd="sng">
            <a:solidFill>
              <a:srgbClr val="359F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15"/>
          <p:cNvSpPr txBox="1"/>
          <p:nvPr/>
        </p:nvSpPr>
        <p:spPr>
          <a:xfrm>
            <a:off x="830801" y="617591"/>
            <a:ext cx="1146450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dirty="0">
                <a:solidFill>
                  <a:schemeClr val="dk1"/>
                </a:solidFill>
                <a:latin typeface="Calibri"/>
                <a:ea typeface="Calibri"/>
                <a:cs typeface="Calibri"/>
                <a:sym typeface="Calibri"/>
              </a:rPr>
              <a:t>Εξερχόμενες κινητικότητες:</a:t>
            </a:r>
            <a:endParaRPr sz="2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 οργανισμός λειτουργεί ως ΟΡΓΑΝΙΣΜΟΣ ΑΠΟΣΤΟΛΗΣ)</a:t>
            </a:r>
            <a:endParaRPr sz="1800" b="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6"/>
          <p:cNvSpPr/>
          <p:nvPr/>
        </p:nvSpPr>
        <p:spPr>
          <a:xfrm>
            <a:off x="8590174" y="945979"/>
            <a:ext cx="3271519" cy="5754151"/>
          </a:xfrm>
          <a:prstGeom prst="roundRect">
            <a:avLst>
              <a:gd name="adj" fmla="val 16667"/>
            </a:avLst>
          </a:prstGeom>
          <a:solidFill>
            <a:srgbClr val="9D72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16"/>
          <p:cNvSpPr txBox="1"/>
          <p:nvPr/>
        </p:nvSpPr>
        <p:spPr>
          <a:xfrm>
            <a:off x="330307" y="1352800"/>
            <a:ext cx="8276575" cy="502105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Σύντομες επισκέψεις (</a:t>
            </a:r>
            <a:r>
              <a:rPr lang="el-GR" sz="2400" b="1">
                <a:solidFill>
                  <a:schemeClr val="dk1"/>
                </a:solidFill>
                <a:latin typeface="Calibri"/>
                <a:ea typeface="Calibri"/>
                <a:cs typeface="Calibri"/>
                <a:sym typeface="Calibri"/>
              </a:rPr>
              <a:t>1 – 2 μέρες</a:t>
            </a:r>
            <a:r>
              <a:rPr lang="el-GR" sz="2400">
                <a:solidFill>
                  <a:schemeClr val="dk1"/>
                </a:solidFill>
                <a:latin typeface="Calibri"/>
                <a:ea typeface="Calibri"/>
                <a:cs typeface="Calibri"/>
                <a:sym typeface="Calibri"/>
              </a:rPr>
              <a:t>) σε ένα υποψήφιο οργανισμό υποδοχής</a:t>
            </a:r>
            <a:endParaRPr/>
          </a:p>
          <a:p>
            <a:pPr marL="457200" marR="0" lvl="0" indent="-457200" algn="l"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Μέχρι </a:t>
            </a:r>
            <a:r>
              <a:rPr lang="el-GR" sz="2400" b="1">
                <a:solidFill>
                  <a:schemeClr val="dk1"/>
                </a:solidFill>
                <a:latin typeface="Calibri"/>
                <a:ea typeface="Calibri"/>
                <a:cs typeface="Calibri"/>
                <a:sym typeface="Calibri"/>
              </a:rPr>
              <a:t>3 άτομα </a:t>
            </a:r>
            <a:r>
              <a:rPr lang="el-GR" sz="2400">
                <a:solidFill>
                  <a:schemeClr val="dk1"/>
                </a:solidFill>
                <a:latin typeface="Calibri"/>
                <a:ea typeface="Calibri"/>
                <a:cs typeface="Calibri"/>
                <a:sym typeface="Calibri"/>
              </a:rPr>
              <a:t>ανά επίσκεψη και μέχρι </a:t>
            </a:r>
            <a:r>
              <a:rPr lang="el-GR" sz="2400" b="1">
                <a:solidFill>
                  <a:schemeClr val="dk1"/>
                </a:solidFill>
                <a:latin typeface="Calibri"/>
                <a:ea typeface="Calibri"/>
                <a:cs typeface="Calibri"/>
                <a:sym typeface="Calibri"/>
              </a:rPr>
              <a:t>1 επίσκεψη </a:t>
            </a:r>
            <a:r>
              <a:rPr lang="el-GR" sz="2400">
                <a:solidFill>
                  <a:schemeClr val="dk1"/>
                </a:solidFill>
                <a:latin typeface="Calibri"/>
                <a:ea typeface="Calibri"/>
                <a:cs typeface="Calibri"/>
                <a:sym typeface="Calibri"/>
              </a:rPr>
              <a:t>ανά οργανισμό</a:t>
            </a:r>
            <a:endParaRPr/>
          </a:p>
          <a:p>
            <a:pPr marL="457200" marR="0" lvl="0" indent="-457200" algn="l"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Για </a:t>
            </a:r>
            <a:r>
              <a:rPr lang="el-GR" sz="2400" b="1">
                <a:solidFill>
                  <a:schemeClr val="dk1"/>
                </a:solidFill>
                <a:latin typeface="Calibri"/>
                <a:ea typeface="Calibri"/>
                <a:cs typeface="Calibri"/>
                <a:sym typeface="Calibri"/>
              </a:rPr>
              <a:t>διασφάλιση της ποιότητας</a:t>
            </a:r>
            <a:r>
              <a:rPr lang="el-GR" sz="2400">
                <a:solidFill>
                  <a:schemeClr val="dk1"/>
                </a:solidFill>
                <a:latin typeface="Calibri"/>
                <a:ea typeface="Calibri"/>
                <a:cs typeface="Calibri"/>
                <a:sym typeface="Calibri"/>
              </a:rPr>
              <a:t> των επερχόμενων κινητικοτήτων ή τη </a:t>
            </a:r>
            <a:r>
              <a:rPr lang="el-GR" sz="2400" b="1">
                <a:solidFill>
                  <a:schemeClr val="dk1"/>
                </a:solidFill>
                <a:latin typeface="Calibri"/>
                <a:ea typeface="Calibri"/>
                <a:cs typeface="Calibri"/>
                <a:sym typeface="Calibri"/>
              </a:rPr>
              <a:t>διευκόλυνση νέας συνεργασίας</a:t>
            </a:r>
            <a:r>
              <a:rPr lang="el-GR" sz="2400">
                <a:solidFill>
                  <a:schemeClr val="dk1"/>
                </a:solidFill>
                <a:latin typeface="Calibri"/>
                <a:ea typeface="Calibri"/>
                <a:cs typeface="Calibri"/>
                <a:sym typeface="Calibri"/>
              </a:rPr>
              <a:t> με κάποιον οργανισμό υποδοχής</a:t>
            </a:r>
            <a:endParaRPr/>
          </a:p>
          <a:p>
            <a:pPr marL="457200" marR="0" lvl="0" indent="-457200" algn="l" rtl="0">
              <a:lnSpc>
                <a:spcPct val="150000"/>
              </a:lnSpc>
              <a:spcBef>
                <a:spcPts val="0"/>
              </a:spcBef>
              <a:spcAft>
                <a:spcPts val="0"/>
              </a:spcAft>
              <a:buClr>
                <a:schemeClr val="dk1"/>
              </a:buClr>
              <a:buSzPts val="2400"/>
              <a:buFont typeface="Noto Sans Symbols"/>
              <a:buChar char="✔"/>
            </a:pPr>
            <a:r>
              <a:rPr lang="el-GR" sz="2400">
                <a:solidFill>
                  <a:schemeClr val="dk1"/>
                </a:solidFill>
                <a:latin typeface="Calibri"/>
                <a:ea typeface="Calibri"/>
                <a:cs typeface="Calibri"/>
                <a:sym typeface="Calibri"/>
              </a:rPr>
              <a:t>Αξιοποιούνται συνήθως πριν από κινητικότητες </a:t>
            </a:r>
            <a:r>
              <a:rPr lang="el-GR" sz="2400" b="1">
                <a:solidFill>
                  <a:schemeClr val="dk1"/>
                </a:solidFill>
                <a:latin typeface="Calibri"/>
                <a:ea typeface="Calibri"/>
                <a:cs typeface="Calibri"/>
                <a:sym typeface="Calibri"/>
              </a:rPr>
              <a:t>ατόμων</a:t>
            </a:r>
            <a:r>
              <a:rPr lang="el-GR" sz="2400">
                <a:solidFill>
                  <a:schemeClr val="dk1"/>
                </a:solidFill>
                <a:latin typeface="Calibri"/>
                <a:ea typeface="Calibri"/>
                <a:cs typeface="Calibri"/>
                <a:sym typeface="Calibri"/>
              </a:rPr>
              <a:t> </a:t>
            </a:r>
            <a:r>
              <a:rPr lang="el-GR" sz="2400" b="1">
                <a:solidFill>
                  <a:schemeClr val="dk1"/>
                </a:solidFill>
                <a:latin typeface="Calibri"/>
                <a:ea typeface="Calibri"/>
                <a:cs typeface="Calibri"/>
                <a:sym typeface="Calibri"/>
              </a:rPr>
              <a:t>με λιγότερες ευκαιρίες και μακράς διάρκειας </a:t>
            </a:r>
            <a:r>
              <a:rPr lang="el-GR" sz="2400">
                <a:solidFill>
                  <a:schemeClr val="dk1"/>
                </a:solidFill>
                <a:latin typeface="Calibri"/>
                <a:ea typeface="Calibri"/>
                <a:cs typeface="Calibri"/>
                <a:sym typeface="Calibri"/>
              </a:rPr>
              <a:t>κινητικότητες</a:t>
            </a:r>
            <a:endParaRPr sz="2400" b="1" u="sng">
              <a:solidFill>
                <a:schemeClr val="dk1"/>
              </a:solidFill>
              <a:latin typeface="Calibri"/>
              <a:ea typeface="Calibri"/>
              <a:cs typeface="Calibri"/>
              <a:sym typeface="Calibri"/>
            </a:endParaRPr>
          </a:p>
        </p:txBody>
      </p:sp>
      <p:sp>
        <p:nvSpPr>
          <p:cNvPr id="482" name="Google Shape;482;p16"/>
          <p:cNvSpPr txBox="1"/>
          <p:nvPr/>
        </p:nvSpPr>
        <p:spPr>
          <a:xfrm>
            <a:off x="8590174" y="1035328"/>
            <a:ext cx="2904178" cy="53553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600">
                <a:solidFill>
                  <a:schemeClr val="lt1"/>
                </a:solidFill>
                <a:latin typeface="Calibri"/>
                <a:ea typeface="Calibri"/>
                <a:cs typeface="Calibri"/>
                <a:sym typeface="Calibri"/>
              </a:rPr>
              <a:t>ΠΟΙΟΙ ΣΥΜΜΕΤΕΧΟΥΝ:</a:t>
            </a:r>
            <a:endParaRPr/>
          </a:p>
          <a:p>
            <a:pPr marL="0" marR="0" lvl="0" indent="0" algn="l" rtl="0">
              <a:spcBef>
                <a:spcPts val="0"/>
              </a:spcBef>
              <a:spcAft>
                <a:spcPts val="0"/>
              </a:spcAft>
              <a:buNone/>
            </a:pPr>
            <a:endParaRPr sz="2600">
              <a:solidFill>
                <a:schemeClr val="lt1"/>
              </a:solidFill>
              <a:latin typeface="Calibri"/>
              <a:ea typeface="Calibri"/>
              <a:cs typeface="Calibri"/>
              <a:sym typeface="Calibri"/>
            </a:endParaRPr>
          </a:p>
          <a:p>
            <a:pPr marL="457200" marR="0" lvl="0" indent="-4572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Μέλη του προσωπικού</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457200" marR="0" lvl="0" indent="-4572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Συμμετέχοντες από ευάλωτες ομάδες</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457200" marR="0" lvl="0" indent="-4572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Εκπαιδευόμενοι σε μεγάλης διάρκειας κινητικότητες</a:t>
            </a:r>
            <a:endParaRPr/>
          </a:p>
        </p:txBody>
      </p:sp>
      <p:sp>
        <p:nvSpPr>
          <p:cNvPr id="483" name="Google Shape;483;p16"/>
          <p:cNvSpPr txBox="1"/>
          <p:nvPr/>
        </p:nvSpPr>
        <p:spPr>
          <a:xfrm>
            <a:off x="138792" y="61486"/>
            <a:ext cx="58141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2.4. ΕΠΙΛΕΞΙΜΕΣ ΔΡΑΣΤΗΡΙΟΤΗΤΕΣ</a:t>
            </a:r>
            <a:endParaRPr sz="2800" b="1">
              <a:solidFill>
                <a:schemeClr val="lt1"/>
              </a:solidFill>
              <a:latin typeface="Calibri"/>
              <a:ea typeface="Calibri"/>
              <a:cs typeface="Calibri"/>
              <a:sym typeface="Calibri"/>
            </a:endParaRPr>
          </a:p>
        </p:txBody>
      </p:sp>
      <p:sp>
        <p:nvSpPr>
          <p:cNvPr id="484" name="Google Shape;484;p16"/>
          <p:cNvSpPr txBox="1"/>
          <p:nvPr/>
        </p:nvSpPr>
        <p:spPr>
          <a:xfrm>
            <a:off x="891930" y="747024"/>
            <a:ext cx="562918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dk1"/>
                </a:solidFill>
                <a:latin typeface="Calibri"/>
                <a:ea typeface="Calibri"/>
                <a:cs typeface="Calibri"/>
                <a:sym typeface="Calibri"/>
              </a:rPr>
              <a:t>Προπαρασκευαστικές επισκέψεις:</a:t>
            </a:r>
            <a:endParaRPr sz="26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7"/>
          <p:cNvSpPr txBox="1"/>
          <p:nvPr/>
        </p:nvSpPr>
        <p:spPr>
          <a:xfrm>
            <a:off x="5833275" y="1493319"/>
            <a:ext cx="5478197"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lt1"/>
                </a:solidFill>
                <a:latin typeface="Calibri"/>
                <a:ea typeface="Calibri"/>
                <a:cs typeface="Calibri"/>
                <a:sym typeface="Calibri"/>
              </a:rPr>
              <a:t>ΟΜΑΔΙΚΗ ΚΙΝΗΤΙΚΟΤΗΤΑ</a:t>
            </a:r>
            <a:endParaRPr/>
          </a:p>
          <a:p>
            <a:pPr marL="0" marR="0" lvl="0" indent="0" algn="l" rtl="0">
              <a:spcBef>
                <a:spcPts val="0"/>
              </a:spcBef>
              <a:spcAft>
                <a:spcPts val="0"/>
              </a:spcAft>
              <a:buNone/>
            </a:pPr>
            <a:r>
              <a:rPr lang="el-GR" sz="2400">
                <a:solidFill>
                  <a:schemeClr val="lt1"/>
                </a:solidFill>
                <a:latin typeface="Calibri"/>
                <a:ea typeface="Calibri"/>
                <a:cs typeface="Calibri"/>
                <a:sym typeface="Calibri"/>
              </a:rPr>
              <a:t>2 – 30 μέρες</a:t>
            </a:r>
            <a:endParaRPr/>
          </a:p>
        </p:txBody>
      </p:sp>
      <p:sp>
        <p:nvSpPr>
          <p:cNvPr id="491" name="Google Shape;491;p17"/>
          <p:cNvSpPr txBox="1"/>
          <p:nvPr/>
        </p:nvSpPr>
        <p:spPr>
          <a:xfrm>
            <a:off x="5833274" y="3240012"/>
            <a:ext cx="5478197"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lt1"/>
                </a:solidFill>
                <a:latin typeface="Calibri"/>
                <a:ea typeface="Calibri"/>
                <a:cs typeface="Calibri"/>
                <a:sym typeface="Calibri"/>
              </a:rPr>
              <a:t>ΒΡΑΧΥΧΡΟΝΙΑ ΚΙΝΗΤΙΚΟΤΗΤΑ</a:t>
            </a:r>
            <a:endParaRPr/>
          </a:p>
          <a:p>
            <a:pPr marL="0" marR="0" lvl="0" indent="0" algn="l" rtl="0">
              <a:spcBef>
                <a:spcPts val="0"/>
              </a:spcBef>
              <a:spcAft>
                <a:spcPts val="0"/>
              </a:spcAft>
              <a:buNone/>
            </a:pPr>
            <a:r>
              <a:rPr lang="el-GR" sz="2400">
                <a:solidFill>
                  <a:schemeClr val="lt1"/>
                </a:solidFill>
                <a:latin typeface="Calibri"/>
                <a:ea typeface="Calibri"/>
                <a:cs typeface="Calibri"/>
                <a:sym typeface="Calibri"/>
              </a:rPr>
              <a:t>2 – 29 μέρες</a:t>
            </a:r>
            <a:endParaRPr/>
          </a:p>
        </p:txBody>
      </p:sp>
      <p:sp>
        <p:nvSpPr>
          <p:cNvPr id="492" name="Google Shape;492;p17"/>
          <p:cNvSpPr txBox="1"/>
          <p:nvPr/>
        </p:nvSpPr>
        <p:spPr>
          <a:xfrm>
            <a:off x="5833274" y="4913855"/>
            <a:ext cx="5478197"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lt1"/>
                </a:solidFill>
                <a:latin typeface="Calibri"/>
                <a:ea typeface="Calibri"/>
                <a:cs typeface="Calibri"/>
                <a:sym typeface="Calibri"/>
              </a:rPr>
              <a:t>ΜΑΚΡΟΧΡΟΝΙΑ ΚΙΝΗΤΙΚΟΤΗΤΑ</a:t>
            </a:r>
            <a:endParaRPr/>
          </a:p>
          <a:p>
            <a:pPr marL="0" marR="0" lvl="0" indent="0" algn="l" rtl="0">
              <a:spcBef>
                <a:spcPts val="0"/>
              </a:spcBef>
              <a:spcAft>
                <a:spcPts val="0"/>
              </a:spcAft>
              <a:buNone/>
            </a:pPr>
            <a:r>
              <a:rPr lang="el-GR" sz="2400">
                <a:solidFill>
                  <a:schemeClr val="lt1"/>
                </a:solidFill>
                <a:latin typeface="Calibri"/>
                <a:ea typeface="Calibri"/>
                <a:cs typeface="Calibri"/>
                <a:sym typeface="Calibri"/>
              </a:rPr>
              <a:t>30 – 365 μέρες</a:t>
            </a:r>
            <a:endParaRPr/>
          </a:p>
        </p:txBody>
      </p:sp>
      <p:sp>
        <p:nvSpPr>
          <p:cNvPr id="493" name="Google Shape;493;p17"/>
          <p:cNvSpPr txBox="1"/>
          <p:nvPr/>
        </p:nvSpPr>
        <p:spPr>
          <a:xfrm>
            <a:off x="741405" y="1393804"/>
            <a:ext cx="1032838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200">
                <a:solidFill>
                  <a:schemeClr val="lt1"/>
                </a:solidFill>
                <a:latin typeface="Calibri"/>
                <a:ea typeface="Calibri"/>
                <a:cs typeface="Calibri"/>
                <a:sym typeface="Calibri"/>
              </a:rPr>
              <a:t>Ο εγκεκριμένος οργανισμός λειτουργεί ως </a:t>
            </a:r>
            <a:r>
              <a:rPr lang="el-GR" sz="2200" b="1">
                <a:solidFill>
                  <a:schemeClr val="lt1"/>
                </a:solidFill>
                <a:latin typeface="Calibri"/>
                <a:ea typeface="Calibri"/>
                <a:cs typeface="Calibri"/>
                <a:sym typeface="Calibri"/>
              </a:rPr>
              <a:t>ΟΡΓΑΝΙΣΜΟΣ ΥΠΟΔΟΧΗΣ.</a:t>
            </a:r>
            <a:r>
              <a:rPr lang="el-GR" sz="2200">
                <a:solidFill>
                  <a:schemeClr val="lt1"/>
                </a:solidFill>
                <a:latin typeface="Calibri"/>
                <a:ea typeface="Calibri"/>
                <a:cs typeface="Calibri"/>
                <a:sym typeface="Calibri"/>
              </a:rPr>
              <a:t> </a:t>
            </a:r>
            <a:endParaRPr/>
          </a:p>
        </p:txBody>
      </p:sp>
      <p:sp>
        <p:nvSpPr>
          <p:cNvPr id="494" name="Google Shape;494;p17"/>
          <p:cNvSpPr/>
          <p:nvPr/>
        </p:nvSpPr>
        <p:spPr>
          <a:xfrm>
            <a:off x="712642" y="1652071"/>
            <a:ext cx="10766715" cy="4501950"/>
          </a:xfrm>
          <a:prstGeom prst="rect">
            <a:avLst/>
          </a:prstGeom>
          <a:solidFill>
            <a:srgbClr val="9D72B5">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b="1">
                <a:solidFill>
                  <a:srgbClr val="0070C0"/>
                </a:solidFill>
                <a:latin typeface="Calibri"/>
                <a:ea typeface="Calibri"/>
                <a:cs typeface="Calibri"/>
                <a:sym typeface="Calibri"/>
              </a:rPr>
              <a:t>1. ΠΡΟΣΚΕΚΛΗΜΕΝΟΙ ΕΜΠΕΙΡΟΓΝΩΜΟΝΕΣ</a:t>
            </a:r>
            <a:endParaRPr sz="2400" b="1">
              <a:solidFill>
                <a:srgbClr val="0070C0"/>
              </a:solidFill>
              <a:latin typeface="Calibri"/>
              <a:ea typeface="Calibri"/>
              <a:cs typeface="Calibri"/>
              <a:sym typeface="Calibri"/>
            </a:endParaRPr>
          </a:p>
          <a:p>
            <a:pPr marL="0" marR="0" lvl="0" indent="0" algn="ctr" rtl="0">
              <a:spcBef>
                <a:spcPts val="0"/>
              </a:spcBef>
              <a:spcAft>
                <a:spcPts val="0"/>
              </a:spcAft>
              <a:buNone/>
            </a:pPr>
            <a:r>
              <a:rPr lang="el-GR" sz="1800" i="1">
                <a:solidFill>
                  <a:srgbClr val="0070C0"/>
                </a:solidFill>
                <a:latin typeface="Calibri"/>
                <a:ea typeface="Calibri"/>
                <a:cs typeface="Calibri"/>
                <a:sym typeface="Calibri"/>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endParaRPr/>
          </a:p>
          <a:p>
            <a:pPr marL="0" marR="0" lvl="0" indent="0" algn="ctr" rtl="0">
              <a:spcBef>
                <a:spcPts val="0"/>
              </a:spcBef>
              <a:spcAft>
                <a:spcPts val="0"/>
              </a:spcAft>
              <a:buNone/>
            </a:pPr>
            <a:r>
              <a:rPr lang="el-GR" sz="2200">
                <a:solidFill>
                  <a:srgbClr val="0070C0"/>
                </a:solidFill>
                <a:latin typeface="Calibri"/>
                <a:ea typeface="Calibri"/>
                <a:cs typeface="Calibri"/>
                <a:sym typeface="Calibri"/>
              </a:rPr>
              <a:t>2 – 60 ημέρες</a:t>
            </a:r>
            <a:endParaRPr sz="2200">
              <a:solidFill>
                <a:srgbClr val="0070C0"/>
              </a:solidFill>
              <a:latin typeface="Calibri"/>
              <a:ea typeface="Calibri"/>
              <a:cs typeface="Calibri"/>
              <a:sym typeface="Calibri"/>
            </a:endParaRPr>
          </a:p>
          <a:p>
            <a:pPr marL="0" marR="0" lvl="0" indent="0" algn="ctr" rtl="0">
              <a:spcBef>
                <a:spcPts val="0"/>
              </a:spcBef>
              <a:spcAft>
                <a:spcPts val="0"/>
              </a:spcAft>
              <a:buNone/>
            </a:pPr>
            <a:endParaRPr sz="2200">
              <a:solidFill>
                <a:srgbClr val="1EA7AE"/>
              </a:solidFill>
              <a:latin typeface="Calibri"/>
              <a:ea typeface="Calibri"/>
              <a:cs typeface="Calibri"/>
              <a:sym typeface="Calibri"/>
            </a:endParaRPr>
          </a:p>
          <a:p>
            <a:pPr marL="0" marR="0" lvl="0" indent="0" algn="ctr" rtl="0">
              <a:spcBef>
                <a:spcPts val="0"/>
              </a:spcBef>
              <a:spcAft>
                <a:spcPts val="0"/>
              </a:spcAft>
              <a:buNone/>
            </a:pPr>
            <a:endParaRPr sz="2200">
              <a:solidFill>
                <a:srgbClr val="1EA7AE"/>
              </a:solidFill>
              <a:latin typeface="Calibri"/>
              <a:ea typeface="Calibri"/>
              <a:cs typeface="Calibri"/>
              <a:sym typeface="Calibri"/>
            </a:endParaRPr>
          </a:p>
          <a:p>
            <a:pPr marL="0" marR="0" lvl="0" indent="0" algn="ctr" rtl="0">
              <a:spcBef>
                <a:spcPts val="0"/>
              </a:spcBef>
              <a:spcAft>
                <a:spcPts val="0"/>
              </a:spcAft>
              <a:buNone/>
            </a:pPr>
            <a:r>
              <a:rPr lang="el-GR" sz="2400" b="1">
                <a:solidFill>
                  <a:srgbClr val="168586"/>
                </a:solidFill>
                <a:latin typeface="Calibri"/>
                <a:ea typeface="Calibri"/>
                <a:cs typeface="Calibri"/>
                <a:sym typeface="Calibri"/>
              </a:rPr>
              <a:t>2. ΥΠΟΔΟΧΗ ΕΚΠΑΙΔΕΥΤΙΚΩΝ ΚΑΙ ΕΚΠΑΙΔΕΥΤΩΝ ΓΙΑ ΣΚΟΠΟΥΣ ΚΑΤΑΡΤΙΣΗΣ</a:t>
            </a:r>
            <a:endParaRPr/>
          </a:p>
          <a:p>
            <a:pPr marL="0" marR="0" lvl="0" indent="0" algn="ctr" rtl="0">
              <a:spcBef>
                <a:spcPts val="0"/>
              </a:spcBef>
              <a:spcAft>
                <a:spcPts val="0"/>
              </a:spcAft>
              <a:buNone/>
            </a:pPr>
            <a:r>
              <a:rPr lang="el-GR" sz="1800" i="1">
                <a:solidFill>
                  <a:srgbClr val="168586"/>
                </a:solidFill>
                <a:latin typeface="Calibri"/>
                <a:ea typeface="Calibri"/>
                <a:cs typeface="Calibri"/>
                <a:sym typeface="Calibri"/>
              </a:rPr>
              <a:t>(Συμμετέχοντες εγγεγραμμένοι σε πρόγραμμα εκπαίδευσης </a:t>
            </a:r>
            <a:endParaRPr/>
          </a:p>
          <a:p>
            <a:pPr marL="0" marR="0" lvl="0" indent="0" algn="ctr" rtl="0">
              <a:spcBef>
                <a:spcPts val="0"/>
              </a:spcBef>
              <a:spcAft>
                <a:spcPts val="0"/>
              </a:spcAft>
              <a:buNone/>
            </a:pPr>
            <a:r>
              <a:rPr lang="el-GR" sz="1800" i="1">
                <a:solidFill>
                  <a:srgbClr val="168586"/>
                </a:solidFill>
                <a:latin typeface="Calibri"/>
                <a:ea typeface="Calibri"/>
                <a:cs typeface="Calibri"/>
                <a:sym typeface="Calibri"/>
              </a:rPr>
              <a:t>εκπαιδευτικών/ εκπαιδευτών ή προσφάτως απόφοιτοι) </a:t>
            </a:r>
            <a:endParaRPr sz="1800" i="1">
              <a:solidFill>
                <a:srgbClr val="168586"/>
              </a:solidFill>
              <a:latin typeface="Calibri"/>
              <a:ea typeface="Calibri"/>
              <a:cs typeface="Calibri"/>
              <a:sym typeface="Calibri"/>
            </a:endParaRPr>
          </a:p>
          <a:p>
            <a:pPr marL="0" marR="0" lvl="0" indent="0" algn="ctr" rtl="0">
              <a:spcBef>
                <a:spcPts val="0"/>
              </a:spcBef>
              <a:spcAft>
                <a:spcPts val="0"/>
              </a:spcAft>
              <a:buNone/>
            </a:pPr>
            <a:r>
              <a:rPr lang="el-GR" sz="2200">
                <a:solidFill>
                  <a:srgbClr val="168586"/>
                </a:solidFill>
                <a:latin typeface="Calibri"/>
                <a:ea typeface="Calibri"/>
                <a:cs typeface="Calibri"/>
                <a:sym typeface="Calibri"/>
              </a:rPr>
              <a:t>10 – 365 ημέρες</a:t>
            </a:r>
            <a:endParaRPr/>
          </a:p>
          <a:p>
            <a:pPr marL="0" marR="0" lvl="0" indent="0" algn="ctr" rtl="0">
              <a:spcBef>
                <a:spcPts val="0"/>
              </a:spcBef>
              <a:spcAft>
                <a:spcPts val="0"/>
              </a:spcAft>
              <a:buNone/>
            </a:pPr>
            <a:endParaRPr sz="2200">
              <a:solidFill>
                <a:srgbClr val="1EA7AE"/>
              </a:solidFill>
              <a:latin typeface="Calibri"/>
              <a:ea typeface="Calibri"/>
              <a:cs typeface="Calibri"/>
              <a:sym typeface="Calibri"/>
            </a:endParaRPr>
          </a:p>
          <a:p>
            <a:pPr marL="0" marR="0" lvl="0" indent="0" algn="ctr" rtl="0">
              <a:spcBef>
                <a:spcPts val="0"/>
              </a:spcBef>
              <a:spcAft>
                <a:spcPts val="0"/>
              </a:spcAft>
              <a:buNone/>
            </a:pPr>
            <a:r>
              <a:rPr lang="el-GR" sz="1800" b="1">
                <a:solidFill>
                  <a:srgbClr val="FF0000"/>
                </a:solidFill>
                <a:latin typeface="Calibri"/>
                <a:ea typeface="Calibri"/>
                <a:cs typeface="Calibri"/>
                <a:sym typeface="Calibri"/>
              </a:rPr>
              <a:t>!!! </a:t>
            </a:r>
            <a:r>
              <a:rPr lang="el-GR" sz="1800" b="1">
                <a:solidFill>
                  <a:srgbClr val="168586"/>
                </a:solidFill>
                <a:latin typeface="Calibri"/>
                <a:ea typeface="Calibri"/>
                <a:cs typeface="Calibri"/>
                <a:sym typeface="Calibri"/>
              </a:rPr>
              <a:t>Προβλέπονται οργανωτικά έξοδα για τον δικαιούχο οργανισμό. </a:t>
            </a:r>
            <a:endParaRPr/>
          </a:p>
          <a:p>
            <a:pPr marL="0" marR="0" lvl="0" indent="0" algn="ctr" rtl="0">
              <a:spcBef>
                <a:spcPts val="0"/>
              </a:spcBef>
              <a:spcAft>
                <a:spcPts val="0"/>
              </a:spcAft>
              <a:buNone/>
            </a:pPr>
            <a:r>
              <a:rPr lang="el-GR" sz="1800" b="1">
                <a:solidFill>
                  <a:srgbClr val="168586"/>
                </a:solidFill>
                <a:latin typeface="Calibri"/>
                <a:ea typeface="Calibri"/>
                <a:cs typeface="Calibri"/>
                <a:sym typeface="Calibri"/>
              </a:rPr>
              <a:t>Διαμονή και διατροφή καλύπτονται από τον οργανισμό αποστολής </a:t>
            </a:r>
            <a:r>
              <a:rPr lang="el-GR" sz="1800" b="1">
                <a:solidFill>
                  <a:srgbClr val="FF0000"/>
                </a:solidFill>
                <a:latin typeface="Calibri"/>
                <a:ea typeface="Calibri"/>
                <a:cs typeface="Calibri"/>
                <a:sym typeface="Calibri"/>
              </a:rPr>
              <a:t>!!!</a:t>
            </a:r>
            <a:r>
              <a:rPr lang="el-GR" sz="1800">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2200">
              <a:solidFill>
                <a:srgbClr val="1EA7AE"/>
              </a:solidFill>
              <a:latin typeface="Calibri"/>
              <a:ea typeface="Calibri"/>
              <a:cs typeface="Calibri"/>
              <a:sym typeface="Calibri"/>
            </a:endParaRPr>
          </a:p>
        </p:txBody>
      </p:sp>
      <p:sp>
        <p:nvSpPr>
          <p:cNvPr id="495" name="Google Shape;495;p17"/>
          <p:cNvSpPr txBox="1"/>
          <p:nvPr/>
        </p:nvSpPr>
        <p:spPr>
          <a:xfrm>
            <a:off x="138792" y="61486"/>
            <a:ext cx="58141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2.4. ΕΠΙΛΕΞΙΜΕΣ ΔΡΑΣΤΗΡΙΟΤΗΤΕΣ</a:t>
            </a:r>
            <a:endParaRPr sz="2800" b="1">
              <a:solidFill>
                <a:schemeClr val="lt1"/>
              </a:solidFill>
              <a:latin typeface="Calibri"/>
              <a:ea typeface="Calibri"/>
              <a:cs typeface="Calibri"/>
              <a:sym typeface="Calibri"/>
            </a:endParaRPr>
          </a:p>
        </p:txBody>
      </p:sp>
      <p:sp>
        <p:nvSpPr>
          <p:cNvPr id="496" name="Google Shape;496;p17"/>
          <p:cNvSpPr txBox="1"/>
          <p:nvPr/>
        </p:nvSpPr>
        <p:spPr>
          <a:xfrm>
            <a:off x="741405" y="712028"/>
            <a:ext cx="1146450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dk1"/>
                </a:solidFill>
                <a:latin typeface="Calibri"/>
                <a:ea typeface="Calibri"/>
                <a:cs typeface="Calibri"/>
                <a:sym typeface="Calibri"/>
              </a:rPr>
              <a:t>Εισερχόμενες κινητικότητες:</a:t>
            </a:r>
            <a:endParaRPr sz="2600" b="1">
              <a:solidFill>
                <a:schemeClr val="dk1"/>
              </a:solidFill>
              <a:latin typeface="Calibri"/>
              <a:ea typeface="Calibri"/>
              <a:cs typeface="Calibri"/>
              <a:sym typeface="Calibri"/>
            </a:endParaRPr>
          </a:p>
          <a:p>
            <a:pPr marL="0" marR="0" lvl="0" indent="0" algn="l" rtl="0">
              <a:spcBef>
                <a:spcPts val="0"/>
              </a:spcBef>
              <a:spcAft>
                <a:spcPts val="0"/>
              </a:spcAft>
              <a:buNone/>
            </a:pPr>
            <a:r>
              <a:rPr lang="el-GR" sz="1800" b="1">
                <a:solidFill>
                  <a:schemeClr val="dk1"/>
                </a:solidFill>
                <a:latin typeface="Calibri"/>
                <a:ea typeface="Calibri"/>
                <a:cs typeface="Calibri"/>
                <a:sym typeface="Calibri"/>
              </a:rPr>
              <a:t>(ο οργανισμός λειτουργεί ως ΟΡΓΑΝΙΣΜΟΣ ΥΠΟΔΟΧΗΣ)</a:t>
            </a:r>
            <a:endParaRPr sz="18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p:nvPr/>
        </p:nvSpPr>
        <p:spPr>
          <a:xfrm>
            <a:off x="444394" y="48932"/>
            <a:ext cx="50540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2.5. ΧΡΗΜΑΤΟΔΟΤΗΣΗ</a:t>
            </a:r>
            <a:endParaRPr sz="2800" b="1">
              <a:solidFill>
                <a:schemeClr val="lt1"/>
              </a:solidFill>
              <a:latin typeface="Calibri"/>
              <a:ea typeface="Calibri"/>
              <a:cs typeface="Calibri"/>
              <a:sym typeface="Calibri"/>
            </a:endParaRPr>
          </a:p>
        </p:txBody>
      </p:sp>
      <p:grpSp>
        <p:nvGrpSpPr>
          <p:cNvPr id="503" name="Google Shape;503;p18"/>
          <p:cNvGrpSpPr/>
          <p:nvPr/>
        </p:nvGrpSpPr>
        <p:grpSpPr>
          <a:xfrm>
            <a:off x="417817" y="1068640"/>
            <a:ext cx="5860572" cy="5318992"/>
            <a:chOff x="444394" y="881645"/>
            <a:chExt cx="5860572" cy="5626768"/>
          </a:xfrm>
        </p:grpSpPr>
        <p:grpSp>
          <p:nvGrpSpPr>
            <p:cNvPr id="504" name="Google Shape;504;p18"/>
            <p:cNvGrpSpPr/>
            <p:nvPr/>
          </p:nvGrpSpPr>
          <p:grpSpPr>
            <a:xfrm>
              <a:off x="444394" y="881645"/>
              <a:ext cx="5860572" cy="693155"/>
              <a:chOff x="215992" y="0"/>
              <a:chExt cx="8773918" cy="786240"/>
            </a:xfrm>
          </p:grpSpPr>
          <p:sp>
            <p:nvSpPr>
              <p:cNvPr id="505" name="Google Shape;505;p18"/>
              <p:cNvSpPr/>
              <p:nvPr/>
            </p:nvSpPr>
            <p:spPr>
              <a:xfrm>
                <a:off x="215992" y="0"/>
                <a:ext cx="7993924" cy="786240"/>
              </a:xfrm>
              <a:prstGeom prst="roundRect">
                <a:avLst>
                  <a:gd name="adj" fmla="val 16667"/>
                </a:avLst>
              </a:prstGeom>
              <a:solidFill>
                <a:srgbClr val="1AA7AE"/>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18"/>
              <p:cNvSpPr txBox="1"/>
              <p:nvPr/>
            </p:nvSpPr>
            <p:spPr>
              <a:xfrm>
                <a:off x="1072749" y="38380"/>
                <a:ext cx="7917161" cy="70947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None/>
                </a:pPr>
                <a:r>
                  <a:rPr lang="el-GR" sz="2700">
                    <a:solidFill>
                      <a:schemeClr val="lt1"/>
                    </a:solidFill>
                    <a:latin typeface="Calibri"/>
                    <a:ea typeface="Calibri"/>
                    <a:cs typeface="Calibri"/>
                    <a:sym typeface="Calibri"/>
                  </a:rPr>
                  <a:t>Βάση μοναδιαίου κόστους</a:t>
                </a:r>
                <a:endParaRPr sz="2700">
                  <a:solidFill>
                    <a:schemeClr val="lt1"/>
                  </a:solidFill>
                  <a:latin typeface="Calibri"/>
                  <a:ea typeface="Calibri"/>
                  <a:cs typeface="Calibri"/>
                  <a:sym typeface="Calibri"/>
                </a:endParaRPr>
              </a:p>
            </p:txBody>
          </p:sp>
        </p:grpSp>
        <p:sp>
          <p:nvSpPr>
            <p:cNvPr id="507" name="Google Shape;507;p18"/>
            <p:cNvSpPr/>
            <p:nvPr/>
          </p:nvSpPr>
          <p:spPr>
            <a:xfrm>
              <a:off x="444395" y="1416250"/>
              <a:ext cx="5339571" cy="5092163"/>
            </a:xfrm>
            <a:prstGeom prst="rect">
              <a:avLst/>
            </a:prstGeom>
            <a:solidFill>
              <a:srgbClr val="1CA7AE">
                <a:alpha val="20000"/>
              </a:srgbClr>
            </a:solidFill>
            <a:ln>
              <a:noFill/>
            </a:ln>
          </p:spPr>
          <p:txBody>
            <a:bodyPr spcFirstLastPara="1" wrap="square" lIns="91425" tIns="45700" rIns="91425" bIns="45700" anchor="t" anchorCtr="0">
              <a:spAutoFit/>
            </a:bodyPr>
            <a:lstStyle/>
            <a:p>
              <a:pPr marL="800100" marR="0" lvl="1" indent="-215900" algn="l" rtl="0">
                <a:lnSpc>
                  <a:spcPct val="15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Οργανωτικά έξοδα </a:t>
              </a:r>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Ταξιδιωτικά έξοδα</a:t>
              </a:r>
              <a:endParaRPr sz="20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Έξοδα ατομικής στήριξης (διαβίωσης)</a:t>
              </a:r>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Γλωσσική στήριξη</a:t>
              </a:r>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Δίδακτρα σεμιναρίων</a:t>
              </a:r>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Προπαρασκευαστικές επισκέψεις</a:t>
              </a:r>
              <a:endParaRPr sz="2000" b="0" i="0" u="none" strike="noStrike" cap="none">
                <a:solidFill>
                  <a:schemeClr val="dk1"/>
                </a:solidFill>
                <a:latin typeface="Calibri"/>
                <a:ea typeface="Calibri"/>
                <a:cs typeface="Calibri"/>
                <a:sym typeface="Calibri"/>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Στήριξη οργανισμού για συμμετέχοντες με λιγότερες ευκαιρίες</a:t>
              </a:r>
              <a:endParaRPr sz="2000" b="0" i="0" u="none" strike="noStrike" cap="none">
                <a:solidFill>
                  <a:schemeClr val="dk1"/>
                </a:solidFill>
                <a:latin typeface="Calibri"/>
                <a:ea typeface="Calibri"/>
                <a:cs typeface="Calibri"/>
                <a:sym typeface="Calibri"/>
              </a:endParaRPr>
            </a:p>
            <a:p>
              <a:pPr marL="800100" marR="0" lvl="1" indent="-215900" algn="l" rtl="0">
                <a:lnSpc>
                  <a:spcPct val="15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p:txBody>
        </p:sp>
      </p:grpSp>
      <p:grpSp>
        <p:nvGrpSpPr>
          <p:cNvPr id="508" name="Google Shape;508;p18"/>
          <p:cNvGrpSpPr/>
          <p:nvPr/>
        </p:nvGrpSpPr>
        <p:grpSpPr>
          <a:xfrm>
            <a:off x="6329662" y="1015072"/>
            <a:ext cx="5960945" cy="5399706"/>
            <a:chOff x="6405340" y="845549"/>
            <a:chExt cx="5960945" cy="5399706"/>
          </a:xfrm>
        </p:grpSpPr>
        <p:grpSp>
          <p:nvGrpSpPr>
            <p:cNvPr id="509" name="Google Shape;509;p18"/>
            <p:cNvGrpSpPr/>
            <p:nvPr/>
          </p:nvGrpSpPr>
          <p:grpSpPr>
            <a:xfrm>
              <a:off x="6405340" y="845549"/>
              <a:ext cx="5960945" cy="695414"/>
              <a:chOff x="215992" y="-40944"/>
              <a:chExt cx="8924186" cy="788802"/>
            </a:xfrm>
          </p:grpSpPr>
          <p:sp>
            <p:nvSpPr>
              <p:cNvPr id="510" name="Google Shape;510;p18"/>
              <p:cNvSpPr/>
              <p:nvPr/>
            </p:nvSpPr>
            <p:spPr>
              <a:xfrm>
                <a:off x="215992" y="-40944"/>
                <a:ext cx="7993924" cy="786240"/>
              </a:xfrm>
              <a:prstGeom prst="roundRect">
                <a:avLst>
                  <a:gd name="adj" fmla="val 16667"/>
                </a:avLst>
              </a:prstGeom>
              <a:solidFill>
                <a:srgbClr val="32A9CE"/>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18"/>
              <p:cNvSpPr txBox="1"/>
              <p:nvPr/>
            </p:nvSpPr>
            <p:spPr>
              <a:xfrm>
                <a:off x="1223017" y="38380"/>
                <a:ext cx="7917161" cy="70947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None/>
                </a:pPr>
                <a:r>
                  <a:rPr lang="el-GR" sz="2700">
                    <a:solidFill>
                      <a:schemeClr val="lt1"/>
                    </a:solidFill>
                    <a:latin typeface="Calibri"/>
                    <a:ea typeface="Calibri"/>
                    <a:cs typeface="Calibri"/>
                    <a:sym typeface="Calibri"/>
                  </a:rPr>
                  <a:t>Βάση πραγματικών εξόδων</a:t>
                </a:r>
                <a:endParaRPr sz="2700">
                  <a:solidFill>
                    <a:schemeClr val="lt1"/>
                  </a:solidFill>
                  <a:latin typeface="Calibri"/>
                  <a:ea typeface="Calibri"/>
                  <a:cs typeface="Calibri"/>
                  <a:sym typeface="Calibri"/>
                </a:endParaRPr>
              </a:p>
            </p:txBody>
          </p:sp>
        </p:grpSp>
        <p:sp>
          <p:nvSpPr>
            <p:cNvPr id="512" name="Google Shape;512;p18"/>
            <p:cNvSpPr/>
            <p:nvPr/>
          </p:nvSpPr>
          <p:spPr>
            <a:xfrm>
              <a:off x="6456612" y="1433722"/>
              <a:ext cx="5288299" cy="4811533"/>
            </a:xfrm>
            <a:prstGeom prst="rect">
              <a:avLst/>
            </a:prstGeom>
            <a:solidFill>
              <a:srgbClr val="32A9CE">
                <a:alpha val="20000"/>
              </a:srgbClr>
            </a:solidFill>
            <a:ln>
              <a:noFill/>
            </a:ln>
          </p:spPr>
          <p:txBody>
            <a:bodyPr spcFirstLastPara="1" wrap="square" lIns="91425" tIns="45700" rIns="91425" bIns="45700" anchor="t" anchorCtr="0">
              <a:spAutoFit/>
            </a:bodyPr>
            <a:lstStyle/>
            <a:p>
              <a:pPr marL="914400" marR="0" lvl="2" indent="0" algn="l" rtl="0">
                <a:lnSpc>
                  <a:spcPct val="15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dirty="0">
                  <a:solidFill>
                    <a:schemeClr val="dk1"/>
                  </a:solidFill>
                  <a:latin typeface="Calibri"/>
                  <a:ea typeface="Calibri"/>
                  <a:cs typeface="Calibri"/>
                  <a:sym typeface="Calibri"/>
                </a:rPr>
                <a:t>Στήριξη συμμετεχόντων με λιγότερες ευκαιρίες	</a:t>
              </a:r>
              <a:endParaRPr dirty="0"/>
            </a:p>
            <a:p>
              <a:pPr marL="800100" marR="0" lvl="1" indent="-342900" algn="l" rtl="0">
                <a:lnSpc>
                  <a:spcPct val="150000"/>
                </a:lnSpc>
                <a:spcBef>
                  <a:spcPts val="400"/>
                </a:spcBef>
                <a:spcAft>
                  <a:spcPts val="0"/>
                </a:spcAft>
                <a:buClr>
                  <a:schemeClr val="dk1"/>
                </a:buClr>
                <a:buSzPts val="2000"/>
                <a:buFont typeface="Noto Sans Symbols"/>
                <a:buChar char="❑"/>
              </a:pPr>
              <a:r>
                <a:rPr lang="el-GR" sz="2000" b="0" i="0" u="none" strike="noStrike" cap="none" dirty="0">
                  <a:solidFill>
                    <a:schemeClr val="dk1"/>
                  </a:solidFill>
                  <a:latin typeface="Calibri"/>
                  <a:ea typeface="Calibri"/>
                  <a:cs typeface="Calibri"/>
                  <a:sym typeface="Calibri"/>
                </a:rPr>
                <a:t>Έκτακτες δαπάνες για ακριβούς ταξιδιωτικούς προορισμούς, χρηματική εγγύηση, θεώρηση βίζας, απόκτηση ιατρικών πιστοποιητικών κτλ.</a:t>
              </a:r>
              <a:endParaRPr dirty="0"/>
            </a:p>
            <a:p>
              <a:pPr marL="800100" marR="0" lvl="1" indent="-215900" algn="l" rtl="0">
                <a:lnSpc>
                  <a:spcPct val="15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800100" marR="0" lvl="1" indent="-215900" algn="l" rtl="0">
                <a:lnSpc>
                  <a:spcPct val="15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800100" marR="0" lvl="1" indent="-215900" algn="l" rtl="0">
                <a:lnSpc>
                  <a:spcPct val="15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9"/>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519" name="Google Shape;519;p19"/>
          <p:cNvSpPr txBox="1"/>
          <p:nvPr/>
        </p:nvSpPr>
        <p:spPr>
          <a:xfrm>
            <a:off x="685800" y="1199119"/>
            <a:ext cx="3574031" cy="5289451"/>
          </a:xfrm>
          <a:prstGeom prst="rect">
            <a:avLst/>
          </a:prstGeom>
          <a:noFill/>
          <a:ln>
            <a:noFill/>
          </a:ln>
        </p:spPr>
        <p:txBody>
          <a:bodyPr spcFirstLastPara="1" wrap="square" lIns="91425" tIns="45700" rIns="91425" bIns="45700" anchor="t" anchorCtr="0">
            <a:normAutofit/>
          </a:bodyPr>
          <a:lstStyle/>
          <a:p>
            <a:pPr marL="228600" marR="0" lvl="0" indent="-25400" algn="ctr"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228600" marR="0" lvl="0" indent="-2540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3. Πληροφορίες για τη Διαπίστευση</a:t>
            </a:r>
            <a:endParaRPr sz="2800">
              <a:solidFill>
                <a:srgbClr val="7030A0"/>
              </a:solidFill>
              <a:latin typeface="Calibri"/>
              <a:ea typeface="Calibri"/>
              <a:cs typeface="Calibri"/>
              <a:sym typeface="Calibri"/>
            </a:endParaRPr>
          </a:p>
        </p:txBody>
      </p:sp>
      <p:sp>
        <p:nvSpPr>
          <p:cNvPr id="520" name="Google Shape;520;p19"/>
          <p:cNvSpPr txBox="1"/>
          <p:nvPr/>
        </p:nvSpPr>
        <p:spPr>
          <a:xfrm>
            <a:off x="5314390" y="978734"/>
            <a:ext cx="5148064" cy="446449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Arial"/>
              <a:buNone/>
            </a:pPr>
            <a:endParaRPr sz="2800">
              <a:solidFill>
                <a:srgbClr val="3F3F3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3.1 Τι είναι η Διαπίστευση Erasmus</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3.2 Οφέλη</a:t>
            </a:r>
            <a:endParaRPr/>
          </a:p>
          <a:p>
            <a:pPr marL="171450" marR="0" lvl="0" indent="-6985"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3.3 Επιλέξιμοι οργανισμοί</a:t>
            </a:r>
            <a:endParaRPr/>
          </a:p>
          <a:p>
            <a:pPr marL="171450" marR="0" lvl="0" indent="-6985"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3.4 Είδη Διαπίστευσης Erasmus</a:t>
            </a:r>
            <a:endParaRPr sz="2800">
              <a:solidFill>
                <a:schemeClr val="dk1"/>
              </a:solidFill>
              <a:latin typeface="Calibri"/>
              <a:ea typeface="Calibri"/>
              <a:cs typeface="Calibri"/>
              <a:sym typeface="Calibri"/>
            </a:endParaRPr>
          </a:p>
          <a:p>
            <a:pPr marL="171450" marR="0" lvl="0" indent="-6985"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l-GR" sz="2800">
                <a:solidFill>
                  <a:schemeClr val="dk1"/>
                </a:solidFill>
                <a:latin typeface="Calibri"/>
                <a:ea typeface="Calibri"/>
                <a:cs typeface="Calibri"/>
                <a:sym typeface="Calibri"/>
              </a:rPr>
              <a:t>3.5 Χρονοδιαγράμματα</a:t>
            </a:r>
            <a:endParaRPr/>
          </a:p>
          <a:p>
            <a:pPr marL="0" marR="0" lvl="0" indent="0" algn="l" rtl="0">
              <a:lnSpc>
                <a:spcPct val="90000"/>
              </a:lnSpc>
              <a:spcBef>
                <a:spcPts val="1000"/>
              </a:spcBef>
              <a:spcAft>
                <a:spcPts val="0"/>
              </a:spcAft>
              <a:buClr>
                <a:schemeClr val="dk1"/>
              </a:buClr>
              <a:buSzPct val="100000"/>
              <a:buFont typeface="Arial"/>
              <a:buNone/>
            </a:pPr>
            <a:endParaRPr sz="2400">
              <a:solidFill>
                <a:schemeClr val="dk1"/>
              </a:solidFill>
              <a:latin typeface="Calibri"/>
              <a:ea typeface="Calibri"/>
              <a:cs typeface="Calibri"/>
              <a:sym typeface="Calibri"/>
            </a:endParaRPr>
          </a:p>
        </p:txBody>
      </p:sp>
      <p:cxnSp>
        <p:nvCxnSpPr>
          <p:cNvPr id="521" name="Google Shape;521;p19"/>
          <p:cNvCxnSpPr/>
          <p:nvPr/>
        </p:nvCxnSpPr>
        <p:spPr>
          <a:xfrm>
            <a:off x="4853354" y="1644162"/>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
          <p:cNvSpPr txBox="1"/>
          <p:nvPr/>
        </p:nvSpPr>
        <p:spPr>
          <a:xfrm flipH="1">
            <a:off x="3699709" y="4662128"/>
            <a:ext cx="483839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1">
                <a:solidFill>
                  <a:srgbClr val="7030A0"/>
                </a:solidFill>
                <a:latin typeface="Century Gothic"/>
                <a:ea typeface="Century Gothic"/>
                <a:cs typeface="Century Gothic"/>
                <a:sym typeface="Century Gothic"/>
              </a:rPr>
              <a:t>Βασική Δράση 1 </a:t>
            </a:r>
            <a:endParaRPr sz="2000" b="1">
              <a:solidFill>
                <a:srgbClr val="7030A0"/>
              </a:solidFill>
              <a:latin typeface="Century Gothic"/>
              <a:ea typeface="Century Gothic"/>
              <a:cs typeface="Century Gothic"/>
              <a:sym typeface="Century Gothic"/>
            </a:endParaRPr>
          </a:p>
          <a:p>
            <a:pPr marL="0" marR="0" lvl="0" indent="0" algn="ctr" rtl="0">
              <a:spcBef>
                <a:spcPts val="0"/>
              </a:spcBef>
              <a:spcAft>
                <a:spcPts val="0"/>
              </a:spcAft>
              <a:buNone/>
            </a:pPr>
            <a:endParaRPr sz="1000" b="1">
              <a:solidFill>
                <a:srgbClr val="A5A5A5"/>
              </a:solidFill>
              <a:latin typeface="Century Gothic"/>
              <a:ea typeface="Century Gothic"/>
              <a:cs typeface="Century Gothic"/>
              <a:sym typeface="Century Gothic"/>
            </a:endParaRPr>
          </a:p>
          <a:p>
            <a:pPr marL="0" marR="0" lvl="0" indent="0" algn="ctr" rtl="0">
              <a:spcBef>
                <a:spcPts val="0"/>
              </a:spcBef>
              <a:spcAft>
                <a:spcPts val="0"/>
              </a:spcAft>
              <a:buNone/>
            </a:pPr>
            <a:r>
              <a:rPr lang="el-GR" sz="1800" b="1">
                <a:solidFill>
                  <a:srgbClr val="3F3F3F"/>
                </a:solidFill>
                <a:latin typeface="Century Gothic"/>
                <a:ea typeface="Century Gothic"/>
                <a:cs typeface="Century Gothic"/>
                <a:sym typeface="Century Gothic"/>
              </a:rPr>
              <a:t>Ενημερωτική Ημερίδα </a:t>
            </a:r>
            <a:endParaRPr sz="1800" b="1">
              <a:solidFill>
                <a:srgbClr val="3F3F3F"/>
              </a:solidFill>
              <a:latin typeface="Century Gothic"/>
              <a:ea typeface="Century Gothic"/>
              <a:cs typeface="Century Gothic"/>
              <a:sym typeface="Century Gothic"/>
            </a:endParaRPr>
          </a:p>
          <a:p>
            <a:pPr marL="0" marR="0" lvl="0" indent="0" algn="ctr" rtl="0">
              <a:spcBef>
                <a:spcPts val="0"/>
              </a:spcBef>
              <a:spcAft>
                <a:spcPts val="0"/>
              </a:spcAft>
              <a:buNone/>
            </a:pPr>
            <a:r>
              <a:rPr lang="el-GR" sz="1800" b="1">
                <a:solidFill>
                  <a:srgbClr val="3F3F3F"/>
                </a:solidFill>
                <a:latin typeface="Century Gothic"/>
                <a:ea typeface="Century Gothic"/>
                <a:cs typeface="Century Gothic"/>
                <a:sym typeface="Century Gothic"/>
              </a:rPr>
              <a:t>για υποβολή αιτήσεων Διαπίστευσης Erasmus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0"/>
          <p:cNvSpPr txBox="1"/>
          <p:nvPr/>
        </p:nvSpPr>
        <p:spPr>
          <a:xfrm flipH="1">
            <a:off x="180473" y="60190"/>
            <a:ext cx="102509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3.1. ΤΙ ΕΙΝΑΙ Η ΔΙΑΠΙΣΤΕΥΣΗ ERASMUS</a:t>
            </a:r>
            <a:endParaRPr sz="2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l-GR" sz="2800" dirty="0">
                <a:solidFill>
                  <a:schemeClr val="lt1"/>
                </a:solidFill>
                <a:latin typeface="Century Gothic"/>
                <a:ea typeface="Century Gothic"/>
                <a:cs typeface="Century Gothic"/>
                <a:sym typeface="Century Gothic"/>
              </a:rPr>
              <a:t>;</a:t>
            </a:r>
            <a:endParaRPr sz="2800" b="1" dirty="0">
              <a:solidFill>
                <a:schemeClr val="lt1"/>
              </a:solidFill>
              <a:latin typeface="Calibri"/>
              <a:ea typeface="Calibri"/>
              <a:cs typeface="Calibri"/>
              <a:sym typeface="Calibri"/>
            </a:endParaRPr>
          </a:p>
        </p:txBody>
      </p:sp>
      <p:sp>
        <p:nvSpPr>
          <p:cNvPr id="528" name="Google Shape;528;p20"/>
          <p:cNvSpPr/>
          <p:nvPr/>
        </p:nvSpPr>
        <p:spPr>
          <a:xfrm>
            <a:off x="572868" y="958210"/>
            <a:ext cx="10906369" cy="52768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2000" b="1" dirty="0">
                <a:solidFill>
                  <a:schemeClr val="dk1"/>
                </a:solidFill>
                <a:latin typeface="Calibri"/>
                <a:ea typeface="Calibri"/>
                <a:cs typeface="Calibri"/>
                <a:sym typeface="Calibri"/>
              </a:rPr>
              <a:t>Η διαπίστευση Erasmus </a:t>
            </a:r>
            <a:r>
              <a:rPr lang="el-GR" sz="2000" dirty="0">
                <a:solidFill>
                  <a:schemeClr val="dk1"/>
                </a:solidFill>
                <a:latin typeface="Calibri"/>
                <a:ea typeface="Calibri"/>
                <a:cs typeface="Calibri"/>
                <a:sym typeface="Calibri"/>
              </a:rPr>
              <a:t>είναι ένα εργαλείο πιστοποίησης των οργανισμών (Τομείς Σχολικής Εκπαίδευσης, Εκπαίδευσης Ενηλίκων, ΕΕΚ) που αποδεικνύουν μέσω της αίτησής τους ότι έχουν την πρόθεση να συμμετάσχουν σε </a:t>
            </a:r>
            <a:r>
              <a:rPr lang="el-GR" sz="2000" b="1" dirty="0">
                <a:solidFill>
                  <a:schemeClr val="dk1"/>
                </a:solidFill>
                <a:latin typeface="Calibri"/>
                <a:ea typeface="Calibri"/>
                <a:cs typeface="Calibri"/>
                <a:sym typeface="Calibri"/>
              </a:rPr>
              <a:t>ποιοτικές διασυνοριακές κινητικότητες, </a:t>
            </a:r>
            <a:r>
              <a:rPr lang="el-GR" sz="2000" dirty="0">
                <a:solidFill>
                  <a:schemeClr val="dk1"/>
                </a:solidFill>
                <a:latin typeface="Calibri"/>
                <a:ea typeface="Calibri"/>
                <a:cs typeface="Calibri"/>
                <a:sym typeface="Calibri"/>
              </a:rPr>
              <a:t>στα πλαίσια της Βασικής Δράσης 1 του Προγράμματος Erasmus (2021-2027).</a:t>
            </a:r>
            <a:endParaRPr dirty="0"/>
          </a:p>
          <a:p>
            <a:pPr marL="0" marR="0" lvl="0" indent="0" algn="l" rtl="0">
              <a:lnSpc>
                <a:spcPct val="150000"/>
              </a:lnSpc>
              <a:spcBef>
                <a:spcPts val="0"/>
              </a:spcBef>
              <a:spcAft>
                <a:spcPts val="0"/>
              </a:spcAft>
              <a:buNone/>
            </a:pPr>
            <a:endParaRPr sz="2000" dirty="0">
              <a:solidFill>
                <a:schemeClr val="dk1"/>
              </a:solidFill>
              <a:latin typeface="Calibri"/>
              <a:ea typeface="Calibri"/>
              <a:cs typeface="Calibri"/>
              <a:sym typeface="Calibri"/>
            </a:endParaRPr>
          </a:p>
          <a:p>
            <a:pPr marL="342900" marR="0" lvl="0" indent="-258763" algn="ctr" rtl="0">
              <a:lnSpc>
                <a:spcPct val="150000"/>
              </a:lnSpc>
              <a:spcBef>
                <a:spcPts val="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Οι διαπιστευμένοι οργανισμοί Erasmus μπορούν να υποβάλλουν αίτηση για χρηματοδότηση κάθε χρόνο. Η αίτηση που υποβάλλουν οι διαπιστευμένοι οργανισμοί είναι απλουστευμένη.</a:t>
            </a:r>
            <a:endParaRPr dirty="0"/>
          </a:p>
          <a:p>
            <a:pPr marL="342900" marR="0" lvl="0" indent="-131763" algn="ctr" rtl="0">
              <a:lnSpc>
                <a:spcPct val="150000"/>
              </a:lnSpc>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a:p>
            <a:pPr marL="342900" marR="0" lvl="0" indent="-342900" algn="ctr" rtl="0">
              <a:spcBef>
                <a:spcPts val="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Η αίτηση για χρηματοδότηση από διαπιστευμένους οργανισμούς συνεπάγεται την εξασφάλιση κονδυλίων, δεδομένου ότι αυτή είναι επιλέξιμη</a:t>
            </a:r>
            <a:endParaRPr sz="2000" dirty="0">
              <a:solidFill>
                <a:schemeClr val="dk1"/>
              </a:solidFill>
              <a:latin typeface="Calibri"/>
              <a:ea typeface="Calibri"/>
              <a:cs typeface="Calibri"/>
              <a:sym typeface="Calibri"/>
            </a:endParaRPr>
          </a:p>
          <a:p>
            <a:pPr marL="171450" marR="0" lvl="0" indent="-44450" algn="just" rtl="0">
              <a:spcBef>
                <a:spcPts val="0"/>
              </a:spcBef>
              <a:spcAft>
                <a:spcPts val="0"/>
              </a:spcAft>
              <a:buClr>
                <a:schemeClr val="dk1"/>
              </a:buClr>
              <a:buSzPts val="2000"/>
              <a:buFont typeface="Arial"/>
              <a:buNone/>
            </a:pPr>
            <a:endParaRPr sz="2000" b="1" dirty="0">
              <a:solidFill>
                <a:schemeClr val="dk1"/>
              </a:solidFill>
              <a:latin typeface="Calibri"/>
              <a:ea typeface="Calibri"/>
              <a:cs typeface="Calibri"/>
              <a:sym typeface="Calibri"/>
            </a:endParaRPr>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a:p>
            <a:pPr marL="0" marR="0" lvl="1" indent="0" algn="ctr" rtl="0">
              <a:lnSpc>
                <a:spcPct val="90000"/>
              </a:lnSpc>
              <a:spcBef>
                <a:spcPts val="270"/>
              </a:spcBef>
              <a:spcAft>
                <a:spcPts val="0"/>
              </a:spcAft>
              <a:buNone/>
            </a:pPr>
            <a:r>
              <a:rPr lang="el-GR" sz="1800" b="1" i="0" u="none" strike="noStrike" cap="none" dirty="0">
                <a:solidFill>
                  <a:srgbClr val="FF0000"/>
                </a:solidFill>
                <a:latin typeface="Calibri"/>
                <a:ea typeface="Calibri"/>
                <a:cs typeface="Calibri"/>
                <a:sym typeface="Calibri"/>
              </a:rPr>
              <a:t>!!!</a:t>
            </a:r>
            <a:r>
              <a:rPr lang="el-GR" sz="2000" b="0" i="0" u="none" strike="noStrike" cap="none" dirty="0">
                <a:solidFill>
                  <a:srgbClr val="3F3F3F"/>
                </a:solidFill>
                <a:latin typeface="Calibri"/>
                <a:ea typeface="Calibri"/>
                <a:cs typeface="Calibri"/>
                <a:sym typeface="Calibri"/>
              </a:rPr>
              <a:t> </a:t>
            </a:r>
            <a:r>
              <a:rPr lang="el-GR" sz="1800" b="0" i="0" u="none" strike="noStrike" cap="none" dirty="0">
                <a:solidFill>
                  <a:schemeClr val="tx1"/>
                </a:solidFill>
                <a:latin typeface="Calibri"/>
                <a:ea typeface="Calibri"/>
                <a:cs typeface="Calibri"/>
                <a:sym typeface="Calibri"/>
              </a:rPr>
              <a:t>Βασικό μέρος της αίτησης για τη Διαπίστευση Erasmus αποτελεί το Erasmus </a:t>
            </a:r>
            <a:r>
              <a:rPr lang="el-GR" sz="1800" b="0" i="0" u="none" strike="noStrike" cap="none" dirty="0" err="1">
                <a:solidFill>
                  <a:schemeClr val="tx1"/>
                </a:solidFill>
                <a:latin typeface="Calibri"/>
                <a:ea typeface="Calibri"/>
                <a:cs typeface="Calibri"/>
                <a:sym typeface="Calibri"/>
              </a:rPr>
              <a:t>Plan</a:t>
            </a:r>
            <a:r>
              <a:rPr lang="el-GR" sz="1800" b="0" i="0" u="none" strike="noStrike" cap="none" dirty="0">
                <a:solidFill>
                  <a:schemeClr val="tx1"/>
                </a:solidFill>
                <a:latin typeface="Calibri"/>
                <a:ea typeface="Calibri"/>
                <a:cs typeface="Calibri"/>
                <a:sym typeface="Calibri"/>
              </a:rPr>
              <a:t> </a:t>
            </a:r>
            <a:r>
              <a:rPr lang="el-GR" sz="1800" b="1" i="0" u="none" strike="noStrike" cap="none" dirty="0">
                <a:solidFill>
                  <a:srgbClr val="FF0000"/>
                </a:solidFill>
                <a:latin typeface="Calibri"/>
                <a:ea typeface="Calibri"/>
                <a:cs typeface="Calibri"/>
                <a:sym typeface="Calibri"/>
              </a:rPr>
              <a:t>!!!</a:t>
            </a:r>
            <a:endParaRPr sz="1800" b="0" i="0" u="none" strike="noStrike" cap="none" dirty="0">
              <a:solidFill>
                <a:srgbClr val="17365D"/>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1"/>
          <p:cNvSpPr txBox="1"/>
          <p:nvPr/>
        </p:nvSpPr>
        <p:spPr>
          <a:xfrm flipH="1">
            <a:off x="300789" y="6019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3.2. ΠΟΙΑ ΤΑ ΟΦΕΛΗ ΓΙΑ ΤΟΝ ΟΡΓΑΝΙΣΜΟ ΜΟΥ;</a:t>
            </a:r>
            <a:endParaRPr sz="2800" b="1">
              <a:solidFill>
                <a:schemeClr val="lt1"/>
              </a:solidFill>
              <a:latin typeface="Calibri"/>
              <a:ea typeface="Calibri"/>
              <a:cs typeface="Calibri"/>
              <a:sym typeface="Calibri"/>
            </a:endParaRPr>
          </a:p>
        </p:txBody>
      </p:sp>
      <p:sp>
        <p:nvSpPr>
          <p:cNvPr id="535" name="Google Shape;535;p21"/>
          <p:cNvSpPr/>
          <p:nvPr/>
        </p:nvSpPr>
        <p:spPr>
          <a:xfrm>
            <a:off x="572868" y="946918"/>
            <a:ext cx="10593363" cy="5987793"/>
          </a:xfrm>
          <a:prstGeom prst="rect">
            <a:avLst/>
          </a:prstGeom>
          <a:noFill/>
          <a:ln>
            <a:noFill/>
          </a:ln>
        </p:spPr>
        <p:txBody>
          <a:bodyPr spcFirstLastPara="1" wrap="square" lIns="91425" tIns="45700" rIns="91425" bIns="45700" anchor="t" anchorCtr="0">
            <a:spAutoFit/>
          </a:bodyPr>
          <a:lstStyle/>
          <a:p>
            <a:pPr marL="342900" marR="0" lvl="0" indent="-190500" algn="ctr" rtl="0">
              <a:lnSpc>
                <a:spcPct val="150000"/>
              </a:lnSpc>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mj-lt"/>
              <a:buAutoNum type="arabicPeriod"/>
            </a:pPr>
            <a:r>
              <a:rPr lang="el-GR" sz="2400" b="1" u="sng" dirty="0">
                <a:solidFill>
                  <a:schemeClr val="dk1"/>
                </a:solidFill>
                <a:latin typeface="Calibri"/>
                <a:ea typeface="Calibri"/>
                <a:cs typeface="Calibri"/>
                <a:sym typeface="Calibri"/>
              </a:rPr>
              <a:t>Απλουστευμένες διαδικασίες</a:t>
            </a:r>
            <a:r>
              <a:rPr lang="el-GR" sz="2400" u="sng" dirty="0">
                <a:solidFill>
                  <a:schemeClr val="dk1"/>
                </a:solidFill>
                <a:latin typeface="Calibri"/>
                <a:ea typeface="Calibri"/>
                <a:cs typeface="Calibri"/>
                <a:sym typeface="Calibri"/>
              </a:rPr>
              <a:t>:</a:t>
            </a:r>
            <a:r>
              <a:rPr lang="el-GR" sz="2400" dirty="0">
                <a:solidFill>
                  <a:schemeClr val="dk1"/>
                </a:solidFill>
                <a:latin typeface="Calibri"/>
                <a:ea typeface="Calibri"/>
                <a:cs typeface="Calibri"/>
                <a:sym typeface="Calibri"/>
              </a:rPr>
              <a:t> Απλουστευμένη φόρμα αίτησης για χρηματοδότηση, που δε θα υπόκειται σε ποιοτική αξιολόγηση </a:t>
            </a:r>
            <a:endParaRPr dirty="0"/>
          </a:p>
          <a:p>
            <a:pPr marL="609600" marR="0" lvl="0" indent="-457200" algn="just" rtl="0">
              <a:spcBef>
                <a:spcPts val="0"/>
              </a:spcBef>
              <a:spcAft>
                <a:spcPts val="0"/>
              </a:spcAft>
              <a:buClr>
                <a:schemeClr val="dk1"/>
              </a:buClr>
              <a:buSzPts val="2400"/>
              <a:buFont typeface="+mj-lt"/>
              <a:buAutoNum type="arabicPeriod"/>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mj-lt"/>
              <a:buAutoNum type="arabicPeriod"/>
            </a:pPr>
            <a:r>
              <a:rPr lang="el-GR" sz="2400" b="1" u="sng" dirty="0">
                <a:solidFill>
                  <a:schemeClr val="dk1"/>
                </a:solidFill>
                <a:latin typeface="Calibri"/>
                <a:ea typeface="Calibri"/>
                <a:cs typeface="Calibri"/>
                <a:sym typeface="Calibri"/>
              </a:rPr>
              <a:t>Εξασφαλισμένη χρηματοδότηση μέχρι το τέλος του Προγράμματος (2027), </a:t>
            </a:r>
            <a:r>
              <a:rPr lang="el-GR" sz="2400" dirty="0">
                <a:solidFill>
                  <a:schemeClr val="dk1"/>
                </a:solidFill>
                <a:latin typeface="Calibri"/>
                <a:ea typeface="Calibri"/>
                <a:cs typeface="Calibri"/>
                <a:sym typeface="Calibri"/>
              </a:rPr>
              <a:t>δεδομένου ότι ο οργανισμός συνεχίζει να ανταποκρίνεται στις απαιτήσεις της Διαπίστευσης Erasmus και υποβάλλει επιλέξιμες αιτήσεις για χρηματοδότηση ετησίως</a:t>
            </a:r>
            <a:endParaRPr dirty="0"/>
          </a:p>
          <a:p>
            <a:pPr marL="609600" marR="0" lvl="0" indent="-457200" algn="just" rtl="0">
              <a:spcBef>
                <a:spcPts val="0"/>
              </a:spcBef>
              <a:spcAft>
                <a:spcPts val="0"/>
              </a:spcAft>
              <a:buClr>
                <a:schemeClr val="dk1"/>
              </a:buClr>
              <a:buSzPts val="2400"/>
              <a:buFont typeface="+mj-lt"/>
              <a:buAutoNum type="arabicPeriod"/>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mj-lt"/>
              <a:buAutoNum type="arabicPeriod"/>
            </a:pPr>
            <a:r>
              <a:rPr lang="el-GR" sz="2400" dirty="0">
                <a:solidFill>
                  <a:schemeClr val="dk1"/>
                </a:solidFill>
                <a:latin typeface="Calibri"/>
                <a:ea typeface="Calibri"/>
                <a:cs typeface="Calibri"/>
                <a:sym typeface="Calibri"/>
              </a:rPr>
              <a:t>Δυνατότητα για συμπερίληψη </a:t>
            </a:r>
            <a:r>
              <a:rPr lang="el-GR" sz="2400" b="1" u="sng" dirty="0">
                <a:solidFill>
                  <a:schemeClr val="dk1"/>
                </a:solidFill>
                <a:latin typeface="Calibri"/>
                <a:ea typeface="Calibri"/>
                <a:cs typeface="Calibri"/>
                <a:sym typeface="Calibri"/>
              </a:rPr>
              <a:t>περισσότερων συμμετεχόντων σε κάθε Σχέδιο</a:t>
            </a:r>
            <a:r>
              <a:rPr lang="el-GR" sz="2400" b="1" dirty="0">
                <a:solidFill>
                  <a:schemeClr val="dk1"/>
                </a:solidFill>
                <a:latin typeface="Calibri"/>
                <a:ea typeface="Calibri"/>
                <a:cs typeface="Calibri"/>
                <a:sym typeface="Calibri"/>
              </a:rPr>
              <a:t>, </a:t>
            </a:r>
            <a:r>
              <a:rPr lang="el-GR" sz="2400" dirty="0">
                <a:solidFill>
                  <a:schemeClr val="dk1"/>
                </a:solidFill>
                <a:latin typeface="Calibri"/>
                <a:ea typeface="Calibri"/>
                <a:cs typeface="Calibri"/>
                <a:sym typeface="Calibri"/>
              </a:rPr>
              <a:t>σε σχέση με τους μη διαπιστευμένους οργανισμούς</a:t>
            </a:r>
            <a:endParaRPr dirty="0"/>
          </a:p>
          <a:p>
            <a:pPr marL="609600" marR="0" lvl="0" indent="-457200" algn="just" rtl="0">
              <a:spcBef>
                <a:spcPts val="0"/>
              </a:spcBef>
              <a:spcAft>
                <a:spcPts val="0"/>
              </a:spcAft>
              <a:buClr>
                <a:schemeClr val="dk1"/>
              </a:buClr>
              <a:buSzPts val="2400"/>
              <a:buFont typeface="+mj-lt"/>
              <a:buAutoNum type="arabicPeriod"/>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mj-lt"/>
              <a:buAutoNum type="arabicPeriod"/>
            </a:pPr>
            <a:r>
              <a:rPr lang="el-GR" sz="2400" b="1" u="sng" dirty="0">
                <a:solidFill>
                  <a:schemeClr val="dk1"/>
                </a:solidFill>
                <a:latin typeface="Calibri"/>
                <a:ea typeface="Calibri"/>
                <a:cs typeface="Calibri"/>
                <a:sym typeface="Calibri"/>
              </a:rPr>
              <a:t>Εγγυημένη συνέχεια</a:t>
            </a:r>
            <a:r>
              <a:rPr lang="el-GR" sz="2400" b="1" dirty="0">
                <a:solidFill>
                  <a:schemeClr val="dk1"/>
                </a:solidFill>
                <a:latin typeface="Calibri"/>
                <a:ea typeface="Calibri"/>
                <a:cs typeface="Calibri"/>
                <a:sym typeface="Calibri"/>
              </a:rPr>
              <a:t> </a:t>
            </a:r>
            <a:r>
              <a:rPr lang="el-GR" sz="2400" dirty="0">
                <a:solidFill>
                  <a:schemeClr val="dk1"/>
                </a:solidFill>
                <a:latin typeface="Calibri"/>
                <a:ea typeface="Calibri"/>
                <a:cs typeface="Calibri"/>
                <a:sym typeface="Calibri"/>
              </a:rPr>
              <a:t>των δραστηριοτήτων που υλοποιούνται</a:t>
            </a:r>
            <a:endParaRPr dirty="0"/>
          </a:p>
          <a:p>
            <a:pPr marL="457200" marR="0" lvl="0" indent="-304800" algn="just" rtl="0">
              <a:spcBef>
                <a:spcPts val="0"/>
              </a:spcBef>
              <a:spcAft>
                <a:spcPts val="0"/>
              </a:spcAft>
              <a:buClr>
                <a:schemeClr val="dk1"/>
              </a:buClr>
              <a:buSzPts val="2400"/>
              <a:buFont typeface="Calibri"/>
              <a:buNone/>
            </a:pPr>
            <a:endParaRPr sz="2400" dirty="0">
              <a:solidFill>
                <a:srgbClr val="3F3F3F"/>
              </a:solidFill>
              <a:latin typeface="Calibri"/>
              <a:ea typeface="Calibri"/>
              <a:cs typeface="Calibri"/>
              <a:sym typeface="Calibri"/>
            </a:endParaRPr>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dirty="0">
              <a:solidFill>
                <a:srgbClr val="17365D"/>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p:nvPr/>
        </p:nvSpPr>
        <p:spPr>
          <a:xfrm>
            <a:off x="572868" y="817533"/>
            <a:ext cx="10593363" cy="561846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Font typeface="+mj-lt"/>
              <a:buAutoNum type="arabicPeriod" startAt="5"/>
            </a:pPr>
            <a:endParaRPr sz="2400" dirty="0">
              <a:solidFill>
                <a:schemeClr val="dk1"/>
              </a:solidFill>
              <a:latin typeface="Calibri"/>
              <a:ea typeface="Calibri"/>
              <a:cs typeface="Calibri"/>
              <a:sym typeface="Calibri"/>
            </a:endParaRPr>
          </a:p>
          <a:p>
            <a:pPr marL="457200" marR="0" lvl="0" indent="-457200" algn="just" rtl="0">
              <a:lnSpc>
                <a:spcPct val="150000"/>
              </a:lnSpc>
              <a:spcBef>
                <a:spcPts val="0"/>
              </a:spcBef>
              <a:spcAft>
                <a:spcPts val="0"/>
              </a:spcAft>
              <a:buClr>
                <a:schemeClr val="dk1"/>
              </a:buClr>
              <a:buSzPts val="2400"/>
              <a:buFont typeface="+mj-lt"/>
              <a:buAutoNum type="arabicPeriod" startAt="5"/>
            </a:pPr>
            <a:r>
              <a:rPr lang="el-GR" sz="2400" b="1" u="sng" dirty="0">
                <a:solidFill>
                  <a:schemeClr val="dk1"/>
                </a:solidFill>
                <a:latin typeface="Calibri"/>
                <a:ea typeface="Calibri"/>
                <a:cs typeface="Calibri"/>
                <a:sym typeface="Calibri"/>
              </a:rPr>
              <a:t>Δυνατότητα ανάπτυξης της στρατηγικής του οργανισμού</a:t>
            </a:r>
            <a:r>
              <a:rPr lang="el-GR" sz="2400" dirty="0">
                <a:solidFill>
                  <a:schemeClr val="dk1"/>
                </a:solidFill>
                <a:latin typeface="Calibri"/>
                <a:ea typeface="Calibri"/>
                <a:cs typeface="Calibri"/>
                <a:sym typeface="Calibri"/>
              </a:rPr>
              <a:t>: Ανάπτυξη μακροπρόθεσμων στόχων και παροχή δυνατότητας στον οργανισμό να επιλέξει την ταχύτητα με την οποία θέλει να κινηθεί και τις δραστηριότητες που του ταιριάζουν, για να αυξήσει σταδιακά την ποιότητα της διδασκαλίας και της μάθησης που προσφέρει</a:t>
            </a:r>
            <a:endParaRPr dirty="0"/>
          </a:p>
          <a:p>
            <a:pPr marL="457200" marR="0" lvl="0" indent="-457200" algn="just" rtl="0">
              <a:lnSpc>
                <a:spcPct val="150000"/>
              </a:lnSpc>
              <a:spcBef>
                <a:spcPts val="0"/>
              </a:spcBef>
              <a:spcAft>
                <a:spcPts val="0"/>
              </a:spcAft>
              <a:buFont typeface="+mj-lt"/>
              <a:buAutoNum type="arabicPeriod" startAt="5"/>
            </a:pPr>
            <a:endParaRPr sz="2400" dirty="0">
              <a:solidFill>
                <a:schemeClr val="dk1"/>
              </a:solidFill>
              <a:latin typeface="Calibri"/>
              <a:ea typeface="Calibri"/>
              <a:cs typeface="Calibri"/>
              <a:sym typeface="Calibri"/>
            </a:endParaRPr>
          </a:p>
          <a:p>
            <a:pPr marL="457200" marR="0" lvl="0" indent="-457200" algn="just" rtl="0">
              <a:lnSpc>
                <a:spcPct val="150000"/>
              </a:lnSpc>
              <a:spcBef>
                <a:spcPts val="0"/>
              </a:spcBef>
              <a:spcAft>
                <a:spcPts val="0"/>
              </a:spcAft>
              <a:buClr>
                <a:schemeClr val="dk1"/>
              </a:buClr>
              <a:buSzPts val="2400"/>
              <a:buFont typeface="+mj-lt"/>
              <a:buAutoNum type="arabicPeriod" startAt="5"/>
            </a:pPr>
            <a:r>
              <a:rPr lang="el-GR" sz="2400" b="1" u="sng" dirty="0">
                <a:solidFill>
                  <a:schemeClr val="dk1"/>
                </a:solidFill>
                <a:latin typeface="Calibri"/>
                <a:ea typeface="Calibri"/>
                <a:cs typeface="Calibri"/>
                <a:sym typeface="Calibri"/>
              </a:rPr>
              <a:t>Δυνατότητα υλοποίησης νέων τύπων δραστηριοτήτων και συνεργασίας με νέους οργανισμούς</a:t>
            </a:r>
            <a:r>
              <a:rPr lang="el-GR" sz="2400" b="1" dirty="0">
                <a:solidFill>
                  <a:schemeClr val="dk1"/>
                </a:solidFill>
                <a:latin typeface="Calibri"/>
                <a:ea typeface="Calibri"/>
                <a:cs typeface="Calibri"/>
                <a:sym typeface="Calibri"/>
              </a:rPr>
              <a:t>, </a:t>
            </a:r>
            <a:r>
              <a:rPr lang="el-GR" sz="2400" dirty="0">
                <a:solidFill>
                  <a:schemeClr val="dk1"/>
                </a:solidFill>
                <a:latin typeface="Calibri"/>
                <a:ea typeface="Calibri"/>
                <a:cs typeface="Calibri"/>
                <a:sym typeface="Calibri"/>
              </a:rPr>
              <a:t>χωρίς να χρειάζεται η υποβολή μιας εντελώς νέας αίτησης</a:t>
            </a:r>
            <a:endParaRPr dirty="0"/>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dirty="0">
              <a:solidFill>
                <a:srgbClr val="17365D"/>
              </a:solidFill>
              <a:latin typeface="Calibri"/>
              <a:ea typeface="Calibri"/>
              <a:cs typeface="Calibri"/>
              <a:sym typeface="Calibri"/>
            </a:endParaRPr>
          </a:p>
        </p:txBody>
      </p:sp>
      <p:sp>
        <p:nvSpPr>
          <p:cNvPr id="542" name="Google Shape;542;p22"/>
          <p:cNvSpPr txBox="1"/>
          <p:nvPr/>
        </p:nvSpPr>
        <p:spPr>
          <a:xfrm flipH="1">
            <a:off x="300789" y="6019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3.2. ΠΟΙΑ ΤΑ ΟΦΕΛΗ ΓΙΑ ΤΟΝ ΟΡΓΑΝΙΣΜΟ ΜΟΥ;</a:t>
            </a:r>
            <a:endParaRPr sz="2800" b="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3"/>
          <p:cNvSpPr txBox="1"/>
          <p:nvPr/>
        </p:nvSpPr>
        <p:spPr>
          <a:xfrm flipH="1">
            <a:off x="914400" y="905355"/>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a:solidFill>
                  <a:schemeClr val="dk1"/>
                </a:solidFill>
                <a:latin typeface="Calibri"/>
                <a:ea typeface="Calibri"/>
                <a:cs typeface="Calibri"/>
                <a:sym typeface="Calibri"/>
              </a:rPr>
              <a:t>Ποιοι μπορούν να υποβάλλουν αίτηση;</a:t>
            </a:r>
            <a:endParaRPr sz="2800" b="1">
              <a:solidFill>
                <a:schemeClr val="dk1"/>
              </a:solidFill>
              <a:latin typeface="Calibri"/>
              <a:ea typeface="Calibri"/>
              <a:cs typeface="Calibri"/>
              <a:sym typeface="Calibri"/>
            </a:endParaRPr>
          </a:p>
        </p:txBody>
      </p:sp>
      <p:sp>
        <p:nvSpPr>
          <p:cNvPr id="549" name="Google Shape;549;p23"/>
          <p:cNvSpPr/>
          <p:nvPr/>
        </p:nvSpPr>
        <p:spPr>
          <a:xfrm>
            <a:off x="572868" y="1750520"/>
            <a:ext cx="10593363" cy="4325800"/>
          </a:xfrm>
          <a:prstGeom prst="rect">
            <a:avLst/>
          </a:prstGeom>
          <a:noFill/>
          <a:ln>
            <a:noFill/>
          </a:ln>
        </p:spPr>
        <p:txBody>
          <a:bodyPr spcFirstLastPara="1" wrap="square" lIns="91425" tIns="45700" rIns="91425" bIns="45700" anchor="t" anchorCtr="0">
            <a:spAutoFit/>
          </a:bodyPr>
          <a:lstStyle/>
          <a:p>
            <a:pPr marL="342900" marR="0" lvl="0" indent="-355600" algn="just" rtl="0">
              <a:spcBef>
                <a:spcPts val="0"/>
              </a:spcBef>
              <a:spcAft>
                <a:spcPts val="0"/>
              </a:spcAft>
              <a:buClr>
                <a:schemeClr val="dk1"/>
              </a:buClr>
              <a:buSzPts val="2200"/>
              <a:buFont typeface="Arial"/>
              <a:buChar char="•"/>
            </a:pPr>
            <a:r>
              <a:rPr lang="el-GR" sz="2200" b="1">
                <a:solidFill>
                  <a:schemeClr val="dk1"/>
                </a:solidFill>
                <a:latin typeface="Calibri"/>
                <a:ea typeface="Calibri"/>
                <a:cs typeface="Calibri"/>
                <a:sym typeface="Calibri"/>
              </a:rPr>
              <a:t>Οργανισμοί και όχι άτομα </a:t>
            </a:r>
            <a:r>
              <a:rPr lang="el-GR" sz="2200">
                <a:solidFill>
                  <a:schemeClr val="dk1"/>
                </a:solidFill>
                <a:latin typeface="Calibri"/>
                <a:ea typeface="Calibri"/>
                <a:cs typeface="Calibri"/>
                <a:sym typeface="Calibri"/>
              </a:rPr>
              <a:t>που ανήκουν στους τομείς της </a:t>
            </a:r>
            <a:r>
              <a:rPr lang="el-GR" sz="2200" b="1">
                <a:solidFill>
                  <a:schemeClr val="dk1"/>
                </a:solidFill>
                <a:latin typeface="Calibri"/>
                <a:ea typeface="Calibri"/>
                <a:cs typeface="Calibri"/>
                <a:sym typeface="Calibri"/>
              </a:rPr>
              <a:t>Σχολικής Εκπαίδευσης, Επαγγελματικής Εκπαίδευσης και Κατάρτισης (ΕΕΚ)</a:t>
            </a:r>
            <a:r>
              <a:rPr lang="el-GR" sz="2200">
                <a:solidFill>
                  <a:schemeClr val="dk1"/>
                </a:solidFill>
                <a:latin typeface="Calibri"/>
                <a:ea typeface="Calibri"/>
                <a:cs typeface="Calibri"/>
                <a:sym typeface="Calibri"/>
              </a:rPr>
              <a:t> και </a:t>
            </a:r>
            <a:r>
              <a:rPr lang="el-GR" sz="2200" b="1">
                <a:solidFill>
                  <a:schemeClr val="dk1"/>
                </a:solidFill>
                <a:latin typeface="Calibri"/>
                <a:ea typeface="Calibri"/>
                <a:cs typeface="Calibri"/>
                <a:sym typeface="Calibri"/>
              </a:rPr>
              <a:t>Εκπαίδευσης Ενηλίκων </a:t>
            </a:r>
            <a:r>
              <a:rPr lang="el-GR" sz="2200">
                <a:solidFill>
                  <a:schemeClr val="dk1"/>
                </a:solidFill>
                <a:latin typeface="Calibri"/>
                <a:ea typeface="Calibri"/>
                <a:cs typeface="Calibri"/>
                <a:sym typeface="Calibri"/>
              </a:rPr>
              <a:t>και δραστηριοποιούνται σε κάποια από τις Χώρες που συμμετέχουν σε όλες τις Δράσεις του Προγράμματος</a:t>
            </a:r>
            <a:endParaRPr sz="2200"/>
          </a:p>
          <a:p>
            <a:pPr marL="342900" marR="0" lvl="0" indent="-215900" algn="just" rtl="0">
              <a:spcBef>
                <a:spcPts val="0"/>
              </a:spcBef>
              <a:spcAft>
                <a:spcPts val="0"/>
              </a:spcAft>
              <a:buClr>
                <a:schemeClr val="dk1"/>
              </a:buClr>
              <a:buSzPts val="2000"/>
              <a:buFont typeface="Arial"/>
              <a:buNone/>
            </a:pPr>
            <a:endParaRPr sz="2200">
              <a:solidFill>
                <a:schemeClr val="dk1"/>
              </a:solidFill>
              <a:latin typeface="Calibri"/>
              <a:ea typeface="Calibri"/>
              <a:cs typeface="Calibri"/>
              <a:sym typeface="Calibri"/>
            </a:endParaRPr>
          </a:p>
          <a:p>
            <a:pPr marL="342900" marR="0" lvl="0" indent="-355600" algn="just" rtl="0">
              <a:spcBef>
                <a:spcPts val="0"/>
              </a:spcBef>
              <a:spcAft>
                <a:spcPts val="0"/>
              </a:spcAft>
              <a:buClr>
                <a:schemeClr val="dk1"/>
              </a:buClr>
              <a:buSzPts val="2200"/>
              <a:buFont typeface="Arial"/>
              <a:buChar char="•"/>
            </a:pPr>
            <a:r>
              <a:rPr lang="el-GR" sz="2200">
                <a:solidFill>
                  <a:schemeClr val="dk1"/>
                </a:solidFill>
                <a:latin typeface="Calibri"/>
                <a:ea typeface="Calibri"/>
                <a:cs typeface="Calibri"/>
                <a:sym typeface="Calibri"/>
              </a:rPr>
              <a:t>Οργανισμοί που </a:t>
            </a:r>
            <a:r>
              <a:rPr lang="el-GR" sz="2200" b="1">
                <a:solidFill>
                  <a:schemeClr val="dk1"/>
                </a:solidFill>
                <a:latin typeface="Calibri"/>
                <a:ea typeface="Calibri"/>
                <a:cs typeface="Calibri"/>
                <a:sym typeface="Calibri"/>
              </a:rPr>
              <a:t>είτε έχουν είτε δεν έχουν προηγούμενη εμπειρία στο Erasmus+</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342900" marR="0" lvl="0" indent="-355600" algn="just" rtl="0">
              <a:spcBef>
                <a:spcPts val="0"/>
              </a:spcBef>
              <a:spcAft>
                <a:spcPts val="0"/>
              </a:spcAft>
              <a:buClr>
                <a:schemeClr val="dk1"/>
              </a:buClr>
              <a:buSzPts val="2200"/>
              <a:buFont typeface="Arial"/>
              <a:buChar char="•"/>
            </a:pPr>
            <a:r>
              <a:rPr lang="el-GR" sz="2200">
                <a:solidFill>
                  <a:schemeClr val="dk1"/>
                </a:solidFill>
                <a:latin typeface="Calibri"/>
                <a:ea typeface="Calibri"/>
                <a:cs typeface="Calibri"/>
                <a:sym typeface="Calibri"/>
              </a:rPr>
              <a:t>Οργανισμοί που κατέχουν </a:t>
            </a:r>
            <a:r>
              <a:rPr lang="el-GR" sz="2200" b="1">
                <a:solidFill>
                  <a:schemeClr val="dk1"/>
                </a:solidFill>
                <a:latin typeface="Calibri"/>
                <a:ea typeface="Calibri"/>
                <a:cs typeface="Calibri"/>
                <a:sym typeface="Calibri"/>
              </a:rPr>
              <a:t>τουλάχιστον διετή πείρα</a:t>
            </a:r>
            <a:r>
              <a:rPr lang="el-GR" sz="2200">
                <a:solidFill>
                  <a:schemeClr val="dk1"/>
                </a:solidFill>
                <a:latin typeface="Calibri"/>
                <a:ea typeface="Calibri"/>
                <a:cs typeface="Calibri"/>
                <a:sym typeface="Calibri"/>
              </a:rPr>
              <a:t> υλοποίησης σχετικών δραστηριοτήτων στον Τομέα τους </a:t>
            </a:r>
            <a:endParaRPr sz="2200"/>
          </a:p>
          <a:p>
            <a:pPr marL="342900" marR="0" lvl="0" indent="-215900" algn="just" rtl="0">
              <a:spcBef>
                <a:spcPts val="0"/>
              </a:spcBef>
              <a:spcAft>
                <a:spcPts val="0"/>
              </a:spcAft>
              <a:buClr>
                <a:schemeClr val="dk1"/>
              </a:buClr>
              <a:buSzPts val="2000"/>
              <a:buFont typeface="Arial"/>
              <a:buNone/>
            </a:pPr>
            <a:endParaRPr sz="22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l-GR" sz="2200">
                <a:solidFill>
                  <a:schemeClr val="dk1"/>
                </a:solidFill>
                <a:latin typeface="Calibri"/>
                <a:ea typeface="Calibri"/>
                <a:cs typeface="Calibri"/>
                <a:sym typeface="Calibri"/>
              </a:rPr>
              <a:t>Πείρα που έχει αποκτηθεί πριν από συγχωνεύσεις ή παρόμοιες διαρθρωτικές αλλαγές σε δημόσιες οντότητες θα λαμβάνεται υπόψη ως συναφής πείρα στον Τομέα</a:t>
            </a:r>
            <a:endParaRPr/>
          </a:p>
          <a:p>
            <a:pPr marL="457200" marR="0" lvl="1" indent="-342900" algn="l" rtl="0">
              <a:lnSpc>
                <a:spcPct val="90000"/>
              </a:lnSpc>
              <a:spcBef>
                <a:spcPts val="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550" name="Google Shape;550;p23"/>
          <p:cNvSpPr txBox="1"/>
          <p:nvPr/>
        </p:nvSpPr>
        <p:spPr>
          <a:xfrm flipH="1">
            <a:off x="372979" y="6019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3.3. ΕΠΙΛΕΞΙΜΟΙ ΟΡΓΑΝΙΣΜΟΙ</a:t>
            </a:r>
            <a:endParaRPr sz="2800" b="1">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4"/>
          <p:cNvSpPr/>
          <p:nvPr/>
        </p:nvSpPr>
        <p:spPr>
          <a:xfrm>
            <a:off x="0" y="706286"/>
            <a:ext cx="11682322" cy="6664901"/>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chemeClr val="dk1"/>
              </a:buClr>
              <a:buSzPts val="2400"/>
              <a:buFont typeface="Arial"/>
              <a:buChar char="•"/>
            </a:pPr>
            <a:r>
              <a:rPr lang="el-GR" sz="2400" b="1" i="0" u="none" strike="noStrike" cap="none" dirty="0">
                <a:solidFill>
                  <a:schemeClr val="dk1"/>
                </a:solidFill>
                <a:latin typeface="Calibri"/>
                <a:ea typeface="Calibri"/>
                <a:cs typeface="Calibri"/>
                <a:sym typeface="Calibri"/>
              </a:rPr>
              <a:t>Σχολική Εκπαίδευση:</a:t>
            </a:r>
            <a:endParaRPr sz="2400" b="1" i="0" u="none" strike="noStrike" cap="none" dirty="0">
              <a:solidFill>
                <a:schemeClr val="dk1"/>
              </a:solidFill>
              <a:latin typeface="Calibri"/>
              <a:ea typeface="Calibri"/>
              <a:cs typeface="Calibri"/>
              <a:sym typeface="Calibri"/>
            </a:endParaRPr>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Ιδιωτικά/Δημόσια Σχολεία, εγγεγραμμένα στους καταλόγους του ΥΠΑΝ (</a:t>
            </a:r>
            <a:r>
              <a:rPr lang="el-GR" sz="1800" b="0" i="0" u="none" strike="noStrike" cap="none" dirty="0" err="1">
                <a:solidFill>
                  <a:schemeClr val="dk1"/>
                </a:solidFill>
                <a:latin typeface="Calibri"/>
                <a:ea typeface="Calibri"/>
                <a:cs typeface="Calibri"/>
                <a:sym typeface="Calibri"/>
              </a:rPr>
              <a:t>Προδημοτική</a:t>
            </a:r>
            <a:r>
              <a:rPr lang="el-GR" sz="1800" b="0" i="0" u="none" strike="noStrike" cap="none" dirty="0">
                <a:solidFill>
                  <a:schemeClr val="dk1"/>
                </a:solidFill>
                <a:latin typeface="Calibri"/>
                <a:ea typeface="Calibri"/>
                <a:cs typeface="Calibri"/>
                <a:sym typeface="Calibri"/>
              </a:rPr>
              <a:t> – Δημοτική – Μέση Γενική Εκπαίδευση)</a:t>
            </a:r>
            <a:endParaRPr sz="1800" b="0" i="0" u="none" strike="noStrike" cap="none" dirty="0">
              <a:solidFill>
                <a:schemeClr val="dk1"/>
              </a:solidFill>
              <a:latin typeface="Calibri"/>
              <a:ea typeface="Calibri"/>
              <a:cs typeface="Calibri"/>
              <a:sym typeface="Calibri"/>
            </a:endParaRPr>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Τοπικοί/εθνικοί φορείς Σχολικής Εκπαίδευσης (ΥΠΑΝ, Παιδαγωγικό Ινστιτούτο, </a:t>
            </a:r>
            <a:r>
              <a:rPr lang="el-GR" sz="1800" b="0" i="0" u="none" strike="noStrike" cap="none" dirty="0" err="1">
                <a:solidFill>
                  <a:schemeClr val="dk1"/>
                </a:solidFill>
                <a:latin typeface="Calibri"/>
                <a:ea typeface="Calibri"/>
                <a:cs typeface="Calibri"/>
                <a:sym typeface="Calibri"/>
              </a:rPr>
              <a:t>Eπαρχιακά</a:t>
            </a:r>
            <a:r>
              <a:rPr lang="el-GR" sz="1800" b="0" i="0" u="none" strike="noStrike" cap="none" dirty="0">
                <a:solidFill>
                  <a:schemeClr val="dk1"/>
                </a:solidFill>
                <a:latin typeface="Calibri"/>
                <a:ea typeface="Calibri"/>
                <a:cs typeface="Calibri"/>
                <a:sym typeface="Calibri"/>
              </a:rPr>
              <a:t> Γραφεία, κτλ.)</a:t>
            </a:r>
            <a:endParaRPr dirty="0"/>
          </a:p>
          <a:p>
            <a:pPr marL="0" marR="0" lvl="1" indent="0" algn="just" rtl="0">
              <a:spcBef>
                <a:spcPts val="0"/>
              </a:spcBef>
              <a:spcAft>
                <a:spcPts val="0"/>
              </a:spcAft>
              <a:buNone/>
            </a:pPr>
            <a:endParaRPr sz="1500" b="0" i="0" u="none" strike="noStrike" cap="none" dirty="0">
              <a:solidFill>
                <a:schemeClr val="dk1"/>
              </a:solidFill>
              <a:latin typeface="Calibri"/>
              <a:ea typeface="Calibri"/>
              <a:cs typeface="Calibri"/>
              <a:sym typeface="Calibri"/>
            </a:endParaRPr>
          </a:p>
          <a:p>
            <a:pPr marL="342900" marR="0" lvl="1" indent="-342900" algn="just" rtl="0">
              <a:spcBef>
                <a:spcPts val="0"/>
              </a:spcBef>
              <a:spcAft>
                <a:spcPts val="0"/>
              </a:spcAft>
              <a:buClr>
                <a:schemeClr val="dk1"/>
              </a:buClr>
              <a:buSzPts val="2400"/>
              <a:buFont typeface="Arial"/>
              <a:buChar char="•"/>
            </a:pPr>
            <a:r>
              <a:rPr lang="el-GR" sz="2400" b="1" i="0" u="none" strike="noStrike" cap="none" dirty="0">
                <a:solidFill>
                  <a:schemeClr val="dk1"/>
                </a:solidFill>
                <a:latin typeface="Calibri"/>
                <a:ea typeface="Calibri"/>
                <a:cs typeface="Calibri"/>
                <a:sym typeface="Calibri"/>
              </a:rPr>
              <a:t>Εκπαίδευση Ενηλίκων:</a:t>
            </a:r>
            <a:endParaRPr sz="2400" b="0" i="0" u="none" strike="noStrike" cap="none" dirty="0">
              <a:solidFill>
                <a:schemeClr val="dk1"/>
              </a:solidFill>
              <a:latin typeface="Calibri"/>
              <a:ea typeface="Calibri"/>
              <a:cs typeface="Calibri"/>
              <a:sym typeface="Calibri"/>
            </a:endParaRPr>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Κέντρα Εκπαίδευσης Ενηλίκων που παρέχουν άτυπη ή/και μη τυπική εκπαίδευση</a:t>
            </a:r>
            <a:endParaRPr sz="1800" b="0" i="0" u="none" strike="noStrike" cap="none" dirty="0">
              <a:solidFill>
                <a:schemeClr val="dk1"/>
              </a:solidFill>
              <a:latin typeface="Calibri"/>
              <a:ea typeface="Calibri"/>
              <a:cs typeface="Calibri"/>
              <a:sym typeface="Calibri"/>
            </a:endParaRPr>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Επιμορφωτικά Κέντρα</a:t>
            </a:r>
            <a:endParaRPr dirty="0"/>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Εσπερινά Γυμνάσια – Λύκεια (εξαιρούνται οι Εσπερινές Τεχνικές Σχολές)</a:t>
            </a:r>
            <a:endParaRPr dirty="0"/>
          </a:p>
          <a:p>
            <a:pPr marL="800100" marR="0" lvl="2" indent="-342900" algn="just" rtl="0">
              <a:spcBef>
                <a:spcPts val="0"/>
              </a:spcBef>
              <a:spcAft>
                <a:spcPts val="0"/>
              </a:spcAft>
              <a:buClr>
                <a:schemeClr val="dk1"/>
              </a:buClr>
              <a:buSzPts val="1800"/>
              <a:buFont typeface="Noto Sans Symbols"/>
              <a:buChar char="✔"/>
            </a:pPr>
            <a:r>
              <a:rPr lang="el-GR" sz="1800" b="0" i="0" u="none" strike="noStrike" cap="none" dirty="0">
                <a:solidFill>
                  <a:schemeClr val="dk1"/>
                </a:solidFill>
                <a:latin typeface="Calibri"/>
                <a:ea typeface="Calibri"/>
                <a:cs typeface="Calibri"/>
                <a:sym typeface="Calibri"/>
              </a:rPr>
              <a:t>Δήμοι/Κοινοτικά Συμβούλια</a:t>
            </a:r>
            <a:endParaRPr dirty="0"/>
          </a:p>
          <a:p>
            <a:pPr marL="0" marR="0" lvl="1" indent="0" algn="just" rtl="0">
              <a:spcBef>
                <a:spcPts val="0"/>
              </a:spcBef>
              <a:spcAft>
                <a:spcPts val="0"/>
              </a:spcAft>
              <a:buNone/>
            </a:pPr>
            <a:endParaRPr sz="1500" b="0" i="0" u="none" strike="noStrike" cap="none" dirty="0">
              <a:solidFill>
                <a:schemeClr val="dk1"/>
              </a:solidFill>
              <a:latin typeface="Calibri"/>
              <a:ea typeface="Calibri"/>
              <a:cs typeface="Calibri"/>
              <a:sym typeface="Calibri"/>
            </a:endParaRPr>
          </a:p>
          <a:p>
            <a:pPr marL="342900" marR="0" lvl="1" indent="-342900" algn="just" rtl="0">
              <a:spcBef>
                <a:spcPts val="0"/>
              </a:spcBef>
              <a:spcAft>
                <a:spcPts val="0"/>
              </a:spcAft>
              <a:buClr>
                <a:schemeClr val="dk1"/>
              </a:buClr>
              <a:buSzPts val="2400"/>
              <a:buFont typeface="Arial"/>
              <a:buChar char="•"/>
            </a:pPr>
            <a:r>
              <a:rPr lang="el-GR" sz="2400" b="1" i="0" u="none" strike="noStrike" cap="none" dirty="0">
                <a:solidFill>
                  <a:schemeClr val="dk1"/>
                </a:solidFill>
                <a:latin typeface="Calibri"/>
                <a:ea typeface="Calibri"/>
                <a:cs typeface="Calibri"/>
                <a:sym typeface="Calibri"/>
              </a:rPr>
              <a:t>Επαγγελματική Εκπαίδευση &amp; Κατάρτιση:</a:t>
            </a:r>
            <a:endParaRPr sz="2400" b="1"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Calibri"/>
              <a:buChar char="✔"/>
            </a:pPr>
            <a:r>
              <a:rPr lang="el-GR" sz="1800" i="0" u="none" strike="noStrike" cap="none" dirty="0">
                <a:solidFill>
                  <a:schemeClr val="dk1"/>
                </a:solidFill>
                <a:latin typeface="Calibri"/>
                <a:ea typeface="Calibri"/>
                <a:cs typeface="Calibri"/>
                <a:sym typeface="Calibri"/>
              </a:rPr>
              <a:t>ΤΕΣΕΚ του ΥΠΑΝ (συμπεριλαμβανομένων των Εσπερινών Τεχνικών Σχολών)</a:t>
            </a:r>
            <a:endParaRPr sz="180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Noto Sans Symbols"/>
              <a:buChar char="✔"/>
            </a:pPr>
            <a:r>
              <a:rPr lang="el-GR" sz="1800" i="0" u="none" strike="noStrike" cap="none" dirty="0">
                <a:solidFill>
                  <a:schemeClr val="dk1"/>
                </a:solidFill>
                <a:latin typeface="Calibri"/>
                <a:ea typeface="Calibri"/>
                <a:cs typeface="Calibri"/>
                <a:sym typeface="Calibri"/>
              </a:rPr>
              <a:t>Ιδιωτικά Κολλέγια και Κρατικά Ιδρύματα (επίπεδο NQF 5)</a:t>
            </a:r>
            <a:endParaRPr sz="180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Noto Sans Symbols"/>
              <a:buChar char="✔"/>
            </a:pPr>
            <a:r>
              <a:rPr lang="el-GR" sz="1800" i="0" u="none" strike="noStrike" cap="none" dirty="0">
                <a:solidFill>
                  <a:schemeClr val="dk1"/>
                </a:solidFill>
                <a:latin typeface="Calibri"/>
                <a:ea typeface="Calibri"/>
                <a:cs typeface="Calibri"/>
                <a:sym typeface="Calibri"/>
              </a:rPr>
              <a:t>Ιδρύματα Τριτοβάθμιας, που έχουν επαγγελματικούς κλάδους σπουδών, πιστοποιημένους από τον ΔΙΠΑΕ (επίπεδο NQF 6)</a:t>
            </a:r>
            <a:endParaRPr sz="1800"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Calibri"/>
              <a:buChar char="✔"/>
            </a:pPr>
            <a:r>
              <a:rPr lang="el-GR" sz="1800" i="0" u="none" strike="noStrike" cap="none" dirty="0">
                <a:solidFill>
                  <a:schemeClr val="dk1"/>
                </a:solidFill>
                <a:latin typeface="Calibri"/>
                <a:ea typeface="Calibri"/>
                <a:cs typeface="Calibri"/>
                <a:sym typeface="Calibri"/>
              </a:rPr>
              <a:t>Σύστημα Μαθητείας Επαγγελματικής Εκπαίδευσης και Κατάρτισης (ΣΜΕΕΚ)</a:t>
            </a:r>
            <a:endParaRPr sz="180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Calibri"/>
              <a:buChar char="✔"/>
            </a:pPr>
            <a:r>
              <a:rPr lang="el-GR" sz="1800" i="0" u="none" strike="noStrike" cap="none" dirty="0">
                <a:solidFill>
                  <a:schemeClr val="dk1"/>
                </a:solidFill>
                <a:latin typeface="Calibri"/>
                <a:ea typeface="Calibri"/>
                <a:cs typeface="Calibri"/>
                <a:sym typeface="Calibri"/>
              </a:rPr>
              <a:t>Κέντρα Επαγγελματικής Εκπαίδευσης, πιστοποιημένα από την ΑΝΑΔ (ΚΕΚ)</a:t>
            </a:r>
            <a:endParaRPr sz="1800"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800"/>
              <a:buFont typeface="Calibri"/>
              <a:buChar char="✔"/>
            </a:pPr>
            <a:r>
              <a:rPr lang="el-GR" sz="1800" i="0" u="none" strike="noStrike" cap="none" dirty="0">
                <a:solidFill>
                  <a:schemeClr val="dk1"/>
                </a:solidFill>
                <a:latin typeface="Calibri"/>
                <a:ea typeface="Calibri"/>
                <a:cs typeface="Calibri"/>
                <a:sym typeface="Calibri"/>
              </a:rPr>
              <a:t>Δημόσιες Ακαδημίες</a:t>
            </a:r>
            <a:endParaRPr sz="1800" dirty="0">
              <a:solidFill>
                <a:schemeClr val="dk1"/>
              </a:solidFill>
              <a:latin typeface="Calibri"/>
              <a:ea typeface="Calibri"/>
              <a:cs typeface="Calibri"/>
              <a:sym typeface="Calibri"/>
            </a:endParaRPr>
          </a:p>
          <a:p>
            <a:pPr marL="457200" marR="0" lvl="1" indent="0" algn="just" rtl="0">
              <a:spcBef>
                <a:spcPts val="0"/>
              </a:spcBef>
              <a:spcAft>
                <a:spcPts val="0"/>
              </a:spcAft>
              <a:buNone/>
            </a:pPr>
            <a:endParaRPr sz="1800" b="0" i="0" u="none" strike="noStrike" cap="none" dirty="0">
              <a:solidFill>
                <a:srgbClr val="3F3F3F"/>
              </a:solidFill>
              <a:latin typeface="Calibri"/>
              <a:ea typeface="Calibri"/>
              <a:cs typeface="Calibri"/>
              <a:sym typeface="Calibri"/>
            </a:endParaRPr>
          </a:p>
          <a:p>
            <a:pPr marL="0" marR="0" lvl="0" indent="0" algn="ctr" rtl="0">
              <a:spcBef>
                <a:spcPts val="0"/>
              </a:spcBef>
              <a:spcAft>
                <a:spcPts val="0"/>
              </a:spcAft>
              <a:buNone/>
            </a:pPr>
            <a:r>
              <a:rPr lang="el-GR" sz="2000" b="1" dirty="0">
                <a:solidFill>
                  <a:srgbClr val="FF0000"/>
                </a:solidFill>
                <a:latin typeface="Calibri"/>
                <a:ea typeface="Calibri"/>
                <a:cs typeface="Calibri"/>
                <a:sym typeface="Calibri"/>
              </a:rPr>
              <a:t>!!!</a:t>
            </a:r>
            <a:r>
              <a:rPr lang="el-GR" sz="1800" dirty="0">
                <a:solidFill>
                  <a:schemeClr val="dk1"/>
                </a:solidFill>
                <a:latin typeface="Calibri"/>
                <a:ea typeface="Calibri"/>
                <a:cs typeface="Calibri"/>
                <a:sym typeface="Calibri"/>
              </a:rPr>
              <a:t> Αναλυτικός </a:t>
            </a:r>
            <a:r>
              <a:rPr lang="el-GR"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κατάλογος επιλέξιμων οργανισμών </a:t>
            </a:r>
            <a:r>
              <a:rPr lang="el-GR" sz="1800" dirty="0">
                <a:solidFill>
                  <a:schemeClr val="dk1"/>
                </a:solidFill>
                <a:latin typeface="Calibri"/>
                <a:ea typeface="Calibri"/>
                <a:cs typeface="Calibri"/>
                <a:sym typeface="Calibri"/>
              </a:rPr>
              <a:t>διαθέσιμος στην ιστοσελίδα του ΙΔΕΠ Διά Βίου Μάθησης </a:t>
            </a:r>
            <a:r>
              <a:rPr lang="el-GR" sz="2000" b="1" dirty="0">
                <a:solidFill>
                  <a:srgbClr val="FF0000"/>
                </a:solidFill>
                <a:latin typeface="Calibri"/>
                <a:ea typeface="Calibri"/>
                <a:cs typeface="Calibri"/>
                <a:sym typeface="Calibri"/>
              </a:rPr>
              <a:t>!!!</a:t>
            </a:r>
            <a:endParaRPr dirty="0"/>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dirty="0">
              <a:solidFill>
                <a:srgbClr val="17365D"/>
              </a:solidFill>
              <a:latin typeface="Calibri"/>
              <a:ea typeface="Calibri"/>
              <a:cs typeface="Calibri"/>
              <a:sym typeface="Calibri"/>
            </a:endParaRPr>
          </a:p>
        </p:txBody>
      </p:sp>
      <p:sp>
        <p:nvSpPr>
          <p:cNvPr id="557" name="Google Shape;557;p24"/>
          <p:cNvSpPr txBox="1"/>
          <p:nvPr/>
        </p:nvSpPr>
        <p:spPr>
          <a:xfrm flipH="1">
            <a:off x="372979" y="54053"/>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3.3. ΕΠΙΛΕΞΙΜΟΙ ΟΡΓΑΝΙΣΜΟΙ</a:t>
            </a:r>
            <a:endParaRPr sz="2800" b="1">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5"/>
          <p:cNvSpPr txBox="1"/>
          <p:nvPr/>
        </p:nvSpPr>
        <p:spPr>
          <a:xfrm flipH="1">
            <a:off x="481734" y="711834"/>
            <a:ext cx="101111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dk1"/>
                </a:solidFill>
                <a:latin typeface="Calibri"/>
                <a:ea typeface="Calibri"/>
                <a:cs typeface="Calibri"/>
                <a:sym typeface="Calibri"/>
              </a:rPr>
              <a:t>Πόσες και ποιες αιτήσεις μπορεί να υποβάλει ένας οργανισμός;</a:t>
            </a:r>
            <a:endParaRPr sz="2800" b="1">
              <a:solidFill>
                <a:schemeClr val="dk1"/>
              </a:solidFill>
              <a:latin typeface="Calibri"/>
              <a:ea typeface="Calibri"/>
              <a:cs typeface="Calibri"/>
              <a:sym typeface="Calibri"/>
            </a:endParaRPr>
          </a:p>
        </p:txBody>
      </p:sp>
      <p:sp>
        <p:nvSpPr>
          <p:cNvPr id="564" name="Google Shape;564;p25"/>
          <p:cNvSpPr/>
          <p:nvPr/>
        </p:nvSpPr>
        <p:spPr>
          <a:xfrm>
            <a:off x="240631" y="1415638"/>
            <a:ext cx="11417970" cy="567847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200"/>
              <a:buFont typeface="Arial"/>
              <a:buChar char="•"/>
            </a:pPr>
            <a:r>
              <a:rPr lang="el-GR" sz="2200">
                <a:solidFill>
                  <a:schemeClr val="dk1"/>
                </a:solidFill>
                <a:latin typeface="Calibri"/>
                <a:ea typeface="Calibri"/>
                <a:cs typeface="Calibri"/>
                <a:sym typeface="Calibri"/>
              </a:rPr>
              <a:t>Κάθε οργανισμός δικαιούται να υποβάλει </a:t>
            </a:r>
            <a:r>
              <a:rPr lang="el-GR" sz="2200" b="1" u="sng">
                <a:solidFill>
                  <a:schemeClr val="dk1"/>
                </a:solidFill>
                <a:latin typeface="Calibri"/>
                <a:ea typeface="Calibri"/>
                <a:cs typeface="Calibri"/>
                <a:sym typeface="Calibri"/>
              </a:rPr>
              <a:t>μόνο μια αίτηση σε κάθε Τομέα</a:t>
            </a:r>
            <a:r>
              <a:rPr lang="el-GR" sz="2200" b="1">
                <a:solidFill>
                  <a:schemeClr val="dk1"/>
                </a:solidFill>
                <a:latin typeface="Calibri"/>
                <a:ea typeface="Calibri"/>
                <a:cs typeface="Calibri"/>
                <a:sym typeface="Calibri"/>
              </a:rPr>
              <a:t> </a:t>
            </a:r>
            <a:r>
              <a:rPr lang="el-GR" sz="2200">
                <a:solidFill>
                  <a:schemeClr val="dk1"/>
                </a:solidFill>
                <a:latin typeface="Calibri"/>
                <a:ea typeface="Calibri"/>
                <a:cs typeface="Calibri"/>
                <a:sym typeface="Calibri"/>
              </a:rPr>
              <a:t>(ΚΑ120-SCH, KA120-VET, KA120-ADU)</a:t>
            </a:r>
            <a:endParaRPr sz="2400">
              <a:solidFill>
                <a:schemeClr val="dk1"/>
              </a:solidFill>
              <a:latin typeface="Calibri"/>
              <a:ea typeface="Calibri"/>
              <a:cs typeface="Calibri"/>
              <a:sym typeface="Calibri"/>
            </a:endParaRPr>
          </a:p>
          <a:p>
            <a:pPr marL="342900" marR="0" lvl="0" indent="-215900" algn="just" rtl="0">
              <a:spcBef>
                <a:spcPts val="0"/>
              </a:spcBef>
              <a:spcAft>
                <a:spcPts val="0"/>
              </a:spcAft>
              <a:buClr>
                <a:schemeClr val="dk1"/>
              </a:buClr>
              <a:buSzPts val="2000"/>
              <a:buFont typeface="Arial"/>
              <a:buNone/>
            </a:pPr>
            <a:endParaRPr sz="2000" b="1" u="sng">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200"/>
              <a:buFont typeface="Arial"/>
              <a:buChar char="•"/>
            </a:pPr>
            <a:r>
              <a:rPr lang="el-GR" sz="2200">
                <a:solidFill>
                  <a:schemeClr val="dk1"/>
                </a:solidFill>
                <a:latin typeface="Calibri"/>
                <a:ea typeface="Calibri"/>
                <a:cs typeface="Calibri"/>
                <a:sym typeface="Calibri"/>
              </a:rPr>
              <a:t>Οργανισμοί που δραστηριοποιούνται σε περισσότερους του ενός Τομείς, πρέπει να υποβάλουν </a:t>
            </a:r>
            <a:r>
              <a:rPr lang="el-GR" sz="2200" b="1" u="sng">
                <a:solidFill>
                  <a:schemeClr val="dk1"/>
                </a:solidFill>
                <a:latin typeface="Calibri"/>
                <a:ea typeface="Calibri"/>
                <a:cs typeface="Calibri"/>
                <a:sym typeface="Calibri"/>
              </a:rPr>
              <a:t>ξεχωριστή</a:t>
            </a:r>
            <a:r>
              <a:rPr lang="el-GR" sz="2200" u="sng">
                <a:solidFill>
                  <a:schemeClr val="dk1"/>
                </a:solidFill>
                <a:latin typeface="Calibri"/>
                <a:ea typeface="Calibri"/>
                <a:cs typeface="Calibri"/>
                <a:sym typeface="Calibri"/>
              </a:rPr>
              <a:t> </a:t>
            </a:r>
            <a:r>
              <a:rPr lang="el-GR" sz="2200" b="1" u="sng">
                <a:solidFill>
                  <a:schemeClr val="dk1"/>
                </a:solidFill>
                <a:latin typeface="Calibri"/>
                <a:ea typeface="Calibri"/>
                <a:cs typeface="Calibri"/>
                <a:sym typeface="Calibri"/>
              </a:rPr>
              <a:t>αίτηση Διαπίστευσης για κάθε Τομέα</a:t>
            </a:r>
            <a:r>
              <a:rPr lang="el-GR" sz="2200" b="1">
                <a:solidFill>
                  <a:schemeClr val="dk1"/>
                </a:solidFill>
                <a:latin typeface="Calibri"/>
                <a:ea typeface="Calibri"/>
                <a:cs typeface="Calibri"/>
                <a:sym typeface="Calibri"/>
              </a:rPr>
              <a:t>.</a:t>
            </a:r>
            <a:endParaRPr sz="2200" b="1">
              <a:solidFill>
                <a:schemeClr val="dk1"/>
              </a:solidFill>
              <a:latin typeface="Calibri"/>
              <a:ea typeface="Calibri"/>
              <a:cs typeface="Calibri"/>
              <a:sym typeface="Calibri"/>
            </a:endParaRPr>
          </a:p>
          <a:p>
            <a:pPr marL="342900" marR="0" lvl="0" indent="-215900" algn="just" rtl="0">
              <a:spcBef>
                <a:spcPts val="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200"/>
              <a:buFont typeface="Arial"/>
              <a:buChar char="•"/>
            </a:pPr>
            <a:r>
              <a:rPr lang="el-GR" sz="2200">
                <a:solidFill>
                  <a:schemeClr val="dk1"/>
                </a:solidFill>
                <a:latin typeface="Calibri"/>
                <a:ea typeface="Calibri"/>
                <a:cs typeface="Calibri"/>
                <a:sym typeface="Calibri"/>
              </a:rPr>
              <a:t>Οι αιτούντες μπορούν να υποβάλουν αίτηση είτε ως μεμονωμένοι οργανισμοί είτε ως συντονιστές κοινοπραξίας. </a:t>
            </a:r>
            <a:r>
              <a:rPr lang="el-GR" sz="2200" b="1" u="sng">
                <a:solidFill>
                  <a:schemeClr val="dk1"/>
                </a:solidFill>
                <a:latin typeface="Calibri"/>
                <a:ea typeface="Calibri"/>
                <a:cs typeface="Calibri"/>
                <a:sym typeface="Calibri"/>
              </a:rPr>
              <a:t>Δεν είναι δυνατή η υποβολή αίτησης και για τα δύο είδη διαπίστευσης στον ίδιο Τομέα</a:t>
            </a:r>
            <a:r>
              <a:rPr lang="el-GR" sz="2200">
                <a:solidFill>
                  <a:schemeClr val="dk1"/>
                </a:solidFill>
                <a:latin typeface="Calibri"/>
                <a:ea typeface="Calibri"/>
                <a:cs typeface="Calibri"/>
                <a:sym typeface="Calibri"/>
              </a:rPr>
              <a:t>.</a:t>
            </a:r>
            <a:endParaRPr/>
          </a:p>
          <a:p>
            <a:pPr marL="0" marR="0" lvl="0" indent="0" algn="ctr" rtl="0">
              <a:lnSpc>
                <a:spcPct val="150000"/>
              </a:lnSpc>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l-GR" sz="2200" b="1">
                <a:solidFill>
                  <a:srgbClr val="FF0000"/>
                </a:solidFill>
                <a:latin typeface="Calibri"/>
                <a:ea typeface="Calibri"/>
                <a:cs typeface="Calibri"/>
                <a:sym typeface="Calibri"/>
              </a:rPr>
              <a:t>!!! </a:t>
            </a:r>
            <a:r>
              <a:rPr lang="el-GR" sz="2200">
                <a:solidFill>
                  <a:schemeClr val="dk1"/>
                </a:solidFill>
                <a:latin typeface="Calibri"/>
                <a:ea typeface="Calibri"/>
                <a:cs typeface="Calibri"/>
                <a:sym typeface="Calibri"/>
              </a:rPr>
              <a:t>Όλες οι υποβληθείσες αιτήσεις πρέπει να περιέχουν πρωτότυπο περιεχόμενο που έχει συνταχθεί  από τον αιτούντα οργανισμό. </a:t>
            </a:r>
            <a:r>
              <a:rPr lang="el-GR" sz="2200" b="1">
                <a:solidFill>
                  <a:srgbClr val="FF0000"/>
                </a:solidFill>
                <a:latin typeface="Calibri"/>
                <a:ea typeface="Calibri"/>
                <a:cs typeface="Calibri"/>
                <a:sym typeface="Calibri"/>
              </a:rPr>
              <a:t>Αιτήσεις στη συγγραφή των οποίων έχει συμβάλει άλλος οργανισμός ή εξωτερικό πρόσωπο έναντι αμοιβής, θα αποκλείονται !!!</a:t>
            </a:r>
            <a:endParaRPr/>
          </a:p>
          <a:p>
            <a:pPr marL="0" marR="0" lvl="0" indent="0" algn="ctr" rtl="0">
              <a:spcBef>
                <a:spcPts val="0"/>
              </a:spcBef>
              <a:spcAft>
                <a:spcPts val="0"/>
              </a:spcAft>
              <a:buNone/>
            </a:pPr>
            <a:endParaRPr sz="2000" b="1">
              <a:solidFill>
                <a:srgbClr val="FF0000"/>
              </a:solidFill>
              <a:latin typeface="Calibri"/>
              <a:ea typeface="Calibri"/>
              <a:cs typeface="Calibri"/>
              <a:sym typeface="Calibri"/>
            </a:endParaRPr>
          </a:p>
          <a:p>
            <a:pPr marL="0" marR="0" lvl="0" indent="0" algn="ctr" rtl="0">
              <a:spcBef>
                <a:spcPts val="0"/>
              </a:spcBef>
              <a:spcAft>
                <a:spcPts val="0"/>
              </a:spcAft>
              <a:buNone/>
            </a:pPr>
            <a:r>
              <a:rPr lang="el-GR" sz="2200" b="1">
                <a:solidFill>
                  <a:srgbClr val="FF0000"/>
                </a:solidFill>
                <a:latin typeface="Calibri"/>
                <a:ea typeface="Calibri"/>
                <a:cs typeface="Calibri"/>
                <a:sym typeface="Calibri"/>
              </a:rPr>
              <a:t>!!! </a:t>
            </a:r>
            <a:r>
              <a:rPr lang="el-GR" sz="2200">
                <a:solidFill>
                  <a:schemeClr val="dk1"/>
                </a:solidFill>
                <a:latin typeface="Calibri"/>
                <a:ea typeface="Calibri"/>
                <a:cs typeface="Calibri"/>
                <a:sym typeface="Calibri"/>
              </a:rPr>
              <a:t>Οι διαπιστευμένοι οργανισμοί </a:t>
            </a:r>
            <a:r>
              <a:rPr lang="el-GR" sz="2200" b="1">
                <a:solidFill>
                  <a:srgbClr val="FF0000"/>
                </a:solidFill>
                <a:latin typeface="Calibri"/>
                <a:ea typeface="Calibri"/>
                <a:cs typeface="Calibri"/>
                <a:sym typeface="Calibri"/>
              </a:rPr>
              <a:t>δεν μπορούν να υποβάλλουν αιτήσεις για </a:t>
            </a:r>
            <a:endParaRPr/>
          </a:p>
          <a:p>
            <a:pPr marL="0" marR="0" lvl="0" indent="0" algn="ctr" rtl="0">
              <a:spcBef>
                <a:spcPts val="0"/>
              </a:spcBef>
              <a:spcAft>
                <a:spcPts val="0"/>
              </a:spcAft>
              <a:buNone/>
            </a:pPr>
            <a:r>
              <a:rPr lang="el-GR" sz="2200" b="1">
                <a:solidFill>
                  <a:srgbClr val="FF0000"/>
                </a:solidFill>
                <a:latin typeface="Calibri"/>
                <a:ea typeface="Calibri"/>
                <a:cs typeface="Calibri"/>
                <a:sym typeface="Calibri"/>
              </a:rPr>
              <a:t>σχέδια μικρής διάρκειας !!!</a:t>
            </a:r>
            <a:endParaRPr/>
          </a:p>
        </p:txBody>
      </p:sp>
      <p:sp>
        <p:nvSpPr>
          <p:cNvPr id="565" name="Google Shape;565;p25"/>
          <p:cNvSpPr txBox="1"/>
          <p:nvPr/>
        </p:nvSpPr>
        <p:spPr>
          <a:xfrm flipH="1">
            <a:off x="240631" y="9724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3.3. ΕΠΙΛΕΞΙΜΟΙ ΟΡΓΑΝΙΣΜΟΙ</a:t>
            </a:r>
            <a:endParaRPr sz="2800" b="1">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6"/>
          <p:cNvSpPr txBox="1"/>
          <p:nvPr/>
        </p:nvSpPr>
        <p:spPr>
          <a:xfrm flipH="1">
            <a:off x="312819" y="60190"/>
            <a:ext cx="101111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3.4. ΕΙΔΗ ΔΙΑΠΙΣΤΕΥΣΗΣ ERASMUS</a:t>
            </a:r>
            <a:endParaRPr sz="2800" b="1">
              <a:solidFill>
                <a:schemeClr val="lt1"/>
              </a:solidFill>
              <a:latin typeface="Calibri"/>
              <a:ea typeface="Calibri"/>
              <a:cs typeface="Calibri"/>
              <a:sym typeface="Calibri"/>
            </a:endParaRPr>
          </a:p>
        </p:txBody>
      </p:sp>
      <p:sp>
        <p:nvSpPr>
          <p:cNvPr id="572" name="Google Shape;572;p26"/>
          <p:cNvSpPr/>
          <p:nvPr/>
        </p:nvSpPr>
        <p:spPr>
          <a:xfrm>
            <a:off x="572868" y="916979"/>
            <a:ext cx="10807556" cy="1588127"/>
          </a:xfrm>
          <a:prstGeom prst="rect">
            <a:avLst/>
          </a:prstGeom>
          <a:noFill/>
          <a:ln>
            <a:noFill/>
          </a:ln>
        </p:spPr>
        <p:txBody>
          <a:bodyPr spcFirstLastPara="1" wrap="square" lIns="91425" tIns="45700" rIns="91425" bIns="45700" anchor="t" anchorCtr="0">
            <a:spAutoFit/>
          </a:bodyPr>
          <a:lstStyle/>
          <a:p>
            <a:pPr marL="342900" marR="0" lvl="1" indent="-342900" algn="l" rtl="0">
              <a:lnSpc>
                <a:spcPct val="90000"/>
              </a:lnSpc>
              <a:spcBef>
                <a:spcPts val="0"/>
              </a:spcBef>
              <a:spcAft>
                <a:spcPts val="0"/>
              </a:spcAft>
              <a:buClr>
                <a:schemeClr val="dk1"/>
              </a:buClr>
              <a:buSzPts val="2400"/>
              <a:buFont typeface="Arial"/>
              <a:buChar char="•"/>
            </a:pPr>
            <a:r>
              <a:rPr lang="el-GR" sz="2400" b="1" i="0" u="none" strike="noStrike" cap="none">
                <a:solidFill>
                  <a:schemeClr val="dk1"/>
                </a:solidFill>
                <a:latin typeface="Calibri"/>
                <a:ea typeface="Calibri"/>
                <a:cs typeface="Calibri"/>
                <a:sym typeface="Calibri"/>
              </a:rPr>
              <a:t>Eίδη αιτήσεων Διαπίστευσης Εrasmus</a:t>
            </a:r>
            <a:r>
              <a:rPr lang="el-GR" sz="2400" b="0" i="0" u="none" strike="noStrike" cap="none">
                <a:solidFill>
                  <a:schemeClr val="dk1"/>
                </a:solidFill>
                <a:latin typeface="Calibri"/>
                <a:ea typeface="Calibri"/>
                <a:cs typeface="Calibri"/>
                <a:sym typeface="Calibri"/>
              </a:rPr>
              <a:t>: Δυο (02)</a:t>
            </a:r>
            <a:endParaRPr sz="2400" b="0" i="0" u="none" strike="noStrike" cap="none">
              <a:solidFill>
                <a:schemeClr val="dk1"/>
              </a:solidFill>
              <a:latin typeface="Calibri"/>
              <a:ea typeface="Calibri"/>
              <a:cs typeface="Calibri"/>
              <a:sym typeface="Calibri"/>
            </a:endParaRPr>
          </a:p>
          <a:p>
            <a:pPr marL="342900" marR="0" lvl="1" indent="-342900" algn="l" rtl="0">
              <a:lnSpc>
                <a:spcPct val="90000"/>
              </a:lnSpc>
              <a:spcBef>
                <a:spcPts val="360"/>
              </a:spcBef>
              <a:spcAft>
                <a:spcPts val="0"/>
              </a:spcAft>
              <a:buClr>
                <a:schemeClr val="dk1"/>
              </a:buClr>
              <a:buSzPts val="2400"/>
              <a:buFont typeface="Arial"/>
              <a:buChar char="•"/>
            </a:pPr>
            <a:r>
              <a:rPr lang="el-GR" sz="2400" b="0" i="0" u="none" strike="noStrike" cap="none">
                <a:solidFill>
                  <a:schemeClr val="dk1"/>
                </a:solidFill>
                <a:latin typeface="Calibri"/>
                <a:ea typeface="Calibri"/>
                <a:cs typeface="Calibri"/>
                <a:sym typeface="Calibri"/>
              </a:rPr>
              <a:t>Οι αιτούντες οργανισμοί μπορούν να υποβάλλουν αίτηση ως: </a:t>
            </a:r>
            <a:endParaRPr/>
          </a:p>
          <a:p>
            <a:pPr marL="0" marR="0" lvl="1" indent="0" algn="l" rtl="0">
              <a:lnSpc>
                <a:spcPct val="90000"/>
              </a:lnSpc>
              <a:spcBef>
                <a:spcPts val="360"/>
              </a:spcBef>
              <a:spcAft>
                <a:spcPts val="0"/>
              </a:spcAft>
              <a:buNone/>
            </a:pPr>
            <a:r>
              <a:rPr lang="el-GR" sz="2400" b="1" i="0" u="none" strike="noStrike" cap="none">
                <a:solidFill>
                  <a:schemeClr val="dk1"/>
                </a:solidFill>
                <a:latin typeface="Calibri"/>
                <a:ea typeface="Calibri"/>
                <a:cs typeface="Calibri"/>
                <a:sym typeface="Calibri"/>
              </a:rPr>
              <a:t>     (1) μεμονωμένοι οργανισμοί, </a:t>
            </a:r>
            <a:r>
              <a:rPr lang="el-GR" sz="2400" b="0" i="0" u="none" strike="noStrike" cap="none">
                <a:solidFill>
                  <a:schemeClr val="dk1"/>
                </a:solidFill>
                <a:latin typeface="Calibri"/>
                <a:ea typeface="Calibri"/>
                <a:cs typeface="Calibri"/>
                <a:sym typeface="Calibri"/>
              </a:rPr>
              <a:t>ή ως </a:t>
            </a:r>
            <a:r>
              <a:rPr lang="el-GR" sz="2400" b="1" i="0" u="none" strike="noStrike" cap="none">
                <a:solidFill>
                  <a:schemeClr val="dk1"/>
                </a:solidFill>
                <a:latin typeface="Calibri"/>
                <a:ea typeface="Calibri"/>
                <a:cs typeface="Calibri"/>
                <a:sym typeface="Calibri"/>
              </a:rPr>
              <a:t>(2) συντονιστές Κοινοπραξίας κινητικότητας.</a:t>
            </a:r>
            <a:r>
              <a:rPr lang="el-GR"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1" indent="0" algn="l" rtl="0">
              <a:lnSpc>
                <a:spcPct val="90000"/>
              </a:lnSpc>
              <a:spcBef>
                <a:spcPts val="360"/>
              </a:spcBef>
              <a:spcAft>
                <a:spcPts val="0"/>
              </a:spcAft>
              <a:buNone/>
            </a:pPr>
            <a:r>
              <a:rPr lang="el-GR" sz="2400" b="0" i="0" u="none" strike="noStrike" cap="none">
                <a:solidFill>
                  <a:schemeClr val="dk1"/>
                </a:solidFill>
                <a:latin typeface="Calibri"/>
                <a:ea typeface="Calibri"/>
                <a:cs typeface="Calibri"/>
                <a:sym typeface="Calibri"/>
              </a:rPr>
              <a:t> </a:t>
            </a:r>
            <a:endParaRPr sz="2400" b="1" i="0" u="none" strike="noStrike" cap="none">
              <a:solidFill>
                <a:srgbClr val="FF0000"/>
              </a:solidFill>
              <a:latin typeface="Calibri"/>
              <a:ea typeface="Calibri"/>
              <a:cs typeface="Calibri"/>
              <a:sym typeface="Calibri"/>
            </a:endParaRPr>
          </a:p>
        </p:txBody>
      </p:sp>
      <p:graphicFrame>
        <p:nvGraphicFramePr>
          <p:cNvPr id="573" name="Google Shape;573;p26"/>
          <p:cNvGraphicFramePr/>
          <p:nvPr/>
        </p:nvGraphicFramePr>
        <p:xfrm>
          <a:off x="2272978" y="2134370"/>
          <a:ext cx="9670000" cy="4534875"/>
        </p:xfrm>
        <a:graphic>
          <a:graphicData uri="http://schemas.openxmlformats.org/drawingml/2006/table">
            <a:tbl>
              <a:tblPr firstRow="1" bandRow="1">
                <a:noFill/>
                <a:tableStyleId>{D8144E28-BFE4-42DA-A8DF-BE2D472A06F3}</a:tableStyleId>
              </a:tblPr>
              <a:tblGrid>
                <a:gridCol w="4835000">
                  <a:extLst>
                    <a:ext uri="{9D8B030D-6E8A-4147-A177-3AD203B41FA5}">
                      <a16:colId xmlns:a16="http://schemas.microsoft.com/office/drawing/2014/main" val="20000"/>
                    </a:ext>
                  </a:extLst>
                </a:gridCol>
                <a:gridCol w="4835000">
                  <a:extLst>
                    <a:ext uri="{9D8B030D-6E8A-4147-A177-3AD203B41FA5}">
                      <a16:colId xmlns:a16="http://schemas.microsoft.com/office/drawing/2014/main" val="20001"/>
                    </a:ext>
                  </a:extLst>
                </a:gridCol>
              </a:tblGrid>
              <a:tr h="700100">
                <a:tc>
                  <a:txBody>
                    <a:bodyPr/>
                    <a:lstStyle/>
                    <a:p>
                      <a:pPr marL="0" marR="0" lvl="0" indent="0" algn="ctr" rtl="0">
                        <a:spcBef>
                          <a:spcPts val="0"/>
                        </a:spcBef>
                        <a:spcAft>
                          <a:spcPts val="0"/>
                        </a:spcAft>
                        <a:buNone/>
                      </a:pPr>
                      <a:r>
                        <a:rPr lang="el-GR" sz="1800" u="none" strike="noStrike" cap="none">
                          <a:latin typeface="Calibri"/>
                          <a:ea typeface="Calibri"/>
                          <a:cs typeface="Calibri"/>
                          <a:sym typeface="Calibri"/>
                        </a:rPr>
                        <a:t>Διαπίστευση Erasmus</a:t>
                      </a:r>
                      <a:endParaRPr sz="1800" u="none" strike="noStrike" cap="none">
                        <a:latin typeface="Calibri"/>
                        <a:ea typeface="Calibri"/>
                        <a:cs typeface="Calibri"/>
                        <a:sym typeface="Calibri"/>
                      </a:endParaRPr>
                    </a:p>
                    <a:p>
                      <a:pPr marL="0" marR="0" lvl="0" indent="0" algn="ctr" rtl="0">
                        <a:spcBef>
                          <a:spcPts val="0"/>
                        </a:spcBef>
                        <a:spcAft>
                          <a:spcPts val="0"/>
                        </a:spcAft>
                        <a:buNone/>
                      </a:pPr>
                      <a:r>
                        <a:rPr lang="el-GR" sz="1800" u="none" strike="noStrike" cap="none">
                          <a:latin typeface="Calibri"/>
                          <a:ea typeface="Calibri"/>
                          <a:cs typeface="Calibri"/>
                          <a:sym typeface="Calibri"/>
                        </a:rPr>
                        <a:t> μεμονωμένου οργανισμού</a:t>
                      </a:r>
                      <a:endParaRPr sz="18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l-GR" sz="1800" u="none" strike="noStrike" cap="none">
                          <a:latin typeface="Calibri"/>
                          <a:ea typeface="Calibri"/>
                          <a:cs typeface="Calibri"/>
                          <a:sym typeface="Calibri"/>
                        </a:rPr>
                        <a:t>Διαπίστευση Erasmus για</a:t>
                      </a:r>
                      <a:endParaRPr/>
                    </a:p>
                    <a:p>
                      <a:pPr marL="0" marR="0" lvl="0" indent="0" algn="ctr" rtl="0">
                        <a:lnSpc>
                          <a:spcPct val="100000"/>
                        </a:lnSpc>
                        <a:spcBef>
                          <a:spcPts val="0"/>
                        </a:spcBef>
                        <a:spcAft>
                          <a:spcPts val="0"/>
                        </a:spcAft>
                        <a:buClr>
                          <a:schemeClr val="dk1"/>
                        </a:buClr>
                        <a:buSzPts val="1800"/>
                        <a:buFont typeface="Calibri"/>
                        <a:buNone/>
                      </a:pPr>
                      <a:r>
                        <a:rPr lang="el-GR" sz="1800" u="none" strike="noStrike" cap="none">
                          <a:latin typeface="Calibri"/>
                          <a:ea typeface="Calibri"/>
                          <a:cs typeface="Calibri"/>
                          <a:sym typeface="Calibri"/>
                        </a:rPr>
                        <a:t>συντονιστή κοινοπραξιών</a:t>
                      </a:r>
                      <a:endParaRPr/>
                    </a:p>
                  </a:txBody>
                  <a:tcPr marL="91450" marR="91450" marT="45725" marB="45725" anchor="ctr"/>
                </a:tc>
                <a:extLst>
                  <a:ext uri="{0D108BD9-81ED-4DB2-BD59-A6C34878D82A}">
                    <a16:rowId xmlns:a16="http://schemas.microsoft.com/office/drawing/2014/main" val="10000"/>
                  </a:ext>
                </a:extLst>
              </a:tr>
              <a:tr h="2800375">
                <a:tc>
                  <a:txBody>
                    <a:bodyPr/>
                    <a:lstStyle/>
                    <a:p>
                      <a:pPr marL="285750" marR="0" lvl="0" indent="-285750" algn="l" rtl="0">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Η αίτηση υποβάλλεται από τον αιτούντα οργανισμό και η διαπίστευση ανήκει σε αυτόν</a:t>
                      </a: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Η αίτηση υποβάλλεται από τον συντονιστή της Κοινοπραξίας εκ μέρους όλων των οργανισμών που συμμετέχουν στην Κοινοπραξία</a:t>
                      </a:r>
                      <a:endParaRPr/>
                    </a:p>
                    <a:p>
                      <a:pPr marL="285750" marR="0" lvl="0" indent="-171450" algn="l" rtl="0">
                        <a:spcBef>
                          <a:spcPts val="0"/>
                        </a:spcBef>
                        <a:spcAft>
                          <a:spcPts val="0"/>
                        </a:spcAft>
                        <a:buClr>
                          <a:schemeClr val="dk1"/>
                        </a:buClr>
                        <a:buSzPts val="1800"/>
                        <a:buFont typeface="Arial"/>
                        <a:buNone/>
                      </a:pPr>
                      <a:endParaRPr sz="1800" u="none" strike="noStrike" cap="none">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Η Κοινοπραξία είναι εθνική και όχι διακρατική</a:t>
                      </a:r>
                      <a:endParaRPr/>
                    </a:p>
                    <a:p>
                      <a:pPr marL="0" marR="0" lvl="0" indent="0" algn="l" rtl="0">
                        <a:spcBef>
                          <a:spcPts val="0"/>
                        </a:spcBef>
                        <a:spcAft>
                          <a:spcPts val="0"/>
                        </a:spcAft>
                        <a:buClr>
                          <a:schemeClr val="dk1"/>
                        </a:buClr>
                        <a:buSzPts val="1800"/>
                        <a:buFont typeface="Arial"/>
                        <a:buNone/>
                      </a:pPr>
                      <a:endParaRPr sz="1800" u="none" strike="noStrike" cap="none">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Αξιολογείται μόνο ο συντονιστής στον οποίο απονέμεται και η διαπίστευση</a:t>
                      </a:r>
                      <a:endParaRPr/>
                    </a:p>
                    <a:p>
                      <a:pPr marL="0" marR="0" lvl="0" indent="0" algn="l" rtl="0">
                        <a:spcBef>
                          <a:spcPts val="0"/>
                        </a:spcBef>
                        <a:spcAft>
                          <a:spcPts val="0"/>
                        </a:spcAft>
                        <a:buClr>
                          <a:schemeClr val="dk1"/>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1000125">
                <a:tc>
                  <a:txBody>
                    <a:bodyPr/>
                    <a:lstStyle/>
                    <a:p>
                      <a:pPr marL="285750" marR="0" lvl="0" indent="-285750" algn="l" rtl="0">
                        <a:lnSpc>
                          <a:spcPct val="100000"/>
                        </a:lnSpc>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Η χρηματοδότηση καλύπτει τις ανάγκες του συγκεκριμένου οργανισμού</a:t>
                      </a: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l-GR" sz="1800" u="none" strike="noStrike" cap="none">
                          <a:latin typeface="Calibri"/>
                          <a:ea typeface="Calibri"/>
                          <a:cs typeface="Calibri"/>
                          <a:sym typeface="Calibri"/>
                        </a:rPr>
                        <a:t>Η χρηματοδότηση καλύπτει τις ανάγκες όλων των οργανισμών που συμμετέχουν στην Κοινοπραξία</a:t>
                      </a: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p:nvPr/>
        </p:nvSpPr>
        <p:spPr>
          <a:xfrm flipH="1">
            <a:off x="874129" y="832554"/>
            <a:ext cx="101111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dk1"/>
                </a:solidFill>
                <a:latin typeface="Calibri"/>
                <a:ea typeface="Calibri"/>
                <a:cs typeface="Calibri"/>
                <a:sym typeface="Calibri"/>
              </a:rPr>
              <a:t>Κοινοπραξίες Κινητικότητας:</a:t>
            </a:r>
            <a:endParaRPr sz="2800" b="1">
              <a:solidFill>
                <a:schemeClr val="dk1"/>
              </a:solidFill>
              <a:latin typeface="Calibri"/>
              <a:ea typeface="Calibri"/>
              <a:cs typeface="Calibri"/>
              <a:sym typeface="Calibri"/>
            </a:endParaRPr>
          </a:p>
        </p:txBody>
      </p:sp>
      <p:sp>
        <p:nvSpPr>
          <p:cNvPr id="580" name="Google Shape;580;p27"/>
          <p:cNvSpPr/>
          <p:nvPr/>
        </p:nvSpPr>
        <p:spPr>
          <a:xfrm>
            <a:off x="524742" y="1685904"/>
            <a:ext cx="11025574" cy="4342727"/>
          </a:xfrm>
          <a:prstGeom prst="rect">
            <a:avLst/>
          </a:prstGeom>
          <a:noFill/>
          <a:ln>
            <a:noFill/>
          </a:ln>
        </p:spPr>
        <p:txBody>
          <a:bodyPr spcFirstLastPara="1" wrap="square" lIns="91425" tIns="45700" rIns="91425" bIns="45700" anchor="t" anchorCtr="0">
            <a:spAutoFit/>
          </a:bodyPr>
          <a:lstStyle/>
          <a:p>
            <a:pPr marL="342900" marR="62230" lvl="0" indent="-34290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οργανισμοί που απαρτίζουν την Κοινοπραξία πρέπει να διαθέτουν</a:t>
            </a:r>
            <a:r>
              <a:rPr lang="el-GR" sz="2000" b="1">
                <a:solidFill>
                  <a:schemeClr val="dk1"/>
                </a:solidFill>
                <a:latin typeface="Calibri"/>
                <a:ea typeface="Calibri"/>
                <a:cs typeface="Calibri"/>
                <a:sym typeface="Calibri"/>
              </a:rPr>
              <a:t> κοινό Erasmus plan. </a:t>
            </a:r>
            <a:endParaRPr/>
          </a:p>
          <a:p>
            <a:pPr marL="342900" marR="62230" lvl="0" indent="-215900" algn="just" rtl="0">
              <a:spcBef>
                <a:spcPts val="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342900" marR="62230" lvl="0" indent="-34290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αιτούντες συντονιστές κοινοπραξιών κινητικότητας θα </a:t>
            </a:r>
            <a:r>
              <a:rPr lang="el-GR" sz="2000" b="1">
                <a:solidFill>
                  <a:schemeClr val="dk1"/>
                </a:solidFill>
                <a:latin typeface="Calibri"/>
                <a:ea typeface="Calibri"/>
                <a:cs typeface="Calibri"/>
                <a:sym typeface="Calibri"/>
              </a:rPr>
              <a:t>πρέπει να  περιγράφουν τον σκοπό και την προβλεπόμενη σύνθεση της κοινοπραξίας </a:t>
            </a:r>
            <a:r>
              <a:rPr lang="el-GR" sz="2000">
                <a:solidFill>
                  <a:schemeClr val="dk1"/>
                </a:solidFill>
                <a:latin typeface="Calibri"/>
                <a:ea typeface="Calibri"/>
                <a:cs typeface="Calibri"/>
                <a:sym typeface="Calibri"/>
              </a:rPr>
              <a:t>τους στην αίτηση.</a:t>
            </a:r>
            <a:endParaRPr sz="2000">
              <a:solidFill>
                <a:schemeClr val="dk1"/>
              </a:solidFill>
              <a:latin typeface="Calibri"/>
              <a:ea typeface="Calibri"/>
              <a:cs typeface="Calibri"/>
              <a:sym typeface="Calibri"/>
            </a:endParaRPr>
          </a:p>
          <a:p>
            <a:pPr marL="0" marR="62230" lvl="0" indent="0" algn="just" rtl="0">
              <a:spcBef>
                <a:spcPts val="0"/>
              </a:spcBef>
              <a:spcAft>
                <a:spcPts val="0"/>
              </a:spcAft>
              <a:buNone/>
            </a:pPr>
            <a:endParaRPr sz="2000">
              <a:solidFill>
                <a:schemeClr val="dk1"/>
              </a:solidFill>
              <a:latin typeface="Calibri"/>
              <a:ea typeface="Calibri"/>
              <a:cs typeface="Calibri"/>
              <a:sym typeface="Calibri"/>
            </a:endParaRPr>
          </a:p>
          <a:p>
            <a:pPr marL="342900" marR="62230" lvl="0" indent="-342900" algn="just" rtl="0">
              <a:spcBef>
                <a:spcPts val="0"/>
              </a:spcBef>
              <a:spcAft>
                <a:spcPts val="0"/>
              </a:spcAft>
              <a:buClr>
                <a:schemeClr val="dk1"/>
              </a:buClr>
              <a:buSzPts val="2000"/>
              <a:buFont typeface="Arial"/>
              <a:buChar char="•"/>
            </a:pPr>
            <a:r>
              <a:rPr lang="el-GR" sz="2000" b="1">
                <a:solidFill>
                  <a:schemeClr val="dk1"/>
                </a:solidFill>
                <a:latin typeface="Calibri"/>
                <a:ea typeface="Calibri"/>
                <a:cs typeface="Calibri"/>
                <a:sym typeface="Calibri"/>
              </a:rPr>
              <a:t>Δεν απαιτείται ακριβής κατάλογος των μελών της κοινοπραξίας</a:t>
            </a:r>
            <a:r>
              <a:rPr lang="el-GR" sz="2000">
                <a:solidFill>
                  <a:schemeClr val="dk1"/>
                </a:solidFill>
                <a:latin typeface="Calibri"/>
                <a:ea typeface="Calibri"/>
                <a:cs typeface="Calibri"/>
                <a:sym typeface="Calibri"/>
              </a:rPr>
              <a:t>, κατά την υποβολή της αίτησης για απόκτηση διαπίστευσης. Κατά την υποβολή θα </a:t>
            </a:r>
            <a:r>
              <a:rPr lang="el-GR" sz="2000" b="1">
                <a:solidFill>
                  <a:schemeClr val="dk1"/>
                </a:solidFill>
                <a:latin typeface="Calibri"/>
                <a:ea typeface="Calibri"/>
                <a:cs typeface="Calibri"/>
                <a:sym typeface="Calibri"/>
              </a:rPr>
              <a:t>πρέπει να δηλωθεί τουλάχιστον 1 οργανισμός</a:t>
            </a:r>
            <a:r>
              <a:rPr lang="el-GR"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342900" marR="6223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62230" lvl="0" indent="-342900" algn="just" rtl="0">
              <a:spcBef>
                <a:spcPts val="0"/>
              </a:spcBef>
              <a:spcAft>
                <a:spcPts val="0"/>
              </a:spcAft>
              <a:buClr>
                <a:schemeClr val="dk1"/>
              </a:buClr>
              <a:buSzPts val="2000"/>
              <a:buFont typeface="Arial"/>
              <a:buChar char="•"/>
            </a:pPr>
            <a:r>
              <a:rPr lang="el-GR" sz="2000" b="1">
                <a:solidFill>
                  <a:schemeClr val="dk1"/>
                </a:solidFill>
                <a:latin typeface="Calibri"/>
                <a:ea typeface="Calibri"/>
                <a:cs typeface="Calibri"/>
                <a:sym typeface="Calibri"/>
              </a:rPr>
              <a:t>Μπορεί να γίνει αλλαγή μελών</a:t>
            </a:r>
            <a:r>
              <a:rPr lang="el-GR" sz="2000">
                <a:solidFill>
                  <a:schemeClr val="dk1"/>
                </a:solidFill>
                <a:latin typeface="Calibri"/>
                <a:ea typeface="Calibri"/>
                <a:cs typeface="Calibri"/>
                <a:sym typeface="Calibri"/>
              </a:rPr>
              <a:t> κοινοπραξίας, εάν χρειαστεί.</a:t>
            </a:r>
            <a:endParaRPr sz="2000">
              <a:solidFill>
                <a:schemeClr val="dk1"/>
              </a:solidFill>
              <a:latin typeface="Calibri"/>
              <a:ea typeface="Calibri"/>
              <a:cs typeface="Calibri"/>
              <a:sym typeface="Calibri"/>
            </a:endParaRPr>
          </a:p>
          <a:p>
            <a:pPr marL="342900" marR="6223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62230" lvl="0" indent="-342900" algn="just" rtl="0">
              <a:spcBef>
                <a:spcPts val="0"/>
              </a:spcBef>
              <a:spcAft>
                <a:spcPts val="0"/>
              </a:spcAft>
              <a:buClr>
                <a:schemeClr val="dk1"/>
              </a:buClr>
              <a:buSzPts val="2000"/>
              <a:buFont typeface="Arial"/>
              <a:buChar char="•"/>
            </a:pPr>
            <a:r>
              <a:rPr lang="el-GR" sz="2000" b="1">
                <a:solidFill>
                  <a:schemeClr val="dk1"/>
                </a:solidFill>
                <a:latin typeface="Calibri"/>
                <a:ea typeface="Calibri"/>
                <a:cs typeface="Calibri"/>
                <a:sym typeface="Calibri"/>
              </a:rPr>
              <a:t>Όλα τα μέλη της κοινοπραξίας πρέπει να προέρχονται από την ίδια χώρα</a:t>
            </a:r>
            <a:r>
              <a:rPr lang="el-GR" sz="2000">
                <a:solidFill>
                  <a:schemeClr val="dk1"/>
                </a:solidFill>
                <a:latin typeface="Calibri"/>
                <a:ea typeface="Calibri"/>
                <a:cs typeface="Calibri"/>
                <a:sym typeface="Calibri"/>
              </a:rPr>
              <a:t> </a:t>
            </a:r>
            <a:r>
              <a:rPr lang="el-GR" sz="2000" b="1">
                <a:solidFill>
                  <a:schemeClr val="dk1"/>
                </a:solidFill>
                <a:latin typeface="Calibri"/>
                <a:ea typeface="Calibri"/>
                <a:cs typeface="Calibri"/>
                <a:sym typeface="Calibri"/>
              </a:rPr>
              <a:t>με τον συντονιστή της κοινοπραξίας </a:t>
            </a:r>
            <a:r>
              <a:rPr lang="el-GR" sz="2000">
                <a:solidFill>
                  <a:schemeClr val="dk1"/>
                </a:solidFill>
                <a:latin typeface="Calibri"/>
                <a:ea typeface="Calibri"/>
                <a:cs typeface="Calibri"/>
                <a:sym typeface="Calibri"/>
              </a:rPr>
              <a:t>και πρέπει να είναι επιλέξιμοι για συμμετοχή στον Τομέα της ΒΔ1 που επιλέγουν.</a:t>
            </a:r>
            <a:endParaRPr sz="2000">
              <a:solidFill>
                <a:schemeClr val="dk1"/>
              </a:solidFill>
              <a:latin typeface="Calibri"/>
              <a:ea typeface="Calibri"/>
              <a:cs typeface="Calibri"/>
              <a:sym typeface="Calibri"/>
            </a:endParaRPr>
          </a:p>
          <a:p>
            <a:pPr marL="342900" marR="6223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1" indent="0" algn="l" rtl="0">
              <a:lnSpc>
                <a:spcPct val="90000"/>
              </a:lnSpc>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581" name="Google Shape;581;p27"/>
          <p:cNvSpPr txBox="1"/>
          <p:nvPr/>
        </p:nvSpPr>
        <p:spPr>
          <a:xfrm flipH="1">
            <a:off x="288756" y="69354"/>
            <a:ext cx="101111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3.4. ΕΙΔΗ ΔΙΑΠΙΣΤΕΥΣΗΣ ERASMUS</a:t>
            </a:r>
            <a:endParaRPr sz="2800" b="1">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8"/>
          <p:cNvSpPr txBox="1"/>
          <p:nvPr/>
        </p:nvSpPr>
        <p:spPr>
          <a:xfrm flipH="1">
            <a:off x="941198" y="792761"/>
            <a:ext cx="115235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dk1"/>
                </a:solidFill>
                <a:latin typeface="Calibri"/>
                <a:ea typeface="Calibri"/>
                <a:cs typeface="Calibri"/>
                <a:sym typeface="Calibri"/>
              </a:rPr>
              <a:t>Κοινοπραξίες κινητικότητας:</a:t>
            </a:r>
            <a:endParaRPr sz="2800" b="1">
              <a:solidFill>
                <a:schemeClr val="dk1"/>
              </a:solidFill>
              <a:latin typeface="Calibri"/>
              <a:ea typeface="Calibri"/>
              <a:cs typeface="Calibri"/>
              <a:sym typeface="Calibri"/>
            </a:endParaRPr>
          </a:p>
        </p:txBody>
      </p:sp>
      <p:sp>
        <p:nvSpPr>
          <p:cNvPr id="588" name="Google Shape;588;p28"/>
          <p:cNvSpPr/>
          <p:nvPr/>
        </p:nvSpPr>
        <p:spPr>
          <a:xfrm>
            <a:off x="568220" y="1525332"/>
            <a:ext cx="11186633" cy="4985980"/>
          </a:xfrm>
          <a:prstGeom prst="rect">
            <a:avLst/>
          </a:prstGeom>
          <a:noFill/>
          <a:ln>
            <a:noFill/>
          </a:ln>
        </p:spPr>
        <p:txBody>
          <a:bodyPr spcFirstLastPara="1" wrap="square" lIns="91425" tIns="45700" rIns="91425" bIns="45700" anchor="t" anchorCtr="0">
            <a:spAutoFit/>
          </a:bodyPr>
          <a:lstStyle/>
          <a:p>
            <a:pPr marL="285750" marR="6223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 συντονιστής οργανισμός πρέπει να διαθέτει την ικανότητα να συντονίσει την κοινοπραξία σύμφωνα με:</a:t>
            </a:r>
            <a:endParaRPr/>
          </a:p>
          <a:p>
            <a:pPr marL="800100" marR="6223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Το προτεινόμενο Erasmus Plan, </a:t>
            </a:r>
            <a:endParaRPr/>
          </a:p>
          <a:p>
            <a:pPr marL="800100" marR="6223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Τον σκοπό της κοινοπραξίας, </a:t>
            </a:r>
            <a:endParaRPr/>
          </a:p>
          <a:p>
            <a:pPr marL="800100" marR="6223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Την προβλεπόμενη κατανομή καθηκόντων,</a:t>
            </a:r>
            <a:endParaRPr/>
          </a:p>
          <a:p>
            <a:pPr marL="800100" marR="62230" lvl="1" indent="-342900" algn="just" rtl="0">
              <a:spcBef>
                <a:spcPts val="0"/>
              </a:spcBef>
              <a:spcAft>
                <a:spcPts val="0"/>
              </a:spcAft>
              <a:buClr>
                <a:schemeClr val="dk1"/>
              </a:buClr>
              <a:buSzPts val="2000"/>
              <a:buFont typeface="Noto Sans Symbols"/>
              <a:buChar char="✔"/>
            </a:pPr>
            <a:r>
              <a:rPr lang="el-GR"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Τα πρότυπα ποιότητας του προγράμματος Erasmus</a:t>
            </a:r>
            <a:endParaRPr sz="2000" b="0" i="0" u="none" strike="noStrike" cap="none">
              <a:solidFill>
                <a:schemeClr val="dk1"/>
              </a:solidFill>
              <a:latin typeface="Calibri"/>
              <a:ea typeface="Calibri"/>
              <a:cs typeface="Calibri"/>
              <a:sym typeface="Calibri"/>
            </a:endParaRPr>
          </a:p>
          <a:p>
            <a:pPr marL="800100" marR="62230" lvl="1" indent="-215900" algn="just" rtl="0">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285750" marR="6223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Απαιτείται Διαπίστευση Erasmus για όλους τους συντονιστές κοινοπραξιών, αλλά όχι για τα μέλη των  κοινοπραξιών.</a:t>
            </a:r>
            <a:endParaRPr/>
          </a:p>
          <a:p>
            <a:pPr marL="285750" marR="6223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6223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 διαπιστευμένος συντονιστής κοινοπραξίας κινητικότητας μπορεί να  διοργανώνει ο ίδιος δραστηριότητες και επιπλέον μπορεί να προσφέρει ευκαιρίες κινητικότητας σε άλλους οργανισμούς - μέλη της κοινοπραξίας του.</a:t>
            </a:r>
            <a:endParaRPr/>
          </a:p>
          <a:p>
            <a:pPr marL="285750" marR="6223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6223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Ένας οργανισμός μπορεί να είναι συντονιστής μόνο μιας κοινοπραξίας σε κάθε τομέα.</a:t>
            </a:r>
            <a:endParaRPr sz="1800">
              <a:solidFill>
                <a:schemeClr val="dk1"/>
              </a:solidFill>
              <a:latin typeface="Century Gothic"/>
              <a:ea typeface="Century Gothic"/>
              <a:cs typeface="Century Gothic"/>
              <a:sym typeface="Century Gothic"/>
            </a:endParaRPr>
          </a:p>
          <a:p>
            <a:pPr marL="0" marR="0" lvl="1" indent="0" algn="l"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589" name="Google Shape;589;p28"/>
          <p:cNvSpPr txBox="1"/>
          <p:nvPr/>
        </p:nvSpPr>
        <p:spPr>
          <a:xfrm flipH="1">
            <a:off x="312819" y="60190"/>
            <a:ext cx="101111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3.4. ΕΙΔΗ ΔΙΑΠΙΣΤΕΥΣΗΣ ERASMUS</a:t>
            </a:r>
            <a:endParaRPr sz="2800" b="1">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9"/>
          <p:cNvSpPr txBox="1"/>
          <p:nvPr/>
        </p:nvSpPr>
        <p:spPr>
          <a:xfrm flipH="1">
            <a:off x="192502" y="60190"/>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3.5. ΧΡΟΝΟΔΙΑΓΡΑΜΜΑ ΠΡΟΣΚΛΗΣΗΣ</a:t>
            </a:r>
            <a:endParaRPr sz="2800" b="1">
              <a:solidFill>
                <a:schemeClr val="lt1"/>
              </a:solidFill>
              <a:latin typeface="Calibri"/>
              <a:ea typeface="Calibri"/>
              <a:cs typeface="Calibri"/>
              <a:sym typeface="Calibri"/>
            </a:endParaRPr>
          </a:p>
        </p:txBody>
      </p:sp>
      <p:sp>
        <p:nvSpPr>
          <p:cNvPr id="596" name="Google Shape;596;p29"/>
          <p:cNvSpPr/>
          <p:nvPr/>
        </p:nvSpPr>
        <p:spPr>
          <a:xfrm>
            <a:off x="572868" y="873803"/>
            <a:ext cx="10593363" cy="965264"/>
          </a:xfrm>
          <a:prstGeom prst="rect">
            <a:avLst/>
          </a:prstGeom>
          <a:noFill/>
          <a:ln>
            <a:noFill/>
          </a:ln>
        </p:spPr>
        <p:txBody>
          <a:bodyPr spcFirstLastPara="1" wrap="square" lIns="91425" tIns="45700" rIns="91425" bIns="45700" anchor="t" anchorCtr="0">
            <a:spAutoFit/>
          </a:bodyPr>
          <a:lstStyle/>
          <a:p>
            <a:pPr marL="285750" marR="62230" lvl="0" indent="-171450" algn="just" rtl="0">
              <a:lnSpc>
                <a:spcPct val="101400"/>
              </a:lnSpc>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285750" marR="62230" lvl="0" indent="-171450" algn="just" rtl="0">
              <a:lnSpc>
                <a:spcPct val="101400"/>
              </a:lnSpc>
              <a:spcBef>
                <a:spcPts val="50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285750" marR="0" lvl="1" indent="-171450" algn="l" rtl="0">
              <a:lnSpc>
                <a:spcPct val="90000"/>
              </a:lnSpc>
              <a:spcBef>
                <a:spcPts val="0"/>
              </a:spcBef>
              <a:spcAft>
                <a:spcPts val="0"/>
              </a:spcAft>
              <a:buClr>
                <a:schemeClr val="dk1"/>
              </a:buClr>
              <a:buSzPts val="1800"/>
              <a:buFont typeface="Arial"/>
              <a:buNone/>
            </a:pPr>
            <a:endParaRPr sz="1800" b="0" i="0" u="none" strike="noStrike" cap="none">
              <a:solidFill>
                <a:srgbClr val="17365D"/>
              </a:solidFill>
              <a:latin typeface="Calibri"/>
              <a:ea typeface="Calibri"/>
              <a:cs typeface="Calibri"/>
              <a:sym typeface="Calibri"/>
            </a:endParaRPr>
          </a:p>
        </p:txBody>
      </p:sp>
      <p:grpSp>
        <p:nvGrpSpPr>
          <p:cNvPr id="597" name="Google Shape;597;p29"/>
          <p:cNvGrpSpPr/>
          <p:nvPr/>
        </p:nvGrpSpPr>
        <p:grpSpPr>
          <a:xfrm>
            <a:off x="1027449" y="780278"/>
            <a:ext cx="7959506" cy="5042263"/>
            <a:chOff x="1681" y="-168333"/>
            <a:chExt cx="7959506" cy="5042263"/>
          </a:xfrm>
        </p:grpSpPr>
        <p:sp>
          <p:nvSpPr>
            <p:cNvPr id="598" name="Google Shape;598;p29"/>
            <p:cNvSpPr/>
            <p:nvPr/>
          </p:nvSpPr>
          <p:spPr>
            <a:xfrm rot="5400000">
              <a:off x="318479" y="3398518"/>
              <a:ext cx="954243" cy="1587840"/>
            </a:xfrm>
            <a:prstGeom prst="corner">
              <a:avLst>
                <a:gd name="adj1" fmla="val 16120"/>
                <a:gd name="adj2" fmla="val 16110"/>
              </a:avLst>
            </a:prstGeom>
            <a:gradFill>
              <a:gsLst>
                <a:gs pos="0">
                  <a:srgbClr val="6EA5DA"/>
                </a:gs>
                <a:gs pos="50000">
                  <a:srgbClr val="529BDA"/>
                </a:gs>
                <a:gs pos="100000">
                  <a:srgbClr val="4188C8"/>
                </a:gs>
              </a:gsLst>
              <a:lin ang="5400000" scaled="0"/>
            </a:gra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137653" y="3617374"/>
              <a:ext cx="1640352" cy="12565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txBox="1"/>
            <p:nvPr/>
          </p:nvSpPr>
          <p:spPr>
            <a:xfrm>
              <a:off x="137653" y="3617374"/>
              <a:ext cx="1640352" cy="12565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a:solidFill>
                  <a:srgbClr val="3F3F3F"/>
                </a:solidFill>
                <a:latin typeface="Calibri"/>
                <a:ea typeface="Calibri"/>
                <a:cs typeface="Calibri"/>
                <a:sym typeface="Calibri"/>
              </a:endParaRPr>
            </a:p>
          </p:txBody>
        </p:sp>
        <p:sp>
          <p:nvSpPr>
            <p:cNvPr id="601" name="Google Shape;601;p29"/>
            <p:cNvSpPr/>
            <p:nvPr/>
          </p:nvSpPr>
          <p:spPr>
            <a:xfrm>
              <a:off x="1300710" y="3421902"/>
              <a:ext cx="270473" cy="270473"/>
            </a:xfrm>
            <a:prstGeom prst="triangle">
              <a:avLst>
                <a:gd name="adj" fmla="val 100000"/>
              </a:avLst>
            </a:prstGeom>
            <a:gradFill>
              <a:gsLst>
                <a:gs pos="0">
                  <a:srgbClr val="6CBAD5"/>
                </a:gs>
                <a:gs pos="50000">
                  <a:srgbClr val="4EB5D6"/>
                </a:gs>
                <a:gs pos="100000">
                  <a:srgbClr val="3EA2C3"/>
                </a:gs>
              </a:gsLst>
              <a:lin ang="5400000" scaled="0"/>
            </a:gradFill>
            <a:ln w="9525" cap="flat" cmpd="sng">
              <a:solidFill>
                <a:srgbClr val="56B2D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rot="5400000">
              <a:off x="1861771" y="2405104"/>
              <a:ext cx="954243" cy="1587840"/>
            </a:xfrm>
            <a:prstGeom prst="corner">
              <a:avLst>
                <a:gd name="adj1" fmla="val 16120"/>
                <a:gd name="adj2" fmla="val 16110"/>
              </a:avLst>
            </a:prstGeom>
            <a:gradFill>
              <a:gsLst>
                <a:gs pos="0">
                  <a:srgbClr val="69D0D1"/>
                </a:gs>
                <a:gs pos="50000">
                  <a:srgbClr val="4AD0D2"/>
                </a:gs>
                <a:gs pos="100000">
                  <a:srgbClr val="3ABFC0"/>
                </a:gs>
              </a:gsLst>
              <a:lin ang="5400000" scaled="0"/>
            </a:gradFill>
            <a:ln w="9525" cap="flat" cmpd="sng">
              <a:solidFill>
                <a:srgbClr val="52CB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211017" y="3906938"/>
              <a:ext cx="2893972" cy="9430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txBox="1"/>
            <p:nvPr/>
          </p:nvSpPr>
          <p:spPr>
            <a:xfrm>
              <a:off x="211017" y="3906938"/>
              <a:ext cx="2893972" cy="943058"/>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3F3F3F"/>
                </a:buClr>
                <a:buSzPts val="1600"/>
                <a:buFont typeface="Calibri"/>
                <a:buNone/>
              </a:pPr>
              <a:r>
                <a:rPr lang="el-GR" sz="1600" b="1">
                  <a:solidFill>
                    <a:schemeClr val="dk1"/>
                  </a:solidFill>
                  <a:latin typeface="Calibri"/>
                  <a:ea typeface="Calibri"/>
                  <a:cs typeface="Calibri"/>
                  <a:sym typeface="Calibri"/>
                </a:rPr>
                <a:t>Προθεσμία</a:t>
              </a:r>
              <a:endParaRPr>
                <a:solidFill>
                  <a:schemeClr val="dk1"/>
                </a:solidFill>
              </a:endParaRPr>
            </a:p>
            <a:p>
              <a:pPr marL="0" marR="0" lvl="0" indent="0" algn="l" rtl="0">
                <a:lnSpc>
                  <a:spcPct val="100000"/>
                </a:lnSpc>
                <a:spcBef>
                  <a:spcPts val="0"/>
                </a:spcBef>
                <a:spcAft>
                  <a:spcPts val="0"/>
                </a:spcAft>
                <a:buClr>
                  <a:srgbClr val="3F3F3F"/>
                </a:buClr>
                <a:buSzPts val="1600"/>
                <a:buFont typeface="Calibri"/>
                <a:buNone/>
              </a:pPr>
              <a:r>
                <a:rPr lang="el-GR" sz="1600" b="1">
                  <a:solidFill>
                    <a:schemeClr val="dk1"/>
                  </a:solidFill>
                  <a:latin typeface="Calibri"/>
                  <a:ea typeface="Calibri"/>
                  <a:cs typeface="Calibri"/>
                  <a:sym typeface="Calibri"/>
                </a:rPr>
                <a:t>υποβολής αίτησης για Διαπίστευση</a:t>
              </a:r>
              <a:endParaRPr>
                <a:solidFill>
                  <a:schemeClr val="dk1"/>
                </a:solidFill>
              </a:endParaRPr>
            </a:p>
            <a:p>
              <a:pPr marL="0" marR="0" lvl="0" indent="0" algn="l" rtl="0">
                <a:lnSpc>
                  <a:spcPct val="100000"/>
                </a:lnSpc>
                <a:spcBef>
                  <a:spcPts val="0"/>
                </a:spcBef>
                <a:spcAft>
                  <a:spcPts val="0"/>
                </a:spcAft>
                <a:buClr>
                  <a:srgbClr val="FF0000"/>
                </a:buClr>
                <a:buSzPts val="1600"/>
                <a:buFont typeface="Calibri"/>
                <a:buNone/>
              </a:pPr>
              <a:r>
                <a:rPr lang="el-GR" sz="1600" b="1">
                  <a:solidFill>
                    <a:srgbClr val="FF0000"/>
                  </a:solidFill>
                  <a:latin typeface="Calibri"/>
                  <a:ea typeface="Calibri"/>
                  <a:cs typeface="Calibri"/>
                  <a:sym typeface="Calibri"/>
                </a:rPr>
                <a:t>01 Οκτωβρίου 2024, </a:t>
              </a:r>
              <a:endParaRPr/>
            </a:p>
            <a:p>
              <a:pPr marL="0" marR="0" lvl="0" indent="0" algn="l" rtl="0">
                <a:lnSpc>
                  <a:spcPct val="100000"/>
                </a:lnSpc>
                <a:spcBef>
                  <a:spcPts val="0"/>
                </a:spcBef>
                <a:spcAft>
                  <a:spcPts val="0"/>
                </a:spcAft>
                <a:buClr>
                  <a:srgbClr val="FF0000"/>
                </a:buClr>
                <a:buSzPts val="1600"/>
                <a:buFont typeface="Calibri"/>
                <a:buNone/>
              </a:pPr>
              <a:r>
                <a:rPr lang="el-GR" sz="1600" b="1">
                  <a:solidFill>
                    <a:srgbClr val="FF0000"/>
                  </a:solidFill>
                  <a:latin typeface="Calibri"/>
                  <a:ea typeface="Calibri"/>
                  <a:cs typeface="Calibri"/>
                  <a:sym typeface="Calibri"/>
                </a:rPr>
                <a:t>12:00 (CET)</a:t>
              </a:r>
              <a:endParaRPr sz="1600" b="1">
                <a:solidFill>
                  <a:srgbClr val="FF0000"/>
                </a:solidFill>
                <a:latin typeface="Calibri"/>
                <a:ea typeface="Calibri"/>
                <a:cs typeface="Calibri"/>
                <a:sym typeface="Calibri"/>
              </a:endParaRPr>
            </a:p>
          </p:txBody>
        </p:sp>
        <p:sp>
          <p:nvSpPr>
            <p:cNvPr id="605" name="Google Shape;605;p29"/>
            <p:cNvSpPr/>
            <p:nvPr/>
          </p:nvSpPr>
          <p:spPr>
            <a:xfrm>
              <a:off x="2834730" y="2419814"/>
              <a:ext cx="270473" cy="270473"/>
            </a:xfrm>
            <a:prstGeom prst="triangle">
              <a:avLst>
                <a:gd name="adj" fmla="val 100000"/>
              </a:avLst>
            </a:prstGeom>
            <a:gradFill>
              <a:gsLst>
                <a:gs pos="0">
                  <a:srgbClr val="66CEB3"/>
                </a:gs>
                <a:gs pos="50000">
                  <a:srgbClr val="47CDAF"/>
                </a:gs>
                <a:gs pos="100000">
                  <a:srgbClr val="37BC9E"/>
                </a:gs>
              </a:gsLst>
              <a:lin ang="5400000" scaled="0"/>
            </a:gradFill>
            <a:ln w="9525" cap="flat" cmpd="sng">
              <a:solidFill>
                <a:srgbClr val="4EC8A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5400000">
              <a:off x="3465065" y="1443566"/>
              <a:ext cx="954243" cy="1587840"/>
            </a:xfrm>
            <a:prstGeom prst="corner">
              <a:avLst>
                <a:gd name="adj1" fmla="val 16120"/>
                <a:gd name="adj2" fmla="val 16110"/>
              </a:avLst>
            </a:prstGeom>
            <a:gradFill>
              <a:gsLst>
                <a:gs pos="0">
                  <a:srgbClr val="65C998"/>
                </a:gs>
                <a:gs pos="50000">
                  <a:srgbClr val="46C78C"/>
                </a:gs>
                <a:gs pos="100000">
                  <a:srgbClr val="35B87B"/>
                </a:gs>
              </a:gsLst>
              <a:lin ang="5400000" scaled="0"/>
            </a:gradFill>
            <a:ln w="9525"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1753300" y="2860498"/>
              <a:ext cx="1740225" cy="1407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txBox="1"/>
            <p:nvPr/>
          </p:nvSpPr>
          <p:spPr>
            <a:xfrm>
              <a:off x="1753300" y="2860498"/>
              <a:ext cx="1740225" cy="140767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3F3F3F"/>
                </a:buClr>
                <a:buSzPts val="1600"/>
                <a:buFont typeface="Calibri"/>
                <a:buNone/>
              </a:pPr>
              <a:r>
                <a:rPr lang="el-GR" sz="1600" b="1">
                  <a:solidFill>
                    <a:schemeClr val="dk1"/>
                  </a:solidFill>
                  <a:latin typeface="Calibri"/>
                  <a:ea typeface="Calibri"/>
                  <a:cs typeface="Calibri"/>
                  <a:sym typeface="Calibri"/>
                </a:rPr>
                <a:t>Αξιολόγηση αιτήσεων </a:t>
              </a:r>
              <a:endParaRPr>
                <a:solidFill>
                  <a:schemeClr val="dk1"/>
                </a:solidFill>
              </a:endParaRPr>
            </a:p>
          </p:txBody>
        </p:sp>
        <p:sp>
          <p:nvSpPr>
            <p:cNvPr id="609" name="Google Shape;609;p29"/>
            <p:cNvSpPr/>
            <p:nvPr/>
          </p:nvSpPr>
          <p:spPr>
            <a:xfrm>
              <a:off x="4500718" y="1468227"/>
              <a:ext cx="270473" cy="270473"/>
            </a:xfrm>
            <a:prstGeom prst="triangle">
              <a:avLst>
                <a:gd name="adj" fmla="val 100000"/>
              </a:avLst>
            </a:prstGeom>
            <a:gradFill>
              <a:gsLst>
                <a:gs pos="0">
                  <a:srgbClr val="62C57D"/>
                </a:gs>
                <a:gs pos="50000">
                  <a:srgbClr val="42C468"/>
                </a:gs>
                <a:gs pos="100000">
                  <a:srgbClr val="34B35A"/>
                </a:gs>
              </a:gsLst>
              <a:lin ang="5400000" scaled="0"/>
            </a:gradFill>
            <a:ln w="9525" cap="flat" cmpd="sng">
              <a:solidFill>
                <a:srgbClr val="49BF6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5400000">
              <a:off x="5091180" y="479108"/>
              <a:ext cx="954243" cy="1587840"/>
            </a:xfrm>
            <a:prstGeom prst="corner">
              <a:avLst>
                <a:gd name="adj1" fmla="val 16120"/>
                <a:gd name="adj2" fmla="val 16110"/>
              </a:avLst>
            </a:prstGeom>
            <a:gradFill>
              <a:gsLst>
                <a:gs pos="0">
                  <a:srgbClr val="60C165"/>
                </a:gs>
                <a:gs pos="50000">
                  <a:srgbClr val="3FBF47"/>
                </a:gs>
                <a:gs pos="100000">
                  <a:srgbClr val="32AE3A"/>
                </a:gs>
              </a:gsLst>
              <a:lin ang="5400000" scaled="0"/>
            </a:gradFill>
            <a:ln w="9525" cap="flat" cmpd="sng">
              <a:solidFill>
                <a:srgbClr val="46BA4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3382074" y="1947599"/>
              <a:ext cx="2082175" cy="12565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txBox="1"/>
            <p:nvPr/>
          </p:nvSpPr>
          <p:spPr>
            <a:xfrm>
              <a:off x="3382074" y="1947599"/>
              <a:ext cx="2082175" cy="1256556"/>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3F3F3F"/>
                </a:buClr>
                <a:buSzPts val="1600"/>
                <a:buFont typeface="Calibri"/>
                <a:buNone/>
              </a:pPr>
              <a:r>
                <a:rPr lang="el-GR" sz="1600" b="1">
                  <a:solidFill>
                    <a:schemeClr val="dk1"/>
                  </a:solidFill>
                  <a:latin typeface="Calibri"/>
                  <a:ea typeface="Calibri"/>
                  <a:cs typeface="Calibri"/>
                  <a:sym typeface="Calibri"/>
                </a:rPr>
                <a:t>Απόφαση απονομής της Διαπίστευσης</a:t>
              </a:r>
              <a:endParaRPr>
                <a:solidFill>
                  <a:schemeClr val="dk1"/>
                </a:solidFill>
              </a:endParaRPr>
            </a:p>
          </p:txBody>
        </p:sp>
        <p:sp>
          <p:nvSpPr>
            <p:cNvPr id="613" name="Google Shape;613;p29"/>
            <p:cNvSpPr/>
            <p:nvPr/>
          </p:nvSpPr>
          <p:spPr>
            <a:xfrm>
              <a:off x="6083684" y="509928"/>
              <a:ext cx="270473" cy="270473"/>
            </a:xfrm>
            <a:prstGeom prst="triangle">
              <a:avLst>
                <a:gd name="adj" fmla="val 100000"/>
              </a:avLst>
            </a:prstGeom>
            <a:gradFill>
              <a:gsLst>
                <a:gs pos="0">
                  <a:srgbClr val="6BBC5E"/>
                </a:gs>
                <a:gs pos="50000">
                  <a:srgbClr val="53B83E"/>
                </a:gs>
                <a:gs pos="100000">
                  <a:srgbClr val="46A732"/>
                </a:gs>
              </a:gsLst>
              <a:lin ang="5400000" scaled="0"/>
            </a:gradFill>
            <a:ln w="9525" cap="flat" cmpd="sng">
              <a:solidFill>
                <a:srgbClr val="58B3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rot="5400000">
              <a:off x="6690145" y="-485131"/>
              <a:ext cx="954243" cy="1587840"/>
            </a:xfrm>
            <a:prstGeom prst="corner">
              <a:avLst>
                <a:gd name="adj1" fmla="val 16120"/>
                <a:gd name="adj2" fmla="val 16110"/>
              </a:avLst>
            </a:prstGeom>
            <a:gradFill>
              <a:gsLst>
                <a:gs pos="0">
                  <a:srgbClr val="7EB55F"/>
                </a:gs>
                <a:gs pos="50000">
                  <a:srgbClr val="6EB03F"/>
                </a:gs>
                <a:gs pos="100000">
                  <a:srgbClr val="5F9F34"/>
                </a:gs>
              </a:gsLst>
              <a:lin ang="5400000" scaled="0"/>
            </a:grad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4991119" y="965263"/>
              <a:ext cx="1950836" cy="7361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txBox="1"/>
            <p:nvPr/>
          </p:nvSpPr>
          <p:spPr>
            <a:xfrm>
              <a:off x="4991119" y="965263"/>
              <a:ext cx="1950836" cy="736153"/>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3F3F3F"/>
                </a:buClr>
                <a:buSzPts val="1600"/>
                <a:buFont typeface="Calibri"/>
                <a:buNone/>
              </a:pPr>
              <a:r>
                <a:rPr lang="el-GR" sz="1600" b="1">
                  <a:solidFill>
                    <a:schemeClr val="dk1"/>
                  </a:solidFill>
                  <a:latin typeface="Calibri"/>
                  <a:ea typeface="Calibri"/>
                  <a:cs typeface="Calibri"/>
                  <a:sym typeface="Calibri"/>
                </a:rPr>
                <a:t>Ανακοίνωση αποτελεσμάτων</a:t>
              </a:r>
              <a:endParaRPr>
                <a:solidFill>
                  <a:schemeClr val="dk1"/>
                </a:solidFill>
              </a:endParaRPr>
            </a:p>
            <a:p>
              <a:pPr marL="0" marR="0" lvl="0" indent="0" algn="l" rtl="0">
                <a:lnSpc>
                  <a:spcPct val="100000"/>
                </a:lnSpc>
                <a:spcBef>
                  <a:spcPts val="0"/>
                </a:spcBef>
                <a:spcAft>
                  <a:spcPts val="0"/>
                </a:spcAft>
                <a:buClr>
                  <a:srgbClr val="FF0000"/>
                </a:buClr>
                <a:buSzPts val="1600"/>
                <a:buFont typeface="Calibri"/>
                <a:buNone/>
              </a:pPr>
              <a:r>
                <a:rPr lang="el-GR" sz="1600" b="1">
                  <a:solidFill>
                    <a:srgbClr val="FF0000"/>
                  </a:solidFill>
                  <a:latin typeface="Calibri"/>
                  <a:ea typeface="Calibri"/>
                  <a:cs typeface="Calibri"/>
                  <a:sym typeface="Calibri"/>
                </a:rPr>
                <a:t>Δεκέμβριος 2024</a:t>
              </a:r>
              <a:endParaRPr/>
            </a:p>
          </p:txBody>
        </p:sp>
      </p:grpSp>
      <p:sp>
        <p:nvSpPr>
          <p:cNvPr id="617" name="Google Shape;617;p29"/>
          <p:cNvSpPr/>
          <p:nvPr/>
        </p:nvSpPr>
        <p:spPr>
          <a:xfrm>
            <a:off x="7575233" y="940936"/>
            <a:ext cx="2519700" cy="15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1">
                <a:solidFill>
                  <a:schemeClr val="dk1"/>
                </a:solidFill>
                <a:latin typeface="Calibri"/>
                <a:ea typeface="Calibri"/>
                <a:cs typeface="Calibri"/>
                <a:sym typeface="Calibri"/>
              </a:rPr>
              <a:t>Υποβολή αιτήσεων για χρηματοδότηση (Πρόσκληση 2025)</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l-GR" sz="1600" b="1">
                <a:solidFill>
                  <a:srgbClr val="FF0000"/>
                </a:solidFill>
                <a:latin typeface="Calibri"/>
                <a:ea typeface="Calibri"/>
                <a:cs typeface="Calibri"/>
                <a:sym typeface="Calibri"/>
              </a:rPr>
              <a:t>Εκκρεμεί η ανακοίνωση της καταληκτικής ημερομηνίας</a:t>
            </a:r>
            <a:endParaRPr/>
          </a:p>
          <a:p>
            <a:pPr marL="0" marR="0" lvl="0" indent="0" algn="l" rtl="0">
              <a:spcBef>
                <a:spcPts val="0"/>
              </a:spcBef>
              <a:spcAft>
                <a:spcPts val="0"/>
              </a:spcAft>
              <a:buNone/>
            </a:pPr>
            <a:endParaRPr sz="1600" b="1">
              <a:solidFill>
                <a:srgbClr val="FF0000"/>
              </a:solidFill>
              <a:latin typeface="Calibri"/>
              <a:ea typeface="Calibri"/>
              <a:cs typeface="Calibri"/>
              <a:sym typeface="Calibri"/>
            </a:endParaRPr>
          </a:p>
        </p:txBody>
      </p:sp>
      <p:sp>
        <p:nvSpPr>
          <p:cNvPr id="618" name="Google Shape;618;p29"/>
          <p:cNvSpPr txBox="1"/>
          <p:nvPr/>
        </p:nvSpPr>
        <p:spPr>
          <a:xfrm>
            <a:off x="8545861" y="2796350"/>
            <a:ext cx="2620370" cy="2862322"/>
          </a:xfrm>
          <a:prstGeom prst="rect">
            <a:avLst/>
          </a:prstGeom>
          <a:noFill/>
          <a:ln w="28575" cap="flat" cmpd="sng">
            <a:solidFill>
              <a:srgbClr val="B43DB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a:solidFill>
                  <a:schemeClr val="dk1"/>
                </a:solidFill>
                <a:latin typeface="Calibri"/>
                <a:ea typeface="Calibri"/>
                <a:cs typeface="Calibri"/>
                <a:sym typeface="Calibri"/>
              </a:rPr>
              <a:t>Οργανισμοί που θα απορριφθούν για τη Διαπίστευση Erasmus, μπορούν και πάλι να λάβουν επιχορήγηση στα πλαίσια της Πρόσκλησης 2025, </a:t>
            </a:r>
            <a:r>
              <a:rPr lang="el-GR" sz="1800" b="1">
                <a:solidFill>
                  <a:srgbClr val="00B050"/>
                </a:solidFill>
                <a:latin typeface="Calibri"/>
                <a:ea typeface="Calibri"/>
                <a:cs typeface="Calibri"/>
                <a:sym typeface="Calibri"/>
              </a:rPr>
              <a:t>εάν υποβάλουν αίτηση και εγκριθούν για σχέδιο μικρής διάρκειας (ΚΑ122).</a:t>
            </a:r>
            <a:endParaRPr sz="1800" b="1">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
          <p:cNvSpPr txBox="1"/>
          <p:nvPr/>
        </p:nvSpPr>
        <p:spPr>
          <a:xfrm flipH="1">
            <a:off x="1633196" y="49332"/>
            <a:ext cx="859510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a:solidFill>
                  <a:schemeClr val="lt1"/>
                </a:solidFill>
                <a:latin typeface="Calibri"/>
                <a:ea typeface="Calibri"/>
                <a:cs typeface="Calibri"/>
                <a:sym typeface="Calibri"/>
              </a:rPr>
              <a:t>ERASMUS+ ΕΘΝΙΚΗ ΥΠΗΡΕΣΙΑ ΚΥΠΡΟΥ </a:t>
            </a:r>
            <a:endParaRPr sz="2800" b="1">
              <a:solidFill>
                <a:schemeClr val="lt1"/>
              </a:solidFill>
              <a:latin typeface="Calibri"/>
              <a:ea typeface="Calibri"/>
              <a:cs typeface="Calibri"/>
              <a:sym typeface="Calibri"/>
            </a:endParaRPr>
          </a:p>
        </p:txBody>
      </p:sp>
      <p:sp>
        <p:nvSpPr>
          <p:cNvPr id="305" name="Google Shape;305;p3"/>
          <p:cNvSpPr/>
          <p:nvPr/>
        </p:nvSpPr>
        <p:spPr>
          <a:xfrm>
            <a:off x="2033533" y="1295834"/>
            <a:ext cx="10593363" cy="13388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a:solidFill>
                  <a:schemeClr val="lt1"/>
                </a:solidFill>
                <a:latin typeface="Century Gothic"/>
                <a:ea typeface="Century Gothic"/>
                <a:cs typeface="Century Gothic"/>
                <a:sym typeface="Century Gothic"/>
              </a:rPr>
              <a:t>IPSUM</a:t>
            </a:r>
            <a:endParaRPr/>
          </a:p>
          <a:p>
            <a:pPr marL="457200" marR="0" lvl="1" indent="-457200" algn="l" rtl="0">
              <a:lnSpc>
                <a:spcPct val="90000"/>
              </a:lnSpc>
              <a:spcBef>
                <a:spcPts val="0"/>
              </a:spcBef>
              <a:spcAft>
                <a:spcPts val="0"/>
              </a:spcAft>
              <a:buClr>
                <a:schemeClr val="lt1"/>
              </a:buClr>
              <a:buSzPts val="1800"/>
              <a:buFont typeface="Calibri"/>
              <a:buAutoNum type="arabicPeriod"/>
            </a:pPr>
            <a:r>
              <a:rPr lang="el-GR" sz="1800" b="0" i="0" u="none" strike="noStrike" cap="none">
                <a:solidFill>
                  <a:schemeClr val="lt1"/>
                </a:solidFill>
                <a:latin typeface="Century Gothic"/>
                <a:ea typeface="Century Gothic"/>
                <a:cs typeface="Century Gothic"/>
                <a:sym typeface="Century Gothic"/>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grpSp>
        <p:nvGrpSpPr>
          <p:cNvPr id="306" name="Google Shape;306;p3"/>
          <p:cNvGrpSpPr/>
          <p:nvPr/>
        </p:nvGrpSpPr>
        <p:grpSpPr>
          <a:xfrm>
            <a:off x="806282" y="1694117"/>
            <a:ext cx="9786507" cy="4136008"/>
            <a:chOff x="0" y="0"/>
            <a:chExt cx="9786508" cy="4136008"/>
          </a:xfrm>
        </p:grpSpPr>
        <p:sp>
          <p:nvSpPr>
            <p:cNvPr id="307" name="Google Shape;307;p3"/>
            <p:cNvSpPr/>
            <p:nvPr/>
          </p:nvSpPr>
          <p:spPr>
            <a:xfrm rot="5400000">
              <a:off x="5000422" y="-1063678"/>
              <a:ext cx="3308806" cy="6263365"/>
            </a:xfrm>
            <a:prstGeom prst="round2SameRect">
              <a:avLst>
                <a:gd name="adj1" fmla="val 16667"/>
                <a:gd name="adj2" fmla="val 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txBox="1"/>
            <p:nvPr/>
          </p:nvSpPr>
          <p:spPr>
            <a:xfrm>
              <a:off x="3523143" y="575124"/>
              <a:ext cx="6101842" cy="2985760"/>
            </a:xfrm>
            <a:prstGeom prst="rect">
              <a:avLst/>
            </a:prstGeom>
            <a:noFill/>
            <a:ln>
              <a:noFill/>
            </a:ln>
          </p:spPr>
          <p:txBody>
            <a:bodyPr spcFirstLastPara="1" wrap="square" lIns="99050" tIns="49525" rIns="99050" bIns="49525" anchor="ctr"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Σχολική Εκπαίδευση </a:t>
              </a:r>
              <a:endParaRPr sz="26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9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Επαγγελματική Εκπαίδευση και Κατάρτιση (ΕΕΚ)</a:t>
              </a:r>
              <a:endParaRPr/>
            </a:p>
            <a:p>
              <a:pPr marL="228600" marR="0" lvl="1" indent="-228600" algn="l" rtl="0">
                <a:lnSpc>
                  <a:spcPct val="90000"/>
                </a:lnSpc>
                <a:spcBef>
                  <a:spcPts val="39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Τριτοβάθμια Εκπαίδευση</a:t>
              </a:r>
              <a:endParaRPr/>
            </a:p>
            <a:p>
              <a:pPr marL="228600" marR="0" lvl="1" indent="-228600" algn="l" rtl="0">
                <a:lnSpc>
                  <a:spcPct val="90000"/>
                </a:lnSpc>
                <a:spcBef>
                  <a:spcPts val="39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Εκπαίδευση Ενηλίκων</a:t>
              </a:r>
              <a:endParaRPr/>
            </a:p>
            <a:p>
              <a:pPr marL="228600" marR="0" lvl="1" indent="-228600" algn="l" rtl="0">
                <a:lnSpc>
                  <a:spcPct val="90000"/>
                </a:lnSpc>
                <a:spcBef>
                  <a:spcPts val="39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Αθλητισμός</a:t>
              </a:r>
              <a:endParaRPr/>
            </a:p>
            <a:p>
              <a:pPr marL="228600" marR="0" lvl="1" indent="-228600" algn="l" rtl="0">
                <a:lnSpc>
                  <a:spcPct val="90000"/>
                </a:lnSpc>
                <a:spcBef>
                  <a:spcPts val="390"/>
                </a:spcBef>
                <a:spcAft>
                  <a:spcPts val="0"/>
                </a:spcAft>
                <a:buClr>
                  <a:schemeClr val="dk1"/>
                </a:buClr>
                <a:buSzPts val="2600"/>
                <a:buFont typeface="Calibri"/>
                <a:buChar char="•"/>
              </a:pPr>
              <a:r>
                <a:rPr lang="el-GR" sz="2600" b="0" i="0" u="none" strike="noStrike" cap="none">
                  <a:solidFill>
                    <a:schemeClr val="dk1"/>
                  </a:solidFill>
                  <a:latin typeface="Calibri"/>
                  <a:ea typeface="Calibri"/>
                  <a:cs typeface="Calibri"/>
                  <a:sym typeface="Calibri"/>
                </a:rPr>
                <a:t>Νεολαία</a:t>
              </a:r>
              <a:endParaRPr/>
            </a:p>
          </p:txBody>
        </p:sp>
        <p:sp>
          <p:nvSpPr>
            <p:cNvPr id="309" name="Google Shape;309;p3"/>
            <p:cNvSpPr/>
            <p:nvPr/>
          </p:nvSpPr>
          <p:spPr>
            <a:xfrm>
              <a:off x="0" y="0"/>
              <a:ext cx="3523142" cy="4136008"/>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txBox="1"/>
            <p:nvPr/>
          </p:nvSpPr>
          <p:spPr>
            <a:xfrm>
              <a:off x="171986" y="171986"/>
              <a:ext cx="3179170" cy="3792036"/>
            </a:xfrm>
            <a:prstGeom prst="rect">
              <a:avLst/>
            </a:prstGeom>
            <a:noFill/>
            <a:ln>
              <a:noFill/>
            </a:ln>
          </p:spPr>
          <p:txBody>
            <a:bodyPr spcFirstLastPara="1" wrap="square" lIns="201925" tIns="100950" rIns="201925" bIns="100950" anchor="ctr" anchorCtr="0">
              <a:noAutofit/>
            </a:bodyPr>
            <a:lstStyle/>
            <a:p>
              <a:pPr marL="0" marR="0" lvl="0" indent="0" algn="ctr" rtl="0">
                <a:lnSpc>
                  <a:spcPct val="90000"/>
                </a:lnSpc>
                <a:spcBef>
                  <a:spcPts val="0"/>
                </a:spcBef>
                <a:spcAft>
                  <a:spcPts val="0"/>
                </a:spcAft>
                <a:buClr>
                  <a:schemeClr val="lt1"/>
                </a:buClr>
                <a:buSzPts val="5300"/>
                <a:buFont typeface="Calibri"/>
                <a:buNone/>
              </a:pPr>
              <a:r>
                <a:rPr lang="el-GR" sz="5300" b="0">
                  <a:solidFill>
                    <a:schemeClr val="lt1"/>
                  </a:solidFill>
                  <a:latin typeface="Calibri"/>
                  <a:ea typeface="Calibri"/>
                  <a:cs typeface="Calibri"/>
                  <a:sym typeface="Calibri"/>
                </a:rPr>
                <a:t>ΙΔΕΠ </a:t>
              </a:r>
              <a:endParaRPr/>
            </a:p>
            <a:p>
              <a:pPr marL="0" marR="0" lvl="0" indent="0" algn="ctr" rtl="0">
                <a:lnSpc>
                  <a:spcPct val="90000"/>
                </a:lnSpc>
                <a:spcBef>
                  <a:spcPts val="1855"/>
                </a:spcBef>
                <a:spcAft>
                  <a:spcPts val="0"/>
                </a:spcAft>
                <a:buClr>
                  <a:schemeClr val="lt1"/>
                </a:buClr>
                <a:buSzPts val="5300"/>
                <a:buFont typeface="Calibri"/>
                <a:buNone/>
              </a:pPr>
              <a:r>
                <a:rPr lang="el-GR" sz="5300" b="0">
                  <a:solidFill>
                    <a:schemeClr val="lt1"/>
                  </a:solidFill>
                  <a:latin typeface="Calibri"/>
                  <a:ea typeface="Calibri"/>
                  <a:cs typeface="Calibri"/>
                  <a:sym typeface="Calibri"/>
                </a:rPr>
                <a:t>Διά Βίου Μάθησης</a:t>
              </a:r>
              <a:endParaRPr/>
            </a:p>
            <a:p>
              <a:pPr marL="0" marR="0" lvl="0" indent="0" algn="ctr" rtl="0">
                <a:lnSpc>
                  <a:spcPct val="90000"/>
                </a:lnSpc>
                <a:spcBef>
                  <a:spcPts val="1855"/>
                </a:spcBef>
                <a:spcAft>
                  <a:spcPts val="0"/>
                </a:spcAft>
                <a:buClr>
                  <a:schemeClr val="lt1"/>
                </a:buClr>
                <a:buSzPts val="5300"/>
                <a:buFont typeface="Calibri"/>
                <a:buNone/>
              </a:pPr>
              <a:r>
                <a:rPr lang="el-GR" sz="5300" b="0">
                  <a:solidFill>
                    <a:schemeClr val="lt1"/>
                  </a:solidFill>
                  <a:latin typeface="Calibri"/>
                  <a:ea typeface="Calibri"/>
                  <a:cs typeface="Calibri"/>
                  <a:sym typeface="Calibri"/>
                </a:rPr>
                <a:t>CY01</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0"/>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625" name="Google Shape;625;p30"/>
          <p:cNvSpPr txBox="1"/>
          <p:nvPr/>
        </p:nvSpPr>
        <p:spPr>
          <a:xfrm>
            <a:off x="685800" y="1199119"/>
            <a:ext cx="3574031" cy="5289451"/>
          </a:xfrm>
          <a:prstGeom prst="rect">
            <a:avLst/>
          </a:prstGeom>
          <a:noFill/>
          <a:ln>
            <a:noFill/>
          </a:ln>
        </p:spPr>
        <p:txBody>
          <a:bodyPr spcFirstLastPara="1" wrap="square" lIns="91425" tIns="45700" rIns="91425" bIns="45700" anchor="t" anchorCtr="0">
            <a:normAutofit/>
          </a:bodyPr>
          <a:lstStyle/>
          <a:p>
            <a:pPr marL="228600" marR="0" lvl="0" indent="-25400" algn="ctr"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228600" marR="0" lvl="0" indent="-2540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4. Συμπλήρωση της αίτησης</a:t>
            </a:r>
            <a:endParaRPr sz="2800">
              <a:solidFill>
                <a:srgbClr val="7030A0"/>
              </a:solidFill>
              <a:latin typeface="Calibri"/>
              <a:ea typeface="Calibri"/>
              <a:cs typeface="Calibri"/>
              <a:sym typeface="Calibri"/>
            </a:endParaRPr>
          </a:p>
        </p:txBody>
      </p:sp>
      <p:sp>
        <p:nvSpPr>
          <p:cNvPr id="626" name="Google Shape;626;p30"/>
          <p:cNvSpPr txBox="1"/>
          <p:nvPr/>
        </p:nvSpPr>
        <p:spPr>
          <a:xfrm>
            <a:off x="5229046" y="1723511"/>
            <a:ext cx="5148064" cy="446449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4.1 Τα μέρη της αίτησης</a:t>
            </a:r>
            <a:endParaRPr sz="2600">
              <a:solidFill>
                <a:schemeClr val="dk1"/>
              </a:solidFill>
              <a:latin typeface="Calibri"/>
              <a:ea typeface="Calibri"/>
              <a:cs typeface="Calibri"/>
              <a:sym typeface="Calibri"/>
            </a:endParaRPr>
          </a:p>
          <a:p>
            <a:pPr marL="342900" marR="0" lvl="0" indent="-17780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4.2 Εrasmus Plan</a:t>
            </a:r>
            <a:endParaRPr/>
          </a:p>
          <a:p>
            <a:pPr marL="342900" marR="0" lvl="0" indent="-17780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4.3 Υποβολή της αίτησης</a:t>
            </a: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p:txBody>
      </p:sp>
      <p:cxnSp>
        <p:nvCxnSpPr>
          <p:cNvPr id="627" name="Google Shape;627;p30"/>
          <p:cNvCxnSpPr/>
          <p:nvPr/>
        </p:nvCxnSpPr>
        <p:spPr>
          <a:xfrm>
            <a:off x="4853354" y="1644162"/>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1"/>
          <p:cNvSpPr txBox="1"/>
          <p:nvPr/>
        </p:nvSpPr>
        <p:spPr>
          <a:xfrm flipH="1">
            <a:off x="341415" y="86993"/>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4.1. ΤΑ ΜΕΡΗ ΤΗΣ ΑΙΤΗΣΗΣ</a:t>
            </a:r>
            <a:endParaRPr sz="2800" b="1">
              <a:solidFill>
                <a:schemeClr val="lt1"/>
              </a:solidFill>
              <a:latin typeface="Calibri"/>
              <a:ea typeface="Calibri"/>
              <a:cs typeface="Calibri"/>
              <a:sym typeface="Calibri"/>
            </a:endParaRPr>
          </a:p>
        </p:txBody>
      </p:sp>
      <p:sp>
        <p:nvSpPr>
          <p:cNvPr id="634" name="Google Shape;634;p31"/>
          <p:cNvSpPr/>
          <p:nvPr/>
        </p:nvSpPr>
        <p:spPr>
          <a:xfrm>
            <a:off x="814372" y="999254"/>
            <a:ext cx="3450955" cy="1131383"/>
          </a:xfrm>
          <a:custGeom>
            <a:avLst/>
            <a:gdLst/>
            <a:ahLst/>
            <a:cxnLst/>
            <a:rect l="l" t="t" r="r" b="b"/>
            <a:pathLst>
              <a:path w="3267710" h="1187450" extrusionOk="0">
                <a:moveTo>
                  <a:pt x="3069590" y="0"/>
                </a:moveTo>
                <a:lnTo>
                  <a:pt x="197866" y="0"/>
                </a:lnTo>
                <a:lnTo>
                  <a:pt x="152499" y="5228"/>
                </a:lnTo>
                <a:lnTo>
                  <a:pt x="110852" y="20121"/>
                </a:lnTo>
                <a:lnTo>
                  <a:pt x="74114" y="43487"/>
                </a:lnTo>
                <a:lnTo>
                  <a:pt x="43471" y="74135"/>
                </a:lnTo>
                <a:lnTo>
                  <a:pt x="20112" y="110875"/>
                </a:lnTo>
                <a:lnTo>
                  <a:pt x="5226" y="152515"/>
                </a:lnTo>
                <a:lnTo>
                  <a:pt x="0" y="197865"/>
                </a:lnTo>
                <a:lnTo>
                  <a:pt x="0" y="989329"/>
                </a:lnTo>
                <a:lnTo>
                  <a:pt x="5226" y="1034680"/>
                </a:lnTo>
                <a:lnTo>
                  <a:pt x="20112" y="1076320"/>
                </a:lnTo>
                <a:lnTo>
                  <a:pt x="43471" y="1113060"/>
                </a:lnTo>
                <a:lnTo>
                  <a:pt x="74114" y="1143708"/>
                </a:lnTo>
                <a:lnTo>
                  <a:pt x="110852" y="1167074"/>
                </a:lnTo>
                <a:lnTo>
                  <a:pt x="152499" y="1181967"/>
                </a:lnTo>
                <a:lnTo>
                  <a:pt x="197866" y="1187195"/>
                </a:lnTo>
                <a:lnTo>
                  <a:pt x="3069590" y="1187195"/>
                </a:lnTo>
                <a:lnTo>
                  <a:pt x="3114940" y="1181967"/>
                </a:lnTo>
                <a:lnTo>
                  <a:pt x="3156580" y="1167074"/>
                </a:lnTo>
                <a:lnTo>
                  <a:pt x="3193320" y="1143708"/>
                </a:lnTo>
                <a:lnTo>
                  <a:pt x="3223968" y="1113060"/>
                </a:lnTo>
                <a:lnTo>
                  <a:pt x="3247334" y="1076320"/>
                </a:lnTo>
                <a:lnTo>
                  <a:pt x="3262227" y="1034680"/>
                </a:lnTo>
                <a:lnTo>
                  <a:pt x="3267456" y="989329"/>
                </a:lnTo>
                <a:lnTo>
                  <a:pt x="3267456" y="197865"/>
                </a:lnTo>
                <a:lnTo>
                  <a:pt x="3262227" y="152515"/>
                </a:lnTo>
                <a:lnTo>
                  <a:pt x="3247334" y="110875"/>
                </a:lnTo>
                <a:lnTo>
                  <a:pt x="3223968" y="74135"/>
                </a:lnTo>
                <a:lnTo>
                  <a:pt x="3193320" y="43487"/>
                </a:lnTo>
                <a:lnTo>
                  <a:pt x="3156580" y="20121"/>
                </a:lnTo>
                <a:lnTo>
                  <a:pt x="3114940" y="5228"/>
                </a:lnTo>
                <a:lnTo>
                  <a:pt x="3069590" y="0"/>
                </a:lnTo>
                <a:close/>
              </a:path>
            </a:pathLst>
          </a:custGeom>
          <a:solidFill>
            <a:schemeClr val="accent1"/>
          </a:solidFill>
          <a:ln>
            <a:noFill/>
          </a:ln>
        </p:spPr>
        <p:txBody>
          <a:bodyPr spcFirstLastPara="1" wrap="square" lIns="0" tIns="0" rIns="0" bIns="0" anchor="t" anchorCtr="0">
            <a:noAutofit/>
          </a:bodyPr>
          <a:lstStyle/>
          <a:p>
            <a:pPr marL="0" marR="5715" lvl="0" indent="0" algn="ctr" rtl="0">
              <a:lnSpc>
                <a:spcPct val="100000"/>
              </a:lnSpc>
              <a:spcBef>
                <a:spcPts val="0"/>
              </a:spcBef>
              <a:spcAft>
                <a:spcPts val="0"/>
              </a:spcAft>
              <a:buNone/>
            </a:pPr>
            <a:r>
              <a:rPr lang="el-GR" sz="1800" b="1">
                <a:solidFill>
                  <a:srgbClr val="FFFFFF"/>
                </a:solidFill>
                <a:latin typeface="Calibri"/>
                <a:ea typeface="Calibri"/>
                <a:cs typeface="Calibri"/>
                <a:sym typeface="Calibri"/>
              </a:rPr>
              <a:t>Background</a:t>
            </a:r>
            <a:endParaRPr sz="1600">
              <a:solidFill>
                <a:schemeClr val="dk1"/>
              </a:solidFill>
              <a:latin typeface="Calibri"/>
              <a:ea typeface="Calibri"/>
              <a:cs typeface="Calibri"/>
              <a:sym typeface="Calibri"/>
            </a:endParaRPr>
          </a:p>
          <a:p>
            <a:pPr marL="1270" marR="0" lvl="0" indent="0" algn="ctr" rtl="0">
              <a:lnSpc>
                <a:spcPct val="100000"/>
              </a:lnSpc>
              <a:spcBef>
                <a:spcPts val="0"/>
              </a:spcBef>
              <a:spcAft>
                <a:spcPts val="0"/>
              </a:spcAft>
              <a:buNone/>
            </a:pPr>
            <a:r>
              <a:rPr lang="el-GR" sz="1600">
                <a:solidFill>
                  <a:srgbClr val="FFFFFF"/>
                </a:solidFill>
                <a:latin typeface="Calibri"/>
                <a:ea typeface="Calibri"/>
                <a:cs typeface="Calibri"/>
                <a:sym typeface="Calibri"/>
              </a:rPr>
              <a:t>Ποιος είναι ο οργανισμός σας;</a:t>
            </a:r>
            <a:endParaRPr sz="16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600">
                <a:solidFill>
                  <a:srgbClr val="FFFFFF"/>
                </a:solidFill>
                <a:latin typeface="Calibri"/>
                <a:ea typeface="Calibri"/>
                <a:cs typeface="Calibri"/>
                <a:sym typeface="Calibri"/>
              </a:rPr>
              <a:t>Για ποιο λόγο κάνετε αίτηση;</a:t>
            </a:r>
            <a:endParaRPr sz="1600">
              <a:solidFill>
                <a:schemeClr val="dk1"/>
              </a:solidFill>
              <a:latin typeface="Calibri"/>
              <a:ea typeface="Calibri"/>
              <a:cs typeface="Calibri"/>
              <a:sym typeface="Calibri"/>
            </a:endParaRPr>
          </a:p>
        </p:txBody>
      </p:sp>
      <p:grpSp>
        <p:nvGrpSpPr>
          <p:cNvPr id="635" name="Google Shape;635;p31"/>
          <p:cNvGrpSpPr/>
          <p:nvPr/>
        </p:nvGrpSpPr>
        <p:grpSpPr>
          <a:xfrm>
            <a:off x="811929" y="2212526"/>
            <a:ext cx="9572042" cy="4538047"/>
            <a:chOff x="220878" y="2802157"/>
            <a:chExt cx="8931834" cy="3700946"/>
          </a:xfrm>
        </p:grpSpPr>
        <p:sp>
          <p:nvSpPr>
            <p:cNvPr id="636" name="Google Shape;636;p31"/>
            <p:cNvSpPr/>
            <p:nvPr/>
          </p:nvSpPr>
          <p:spPr>
            <a:xfrm>
              <a:off x="220878" y="2851302"/>
              <a:ext cx="523240" cy="3385392"/>
            </a:xfrm>
            <a:custGeom>
              <a:avLst/>
              <a:gdLst/>
              <a:ahLst/>
              <a:cxnLst/>
              <a:rect l="l" t="t" r="r" b="b"/>
              <a:pathLst>
                <a:path w="523240" h="2809240" extrusionOk="0">
                  <a:moveTo>
                    <a:pt x="435609" y="0"/>
                  </a:moveTo>
                  <a:lnTo>
                    <a:pt x="87122" y="0"/>
                  </a:lnTo>
                  <a:lnTo>
                    <a:pt x="53208" y="6844"/>
                  </a:lnTo>
                  <a:lnTo>
                    <a:pt x="25515" y="25511"/>
                  </a:lnTo>
                  <a:lnTo>
                    <a:pt x="6845" y="53203"/>
                  </a:lnTo>
                  <a:lnTo>
                    <a:pt x="0" y="87122"/>
                  </a:lnTo>
                  <a:lnTo>
                    <a:pt x="0" y="2721610"/>
                  </a:lnTo>
                  <a:lnTo>
                    <a:pt x="6845" y="2755523"/>
                  </a:lnTo>
                  <a:lnTo>
                    <a:pt x="25515" y="2783216"/>
                  </a:lnTo>
                  <a:lnTo>
                    <a:pt x="53208" y="2801886"/>
                  </a:lnTo>
                  <a:lnTo>
                    <a:pt x="87122" y="2808732"/>
                  </a:lnTo>
                  <a:lnTo>
                    <a:pt x="435609" y="2808732"/>
                  </a:lnTo>
                  <a:lnTo>
                    <a:pt x="469523" y="2801886"/>
                  </a:lnTo>
                  <a:lnTo>
                    <a:pt x="497216" y="2783216"/>
                  </a:lnTo>
                  <a:lnTo>
                    <a:pt x="515886" y="2755523"/>
                  </a:lnTo>
                  <a:lnTo>
                    <a:pt x="522731" y="2721610"/>
                  </a:lnTo>
                  <a:lnTo>
                    <a:pt x="522731" y="87122"/>
                  </a:lnTo>
                  <a:lnTo>
                    <a:pt x="515886" y="53203"/>
                  </a:lnTo>
                  <a:lnTo>
                    <a:pt x="497216" y="25511"/>
                  </a:lnTo>
                  <a:lnTo>
                    <a:pt x="469523" y="6844"/>
                  </a:lnTo>
                  <a:lnTo>
                    <a:pt x="435609" y="0"/>
                  </a:lnTo>
                  <a:close/>
                </a:path>
              </a:pathLst>
            </a:custGeom>
            <a:solidFill>
              <a:srgbClr val="54813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37" name="Google Shape;637;p31"/>
            <p:cNvSpPr txBox="1"/>
            <p:nvPr/>
          </p:nvSpPr>
          <p:spPr>
            <a:xfrm rot="-5400000">
              <a:off x="-587558" y="4342828"/>
              <a:ext cx="2230967" cy="289584"/>
            </a:xfrm>
            <a:prstGeom prst="rect">
              <a:avLst/>
            </a:prstGeom>
            <a:noFill/>
            <a:ln>
              <a:noFill/>
            </a:ln>
          </p:spPr>
          <p:txBody>
            <a:bodyPr spcFirstLastPara="1" wrap="square" lIns="0" tIns="0" rIns="0" bIns="0" anchor="t" anchorCtr="0">
              <a:spAutoFit/>
            </a:bodyPr>
            <a:lstStyle/>
            <a:p>
              <a:pPr marL="12700" marR="0" lvl="0" indent="0" algn="ctr" rtl="0">
                <a:lnSpc>
                  <a:spcPct val="65312"/>
                </a:lnSpc>
                <a:spcBef>
                  <a:spcPts val="0"/>
                </a:spcBef>
                <a:spcAft>
                  <a:spcPts val="0"/>
                </a:spcAft>
                <a:buNone/>
              </a:pPr>
              <a:r>
                <a:rPr lang="el-GR" sz="3200" b="1">
                  <a:solidFill>
                    <a:srgbClr val="FFFFFF"/>
                  </a:solidFill>
                  <a:latin typeface="Calibri"/>
                  <a:ea typeface="Calibri"/>
                  <a:cs typeface="Calibri"/>
                  <a:sym typeface="Calibri"/>
                </a:rPr>
                <a:t>Erasmus</a:t>
              </a:r>
              <a:r>
                <a:rPr lang="el-GR" sz="1800" b="1">
                  <a:solidFill>
                    <a:srgbClr val="FFFFFF"/>
                  </a:solidFill>
                  <a:latin typeface="Century Gothic"/>
                  <a:ea typeface="Century Gothic"/>
                  <a:cs typeface="Century Gothic"/>
                  <a:sym typeface="Century Gothic"/>
                </a:rPr>
                <a:t> </a:t>
              </a:r>
              <a:r>
                <a:rPr lang="el-GR" sz="3200" b="1">
                  <a:solidFill>
                    <a:srgbClr val="FFFFFF"/>
                  </a:solidFill>
                  <a:latin typeface="Calibri"/>
                  <a:ea typeface="Calibri"/>
                  <a:cs typeface="Calibri"/>
                  <a:sym typeface="Calibri"/>
                </a:rPr>
                <a:t>Plan</a:t>
              </a:r>
              <a:endParaRPr sz="3200">
                <a:solidFill>
                  <a:schemeClr val="dk1"/>
                </a:solidFill>
                <a:latin typeface="Calibri"/>
                <a:ea typeface="Calibri"/>
                <a:cs typeface="Calibri"/>
                <a:sym typeface="Calibri"/>
              </a:endParaRPr>
            </a:p>
          </p:txBody>
        </p:sp>
        <p:sp>
          <p:nvSpPr>
            <p:cNvPr id="638" name="Google Shape;638;p31"/>
            <p:cNvSpPr/>
            <p:nvPr/>
          </p:nvSpPr>
          <p:spPr>
            <a:xfrm>
              <a:off x="899185" y="2823867"/>
              <a:ext cx="2541838" cy="578414"/>
            </a:xfrm>
            <a:custGeom>
              <a:avLst/>
              <a:gdLst/>
              <a:ahLst/>
              <a:cxnLst/>
              <a:rect l="l" t="t" r="r" b="b"/>
              <a:pathLst>
                <a:path w="2592704" h="579119" extrusionOk="0">
                  <a:moveTo>
                    <a:pt x="2495804" y="0"/>
                  </a:moveTo>
                  <a:lnTo>
                    <a:pt x="96519" y="0"/>
                  </a:lnTo>
                  <a:lnTo>
                    <a:pt x="58952" y="7580"/>
                  </a:lnTo>
                  <a:lnTo>
                    <a:pt x="28271" y="28257"/>
                  </a:lnTo>
                  <a:lnTo>
                    <a:pt x="7585" y="58935"/>
                  </a:lnTo>
                  <a:lnTo>
                    <a:pt x="0" y="96520"/>
                  </a:lnTo>
                  <a:lnTo>
                    <a:pt x="0" y="482600"/>
                  </a:lnTo>
                  <a:lnTo>
                    <a:pt x="7585" y="520184"/>
                  </a:lnTo>
                  <a:lnTo>
                    <a:pt x="28271" y="550862"/>
                  </a:lnTo>
                  <a:lnTo>
                    <a:pt x="58952" y="571539"/>
                  </a:lnTo>
                  <a:lnTo>
                    <a:pt x="96519" y="579120"/>
                  </a:lnTo>
                  <a:lnTo>
                    <a:pt x="2495804" y="579120"/>
                  </a:lnTo>
                  <a:lnTo>
                    <a:pt x="2533388" y="571539"/>
                  </a:lnTo>
                  <a:lnTo>
                    <a:pt x="2564066" y="550862"/>
                  </a:lnTo>
                  <a:lnTo>
                    <a:pt x="2584743" y="520184"/>
                  </a:lnTo>
                  <a:lnTo>
                    <a:pt x="2592324" y="482600"/>
                  </a:lnTo>
                  <a:lnTo>
                    <a:pt x="2592324" y="96520"/>
                  </a:lnTo>
                  <a:lnTo>
                    <a:pt x="2584743" y="58935"/>
                  </a:lnTo>
                  <a:lnTo>
                    <a:pt x="2564066" y="28257"/>
                  </a:lnTo>
                  <a:lnTo>
                    <a:pt x="2533388" y="7580"/>
                  </a:lnTo>
                  <a:lnTo>
                    <a:pt x="2495804"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39" name="Google Shape;639;p31"/>
            <p:cNvSpPr txBox="1"/>
            <p:nvPr/>
          </p:nvSpPr>
          <p:spPr>
            <a:xfrm>
              <a:off x="1051220" y="2933018"/>
              <a:ext cx="2236470" cy="366046"/>
            </a:xfrm>
            <a:prstGeom prst="rect">
              <a:avLst/>
            </a:prstGeom>
            <a:noFill/>
            <a:ln>
              <a:noFill/>
            </a:ln>
          </p:spPr>
          <p:txBody>
            <a:bodyPr spcFirstLastPara="1" wrap="square" lIns="0" tIns="12700" rIns="0" bIns="0" anchor="t" anchorCtr="0">
              <a:spAutoFit/>
            </a:bodyPr>
            <a:lstStyle/>
            <a:p>
              <a:pPr marL="0" marR="3810" lvl="0" indent="0" algn="ctr" rtl="0">
                <a:lnSpc>
                  <a:spcPct val="100000"/>
                </a:lnSpc>
                <a:spcBef>
                  <a:spcPts val="0"/>
                </a:spcBef>
                <a:spcAft>
                  <a:spcPts val="0"/>
                </a:spcAft>
                <a:buNone/>
              </a:pPr>
              <a:r>
                <a:rPr lang="el-GR" sz="1800" b="1">
                  <a:solidFill>
                    <a:srgbClr val="FFFFFF"/>
                  </a:solidFill>
                  <a:latin typeface="Calibri"/>
                  <a:ea typeface="Calibri"/>
                  <a:cs typeface="Calibri"/>
                  <a:sym typeface="Calibri"/>
                </a:rPr>
                <a:t>Objectives</a:t>
              </a:r>
              <a:endParaRPr sz="1800">
                <a:solidFill>
                  <a:schemeClr val="dk1"/>
                </a:solidFill>
                <a:latin typeface="Calibri"/>
                <a:ea typeface="Calibri"/>
                <a:cs typeface="Calibri"/>
                <a:sym typeface="Calibri"/>
              </a:endParaRPr>
            </a:p>
            <a:p>
              <a:pPr marL="0" marR="0" lvl="0" indent="0" algn="ctr" rtl="0">
                <a:lnSpc>
                  <a:spcPct val="97500"/>
                </a:lnSpc>
                <a:spcBef>
                  <a:spcPts val="0"/>
                </a:spcBef>
                <a:spcAft>
                  <a:spcPts val="0"/>
                </a:spcAft>
                <a:buNone/>
              </a:pPr>
              <a:r>
                <a:rPr lang="el-GR" sz="1600">
                  <a:solidFill>
                    <a:srgbClr val="FFFFFF"/>
                  </a:solidFill>
                  <a:latin typeface="Calibri"/>
                  <a:ea typeface="Calibri"/>
                  <a:cs typeface="Calibri"/>
                  <a:sym typeface="Calibri"/>
                </a:rPr>
                <a:t>Τι θέλετε να πετύχετε;</a:t>
              </a:r>
              <a:endParaRPr sz="1600">
                <a:solidFill>
                  <a:schemeClr val="dk1"/>
                </a:solidFill>
                <a:latin typeface="Calibri"/>
                <a:ea typeface="Calibri"/>
                <a:cs typeface="Calibri"/>
                <a:sym typeface="Calibri"/>
              </a:endParaRPr>
            </a:p>
          </p:txBody>
        </p:sp>
        <p:sp>
          <p:nvSpPr>
            <p:cNvPr id="640" name="Google Shape;640;p31"/>
            <p:cNvSpPr/>
            <p:nvPr/>
          </p:nvSpPr>
          <p:spPr>
            <a:xfrm>
              <a:off x="854965" y="3661665"/>
              <a:ext cx="2586059" cy="536386"/>
            </a:xfrm>
            <a:custGeom>
              <a:avLst/>
              <a:gdLst/>
              <a:ahLst/>
              <a:cxnLst/>
              <a:rect l="l" t="t" r="r" b="b"/>
              <a:pathLst>
                <a:path w="2592704" h="591820" extrusionOk="0">
                  <a:moveTo>
                    <a:pt x="2493772" y="0"/>
                  </a:moveTo>
                  <a:lnTo>
                    <a:pt x="98552" y="0"/>
                  </a:lnTo>
                  <a:lnTo>
                    <a:pt x="60189" y="7737"/>
                  </a:lnTo>
                  <a:lnTo>
                    <a:pt x="28863" y="28844"/>
                  </a:lnTo>
                  <a:lnTo>
                    <a:pt x="7744" y="60168"/>
                  </a:lnTo>
                  <a:lnTo>
                    <a:pt x="0" y="98551"/>
                  </a:lnTo>
                  <a:lnTo>
                    <a:pt x="0" y="492759"/>
                  </a:lnTo>
                  <a:lnTo>
                    <a:pt x="7744" y="531143"/>
                  </a:lnTo>
                  <a:lnTo>
                    <a:pt x="28863" y="562467"/>
                  </a:lnTo>
                  <a:lnTo>
                    <a:pt x="60189" y="583574"/>
                  </a:lnTo>
                  <a:lnTo>
                    <a:pt x="98552" y="591312"/>
                  </a:lnTo>
                  <a:lnTo>
                    <a:pt x="2493772" y="591312"/>
                  </a:lnTo>
                  <a:lnTo>
                    <a:pt x="2532155" y="583574"/>
                  </a:lnTo>
                  <a:lnTo>
                    <a:pt x="2563479" y="562467"/>
                  </a:lnTo>
                  <a:lnTo>
                    <a:pt x="2584586" y="531143"/>
                  </a:lnTo>
                  <a:lnTo>
                    <a:pt x="2592324" y="492759"/>
                  </a:lnTo>
                  <a:lnTo>
                    <a:pt x="2592324" y="98551"/>
                  </a:lnTo>
                  <a:lnTo>
                    <a:pt x="2584586" y="60168"/>
                  </a:lnTo>
                  <a:lnTo>
                    <a:pt x="2563479" y="28844"/>
                  </a:lnTo>
                  <a:lnTo>
                    <a:pt x="2532155" y="7737"/>
                  </a:lnTo>
                  <a:lnTo>
                    <a:pt x="2493772"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1" name="Google Shape;641;p31"/>
            <p:cNvSpPr txBox="1"/>
            <p:nvPr/>
          </p:nvSpPr>
          <p:spPr>
            <a:xfrm>
              <a:off x="1263141" y="3749209"/>
              <a:ext cx="1778000" cy="373890"/>
            </a:xfrm>
            <a:prstGeom prst="rect">
              <a:avLst/>
            </a:prstGeom>
            <a:noFill/>
            <a:ln>
              <a:noFill/>
            </a:ln>
          </p:spPr>
          <p:txBody>
            <a:bodyPr spcFirstLastPara="1" wrap="square" lIns="0" tIns="12700" rIns="0" bIns="0" anchor="t" anchorCtr="0">
              <a:spAutoFit/>
            </a:bodyPr>
            <a:lstStyle/>
            <a:p>
              <a:pPr marL="0" marR="4445" lvl="0" indent="0" algn="ctr" rtl="0">
                <a:lnSpc>
                  <a:spcPct val="100000"/>
                </a:lnSpc>
                <a:spcBef>
                  <a:spcPts val="0"/>
                </a:spcBef>
                <a:spcAft>
                  <a:spcPts val="0"/>
                </a:spcAft>
                <a:buNone/>
              </a:pPr>
              <a:r>
                <a:rPr lang="el-GR" sz="1800" b="1">
                  <a:solidFill>
                    <a:srgbClr val="FFFFFF"/>
                  </a:solidFill>
                  <a:latin typeface="Calibri"/>
                  <a:ea typeface="Calibri"/>
                  <a:cs typeface="Calibri"/>
                  <a:sym typeface="Calibri"/>
                </a:rPr>
                <a:t>Activities</a:t>
              </a:r>
              <a:endParaRPr sz="1800">
                <a:solidFill>
                  <a:schemeClr val="dk1"/>
                </a:solidFill>
                <a:latin typeface="Calibri"/>
                <a:ea typeface="Calibri"/>
                <a:cs typeface="Calibri"/>
                <a:sym typeface="Calibri"/>
              </a:endParaRPr>
            </a:p>
            <a:p>
              <a:pPr marL="0" marR="0" lvl="0" indent="0" algn="ctr" rtl="0">
                <a:lnSpc>
                  <a:spcPct val="97500"/>
                </a:lnSpc>
                <a:spcBef>
                  <a:spcPts val="0"/>
                </a:spcBef>
                <a:spcAft>
                  <a:spcPts val="0"/>
                </a:spcAft>
                <a:buNone/>
              </a:pPr>
              <a:r>
                <a:rPr lang="el-GR" sz="1600">
                  <a:solidFill>
                    <a:srgbClr val="FFFFFF"/>
                  </a:solidFill>
                  <a:latin typeface="Calibri"/>
                  <a:ea typeface="Calibri"/>
                  <a:cs typeface="Calibri"/>
                  <a:sym typeface="Calibri"/>
                </a:rPr>
                <a:t>Πώς θα το πετύχετε;</a:t>
              </a:r>
              <a:endParaRPr sz="1600">
                <a:solidFill>
                  <a:schemeClr val="dk1"/>
                </a:solidFill>
                <a:latin typeface="Calibri"/>
                <a:ea typeface="Calibri"/>
                <a:cs typeface="Calibri"/>
                <a:sym typeface="Calibri"/>
              </a:endParaRPr>
            </a:p>
          </p:txBody>
        </p:sp>
        <p:sp>
          <p:nvSpPr>
            <p:cNvPr id="642" name="Google Shape;642;p31"/>
            <p:cNvSpPr/>
            <p:nvPr/>
          </p:nvSpPr>
          <p:spPr>
            <a:xfrm>
              <a:off x="3611879" y="2818385"/>
              <a:ext cx="5352415" cy="574348"/>
            </a:xfrm>
            <a:custGeom>
              <a:avLst/>
              <a:gdLst/>
              <a:ahLst/>
              <a:cxnLst/>
              <a:rect l="l" t="t" r="r" b="b"/>
              <a:pathLst>
                <a:path w="5352415" h="576580" extrusionOk="0">
                  <a:moveTo>
                    <a:pt x="5256276" y="0"/>
                  </a:moveTo>
                  <a:lnTo>
                    <a:pt x="96012" y="0"/>
                  </a:lnTo>
                  <a:lnTo>
                    <a:pt x="58614" y="7536"/>
                  </a:lnTo>
                  <a:lnTo>
                    <a:pt x="28098" y="28098"/>
                  </a:lnTo>
                  <a:lnTo>
                    <a:pt x="7536" y="58614"/>
                  </a:lnTo>
                  <a:lnTo>
                    <a:pt x="0" y="96012"/>
                  </a:lnTo>
                  <a:lnTo>
                    <a:pt x="0" y="480060"/>
                  </a:lnTo>
                  <a:lnTo>
                    <a:pt x="7536" y="517457"/>
                  </a:lnTo>
                  <a:lnTo>
                    <a:pt x="28098" y="547973"/>
                  </a:lnTo>
                  <a:lnTo>
                    <a:pt x="58614" y="568535"/>
                  </a:lnTo>
                  <a:lnTo>
                    <a:pt x="96012" y="576072"/>
                  </a:lnTo>
                  <a:lnTo>
                    <a:pt x="5256276" y="576072"/>
                  </a:lnTo>
                  <a:lnTo>
                    <a:pt x="5293673" y="568535"/>
                  </a:lnTo>
                  <a:lnTo>
                    <a:pt x="5324189" y="547973"/>
                  </a:lnTo>
                  <a:lnTo>
                    <a:pt x="5344751" y="517457"/>
                  </a:lnTo>
                  <a:lnTo>
                    <a:pt x="5352288" y="480060"/>
                  </a:lnTo>
                  <a:lnTo>
                    <a:pt x="5352288" y="96012"/>
                  </a:lnTo>
                  <a:lnTo>
                    <a:pt x="5344751" y="58614"/>
                  </a:lnTo>
                  <a:lnTo>
                    <a:pt x="5324189" y="28098"/>
                  </a:lnTo>
                  <a:lnTo>
                    <a:pt x="5293673" y="7536"/>
                  </a:lnTo>
                  <a:lnTo>
                    <a:pt x="5256276" y="0"/>
                  </a:lnTo>
                  <a:close/>
                </a:path>
              </a:pathLst>
            </a:custGeom>
            <a:solidFill>
              <a:srgbClr val="C4E0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3" name="Google Shape;643;p31"/>
            <p:cNvSpPr/>
            <p:nvPr/>
          </p:nvSpPr>
          <p:spPr>
            <a:xfrm>
              <a:off x="3722550" y="2810869"/>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4" name="Google Shape;644;p31"/>
            <p:cNvSpPr/>
            <p:nvPr/>
          </p:nvSpPr>
          <p:spPr>
            <a:xfrm>
              <a:off x="3733927" y="3167224"/>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5" name="Google Shape;645;p31"/>
            <p:cNvSpPr txBox="1"/>
            <p:nvPr/>
          </p:nvSpPr>
          <p:spPr>
            <a:xfrm>
              <a:off x="3907608" y="2802157"/>
              <a:ext cx="4803758" cy="58567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l-GR" sz="1500">
                  <a:solidFill>
                    <a:schemeClr val="dk1"/>
                  </a:solidFill>
                  <a:latin typeface="Calibri"/>
                  <a:ea typeface="Calibri"/>
                  <a:cs typeface="Calibri"/>
                  <a:sym typeface="Calibri"/>
                </a:rPr>
                <a:t>Στόχοι του οργανισμού &amp; σύνδεσή τους με τις προκλήσεις που έχουν καταγραφεί </a:t>
              </a:r>
              <a:endParaRPr/>
            </a:p>
            <a:p>
              <a:pPr marL="12700" marR="0" lvl="0" indent="0" algn="l" rtl="0">
                <a:lnSpc>
                  <a:spcPct val="100000"/>
                </a:lnSpc>
                <a:spcBef>
                  <a:spcPts val="100"/>
                </a:spcBef>
                <a:spcAft>
                  <a:spcPts val="0"/>
                </a:spcAft>
                <a:buNone/>
              </a:pPr>
              <a:r>
                <a:rPr lang="el-GR" sz="1500">
                  <a:solidFill>
                    <a:schemeClr val="dk1"/>
                  </a:solidFill>
                  <a:latin typeface="Calibri"/>
                  <a:ea typeface="Calibri"/>
                  <a:cs typeface="Calibri"/>
                  <a:sym typeface="Calibri"/>
                </a:rPr>
                <a:t>Πώς θα μετρηθεί η πρόοδος στην επίτευξή τους;</a:t>
              </a:r>
              <a:endParaRPr sz="1500">
                <a:solidFill>
                  <a:schemeClr val="dk1"/>
                </a:solidFill>
                <a:latin typeface="Calibri"/>
                <a:ea typeface="Calibri"/>
                <a:cs typeface="Calibri"/>
                <a:sym typeface="Calibri"/>
              </a:endParaRPr>
            </a:p>
          </p:txBody>
        </p:sp>
        <p:sp>
          <p:nvSpPr>
            <p:cNvPr id="646" name="Google Shape;646;p31"/>
            <p:cNvSpPr/>
            <p:nvPr/>
          </p:nvSpPr>
          <p:spPr>
            <a:xfrm>
              <a:off x="859537" y="5444704"/>
              <a:ext cx="2581486" cy="759073"/>
            </a:xfrm>
            <a:custGeom>
              <a:avLst/>
              <a:gdLst/>
              <a:ahLst/>
              <a:cxnLst/>
              <a:rect l="l" t="t" r="r" b="b"/>
              <a:pathLst>
                <a:path w="2592704" h="876300" extrusionOk="0">
                  <a:moveTo>
                    <a:pt x="2503042" y="0"/>
                  </a:moveTo>
                  <a:lnTo>
                    <a:pt x="89331" y="0"/>
                  </a:lnTo>
                  <a:lnTo>
                    <a:pt x="54558" y="7019"/>
                  </a:lnTo>
                  <a:lnTo>
                    <a:pt x="26163" y="26163"/>
                  </a:lnTo>
                  <a:lnTo>
                    <a:pt x="7019" y="54558"/>
                  </a:lnTo>
                  <a:lnTo>
                    <a:pt x="0" y="89331"/>
                  </a:lnTo>
                  <a:lnTo>
                    <a:pt x="0" y="786968"/>
                  </a:lnTo>
                  <a:lnTo>
                    <a:pt x="7019" y="821741"/>
                  </a:lnTo>
                  <a:lnTo>
                    <a:pt x="26163" y="850136"/>
                  </a:lnTo>
                  <a:lnTo>
                    <a:pt x="54558" y="869280"/>
                  </a:lnTo>
                  <a:lnTo>
                    <a:pt x="89331" y="876299"/>
                  </a:lnTo>
                  <a:lnTo>
                    <a:pt x="2503042" y="876299"/>
                  </a:lnTo>
                  <a:lnTo>
                    <a:pt x="2537781" y="869280"/>
                  </a:lnTo>
                  <a:lnTo>
                    <a:pt x="2566162" y="850136"/>
                  </a:lnTo>
                  <a:lnTo>
                    <a:pt x="2585303" y="821741"/>
                  </a:lnTo>
                  <a:lnTo>
                    <a:pt x="2592324" y="786968"/>
                  </a:lnTo>
                  <a:lnTo>
                    <a:pt x="2592324" y="89331"/>
                  </a:lnTo>
                  <a:lnTo>
                    <a:pt x="2585303" y="54558"/>
                  </a:lnTo>
                  <a:lnTo>
                    <a:pt x="2566162" y="26163"/>
                  </a:lnTo>
                  <a:lnTo>
                    <a:pt x="2537781" y="7019"/>
                  </a:lnTo>
                  <a:lnTo>
                    <a:pt x="2503042"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7" name="Google Shape;647;p31"/>
            <p:cNvSpPr txBox="1"/>
            <p:nvPr/>
          </p:nvSpPr>
          <p:spPr>
            <a:xfrm>
              <a:off x="1001967" y="5607933"/>
              <a:ext cx="2211705" cy="378806"/>
            </a:xfrm>
            <a:prstGeom prst="rect">
              <a:avLst/>
            </a:prstGeom>
            <a:noFill/>
            <a:ln>
              <a:noFill/>
            </a:ln>
          </p:spPr>
          <p:txBody>
            <a:bodyPr spcFirstLastPara="1" wrap="square" lIns="0" tIns="12700" rIns="0" bIns="0" anchor="t" anchorCtr="0">
              <a:spAutoFit/>
            </a:bodyPr>
            <a:lstStyle/>
            <a:p>
              <a:pPr marL="0" marR="7620" lvl="0" indent="0" algn="ctr" rtl="0">
                <a:lnSpc>
                  <a:spcPct val="100000"/>
                </a:lnSpc>
                <a:spcBef>
                  <a:spcPts val="0"/>
                </a:spcBef>
                <a:spcAft>
                  <a:spcPts val="0"/>
                </a:spcAft>
                <a:buNone/>
              </a:pPr>
              <a:r>
                <a:rPr lang="el-GR" sz="1800" b="1">
                  <a:solidFill>
                    <a:srgbClr val="FFFFFF"/>
                  </a:solidFill>
                  <a:latin typeface="Calibri"/>
                  <a:ea typeface="Calibri"/>
                  <a:cs typeface="Calibri"/>
                  <a:sym typeface="Calibri"/>
                </a:rPr>
                <a:t>Management</a:t>
              </a:r>
              <a:endParaRPr sz="1800">
                <a:solidFill>
                  <a:schemeClr val="dk1"/>
                </a:solidFill>
                <a:latin typeface="Calibri"/>
                <a:ea typeface="Calibri"/>
                <a:cs typeface="Calibri"/>
                <a:sym typeface="Calibri"/>
              </a:endParaRPr>
            </a:p>
            <a:p>
              <a:pPr marL="12700" marR="5715" lvl="0" indent="-3175" algn="ctr" rtl="0">
                <a:lnSpc>
                  <a:spcPct val="97500"/>
                </a:lnSpc>
                <a:spcBef>
                  <a:spcPts val="50"/>
                </a:spcBef>
                <a:spcAft>
                  <a:spcPts val="0"/>
                </a:spcAft>
                <a:buNone/>
              </a:pPr>
              <a:r>
                <a:rPr lang="el-GR" sz="1600">
                  <a:solidFill>
                    <a:srgbClr val="FFFFFF"/>
                  </a:solidFill>
                  <a:latin typeface="Calibri"/>
                  <a:ea typeface="Calibri"/>
                  <a:cs typeface="Calibri"/>
                  <a:sym typeface="Calibri"/>
                </a:rPr>
                <a:t>O τρόπος εργασίας σας</a:t>
              </a:r>
              <a:endParaRPr/>
            </a:p>
          </p:txBody>
        </p:sp>
        <p:sp>
          <p:nvSpPr>
            <p:cNvPr id="648" name="Google Shape;648;p31"/>
            <p:cNvSpPr/>
            <p:nvPr/>
          </p:nvSpPr>
          <p:spPr>
            <a:xfrm>
              <a:off x="3602735" y="4525265"/>
              <a:ext cx="5354320" cy="667741"/>
            </a:xfrm>
            <a:custGeom>
              <a:avLst/>
              <a:gdLst/>
              <a:ahLst/>
              <a:cxnLst/>
              <a:rect l="l" t="t" r="r" b="b"/>
              <a:pathLst>
                <a:path w="5354320" h="582295" extrusionOk="0">
                  <a:moveTo>
                    <a:pt x="5256784" y="0"/>
                  </a:moveTo>
                  <a:lnTo>
                    <a:pt x="97027" y="0"/>
                  </a:lnTo>
                  <a:lnTo>
                    <a:pt x="59257" y="7623"/>
                  </a:lnTo>
                  <a:lnTo>
                    <a:pt x="28416" y="28416"/>
                  </a:lnTo>
                  <a:lnTo>
                    <a:pt x="7623" y="59257"/>
                  </a:lnTo>
                  <a:lnTo>
                    <a:pt x="0" y="97027"/>
                  </a:lnTo>
                  <a:lnTo>
                    <a:pt x="0" y="485139"/>
                  </a:lnTo>
                  <a:lnTo>
                    <a:pt x="7623" y="522905"/>
                  </a:lnTo>
                  <a:lnTo>
                    <a:pt x="28416" y="553746"/>
                  </a:lnTo>
                  <a:lnTo>
                    <a:pt x="59257" y="574542"/>
                  </a:lnTo>
                  <a:lnTo>
                    <a:pt x="97027" y="582167"/>
                  </a:lnTo>
                  <a:lnTo>
                    <a:pt x="5256784" y="582167"/>
                  </a:lnTo>
                  <a:lnTo>
                    <a:pt x="5294554" y="574542"/>
                  </a:lnTo>
                  <a:lnTo>
                    <a:pt x="5325395" y="553746"/>
                  </a:lnTo>
                  <a:lnTo>
                    <a:pt x="5346188" y="522905"/>
                  </a:lnTo>
                  <a:lnTo>
                    <a:pt x="5353812" y="485139"/>
                  </a:lnTo>
                  <a:lnTo>
                    <a:pt x="5353812" y="97027"/>
                  </a:lnTo>
                  <a:lnTo>
                    <a:pt x="5346188" y="59257"/>
                  </a:lnTo>
                  <a:lnTo>
                    <a:pt x="5325395" y="28416"/>
                  </a:lnTo>
                  <a:lnTo>
                    <a:pt x="5294554" y="7623"/>
                  </a:lnTo>
                  <a:lnTo>
                    <a:pt x="5256784" y="0"/>
                  </a:lnTo>
                  <a:close/>
                </a:path>
              </a:pathLst>
            </a:custGeom>
            <a:solidFill>
              <a:srgbClr val="C4E0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49" name="Google Shape;649;p31"/>
            <p:cNvSpPr/>
            <p:nvPr/>
          </p:nvSpPr>
          <p:spPr>
            <a:xfrm>
              <a:off x="3725545" y="4619961"/>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0" name="Google Shape;650;p31"/>
            <p:cNvSpPr txBox="1"/>
            <p:nvPr/>
          </p:nvSpPr>
          <p:spPr>
            <a:xfrm>
              <a:off x="3951025" y="4577273"/>
              <a:ext cx="4266565" cy="386963"/>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l-GR" sz="1500">
                  <a:solidFill>
                    <a:schemeClr val="dk1"/>
                  </a:solidFill>
                  <a:latin typeface="Calibri"/>
                  <a:ea typeface="Calibri"/>
                  <a:cs typeface="Calibri"/>
                  <a:sym typeface="Calibri"/>
                </a:rPr>
                <a:t>Ρητή δήλωση του οργανισμού ότι θα τηρεί τα </a:t>
              </a:r>
              <a:r>
                <a:rPr lang="el-GR" sz="15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Πρότυπα Ποιότητας Erasmus</a:t>
              </a:r>
              <a:endParaRPr sz="1500">
                <a:solidFill>
                  <a:schemeClr val="dk1"/>
                </a:solidFill>
                <a:latin typeface="Calibri"/>
                <a:ea typeface="Calibri"/>
                <a:cs typeface="Calibri"/>
                <a:sym typeface="Calibri"/>
              </a:endParaRPr>
            </a:p>
          </p:txBody>
        </p:sp>
        <p:sp>
          <p:nvSpPr>
            <p:cNvPr id="651" name="Google Shape;651;p31"/>
            <p:cNvSpPr/>
            <p:nvPr/>
          </p:nvSpPr>
          <p:spPr>
            <a:xfrm>
              <a:off x="3605785" y="3661665"/>
              <a:ext cx="5352415" cy="554522"/>
            </a:xfrm>
            <a:custGeom>
              <a:avLst/>
              <a:gdLst/>
              <a:ahLst/>
              <a:cxnLst/>
              <a:rect l="l" t="t" r="r" b="b"/>
              <a:pathLst>
                <a:path w="5352415" h="591820" extrusionOk="0">
                  <a:moveTo>
                    <a:pt x="5253736" y="0"/>
                  </a:moveTo>
                  <a:lnTo>
                    <a:pt x="98551" y="0"/>
                  </a:lnTo>
                  <a:lnTo>
                    <a:pt x="60168" y="7737"/>
                  </a:lnTo>
                  <a:lnTo>
                    <a:pt x="28844" y="28844"/>
                  </a:lnTo>
                  <a:lnTo>
                    <a:pt x="7737" y="60168"/>
                  </a:lnTo>
                  <a:lnTo>
                    <a:pt x="0" y="98551"/>
                  </a:lnTo>
                  <a:lnTo>
                    <a:pt x="0" y="492759"/>
                  </a:lnTo>
                  <a:lnTo>
                    <a:pt x="7737" y="531143"/>
                  </a:lnTo>
                  <a:lnTo>
                    <a:pt x="28844" y="562467"/>
                  </a:lnTo>
                  <a:lnTo>
                    <a:pt x="60168" y="583574"/>
                  </a:lnTo>
                  <a:lnTo>
                    <a:pt x="98551" y="591312"/>
                  </a:lnTo>
                  <a:lnTo>
                    <a:pt x="5253736" y="591312"/>
                  </a:lnTo>
                  <a:lnTo>
                    <a:pt x="5292119" y="583574"/>
                  </a:lnTo>
                  <a:lnTo>
                    <a:pt x="5323443" y="562467"/>
                  </a:lnTo>
                  <a:lnTo>
                    <a:pt x="5344550" y="531143"/>
                  </a:lnTo>
                  <a:lnTo>
                    <a:pt x="5352288" y="492759"/>
                  </a:lnTo>
                  <a:lnTo>
                    <a:pt x="5352288" y="98551"/>
                  </a:lnTo>
                  <a:lnTo>
                    <a:pt x="5344550" y="60168"/>
                  </a:lnTo>
                  <a:lnTo>
                    <a:pt x="5323443" y="28844"/>
                  </a:lnTo>
                  <a:lnTo>
                    <a:pt x="5292119" y="7737"/>
                  </a:lnTo>
                  <a:lnTo>
                    <a:pt x="5253736" y="0"/>
                  </a:lnTo>
                  <a:close/>
                </a:path>
              </a:pathLst>
            </a:custGeom>
            <a:solidFill>
              <a:srgbClr val="C4E0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2" name="Google Shape;652;p31"/>
            <p:cNvSpPr/>
            <p:nvPr/>
          </p:nvSpPr>
          <p:spPr>
            <a:xfrm>
              <a:off x="3728973" y="3722951"/>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3" name="Google Shape;653;p31"/>
            <p:cNvSpPr/>
            <p:nvPr/>
          </p:nvSpPr>
          <p:spPr>
            <a:xfrm>
              <a:off x="3728973" y="3986711"/>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4" name="Google Shape;654;p31"/>
            <p:cNvSpPr txBox="1"/>
            <p:nvPr/>
          </p:nvSpPr>
          <p:spPr>
            <a:xfrm>
              <a:off x="3913842" y="3682348"/>
              <a:ext cx="5050450" cy="508282"/>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l-GR" sz="1500">
                  <a:solidFill>
                    <a:schemeClr val="dk1"/>
                  </a:solidFill>
                  <a:latin typeface="Calibri"/>
                  <a:ea typeface="Calibri"/>
                  <a:cs typeface="Calibri"/>
                  <a:sym typeface="Calibri"/>
                </a:rPr>
                <a:t>Προγραμματισμένος αριθμός συμμετεχόντων ανά έτος</a:t>
              </a:r>
              <a:endParaRPr/>
            </a:p>
            <a:p>
              <a:pPr marL="12700" marR="5080" lvl="0" indent="0" algn="l" rtl="0">
                <a:lnSpc>
                  <a:spcPct val="100000"/>
                </a:lnSpc>
                <a:spcBef>
                  <a:spcPts val="100"/>
                </a:spcBef>
                <a:spcAft>
                  <a:spcPts val="0"/>
                </a:spcAft>
                <a:buNone/>
              </a:pPr>
              <a:endParaRPr sz="800">
                <a:solidFill>
                  <a:schemeClr val="dk1"/>
                </a:solidFill>
                <a:latin typeface="Calibri"/>
                <a:ea typeface="Calibri"/>
                <a:cs typeface="Calibri"/>
                <a:sym typeface="Calibri"/>
              </a:endParaRPr>
            </a:p>
            <a:p>
              <a:pPr marL="12700" marR="5080" lvl="0" indent="0" algn="l" rtl="0">
                <a:lnSpc>
                  <a:spcPct val="100000"/>
                </a:lnSpc>
                <a:spcBef>
                  <a:spcPts val="100"/>
                </a:spcBef>
                <a:spcAft>
                  <a:spcPts val="0"/>
                </a:spcAft>
                <a:buNone/>
              </a:pPr>
              <a:r>
                <a:rPr lang="el-GR" sz="1500">
                  <a:solidFill>
                    <a:schemeClr val="dk1"/>
                  </a:solidFill>
                  <a:latin typeface="Calibri"/>
                  <a:ea typeface="Calibri"/>
                  <a:cs typeface="Calibri"/>
                  <a:sym typeface="Calibri"/>
                </a:rPr>
                <a:t>Προφίλ αναμενόμενων συμμετεχόντων</a:t>
              </a:r>
              <a:endParaRPr sz="1500">
                <a:solidFill>
                  <a:schemeClr val="dk1"/>
                </a:solidFill>
                <a:latin typeface="Calibri"/>
                <a:ea typeface="Calibri"/>
                <a:cs typeface="Calibri"/>
                <a:sym typeface="Calibri"/>
              </a:endParaRPr>
            </a:p>
          </p:txBody>
        </p:sp>
        <p:sp>
          <p:nvSpPr>
            <p:cNvPr id="655" name="Google Shape;655;p31"/>
            <p:cNvSpPr/>
            <p:nvPr/>
          </p:nvSpPr>
          <p:spPr>
            <a:xfrm>
              <a:off x="3611879" y="5390894"/>
              <a:ext cx="5352415" cy="1112209"/>
            </a:xfrm>
            <a:custGeom>
              <a:avLst/>
              <a:gdLst/>
              <a:ahLst/>
              <a:cxnLst/>
              <a:rect l="l" t="t" r="r" b="b"/>
              <a:pathLst>
                <a:path w="5352415" h="887095" extrusionOk="0">
                  <a:moveTo>
                    <a:pt x="5249291" y="0"/>
                  </a:moveTo>
                  <a:lnTo>
                    <a:pt x="102997" y="0"/>
                  </a:lnTo>
                  <a:lnTo>
                    <a:pt x="62900" y="8096"/>
                  </a:lnTo>
                  <a:lnTo>
                    <a:pt x="30162" y="30173"/>
                  </a:lnTo>
                  <a:lnTo>
                    <a:pt x="8092" y="62916"/>
                  </a:lnTo>
                  <a:lnTo>
                    <a:pt x="0" y="103009"/>
                  </a:lnTo>
                  <a:lnTo>
                    <a:pt x="0" y="783958"/>
                  </a:lnTo>
                  <a:lnTo>
                    <a:pt x="8092" y="824051"/>
                  </a:lnTo>
                  <a:lnTo>
                    <a:pt x="30162" y="856794"/>
                  </a:lnTo>
                  <a:lnTo>
                    <a:pt x="62900" y="878871"/>
                  </a:lnTo>
                  <a:lnTo>
                    <a:pt x="102997" y="886968"/>
                  </a:lnTo>
                  <a:lnTo>
                    <a:pt x="5249291" y="886968"/>
                  </a:lnTo>
                  <a:lnTo>
                    <a:pt x="5289387" y="878871"/>
                  </a:lnTo>
                  <a:lnTo>
                    <a:pt x="5322125" y="856794"/>
                  </a:lnTo>
                  <a:lnTo>
                    <a:pt x="5344195" y="824051"/>
                  </a:lnTo>
                  <a:lnTo>
                    <a:pt x="5352288" y="783958"/>
                  </a:lnTo>
                  <a:lnTo>
                    <a:pt x="5352288" y="103009"/>
                  </a:lnTo>
                  <a:lnTo>
                    <a:pt x="5344195" y="62916"/>
                  </a:lnTo>
                  <a:lnTo>
                    <a:pt x="5322125" y="30173"/>
                  </a:lnTo>
                  <a:lnTo>
                    <a:pt x="5289387" y="8096"/>
                  </a:lnTo>
                  <a:lnTo>
                    <a:pt x="5249291" y="0"/>
                  </a:lnTo>
                  <a:close/>
                </a:path>
              </a:pathLst>
            </a:custGeom>
            <a:solidFill>
              <a:srgbClr val="C4E0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6" name="Google Shape;656;p31"/>
            <p:cNvSpPr/>
            <p:nvPr/>
          </p:nvSpPr>
          <p:spPr>
            <a:xfrm>
              <a:off x="3736085" y="5438992"/>
              <a:ext cx="140208" cy="1869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7" name="Google Shape;657;p31"/>
            <p:cNvSpPr/>
            <p:nvPr/>
          </p:nvSpPr>
          <p:spPr>
            <a:xfrm>
              <a:off x="3743815" y="5636879"/>
              <a:ext cx="140208" cy="1869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8" name="Google Shape;658;p31"/>
            <p:cNvSpPr/>
            <p:nvPr/>
          </p:nvSpPr>
          <p:spPr>
            <a:xfrm>
              <a:off x="3733927" y="6016832"/>
              <a:ext cx="140208" cy="1869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59" name="Google Shape;659;p31"/>
            <p:cNvSpPr txBox="1"/>
            <p:nvPr/>
          </p:nvSpPr>
          <p:spPr>
            <a:xfrm>
              <a:off x="3918981" y="5438992"/>
              <a:ext cx="5233731" cy="983096"/>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l-GR" sz="1500">
                  <a:solidFill>
                    <a:schemeClr val="dk1"/>
                  </a:solidFill>
                  <a:latin typeface="Calibri"/>
                  <a:ea typeface="Calibri"/>
                  <a:cs typeface="Calibri"/>
                  <a:sym typeface="Calibri"/>
                </a:rPr>
                <a:t>Τρόπος συμμόρφωσης με τα πρότυπα ποιότητας Erasmus</a:t>
              </a:r>
              <a:endParaRPr sz="1500">
                <a:solidFill>
                  <a:schemeClr val="dk1"/>
                </a:solidFill>
                <a:latin typeface="Calibri"/>
                <a:ea typeface="Calibri"/>
                <a:cs typeface="Calibri"/>
                <a:sym typeface="Calibri"/>
              </a:endParaRPr>
            </a:p>
            <a:p>
              <a:pPr marL="0" marR="5080" lvl="0" indent="12700" algn="l" rtl="0">
                <a:spcBef>
                  <a:spcPts val="100"/>
                </a:spcBef>
                <a:spcAft>
                  <a:spcPts val="0"/>
                </a:spcAft>
                <a:buNone/>
              </a:pPr>
              <a:r>
                <a:rPr lang="el-GR" sz="1500">
                  <a:solidFill>
                    <a:schemeClr val="dk1"/>
                  </a:solidFill>
                  <a:latin typeface="Calibri"/>
                  <a:ea typeface="Calibri"/>
                  <a:cs typeface="Calibri"/>
                  <a:sym typeface="Calibri"/>
                </a:rPr>
                <a:t>Συντονισμός - Επίβλεψη δραστηριοτήτων &amp; Ενσωμάτωση αποτελεσμάτων τους στις εργασίες του οργανισμού</a:t>
              </a:r>
              <a:endParaRPr/>
            </a:p>
            <a:p>
              <a:pPr marL="0" marR="5080" lvl="0" indent="12700" algn="l" rtl="0">
                <a:spcBef>
                  <a:spcPts val="100"/>
                </a:spcBef>
                <a:spcAft>
                  <a:spcPts val="0"/>
                </a:spcAft>
                <a:buNone/>
              </a:pPr>
              <a:r>
                <a:rPr lang="el-GR" sz="1500">
                  <a:solidFill>
                    <a:schemeClr val="dk1"/>
                  </a:solidFill>
                  <a:latin typeface="Calibri"/>
                  <a:ea typeface="Calibri"/>
                  <a:cs typeface="Calibri"/>
                  <a:sym typeface="Calibri"/>
                </a:rPr>
                <a:t>Προσωπικό που θα εμπλακεί και κατανομή εργασιών</a:t>
              </a:r>
              <a:endParaRPr/>
            </a:p>
            <a:p>
              <a:pPr marL="0" marR="5080" lvl="0" indent="12700" algn="l" rtl="0">
                <a:spcBef>
                  <a:spcPts val="100"/>
                </a:spcBef>
                <a:spcAft>
                  <a:spcPts val="0"/>
                </a:spcAft>
                <a:buNone/>
              </a:pPr>
              <a:r>
                <a:rPr lang="el-GR" sz="1500">
                  <a:solidFill>
                    <a:schemeClr val="dk1"/>
                  </a:solidFill>
                  <a:latin typeface="Calibri"/>
                  <a:ea typeface="Calibri"/>
                  <a:cs typeface="Calibri"/>
                  <a:sym typeface="Calibri"/>
                </a:rPr>
                <a:t> Διάδοση αποτελεσμάτων εντός και εκτός οργανισμού</a:t>
              </a:r>
              <a:endParaRPr/>
            </a:p>
          </p:txBody>
        </p:sp>
      </p:grpSp>
      <p:sp>
        <p:nvSpPr>
          <p:cNvPr id="660" name="Google Shape;660;p31"/>
          <p:cNvSpPr/>
          <p:nvPr/>
        </p:nvSpPr>
        <p:spPr>
          <a:xfrm>
            <a:off x="4404333" y="1034782"/>
            <a:ext cx="5780159" cy="1068262"/>
          </a:xfrm>
          <a:custGeom>
            <a:avLst/>
            <a:gdLst/>
            <a:ahLst/>
            <a:cxnLst/>
            <a:rect l="l" t="t" r="r" b="b"/>
            <a:pathLst>
              <a:path w="5352415" h="1178560" extrusionOk="0">
                <a:moveTo>
                  <a:pt x="5155946" y="0"/>
                </a:moveTo>
                <a:lnTo>
                  <a:pt x="196342" y="0"/>
                </a:lnTo>
                <a:lnTo>
                  <a:pt x="151315" y="5184"/>
                </a:lnTo>
                <a:lnTo>
                  <a:pt x="109986" y="19952"/>
                </a:lnTo>
                <a:lnTo>
                  <a:pt x="73531" y="43127"/>
                </a:lnTo>
                <a:lnTo>
                  <a:pt x="43127" y="73531"/>
                </a:lnTo>
                <a:lnTo>
                  <a:pt x="19952" y="109986"/>
                </a:lnTo>
                <a:lnTo>
                  <a:pt x="5184" y="151315"/>
                </a:lnTo>
                <a:lnTo>
                  <a:pt x="0" y="196341"/>
                </a:lnTo>
                <a:lnTo>
                  <a:pt x="0" y="981709"/>
                </a:lnTo>
                <a:lnTo>
                  <a:pt x="5184" y="1026736"/>
                </a:lnTo>
                <a:lnTo>
                  <a:pt x="19952" y="1068065"/>
                </a:lnTo>
                <a:lnTo>
                  <a:pt x="43127" y="1104520"/>
                </a:lnTo>
                <a:lnTo>
                  <a:pt x="73531" y="1134924"/>
                </a:lnTo>
                <a:lnTo>
                  <a:pt x="109986" y="1158099"/>
                </a:lnTo>
                <a:lnTo>
                  <a:pt x="151315" y="1172867"/>
                </a:lnTo>
                <a:lnTo>
                  <a:pt x="196342" y="1178051"/>
                </a:lnTo>
                <a:lnTo>
                  <a:pt x="5155946" y="1178051"/>
                </a:lnTo>
                <a:lnTo>
                  <a:pt x="5200972" y="1172867"/>
                </a:lnTo>
                <a:lnTo>
                  <a:pt x="5242301" y="1158099"/>
                </a:lnTo>
                <a:lnTo>
                  <a:pt x="5278756" y="1134924"/>
                </a:lnTo>
                <a:lnTo>
                  <a:pt x="5309160" y="1104520"/>
                </a:lnTo>
                <a:lnTo>
                  <a:pt x="5332335" y="1068065"/>
                </a:lnTo>
                <a:lnTo>
                  <a:pt x="5347103" y="1026736"/>
                </a:lnTo>
                <a:lnTo>
                  <a:pt x="5352288" y="981709"/>
                </a:lnTo>
                <a:lnTo>
                  <a:pt x="5352288" y="196341"/>
                </a:lnTo>
                <a:lnTo>
                  <a:pt x="5347103" y="151315"/>
                </a:lnTo>
                <a:lnTo>
                  <a:pt x="5332335" y="109986"/>
                </a:lnTo>
                <a:lnTo>
                  <a:pt x="5309160" y="73531"/>
                </a:lnTo>
                <a:lnTo>
                  <a:pt x="5278756" y="43127"/>
                </a:lnTo>
                <a:lnTo>
                  <a:pt x="5242301" y="19952"/>
                </a:lnTo>
                <a:lnTo>
                  <a:pt x="5200972" y="5184"/>
                </a:lnTo>
                <a:lnTo>
                  <a:pt x="5155946" y="0"/>
                </a:lnTo>
                <a:close/>
              </a:path>
            </a:pathLst>
          </a:custGeom>
          <a:solidFill>
            <a:srgbClr val="9CC2E5"/>
          </a:solidFill>
          <a:ln>
            <a:noFill/>
          </a:ln>
        </p:spPr>
        <p:txBody>
          <a:bodyPr spcFirstLastPara="1" wrap="square" lIns="0" tIns="0" rIns="0" bIns="0" anchor="t" anchorCtr="0">
            <a:noAutofit/>
          </a:bodyPr>
          <a:lstStyle/>
          <a:p>
            <a:pPr marL="298450" marR="0" lvl="0" indent="-171450" algn="l" rtl="0">
              <a:lnSpc>
                <a:spcPct val="100000"/>
              </a:lnSpc>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1"/>
          <p:cNvSpPr txBox="1"/>
          <p:nvPr/>
        </p:nvSpPr>
        <p:spPr>
          <a:xfrm>
            <a:off x="4777544" y="1077075"/>
            <a:ext cx="6600084" cy="974626"/>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1500">
                <a:solidFill>
                  <a:srgbClr val="000000"/>
                </a:solidFill>
                <a:latin typeface="Calibri"/>
                <a:ea typeface="Calibri"/>
                <a:cs typeface="Calibri"/>
                <a:sym typeface="Calibri"/>
              </a:rPr>
              <a:t>Προφίλ του οργανισμού: μέγεθος, δομή, προσφερόμενα </a:t>
            </a:r>
            <a:endParaRPr/>
          </a:p>
          <a:p>
            <a:pPr marL="12700" marR="0" lvl="0" indent="0" algn="l" rtl="0">
              <a:spcBef>
                <a:spcPts val="100"/>
              </a:spcBef>
              <a:spcAft>
                <a:spcPts val="0"/>
              </a:spcAft>
              <a:buNone/>
            </a:pPr>
            <a:r>
              <a:rPr lang="el-GR" sz="1500">
                <a:solidFill>
                  <a:srgbClr val="000000"/>
                </a:solidFill>
                <a:latin typeface="Calibri"/>
                <a:ea typeface="Calibri"/>
                <a:cs typeface="Calibri"/>
                <a:sym typeface="Calibri"/>
              </a:rPr>
              <a:t>προγράμματα, δραστηριότητες, ανάγκες, προκλήσεις, κτλ.</a:t>
            </a:r>
            <a:endParaRPr sz="1500">
              <a:solidFill>
                <a:srgbClr val="000000"/>
              </a:solidFill>
              <a:latin typeface="Calibri"/>
              <a:ea typeface="Calibri"/>
              <a:cs typeface="Calibri"/>
              <a:sym typeface="Calibri"/>
            </a:endParaRPr>
          </a:p>
          <a:p>
            <a:pPr marL="12700" marR="0" lvl="0" indent="0" algn="l" rtl="0">
              <a:spcBef>
                <a:spcPts val="100"/>
              </a:spcBef>
              <a:spcAft>
                <a:spcPts val="0"/>
              </a:spcAft>
              <a:buNone/>
            </a:pPr>
            <a:r>
              <a:rPr lang="el-GR" sz="1500">
                <a:solidFill>
                  <a:srgbClr val="000000"/>
                </a:solidFill>
                <a:latin typeface="Calibri"/>
                <a:ea typeface="Calibri"/>
                <a:cs typeface="Calibri"/>
                <a:sym typeface="Calibri"/>
              </a:rPr>
              <a:t>Προηγούμενη εμπειρία και συμμετοχή σε Σχέδια Erasmus</a:t>
            </a:r>
            <a:endParaRPr sz="1500">
              <a:solidFill>
                <a:srgbClr val="000000"/>
              </a:solidFill>
              <a:latin typeface="Calibri"/>
              <a:ea typeface="Calibri"/>
              <a:cs typeface="Calibri"/>
              <a:sym typeface="Calibri"/>
            </a:endParaRPr>
          </a:p>
          <a:p>
            <a:pPr marL="12700" marR="0" lvl="0" indent="0" algn="l" rtl="0">
              <a:spcBef>
                <a:spcPts val="100"/>
              </a:spcBef>
              <a:spcAft>
                <a:spcPts val="0"/>
              </a:spcAft>
              <a:buNone/>
            </a:pPr>
            <a:r>
              <a:rPr lang="el-GR" sz="1500">
                <a:solidFill>
                  <a:srgbClr val="000000"/>
                </a:solidFill>
                <a:latin typeface="Calibri"/>
                <a:ea typeface="Calibri"/>
                <a:cs typeface="Calibri"/>
                <a:sym typeface="Calibri"/>
              </a:rPr>
              <a:t>Στρατηγικά έγγραφα (προαιρετικά)</a:t>
            </a:r>
            <a:endParaRPr sz="1500">
              <a:solidFill>
                <a:srgbClr val="000000"/>
              </a:solidFill>
              <a:latin typeface="Calibri"/>
              <a:ea typeface="Calibri"/>
              <a:cs typeface="Calibri"/>
              <a:sym typeface="Calibri"/>
            </a:endParaRPr>
          </a:p>
        </p:txBody>
      </p:sp>
      <p:sp>
        <p:nvSpPr>
          <p:cNvPr id="662" name="Google Shape;662;p31"/>
          <p:cNvSpPr/>
          <p:nvPr/>
        </p:nvSpPr>
        <p:spPr>
          <a:xfrm>
            <a:off x="4518559" y="1116671"/>
            <a:ext cx="140208" cy="1869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31"/>
          <p:cNvSpPr/>
          <p:nvPr/>
        </p:nvSpPr>
        <p:spPr>
          <a:xfrm>
            <a:off x="4511436" y="1564946"/>
            <a:ext cx="140208" cy="1869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31"/>
          <p:cNvSpPr/>
          <p:nvPr/>
        </p:nvSpPr>
        <p:spPr>
          <a:xfrm>
            <a:off x="4524744" y="1789496"/>
            <a:ext cx="140208" cy="1869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31"/>
          <p:cNvSpPr/>
          <p:nvPr/>
        </p:nvSpPr>
        <p:spPr>
          <a:xfrm>
            <a:off x="1498808" y="4368779"/>
            <a:ext cx="2766519" cy="802541"/>
          </a:xfrm>
          <a:prstGeom prst="roundRect">
            <a:avLst>
              <a:gd name="adj" fmla="val 16667"/>
            </a:avLst>
          </a:prstGeom>
          <a:solidFill>
            <a:schemeClr val="accent6"/>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l-GR" sz="1800" b="1">
                <a:solidFill>
                  <a:schemeClr val="lt1"/>
                </a:solidFill>
                <a:latin typeface="Calibri"/>
                <a:ea typeface="Calibri"/>
                <a:cs typeface="Calibri"/>
                <a:sym typeface="Calibri"/>
              </a:rPr>
              <a:t>Quality Standards</a:t>
            </a:r>
            <a:endParaRPr/>
          </a:p>
          <a:p>
            <a:pPr marL="0" marR="0" lvl="0" indent="0" algn="ctr" rtl="0">
              <a:spcBef>
                <a:spcPts val="0"/>
              </a:spcBef>
              <a:spcAft>
                <a:spcPts val="0"/>
              </a:spcAft>
              <a:buNone/>
            </a:pPr>
            <a:r>
              <a:rPr lang="el-GR" sz="1600">
                <a:solidFill>
                  <a:schemeClr val="lt1"/>
                </a:solidFill>
                <a:latin typeface="Calibri"/>
                <a:ea typeface="Calibri"/>
                <a:cs typeface="Calibri"/>
                <a:sym typeface="Calibri"/>
              </a:rPr>
              <a:t>Για ποια πρότυπα ποιότητας δεσμεύεστε;</a:t>
            </a:r>
            <a:endParaRPr sz="1600">
              <a:solidFill>
                <a:schemeClr val="lt1"/>
              </a:solidFill>
              <a:latin typeface="Calibri"/>
              <a:ea typeface="Calibri"/>
              <a:cs typeface="Calibri"/>
              <a:sym typeface="Calibri"/>
            </a:endParaRPr>
          </a:p>
        </p:txBody>
      </p:sp>
      <p:sp>
        <p:nvSpPr>
          <p:cNvPr id="666" name="Google Shape;666;p31"/>
          <p:cNvSpPr/>
          <p:nvPr/>
        </p:nvSpPr>
        <p:spPr>
          <a:xfrm>
            <a:off x="4587166" y="6413441"/>
            <a:ext cx="150258" cy="22922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2"/>
          <p:cNvSpPr txBox="1"/>
          <p:nvPr/>
        </p:nvSpPr>
        <p:spPr>
          <a:xfrm flipH="1">
            <a:off x="393895" y="4773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4.2. ERASMUS PLAN </a:t>
            </a:r>
            <a:endParaRPr sz="2800" b="1">
              <a:solidFill>
                <a:schemeClr val="lt1"/>
              </a:solidFill>
              <a:latin typeface="Calibri"/>
              <a:ea typeface="Calibri"/>
              <a:cs typeface="Calibri"/>
              <a:sym typeface="Calibri"/>
            </a:endParaRPr>
          </a:p>
        </p:txBody>
      </p:sp>
      <p:sp>
        <p:nvSpPr>
          <p:cNvPr id="673" name="Google Shape;673;p32"/>
          <p:cNvSpPr/>
          <p:nvPr/>
        </p:nvSpPr>
        <p:spPr>
          <a:xfrm>
            <a:off x="572868" y="943103"/>
            <a:ext cx="10814460" cy="592469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l-GR" sz="2000" b="1">
                <a:solidFill>
                  <a:schemeClr val="dk1"/>
                </a:solidFill>
                <a:latin typeface="Calibri"/>
                <a:ea typeface="Calibri"/>
                <a:cs typeface="Calibri"/>
                <a:sym typeface="Calibri"/>
              </a:rPr>
              <a:t>Το Erasmus Plan αποτελεί το </a:t>
            </a:r>
            <a:r>
              <a:rPr lang="el-GR" sz="2000" b="1" u="sng">
                <a:solidFill>
                  <a:schemeClr val="dk1"/>
                </a:solidFill>
                <a:latin typeface="Calibri"/>
                <a:ea typeface="Calibri"/>
                <a:cs typeface="Calibri"/>
                <a:sym typeface="Calibri"/>
              </a:rPr>
              <a:t>βασικότερο μέρος της αίτησης για τη Διαπίστευση Erasmus</a:t>
            </a:r>
            <a:r>
              <a:rPr lang="el-GR" sz="2000">
                <a:solidFill>
                  <a:schemeClr val="dk1"/>
                </a:solidFill>
                <a:latin typeface="Calibri"/>
                <a:ea typeface="Calibri"/>
                <a:cs typeface="Calibri"/>
                <a:sym typeface="Calibri"/>
              </a:rPr>
              <a:t>. Είναι το στρατηγικό σχέδιο που </a:t>
            </a:r>
            <a:r>
              <a:rPr lang="el-GR" sz="2000" b="1">
                <a:solidFill>
                  <a:schemeClr val="dk1"/>
                </a:solidFill>
                <a:latin typeface="Calibri"/>
                <a:ea typeface="Calibri"/>
                <a:cs typeface="Calibri"/>
                <a:sym typeface="Calibri"/>
              </a:rPr>
              <a:t>συνδέει τις μελλοντικές δραστηριότητες κινητικότητας με τις ανάγκες και τους στόχους του οργανισμού.</a:t>
            </a:r>
            <a:endParaRPr/>
          </a:p>
          <a:p>
            <a:pPr marL="342900" marR="0" lvl="0" indent="-215900" algn="just" rtl="0">
              <a:spcBef>
                <a:spcPts val="0"/>
              </a:spcBef>
              <a:spcAft>
                <a:spcPts val="0"/>
              </a:spcAft>
              <a:buClr>
                <a:schemeClr val="dk1"/>
              </a:buClr>
              <a:buSzPts val="2000"/>
              <a:buFont typeface="Arial"/>
              <a:buNone/>
            </a:pPr>
            <a:endParaRPr sz="2000" b="1" u="sng">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Πώς θα χρησιμοποιούσατε τη χρηματοδότηση του προγράμματος για να ωφελήσετε το προσωπικό, τους εκπαιδευόμενους και τον ίδιο τον οργανισμό;</a:t>
            </a:r>
            <a:endParaRPr/>
          </a:p>
          <a:p>
            <a:pPr marL="0" marR="0" lvl="0" indent="0" algn="just" rtl="0">
              <a:spcBef>
                <a:spcPts val="0"/>
              </a:spcBef>
              <a:spcAft>
                <a:spcPts val="0"/>
              </a:spcAft>
              <a:buNone/>
            </a:pPr>
            <a:r>
              <a:rPr lang="el-GR" sz="2000" b="1">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l-GR" sz="2400" b="1">
                <a:solidFill>
                  <a:schemeClr val="dk1"/>
                </a:solidFill>
                <a:latin typeface="Calibri"/>
                <a:ea typeface="Calibri"/>
                <a:cs typeface="Calibri"/>
                <a:sym typeface="Calibri"/>
              </a:rPr>
              <a:t>Erasmus Plan – Στόχοι:</a:t>
            </a:r>
            <a:endParaRPr/>
          </a:p>
          <a:p>
            <a:pPr marL="342900" marR="0" lvl="0" indent="-342900" algn="just" rtl="0">
              <a:spcBef>
                <a:spcPts val="6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στόχοι πρέπει να είναι σαφείς, ρεαλιστικοί και με συγκεκριμένο όφελος για τον οργανισμό</a:t>
            </a:r>
            <a:endParaRPr/>
          </a:p>
          <a:p>
            <a:pPr marL="342900" marR="0" lvl="0" indent="-342900" algn="just" rtl="0">
              <a:spcBef>
                <a:spcPts val="12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Πρέπει να είναι μετρήσιμοι για σκοπούς αξιολόγησης</a:t>
            </a:r>
            <a:endParaRPr sz="2000">
              <a:solidFill>
                <a:schemeClr val="dk1"/>
              </a:solidFill>
              <a:latin typeface="Calibri"/>
              <a:ea typeface="Calibri"/>
              <a:cs typeface="Calibri"/>
              <a:sym typeface="Calibri"/>
            </a:endParaRPr>
          </a:p>
          <a:p>
            <a:pPr marL="342900" marR="0" lvl="0" indent="-342900" algn="just" rtl="0">
              <a:spcBef>
                <a:spcPts val="12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Να συνδέονται με τις πληροφορίες που καταχωρήθηκαν στο κομμάτι του Background</a:t>
            </a:r>
            <a:endParaRPr sz="2000">
              <a:solidFill>
                <a:schemeClr val="dk1"/>
              </a:solidFill>
              <a:latin typeface="Calibri"/>
              <a:ea typeface="Calibri"/>
              <a:cs typeface="Calibri"/>
              <a:sym typeface="Calibri"/>
            </a:endParaRPr>
          </a:p>
          <a:p>
            <a:pPr marL="342900" marR="0" lvl="0" indent="-342900" algn="just" rtl="0">
              <a:spcBef>
                <a:spcPts val="12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Μπορούν να καταχωρηθούν έως και 10 στόχοι</a:t>
            </a:r>
            <a:endParaRPr/>
          </a:p>
          <a:p>
            <a:pPr marL="342900" marR="0" lvl="0" indent="-342900" algn="just" rtl="0">
              <a:spcBef>
                <a:spcPts val="12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συγγραφή του Erasmus Plan πρέπει να γίνεται κατόπιν συνεννόησης και συνεργασίας των συναδέλφων και της διευθυντικής ομάδας του οργανισμού</a:t>
            </a:r>
            <a:endParaRPr/>
          </a:p>
          <a:p>
            <a:pPr marL="342900" marR="0" lvl="0" indent="-342900" algn="just" rtl="0">
              <a:spcBef>
                <a:spcPts val="120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Πρέπει να αναφέρετε ποιοι έχουν εμπλακεί στη συγγραφή των στόχων και σε ποια βάση έχουν επιλεγεί οι συγκεκριμένοι στόχοι</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3"/>
          <p:cNvSpPr/>
          <p:nvPr/>
        </p:nvSpPr>
        <p:spPr>
          <a:xfrm>
            <a:off x="920711" y="902860"/>
            <a:ext cx="10344697" cy="5235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chemeClr val="dk1"/>
                </a:solidFill>
                <a:latin typeface="Calibri"/>
                <a:ea typeface="Calibri"/>
                <a:cs typeface="Calibri"/>
                <a:sym typeface="Calibri"/>
              </a:rPr>
              <a:t>Erasmus Plan – Δραστηριότητες:</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Ποιες δραστηριότητες  ανταποκρίνονται στις ανάγκες του οργανισμού σας; </a:t>
            </a:r>
            <a:endParaRPr sz="20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στόχοι σχετικά με τον αριθμό των συμμετεχόντων δεν είναι δεσμευτικοί, αλλά πρέπει να είναι προσαρμοσμένοι στους στόχους και το μέγεθος του οργανισμού</a:t>
            </a:r>
            <a:endParaRPr sz="20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Φροντίστε να είστε ρεαλιστικοί στα αιτήματα σας, γιατί αυτό έχει αντίκτυπο στην αξιολόγησή σας </a:t>
            </a:r>
            <a:endParaRPr/>
          </a:p>
          <a:p>
            <a:pPr marL="342900" marR="0" lvl="0" indent="-342900" algn="l" rtl="0">
              <a:lnSpc>
                <a:spcPct val="150000"/>
              </a:lnSpc>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Φροντίστε να συμπεριλάβετε ευάλωτες κοινωνικές ομάδες, ιδιαίτερα στην περίπτωση των εκπαιδευομένων/μαθητών</a:t>
            </a:r>
            <a:endParaRPr/>
          </a:p>
          <a:p>
            <a:pPr marL="342900" marR="0" lvl="0" indent="-342900" algn="l" rtl="0">
              <a:lnSpc>
                <a:spcPct val="150000"/>
              </a:lnSpc>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αξιολογητές και η Εθνική Υπηρεσία μπορούν να προτείνουν τη μείωση ορισμένων αριθμητικών στόχων για να τους διατηρήσουν ρεαλιστικούς και αναλογικούς</a:t>
            </a:r>
            <a:endParaRPr/>
          </a:p>
          <a:p>
            <a:pPr marL="285750" marR="0" lvl="1" indent="-171450" algn="l" rtl="0">
              <a:lnSpc>
                <a:spcPct val="90000"/>
              </a:lnSpc>
              <a:spcBef>
                <a:spcPts val="0"/>
              </a:spcBef>
              <a:spcAft>
                <a:spcPts val="0"/>
              </a:spcAft>
              <a:buClr>
                <a:schemeClr val="dk1"/>
              </a:buClr>
              <a:buSzPts val="1800"/>
              <a:buFont typeface="Arial"/>
              <a:buNone/>
            </a:pPr>
            <a:endParaRPr sz="1800" b="0" i="0" u="none" strike="noStrike" cap="none">
              <a:solidFill>
                <a:srgbClr val="17365D"/>
              </a:solidFill>
              <a:latin typeface="Calibri"/>
              <a:ea typeface="Calibri"/>
              <a:cs typeface="Calibri"/>
              <a:sym typeface="Calibri"/>
            </a:endParaRPr>
          </a:p>
        </p:txBody>
      </p:sp>
      <p:sp>
        <p:nvSpPr>
          <p:cNvPr id="680" name="Google Shape;680;p33"/>
          <p:cNvSpPr txBox="1"/>
          <p:nvPr/>
        </p:nvSpPr>
        <p:spPr>
          <a:xfrm flipH="1">
            <a:off x="393895" y="4773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4.2. ERASMUS PLAN </a:t>
            </a:r>
            <a:endParaRPr sz="2800" b="1">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4"/>
          <p:cNvSpPr txBox="1"/>
          <p:nvPr/>
        </p:nvSpPr>
        <p:spPr>
          <a:xfrm flipH="1">
            <a:off x="938784" y="798484"/>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dk1"/>
                </a:solidFill>
                <a:latin typeface="Calibri"/>
                <a:ea typeface="Calibri"/>
                <a:cs typeface="Calibri"/>
                <a:sym typeface="Calibri"/>
              </a:rPr>
              <a:t>Πρότυπα Ποιότητας (Quality Standards):</a:t>
            </a:r>
            <a:endParaRPr sz="2800" b="1">
              <a:solidFill>
                <a:schemeClr val="dk1"/>
              </a:solidFill>
              <a:latin typeface="Calibri"/>
              <a:ea typeface="Calibri"/>
              <a:cs typeface="Calibri"/>
              <a:sym typeface="Calibri"/>
            </a:endParaRPr>
          </a:p>
        </p:txBody>
      </p:sp>
      <p:sp>
        <p:nvSpPr>
          <p:cNvPr id="687" name="Google Shape;687;p34"/>
          <p:cNvSpPr/>
          <p:nvPr/>
        </p:nvSpPr>
        <p:spPr>
          <a:xfrm>
            <a:off x="255368" y="1321704"/>
            <a:ext cx="11315504" cy="5619447"/>
          </a:xfrm>
          <a:prstGeom prst="rect">
            <a:avLst/>
          </a:prstGeom>
          <a:noFill/>
          <a:ln>
            <a:noFill/>
          </a:ln>
        </p:spPr>
        <p:txBody>
          <a:bodyPr spcFirstLastPara="1" wrap="square" lIns="91425" tIns="45700" rIns="91425" bIns="45700" anchor="t" anchorCtr="0">
            <a:spAutoFit/>
          </a:bodyPr>
          <a:lstStyle/>
          <a:p>
            <a:pPr marL="772160" marR="0" lvl="0" indent="-342900" algn="l" rtl="0">
              <a:spcBef>
                <a:spcPts val="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Περιγράφουν πώς πρέπει να είναι ένα καλό σχέδιο κινητικότητας. </a:t>
            </a:r>
            <a:endParaRPr sz="2000" dirty="0">
              <a:solidFill>
                <a:schemeClr val="dk1"/>
              </a:solidFill>
              <a:latin typeface="Calibri"/>
              <a:ea typeface="Calibri"/>
              <a:cs typeface="Calibri"/>
              <a:sym typeface="Calibri"/>
            </a:endParaRPr>
          </a:p>
          <a:p>
            <a:pPr marL="772160" marR="0" lvl="0" indent="-342900" algn="l" rtl="0">
              <a:spcBef>
                <a:spcPts val="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Παρατίθενται στην αίτηση και οι αιτούντες καλούνται να δηλώσουν ρητά ότι θα τηρήσουν τα                  ακόλουθα πρότυπα: </a:t>
            </a:r>
            <a:endParaRPr sz="2000" dirty="0">
              <a:solidFill>
                <a:schemeClr val="dk1"/>
              </a:solidFill>
              <a:latin typeface="Calibri"/>
              <a:ea typeface="Calibri"/>
              <a:cs typeface="Calibri"/>
              <a:sym typeface="Calibri"/>
            </a:endParaRPr>
          </a:p>
          <a:p>
            <a:pPr marL="1343660" marR="0" lvl="0" indent="-457200" algn="l" rtl="0">
              <a:spcBef>
                <a:spcPts val="1880"/>
              </a:spcBef>
              <a:spcAft>
                <a:spcPts val="0"/>
              </a:spcAft>
              <a:buClr>
                <a:schemeClr val="dk1"/>
              </a:buClr>
              <a:buSzPts val="2000"/>
              <a:buFont typeface="Calibri"/>
              <a:buAutoNum type="arabicPeriod"/>
            </a:pPr>
            <a:r>
              <a:rPr lang="el-GR" sz="2000" b="1" dirty="0">
                <a:solidFill>
                  <a:schemeClr val="dk1"/>
                </a:solidFill>
                <a:latin typeface="Calibri"/>
                <a:ea typeface="Calibri"/>
                <a:cs typeface="Calibri"/>
                <a:sym typeface="Calibri"/>
              </a:rPr>
              <a:t>Βασικές Αρχές: </a:t>
            </a:r>
            <a:endParaRPr dirty="0"/>
          </a:p>
          <a:p>
            <a:pPr marL="1572260" marR="0" lvl="0" indent="-342900" algn="l" rtl="0">
              <a:spcBef>
                <a:spcPts val="188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Συμπερίληψη και Πολυμορφία, </a:t>
            </a:r>
            <a:endParaRPr dirty="0"/>
          </a:p>
          <a:p>
            <a:pPr marL="1572260" marR="0" lvl="0" indent="-342900" algn="l" rtl="0">
              <a:spcBef>
                <a:spcPts val="188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Ψηφιακή Εκπαίδευση (μεικτές κινητικότητες),</a:t>
            </a:r>
            <a:endParaRPr dirty="0"/>
          </a:p>
          <a:p>
            <a:pPr marL="1572260" marR="0" lvl="0" indent="-342900" algn="l" rtl="0">
              <a:spcBef>
                <a:spcPts val="1880"/>
              </a:spcBef>
              <a:spcAft>
                <a:spcPts val="0"/>
              </a:spcAft>
              <a:buClr>
                <a:schemeClr val="dk1"/>
              </a:buClr>
              <a:buSzPts val="2000"/>
              <a:buFont typeface="Noto Sans Symbols"/>
              <a:buChar char="▪"/>
            </a:pPr>
            <a:r>
              <a:rPr lang="el-GR" sz="2000" dirty="0">
                <a:solidFill>
                  <a:schemeClr val="dk1"/>
                </a:solidFill>
                <a:latin typeface="Calibri"/>
                <a:ea typeface="Calibri"/>
                <a:cs typeface="Calibri"/>
                <a:sym typeface="Calibri"/>
              </a:rPr>
              <a:t>Περιβαλλοντική βιωσιμότητα και ευθύνη,</a:t>
            </a:r>
            <a:endParaRPr dirty="0"/>
          </a:p>
          <a:p>
            <a:pPr marL="1572260" marR="0" lvl="0" indent="-342900" algn="l" rtl="0">
              <a:spcBef>
                <a:spcPts val="1880"/>
              </a:spcBef>
              <a:spcAft>
                <a:spcPts val="0"/>
              </a:spcAft>
              <a:buClr>
                <a:schemeClr val="dk1"/>
              </a:buClr>
              <a:buSzPts val="2000"/>
              <a:buFont typeface="Noto Sans Symbols"/>
              <a:buChar char="▪"/>
            </a:pPr>
            <a:r>
              <a:rPr lang="el-GR" sz="2000" dirty="0" err="1">
                <a:solidFill>
                  <a:schemeClr val="dk1"/>
                </a:solidFill>
                <a:latin typeface="Calibri"/>
                <a:ea typeface="Calibri"/>
                <a:cs typeface="Calibri"/>
                <a:sym typeface="Calibri"/>
              </a:rPr>
              <a:t>Eνεργός</a:t>
            </a:r>
            <a:r>
              <a:rPr lang="el-GR" sz="2000" dirty="0">
                <a:solidFill>
                  <a:schemeClr val="dk1"/>
                </a:solidFill>
                <a:latin typeface="Calibri"/>
                <a:ea typeface="Calibri"/>
                <a:cs typeface="Calibri"/>
                <a:sym typeface="Calibri"/>
              </a:rPr>
              <a:t> συμμετοχή στο δίκτυο οργανισμών Erasmus</a:t>
            </a:r>
            <a:endParaRPr sz="2000" dirty="0">
              <a:solidFill>
                <a:schemeClr val="dk1"/>
              </a:solidFill>
              <a:latin typeface="Calibri"/>
              <a:ea typeface="Calibri"/>
              <a:cs typeface="Calibri"/>
              <a:sym typeface="Calibri"/>
            </a:endParaRPr>
          </a:p>
          <a:p>
            <a:pPr marL="1229995" marR="0" lvl="0" indent="-216534" algn="l" rtl="0">
              <a:spcBef>
                <a:spcPts val="0"/>
              </a:spcBef>
              <a:spcAft>
                <a:spcPts val="0"/>
              </a:spcAft>
              <a:buClr>
                <a:schemeClr val="dk1"/>
              </a:buClr>
              <a:buSzPts val="2000"/>
              <a:buFont typeface="Calibri"/>
              <a:buNone/>
            </a:pPr>
            <a:endParaRPr sz="2000" dirty="0">
              <a:solidFill>
                <a:schemeClr val="dk1"/>
              </a:solidFill>
              <a:latin typeface="Calibri"/>
              <a:ea typeface="Calibri"/>
              <a:cs typeface="Calibri"/>
              <a:sym typeface="Calibri"/>
            </a:endParaRPr>
          </a:p>
          <a:p>
            <a:pPr marL="1343660" marR="0" lvl="0" indent="-457200" algn="l" rtl="0">
              <a:spcBef>
                <a:spcPts val="0"/>
              </a:spcBef>
              <a:spcAft>
                <a:spcPts val="0"/>
              </a:spcAft>
              <a:buClr>
                <a:schemeClr val="dk1"/>
              </a:buClr>
              <a:buSzPts val="2000"/>
              <a:buFont typeface="Calibri"/>
              <a:buAutoNum type="arabicPeriod" startAt="2"/>
            </a:pPr>
            <a:r>
              <a:rPr lang="el-GR" sz="2000" b="1" dirty="0">
                <a:solidFill>
                  <a:schemeClr val="dk1"/>
                </a:solidFill>
                <a:latin typeface="Calibri"/>
                <a:ea typeface="Calibri"/>
                <a:cs typeface="Calibri"/>
                <a:sym typeface="Calibri"/>
              </a:rPr>
              <a:t>Ορθή διαχείριση των δραστηριοτήτων κινητικότητας</a:t>
            </a:r>
            <a:endParaRPr dirty="0"/>
          </a:p>
          <a:p>
            <a:pPr marL="914400" marR="0" lvl="0" indent="-330200" algn="l" rtl="0">
              <a:spcBef>
                <a:spcPts val="35"/>
              </a:spcBef>
              <a:spcAft>
                <a:spcPts val="0"/>
              </a:spcAft>
              <a:buClr>
                <a:schemeClr val="dk1"/>
              </a:buClr>
              <a:buSzPts val="2000"/>
              <a:buFont typeface="Calibri"/>
              <a:buNone/>
            </a:pPr>
            <a:endParaRPr sz="2000" b="1" dirty="0">
              <a:solidFill>
                <a:schemeClr val="dk1"/>
              </a:solidFill>
              <a:latin typeface="Calibri"/>
              <a:ea typeface="Calibri"/>
              <a:cs typeface="Calibri"/>
              <a:sym typeface="Calibri"/>
            </a:endParaRPr>
          </a:p>
          <a:p>
            <a:pPr marL="1343660" marR="0" lvl="0" indent="-457200" algn="l" rtl="0">
              <a:spcBef>
                <a:spcPts val="0"/>
              </a:spcBef>
              <a:spcAft>
                <a:spcPts val="0"/>
              </a:spcAft>
              <a:buClr>
                <a:schemeClr val="dk1"/>
              </a:buClr>
              <a:buSzPts val="2000"/>
              <a:buFont typeface="+mj-lt"/>
              <a:buAutoNum type="arabicPeriod" startAt="3"/>
            </a:pPr>
            <a:r>
              <a:rPr lang="el-GR" sz="2000" b="1" dirty="0">
                <a:solidFill>
                  <a:schemeClr val="dk1"/>
                </a:solidFill>
                <a:latin typeface="Calibri"/>
                <a:ea typeface="Calibri"/>
                <a:cs typeface="Calibri"/>
                <a:sym typeface="Calibri"/>
              </a:rPr>
              <a:t>Παροχή υποστήριξης στους συμμετέχοντες και διασφάλιση της ποιότητας</a:t>
            </a:r>
            <a:endParaRPr dirty="0"/>
          </a:p>
          <a:p>
            <a:pPr marL="1041400" marR="0" lvl="0" indent="-457200" algn="l" rtl="0">
              <a:spcBef>
                <a:spcPts val="35"/>
              </a:spcBef>
              <a:spcAft>
                <a:spcPts val="0"/>
              </a:spcAft>
              <a:buClr>
                <a:schemeClr val="dk1"/>
              </a:buClr>
              <a:buSzPts val="2000"/>
              <a:buFont typeface="+mj-lt"/>
              <a:buAutoNum type="arabicPeriod" startAt="3"/>
            </a:pPr>
            <a:endParaRPr sz="2000" b="1" dirty="0">
              <a:solidFill>
                <a:schemeClr val="dk1"/>
              </a:solidFill>
              <a:latin typeface="Calibri"/>
              <a:ea typeface="Calibri"/>
              <a:cs typeface="Calibri"/>
              <a:sym typeface="Calibri"/>
            </a:endParaRPr>
          </a:p>
          <a:p>
            <a:pPr marL="1344295" marR="0" lvl="0" indent="-457200" algn="l" rtl="0">
              <a:spcBef>
                <a:spcPts val="0"/>
              </a:spcBef>
              <a:spcAft>
                <a:spcPts val="0"/>
              </a:spcAft>
              <a:buClr>
                <a:schemeClr val="dk1"/>
              </a:buClr>
              <a:buSzPts val="2000"/>
              <a:buFont typeface="+mj-lt"/>
              <a:buAutoNum type="arabicPeriod" startAt="3"/>
            </a:pPr>
            <a:r>
              <a:rPr lang="el-GR" sz="2000" b="1" dirty="0">
                <a:solidFill>
                  <a:schemeClr val="dk1"/>
                </a:solidFill>
                <a:latin typeface="Calibri"/>
                <a:ea typeface="Calibri"/>
                <a:cs typeface="Calibri"/>
                <a:sym typeface="Calibri"/>
              </a:rPr>
              <a:t>Διάδοση αποτελεσμάτων και γνώσεων σχετικά με το Πρόγραμμα</a:t>
            </a:r>
            <a:endParaRPr dirty="0"/>
          </a:p>
        </p:txBody>
      </p:sp>
      <p:sp>
        <p:nvSpPr>
          <p:cNvPr id="688" name="Google Shape;688;p34"/>
          <p:cNvSpPr txBox="1"/>
          <p:nvPr/>
        </p:nvSpPr>
        <p:spPr>
          <a:xfrm flipH="1">
            <a:off x="393895" y="4773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4.2. ERASMUS PLAN </a:t>
            </a:r>
            <a:endParaRPr sz="2800" b="1">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5"/>
          <p:cNvSpPr txBox="1"/>
          <p:nvPr/>
        </p:nvSpPr>
        <p:spPr>
          <a:xfrm flipH="1">
            <a:off x="505295" y="819895"/>
            <a:ext cx="103327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dk1"/>
                </a:solidFill>
                <a:latin typeface="Calibri"/>
                <a:ea typeface="Calibri"/>
                <a:cs typeface="Calibri"/>
                <a:sym typeface="Calibri"/>
              </a:rPr>
              <a:t>Υποστηρικτικοί Οργανισμοί (Supporting Organizations):</a:t>
            </a:r>
            <a:endParaRPr sz="2800" b="1">
              <a:solidFill>
                <a:schemeClr val="dk1"/>
              </a:solidFill>
              <a:latin typeface="Calibri"/>
              <a:ea typeface="Calibri"/>
              <a:cs typeface="Calibri"/>
              <a:sym typeface="Calibri"/>
            </a:endParaRPr>
          </a:p>
        </p:txBody>
      </p:sp>
      <p:sp>
        <p:nvSpPr>
          <p:cNvPr id="695" name="Google Shape;695;p35"/>
          <p:cNvSpPr/>
          <p:nvPr/>
        </p:nvSpPr>
        <p:spPr>
          <a:xfrm>
            <a:off x="0" y="1481143"/>
            <a:ext cx="10838093" cy="5571462"/>
          </a:xfrm>
          <a:prstGeom prst="rect">
            <a:avLst/>
          </a:prstGeom>
          <a:noFill/>
          <a:ln>
            <a:noFill/>
          </a:ln>
        </p:spPr>
        <p:txBody>
          <a:bodyPr spcFirstLastPara="1" wrap="square" lIns="91425" tIns="45700" rIns="91425" bIns="45700" anchor="t" anchorCtr="0">
            <a:spAutoFit/>
          </a:bodyPr>
          <a:lstStyle/>
          <a:p>
            <a:pPr marL="772160" marR="0" lvl="0" indent="-342900" algn="just" rtl="0">
              <a:lnSpc>
                <a:spcPct val="150000"/>
              </a:lnSpc>
              <a:spcBef>
                <a:spcPts val="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Oργανισμοί που βοηθούν εθελοντικά ή επί πληρωμή τους δικαιούχους οργανισμούς στην υλοποίηση των σχεδίων τους. Ενδέχεται να έχουν συμβουλευτικό ρόλο ή να βοηθούν με πρακτικά θέματα υλοποίησης των κινητικοτήτων.</a:t>
            </a:r>
            <a:endParaRPr>
              <a:solidFill>
                <a:schemeClr val="dk1"/>
              </a:solidFill>
            </a:endParaRPr>
          </a:p>
          <a:p>
            <a:pPr marL="772160" marR="0" lvl="0" indent="-342900" algn="just" rtl="0">
              <a:lnSpc>
                <a:spcPct val="150000"/>
              </a:lnSpc>
              <a:spcBef>
                <a:spcPts val="188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Οι αρμοδιότητες των Υποστηρικτικών Οργανισμών πρέπει να καθορίζονται γραπτώς μέσω συμφωνιών που θα υπογράψουν με τον δικαιούχο οργανισμό.</a:t>
            </a:r>
            <a:endParaRPr>
              <a:solidFill>
                <a:schemeClr val="dk1"/>
              </a:solidFill>
            </a:endParaRPr>
          </a:p>
          <a:p>
            <a:pPr marL="772160" marR="0" lvl="0" indent="-342900" algn="just" rtl="0">
              <a:lnSpc>
                <a:spcPct val="150000"/>
              </a:lnSpc>
              <a:spcBef>
                <a:spcPts val="188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Δεν πρέπει ποτέ να συγχέονται με τους Οργανισμούς Υποδοχής</a:t>
            </a:r>
            <a:endParaRPr>
              <a:solidFill>
                <a:schemeClr val="dk1"/>
              </a:solidFill>
            </a:endParaRPr>
          </a:p>
          <a:p>
            <a:pPr marL="772160" marR="0" lvl="0" indent="-342900" algn="just" rtl="0">
              <a:lnSpc>
                <a:spcPct val="150000"/>
              </a:lnSpc>
              <a:spcBef>
                <a:spcPts val="1880"/>
              </a:spcBef>
              <a:spcAft>
                <a:spcPts val="0"/>
              </a:spcAft>
              <a:buClr>
                <a:srgbClr val="FF0000"/>
              </a:buClr>
              <a:buSzPts val="2000"/>
              <a:buFont typeface="Noto Sans Symbols"/>
              <a:buChar char="⮚"/>
            </a:pPr>
            <a:r>
              <a:rPr lang="el-GR" sz="2000">
                <a:solidFill>
                  <a:srgbClr val="FF0000"/>
                </a:solidFill>
                <a:latin typeface="Calibri"/>
                <a:ea typeface="Calibri"/>
                <a:cs typeface="Calibri"/>
                <a:sym typeface="Calibri"/>
              </a:rPr>
              <a:t>Η οικονομική διαχείριση του σχεδίου, η συμπλήρωση αιτήσεων / εκθέσεων, η διασφάλιση της ποιότητας των κινητικοτήτων και της γενικότερης υλοποίησης του σχεδίου, </a:t>
            </a:r>
            <a:r>
              <a:rPr lang="el-GR" sz="2000" u="sng">
                <a:solidFill>
                  <a:srgbClr val="FF0000"/>
                </a:solidFill>
                <a:latin typeface="Calibri"/>
                <a:ea typeface="Calibri"/>
                <a:cs typeface="Calibri"/>
                <a:sym typeface="Calibri"/>
              </a:rPr>
              <a:t>εμπίπτουν πάντοτε στις αρμοδιότητες του δικαιούχου οργανισμού</a:t>
            </a:r>
            <a:r>
              <a:rPr lang="el-GR" sz="2000">
                <a:solidFill>
                  <a:srgbClr val="FF0000"/>
                </a:solidFill>
                <a:latin typeface="Calibri"/>
                <a:ea typeface="Calibri"/>
                <a:cs typeface="Calibri"/>
                <a:sym typeface="Calibri"/>
              </a:rPr>
              <a:t>! </a:t>
            </a:r>
            <a:endParaRPr/>
          </a:p>
          <a:p>
            <a:pPr marL="0" marR="62230" lvl="0" indent="0" algn="just" rtl="0">
              <a:lnSpc>
                <a:spcPct val="101400"/>
              </a:lnSpc>
              <a:spcBef>
                <a:spcPts val="500"/>
              </a:spcBef>
              <a:spcAft>
                <a:spcPts val="0"/>
              </a:spcAft>
              <a:buNone/>
            </a:pPr>
            <a:endParaRPr sz="1800">
              <a:solidFill>
                <a:schemeClr val="dk1"/>
              </a:solidFill>
              <a:latin typeface="Century Gothic"/>
              <a:ea typeface="Century Gothic"/>
              <a:cs typeface="Century Gothic"/>
              <a:sym typeface="Century Gothic"/>
            </a:endParaRPr>
          </a:p>
          <a:p>
            <a:pPr marL="0" marR="0" lvl="1" indent="0" algn="l" rtl="0">
              <a:lnSpc>
                <a:spcPct val="90000"/>
              </a:lnSpc>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696" name="Google Shape;696;p35"/>
          <p:cNvSpPr txBox="1"/>
          <p:nvPr/>
        </p:nvSpPr>
        <p:spPr>
          <a:xfrm flipH="1">
            <a:off x="393895" y="4773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4.2. ERASMUS PLAN </a:t>
            </a:r>
            <a:endParaRPr sz="2800" b="1">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6"/>
          <p:cNvSpPr txBox="1"/>
          <p:nvPr/>
        </p:nvSpPr>
        <p:spPr>
          <a:xfrm flipH="1">
            <a:off x="588966" y="920127"/>
            <a:ext cx="8194433"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600" b="1">
                <a:solidFill>
                  <a:schemeClr val="dk1"/>
                </a:solidFill>
                <a:latin typeface="Calibri"/>
                <a:ea typeface="Calibri"/>
                <a:cs typeface="Calibri"/>
                <a:sym typeface="Calibri"/>
              </a:rPr>
              <a:t>Υποβολή αίτησης </a:t>
            </a:r>
            <a:r>
              <a:rPr lang="el-GR" sz="2600" b="1" u="sng">
                <a:solidFill>
                  <a:schemeClr val="dk1"/>
                </a:solidFill>
                <a:latin typeface="Calibri"/>
                <a:ea typeface="Calibri"/>
                <a:cs typeface="Calibri"/>
                <a:sym typeface="Calibri"/>
              </a:rPr>
              <a:t>εκτός προθεσμίας</a:t>
            </a:r>
            <a:r>
              <a:rPr lang="el-GR" sz="2600" b="1">
                <a:solidFill>
                  <a:schemeClr val="dk1"/>
                </a:solidFill>
                <a:latin typeface="Calibri"/>
                <a:ea typeface="Calibri"/>
                <a:cs typeface="Calibri"/>
                <a:sym typeface="Calibri"/>
              </a:rPr>
              <a:t>:</a:t>
            </a:r>
            <a:endParaRPr sz="2600" b="1">
              <a:solidFill>
                <a:schemeClr val="dk1"/>
              </a:solidFill>
              <a:latin typeface="Calibri"/>
              <a:ea typeface="Calibri"/>
              <a:cs typeface="Calibri"/>
              <a:sym typeface="Calibri"/>
            </a:endParaRPr>
          </a:p>
        </p:txBody>
      </p:sp>
      <p:sp>
        <p:nvSpPr>
          <p:cNvPr id="703" name="Google Shape;703;p36"/>
          <p:cNvSpPr/>
          <p:nvPr/>
        </p:nvSpPr>
        <p:spPr>
          <a:xfrm>
            <a:off x="393895" y="1656916"/>
            <a:ext cx="11176313" cy="46505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1">
                <a:solidFill>
                  <a:schemeClr val="dk1"/>
                </a:solidFill>
                <a:latin typeface="Calibri"/>
                <a:ea typeface="Calibri"/>
                <a:cs typeface="Calibri"/>
                <a:sym typeface="Calibri"/>
              </a:rPr>
              <a:t>Καταληκτική προθεσμία υποβολής αιτήσεων για Διαπίστευση (ΚΑ120):</a:t>
            </a:r>
            <a:endParaRPr sz="2000" b="1">
              <a:solidFill>
                <a:schemeClr val="dk1"/>
              </a:solidFill>
              <a:latin typeface="Calibri"/>
              <a:ea typeface="Calibri"/>
              <a:cs typeface="Calibri"/>
              <a:sym typeface="Calibri"/>
            </a:endParaRPr>
          </a:p>
          <a:p>
            <a:pPr marL="0" marR="0" lvl="0" indent="0" algn="ctr" rtl="0">
              <a:spcBef>
                <a:spcPts val="0"/>
              </a:spcBef>
              <a:spcAft>
                <a:spcPts val="0"/>
              </a:spcAft>
              <a:buNone/>
            </a:pPr>
            <a:r>
              <a:rPr lang="el-GR" sz="2000" b="1">
                <a:solidFill>
                  <a:srgbClr val="FF0000"/>
                </a:solidFill>
                <a:latin typeface="Calibri"/>
                <a:ea typeface="Calibri"/>
                <a:cs typeface="Calibri"/>
                <a:sym typeface="Calibri"/>
              </a:rPr>
              <a:t>01 Οκτωβρίου 2024, 12:00 ώρα Βρυξελλών</a:t>
            </a:r>
            <a:endParaRPr sz="2000" b="1">
              <a:solidFill>
                <a:srgbClr val="FF0000"/>
              </a:solidFill>
              <a:latin typeface="Calibri"/>
              <a:ea typeface="Calibri"/>
              <a:cs typeface="Calibri"/>
              <a:sym typeface="Calibri"/>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Εξαίρεση</a:t>
            </a:r>
            <a:r>
              <a:rPr lang="el-GR" sz="2000" b="1">
                <a:solidFill>
                  <a:schemeClr val="dk1"/>
                </a:solidFill>
                <a:latin typeface="Calibri"/>
                <a:ea typeface="Calibri"/>
                <a:cs typeface="Calibri"/>
                <a:sym typeface="Calibri"/>
              </a:rPr>
              <a:t> ΜΟΝΟ</a:t>
            </a:r>
            <a:r>
              <a:rPr lang="el-GR" sz="2000">
                <a:solidFill>
                  <a:schemeClr val="dk1"/>
                </a:solidFill>
                <a:latin typeface="Calibri"/>
                <a:ea typeface="Calibri"/>
                <a:cs typeface="Calibri"/>
                <a:sym typeface="Calibri"/>
              </a:rPr>
              <a:t> αν μπορεί να αποδειχθεί ότι προσπαθήσατε να υποβάλετε την αίτηση πριν την προθεσμία και δεν ήταν εφικτό </a:t>
            </a:r>
            <a:r>
              <a:rPr lang="el-GR" sz="2000" b="1">
                <a:solidFill>
                  <a:schemeClr val="dk1"/>
                </a:solidFill>
                <a:latin typeface="Calibri"/>
                <a:ea typeface="Calibri"/>
                <a:cs typeface="Calibri"/>
                <a:sym typeface="Calibri"/>
              </a:rPr>
              <a:t>για τεχνικούς λόγους της πλατφόρμας, </a:t>
            </a:r>
            <a:r>
              <a:rPr lang="el-GR" sz="2000">
                <a:solidFill>
                  <a:schemeClr val="dk1"/>
                </a:solidFill>
                <a:latin typeface="Calibri"/>
                <a:ea typeface="Calibri"/>
                <a:cs typeface="Calibri"/>
                <a:sym typeface="Calibri"/>
              </a:rPr>
              <a:t>ενώ πληρούνται οι πιο κάτω προϋποθέσεις:</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Η ημερομηνία και ώρα της τελευταίας απόπειρας υποβολής όπως αυτή καταγράφεται πάνω στην ίδια την αίτηση, (</a:t>
            </a:r>
            <a:r>
              <a:rPr lang="el-GR" sz="2000" b="1" i="0" u="none" strike="noStrike" cap="none">
                <a:solidFill>
                  <a:schemeClr val="dk1"/>
                </a:solidFill>
                <a:latin typeface="Calibri"/>
                <a:ea typeface="Calibri"/>
                <a:cs typeface="Calibri"/>
                <a:sym typeface="Calibri"/>
              </a:rPr>
              <a:t>ιστορικό υποβολής</a:t>
            </a:r>
            <a:r>
              <a:rPr lang="el-GR" sz="2000" b="0" i="0" u="none" strike="noStrike" cap="none">
                <a:solidFill>
                  <a:schemeClr val="dk1"/>
                </a:solidFill>
                <a:latin typeface="Calibri"/>
                <a:ea typeface="Calibri"/>
                <a:cs typeface="Calibri"/>
                <a:sym typeface="Calibri"/>
              </a:rPr>
              <a:t>) είναι πριν από την ισχύουσα προθεσμία</a:t>
            </a:r>
            <a:endParaRPr/>
          </a:p>
          <a:p>
            <a:pPr marL="800100" marR="0" lvl="1" indent="-215900" algn="l" rtl="0">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Έχετε ενημερώσει το ΙΔΕΠ </a:t>
            </a:r>
            <a:r>
              <a:rPr lang="el-GR" sz="2000" b="1" i="0" u="none" strike="noStrike" cap="none">
                <a:solidFill>
                  <a:schemeClr val="dk1"/>
                </a:solidFill>
                <a:latin typeface="Calibri"/>
                <a:ea typeface="Calibri"/>
                <a:cs typeface="Calibri"/>
                <a:sym typeface="Calibri"/>
              </a:rPr>
              <a:t>εντός 24 ωρών</a:t>
            </a:r>
            <a:r>
              <a:rPr lang="el-GR" sz="2000" b="0" i="0" u="none" strike="noStrike" cap="none">
                <a:solidFill>
                  <a:schemeClr val="dk1"/>
                </a:solidFill>
                <a:latin typeface="Calibri"/>
                <a:ea typeface="Calibri"/>
                <a:cs typeface="Calibri"/>
                <a:sym typeface="Calibri"/>
              </a:rPr>
              <a:t> μετά την προθεσμία</a:t>
            </a:r>
            <a:endParaRPr/>
          </a:p>
          <a:p>
            <a:pPr marL="800100" marR="0" lvl="1" indent="-215900" algn="l" rtl="0">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Έχετε αποστείλει στο ΙΔΕΠ </a:t>
            </a:r>
            <a:r>
              <a:rPr lang="el-GR" sz="2000" b="1" i="0" u="none" strike="noStrike" cap="none">
                <a:solidFill>
                  <a:schemeClr val="dk1"/>
                </a:solidFill>
                <a:latin typeface="Calibri"/>
                <a:ea typeface="Calibri"/>
                <a:cs typeface="Calibri"/>
                <a:sym typeface="Calibri"/>
              </a:rPr>
              <a:t>εντός 24 ωρών </a:t>
            </a:r>
            <a:r>
              <a:rPr lang="el-GR" sz="2000" b="0" i="0" u="none" strike="noStrike" cap="none">
                <a:solidFill>
                  <a:schemeClr val="dk1"/>
                </a:solidFill>
                <a:latin typeface="Calibri"/>
                <a:ea typeface="Calibri"/>
                <a:cs typeface="Calibri"/>
                <a:sym typeface="Calibri"/>
              </a:rPr>
              <a:t>μέσω email την αίτηση χωρίς τροποποιήσεις μετά την απόπειρα υποβολής (σε pdf)</a:t>
            </a:r>
            <a:endParaRPr/>
          </a:p>
          <a:p>
            <a:pPr marL="285750" marR="0" lvl="1" indent="-171450" algn="l" rtl="0">
              <a:lnSpc>
                <a:spcPct val="90000"/>
              </a:lnSpc>
              <a:spcBef>
                <a:spcPts val="0"/>
              </a:spcBef>
              <a:spcAft>
                <a:spcPts val="0"/>
              </a:spcAft>
              <a:buClr>
                <a:schemeClr val="dk1"/>
              </a:buClr>
              <a:buSzPts val="1800"/>
              <a:buFont typeface="Arial"/>
              <a:buNone/>
            </a:pPr>
            <a:endParaRPr sz="1800" b="0" i="0" u="none" strike="noStrike" cap="none">
              <a:solidFill>
                <a:srgbClr val="17365D"/>
              </a:solidFill>
              <a:latin typeface="Calibri"/>
              <a:ea typeface="Calibri"/>
              <a:cs typeface="Calibri"/>
              <a:sym typeface="Calibri"/>
            </a:endParaRPr>
          </a:p>
        </p:txBody>
      </p:sp>
      <p:sp>
        <p:nvSpPr>
          <p:cNvPr id="704" name="Google Shape;704;p36"/>
          <p:cNvSpPr txBox="1"/>
          <p:nvPr/>
        </p:nvSpPr>
        <p:spPr>
          <a:xfrm flipH="1">
            <a:off x="393895" y="4773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4.3. ΥΠΟΒΟΛΗ ΤΗΣ ΑΙΤΗΣΗΣ</a:t>
            </a:r>
            <a:endParaRPr sz="2800" b="1">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7"/>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10" name="Google Shape;710;p37"/>
          <p:cNvSpPr txBox="1"/>
          <p:nvPr/>
        </p:nvSpPr>
        <p:spPr>
          <a:xfrm>
            <a:off x="685800" y="1199119"/>
            <a:ext cx="3574031" cy="5289451"/>
          </a:xfrm>
          <a:prstGeom prst="rect">
            <a:avLst/>
          </a:prstGeom>
          <a:noFill/>
          <a:ln>
            <a:noFill/>
          </a:ln>
        </p:spPr>
        <p:txBody>
          <a:bodyPr spcFirstLastPara="1" wrap="square" lIns="91425" tIns="45700" rIns="91425" bIns="45700" anchor="t" anchorCtr="0">
            <a:normAutofit/>
          </a:bodyPr>
          <a:lstStyle/>
          <a:p>
            <a:pPr marL="228600" marR="0" lvl="0" indent="-25400" algn="ctr"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228600" marR="0" lvl="0" indent="-2540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5. Μετά την υποβολή αίτησης</a:t>
            </a:r>
            <a:endParaRPr sz="2800">
              <a:solidFill>
                <a:srgbClr val="7030A0"/>
              </a:solidFill>
              <a:latin typeface="Calibri"/>
              <a:ea typeface="Calibri"/>
              <a:cs typeface="Calibri"/>
              <a:sym typeface="Calibri"/>
            </a:endParaRPr>
          </a:p>
        </p:txBody>
      </p:sp>
      <p:sp>
        <p:nvSpPr>
          <p:cNvPr id="711" name="Google Shape;711;p37"/>
          <p:cNvSpPr txBox="1"/>
          <p:nvPr/>
        </p:nvSpPr>
        <p:spPr>
          <a:xfrm>
            <a:off x="5314389" y="1644162"/>
            <a:ext cx="5941745" cy="446449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600"/>
              <a:buFont typeface="Arial"/>
              <a:buNone/>
            </a:pPr>
            <a:r>
              <a:rPr lang="el-GR" sz="2600">
                <a:solidFill>
                  <a:srgbClr val="3F3F3F"/>
                </a:solidFill>
                <a:latin typeface="Calibri"/>
                <a:ea typeface="Calibri"/>
                <a:cs typeface="Calibri"/>
                <a:sym typeface="Calibri"/>
              </a:rPr>
              <a:t>5.1 Διαδικασίες που συντονίζονται από την Εθνική Υπηρεσία</a:t>
            </a:r>
            <a:endParaRPr/>
          </a:p>
          <a:p>
            <a:pPr marL="0" marR="0" lvl="0" indent="0" algn="l" rtl="0">
              <a:lnSpc>
                <a:spcPct val="90000"/>
              </a:lnSpc>
              <a:spcBef>
                <a:spcPts val="1000"/>
              </a:spcBef>
              <a:spcAft>
                <a:spcPts val="0"/>
              </a:spcAft>
              <a:buClr>
                <a:schemeClr val="dk1"/>
              </a:buClr>
              <a:buSzPts val="2600"/>
              <a:buFont typeface="Arial"/>
              <a:buNone/>
            </a:pPr>
            <a:endParaRPr sz="2600">
              <a:solidFill>
                <a:srgbClr val="3F3F3F"/>
              </a:solidFill>
              <a:latin typeface="Calibri"/>
              <a:ea typeface="Calibri"/>
              <a:cs typeface="Calibri"/>
              <a:sym typeface="Calibri"/>
            </a:endParaRPr>
          </a:p>
          <a:p>
            <a:pPr marL="0" marR="0" lvl="0" indent="0" algn="l" rtl="0">
              <a:lnSpc>
                <a:spcPct val="90000"/>
              </a:lnSpc>
              <a:spcBef>
                <a:spcPts val="1000"/>
              </a:spcBef>
              <a:spcAft>
                <a:spcPts val="0"/>
              </a:spcAft>
              <a:buClr>
                <a:srgbClr val="3F3F3F"/>
              </a:buClr>
              <a:buSzPts val="2600"/>
              <a:buFont typeface="Arial"/>
              <a:buNone/>
            </a:pPr>
            <a:r>
              <a:rPr lang="el-GR" sz="2600">
                <a:solidFill>
                  <a:srgbClr val="3F3F3F"/>
                </a:solidFill>
                <a:latin typeface="Calibri"/>
                <a:ea typeface="Calibri"/>
                <a:cs typeface="Calibri"/>
                <a:sym typeface="Calibri"/>
              </a:rPr>
              <a:t>5.2 Ποιοτική Αξιολόγηση Αιτήσεων</a:t>
            </a:r>
            <a:endParaRPr/>
          </a:p>
          <a:p>
            <a:pPr marL="342900" marR="0" lvl="0" indent="-177800" algn="l" rtl="0">
              <a:lnSpc>
                <a:spcPct val="90000"/>
              </a:lnSpc>
              <a:spcBef>
                <a:spcPts val="1000"/>
              </a:spcBef>
              <a:spcAft>
                <a:spcPts val="0"/>
              </a:spcAft>
              <a:buClr>
                <a:schemeClr val="dk1"/>
              </a:buClr>
              <a:buSzPts val="2600"/>
              <a:buFont typeface="Arial"/>
              <a:buNone/>
            </a:pPr>
            <a:endParaRPr sz="2600">
              <a:solidFill>
                <a:srgbClr val="3F3F3F"/>
              </a:solidFill>
              <a:latin typeface="Calibri"/>
              <a:ea typeface="Calibri"/>
              <a:cs typeface="Calibri"/>
              <a:sym typeface="Calibri"/>
            </a:endParaRPr>
          </a:p>
          <a:p>
            <a:pPr marL="0" marR="0" lvl="0" indent="0" algn="l" rtl="0">
              <a:lnSpc>
                <a:spcPct val="90000"/>
              </a:lnSpc>
              <a:spcBef>
                <a:spcPts val="1000"/>
              </a:spcBef>
              <a:spcAft>
                <a:spcPts val="0"/>
              </a:spcAft>
              <a:buClr>
                <a:srgbClr val="3F3F3F"/>
              </a:buClr>
              <a:buSzPts val="2600"/>
              <a:buFont typeface="Arial"/>
              <a:buNone/>
            </a:pPr>
            <a:r>
              <a:rPr lang="el-GR" sz="2600">
                <a:solidFill>
                  <a:srgbClr val="3F3F3F"/>
                </a:solidFill>
                <a:latin typeface="Calibri"/>
                <a:ea typeface="Calibri"/>
                <a:cs typeface="Calibri"/>
                <a:sym typeface="Calibri"/>
              </a:rPr>
              <a:t>5.3 Κριτήρια Ποιοτικής Αξιολόγησης</a:t>
            </a:r>
            <a:endParaRPr sz="2600">
              <a:solidFill>
                <a:srgbClr val="3F3F3F"/>
              </a:solidFill>
              <a:latin typeface="Calibri"/>
              <a:ea typeface="Calibri"/>
              <a:cs typeface="Calibri"/>
              <a:sym typeface="Calibri"/>
            </a:endParaRPr>
          </a:p>
          <a:p>
            <a:pPr marL="342900" marR="0" lvl="0" indent="-177800" algn="l" rtl="0">
              <a:lnSpc>
                <a:spcPct val="90000"/>
              </a:lnSpc>
              <a:spcBef>
                <a:spcPts val="1000"/>
              </a:spcBef>
              <a:spcAft>
                <a:spcPts val="0"/>
              </a:spcAft>
              <a:buClr>
                <a:schemeClr val="dk1"/>
              </a:buClr>
              <a:buSzPts val="2600"/>
              <a:buFont typeface="Arial"/>
              <a:buNone/>
            </a:pPr>
            <a:endParaRPr sz="2600">
              <a:solidFill>
                <a:srgbClr val="3F3F3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p:txBody>
      </p:sp>
      <p:cxnSp>
        <p:nvCxnSpPr>
          <p:cNvPr id="712" name="Google Shape;712;p37"/>
          <p:cNvCxnSpPr/>
          <p:nvPr/>
        </p:nvCxnSpPr>
        <p:spPr>
          <a:xfrm>
            <a:off x="4853354" y="1644162"/>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8"/>
          <p:cNvSpPr/>
          <p:nvPr/>
        </p:nvSpPr>
        <p:spPr>
          <a:xfrm>
            <a:off x="572868" y="873803"/>
            <a:ext cx="10593363" cy="2649956"/>
          </a:xfrm>
          <a:prstGeom prst="rect">
            <a:avLst/>
          </a:prstGeom>
          <a:noFill/>
          <a:ln>
            <a:noFill/>
          </a:ln>
        </p:spPr>
        <p:txBody>
          <a:bodyPr spcFirstLastPara="1" wrap="square" lIns="91425" tIns="45700" rIns="91425" bIns="45700" anchor="t" anchorCtr="0">
            <a:spAutoFit/>
          </a:bodyPr>
          <a:lstStyle/>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285750" marR="0" lvl="1" indent="-171450" algn="l" rtl="0">
              <a:lnSpc>
                <a:spcPct val="90000"/>
              </a:lnSpc>
              <a:spcBef>
                <a:spcPts val="0"/>
              </a:spcBef>
              <a:spcAft>
                <a:spcPts val="0"/>
              </a:spcAft>
              <a:buClr>
                <a:schemeClr val="dk1"/>
              </a:buClr>
              <a:buSzPts val="1800"/>
              <a:buFont typeface="Arial"/>
              <a:buNone/>
            </a:pPr>
            <a:endParaRPr sz="1800" b="0" i="0" u="none" strike="noStrike" cap="none">
              <a:solidFill>
                <a:srgbClr val="17365D"/>
              </a:solidFill>
              <a:latin typeface="Calibri"/>
              <a:ea typeface="Calibri"/>
              <a:cs typeface="Calibri"/>
              <a:sym typeface="Calibri"/>
            </a:endParaRPr>
          </a:p>
        </p:txBody>
      </p:sp>
      <p:grpSp>
        <p:nvGrpSpPr>
          <p:cNvPr id="719" name="Google Shape;719;p38"/>
          <p:cNvGrpSpPr/>
          <p:nvPr/>
        </p:nvGrpSpPr>
        <p:grpSpPr>
          <a:xfrm>
            <a:off x="799318" y="876035"/>
            <a:ext cx="10593363" cy="5414201"/>
            <a:chOff x="0" y="2232"/>
            <a:chExt cx="10593363" cy="5414201"/>
          </a:xfrm>
        </p:grpSpPr>
        <p:sp>
          <p:nvSpPr>
            <p:cNvPr id="720" name="Google Shape;720;p38"/>
            <p:cNvSpPr/>
            <p:nvPr/>
          </p:nvSpPr>
          <p:spPr>
            <a:xfrm>
              <a:off x="0" y="2232"/>
              <a:ext cx="10593363" cy="2175102"/>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txBox="1"/>
            <p:nvPr/>
          </p:nvSpPr>
          <p:spPr>
            <a:xfrm>
              <a:off x="0" y="2232"/>
              <a:ext cx="10593363" cy="2175102"/>
            </a:xfrm>
            <a:prstGeom prst="rect">
              <a:avLst/>
            </a:prstGeom>
            <a:noFill/>
            <a:ln>
              <a:noFill/>
            </a:ln>
          </p:spPr>
          <p:txBody>
            <a:bodyPr spcFirstLastPara="1" wrap="square" lIns="419600" tIns="239775" rIns="419600" bIns="239775" anchor="ctr" anchorCtr="0">
              <a:noAutofit/>
            </a:bodyPr>
            <a:lstStyle/>
            <a:p>
              <a:pPr marL="0" marR="0" lvl="0" indent="0" algn="ctr" rtl="0">
                <a:lnSpc>
                  <a:spcPct val="90000"/>
                </a:lnSpc>
                <a:spcBef>
                  <a:spcPts val="0"/>
                </a:spcBef>
                <a:spcAft>
                  <a:spcPts val="0"/>
                </a:spcAft>
                <a:buClr>
                  <a:schemeClr val="lt1"/>
                </a:buClr>
                <a:buSzPts val="5900"/>
                <a:buFont typeface="Calibri"/>
                <a:buNone/>
              </a:pPr>
              <a:r>
                <a:rPr lang="el-GR" sz="5900" b="1">
                  <a:solidFill>
                    <a:schemeClr val="lt1"/>
                  </a:solidFill>
                  <a:latin typeface="Calibri"/>
                  <a:ea typeface="Calibri"/>
                  <a:cs typeface="Calibri"/>
                  <a:sym typeface="Calibri"/>
                </a:rPr>
                <a:t>Διαδικασίες που συντονίζονται από την Εθνική Υπηρεσία</a:t>
              </a:r>
              <a:endParaRPr sz="5900" b="1">
                <a:solidFill>
                  <a:schemeClr val="lt1"/>
                </a:solidFill>
                <a:latin typeface="Calibri"/>
                <a:ea typeface="Calibri"/>
                <a:cs typeface="Calibri"/>
                <a:sym typeface="Calibri"/>
              </a:endParaRPr>
            </a:p>
          </p:txBody>
        </p:sp>
        <p:sp>
          <p:nvSpPr>
            <p:cNvPr id="722" name="Google Shape;722;p38"/>
            <p:cNvSpPr/>
            <p:nvPr/>
          </p:nvSpPr>
          <p:spPr>
            <a:xfrm>
              <a:off x="0" y="2177334"/>
              <a:ext cx="10593363" cy="3239099"/>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txBox="1"/>
            <p:nvPr/>
          </p:nvSpPr>
          <p:spPr>
            <a:xfrm>
              <a:off x="0" y="2177334"/>
              <a:ext cx="10593363" cy="3239099"/>
            </a:xfrm>
            <a:prstGeom prst="rect">
              <a:avLst/>
            </a:prstGeom>
            <a:noFill/>
            <a:ln>
              <a:noFill/>
            </a:ln>
          </p:spPr>
          <p:txBody>
            <a:bodyPr spcFirstLastPara="1" wrap="square" lIns="106675" tIns="106675" rIns="142225" bIns="160000" anchor="t" anchorCtr="0">
              <a:noAutofit/>
            </a:bodyPr>
            <a:lstStyle/>
            <a:p>
              <a:pPr marL="228600" marR="0" lvl="1" indent="-228600" algn="l" rtl="0">
                <a:spcBef>
                  <a:spcPts val="0"/>
                </a:spcBef>
                <a:spcAft>
                  <a:spcPts val="0"/>
                </a:spcAft>
                <a:buClr>
                  <a:schemeClr val="dk1"/>
                </a:buClr>
                <a:buSzPts val="2000"/>
                <a:buFont typeface="Calibri"/>
                <a:buChar char="•"/>
              </a:pPr>
              <a:r>
                <a:rPr lang="el-GR" sz="1800" b="0" i="0" u="none" strike="noStrike" cap="none" dirty="0">
                  <a:solidFill>
                    <a:schemeClr val="dk1"/>
                  </a:solidFill>
                  <a:latin typeface="Calibri"/>
                  <a:ea typeface="Calibri"/>
                  <a:cs typeface="Calibri"/>
                  <a:sym typeface="Calibri"/>
                </a:rPr>
                <a:t>Έλεγχος </a:t>
              </a:r>
              <a:r>
                <a:rPr lang="el-GR" sz="1800" b="0" i="0" u="none" strike="noStrike" cap="none" dirty="0" err="1">
                  <a:solidFill>
                    <a:schemeClr val="dk1"/>
                  </a:solidFill>
                  <a:latin typeface="Calibri"/>
                  <a:ea typeface="Calibri"/>
                  <a:cs typeface="Calibri"/>
                  <a:sym typeface="Calibri"/>
                </a:rPr>
                <a:t>Επιλεξιμότητας</a:t>
              </a:r>
              <a:endParaRPr sz="1800" b="0" i="0" u="none" strike="noStrike" cap="none" dirty="0">
                <a:solidFill>
                  <a:schemeClr val="dk1"/>
                </a:solidFill>
                <a:latin typeface="Calibri"/>
                <a:ea typeface="Calibri"/>
                <a:cs typeface="Calibri"/>
                <a:sym typeface="Calibri"/>
              </a:endParaRPr>
            </a:p>
            <a:p>
              <a:pPr marL="228600" marR="0" lvl="1" indent="-228600" algn="l" rtl="0">
                <a:spcBef>
                  <a:spcPts val="300"/>
                </a:spcBef>
                <a:spcAft>
                  <a:spcPts val="0"/>
                </a:spcAft>
                <a:buClr>
                  <a:schemeClr val="dk1"/>
                </a:buClr>
                <a:buSzPts val="2000"/>
                <a:buFont typeface="Calibri"/>
                <a:buChar char="•"/>
              </a:pPr>
              <a:r>
                <a:rPr lang="el-GR" sz="1800" b="0" i="0" u="none" strike="noStrike" cap="none" dirty="0">
                  <a:solidFill>
                    <a:schemeClr val="dk1"/>
                  </a:solidFill>
                  <a:latin typeface="Calibri"/>
                  <a:ea typeface="Calibri"/>
                  <a:cs typeface="Calibri"/>
                  <a:sym typeface="Calibri"/>
                </a:rPr>
                <a:t>Έλεγχος Επιχειρησιακής Ικανότητας Οργανισμών</a:t>
              </a:r>
              <a:endParaRPr sz="1800" b="0" i="0" u="none" strike="noStrike" cap="none" dirty="0">
                <a:solidFill>
                  <a:schemeClr val="dk1"/>
                </a:solidFill>
                <a:latin typeface="Calibri"/>
                <a:ea typeface="Calibri"/>
                <a:cs typeface="Calibri"/>
                <a:sym typeface="Calibri"/>
              </a:endParaRPr>
            </a:p>
            <a:p>
              <a:pPr marL="228600" marR="0" lvl="1" indent="-228600" algn="l" rtl="0">
                <a:spcBef>
                  <a:spcPts val="300"/>
                </a:spcBef>
                <a:spcAft>
                  <a:spcPts val="0"/>
                </a:spcAft>
                <a:buClr>
                  <a:schemeClr val="dk1"/>
                </a:buClr>
                <a:buSzPts val="2000"/>
                <a:buFont typeface="Calibri"/>
                <a:buChar char="•"/>
              </a:pPr>
              <a:r>
                <a:rPr lang="el-GR" sz="1800" dirty="0">
                  <a:solidFill>
                    <a:schemeClr val="dk1"/>
                  </a:solidFill>
                  <a:latin typeface="Calibri"/>
                  <a:ea typeface="Calibri"/>
                  <a:cs typeface="Calibri"/>
                  <a:sym typeface="Calibri"/>
                </a:rPr>
                <a:t>Εκτίμηση Κινδύνου</a:t>
              </a:r>
              <a:endParaRPr sz="1800" dirty="0">
                <a:solidFill>
                  <a:schemeClr val="dk1"/>
                </a:solidFill>
                <a:latin typeface="Calibri"/>
                <a:ea typeface="Calibri"/>
                <a:cs typeface="Calibri"/>
                <a:sym typeface="Calibri"/>
              </a:endParaRPr>
            </a:p>
            <a:p>
              <a:pPr marL="228600" marR="0" lvl="1" indent="-228600" algn="l" rtl="0">
                <a:spcBef>
                  <a:spcPts val="300"/>
                </a:spcBef>
                <a:spcAft>
                  <a:spcPts val="0"/>
                </a:spcAft>
                <a:buClr>
                  <a:schemeClr val="dk1"/>
                </a:buClr>
                <a:buSzPts val="2000"/>
                <a:buFont typeface="Calibri"/>
                <a:buChar char="•"/>
              </a:pPr>
              <a:r>
                <a:rPr lang="el-GR" sz="1800" b="0" i="0" u="none" strike="noStrike" cap="none" dirty="0">
                  <a:solidFill>
                    <a:schemeClr val="dk1"/>
                  </a:solidFill>
                  <a:latin typeface="Calibri"/>
                  <a:ea typeface="Calibri"/>
                  <a:cs typeface="Calibri"/>
                  <a:sym typeface="Calibri"/>
                </a:rPr>
                <a:t>Ποιοτική Αξιολόγηση αιτήσεων, στη βάση προκαθορισμένων κριτηρίων</a:t>
              </a:r>
              <a:endParaRPr lang="en-US" sz="1800" b="0" i="0" u="none" strike="noStrike" cap="none" dirty="0">
                <a:solidFill>
                  <a:schemeClr val="dk1"/>
                </a:solidFill>
                <a:latin typeface="Calibri"/>
                <a:ea typeface="Calibri"/>
                <a:cs typeface="Calibri"/>
                <a:sym typeface="Calibri"/>
              </a:endParaRPr>
            </a:p>
            <a:p>
              <a:pPr marL="228600" marR="0" lvl="1" indent="-228600" algn="l" rtl="0">
                <a:spcBef>
                  <a:spcPts val="300"/>
                </a:spcBef>
                <a:spcAft>
                  <a:spcPts val="0"/>
                </a:spcAft>
                <a:buClr>
                  <a:schemeClr val="dk1"/>
                </a:buClr>
                <a:buSzPts val="2000"/>
                <a:buFont typeface="Calibri"/>
                <a:buChar char="•"/>
              </a:pPr>
              <a:endParaRPr sz="1800" b="0" i="0" u="none" strike="noStrike" cap="none" dirty="0">
                <a:solidFill>
                  <a:schemeClr val="dk1"/>
                </a:solidFill>
                <a:latin typeface="Calibri"/>
                <a:ea typeface="Calibri"/>
                <a:cs typeface="Calibri"/>
                <a:sym typeface="Calibri"/>
              </a:endParaRPr>
            </a:p>
            <a:p>
              <a:pPr marL="0" marR="0" lvl="0" indent="0" algn="ctr" rtl="0">
                <a:spcBef>
                  <a:spcPts val="300"/>
                </a:spcBef>
                <a:spcAft>
                  <a:spcPts val="0"/>
                </a:spcAft>
                <a:buNone/>
              </a:pPr>
              <a:r>
                <a:rPr lang="el-GR" sz="1600" b="0" i="0" u="none" strike="noStrike" cap="none" dirty="0">
                  <a:solidFill>
                    <a:srgbClr val="FF0000"/>
                  </a:solidFill>
                  <a:latin typeface="Calibri"/>
                  <a:ea typeface="Calibri"/>
                  <a:cs typeface="Calibri"/>
                  <a:sym typeface="Calibri"/>
                </a:rPr>
                <a:t>!!!</a:t>
              </a:r>
              <a:r>
                <a:rPr lang="el-GR" sz="1600" b="0" i="0" u="none" strike="noStrike" cap="none" dirty="0">
                  <a:solidFill>
                    <a:schemeClr val="dk1"/>
                  </a:solidFill>
                  <a:latin typeface="Calibri"/>
                  <a:ea typeface="Calibri"/>
                  <a:cs typeface="Calibri"/>
                  <a:sym typeface="Calibri"/>
                </a:rPr>
                <a:t> Η οικονομική επάρκεια του οργανισμού ελέγχεται σε μεταγενέστερο στάδιο, κατά την αξιολόγηση της αίτησης για επιχορήγηση για υλοποίηση διαπιστευμένου σχεδίου </a:t>
              </a:r>
              <a:r>
                <a:rPr lang="el-GR" sz="1600" b="0" i="0" u="none" strike="noStrike" cap="none" dirty="0">
                  <a:solidFill>
                    <a:srgbClr val="FF0000"/>
                  </a:solidFill>
                  <a:latin typeface="Calibri"/>
                  <a:ea typeface="Calibri"/>
                  <a:cs typeface="Calibri"/>
                  <a:sym typeface="Calibri"/>
                </a:rPr>
                <a:t>!!!</a:t>
              </a:r>
              <a:endParaRPr lang="en-US" sz="1600" b="0" i="0" u="none" strike="noStrike" cap="none" dirty="0">
                <a:solidFill>
                  <a:srgbClr val="FF0000"/>
                </a:solidFill>
                <a:latin typeface="Calibri"/>
                <a:ea typeface="Calibri"/>
                <a:cs typeface="Calibri"/>
                <a:sym typeface="Calibri"/>
              </a:endParaRPr>
            </a:p>
            <a:p>
              <a:pPr marL="0" marR="0" lvl="0" indent="0" algn="ctr" rtl="0">
                <a:spcBef>
                  <a:spcPts val="300"/>
                </a:spcBef>
                <a:spcAft>
                  <a:spcPts val="0"/>
                </a:spcAft>
                <a:buNone/>
              </a:pPr>
              <a:endParaRPr lang="el-GR" sz="1600" b="0" i="0" u="none" strike="noStrike" cap="none" dirty="0">
                <a:solidFill>
                  <a:srgbClr val="FF0000"/>
                </a:solidFill>
                <a:latin typeface="Calibri"/>
                <a:ea typeface="Calibri"/>
                <a:cs typeface="Calibri"/>
                <a:sym typeface="Calibri"/>
              </a:endParaRPr>
            </a:p>
            <a:p>
              <a:pPr algn="ctr">
                <a:spcBef>
                  <a:spcPts val="300"/>
                </a:spcBef>
              </a:pPr>
              <a:r>
                <a:rPr lang="el-GR" sz="160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a:rPr>
                <a:t>!!!</a:t>
              </a:r>
              <a:r>
                <a:rPr lang="el-GR"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l-GR" sz="1600" dirty="0">
                  <a:latin typeface="Calibri" panose="020F0502020204030204" pitchFamily="34" charset="0"/>
                  <a:ea typeface="Calibri" panose="020F0502020204030204" pitchFamily="34" charset="0"/>
                  <a:cs typeface="Calibri" panose="020F0502020204030204" pitchFamily="34" charset="0"/>
                </a:rPr>
                <a:t> Η αίτηση θα πρέπει να περιλαμβάνει πρωτότυπο περιεχόμενο και για να διαπιστωθεί ότι είναι πρωτότυπο γίνεται έλεγχος πολλαπλής υποβολής </a:t>
              </a:r>
              <a:r>
                <a:rPr lang="el-GR" sz="160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0" marR="0" lvl="0" indent="0" algn="ctr" rtl="0">
                <a:lnSpc>
                  <a:spcPct val="150000"/>
                </a:lnSpc>
                <a:spcBef>
                  <a:spcPts val="300"/>
                </a:spcBef>
                <a:spcAft>
                  <a:spcPts val="0"/>
                </a:spcAft>
                <a:buNone/>
              </a:pPr>
              <a:endParaRPr sz="2000" b="0" i="0" u="none" strike="noStrike" cap="none" dirty="0">
                <a:solidFill>
                  <a:srgbClr val="FF0000"/>
                </a:solidFill>
                <a:latin typeface="Calibri"/>
                <a:ea typeface="Calibri"/>
                <a:cs typeface="Calibri"/>
                <a:sym typeface="Calibri"/>
              </a:endParaRPr>
            </a:p>
          </p:txBody>
        </p:sp>
      </p:grpSp>
      <p:sp>
        <p:nvSpPr>
          <p:cNvPr id="724" name="Google Shape;724;p38"/>
          <p:cNvSpPr txBox="1"/>
          <p:nvPr/>
        </p:nvSpPr>
        <p:spPr>
          <a:xfrm flipH="1">
            <a:off x="281355" y="8398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5.1. Διαδικασίες που συντονίζονται από την ΕΥ</a:t>
            </a:r>
            <a:endParaRPr sz="2800" b="1">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39"/>
          <p:cNvSpPr txBox="1"/>
          <p:nvPr/>
        </p:nvSpPr>
        <p:spPr>
          <a:xfrm flipH="1">
            <a:off x="305738" y="60190"/>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5.2. ΠΟΙΟΤΙΚΗ ΑΞΙΟΛΟΓΗΣΗ ΑΙΤΗΣΕΩΝ</a:t>
            </a:r>
            <a:endParaRPr sz="2800" b="1">
              <a:solidFill>
                <a:schemeClr val="lt1"/>
              </a:solidFill>
              <a:latin typeface="Calibri"/>
              <a:ea typeface="Calibri"/>
              <a:cs typeface="Calibri"/>
              <a:sym typeface="Calibri"/>
            </a:endParaRPr>
          </a:p>
        </p:txBody>
      </p:sp>
      <p:sp>
        <p:nvSpPr>
          <p:cNvPr id="731" name="Google Shape;731;p39"/>
          <p:cNvSpPr/>
          <p:nvPr/>
        </p:nvSpPr>
        <p:spPr>
          <a:xfrm>
            <a:off x="305738" y="1071986"/>
            <a:ext cx="10857132"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800" b="1" dirty="0">
                <a:solidFill>
                  <a:schemeClr val="dk1"/>
                </a:solidFill>
                <a:latin typeface="Calibri"/>
                <a:ea typeface="Calibri"/>
                <a:cs typeface="Calibri"/>
                <a:sym typeface="Calibri"/>
              </a:rPr>
              <a:t>Ποιοτική Αξιολόγηση αιτήσεων</a:t>
            </a:r>
            <a:endParaRPr sz="2800" b="1" dirty="0">
              <a:solidFill>
                <a:schemeClr val="dk1"/>
              </a:solidFill>
              <a:latin typeface="Calibri"/>
              <a:ea typeface="Calibri"/>
              <a:cs typeface="Calibri"/>
              <a:sym typeface="Calibri"/>
            </a:endParaRPr>
          </a:p>
          <a:p>
            <a:pPr marL="285750" marR="0" lvl="0" indent="-15875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Οι αιτήσεις κάθε τομέα αξιολογούνται ξεχωριστά ως προς την ποιότητά τους.</a:t>
            </a:r>
            <a:endParaRPr dirty="0"/>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Κάθε αίτηση θα αξιολογηθεί από 2 </a:t>
            </a:r>
            <a:r>
              <a:rPr lang="el-GR" sz="2000" dirty="0" err="1">
                <a:solidFill>
                  <a:schemeClr val="dk1"/>
                </a:solidFill>
                <a:latin typeface="Calibri"/>
                <a:ea typeface="Calibri"/>
                <a:cs typeface="Calibri"/>
                <a:sym typeface="Calibri"/>
              </a:rPr>
              <a:t>αξιολογητές</a:t>
            </a:r>
            <a:r>
              <a:rPr lang="el-GR" sz="2000" dirty="0">
                <a:solidFill>
                  <a:schemeClr val="dk1"/>
                </a:solidFill>
                <a:latin typeface="Calibri"/>
                <a:ea typeface="Calibri"/>
                <a:cs typeface="Calibri"/>
                <a:sym typeface="Calibri"/>
              </a:rPr>
              <a:t>. </a:t>
            </a:r>
            <a:endParaRPr dirty="0"/>
          </a:p>
          <a:p>
            <a:pPr marL="285750" marR="0" lvl="0" indent="-15875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Θα εγκριθούν οι αιτήσεις που πληρούν τα ελάχιστα κριτήρια  που καθορίζονται στην παρούσα Πρόσκληση.</a:t>
            </a:r>
            <a:r>
              <a:rPr lang="en-US" sz="2000" dirty="0">
                <a:solidFill>
                  <a:schemeClr val="dk1"/>
                </a:solidFill>
                <a:latin typeface="Calibri"/>
                <a:ea typeface="Calibri"/>
                <a:cs typeface="Calibri"/>
                <a:sym typeface="Calibri"/>
              </a:rPr>
              <a:t> </a:t>
            </a:r>
            <a:endParaRPr lang="el-GR" sz="2000" dirty="0">
              <a:solidFill>
                <a:schemeClr val="dk1"/>
              </a:solidFill>
              <a:latin typeface="Calibri"/>
              <a:ea typeface="Calibri"/>
              <a:cs typeface="Calibri"/>
              <a:sym typeface="Calibri"/>
            </a:endParaRPr>
          </a:p>
          <a:p>
            <a:pPr marL="285750" marR="0" lvl="0" indent="-15875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Δεν υπάρχει περιορισμός για τον αριθμό των Διαπιστεύσεων που θα δοθούν σε κάθε τομέα.</a:t>
            </a:r>
            <a:endParaRPr dirty="0"/>
          </a:p>
          <a:p>
            <a:pPr marL="285750" marR="0" lvl="0" indent="-15875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Οι </a:t>
            </a:r>
            <a:r>
              <a:rPr lang="el-GR" sz="2000" dirty="0" err="1">
                <a:solidFill>
                  <a:schemeClr val="dk1"/>
                </a:solidFill>
                <a:latin typeface="Calibri"/>
                <a:ea typeface="Calibri"/>
                <a:cs typeface="Calibri"/>
                <a:sym typeface="Calibri"/>
              </a:rPr>
              <a:t>αξιολογητές</a:t>
            </a:r>
            <a:r>
              <a:rPr lang="el-GR" sz="2000" dirty="0">
                <a:solidFill>
                  <a:schemeClr val="dk1"/>
                </a:solidFill>
                <a:latin typeface="Calibri"/>
                <a:ea typeface="Calibri"/>
                <a:cs typeface="Calibri"/>
                <a:sym typeface="Calibri"/>
              </a:rPr>
              <a:t> ενδέχεται να προτείνουν μείωση των συμμετεχόντων σε συγκεκριμένες κατηγορίες δραστηριοτήτων/χρονιές ή ακόμα και αφαίρεση συγκεκριμένων κατηγοριών δραστηριοτήτων. </a:t>
            </a:r>
            <a:endParaRPr dirty="0"/>
          </a:p>
          <a:p>
            <a:pPr marL="285750" marR="0" lvl="0" indent="-15875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Για σκοπούς διαφάνειας, ο </a:t>
            </a:r>
            <a:r>
              <a:rPr lang="el-GR" sz="2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οδηγός </a:t>
            </a:r>
            <a:r>
              <a:rPr lang="el-GR" sz="20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αξιολογητών</a:t>
            </a:r>
            <a:r>
              <a:rPr lang="el-GR" sz="2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l-GR" sz="2000" dirty="0">
                <a:solidFill>
                  <a:schemeClr val="dk1"/>
                </a:solidFill>
                <a:latin typeface="Calibri"/>
                <a:ea typeface="Calibri"/>
                <a:cs typeface="Calibri"/>
                <a:sym typeface="Calibri"/>
              </a:rPr>
              <a:t>είναι αναρτημένος στην ιστοσελίδα του ΙΔΕΠ στο σημείο που αφορά την ενημέρωση για υποβολή αιτήσεων.</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
          <p:cNvSpPr txBox="1"/>
          <p:nvPr/>
        </p:nvSpPr>
        <p:spPr>
          <a:xfrm flipH="1">
            <a:off x="180622" y="60190"/>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 ΑΤΖΕΝΤΑ HΜΕΡΙΔΑΣ:</a:t>
            </a:r>
            <a:endParaRPr sz="2800" b="1">
              <a:solidFill>
                <a:schemeClr val="lt1"/>
              </a:solidFill>
              <a:latin typeface="Calibri"/>
              <a:ea typeface="Calibri"/>
              <a:cs typeface="Calibri"/>
              <a:sym typeface="Calibri"/>
            </a:endParaRPr>
          </a:p>
        </p:txBody>
      </p:sp>
      <p:sp>
        <p:nvSpPr>
          <p:cNvPr id="317" name="Google Shape;317;p4"/>
          <p:cNvSpPr/>
          <p:nvPr/>
        </p:nvSpPr>
        <p:spPr>
          <a:xfrm>
            <a:off x="536230" y="927772"/>
            <a:ext cx="10866228" cy="597086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Βασικές πληροφορίες για την Προγραμματική περίοδο 2021 – 2027</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Σχέδια Κινητικότητας</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Πληροφορίες για τη Διαπίστευση </a:t>
            </a:r>
            <a:r>
              <a:rPr lang="el-GR" sz="2800" b="1" dirty="0" err="1">
                <a:solidFill>
                  <a:srgbClr val="7030A0"/>
                </a:solidFill>
                <a:latin typeface="Calibri"/>
                <a:ea typeface="Calibri"/>
                <a:cs typeface="Calibri"/>
                <a:sym typeface="Calibri"/>
              </a:rPr>
              <a:t>Εrasmus</a:t>
            </a:r>
            <a:r>
              <a:rPr lang="el-GR" sz="2800" b="1" dirty="0">
                <a:solidFill>
                  <a:srgbClr val="7030A0"/>
                </a:solidFill>
                <a:latin typeface="Calibri"/>
                <a:ea typeface="Calibri"/>
                <a:cs typeface="Calibri"/>
                <a:sym typeface="Calibri"/>
              </a:rPr>
              <a:t>+</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Συμπλήρωση της αίτησης</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Μετά την υποβολή της αίτησης</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Εγκεκριμένες Διαπιστεύσεις</a:t>
            </a:r>
            <a:endParaRPr dirty="0"/>
          </a:p>
          <a:p>
            <a:pPr marL="692150" marR="0" lvl="0" indent="-514350" algn="l" rtl="0">
              <a:spcBef>
                <a:spcPts val="0"/>
              </a:spcBef>
              <a:spcAft>
                <a:spcPts val="0"/>
              </a:spcAft>
              <a:buClr>
                <a:srgbClr val="7030A0"/>
              </a:buClr>
              <a:buSzPts val="2800"/>
              <a:buFont typeface="+mj-lt"/>
              <a:buAutoNum type="arabicPeriod"/>
            </a:pPr>
            <a:endParaRPr sz="2800" b="1" dirty="0">
              <a:solidFill>
                <a:srgbClr val="7030A0"/>
              </a:solidFill>
              <a:latin typeface="Calibri"/>
              <a:ea typeface="Calibri"/>
              <a:cs typeface="Calibri"/>
              <a:sym typeface="Calibri"/>
            </a:endParaRPr>
          </a:p>
          <a:p>
            <a:pPr marL="514350" marR="0" lvl="0" indent="-514350" algn="l" rtl="0">
              <a:spcBef>
                <a:spcPts val="0"/>
              </a:spcBef>
              <a:spcAft>
                <a:spcPts val="0"/>
              </a:spcAft>
              <a:buClr>
                <a:srgbClr val="7030A0"/>
              </a:buClr>
              <a:buSzPts val="2800"/>
              <a:buFont typeface="+mj-lt"/>
              <a:buAutoNum type="arabicPeriod"/>
            </a:pPr>
            <a:r>
              <a:rPr lang="el-GR" sz="2800" b="1" dirty="0">
                <a:solidFill>
                  <a:srgbClr val="7030A0"/>
                </a:solidFill>
                <a:latin typeface="Calibri"/>
                <a:ea typeface="Calibri"/>
                <a:cs typeface="Calibri"/>
                <a:sym typeface="Calibri"/>
              </a:rPr>
              <a:t>Τεχνικές Οδηγίες Υποβολής της Αίτησης</a:t>
            </a:r>
            <a:endParaRPr sz="1800" b="1" dirty="0">
              <a:solidFill>
                <a:srgbClr val="7030A0"/>
              </a:solidFill>
              <a:latin typeface="Calibri"/>
              <a:ea typeface="Calibri"/>
              <a:cs typeface="Calibri"/>
              <a:sym typeface="Calibri"/>
            </a:endParaRPr>
          </a:p>
          <a:p>
            <a:pPr marL="0" marR="0" lvl="1" indent="0" algn="l" rtl="0">
              <a:spcBef>
                <a:spcPts val="0"/>
              </a:spcBef>
              <a:spcAft>
                <a:spcPts val="0"/>
              </a:spcAft>
              <a:buNone/>
            </a:pPr>
            <a:endParaRPr sz="1800" b="1" i="0" u="none" strike="noStrike" cap="none" dirty="0">
              <a:solidFill>
                <a:srgbClr val="7030A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0"/>
          <p:cNvSpPr/>
          <p:nvPr/>
        </p:nvSpPr>
        <p:spPr>
          <a:xfrm>
            <a:off x="572868" y="873803"/>
            <a:ext cx="10593363" cy="2649956"/>
          </a:xfrm>
          <a:prstGeom prst="rect">
            <a:avLst/>
          </a:prstGeom>
          <a:noFill/>
          <a:ln>
            <a:noFill/>
          </a:ln>
        </p:spPr>
        <p:txBody>
          <a:bodyPr spcFirstLastPara="1" wrap="square" lIns="91425" tIns="45700" rIns="91425" bIns="45700" anchor="t" anchorCtr="0">
            <a:spAutoFit/>
          </a:bodyPr>
          <a:lstStyle/>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342900" marR="0" lvl="0" indent="-215900" algn="l" rtl="0">
              <a:lnSpc>
                <a:spcPct val="150000"/>
              </a:lnSpc>
              <a:spcBef>
                <a:spcPts val="0"/>
              </a:spcBef>
              <a:spcAft>
                <a:spcPts val="0"/>
              </a:spcAft>
              <a:buClr>
                <a:schemeClr val="dk1"/>
              </a:buClr>
              <a:buSzPts val="2000"/>
              <a:buFont typeface="Arial"/>
              <a:buNone/>
            </a:pPr>
            <a:endParaRPr sz="2000">
              <a:solidFill>
                <a:srgbClr val="3F3F3F"/>
              </a:solidFill>
              <a:latin typeface="Century Gothic"/>
              <a:ea typeface="Century Gothic"/>
              <a:cs typeface="Century Gothic"/>
              <a:sym typeface="Century Gothic"/>
            </a:endParaRPr>
          </a:p>
          <a:p>
            <a:pPr marL="285750" marR="0" lvl="1" indent="-171450" algn="l" rtl="0">
              <a:lnSpc>
                <a:spcPct val="90000"/>
              </a:lnSpc>
              <a:spcBef>
                <a:spcPts val="0"/>
              </a:spcBef>
              <a:spcAft>
                <a:spcPts val="0"/>
              </a:spcAft>
              <a:buClr>
                <a:schemeClr val="dk1"/>
              </a:buClr>
              <a:buSzPts val="1800"/>
              <a:buFont typeface="Arial"/>
              <a:buNone/>
            </a:pPr>
            <a:endParaRPr sz="1800" b="0" i="0" u="none" strike="noStrike" cap="none">
              <a:solidFill>
                <a:srgbClr val="17365D"/>
              </a:solidFill>
              <a:latin typeface="Calibri"/>
              <a:ea typeface="Calibri"/>
              <a:cs typeface="Calibri"/>
              <a:sym typeface="Calibri"/>
            </a:endParaRPr>
          </a:p>
        </p:txBody>
      </p:sp>
      <p:grpSp>
        <p:nvGrpSpPr>
          <p:cNvPr id="738" name="Google Shape;738;p40"/>
          <p:cNvGrpSpPr/>
          <p:nvPr/>
        </p:nvGrpSpPr>
        <p:grpSpPr>
          <a:xfrm>
            <a:off x="799318" y="873803"/>
            <a:ext cx="10593363" cy="5405251"/>
            <a:chOff x="0" y="0"/>
            <a:chExt cx="10593363" cy="5405251"/>
          </a:xfrm>
        </p:grpSpPr>
        <p:sp>
          <p:nvSpPr>
            <p:cNvPr id="739" name="Google Shape;739;p40"/>
            <p:cNvSpPr/>
            <p:nvPr/>
          </p:nvSpPr>
          <p:spPr>
            <a:xfrm>
              <a:off x="0" y="0"/>
              <a:ext cx="10593363" cy="2647287"/>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txBox="1"/>
            <p:nvPr/>
          </p:nvSpPr>
          <p:spPr>
            <a:xfrm>
              <a:off x="0" y="0"/>
              <a:ext cx="10593363" cy="2647287"/>
            </a:xfrm>
            <a:prstGeom prst="rect">
              <a:avLst/>
            </a:prstGeom>
            <a:noFill/>
            <a:ln>
              <a:noFill/>
            </a:ln>
          </p:spPr>
          <p:txBody>
            <a:bodyPr spcFirstLastPara="1" wrap="square" lIns="448050" tIns="256025" rIns="448050" bIns="256025" anchor="ctr" anchorCtr="0">
              <a:noAutofit/>
            </a:bodyPr>
            <a:lstStyle/>
            <a:p>
              <a:pPr marL="0" marR="0" lvl="0" indent="0" algn="ctr" rtl="0">
                <a:lnSpc>
                  <a:spcPct val="90000"/>
                </a:lnSpc>
                <a:spcBef>
                  <a:spcPts val="0"/>
                </a:spcBef>
                <a:spcAft>
                  <a:spcPts val="0"/>
                </a:spcAft>
                <a:buClr>
                  <a:schemeClr val="lt1"/>
                </a:buClr>
                <a:buSzPts val="6300"/>
                <a:buFont typeface="Calibri"/>
                <a:buNone/>
              </a:pPr>
              <a:r>
                <a:rPr lang="el-GR" sz="6300">
                  <a:solidFill>
                    <a:schemeClr val="lt1"/>
                  </a:solidFill>
                  <a:latin typeface="Calibri"/>
                  <a:ea typeface="Calibri"/>
                  <a:cs typeface="Calibri"/>
                  <a:sym typeface="Calibri"/>
                </a:rPr>
                <a:t>Κριτήρια </a:t>
              </a:r>
              <a:endParaRPr/>
            </a:p>
            <a:p>
              <a:pPr marL="0" marR="0" lvl="0" indent="0" algn="ctr" rtl="0">
                <a:lnSpc>
                  <a:spcPct val="90000"/>
                </a:lnSpc>
                <a:spcBef>
                  <a:spcPts val="2205"/>
                </a:spcBef>
                <a:spcAft>
                  <a:spcPts val="0"/>
                </a:spcAft>
                <a:buClr>
                  <a:schemeClr val="lt1"/>
                </a:buClr>
                <a:buSzPts val="6300"/>
                <a:buFont typeface="Calibri"/>
                <a:buNone/>
              </a:pPr>
              <a:r>
                <a:rPr lang="el-GR" sz="6300">
                  <a:solidFill>
                    <a:schemeClr val="lt1"/>
                  </a:solidFill>
                  <a:latin typeface="Calibri"/>
                  <a:ea typeface="Calibri"/>
                  <a:cs typeface="Calibri"/>
                  <a:sym typeface="Calibri"/>
                </a:rPr>
                <a:t>Ποιοτικής Αξιολόγησης</a:t>
              </a:r>
              <a:endParaRPr/>
            </a:p>
          </p:txBody>
        </p:sp>
        <p:sp>
          <p:nvSpPr>
            <p:cNvPr id="741" name="Google Shape;741;p40"/>
            <p:cNvSpPr/>
            <p:nvPr/>
          </p:nvSpPr>
          <p:spPr>
            <a:xfrm>
              <a:off x="0" y="2638291"/>
              <a:ext cx="10593363" cy="276696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txBox="1"/>
            <p:nvPr/>
          </p:nvSpPr>
          <p:spPr>
            <a:xfrm>
              <a:off x="0" y="2638291"/>
              <a:ext cx="10593363" cy="2766960"/>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Συνάφεια (10 βαθμοί)</a:t>
              </a:r>
              <a:endParaRPr sz="2000" b="0" i="0" u="none" strike="noStrike" cap="none">
                <a:solidFill>
                  <a:schemeClr val="dk1"/>
                </a:solidFill>
                <a:latin typeface="Calibri"/>
                <a:ea typeface="Calibri"/>
                <a:cs typeface="Calibri"/>
                <a:sym typeface="Calibri"/>
              </a:endParaRPr>
            </a:p>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Erasmus Plan: Στόχοι (40 βαθμοί)</a:t>
              </a:r>
              <a:endParaRPr sz="2000" b="0" i="0" u="none" strike="noStrike" cap="none">
                <a:solidFill>
                  <a:schemeClr val="dk1"/>
                </a:solidFill>
                <a:latin typeface="Calibri"/>
                <a:ea typeface="Calibri"/>
                <a:cs typeface="Calibri"/>
                <a:sym typeface="Calibri"/>
              </a:endParaRPr>
            </a:p>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Erasmus Plan: Δραστηριότητες (20 βαθμοί)</a:t>
              </a:r>
              <a:endParaRPr sz="2000" b="0" i="0" u="none" strike="noStrike" cap="none">
                <a:solidFill>
                  <a:schemeClr val="dk1"/>
                </a:solidFill>
                <a:latin typeface="Calibri"/>
                <a:ea typeface="Calibri"/>
                <a:cs typeface="Calibri"/>
                <a:sym typeface="Calibri"/>
              </a:endParaRPr>
            </a:p>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Erasmus Plan: Διαχείριση (30 βαθμοί)</a:t>
              </a:r>
              <a:endParaRPr sz="2000" b="0" i="0" u="none" strike="noStrike" cap="none">
                <a:solidFill>
                  <a:schemeClr val="dk1"/>
                </a:solidFill>
                <a:latin typeface="Calibri"/>
                <a:ea typeface="Calibri"/>
                <a:cs typeface="Calibri"/>
                <a:sym typeface="Calibri"/>
              </a:endParaRPr>
            </a:p>
          </p:txBody>
        </p:sp>
      </p:grpSp>
      <p:sp>
        <p:nvSpPr>
          <p:cNvPr id="743" name="Google Shape;743;p40"/>
          <p:cNvSpPr/>
          <p:nvPr/>
        </p:nvSpPr>
        <p:spPr>
          <a:xfrm>
            <a:off x="6975266" y="5479058"/>
            <a:ext cx="4972696" cy="1200329"/>
          </a:xfrm>
          <a:prstGeom prst="rect">
            <a:avLst/>
          </a:prstGeom>
          <a:solidFill>
            <a:srgbClr val="548135"/>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i="1">
                <a:solidFill>
                  <a:schemeClr val="lt1"/>
                </a:solidFill>
                <a:latin typeface="Century Gothic"/>
                <a:ea typeface="Century Gothic"/>
                <a:cs typeface="Century Gothic"/>
                <a:sym typeface="Century Gothic"/>
              </a:rPr>
              <a:t>Ένα σχέδιο πρέπει να πάρει </a:t>
            </a:r>
            <a:r>
              <a:rPr lang="el-GR" sz="1800" b="1" i="1">
                <a:solidFill>
                  <a:schemeClr val="lt1"/>
                </a:solidFill>
                <a:latin typeface="Century Gothic"/>
                <a:ea typeface="Century Gothic"/>
                <a:cs typeface="Century Gothic"/>
                <a:sym typeface="Century Gothic"/>
              </a:rPr>
              <a:t>τουλάχιστον τους </a:t>
            </a:r>
            <a:r>
              <a:rPr lang="el-GR" sz="1800" b="1" i="1">
                <a:solidFill>
                  <a:srgbClr val="FFC000"/>
                </a:solidFill>
                <a:latin typeface="Century Gothic"/>
                <a:ea typeface="Century Gothic"/>
                <a:cs typeface="Century Gothic"/>
                <a:sym typeface="Century Gothic"/>
              </a:rPr>
              <a:t>μισούς βαθμούς σε κάθε επί μέρους κριτήριο</a:t>
            </a:r>
            <a:r>
              <a:rPr lang="el-GR" sz="1800" b="1" i="1">
                <a:solidFill>
                  <a:schemeClr val="lt1"/>
                </a:solidFill>
                <a:latin typeface="Century Gothic"/>
                <a:ea typeface="Century Gothic"/>
                <a:cs typeface="Century Gothic"/>
                <a:sym typeface="Century Gothic"/>
              </a:rPr>
              <a:t> και </a:t>
            </a:r>
            <a:r>
              <a:rPr lang="el-GR" sz="1800" b="1" i="1">
                <a:solidFill>
                  <a:srgbClr val="FFC000"/>
                </a:solidFill>
                <a:latin typeface="Century Gothic"/>
                <a:ea typeface="Century Gothic"/>
                <a:cs typeface="Century Gothic"/>
                <a:sym typeface="Century Gothic"/>
              </a:rPr>
              <a:t>70 βαθμούς στο σύνολο 100 βαθμών </a:t>
            </a:r>
            <a:endParaRPr/>
          </a:p>
        </p:txBody>
      </p:sp>
      <p:sp>
        <p:nvSpPr>
          <p:cNvPr id="744" name="Google Shape;744;p40"/>
          <p:cNvSpPr txBox="1"/>
          <p:nvPr/>
        </p:nvSpPr>
        <p:spPr>
          <a:xfrm flipH="1">
            <a:off x="281355" y="8398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5.3. ΚΡΙΤΗΡΙΑ ΠΟΙΟΤΙΚΗΣ ΑΞΙΟΛΟΓΗΣΗΣ</a:t>
            </a:r>
            <a:endParaRPr sz="2800" b="1">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pSp>
        <p:nvGrpSpPr>
          <p:cNvPr id="750" name="Google Shape;750;p41"/>
          <p:cNvGrpSpPr/>
          <p:nvPr/>
        </p:nvGrpSpPr>
        <p:grpSpPr>
          <a:xfrm>
            <a:off x="865094" y="1445488"/>
            <a:ext cx="10351976" cy="4461181"/>
            <a:chOff x="0" y="1053324"/>
            <a:chExt cx="10351976" cy="4461181"/>
          </a:xfrm>
        </p:grpSpPr>
        <p:sp>
          <p:nvSpPr>
            <p:cNvPr id="751" name="Google Shape;751;p41"/>
            <p:cNvSpPr/>
            <p:nvPr/>
          </p:nvSpPr>
          <p:spPr>
            <a:xfrm>
              <a:off x="0" y="1100793"/>
              <a:ext cx="4857920" cy="1325062"/>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txBox="1"/>
            <p:nvPr/>
          </p:nvSpPr>
          <p:spPr>
            <a:xfrm>
              <a:off x="0" y="1100793"/>
              <a:ext cx="4857920" cy="132506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Συνάφεια</a:t>
              </a:r>
              <a:endParaRPr sz="2400" b="1" u="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(Βαθμολογία: 10/100)</a:t>
              </a:r>
              <a:endParaRPr/>
            </a:p>
          </p:txBody>
        </p:sp>
        <p:sp>
          <p:nvSpPr>
            <p:cNvPr id="753" name="Google Shape;753;p41"/>
            <p:cNvSpPr/>
            <p:nvPr/>
          </p:nvSpPr>
          <p:spPr>
            <a:xfrm>
              <a:off x="0" y="2360913"/>
              <a:ext cx="4861910" cy="3153592"/>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txBox="1"/>
            <p:nvPr/>
          </p:nvSpPr>
          <p:spPr>
            <a:xfrm>
              <a:off x="0" y="2360913"/>
              <a:ext cx="4861910" cy="3153592"/>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100000"/>
                </a:lnSpc>
                <a:spcBef>
                  <a:spcPts val="0"/>
                </a:spcBef>
                <a:spcAft>
                  <a:spcPts val="0"/>
                </a:spcAft>
                <a:buClr>
                  <a:schemeClr val="dk1"/>
                </a:buClr>
                <a:buSzPts val="1800"/>
                <a:buFont typeface="Calibri"/>
                <a:buChar char="•"/>
              </a:pPr>
              <a:r>
                <a:rPr lang="el-GR" sz="1800" b="0" i="0" u="none" strike="noStrike" cap="none">
                  <a:solidFill>
                    <a:schemeClr val="dk1"/>
                  </a:solidFill>
                  <a:latin typeface="Calibri"/>
                  <a:ea typeface="Calibri"/>
                  <a:cs typeface="Calibri"/>
                  <a:sym typeface="Calibri"/>
                </a:rPr>
                <a:t>Το προφίλ, η πείρα, οι δραστηριότητες του οργανισμού και οι εκπαιδευόμενοί του είναι συναφή με τον τομέα της αίτησης και  τους στόχους της Πρόσκλησης;</a:t>
              </a:r>
              <a:endParaRPr sz="1800" b="0" i="0" u="none" strike="noStrike" cap="none">
                <a:solidFill>
                  <a:schemeClr val="dk1"/>
                </a:solidFill>
                <a:latin typeface="Calibri"/>
                <a:ea typeface="Calibri"/>
                <a:cs typeface="Calibri"/>
                <a:sym typeface="Calibri"/>
              </a:endParaRPr>
            </a:p>
            <a:p>
              <a:pPr marL="171450" marR="0" lvl="1" indent="-57150" algn="l" rtl="0">
                <a:lnSpc>
                  <a:spcPct val="10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100000"/>
                </a:lnSpc>
                <a:spcBef>
                  <a:spcPts val="270"/>
                </a:spcBef>
                <a:spcAft>
                  <a:spcPts val="0"/>
                </a:spcAft>
                <a:buClr>
                  <a:schemeClr val="dk1"/>
                </a:buClr>
                <a:buSzPts val="1800"/>
                <a:buFont typeface="Calibri"/>
                <a:buChar char="•"/>
              </a:pPr>
              <a:r>
                <a:rPr lang="el-GR" sz="1800" b="0" i="0" u="none" strike="noStrike" cap="none">
                  <a:solidFill>
                    <a:schemeClr val="dk1"/>
                  </a:solidFill>
                  <a:latin typeface="Calibri"/>
                  <a:ea typeface="Calibri"/>
                  <a:cs typeface="Calibri"/>
                  <a:sym typeface="Calibri"/>
                </a:rPr>
                <a:t>H κοινοπραξία αποφέρει σαφή προστιθέμενη αξία για τα  μέλη της όσον αφορά στους στόχους της Πρόσκλησης;</a:t>
              </a:r>
              <a:endParaRPr sz="1800" b="0" i="0" u="none" strike="noStrike" cap="none">
                <a:solidFill>
                  <a:schemeClr val="dk1"/>
                </a:solidFill>
                <a:latin typeface="Calibri"/>
                <a:ea typeface="Calibri"/>
                <a:cs typeface="Calibri"/>
                <a:sym typeface="Calibri"/>
              </a:endParaRPr>
            </a:p>
          </p:txBody>
        </p:sp>
        <p:sp>
          <p:nvSpPr>
            <p:cNvPr id="755" name="Google Shape;755;p41"/>
            <p:cNvSpPr/>
            <p:nvPr/>
          </p:nvSpPr>
          <p:spPr>
            <a:xfrm>
              <a:off x="5216673" y="1053324"/>
              <a:ext cx="5100937" cy="1341151"/>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txBox="1"/>
            <p:nvPr/>
          </p:nvSpPr>
          <p:spPr>
            <a:xfrm>
              <a:off x="5216673" y="1053324"/>
              <a:ext cx="5100937" cy="1341151"/>
            </a:xfrm>
            <a:prstGeom prst="rect">
              <a:avLst/>
            </a:prstGeom>
            <a:noFill/>
            <a:ln>
              <a:noFill/>
            </a:ln>
          </p:spPr>
          <p:txBody>
            <a:bodyPr spcFirstLastPara="1" wrap="square" lIns="106675" tIns="60950" rIns="106675" bIns="6095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Erasmus Plan </a:t>
              </a:r>
              <a:endParaRPr/>
            </a:p>
            <a:p>
              <a:pPr marL="0" marR="0" lvl="0" indent="0" algn="ctr" rtl="0">
                <a:lnSpc>
                  <a:spcPct val="10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Στόχοι</a:t>
              </a:r>
              <a:endParaRPr/>
            </a:p>
            <a:p>
              <a:pPr marL="0" marR="0" lvl="0" indent="0" algn="ctr" rtl="0">
                <a:lnSpc>
                  <a:spcPct val="10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(Βαθμολογία: 40/100)</a:t>
              </a:r>
              <a:endParaRPr sz="2400" b="1" u="none">
                <a:solidFill>
                  <a:schemeClr val="lt1"/>
                </a:solidFill>
                <a:latin typeface="Calibri"/>
                <a:ea typeface="Calibri"/>
                <a:cs typeface="Calibri"/>
                <a:sym typeface="Calibri"/>
              </a:endParaRPr>
            </a:p>
          </p:txBody>
        </p:sp>
        <p:sp>
          <p:nvSpPr>
            <p:cNvPr id="757" name="Google Shape;757;p41"/>
            <p:cNvSpPr/>
            <p:nvPr/>
          </p:nvSpPr>
          <p:spPr>
            <a:xfrm>
              <a:off x="5234208" y="2366000"/>
              <a:ext cx="5117768" cy="3147497"/>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txBox="1"/>
            <p:nvPr/>
          </p:nvSpPr>
          <p:spPr>
            <a:xfrm>
              <a:off x="5234208" y="2366000"/>
              <a:ext cx="5117768" cy="3147497"/>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l-GR" sz="1800" b="0" i="0" u="none" strike="noStrike" cap="none">
                  <a:solidFill>
                    <a:schemeClr val="dk1"/>
                  </a:solidFill>
                  <a:latin typeface="Calibri"/>
                  <a:ea typeface="Calibri"/>
                  <a:cs typeface="Calibri"/>
                  <a:sym typeface="Calibri"/>
                </a:rPr>
                <a:t>Συνάδουν με τους στόχους της Πρόσκλησης, τις ανάγκες του οργανισμού, του προσωπικού και των εκπαιδευομένων;</a:t>
              </a:r>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l-GR" sz="1800" b="0" i="0" u="none" strike="noStrike" cap="none">
                  <a:solidFill>
                    <a:schemeClr val="dk1"/>
                  </a:solidFill>
                  <a:latin typeface="Calibri"/>
                  <a:ea typeface="Calibri"/>
                  <a:cs typeface="Calibri"/>
                  <a:sym typeface="Calibri"/>
                </a:rPr>
                <a:t>Tο χρονοδιάγραμμά τους είναι ρεαλιστικό και κατάλληλο για την επίτευξη θετικού αντικτύπου  για τον οργανισμό (ή την κοινοπραξία);</a:t>
              </a:r>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l-GR" sz="1800" b="0" i="0" u="none" strike="noStrike" cap="none">
                  <a:solidFill>
                    <a:schemeClr val="dk1"/>
                  </a:solidFill>
                  <a:latin typeface="Calibri"/>
                  <a:ea typeface="Calibri"/>
                  <a:cs typeface="Calibri"/>
                  <a:sym typeface="Calibri"/>
                </a:rPr>
                <a:t>Τα προτεινόμενα μέτρα για την παρακολούθηση και αξιολόγηση της  προόδου της επίτευξης των στόχων είναι  κατάλληλα και συγκεκριμένα;</a:t>
              </a:r>
              <a:endParaRPr/>
            </a:p>
          </p:txBody>
        </p:sp>
      </p:grpSp>
      <p:sp>
        <p:nvSpPr>
          <p:cNvPr id="759" name="Google Shape;759;p41"/>
          <p:cNvSpPr txBox="1"/>
          <p:nvPr/>
        </p:nvSpPr>
        <p:spPr>
          <a:xfrm flipH="1">
            <a:off x="281355" y="8398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5.3. ΚΡΙΤΗΡΙΑ ΠΟΙΟΤΙΚΗΣ ΑΞΙΟΛΟΓΗΣΗΣ</a:t>
            </a:r>
            <a:endParaRPr sz="2800" b="1">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42"/>
          <p:cNvGrpSpPr/>
          <p:nvPr/>
        </p:nvGrpSpPr>
        <p:grpSpPr>
          <a:xfrm>
            <a:off x="456201" y="1119128"/>
            <a:ext cx="10957331" cy="5552376"/>
            <a:chOff x="103968" y="0"/>
            <a:chExt cx="10957331" cy="5552376"/>
          </a:xfrm>
        </p:grpSpPr>
        <p:sp>
          <p:nvSpPr>
            <p:cNvPr id="766" name="Google Shape;766;p42"/>
            <p:cNvSpPr/>
            <p:nvPr/>
          </p:nvSpPr>
          <p:spPr>
            <a:xfrm>
              <a:off x="103968" y="0"/>
              <a:ext cx="5131311" cy="16992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txBox="1"/>
            <p:nvPr/>
          </p:nvSpPr>
          <p:spPr>
            <a:xfrm>
              <a:off x="103968" y="0"/>
              <a:ext cx="5131311" cy="16992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Erasmus Plan</a:t>
              </a:r>
              <a:endParaRPr sz="2400" b="1" u="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Δραστηριότητες</a:t>
              </a:r>
              <a:endParaRPr/>
            </a:p>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(Βαθμολογία: 20/100)</a:t>
              </a:r>
              <a:endParaRPr sz="2400" b="1" u="none">
                <a:solidFill>
                  <a:schemeClr val="lt1"/>
                </a:solidFill>
                <a:latin typeface="Calibri"/>
                <a:ea typeface="Calibri"/>
                <a:cs typeface="Calibri"/>
                <a:sym typeface="Calibri"/>
              </a:endParaRPr>
            </a:p>
          </p:txBody>
        </p:sp>
        <p:sp>
          <p:nvSpPr>
            <p:cNvPr id="768" name="Google Shape;768;p42"/>
            <p:cNvSpPr/>
            <p:nvPr/>
          </p:nvSpPr>
          <p:spPr>
            <a:xfrm>
              <a:off x="117531" y="1667676"/>
              <a:ext cx="5129100" cy="380850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txBox="1"/>
            <p:nvPr/>
          </p:nvSpPr>
          <p:spPr>
            <a:xfrm>
              <a:off x="117531" y="1743876"/>
              <a:ext cx="5129100" cy="3808500"/>
            </a:xfrm>
            <a:prstGeom prst="rect">
              <a:avLst/>
            </a:prstGeom>
            <a:noFill/>
            <a:ln>
              <a:noFill/>
            </a:ln>
          </p:spPr>
          <p:txBody>
            <a:bodyPr spcFirstLastPara="1" wrap="square" lIns="90675" tIns="90675" rIns="120900" bIns="136000" anchor="t" anchorCtr="0">
              <a:noAutofit/>
            </a:bodyPr>
            <a:lstStyle/>
            <a:p>
              <a:pPr marL="114300" marR="0" lvl="1" indent="-107950" algn="l" rtl="0">
                <a:lnSpc>
                  <a:spcPct val="90000"/>
                </a:lnSpc>
                <a:spcBef>
                  <a:spcPts val="0"/>
                </a:spcBef>
                <a:spcAft>
                  <a:spcPts val="0"/>
                </a:spcAft>
                <a:buClr>
                  <a:schemeClr val="dk1"/>
                </a:buClr>
                <a:buSzPts val="1700"/>
                <a:buFont typeface="Arial"/>
                <a:buChar char="•"/>
              </a:pPr>
              <a:r>
                <a:rPr lang="el-GR" sz="1700" b="0" i="0" u="none" strike="noStrike" cap="none">
                  <a:solidFill>
                    <a:schemeClr val="dk1"/>
                  </a:solidFill>
                  <a:latin typeface="Calibri"/>
                  <a:ea typeface="Calibri"/>
                  <a:cs typeface="Calibri"/>
                  <a:sym typeface="Calibri"/>
                </a:rPr>
                <a:t>Το μέγεθος της Κοινοπραξίας/ο προτεινόμενος αριθμός συμμετεχόντων στις δραστηριότητες κινητικότητας είναι ανάλογος προς το μέγεθος και την πείρα του αιτούντος οργανισμού; Eίναι ρεαλιστικός και ανάλογος των στόχων του Erasmus Plan;</a:t>
              </a:r>
              <a:endParaRPr/>
            </a:p>
            <a:p>
              <a:pPr marL="114300" marR="0" lvl="1" indent="0" algn="l" rtl="0">
                <a:lnSpc>
                  <a:spcPct val="90000"/>
                </a:lnSpc>
                <a:spcBef>
                  <a:spcPts val="255"/>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114300" marR="0" lvl="1" indent="-107950" algn="l" rtl="0">
                <a:lnSpc>
                  <a:spcPct val="90000"/>
                </a:lnSpc>
                <a:spcBef>
                  <a:spcPts val="255"/>
                </a:spcBef>
                <a:spcAft>
                  <a:spcPts val="0"/>
                </a:spcAft>
                <a:buClr>
                  <a:schemeClr val="dk1"/>
                </a:buClr>
                <a:buSzPts val="1700"/>
                <a:buFont typeface="Arial"/>
                <a:buChar char="•"/>
              </a:pPr>
              <a:r>
                <a:rPr lang="el-GR" sz="1700" b="0" i="0" u="none" strike="noStrike" cap="none">
                  <a:solidFill>
                    <a:schemeClr val="dk1"/>
                  </a:solidFill>
                  <a:latin typeface="Calibri"/>
                  <a:ea typeface="Calibri"/>
                  <a:cs typeface="Calibri"/>
                  <a:sym typeface="Calibri"/>
                </a:rPr>
                <a:t>Tο προφίλ των προβλεπόμενων συμμετεχόντων συνάδει με τον τομέα  της αίτησης, το σχέδιο Erasmus και τους στόχους της  Πρόσκλησης;</a:t>
              </a:r>
              <a:endParaRPr/>
            </a:p>
            <a:p>
              <a:pPr marL="114300" marR="0" lvl="1" indent="0" algn="l" rtl="0">
                <a:lnSpc>
                  <a:spcPct val="90000"/>
                </a:lnSpc>
                <a:spcBef>
                  <a:spcPts val="255"/>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114300" marR="0" lvl="1" indent="-107950" algn="l" rtl="0">
                <a:lnSpc>
                  <a:spcPct val="90000"/>
                </a:lnSpc>
                <a:spcBef>
                  <a:spcPts val="255"/>
                </a:spcBef>
                <a:spcAft>
                  <a:spcPts val="0"/>
                </a:spcAft>
                <a:buClr>
                  <a:schemeClr val="dk1"/>
                </a:buClr>
                <a:buSzPts val="1700"/>
                <a:buFont typeface="Arial"/>
                <a:buChar char="•"/>
              </a:pPr>
              <a:r>
                <a:rPr lang="el-GR" sz="1700" b="0" i="0" u="none" strike="noStrike" cap="none">
                  <a:solidFill>
                    <a:schemeClr val="dk1"/>
                  </a:solidFill>
                  <a:latin typeface="Calibri"/>
                  <a:ea typeface="Calibri"/>
                  <a:cs typeface="Calibri"/>
                  <a:sym typeface="Calibri"/>
                </a:rPr>
                <a:t>Προβλέπεται η συμμετοχή εκπαιδευομένων με λιγότερες ευκαιρίες;</a:t>
              </a:r>
              <a:endParaRPr/>
            </a:p>
          </p:txBody>
        </p:sp>
        <p:sp>
          <p:nvSpPr>
            <p:cNvPr id="770" name="Google Shape;770;p42"/>
            <p:cNvSpPr/>
            <p:nvPr/>
          </p:nvSpPr>
          <p:spPr>
            <a:xfrm>
              <a:off x="5625818" y="33303"/>
              <a:ext cx="5435481" cy="1699200"/>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txBox="1"/>
            <p:nvPr/>
          </p:nvSpPr>
          <p:spPr>
            <a:xfrm>
              <a:off x="5625818" y="33303"/>
              <a:ext cx="5435481" cy="16992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Erasmus Plan</a:t>
              </a:r>
              <a:endParaRPr sz="2400" b="1" u="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Διαχείριση</a:t>
              </a:r>
              <a:endParaRPr sz="2400" b="1" u="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Calibri"/>
                <a:buNone/>
              </a:pPr>
              <a:r>
                <a:rPr lang="el-GR" sz="2400" b="1" u="none">
                  <a:solidFill>
                    <a:schemeClr val="lt1"/>
                  </a:solidFill>
                  <a:latin typeface="Calibri"/>
                  <a:ea typeface="Calibri"/>
                  <a:cs typeface="Calibri"/>
                  <a:sym typeface="Calibri"/>
                </a:rPr>
                <a:t>(Βαθμολογία: 30/100)</a:t>
              </a:r>
              <a:endParaRPr sz="2400" b="0" u="none">
                <a:solidFill>
                  <a:schemeClr val="lt1"/>
                </a:solidFill>
                <a:latin typeface="Calibri"/>
                <a:ea typeface="Calibri"/>
                <a:cs typeface="Calibri"/>
                <a:sym typeface="Calibri"/>
              </a:endParaRPr>
            </a:p>
          </p:txBody>
        </p:sp>
        <p:sp>
          <p:nvSpPr>
            <p:cNvPr id="772" name="Google Shape;772;p42"/>
            <p:cNvSpPr/>
            <p:nvPr/>
          </p:nvSpPr>
          <p:spPr>
            <a:xfrm>
              <a:off x="5634366" y="1720278"/>
              <a:ext cx="5422041" cy="3808473"/>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txBox="1"/>
            <p:nvPr/>
          </p:nvSpPr>
          <p:spPr>
            <a:xfrm>
              <a:off x="5634366" y="1720278"/>
              <a:ext cx="5422041" cy="3808473"/>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el-GR" sz="1700" b="0" i="0" u="none" strike="noStrike" cap="none">
                  <a:solidFill>
                    <a:schemeClr val="dk1"/>
                  </a:solidFill>
                  <a:latin typeface="Calibri"/>
                  <a:ea typeface="Calibri"/>
                  <a:cs typeface="Calibri"/>
                  <a:sym typeface="Calibri"/>
                </a:rPr>
                <a:t>Yπάρχει σαφής και ολοκληρωμένη κατανομή καθηκόντων σύμφωνα με τα πρότυπα ποιότητας του Προγράμματος;</a:t>
              </a:r>
              <a:endParaRPr/>
            </a:p>
            <a:p>
              <a:pPr marL="171450" marR="0" lvl="1" indent="-63500" algn="l" rtl="0">
                <a:lnSpc>
                  <a:spcPct val="90000"/>
                </a:lnSpc>
                <a:spcBef>
                  <a:spcPts val="255"/>
                </a:spcBef>
                <a:spcAft>
                  <a:spcPts val="0"/>
                </a:spcAft>
                <a:buClr>
                  <a:schemeClr val="dk1"/>
                </a:buClr>
                <a:buSzPts val="1700"/>
                <a:buFont typeface="Calibri"/>
                <a:buNone/>
              </a:pP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l-GR" sz="1700" b="0" i="0" u="none" strike="noStrike" cap="none">
                  <a:solidFill>
                    <a:schemeClr val="dk1"/>
                  </a:solidFill>
                  <a:latin typeface="Calibri"/>
                  <a:ea typeface="Calibri"/>
                  <a:cs typeface="Calibri"/>
                  <a:sym typeface="Calibri"/>
                </a:rPr>
                <a:t>Ο οργανισμός διαθέτει τους απαραίτητους πόρους; </a:t>
              </a:r>
              <a:endParaRPr sz="1700" b="0" i="0" u="none" strike="noStrike" cap="none">
                <a:solidFill>
                  <a:schemeClr val="dk1"/>
                </a:solidFill>
                <a:latin typeface="Calibri"/>
                <a:ea typeface="Calibri"/>
                <a:cs typeface="Calibri"/>
                <a:sym typeface="Calibri"/>
              </a:endParaRPr>
            </a:p>
            <a:p>
              <a:pPr marL="171450" marR="0" lvl="1" indent="-63500" algn="l" rtl="0">
                <a:lnSpc>
                  <a:spcPct val="90000"/>
                </a:lnSpc>
                <a:spcBef>
                  <a:spcPts val="255"/>
                </a:spcBef>
                <a:spcAft>
                  <a:spcPts val="0"/>
                </a:spcAft>
                <a:buClr>
                  <a:schemeClr val="dk1"/>
                </a:buClr>
                <a:buSzPts val="1700"/>
                <a:buFont typeface="Calibri"/>
                <a:buNone/>
              </a:pP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l-GR" sz="1700" b="0" i="0" u="none" strike="noStrike" cap="none">
                  <a:solidFill>
                    <a:schemeClr val="dk1"/>
                  </a:solidFill>
                  <a:latin typeface="Calibri"/>
                  <a:ea typeface="Calibri"/>
                  <a:cs typeface="Calibri"/>
                  <a:sym typeface="Calibri"/>
                </a:rPr>
                <a:t>Προβλέπονται μέτρα για τη διασφάλιση της συνέχειας των  δραστηριοτήτων του προγράμματος σε περίπτωση αλλαγών στο προσωπικό  ή στη διαχείριση του αιτούντος οργανισμού;</a:t>
              </a:r>
              <a:endParaRPr/>
            </a:p>
            <a:p>
              <a:pPr marL="171450" marR="0" lvl="1" indent="-63500" algn="l" rtl="0">
                <a:lnSpc>
                  <a:spcPct val="90000"/>
                </a:lnSpc>
                <a:spcBef>
                  <a:spcPts val="255"/>
                </a:spcBef>
                <a:spcAft>
                  <a:spcPts val="0"/>
                </a:spcAft>
                <a:buClr>
                  <a:schemeClr val="dk1"/>
                </a:buClr>
                <a:buSzPts val="1700"/>
                <a:buFont typeface="Calibri"/>
                <a:buNone/>
              </a:pP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l-GR" sz="1700" b="0" i="0" u="none" strike="noStrike" cap="none">
                  <a:solidFill>
                    <a:schemeClr val="dk1"/>
                  </a:solidFill>
                  <a:latin typeface="Calibri"/>
                  <a:ea typeface="Calibri"/>
                  <a:cs typeface="Calibri"/>
                  <a:sym typeface="Calibri"/>
                </a:rPr>
                <a:t>Προβλέπεται ενσωμάτωση  των αποτελεσμάτων των δραστηριοτήτων κινητικότητας στις τακτικές  εργασίες του οργανισμού;</a:t>
              </a:r>
              <a:endParaRPr/>
            </a:p>
          </p:txBody>
        </p:sp>
      </p:grpSp>
      <p:sp>
        <p:nvSpPr>
          <p:cNvPr id="774" name="Google Shape;774;p42"/>
          <p:cNvSpPr txBox="1"/>
          <p:nvPr/>
        </p:nvSpPr>
        <p:spPr>
          <a:xfrm flipH="1">
            <a:off x="281355" y="83982"/>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5.3. ΚΡΙΤΗΡΙΑ ΠΟΙΟΤΙΚΗΣ ΑΞΙΟΛΟΓΗΣΗΣ</a:t>
            </a:r>
            <a:endParaRPr sz="2800" b="1">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3"/>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80" name="Google Shape;780;p43"/>
          <p:cNvSpPr txBox="1"/>
          <p:nvPr/>
        </p:nvSpPr>
        <p:spPr>
          <a:xfrm>
            <a:off x="685800" y="1199119"/>
            <a:ext cx="3574031" cy="5289451"/>
          </a:xfrm>
          <a:prstGeom prst="rect">
            <a:avLst/>
          </a:prstGeom>
          <a:noFill/>
          <a:ln>
            <a:noFill/>
          </a:ln>
        </p:spPr>
        <p:txBody>
          <a:bodyPr spcFirstLastPara="1" wrap="square" lIns="91425" tIns="45700" rIns="91425" bIns="45700" anchor="t" anchorCtr="0">
            <a:normAutofit/>
          </a:bodyPr>
          <a:lstStyle/>
          <a:p>
            <a:pPr marL="228600" marR="0" lvl="0" indent="-25400" algn="ctr"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228600" marR="0" lvl="0" indent="-2540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6. Εγκεκριμένες Διαπιστεύσεις </a:t>
            </a:r>
            <a:endParaRPr sz="2800">
              <a:solidFill>
                <a:srgbClr val="7030A0"/>
              </a:solidFill>
              <a:latin typeface="Calibri"/>
              <a:ea typeface="Calibri"/>
              <a:cs typeface="Calibri"/>
              <a:sym typeface="Calibri"/>
            </a:endParaRPr>
          </a:p>
        </p:txBody>
      </p:sp>
      <p:sp>
        <p:nvSpPr>
          <p:cNvPr id="781" name="Google Shape;781;p43"/>
          <p:cNvSpPr txBox="1"/>
          <p:nvPr/>
        </p:nvSpPr>
        <p:spPr>
          <a:xfrm>
            <a:off x="5358139" y="1644162"/>
            <a:ext cx="5148064" cy="44644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6.1 Γενικές πληροφορίες</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6.2 Παρακολούθηση και έλεγχοι</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6.3 Διορθωτικά Μέτρα</a:t>
            </a:r>
            <a:endParaRPr/>
          </a:p>
        </p:txBody>
      </p:sp>
      <p:cxnSp>
        <p:nvCxnSpPr>
          <p:cNvPr id="782" name="Google Shape;782;p43"/>
          <p:cNvCxnSpPr/>
          <p:nvPr/>
        </p:nvCxnSpPr>
        <p:spPr>
          <a:xfrm>
            <a:off x="4919854" y="1644162"/>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4"/>
          <p:cNvSpPr txBox="1"/>
          <p:nvPr/>
        </p:nvSpPr>
        <p:spPr>
          <a:xfrm flipH="1">
            <a:off x="323557" y="17987"/>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6.1. ΓΕΝΙΚΕΣ ΠΛΗΡΟΦΟΡΙΕΣ</a:t>
            </a:r>
            <a:endParaRPr sz="2800" b="1">
              <a:solidFill>
                <a:schemeClr val="lt1"/>
              </a:solidFill>
              <a:latin typeface="Calibri"/>
              <a:ea typeface="Calibri"/>
              <a:cs typeface="Calibri"/>
              <a:sym typeface="Calibri"/>
            </a:endParaRPr>
          </a:p>
        </p:txBody>
      </p:sp>
      <p:sp>
        <p:nvSpPr>
          <p:cNvPr id="789" name="Google Shape;789;p44"/>
          <p:cNvSpPr/>
          <p:nvPr/>
        </p:nvSpPr>
        <p:spPr>
          <a:xfrm>
            <a:off x="115668" y="1176651"/>
            <a:ext cx="11619132" cy="5016758"/>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χορήγηση της Διαπίστευσης γίνεται </a:t>
            </a:r>
            <a:r>
              <a:rPr lang="el-GR" sz="2000" b="1">
                <a:solidFill>
                  <a:schemeClr val="dk1"/>
                </a:solidFill>
                <a:latin typeface="Calibri"/>
                <a:ea typeface="Calibri"/>
                <a:cs typeface="Calibri"/>
                <a:sym typeface="Calibri"/>
              </a:rPr>
              <a:t>υπό την μορφή πιστοποιητικού </a:t>
            </a:r>
            <a:r>
              <a:rPr lang="el-GR" sz="2000">
                <a:solidFill>
                  <a:schemeClr val="dk1"/>
                </a:solidFill>
                <a:latin typeface="Calibri"/>
                <a:ea typeface="Calibri"/>
                <a:cs typeface="Calibri"/>
                <a:sym typeface="Calibri"/>
              </a:rPr>
              <a:t>που εκδίδεται στο όνομα του οργανισμού και φέρει τα λογότυπα  του Προγράμματος και της Ευρωπαϊκής Ένωσης.</a:t>
            </a:r>
            <a:endParaRPr sz="2000">
              <a:solidFill>
                <a:schemeClr val="dk1"/>
              </a:solidFill>
              <a:latin typeface="Calibri"/>
              <a:ea typeface="Calibri"/>
              <a:cs typeface="Calibri"/>
              <a:sym typeface="Calibri"/>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Μόλις απονεμηθεί, </a:t>
            </a:r>
            <a:r>
              <a:rPr lang="el-GR" sz="2000" b="1">
                <a:solidFill>
                  <a:schemeClr val="dk1"/>
                </a:solidFill>
                <a:latin typeface="Calibri"/>
                <a:ea typeface="Calibri"/>
                <a:cs typeface="Calibri"/>
                <a:sym typeface="Calibri"/>
              </a:rPr>
              <a:t>η διαπίστευση συνδέεται με τα στοιχεία του οργανισμού μέσω του OID</a:t>
            </a:r>
            <a:endParaRPr sz="2000" b="1">
              <a:solidFill>
                <a:schemeClr val="dk1"/>
              </a:solidFill>
              <a:latin typeface="Calibri"/>
              <a:ea typeface="Calibri"/>
              <a:cs typeface="Calibri"/>
              <a:sym typeface="Calibri"/>
            </a:endParaRPr>
          </a:p>
          <a:p>
            <a:pPr marL="171450" marR="0" lvl="0" indent="-444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Διαπίστευση </a:t>
            </a:r>
            <a:r>
              <a:rPr lang="el-GR" sz="2000" b="1">
                <a:solidFill>
                  <a:schemeClr val="dk1"/>
                </a:solidFill>
                <a:latin typeface="Calibri"/>
                <a:ea typeface="Calibri"/>
                <a:cs typeface="Calibri"/>
                <a:sym typeface="Calibri"/>
              </a:rPr>
              <a:t>μπορεί να τερματιστεί ανά πάσα στιγμή </a:t>
            </a:r>
            <a:r>
              <a:rPr lang="el-GR" sz="2000">
                <a:solidFill>
                  <a:schemeClr val="dk1"/>
                </a:solidFill>
                <a:latin typeface="Calibri"/>
                <a:ea typeface="Calibri"/>
                <a:cs typeface="Calibri"/>
                <a:sym typeface="Calibri"/>
              </a:rPr>
              <a:t>σε περίπτωση που ο οργανισμός  παύσει να υφίσταται, μετά από συμφωνία μεταξύ της Εθνικής Υπηρεσίας και του διαπιστευμένου οργανισμού ή μονομερώς, εάν για τρία διαδοχικά χρόνια δεν έχει υποβληθεί αίτηση για επιχορήγηση</a:t>
            </a:r>
            <a:endParaRPr/>
          </a:p>
          <a:p>
            <a:pPr marL="171450" marR="0" lvl="0" indent="-444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a:t>
            </a:r>
            <a:r>
              <a:rPr lang="el-GR" sz="2000" b="1">
                <a:solidFill>
                  <a:schemeClr val="dk1"/>
                </a:solidFill>
                <a:latin typeface="Calibri"/>
                <a:ea typeface="Calibri"/>
                <a:cs typeface="Calibri"/>
                <a:sym typeface="Calibri"/>
              </a:rPr>
              <a:t>ετήσιες επιχορηγήσεις </a:t>
            </a:r>
            <a:r>
              <a:rPr lang="el-GR" sz="2000">
                <a:solidFill>
                  <a:schemeClr val="dk1"/>
                </a:solidFill>
                <a:latin typeface="Calibri"/>
                <a:ea typeface="Calibri"/>
                <a:cs typeface="Calibri"/>
                <a:sym typeface="Calibri"/>
              </a:rPr>
              <a:t>για τους διαπιστευμένους οργανισμούς θα </a:t>
            </a:r>
            <a:r>
              <a:rPr lang="el-GR" sz="2000" b="1">
                <a:solidFill>
                  <a:schemeClr val="dk1"/>
                </a:solidFill>
                <a:latin typeface="Calibri"/>
                <a:ea typeface="Calibri"/>
                <a:cs typeface="Calibri"/>
                <a:sym typeface="Calibri"/>
              </a:rPr>
              <a:t>βασίζονται σε διάφορα  κριτήρια</a:t>
            </a:r>
            <a:r>
              <a:rPr lang="el-GR" sz="2000">
                <a:solidFill>
                  <a:schemeClr val="dk1"/>
                </a:solidFill>
                <a:latin typeface="Calibri"/>
                <a:ea typeface="Calibri"/>
                <a:cs typeface="Calibri"/>
                <a:sym typeface="Calibri"/>
              </a:rPr>
              <a:t>: </a:t>
            </a:r>
            <a:endParaRPr/>
          </a:p>
          <a:p>
            <a:pPr marL="800100" marR="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επιδόσεις βάση τελικών εκθέσεων,  </a:t>
            </a:r>
            <a:endParaRPr/>
          </a:p>
          <a:p>
            <a:pPr marL="800100" marR="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ποιοτικής αξιολόγησης αίτησης για διαπίστευση σε περίπτωση νέο-εισερχόμενου οργανισμού, </a:t>
            </a:r>
            <a:endParaRPr/>
          </a:p>
          <a:p>
            <a:pPr marL="800100" marR="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δραστηριότητες που ζητούνται από τον  αιτούντα, </a:t>
            </a:r>
            <a:endParaRPr/>
          </a:p>
          <a:p>
            <a:pPr marL="800100" marR="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προτεραιότητες που καθορίζονται σε ετήσια βάση, </a:t>
            </a:r>
            <a:endParaRPr/>
          </a:p>
          <a:p>
            <a:pPr marL="800100" marR="0" lvl="1" indent="-342900" algn="just"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διαθέσιμος  προϋπολογισμός κ.ά. </a:t>
            </a:r>
            <a:endParaRPr/>
          </a:p>
          <a:p>
            <a:pPr marL="171450" marR="0" lvl="0" indent="-444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45"/>
          <p:cNvSpPr txBox="1"/>
          <p:nvPr/>
        </p:nvSpPr>
        <p:spPr>
          <a:xfrm flipH="1">
            <a:off x="323557" y="17987"/>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6.1. ΓΕΝΙΚΕΣ ΠΛΗΡΟΦΟΡΙΕΣ</a:t>
            </a:r>
            <a:endParaRPr sz="2800" b="1">
              <a:solidFill>
                <a:schemeClr val="lt1"/>
              </a:solidFill>
              <a:latin typeface="Calibri"/>
              <a:ea typeface="Calibri"/>
              <a:cs typeface="Calibri"/>
              <a:sym typeface="Calibri"/>
            </a:endParaRPr>
          </a:p>
        </p:txBody>
      </p:sp>
      <p:sp>
        <p:nvSpPr>
          <p:cNvPr id="796" name="Google Shape;796;p45"/>
          <p:cNvSpPr/>
          <p:nvPr/>
        </p:nvSpPr>
        <p:spPr>
          <a:xfrm>
            <a:off x="572868" y="1569062"/>
            <a:ext cx="11619132" cy="335476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Η Διαπίστευση </a:t>
            </a:r>
            <a:r>
              <a:rPr lang="el-GR" sz="2400" b="1">
                <a:solidFill>
                  <a:schemeClr val="dk1"/>
                </a:solidFill>
                <a:latin typeface="Calibri"/>
                <a:ea typeface="Calibri"/>
                <a:cs typeface="Calibri"/>
                <a:sym typeface="Calibri"/>
              </a:rPr>
              <a:t>δεν μεταφέρεται μεταξύ οργανισμών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l-GR" sz="2400" b="1">
                <a:solidFill>
                  <a:schemeClr val="dk1"/>
                </a:solidFill>
                <a:latin typeface="Calibri"/>
                <a:ea typeface="Calibri"/>
                <a:cs typeface="Calibri"/>
                <a:sym typeface="Calibri"/>
              </a:rPr>
              <a:t>Διάρκεια ισχύος του Erasmus Plan</a:t>
            </a:r>
            <a:r>
              <a:rPr lang="el-GR" sz="2400">
                <a:solidFill>
                  <a:schemeClr val="dk1"/>
                </a:solidFill>
                <a:latin typeface="Calibri"/>
                <a:ea typeface="Calibri"/>
                <a:cs typeface="Calibri"/>
                <a:sym typeface="Calibri"/>
              </a:rPr>
              <a:t>: 2 – 5 έτη</a:t>
            </a:r>
            <a:endParaRPr/>
          </a:p>
          <a:p>
            <a:pPr marL="285750" marR="0" lvl="0" indent="-133350" algn="just"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Arial"/>
              <a:buChar char="•"/>
            </a:pPr>
            <a:r>
              <a:rPr lang="el-GR" sz="2400" b="1">
                <a:solidFill>
                  <a:schemeClr val="dk1"/>
                </a:solidFill>
                <a:latin typeface="Calibri"/>
                <a:ea typeface="Calibri"/>
                <a:cs typeface="Calibri"/>
                <a:sym typeface="Calibri"/>
              </a:rPr>
              <a:t>Διάρκεια ισχύος της Διαπίστευσης</a:t>
            </a:r>
            <a:r>
              <a:rPr lang="el-GR" sz="2400">
                <a:solidFill>
                  <a:schemeClr val="dk1"/>
                </a:solidFill>
                <a:latin typeface="Calibri"/>
                <a:ea typeface="Calibri"/>
                <a:cs typeface="Calibri"/>
                <a:sym typeface="Calibri"/>
              </a:rPr>
              <a:t>: 2021-2027</a:t>
            </a:r>
            <a:endParaRPr sz="2400">
              <a:solidFill>
                <a:schemeClr val="dk1"/>
              </a:solidFill>
              <a:latin typeface="Calibri"/>
              <a:ea typeface="Calibri"/>
              <a:cs typeface="Calibri"/>
              <a:sym typeface="Calibri"/>
            </a:endParaRPr>
          </a:p>
          <a:p>
            <a:pPr marL="285750" marR="0" lvl="0" indent="-133350" algn="just"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6"/>
          <p:cNvSpPr txBox="1"/>
          <p:nvPr/>
        </p:nvSpPr>
        <p:spPr>
          <a:xfrm flipH="1">
            <a:off x="323557" y="72322"/>
            <a:ext cx="819443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6.2. ΠΑΡΑΚΟΛΟΥΘΗΣΗ ΚΑΙ ΕΛΕΓΧΟΙ</a:t>
            </a:r>
            <a:endParaRPr/>
          </a:p>
          <a:p>
            <a:pPr marL="0" marR="0" lvl="0" indent="0" algn="l" rtl="0">
              <a:spcBef>
                <a:spcPts val="0"/>
              </a:spcBef>
              <a:spcAft>
                <a:spcPts val="0"/>
              </a:spcAft>
              <a:buNone/>
            </a:pPr>
            <a:endParaRPr sz="2800" b="1">
              <a:solidFill>
                <a:schemeClr val="lt1"/>
              </a:solidFill>
              <a:latin typeface="Calibri"/>
              <a:ea typeface="Calibri"/>
              <a:cs typeface="Calibri"/>
              <a:sym typeface="Calibri"/>
            </a:endParaRPr>
          </a:p>
        </p:txBody>
      </p:sp>
      <p:sp>
        <p:nvSpPr>
          <p:cNvPr id="803" name="Google Shape;803;p46"/>
          <p:cNvSpPr/>
          <p:nvPr/>
        </p:nvSpPr>
        <p:spPr>
          <a:xfrm>
            <a:off x="475957" y="1654091"/>
            <a:ext cx="11106443" cy="4203715"/>
          </a:xfrm>
          <a:prstGeom prst="rect">
            <a:avLst/>
          </a:prstGeom>
          <a:noFill/>
          <a:ln>
            <a:noFill/>
          </a:ln>
        </p:spPr>
        <p:txBody>
          <a:bodyPr spcFirstLastPara="1" wrap="square" lIns="91425" tIns="45700" rIns="91425" bIns="45700" anchor="t" anchorCtr="0">
            <a:spAutoFit/>
          </a:bodyPr>
          <a:lstStyle/>
          <a:p>
            <a:pPr marL="285750" marR="64135" lvl="0" indent="-285750" algn="just"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Οι διαπιστευμένοι οργανισμοί θα πρέπει να υποβάλουν </a:t>
            </a:r>
            <a:r>
              <a:rPr lang="el-GR" sz="2000" b="1" u="sng" dirty="0">
                <a:solidFill>
                  <a:schemeClr val="dk1"/>
                </a:solidFill>
                <a:latin typeface="Calibri"/>
                <a:ea typeface="Calibri"/>
                <a:cs typeface="Calibri"/>
                <a:sym typeface="Calibri"/>
              </a:rPr>
              <a:t>έκθεση προόδου</a:t>
            </a:r>
            <a:r>
              <a:rPr lang="el-GR" sz="2000" b="1" dirty="0">
                <a:solidFill>
                  <a:schemeClr val="dk1"/>
                </a:solidFill>
                <a:latin typeface="Calibri"/>
                <a:ea typeface="Calibri"/>
                <a:cs typeface="Calibri"/>
                <a:sym typeface="Calibri"/>
              </a:rPr>
              <a:t> τουλάχιστον μία φορά εντός διαστήματος πέντε ετών. </a:t>
            </a:r>
            <a:endParaRPr dirty="0"/>
          </a:p>
          <a:p>
            <a:pPr marL="285750" marR="64135" lvl="0" indent="-158750" algn="just" rtl="0">
              <a:spcBef>
                <a:spcPts val="495"/>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64135" lvl="0" indent="-285750" algn="just" rtl="0">
              <a:spcBef>
                <a:spcPts val="495"/>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Η έκθεση προόδου θα καλύπτει τον τρόπο με τον οποίο διασφαλίζεται:</a:t>
            </a:r>
            <a:endParaRPr dirty="0"/>
          </a:p>
          <a:p>
            <a:pPr marL="742950" marR="64135" lvl="1" indent="-285750" algn="just" rtl="0">
              <a:spcBef>
                <a:spcPts val="495"/>
              </a:spcBef>
              <a:spcAft>
                <a:spcPts val="0"/>
              </a:spcAft>
              <a:buClr>
                <a:schemeClr val="dk1"/>
              </a:buClr>
              <a:buSzPts val="2000"/>
              <a:buFont typeface="Noto Sans Symbols"/>
              <a:buChar char="✔"/>
            </a:pPr>
            <a:r>
              <a:rPr lang="el-GR" sz="2000" b="0" i="0" u="none" strike="noStrike" cap="none" dirty="0">
                <a:solidFill>
                  <a:schemeClr val="dk1"/>
                </a:solidFill>
                <a:latin typeface="Calibri"/>
                <a:ea typeface="Calibri"/>
                <a:cs typeface="Calibri"/>
                <a:sym typeface="Calibri"/>
              </a:rPr>
              <a:t>η τήρηση των προτύπων ποιότητας του Προγράμματος  Erasmus, </a:t>
            </a:r>
            <a:endParaRPr dirty="0"/>
          </a:p>
          <a:p>
            <a:pPr marL="742950" marR="64135" lvl="1" indent="-285750" algn="just" rtl="0">
              <a:spcBef>
                <a:spcPts val="495"/>
              </a:spcBef>
              <a:spcAft>
                <a:spcPts val="0"/>
              </a:spcAft>
              <a:buClr>
                <a:schemeClr val="dk1"/>
              </a:buClr>
              <a:buSzPts val="2000"/>
              <a:buFont typeface="Noto Sans Symbols"/>
              <a:buChar char="✔"/>
            </a:pPr>
            <a:r>
              <a:rPr lang="el-GR" sz="2000" b="0" i="0" u="none" strike="noStrike" cap="none" dirty="0">
                <a:solidFill>
                  <a:schemeClr val="dk1"/>
                </a:solidFill>
                <a:latin typeface="Calibri"/>
                <a:ea typeface="Calibri"/>
                <a:cs typeface="Calibri"/>
                <a:sym typeface="Calibri"/>
              </a:rPr>
              <a:t>η πρόοδος ως προς την επίτευξη των  στόχων του Erasmus </a:t>
            </a:r>
            <a:r>
              <a:rPr lang="el-GR" sz="2000" b="0" i="0" u="none" strike="noStrike" cap="none" dirty="0" err="1">
                <a:solidFill>
                  <a:schemeClr val="dk1"/>
                </a:solidFill>
                <a:latin typeface="Calibri"/>
                <a:ea typeface="Calibri"/>
                <a:cs typeface="Calibri"/>
                <a:sym typeface="Calibri"/>
              </a:rPr>
              <a:t>Plan</a:t>
            </a:r>
            <a:r>
              <a:rPr lang="el-GR" sz="2000" b="0" i="0" u="none" strike="noStrike" cap="none" dirty="0">
                <a:solidFill>
                  <a:schemeClr val="dk1"/>
                </a:solidFill>
                <a:latin typeface="Calibri"/>
                <a:ea typeface="Calibri"/>
                <a:cs typeface="Calibri"/>
                <a:sym typeface="Calibri"/>
              </a:rPr>
              <a:t>,</a:t>
            </a:r>
            <a:endParaRPr dirty="0"/>
          </a:p>
          <a:p>
            <a:pPr marL="742950" marR="64135" lvl="1" indent="-285750" algn="just" rtl="0">
              <a:spcBef>
                <a:spcPts val="495"/>
              </a:spcBef>
              <a:spcAft>
                <a:spcPts val="0"/>
              </a:spcAft>
              <a:buClr>
                <a:schemeClr val="dk1"/>
              </a:buClr>
              <a:buSzPts val="2000"/>
              <a:buFont typeface="Noto Sans Symbols"/>
              <a:buChar char="✔"/>
            </a:pPr>
            <a:r>
              <a:rPr lang="el-GR" sz="2000" b="0" i="0" u="none" strike="noStrike" cap="none" dirty="0">
                <a:solidFill>
                  <a:schemeClr val="dk1"/>
                </a:solidFill>
                <a:latin typeface="Calibri"/>
                <a:ea typeface="Calibri"/>
                <a:cs typeface="Calibri"/>
                <a:sym typeface="Calibri"/>
              </a:rPr>
              <a:t>η </a:t>
            </a:r>
            <a:r>
              <a:rPr lang="el-GR" sz="2000" b="0" i="0" u="none" strike="noStrike" cap="none" dirty="0" err="1">
                <a:solidFill>
                  <a:schemeClr val="dk1"/>
                </a:solidFill>
                <a:latin typeface="Calibri"/>
                <a:ea typeface="Calibri"/>
                <a:cs typeface="Calibri"/>
                <a:sym typeface="Calibri"/>
              </a:rPr>
              <a:t>επικαιροποιήσή</a:t>
            </a:r>
            <a:r>
              <a:rPr lang="el-GR" sz="2000" b="0" i="0" u="none" strike="noStrike" cap="none" dirty="0">
                <a:solidFill>
                  <a:schemeClr val="dk1"/>
                </a:solidFill>
                <a:latin typeface="Calibri"/>
                <a:ea typeface="Calibri"/>
                <a:cs typeface="Calibri"/>
                <a:sym typeface="Calibri"/>
              </a:rPr>
              <a:t> του Erasmus </a:t>
            </a:r>
            <a:r>
              <a:rPr lang="el-GR" sz="2000" b="0" i="0" u="none" strike="noStrike" cap="none" dirty="0" err="1">
                <a:solidFill>
                  <a:schemeClr val="dk1"/>
                </a:solidFill>
                <a:latin typeface="Calibri"/>
                <a:ea typeface="Calibri"/>
                <a:cs typeface="Calibri"/>
                <a:sym typeface="Calibri"/>
              </a:rPr>
              <a:t>Plan</a:t>
            </a:r>
            <a:endParaRPr sz="2000" b="0" i="0" u="none" strike="noStrike" cap="none" dirty="0">
              <a:solidFill>
                <a:schemeClr val="dk1"/>
              </a:solidFill>
              <a:latin typeface="Calibri"/>
              <a:ea typeface="Calibri"/>
              <a:cs typeface="Calibri"/>
              <a:sym typeface="Calibri"/>
            </a:endParaRPr>
          </a:p>
          <a:p>
            <a:pPr marL="0" marR="64135" lvl="0" indent="0" algn="just" rtl="0">
              <a:spcBef>
                <a:spcPts val="495"/>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a:p>
            <a:pPr marL="285750" marR="64135" lvl="0" indent="-285750" algn="just" rtl="0">
              <a:spcBef>
                <a:spcPts val="495"/>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Η Εθνική Υπηρεσία μπορεί να διοργανώσει επίσημους ελέγχους, επισκέψεις παρακολούθησης ή άλλες δραστηριότητες για την παρακολούθηση της προόδου των διαπιστευμένων οργανισμών, τη διασφάλιση των προτύπων ποιότητας και την παροχή στήριξης.</a:t>
            </a:r>
            <a:endParaRPr dirty="0"/>
          </a:p>
          <a:p>
            <a:pPr marL="0" marR="0" lvl="0" indent="0" algn="just" rtl="0">
              <a:spcBef>
                <a:spcPts val="0"/>
              </a:spcBef>
              <a:spcAft>
                <a:spcPts val="0"/>
              </a:spcAft>
              <a:buNone/>
            </a:pPr>
            <a:endParaRPr sz="1800" dirty="0">
              <a:solidFill>
                <a:srgbClr val="3F3F3F"/>
              </a:solidFill>
              <a:latin typeface="Century Gothic"/>
              <a:ea typeface="Century Gothic"/>
              <a:cs typeface="Century Gothic"/>
              <a:sym typeface="Century Gothic"/>
            </a:endParaRPr>
          </a:p>
        </p:txBody>
      </p:sp>
      <p:sp>
        <p:nvSpPr>
          <p:cNvPr id="804" name="Google Shape;804;p46"/>
          <p:cNvSpPr txBox="1"/>
          <p:nvPr/>
        </p:nvSpPr>
        <p:spPr>
          <a:xfrm flipH="1">
            <a:off x="475957" y="878594"/>
            <a:ext cx="81944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chemeClr val="dk1"/>
                </a:solidFill>
                <a:latin typeface="Calibri"/>
                <a:ea typeface="Calibri"/>
                <a:cs typeface="Calibri"/>
                <a:sym typeface="Calibri"/>
              </a:rPr>
              <a:t>Έκθεση Προόδου και Έλεγχοι:</a:t>
            </a:r>
            <a:endParaRPr sz="2400" b="1">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7"/>
          <p:cNvSpPr txBox="1"/>
          <p:nvPr/>
        </p:nvSpPr>
        <p:spPr>
          <a:xfrm flipH="1">
            <a:off x="309489" y="78177"/>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6.3. ΔΙΟΡΘΩΤΙΚΑ ΜΕΤΡΑ</a:t>
            </a:r>
            <a:endParaRPr sz="2800" b="1">
              <a:solidFill>
                <a:schemeClr val="lt1"/>
              </a:solidFill>
              <a:latin typeface="Calibri"/>
              <a:ea typeface="Calibri"/>
              <a:cs typeface="Calibri"/>
              <a:sym typeface="Calibri"/>
            </a:endParaRPr>
          </a:p>
        </p:txBody>
      </p:sp>
      <p:sp>
        <p:nvSpPr>
          <p:cNvPr id="811" name="Google Shape;811;p47"/>
          <p:cNvSpPr/>
          <p:nvPr/>
        </p:nvSpPr>
        <p:spPr>
          <a:xfrm>
            <a:off x="799318" y="1361483"/>
            <a:ext cx="10593363" cy="4331955"/>
          </a:xfrm>
          <a:prstGeom prst="rect">
            <a:avLst/>
          </a:prstGeom>
          <a:noFill/>
          <a:ln>
            <a:noFill/>
          </a:ln>
        </p:spPr>
        <p:txBody>
          <a:bodyPr spcFirstLastPara="1" wrap="square" lIns="91425" tIns="45700" rIns="91425" bIns="45700" anchor="t" anchorCtr="0">
            <a:spAutoFit/>
          </a:bodyPr>
          <a:lstStyle/>
          <a:p>
            <a:pPr marL="0" marR="64135" lvl="0" indent="0" algn="just" rtl="0">
              <a:spcBef>
                <a:spcPts val="0"/>
              </a:spcBef>
              <a:spcAft>
                <a:spcPts val="0"/>
              </a:spcAft>
              <a:buNone/>
            </a:pPr>
            <a:r>
              <a:rPr lang="el-GR" sz="2000">
                <a:solidFill>
                  <a:schemeClr val="dk1"/>
                </a:solidFill>
                <a:latin typeface="Calibri"/>
                <a:ea typeface="Calibri"/>
                <a:cs typeface="Calibri"/>
                <a:sym typeface="Calibri"/>
              </a:rPr>
              <a:t>Σε περιπτώσεις όπου εξακριβωθεί ότι, οι διαπιστευμένοι οργανισμοί δε σέβονται τα πρότυπα ποιότητας της Διαπίστευσης ή σε περιπτώσεις μη συμμόρφωσης με τις οδηγίες της Εθνικής Υπηρεσίας, ενδέχεται να ισχύσουν τα ακόλουθα: </a:t>
            </a:r>
            <a:endParaRPr sz="2000">
              <a:solidFill>
                <a:schemeClr val="dk1"/>
              </a:solidFill>
              <a:latin typeface="Calibri"/>
              <a:ea typeface="Calibri"/>
              <a:cs typeface="Calibri"/>
              <a:sym typeface="Calibri"/>
            </a:endParaRPr>
          </a:p>
          <a:p>
            <a:pPr marL="0" marR="64135" lvl="0" indent="0" algn="just" rtl="0">
              <a:spcBef>
                <a:spcPts val="495"/>
              </a:spcBef>
              <a:spcAft>
                <a:spcPts val="0"/>
              </a:spcAft>
              <a:buNone/>
            </a:pPr>
            <a:endParaRPr sz="2000">
              <a:solidFill>
                <a:schemeClr val="dk1"/>
              </a:solidFill>
              <a:latin typeface="Calibri"/>
              <a:ea typeface="Calibri"/>
              <a:cs typeface="Calibri"/>
              <a:sym typeface="Calibri"/>
            </a:endParaRPr>
          </a:p>
          <a:p>
            <a:pPr marL="354966" marR="5715" lvl="0" indent="-342900" algn="just" rtl="0">
              <a:spcBef>
                <a:spcPts val="99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Περιορισμός στο επίπεδο χρηματοδότησης,</a:t>
            </a:r>
            <a:endParaRPr/>
          </a:p>
          <a:p>
            <a:pPr marL="354966" marR="5715" lvl="0" indent="-342900" algn="just" rtl="0">
              <a:spcBef>
                <a:spcPts val="99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Οι οργανισμοί μπορεί να τεθούν υπό επιτήρηση, εάν εντοπιστεί κίνδυνος ανεπαρκούς υλοποίησης,</a:t>
            </a:r>
            <a:endParaRPr sz="2000">
              <a:solidFill>
                <a:schemeClr val="dk1"/>
              </a:solidFill>
              <a:latin typeface="Calibri"/>
              <a:ea typeface="Calibri"/>
              <a:cs typeface="Calibri"/>
              <a:sym typeface="Calibri"/>
            </a:endParaRPr>
          </a:p>
          <a:p>
            <a:pPr marL="354966" marR="5715" lvl="0" indent="-342900" algn="just" rtl="0">
              <a:spcBef>
                <a:spcPts val="99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Αναστολή της Διαπίστευσης: Οι οργανισμοί των οποίων η διαπίστευση έχει ανασταλεί δεν μπορούν να  υποβάλουν αίτηση στα πλαίσια της Βασικής Δράσης 1,</a:t>
            </a:r>
            <a:endParaRPr/>
          </a:p>
          <a:p>
            <a:pPr marL="354966" marR="5715" lvl="0" indent="-342900" algn="just" rtl="0">
              <a:spcBef>
                <a:spcPts val="990"/>
              </a:spcBef>
              <a:spcAft>
                <a:spcPts val="0"/>
              </a:spcAft>
              <a:buClr>
                <a:schemeClr val="dk1"/>
              </a:buClr>
              <a:buSzPts val="2000"/>
              <a:buFont typeface="Noto Sans Symbols"/>
              <a:buChar char="▪"/>
            </a:pPr>
            <a:r>
              <a:rPr lang="el-GR" sz="2000">
                <a:solidFill>
                  <a:schemeClr val="dk1"/>
                </a:solidFill>
                <a:latin typeface="Calibri"/>
                <a:ea typeface="Calibri"/>
                <a:cs typeface="Calibri"/>
                <a:sym typeface="Calibri"/>
              </a:rPr>
              <a:t>Τερματισμός της Διαπίστευσης σε περίπτωση συνεχούς μη συμμόρφωσης, πολύ χαμηλών επιδόσεων ή σε περίπτωση επανειλημμένων ή σημαντικών παραβάσεων των κανόνων.</a:t>
            </a:r>
            <a:endParaRPr/>
          </a:p>
          <a:p>
            <a:pPr marL="0" marR="0" lvl="0" indent="0" algn="just" rtl="0">
              <a:spcBef>
                <a:spcPts val="0"/>
              </a:spcBef>
              <a:spcAft>
                <a:spcPts val="0"/>
              </a:spcAft>
              <a:buNone/>
            </a:pPr>
            <a:endParaRPr sz="1800">
              <a:solidFill>
                <a:srgbClr val="3F3F3F"/>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8"/>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818" name="Google Shape;818;p48"/>
          <p:cNvSpPr txBox="1"/>
          <p:nvPr/>
        </p:nvSpPr>
        <p:spPr>
          <a:xfrm>
            <a:off x="685800" y="1199119"/>
            <a:ext cx="3574031" cy="5289451"/>
          </a:xfrm>
          <a:prstGeom prst="rect">
            <a:avLst/>
          </a:prstGeom>
          <a:noFill/>
          <a:ln>
            <a:noFill/>
          </a:ln>
        </p:spPr>
        <p:txBody>
          <a:bodyPr spcFirstLastPara="1" wrap="square" lIns="91425" tIns="45700" rIns="91425" bIns="45700" anchor="t" anchorCtr="0">
            <a:normAutofit/>
          </a:bodyPr>
          <a:lstStyle/>
          <a:p>
            <a:pPr marL="228600" marR="0" lvl="0" indent="-25400" algn="ctr"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228600" marR="0" lvl="0" indent="-2540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7. Τεχνικές Οδηγίες Υποβολής Αίτησης</a:t>
            </a:r>
            <a:endParaRPr sz="2800">
              <a:solidFill>
                <a:srgbClr val="7030A0"/>
              </a:solidFill>
              <a:latin typeface="Calibri"/>
              <a:ea typeface="Calibri"/>
              <a:cs typeface="Calibri"/>
              <a:sym typeface="Calibri"/>
            </a:endParaRPr>
          </a:p>
        </p:txBody>
      </p:sp>
      <p:sp>
        <p:nvSpPr>
          <p:cNvPr id="819" name="Google Shape;819;p48"/>
          <p:cNvSpPr txBox="1"/>
          <p:nvPr/>
        </p:nvSpPr>
        <p:spPr>
          <a:xfrm>
            <a:off x="5314390" y="1408365"/>
            <a:ext cx="5148064" cy="4464497"/>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7.1 Απαραίτητα Βήματα για την Υποβολή Αίτησης</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7.2 EU Login Account</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7.3 Απόκτηση OID / Σύστημα ORS</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7.4 Erasmus+ &amp; European Solidarity Corps Platform</a:t>
            </a:r>
            <a:endParaRPr/>
          </a:p>
          <a:p>
            <a:pPr marL="342900" marR="0" lvl="0" indent="-17780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342900" marR="0" lvl="0" indent="-17780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p:txBody>
      </p:sp>
      <p:cxnSp>
        <p:nvCxnSpPr>
          <p:cNvPr id="820" name="Google Shape;820;p48"/>
          <p:cNvCxnSpPr/>
          <p:nvPr/>
        </p:nvCxnSpPr>
        <p:spPr>
          <a:xfrm>
            <a:off x="4853354" y="1644162"/>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9"/>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7.1. ΑΠΑΡΑΙΤΗΤΑ ΒΗΜΑΤΑ ΓΙΑ ΤΗΝ ΥΠΟΒΟΛΗ ΑΙΤΗΣΗΣ</a:t>
            </a:r>
            <a:endParaRPr/>
          </a:p>
        </p:txBody>
      </p:sp>
      <p:sp>
        <p:nvSpPr>
          <p:cNvPr id="827" name="Google Shape;827;p49"/>
          <p:cNvSpPr txBox="1"/>
          <p:nvPr/>
        </p:nvSpPr>
        <p:spPr>
          <a:xfrm>
            <a:off x="619690" y="1227181"/>
            <a:ext cx="11147759" cy="4637167"/>
          </a:xfrm>
          <a:prstGeom prst="rect">
            <a:avLst/>
          </a:prstGeom>
          <a:noFill/>
          <a:ln>
            <a:noFill/>
          </a:ln>
        </p:spPr>
        <p:txBody>
          <a:bodyPr spcFirstLastPara="1" wrap="square" lIns="0" tIns="12050" rIns="0" bIns="0" anchor="t" anchorCtr="0">
            <a:spAutoFit/>
          </a:bodyPr>
          <a:lstStyle/>
          <a:p>
            <a:pPr marL="355600" marR="381000" lvl="0" indent="-342900" algn="l" rtl="0">
              <a:spcBef>
                <a:spcPts val="0"/>
              </a:spcBef>
              <a:spcAft>
                <a:spcPts val="0"/>
              </a:spcAft>
              <a:buClr>
                <a:srgbClr val="000000"/>
              </a:buClr>
              <a:buSzPts val="2200"/>
              <a:buFont typeface="Noto Sans Symbols"/>
              <a:buChar char="❑"/>
            </a:pPr>
            <a:r>
              <a:rPr lang="el-GR" sz="2200" b="1" i="0" u="none" strike="noStrike" cap="none" dirty="0">
                <a:solidFill>
                  <a:srgbClr val="000000"/>
                </a:solidFill>
                <a:latin typeface="Calibri"/>
                <a:ea typeface="Calibri"/>
                <a:cs typeface="Calibri"/>
                <a:sym typeface="Calibri"/>
              </a:rPr>
              <a:t>Τα απαραίτητα βήματα για τους οργανισμούς που </a:t>
            </a:r>
            <a:r>
              <a:rPr lang="el-GR" sz="2200" b="1" i="0" u="sng" strike="noStrike" cap="none" dirty="0">
                <a:solidFill>
                  <a:srgbClr val="000000"/>
                </a:solidFill>
                <a:latin typeface="Calibri"/>
                <a:ea typeface="Calibri"/>
                <a:cs typeface="Calibri"/>
                <a:sym typeface="Calibri"/>
              </a:rPr>
              <a:t>δε διαθέτουν </a:t>
            </a:r>
            <a:r>
              <a:rPr lang="el-GR" sz="2200" b="1" u="sng" dirty="0">
                <a:solidFill>
                  <a:srgbClr val="000000"/>
                </a:solidFill>
                <a:latin typeface="Calibri"/>
                <a:ea typeface="Calibri"/>
                <a:cs typeface="Calibri"/>
                <a:sym typeface="Calibri"/>
              </a:rPr>
              <a:t>OID </a:t>
            </a:r>
            <a:r>
              <a:rPr lang="el-GR" sz="2200" b="1" dirty="0">
                <a:solidFill>
                  <a:srgbClr val="000000"/>
                </a:solidFill>
                <a:latin typeface="Calibri"/>
                <a:ea typeface="Calibri"/>
                <a:cs typeface="Calibri"/>
                <a:sym typeface="Calibri"/>
              </a:rPr>
              <a:t>– Organisation ID  είναι: </a:t>
            </a:r>
            <a:endParaRPr dirty="0"/>
          </a:p>
          <a:p>
            <a:pPr marL="12700" marR="381000" lvl="0" indent="0" algn="l" rtl="0">
              <a:lnSpc>
                <a:spcPct val="100000"/>
              </a:lnSpc>
              <a:spcBef>
                <a:spcPts val="5"/>
              </a:spcBef>
              <a:spcAft>
                <a:spcPts val="0"/>
              </a:spcAft>
              <a:buNone/>
            </a:pPr>
            <a:endParaRPr sz="2950" dirty="0">
              <a:solidFill>
                <a:srgbClr val="000000"/>
              </a:solidFill>
              <a:latin typeface="Calibri"/>
              <a:ea typeface="Calibri"/>
              <a:cs typeface="Calibri"/>
              <a:sym typeface="Calibri"/>
            </a:endParaRPr>
          </a:p>
          <a:p>
            <a:pPr marL="12700" marR="381000" lvl="0" indent="0" algn="l" rtl="0">
              <a:lnSpc>
                <a:spcPct val="100000"/>
              </a:lnSpc>
              <a:spcBef>
                <a:spcPts val="5"/>
              </a:spcBef>
              <a:spcAft>
                <a:spcPts val="0"/>
              </a:spcAft>
              <a:buNone/>
            </a:pPr>
            <a:r>
              <a:rPr lang="el-GR" sz="2000" b="1" i="0" u="none" strike="noStrike" cap="none" dirty="0">
                <a:solidFill>
                  <a:srgbClr val="000000"/>
                </a:solidFill>
                <a:latin typeface="Calibri"/>
                <a:ea typeface="Calibri"/>
                <a:cs typeface="Calibri"/>
                <a:sym typeface="Calibri"/>
              </a:rPr>
              <a:t>(1) Δημιουργία </a:t>
            </a:r>
            <a:r>
              <a:rPr lang="el-GR" sz="2400" b="1" i="0" u="none" strike="noStrike" cap="none" dirty="0">
                <a:solidFill>
                  <a:srgbClr val="0070C0"/>
                </a:solidFill>
                <a:latin typeface="Calibri"/>
                <a:ea typeface="Calibri"/>
                <a:cs typeface="Calibri"/>
                <a:sym typeface="Calibri"/>
              </a:rPr>
              <a:t>EU </a:t>
            </a:r>
            <a:r>
              <a:rPr lang="el-GR" sz="2400" b="1" i="0" u="none" strike="noStrike" cap="none" dirty="0" err="1">
                <a:solidFill>
                  <a:srgbClr val="0070C0"/>
                </a:solidFill>
                <a:latin typeface="Calibri"/>
                <a:ea typeface="Calibri"/>
                <a:cs typeface="Calibri"/>
                <a:sym typeface="Calibri"/>
              </a:rPr>
              <a:t>Login</a:t>
            </a:r>
            <a:r>
              <a:rPr lang="el-GR" sz="2400" b="1" i="0" u="none" strike="noStrike" cap="none" dirty="0">
                <a:solidFill>
                  <a:srgbClr val="0070C0"/>
                </a:solidFill>
                <a:latin typeface="Calibri"/>
                <a:ea typeface="Calibri"/>
                <a:cs typeface="Calibri"/>
                <a:sym typeface="Calibri"/>
              </a:rPr>
              <a:t> </a:t>
            </a:r>
            <a:r>
              <a:rPr lang="el-GR" sz="2400" b="1" i="0" u="none" strike="noStrike" cap="none" dirty="0" err="1">
                <a:solidFill>
                  <a:srgbClr val="0070C0"/>
                </a:solidFill>
                <a:latin typeface="Calibri"/>
                <a:ea typeface="Calibri"/>
                <a:cs typeface="Calibri"/>
                <a:sym typeface="Calibri"/>
              </a:rPr>
              <a:t>Account</a:t>
            </a:r>
            <a:r>
              <a:rPr lang="el-GR" sz="2000" b="1" dirty="0">
                <a:solidFill>
                  <a:srgbClr val="0070C0"/>
                </a:solidFill>
                <a:latin typeface="Calibri"/>
                <a:ea typeface="Calibri"/>
                <a:cs typeface="Calibri"/>
                <a:sym typeface="Calibri"/>
              </a:rPr>
              <a:t>: </a:t>
            </a:r>
            <a:r>
              <a:rPr lang="el-GR" sz="2000" b="0" i="0" u="none" strike="noStrike" cap="none" dirty="0">
                <a:solidFill>
                  <a:srgbClr val="000000"/>
                </a:solidFill>
                <a:latin typeface="Calibri"/>
                <a:ea typeface="Calibri"/>
                <a:cs typeface="Calibri"/>
                <a:sym typeface="Calibri"/>
              </a:rPr>
              <a:t>Παρέχει πρόσβαση σε συγκεκριμένα ηλεκτρονικά εργαλεία, που  χρησιμοποιούνται πριν και κατά την υποβολή της αίτησης</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45"/>
              </a:spcBef>
              <a:spcAft>
                <a:spcPts val="0"/>
              </a:spcAft>
              <a:buClr>
                <a:schemeClr val="dk1"/>
              </a:buClr>
              <a:buSzPts val="1950"/>
              <a:buFont typeface="Noto Sans Symbols"/>
              <a:buNone/>
            </a:pPr>
            <a:endParaRPr sz="1950" b="0" i="0" u="none" strike="noStrike" cap="none" dirty="0">
              <a:solidFill>
                <a:srgbClr val="000000"/>
              </a:solidFill>
              <a:latin typeface="Calibri"/>
              <a:ea typeface="Calibri"/>
              <a:cs typeface="Calibri"/>
              <a:sym typeface="Calibri"/>
            </a:endParaRPr>
          </a:p>
          <a:p>
            <a:pPr marL="12700" marR="0" lvl="0" indent="0" algn="ctr" rtl="0">
              <a:lnSpc>
                <a:spcPct val="100000"/>
              </a:lnSpc>
              <a:spcBef>
                <a:spcPts val="0"/>
              </a:spcBef>
              <a:spcAft>
                <a:spcPts val="0"/>
              </a:spcAft>
              <a:buClr>
                <a:srgbClr val="FF0000"/>
              </a:buClr>
              <a:buSzPts val="1900"/>
              <a:buFont typeface="Calibri"/>
              <a:buNone/>
            </a:pPr>
            <a:r>
              <a:rPr lang="el-GR" sz="1900" b="1" i="1" u="none" strike="noStrike" cap="none" dirty="0">
                <a:solidFill>
                  <a:srgbClr val="FF0000"/>
                </a:solidFill>
                <a:latin typeface="Calibri"/>
                <a:ea typeface="Calibri"/>
                <a:cs typeface="Calibri"/>
                <a:sym typeface="Calibri"/>
              </a:rPr>
              <a:t>!!!</a:t>
            </a:r>
            <a:r>
              <a:rPr lang="el-GR" sz="1900" b="0" i="1" u="none" strike="noStrike" cap="none" dirty="0">
                <a:solidFill>
                  <a:srgbClr val="000000"/>
                </a:solidFill>
                <a:latin typeface="Calibri"/>
                <a:ea typeface="Calibri"/>
                <a:cs typeface="Calibri"/>
                <a:sym typeface="Calibri"/>
              </a:rPr>
              <a:t> Είναι πιθανό κάποιος οργανισμός που δε διαθέτει OID, να διαθέτει ήδη EU </a:t>
            </a:r>
            <a:r>
              <a:rPr lang="el-GR" sz="1900" b="0" i="1" u="none" strike="noStrike" cap="none" dirty="0" err="1">
                <a:solidFill>
                  <a:srgbClr val="000000"/>
                </a:solidFill>
                <a:latin typeface="Calibri"/>
                <a:ea typeface="Calibri"/>
                <a:cs typeface="Calibri"/>
                <a:sym typeface="Calibri"/>
              </a:rPr>
              <a:t>Login</a:t>
            </a:r>
            <a:r>
              <a:rPr lang="el-GR" sz="1900" b="0" i="1" u="none" strike="noStrike" cap="none" dirty="0">
                <a:solidFill>
                  <a:srgbClr val="000000"/>
                </a:solidFill>
                <a:latin typeface="Calibri"/>
                <a:ea typeface="Calibri"/>
                <a:cs typeface="Calibri"/>
                <a:sym typeface="Calibri"/>
              </a:rPr>
              <a:t> </a:t>
            </a:r>
            <a:r>
              <a:rPr lang="el-GR" sz="1900" b="0" i="1" u="none" strike="noStrike" cap="none" dirty="0" err="1">
                <a:solidFill>
                  <a:srgbClr val="000000"/>
                </a:solidFill>
                <a:latin typeface="Calibri"/>
                <a:ea typeface="Calibri"/>
                <a:cs typeface="Calibri"/>
                <a:sym typeface="Calibri"/>
              </a:rPr>
              <a:t>Account</a:t>
            </a:r>
            <a:r>
              <a:rPr lang="el-GR" sz="1900" b="0" i="1" u="none" strike="noStrike" cap="none" dirty="0">
                <a:solidFill>
                  <a:srgbClr val="000000"/>
                </a:solidFill>
                <a:latin typeface="Calibri"/>
                <a:ea typeface="Calibri"/>
                <a:cs typeface="Calibri"/>
                <a:sym typeface="Calibri"/>
              </a:rPr>
              <a:t> </a:t>
            </a:r>
            <a:r>
              <a:rPr lang="el-GR" sz="1900" b="1" i="1" u="none" strike="noStrike" cap="none" dirty="0">
                <a:solidFill>
                  <a:srgbClr val="FF0000"/>
                </a:solidFill>
                <a:latin typeface="Calibri"/>
                <a:ea typeface="Calibri"/>
                <a:cs typeface="Calibri"/>
                <a:sym typeface="Calibri"/>
              </a:rPr>
              <a:t>!!!</a:t>
            </a:r>
            <a:r>
              <a:rPr lang="el-GR" sz="1900" b="0" i="1" u="none" strike="noStrike" cap="none" dirty="0">
                <a:solidFill>
                  <a:srgbClr val="000000"/>
                </a:solidFill>
                <a:latin typeface="Calibri"/>
                <a:ea typeface="Calibri"/>
                <a:cs typeface="Calibri"/>
                <a:sym typeface="Calibri"/>
              </a:rPr>
              <a:t> </a:t>
            </a:r>
            <a:endParaRPr sz="19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50"/>
              </a:spcBef>
              <a:spcAft>
                <a:spcPts val="0"/>
              </a:spcAft>
              <a:buClr>
                <a:schemeClr val="dk1"/>
              </a:buClr>
              <a:buSzPts val="2100"/>
              <a:buFont typeface="Calibri"/>
              <a:buNone/>
            </a:pPr>
            <a:endParaRPr sz="21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None/>
            </a:pPr>
            <a:r>
              <a:rPr lang="el-GR" sz="2000" b="1" i="0" u="none" strike="noStrike" cap="none" dirty="0">
                <a:solidFill>
                  <a:srgbClr val="000000"/>
                </a:solidFill>
                <a:latin typeface="Calibri"/>
                <a:ea typeface="Calibri"/>
                <a:cs typeface="Calibri"/>
                <a:sym typeface="Calibri"/>
              </a:rPr>
              <a:t>(2) Σύνδεση με την Πλατφόρμα</a:t>
            </a:r>
            <a:r>
              <a:rPr lang="el-GR" sz="2000" b="1" i="0" u="none" strike="noStrike" cap="none" dirty="0">
                <a:solidFill>
                  <a:srgbClr val="0462C1"/>
                </a:solidFill>
                <a:latin typeface="Calibri"/>
                <a:ea typeface="Calibri"/>
                <a:cs typeface="Calibri"/>
                <a:sym typeface="Calibri"/>
              </a:rPr>
              <a:t> </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Erasmus+ and European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Solidarity</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Corps</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lang="el-GR" sz="2000" b="1" i="0" u="none" strike="noStrike" cap="none" dirty="0">
                <a:solidFill>
                  <a:srgbClr val="000000"/>
                </a:solidFill>
                <a:latin typeface="Calibri"/>
                <a:ea typeface="Calibri"/>
                <a:cs typeface="Calibri"/>
                <a:sym typeface="Calibri"/>
              </a:rPr>
              <a:t>:</a:t>
            </a:r>
            <a:endParaRPr sz="2000" b="1" i="0" u="none" strike="noStrike" cap="none" dirty="0">
              <a:solidFill>
                <a:srgbClr val="000000"/>
              </a:solidFill>
              <a:latin typeface="Calibri"/>
              <a:ea typeface="Calibri"/>
              <a:cs typeface="Calibri"/>
              <a:sym typeface="Calibri"/>
            </a:endParaRPr>
          </a:p>
          <a:p>
            <a:pPr marL="370840" marR="0" lvl="0" indent="-358140" algn="l" rtl="0">
              <a:lnSpc>
                <a:spcPct val="100000"/>
              </a:lnSpc>
              <a:spcBef>
                <a:spcPts val="969"/>
              </a:spcBef>
              <a:spcAft>
                <a:spcPts val="0"/>
              </a:spcAft>
              <a:buClr>
                <a:srgbClr val="000000"/>
              </a:buClr>
              <a:buSzPts val="1800"/>
              <a:buFont typeface="Noto Sans Symbols"/>
              <a:buChar char="✔"/>
            </a:pPr>
            <a:r>
              <a:rPr lang="el-GR" sz="1800" b="0" i="0" u="none" strike="noStrike" cap="none" dirty="0">
                <a:solidFill>
                  <a:srgbClr val="000000"/>
                </a:solidFill>
                <a:latin typeface="Calibri"/>
                <a:ea typeface="Calibri"/>
                <a:cs typeface="Calibri"/>
                <a:sym typeface="Calibri"/>
              </a:rPr>
              <a:t>Εγγραφή οργανισμού στο </a:t>
            </a:r>
            <a:r>
              <a:rPr lang="el-GR" sz="1800" dirty="0">
                <a:solidFill>
                  <a:srgbClr val="000000"/>
                </a:solidFill>
                <a:latin typeface="Calibri"/>
                <a:ea typeface="Calibri"/>
                <a:cs typeface="Calibri"/>
                <a:sym typeface="Calibri"/>
              </a:rPr>
              <a:t>σύστημα </a:t>
            </a:r>
            <a:r>
              <a:rPr lang="el-GR" sz="1800" b="0" i="0" u="none" strike="noStrike" cap="none" dirty="0">
                <a:solidFill>
                  <a:srgbClr val="000000"/>
                </a:solidFill>
                <a:latin typeface="Calibri"/>
                <a:ea typeface="Calibri"/>
                <a:cs typeface="Calibri"/>
                <a:sym typeface="Calibri"/>
              </a:rPr>
              <a:t>“ORS”(Organisation </a:t>
            </a:r>
            <a:r>
              <a:rPr lang="el-GR" sz="1800" b="0" i="0" u="none" strike="noStrike" cap="none" dirty="0" err="1">
                <a:solidFill>
                  <a:srgbClr val="000000"/>
                </a:solidFill>
                <a:latin typeface="Calibri"/>
                <a:ea typeface="Calibri"/>
                <a:cs typeface="Calibri"/>
                <a:sym typeface="Calibri"/>
              </a:rPr>
              <a:t>Registration</a:t>
            </a:r>
            <a:r>
              <a:rPr lang="el-GR" sz="1800" b="0" i="0" u="none" strike="noStrike" cap="none" dirty="0">
                <a:solidFill>
                  <a:srgbClr val="000000"/>
                </a:solidFill>
                <a:latin typeface="Calibri"/>
                <a:ea typeface="Calibri"/>
                <a:cs typeface="Calibri"/>
                <a:sym typeface="Calibri"/>
              </a:rPr>
              <a:t> </a:t>
            </a:r>
            <a:r>
              <a:rPr lang="el-GR" sz="1800" b="0" i="0" u="none" strike="noStrike" cap="none" dirty="0" err="1">
                <a:solidFill>
                  <a:srgbClr val="000000"/>
                </a:solidFill>
                <a:latin typeface="Calibri"/>
                <a:ea typeface="Calibri"/>
                <a:cs typeface="Calibri"/>
                <a:sym typeface="Calibri"/>
              </a:rPr>
              <a:t>System</a:t>
            </a:r>
            <a:r>
              <a:rPr lang="el-GR" sz="1800" b="0" i="0" u="none" strike="noStrike" cap="none" dirty="0">
                <a:solidFill>
                  <a:srgbClr val="000000"/>
                </a:solidFill>
                <a:latin typeface="Calibri"/>
                <a:ea typeface="Calibri"/>
                <a:cs typeface="Calibri"/>
                <a:sym typeface="Calibri"/>
              </a:rPr>
              <a:t>), καταχώρηση δηλαδή των βασικών του</a:t>
            </a:r>
            <a:endParaRPr sz="1800" b="0" i="0" u="none" strike="noStrike" cap="none" dirty="0">
              <a:solidFill>
                <a:srgbClr val="000000"/>
              </a:solidFill>
              <a:latin typeface="Calibri"/>
              <a:ea typeface="Calibri"/>
              <a:cs typeface="Calibri"/>
              <a:sym typeface="Calibri"/>
            </a:endParaRPr>
          </a:p>
          <a:p>
            <a:pPr marL="370840" marR="0" lvl="0" indent="0" algn="l" rtl="0">
              <a:lnSpc>
                <a:spcPct val="100000"/>
              </a:lnSpc>
              <a:spcBef>
                <a:spcPts val="0"/>
              </a:spcBef>
              <a:spcAft>
                <a:spcPts val="0"/>
              </a:spcAft>
              <a:buClr>
                <a:srgbClr val="000000"/>
              </a:buClr>
              <a:buSzPts val="1800"/>
              <a:buFont typeface="Calibri"/>
              <a:buNone/>
            </a:pPr>
            <a:r>
              <a:rPr lang="el-GR" sz="1800" b="0" i="0" u="none" strike="noStrike" cap="none" dirty="0">
                <a:solidFill>
                  <a:srgbClr val="000000"/>
                </a:solidFill>
                <a:latin typeface="Calibri"/>
                <a:ea typeface="Calibri"/>
                <a:cs typeface="Calibri"/>
                <a:sym typeface="Calibri"/>
              </a:rPr>
              <a:t>νομικών και οικονομικών στοιχείων, για απόκτηση του μοναδικού αναγνωριστικού κωδικού OID – Organisation</a:t>
            </a:r>
            <a:endParaRPr sz="1800" b="0" i="0" u="none" strike="noStrike" cap="none" dirty="0">
              <a:solidFill>
                <a:srgbClr val="000000"/>
              </a:solidFill>
              <a:latin typeface="Calibri"/>
              <a:ea typeface="Calibri"/>
              <a:cs typeface="Calibri"/>
              <a:sym typeface="Calibri"/>
            </a:endParaRPr>
          </a:p>
          <a:p>
            <a:pPr marL="370840" marR="0" lvl="0" indent="0" algn="l" rtl="0">
              <a:lnSpc>
                <a:spcPct val="119444"/>
              </a:lnSpc>
              <a:spcBef>
                <a:spcPts val="25"/>
              </a:spcBef>
              <a:spcAft>
                <a:spcPts val="0"/>
              </a:spcAft>
              <a:buClr>
                <a:srgbClr val="000000"/>
              </a:buClr>
              <a:buSzPts val="1800"/>
              <a:buFont typeface="Calibri"/>
              <a:buNone/>
            </a:pPr>
            <a:r>
              <a:rPr lang="el-GR" sz="1800" b="0" i="0" u="none" strike="noStrike" cap="none" dirty="0">
                <a:solidFill>
                  <a:srgbClr val="000000"/>
                </a:solidFill>
                <a:latin typeface="Calibri"/>
                <a:ea typeface="Calibri"/>
                <a:cs typeface="Calibri"/>
                <a:sym typeface="Calibri"/>
              </a:rPr>
              <a:t>ID (πρώην PIC) </a:t>
            </a:r>
            <a:r>
              <a:rPr lang="el-GR" sz="1800" dirty="0">
                <a:solidFill>
                  <a:srgbClr val="000000"/>
                </a:solidFill>
                <a:latin typeface="Calibri"/>
                <a:ea typeface="Calibri"/>
                <a:cs typeface="Calibri"/>
                <a:sym typeface="Calibri"/>
              </a:rPr>
              <a:t>🡪 </a:t>
            </a:r>
            <a:r>
              <a:rPr lang="el-GR" sz="1800" b="1" i="0" u="none" strike="noStrike" cap="none" dirty="0">
                <a:solidFill>
                  <a:srgbClr val="000000"/>
                </a:solidFill>
                <a:latin typeface="Calibri"/>
                <a:ea typeface="Calibri"/>
                <a:cs typeface="Calibri"/>
                <a:sym typeface="Calibri"/>
              </a:rPr>
              <a:t>Η εγγραφή γίνεται μια φορά</a:t>
            </a:r>
            <a:r>
              <a:rPr lang="el-GR" sz="1800" b="0" i="0" u="none" strike="noStrike" cap="none" dirty="0">
                <a:solidFill>
                  <a:srgbClr val="000000"/>
                </a:solidFill>
                <a:latin typeface="Calibri"/>
                <a:ea typeface="Calibri"/>
                <a:cs typeface="Calibri"/>
                <a:sym typeface="Calibri"/>
              </a:rPr>
              <a:t>, αλλά η </a:t>
            </a:r>
            <a:r>
              <a:rPr lang="el-GR" sz="1800" b="0" i="0" u="none" strike="noStrike" cap="none" dirty="0" err="1">
                <a:solidFill>
                  <a:srgbClr val="000000"/>
                </a:solidFill>
                <a:latin typeface="Calibri"/>
                <a:ea typeface="Calibri"/>
                <a:cs typeface="Calibri"/>
                <a:sym typeface="Calibri"/>
              </a:rPr>
              <a:t>επικαιροποίηση</a:t>
            </a:r>
            <a:r>
              <a:rPr lang="el-GR" sz="1800" b="0" i="0" u="none" strike="noStrike" cap="none" dirty="0">
                <a:solidFill>
                  <a:srgbClr val="000000"/>
                </a:solidFill>
                <a:latin typeface="Calibri"/>
                <a:ea typeface="Calibri"/>
                <a:cs typeface="Calibri"/>
                <a:sym typeface="Calibri"/>
              </a:rPr>
              <a:t> της είναι ανά πάσα στιγμή δυνατή</a:t>
            </a:r>
            <a:endParaRPr sz="1800" b="0" i="0" u="none" strike="noStrike" cap="none" dirty="0">
              <a:solidFill>
                <a:srgbClr val="000000"/>
              </a:solidFill>
              <a:latin typeface="Calibri"/>
              <a:ea typeface="Calibri"/>
              <a:cs typeface="Calibri"/>
              <a:sym typeface="Calibri"/>
            </a:endParaRPr>
          </a:p>
          <a:p>
            <a:pPr marL="370840" marR="0" lvl="0" indent="0" algn="l" rtl="0">
              <a:lnSpc>
                <a:spcPct val="119444"/>
              </a:lnSpc>
              <a:spcBef>
                <a:spcPts val="25"/>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a:p>
            <a:pPr marL="355600" marR="0" lvl="0" indent="-342900" algn="l" rtl="0">
              <a:lnSpc>
                <a:spcPct val="119444"/>
              </a:lnSpc>
              <a:spcBef>
                <a:spcPts val="0"/>
              </a:spcBef>
              <a:spcAft>
                <a:spcPts val="0"/>
              </a:spcAft>
              <a:buClr>
                <a:srgbClr val="000000"/>
              </a:buClr>
              <a:buSzPts val="1800"/>
              <a:buFont typeface="Noto Sans Symbols"/>
              <a:buChar char="✔"/>
            </a:pPr>
            <a:r>
              <a:rPr lang="el-GR" sz="1800" b="0" i="0" u="none" strike="noStrike" cap="none" dirty="0">
                <a:solidFill>
                  <a:srgbClr val="000000"/>
                </a:solidFill>
                <a:latin typeface="Calibri"/>
                <a:ea typeface="Calibri"/>
                <a:cs typeface="Calibri"/>
                <a:sym typeface="Calibri"/>
              </a:rPr>
              <a:t>Συμπλήρωση και Υποβολή Αίτησης</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sp>
        <p:nvSpPr>
          <p:cNvPr id="324" name="Google Shape;324;p5"/>
          <p:cNvSpPr txBox="1"/>
          <p:nvPr/>
        </p:nvSpPr>
        <p:spPr>
          <a:xfrm>
            <a:off x="831203" y="2031452"/>
            <a:ext cx="4482226" cy="3961966"/>
          </a:xfrm>
          <a:prstGeom prst="rect">
            <a:avLst/>
          </a:prstGeom>
          <a:noFill/>
          <a:ln>
            <a:noFill/>
          </a:ln>
        </p:spPr>
        <p:txBody>
          <a:bodyPr spcFirstLastPara="1" wrap="square" lIns="91425" tIns="45700" rIns="91425" bIns="45700" anchor="t" anchorCtr="0">
            <a:normAutofit/>
          </a:bodyPr>
          <a:lstStyle/>
          <a:p>
            <a:pPr marL="228600" marR="0" lvl="0" indent="-25400" algn="l" rtl="0">
              <a:lnSpc>
                <a:spcPct val="90000"/>
              </a:lnSpc>
              <a:spcBef>
                <a:spcPts val="0"/>
              </a:spcBef>
              <a:spcAft>
                <a:spcPts val="0"/>
              </a:spcAft>
              <a:buClr>
                <a:schemeClr val="dk1"/>
              </a:buClr>
              <a:buSzPts val="3200"/>
              <a:buFont typeface="Arial"/>
              <a:buNone/>
            </a:pPr>
            <a:endParaRPr sz="3200" b="1">
              <a:solidFill>
                <a:srgbClr val="1E4E79"/>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030A0"/>
              </a:buClr>
              <a:buSzPts val="2800"/>
              <a:buFont typeface="Arial"/>
              <a:buAutoNum type="arabicPeriod"/>
            </a:pPr>
            <a:r>
              <a:rPr lang="el-GR" sz="2800" b="1">
                <a:solidFill>
                  <a:srgbClr val="7030A0"/>
                </a:solidFill>
                <a:latin typeface="Calibri"/>
                <a:ea typeface="Calibri"/>
                <a:cs typeface="Calibri"/>
                <a:sym typeface="Calibri"/>
              </a:rPr>
              <a:t>Βασικές πληροφορίες </a:t>
            </a:r>
            <a:endParaRPr/>
          </a:p>
          <a:p>
            <a:pPr marL="0" marR="0" lvl="0" indent="0" algn="ctr" rtl="0">
              <a:lnSpc>
                <a:spcPct val="90000"/>
              </a:lnSpc>
              <a:spcBef>
                <a:spcPts val="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για την </a:t>
            </a:r>
            <a:endParaRPr/>
          </a:p>
          <a:p>
            <a:pPr marL="0" marR="0" lvl="0" indent="0" algn="ctr" rtl="0">
              <a:lnSpc>
                <a:spcPct val="90000"/>
              </a:lnSpc>
              <a:spcBef>
                <a:spcPts val="0"/>
              </a:spcBef>
              <a:spcAft>
                <a:spcPts val="0"/>
              </a:spcAft>
              <a:buClr>
                <a:srgbClr val="7030A0"/>
              </a:buClr>
              <a:buSzPts val="2800"/>
              <a:buFont typeface="Arial"/>
              <a:buNone/>
            </a:pPr>
            <a:r>
              <a:rPr lang="el-GR" sz="2800" b="1">
                <a:solidFill>
                  <a:srgbClr val="7030A0"/>
                </a:solidFill>
                <a:latin typeface="Calibri"/>
                <a:ea typeface="Calibri"/>
                <a:cs typeface="Calibri"/>
                <a:sym typeface="Calibri"/>
              </a:rPr>
              <a:t>Προγραμματική περίοδο 2021 – 2027</a:t>
            </a:r>
            <a:endParaRPr sz="2800">
              <a:solidFill>
                <a:srgbClr val="3F3F3F"/>
              </a:solidFill>
              <a:latin typeface="Calibri"/>
              <a:ea typeface="Calibri"/>
              <a:cs typeface="Calibri"/>
              <a:sym typeface="Calibri"/>
            </a:endParaRPr>
          </a:p>
        </p:txBody>
      </p:sp>
      <p:sp>
        <p:nvSpPr>
          <p:cNvPr id="325" name="Google Shape;325;p5"/>
          <p:cNvSpPr txBox="1"/>
          <p:nvPr/>
        </p:nvSpPr>
        <p:spPr>
          <a:xfrm>
            <a:off x="6095999" y="999145"/>
            <a:ext cx="5148064" cy="485970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600"/>
              <a:buFont typeface="Arial"/>
              <a:buNone/>
            </a:pPr>
            <a:endParaRPr sz="26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1.1 Τι είναι το Erasmus+</a:t>
            </a:r>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1.2 Δομή του Προγράμματος </a:t>
            </a: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1.3 Συμμετέχουσες Χώρες</a:t>
            </a: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1.4 Διαχείριση Προγράμματος</a:t>
            </a: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l-GR" sz="2600">
                <a:solidFill>
                  <a:schemeClr val="dk1"/>
                </a:solidFill>
                <a:latin typeface="Calibri"/>
                <a:ea typeface="Calibri"/>
                <a:cs typeface="Calibri"/>
                <a:sym typeface="Calibri"/>
              </a:rPr>
              <a:t>1.5 Βασικές Προτεραιότητες</a:t>
            </a:r>
            <a:endParaRPr/>
          </a:p>
          <a:p>
            <a:pPr marL="342900" marR="0" lvl="0" indent="-190500" algn="l" rtl="0">
              <a:lnSpc>
                <a:spcPct val="90000"/>
              </a:lnSpc>
              <a:spcBef>
                <a:spcPts val="1000"/>
              </a:spcBef>
              <a:spcAft>
                <a:spcPts val="0"/>
              </a:spcAft>
              <a:buClr>
                <a:schemeClr val="dk1"/>
              </a:buClr>
              <a:buSzPts val="2400"/>
              <a:buFont typeface="Arial"/>
              <a:buNone/>
            </a:pPr>
            <a:endParaRPr sz="24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1000"/>
              <a:buFont typeface="Arial"/>
              <a:buNone/>
            </a:pPr>
            <a:endParaRPr sz="1000">
              <a:solidFill>
                <a:srgbClr val="3F3F3F"/>
              </a:solidFill>
              <a:latin typeface="Century Gothic"/>
              <a:ea typeface="Century Gothic"/>
              <a:cs typeface="Century Gothic"/>
              <a:sym typeface="Century Gothic"/>
            </a:endParaRPr>
          </a:p>
          <a:p>
            <a:pPr marL="342900" marR="0" lvl="0" indent="-279400" algn="l" rtl="0">
              <a:lnSpc>
                <a:spcPct val="90000"/>
              </a:lnSpc>
              <a:spcBef>
                <a:spcPts val="1000"/>
              </a:spcBef>
              <a:spcAft>
                <a:spcPts val="0"/>
              </a:spcAft>
              <a:buClr>
                <a:schemeClr val="dk1"/>
              </a:buClr>
              <a:buSzPts val="1000"/>
              <a:buFont typeface="Arial"/>
              <a:buNone/>
            </a:pPr>
            <a:endParaRPr sz="10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1000"/>
              <a:buFont typeface="Arial"/>
              <a:buNone/>
            </a:pPr>
            <a:endParaRPr sz="100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1100"/>
              <a:buFont typeface="Arial"/>
              <a:buNone/>
            </a:pPr>
            <a:endParaRPr sz="1100">
              <a:solidFill>
                <a:srgbClr val="3F3F3F"/>
              </a:solidFill>
              <a:highlight>
                <a:srgbClr val="FFFF00"/>
              </a:highlight>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cxnSp>
        <p:nvCxnSpPr>
          <p:cNvPr id="326" name="Google Shape;326;p5"/>
          <p:cNvCxnSpPr/>
          <p:nvPr/>
        </p:nvCxnSpPr>
        <p:spPr>
          <a:xfrm>
            <a:off x="5700318" y="1670538"/>
            <a:ext cx="8792" cy="3516923"/>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50"/>
          <p:cNvSpPr txBox="1"/>
          <p:nvPr/>
        </p:nvSpPr>
        <p:spPr>
          <a:xfrm>
            <a:off x="644525" y="1444711"/>
            <a:ext cx="10902950" cy="3482364"/>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Clr>
                <a:srgbClr val="000000"/>
              </a:buClr>
              <a:buSzPts val="2200"/>
              <a:buFont typeface="Noto Sans Symbols"/>
              <a:buChar char="❑"/>
            </a:pPr>
            <a:r>
              <a:rPr lang="el-GR" sz="2200" b="1" i="0" u="none" strike="noStrike" cap="none" dirty="0">
                <a:solidFill>
                  <a:srgbClr val="000000"/>
                </a:solidFill>
                <a:latin typeface="Calibri"/>
                <a:ea typeface="Calibri"/>
                <a:cs typeface="Calibri"/>
                <a:sym typeface="Calibri"/>
              </a:rPr>
              <a:t>Τα απαραίτητα βήματα για τους οργανισμούς </a:t>
            </a:r>
            <a:r>
              <a:rPr lang="el-GR" sz="2200" b="1" i="0" u="sng" strike="noStrike" cap="none" dirty="0">
                <a:solidFill>
                  <a:srgbClr val="000000"/>
                </a:solidFill>
                <a:latin typeface="Calibri"/>
                <a:ea typeface="Calibri"/>
                <a:cs typeface="Calibri"/>
                <a:sym typeface="Calibri"/>
              </a:rPr>
              <a:t>που διαθέτουν OID </a:t>
            </a:r>
            <a:r>
              <a:rPr lang="el-GR" sz="2200" b="1" dirty="0">
                <a:solidFill>
                  <a:srgbClr val="000000"/>
                </a:solidFill>
                <a:latin typeface="Calibri"/>
                <a:ea typeface="Calibri"/>
                <a:cs typeface="Calibri"/>
                <a:sym typeface="Calibri"/>
              </a:rPr>
              <a:t>– Organisation ID</a:t>
            </a:r>
            <a:r>
              <a:rPr lang="el-GR" sz="2200" b="1" i="0" strike="noStrike" cap="none" dirty="0">
                <a:solidFill>
                  <a:srgbClr val="000000"/>
                </a:solidFill>
                <a:latin typeface="Calibri"/>
                <a:ea typeface="Calibri"/>
                <a:cs typeface="Calibri"/>
                <a:sym typeface="Calibri"/>
              </a:rPr>
              <a:t> </a:t>
            </a:r>
            <a:r>
              <a:rPr lang="el-GR" sz="2200" b="1" i="0" u="none" strike="noStrike" cap="none" dirty="0">
                <a:solidFill>
                  <a:srgbClr val="000000"/>
                </a:solidFill>
                <a:latin typeface="Calibri"/>
                <a:ea typeface="Calibri"/>
                <a:cs typeface="Calibri"/>
                <a:sym typeface="Calibri"/>
              </a:rPr>
              <a:t>είναι:</a:t>
            </a: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5"/>
              </a:spcBef>
              <a:spcAft>
                <a:spcPts val="0"/>
              </a:spcAft>
              <a:buClr>
                <a:schemeClr val="dk1"/>
              </a:buClr>
              <a:buSzPts val="2150"/>
              <a:buFont typeface="Calibri"/>
              <a:buNone/>
            </a:pPr>
            <a:endParaRPr sz="2150" b="0" i="0" u="none" strike="noStrike" cap="none" dirty="0">
              <a:solidFill>
                <a:srgbClr val="000000"/>
              </a:solidFill>
              <a:latin typeface="Calibri"/>
              <a:ea typeface="Calibri"/>
              <a:cs typeface="Calibri"/>
              <a:sym typeface="Calibri"/>
            </a:endParaRPr>
          </a:p>
          <a:p>
            <a:pPr marL="469900" marR="0" lvl="0" indent="-457200" algn="l" rtl="0">
              <a:lnSpc>
                <a:spcPct val="100000"/>
              </a:lnSpc>
              <a:spcBef>
                <a:spcPts val="0"/>
              </a:spcBef>
              <a:spcAft>
                <a:spcPts val="0"/>
              </a:spcAft>
              <a:buClr>
                <a:srgbClr val="000000"/>
              </a:buClr>
              <a:buSzPts val="2000"/>
              <a:buFont typeface="Calibri"/>
              <a:buAutoNum type="arabicParenBoth"/>
            </a:pPr>
            <a:r>
              <a:rPr lang="el-GR" sz="2000" b="1" i="0" u="none" strike="noStrike" cap="none" dirty="0">
                <a:solidFill>
                  <a:srgbClr val="000000"/>
                </a:solidFill>
                <a:latin typeface="Calibri"/>
                <a:ea typeface="Calibri"/>
                <a:cs typeface="Calibri"/>
                <a:sym typeface="Calibri"/>
              </a:rPr>
              <a:t>Σύνδεση με την Πλατφόρμα</a:t>
            </a:r>
            <a:r>
              <a:rPr lang="el-GR" sz="2000" b="1" i="0" u="none" strike="noStrike" cap="none" dirty="0">
                <a:solidFill>
                  <a:srgbClr val="0462C1"/>
                </a:solidFill>
                <a:latin typeface="Calibri"/>
                <a:ea typeface="Calibri"/>
                <a:cs typeface="Calibri"/>
                <a:sym typeface="Calibri"/>
              </a:rPr>
              <a:t> </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Erasmus+ and European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Solidarity</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Corps</a:t>
            </a:r>
            <a:r>
              <a:rPr lang="el-GR" sz="2400" b="1"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l-GR" sz="2400" b="1" i="0" u="sng" strike="noStrike" cap="none" dirty="0" err="1">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lang="el-GR"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298450" marR="5080" lvl="0" indent="-285750" algn="just" rtl="0">
              <a:lnSpc>
                <a:spcPct val="100000"/>
              </a:lnSpc>
              <a:spcBef>
                <a:spcPts val="0"/>
              </a:spcBef>
              <a:spcAft>
                <a:spcPts val="0"/>
              </a:spcAft>
              <a:buClr>
                <a:srgbClr val="000000"/>
              </a:buClr>
              <a:buSzPts val="1800"/>
              <a:buFont typeface="Noto Sans Symbols"/>
              <a:buChar char="✔"/>
            </a:pPr>
            <a:r>
              <a:rPr lang="el-GR" sz="1800" b="0" i="0" u="none" strike="noStrike" cap="none" dirty="0">
                <a:solidFill>
                  <a:srgbClr val="000000"/>
                </a:solidFill>
                <a:latin typeface="Calibri"/>
                <a:ea typeface="Calibri"/>
                <a:cs typeface="Calibri"/>
                <a:sym typeface="Calibri"/>
              </a:rPr>
              <a:t>Εντοπισμός της εγγραφής του οργανισμού στο “ORS” και </a:t>
            </a:r>
            <a:r>
              <a:rPr lang="el-GR" sz="1800" b="0" i="0" u="none" strike="noStrike" cap="none" dirty="0" err="1">
                <a:solidFill>
                  <a:srgbClr val="000000"/>
                </a:solidFill>
                <a:latin typeface="Calibri"/>
                <a:ea typeface="Calibri"/>
                <a:cs typeface="Calibri"/>
                <a:sym typeface="Calibri"/>
              </a:rPr>
              <a:t>επικαιροποίηση</a:t>
            </a:r>
            <a:r>
              <a:rPr lang="el-GR" sz="1800" b="0" i="0" u="none" strike="noStrike" cap="none" dirty="0">
                <a:solidFill>
                  <a:srgbClr val="000000"/>
                </a:solidFill>
                <a:latin typeface="Calibri"/>
                <a:ea typeface="Calibri"/>
                <a:cs typeface="Calibri"/>
                <a:sym typeface="Calibri"/>
              </a:rPr>
              <a:t> καταχωρημένων στοιχείων (όπου  ισχύει): Για την </a:t>
            </a:r>
            <a:r>
              <a:rPr lang="el-GR" sz="1800" b="0" i="0" u="none" strike="noStrike" cap="none" dirty="0" err="1">
                <a:solidFill>
                  <a:srgbClr val="000000"/>
                </a:solidFill>
                <a:latin typeface="Calibri"/>
                <a:ea typeface="Calibri"/>
                <a:cs typeface="Calibri"/>
                <a:sym typeface="Calibri"/>
              </a:rPr>
              <a:t>επικαιροποίηση</a:t>
            </a:r>
            <a:r>
              <a:rPr lang="el-GR" sz="1800" b="0" i="0" u="none" strike="noStrike" cap="none" dirty="0">
                <a:solidFill>
                  <a:srgbClr val="000000"/>
                </a:solidFill>
                <a:latin typeface="Calibri"/>
                <a:ea typeface="Calibri"/>
                <a:cs typeface="Calibri"/>
                <a:sym typeface="Calibri"/>
              </a:rPr>
              <a:t> της εγγραφής είναι απαραίτητα τα στοιχεία του </a:t>
            </a:r>
            <a:r>
              <a:rPr lang="el-GR" sz="1800" b="1" i="0" u="none" strike="noStrike" cap="none" dirty="0">
                <a:solidFill>
                  <a:srgbClr val="0070C0"/>
                </a:solidFill>
                <a:latin typeface="Calibri"/>
                <a:ea typeface="Calibri"/>
                <a:cs typeface="Calibri"/>
                <a:sym typeface="Calibri"/>
              </a:rPr>
              <a:t>EU </a:t>
            </a:r>
            <a:r>
              <a:rPr lang="el-GR" sz="1800" b="1" i="0" u="none" strike="noStrike" cap="none" dirty="0" err="1">
                <a:solidFill>
                  <a:srgbClr val="0070C0"/>
                </a:solidFill>
                <a:latin typeface="Calibri"/>
                <a:ea typeface="Calibri"/>
                <a:cs typeface="Calibri"/>
                <a:sym typeface="Calibri"/>
              </a:rPr>
              <a:t>Login</a:t>
            </a:r>
            <a:r>
              <a:rPr lang="el-GR" sz="1800" b="1" i="0" u="none" strike="noStrike" cap="none" dirty="0">
                <a:solidFill>
                  <a:srgbClr val="0070C0"/>
                </a:solidFill>
                <a:latin typeface="Calibri"/>
                <a:ea typeface="Calibri"/>
                <a:cs typeface="Calibri"/>
                <a:sym typeface="Calibri"/>
              </a:rPr>
              <a:t> </a:t>
            </a:r>
            <a:r>
              <a:rPr lang="el-GR" sz="1800" b="1" i="0" u="none" strike="noStrike" cap="none" dirty="0" err="1">
                <a:solidFill>
                  <a:srgbClr val="0070C0"/>
                </a:solidFill>
                <a:latin typeface="Calibri"/>
                <a:ea typeface="Calibri"/>
                <a:cs typeface="Calibri"/>
                <a:sym typeface="Calibri"/>
              </a:rPr>
              <a:t>Account</a:t>
            </a:r>
            <a:r>
              <a:rPr lang="el-GR" sz="1800" b="1" i="0" u="none" strike="noStrike" cap="none" dirty="0">
                <a:solidFill>
                  <a:srgbClr val="0070C0"/>
                </a:solidFill>
                <a:latin typeface="Calibri"/>
                <a:ea typeface="Calibri"/>
                <a:cs typeface="Calibri"/>
                <a:sym typeface="Calibri"/>
              </a:rPr>
              <a:t> </a:t>
            </a:r>
            <a:r>
              <a:rPr lang="el-GR" sz="1800" b="0" i="0" u="sng" strike="noStrike" cap="none" dirty="0">
                <a:solidFill>
                  <a:srgbClr val="000000"/>
                </a:solidFill>
                <a:latin typeface="Calibri"/>
                <a:ea typeface="Calibri"/>
                <a:cs typeface="Calibri"/>
                <a:sym typeface="Calibri"/>
              </a:rPr>
              <a:t>που </a:t>
            </a:r>
            <a:r>
              <a:rPr lang="el-GR" sz="1800" b="0" i="0" u="none" strike="noStrike" cap="none" dirty="0">
                <a:solidFill>
                  <a:srgbClr val="000000"/>
                </a:solidFill>
                <a:latin typeface="Calibri"/>
                <a:ea typeface="Calibri"/>
                <a:cs typeface="Calibri"/>
                <a:sym typeface="Calibri"/>
              </a:rPr>
              <a:t> </a:t>
            </a:r>
            <a:r>
              <a:rPr lang="el-GR" sz="1800" b="0" i="0" u="sng" strike="noStrike" cap="none" dirty="0">
                <a:solidFill>
                  <a:srgbClr val="000000"/>
                </a:solidFill>
                <a:latin typeface="Calibri"/>
                <a:ea typeface="Calibri"/>
                <a:cs typeface="Calibri"/>
                <a:sym typeface="Calibri"/>
              </a:rPr>
              <a:t>χρησιμοποιήθηκε για την εγγραφή του οργανισμού στο ORS</a:t>
            </a:r>
            <a:r>
              <a:rPr lang="el-GR" sz="1800" b="0" i="0" u="none" strike="noStrike" cap="none" dirty="0">
                <a:solidFill>
                  <a:srgbClr val="000000"/>
                </a:solidFill>
                <a:latin typeface="Calibri"/>
                <a:ea typeface="Calibri"/>
                <a:cs typeface="Calibri"/>
                <a:sym typeface="Calibri"/>
              </a:rPr>
              <a:t> (</a:t>
            </a:r>
            <a:r>
              <a:rPr lang="el-GR" sz="1800" b="0" i="0" u="none" strike="noStrike" cap="none" dirty="0" err="1">
                <a:solidFill>
                  <a:srgbClr val="000000"/>
                </a:solidFill>
                <a:latin typeface="Calibri"/>
                <a:ea typeface="Calibri"/>
                <a:cs typeface="Calibri"/>
                <a:sym typeface="Calibri"/>
              </a:rPr>
              <a:t>username</a:t>
            </a:r>
            <a:r>
              <a:rPr lang="el-GR" sz="1800" b="0" i="0" u="none" strike="noStrike" cap="none" dirty="0">
                <a:solidFill>
                  <a:srgbClr val="000000"/>
                </a:solidFill>
                <a:latin typeface="Calibri"/>
                <a:ea typeface="Calibri"/>
                <a:cs typeface="Calibri"/>
                <a:sym typeface="Calibri"/>
              </a:rPr>
              <a:t>=email &amp; </a:t>
            </a:r>
            <a:r>
              <a:rPr lang="el-GR" sz="1800" b="0" i="0" u="none" strike="noStrike" cap="none" dirty="0" err="1">
                <a:solidFill>
                  <a:srgbClr val="000000"/>
                </a:solidFill>
                <a:latin typeface="Calibri"/>
                <a:ea typeface="Calibri"/>
                <a:cs typeface="Calibri"/>
                <a:sym typeface="Calibri"/>
              </a:rPr>
              <a:t>password</a:t>
            </a:r>
            <a:r>
              <a:rPr lang="el-GR"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
              </a:spcBef>
              <a:spcAft>
                <a:spcPts val="0"/>
              </a:spcAft>
              <a:buClr>
                <a:schemeClr val="dk1"/>
              </a:buClr>
              <a:buSzPts val="2350"/>
              <a:buFont typeface="Noto Sans Symbols"/>
              <a:buNone/>
            </a:pPr>
            <a:endParaRPr sz="2350" b="0" i="0" u="none" strike="noStrike" cap="none" dirty="0">
              <a:solidFill>
                <a:srgbClr val="000000"/>
              </a:solidFill>
              <a:latin typeface="Calibri"/>
              <a:ea typeface="Calibri"/>
              <a:cs typeface="Calibri"/>
              <a:sym typeface="Calibri"/>
            </a:endParaRPr>
          </a:p>
          <a:p>
            <a:pPr marL="12700" marR="244475" lvl="0" indent="0" algn="ctr" rtl="0">
              <a:lnSpc>
                <a:spcPct val="100000"/>
              </a:lnSpc>
              <a:spcBef>
                <a:spcPts val="0"/>
              </a:spcBef>
              <a:spcAft>
                <a:spcPts val="0"/>
              </a:spcAft>
              <a:buClr>
                <a:srgbClr val="FF0000"/>
              </a:buClr>
              <a:buSzPts val="1900"/>
              <a:buFont typeface="Calibri"/>
              <a:buNone/>
            </a:pPr>
            <a:r>
              <a:rPr lang="el-GR" sz="1900" b="1" i="1" u="none" strike="noStrike" cap="none" dirty="0">
                <a:solidFill>
                  <a:srgbClr val="FF0000"/>
                </a:solidFill>
                <a:latin typeface="Calibri"/>
                <a:ea typeface="Calibri"/>
                <a:cs typeface="Calibri"/>
                <a:sym typeface="Calibri"/>
              </a:rPr>
              <a:t>!!! </a:t>
            </a:r>
            <a:r>
              <a:rPr lang="el-GR" sz="1900" b="0" i="1" u="none" strike="noStrike" cap="none" dirty="0">
                <a:solidFill>
                  <a:srgbClr val="000000"/>
                </a:solidFill>
                <a:latin typeface="Calibri"/>
                <a:ea typeface="Calibri"/>
                <a:cs typeface="Calibri"/>
                <a:sym typeface="Calibri"/>
              </a:rPr>
              <a:t>Εάν δε διαθέτετε είτε το </a:t>
            </a:r>
            <a:r>
              <a:rPr lang="el-GR" sz="1900" b="0" i="1" u="none" strike="noStrike" cap="none" dirty="0" err="1">
                <a:solidFill>
                  <a:srgbClr val="000000"/>
                </a:solidFill>
                <a:latin typeface="Calibri"/>
                <a:ea typeface="Calibri"/>
                <a:cs typeface="Calibri"/>
                <a:sym typeface="Calibri"/>
              </a:rPr>
              <a:t>username</a:t>
            </a:r>
            <a:r>
              <a:rPr lang="el-GR" sz="1900" b="0" i="1" u="none" strike="noStrike" cap="none" dirty="0">
                <a:solidFill>
                  <a:srgbClr val="000000"/>
                </a:solidFill>
                <a:latin typeface="Calibri"/>
                <a:ea typeface="Calibri"/>
                <a:cs typeface="Calibri"/>
                <a:sym typeface="Calibri"/>
              </a:rPr>
              <a:t> είτε το </a:t>
            </a:r>
            <a:r>
              <a:rPr lang="el-GR" sz="1900" b="0" i="1" u="none" strike="noStrike" cap="none" dirty="0" err="1">
                <a:solidFill>
                  <a:srgbClr val="000000"/>
                </a:solidFill>
                <a:latin typeface="Calibri"/>
                <a:ea typeface="Calibri"/>
                <a:cs typeface="Calibri"/>
                <a:sym typeface="Calibri"/>
              </a:rPr>
              <a:t>password</a:t>
            </a:r>
            <a:r>
              <a:rPr lang="el-GR" sz="1900" b="0" i="1" u="none" strike="noStrike" cap="none" dirty="0">
                <a:solidFill>
                  <a:srgbClr val="000000"/>
                </a:solidFill>
                <a:latin typeface="Calibri"/>
                <a:ea typeface="Calibri"/>
                <a:cs typeface="Calibri"/>
                <a:sym typeface="Calibri"/>
              </a:rPr>
              <a:t> του συγκεκριμένου EU </a:t>
            </a:r>
            <a:r>
              <a:rPr lang="el-GR" sz="1900" b="0" i="1" u="none" strike="noStrike" cap="none" dirty="0" err="1">
                <a:solidFill>
                  <a:srgbClr val="000000"/>
                </a:solidFill>
                <a:latin typeface="Calibri"/>
                <a:ea typeface="Calibri"/>
                <a:cs typeface="Calibri"/>
                <a:sym typeface="Calibri"/>
              </a:rPr>
              <a:t>Login</a:t>
            </a:r>
            <a:r>
              <a:rPr lang="el-GR" sz="1900" b="0" i="1" u="none" strike="noStrike" cap="none" dirty="0">
                <a:solidFill>
                  <a:srgbClr val="000000"/>
                </a:solidFill>
                <a:latin typeface="Calibri"/>
                <a:ea typeface="Calibri"/>
                <a:cs typeface="Calibri"/>
                <a:sym typeface="Calibri"/>
              </a:rPr>
              <a:t> </a:t>
            </a:r>
            <a:r>
              <a:rPr lang="el-GR" sz="1900" b="0" i="1" u="none" strike="noStrike" cap="none" dirty="0" err="1">
                <a:solidFill>
                  <a:srgbClr val="000000"/>
                </a:solidFill>
                <a:latin typeface="Calibri"/>
                <a:ea typeface="Calibri"/>
                <a:cs typeface="Calibri"/>
                <a:sym typeface="Calibri"/>
              </a:rPr>
              <a:t>Account</a:t>
            </a:r>
            <a:r>
              <a:rPr lang="el-GR" sz="1900" b="0" i="1" u="none" strike="noStrike" cap="none" dirty="0">
                <a:solidFill>
                  <a:srgbClr val="000000"/>
                </a:solidFill>
                <a:latin typeface="Calibri"/>
                <a:ea typeface="Calibri"/>
                <a:cs typeface="Calibri"/>
                <a:sym typeface="Calibri"/>
              </a:rPr>
              <a:t>, επικοινωνήστε  έγκαιρα με το ΙΔΕΠ Διά Βίου Μάθησης </a:t>
            </a:r>
            <a:r>
              <a:rPr lang="el-GR" sz="1900" b="1" i="1" u="none" strike="noStrike" cap="none" dirty="0">
                <a:solidFill>
                  <a:srgbClr val="FF0000"/>
                </a:solidFill>
                <a:latin typeface="Calibri"/>
                <a:ea typeface="Calibri"/>
                <a:cs typeface="Calibri"/>
                <a:sym typeface="Calibri"/>
              </a:rPr>
              <a:t>!!!</a:t>
            </a:r>
            <a:r>
              <a:rPr lang="el-GR" sz="1900" b="1" i="1" u="none" strike="noStrike" cap="none" dirty="0">
                <a:solidFill>
                  <a:srgbClr val="000000"/>
                </a:solidFill>
                <a:latin typeface="Calibri"/>
                <a:ea typeface="Calibri"/>
                <a:cs typeface="Calibri"/>
                <a:sym typeface="Calibri"/>
              </a:rPr>
              <a:t> </a:t>
            </a:r>
            <a:endParaRPr sz="1900" b="0" i="0" u="none" strike="noStrike" cap="none" dirty="0">
              <a:solidFill>
                <a:srgbClr val="000000"/>
              </a:solidFill>
              <a:latin typeface="Calibri"/>
              <a:ea typeface="Calibri"/>
              <a:cs typeface="Calibri"/>
              <a:sym typeface="Calibri"/>
            </a:endParaRPr>
          </a:p>
          <a:p>
            <a:pPr marL="298450" marR="0" lvl="0" indent="-285750" algn="l" rtl="0">
              <a:lnSpc>
                <a:spcPct val="100000"/>
              </a:lnSpc>
              <a:spcBef>
                <a:spcPts val="1465"/>
              </a:spcBef>
              <a:spcAft>
                <a:spcPts val="0"/>
              </a:spcAft>
              <a:buClr>
                <a:srgbClr val="000000"/>
              </a:buClr>
              <a:buSzPts val="1800"/>
              <a:buFont typeface="Noto Sans Symbols"/>
              <a:buChar char="✔"/>
            </a:pPr>
            <a:r>
              <a:rPr lang="el-GR" sz="1800" b="0" i="0" u="none" strike="noStrike" cap="none" dirty="0">
                <a:solidFill>
                  <a:srgbClr val="000000"/>
                </a:solidFill>
                <a:latin typeface="Calibri"/>
                <a:ea typeface="Calibri"/>
                <a:cs typeface="Calibri"/>
                <a:sym typeface="Calibri"/>
              </a:rPr>
              <a:t>Συμπλήρωση και Υποβολή Αίτησης</a:t>
            </a:r>
            <a:endParaRPr sz="1800" b="0" i="0" u="none" strike="noStrike" cap="none" dirty="0">
              <a:solidFill>
                <a:srgbClr val="000000"/>
              </a:solidFill>
              <a:latin typeface="Calibri"/>
              <a:ea typeface="Calibri"/>
              <a:cs typeface="Calibri"/>
              <a:sym typeface="Calibri"/>
            </a:endParaRPr>
          </a:p>
        </p:txBody>
      </p:sp>
      <p:sp>
        <p:nvSpPr>
          <p:cNvPr id="834" name="Google Shape;834;p50"/>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7.1. ΑΠΑΡΑΙΤΗΤΑ ΒΗΜΑΤΑ ΓΙΑ ΤΗΝ ΥΠΟΒΟΛΗ ΑΙΤΗΣΗΣ</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51"/>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7.2. EU LOGIN ACCOUNT </a:t>
            </a:r>
            <a:endParaRPr sz="2800" b="1">
              <a:solidFill>
                <a:schemeClr val="lt1"/>
              </a:solidFill>
              <a:latin typeface="Calibri"/>
              <a:ea typeface="Calibri"/>
              <a:cs typeface="Calibri"/>
              <a:sym typeface="Calibri"/>
            </a:endParaRPr>
          </a:p>
        </p:txBody>
      </p:sp>
      <p:sp>
        <p:nvSpPr>
          <p:cNvPr id="841" name="Google Shape;841;p51"/>
          <p:cNvSpPr txBox="1"/>
          <p:nvPr/>
        </p:nvSpPr>
        <p:spPr>
          <a:xfrm>
            <a:off x="731202" y="997903"/>
            <a:ext cx="9928860"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Δημιουργία EU Login Account:</a:t>
            </a:r>
            <a:endParaRPr sz="2800" b="1">
              <a:solidFill>
                <a:schemeClr val="dk1"/>
              </a:solidFill>
              <a:latin typeface="Calibri"/>
              <a:ea typeface="Calibri"/>
              <a:cs typeface="Calibri"/>
              <a:sym typeface="Calibri"/>
            </a:endParaRPr>
          </a:p>
        </p:txBody>
      </p:sp>
      <p:sp>
        <p:nvSpPr>
          <p:cNvPr id="842" name="Google Shape;842;p51"/>
          <p:cNvSpPr txBox="1"/>
          <p:nvPr/>
        </p:nvSpPr>
        <p:spPr>
          <a:xfrm>
            <a:off x="731202" y="1716910"/>
            <a:ext cx="10556240" cy="3944620"/>
          </a:xfrm>
          <a:prstGeom prst="rect">
            <a:avLst/>
          </a:prstGeom>
          <a:noFill/>
          <a:ln>
            <a:noFill/>
          </a:ln>
        </p:spPr>
        <p:txBody>
          <a:bodyPr spcFirstLastPara="1" wrap="square" lIns="0" tIns="12050" rIns="0" bIns="0" anchor="t" anchorCtr="0">
            <a:spAutoFit/>
          </a:bodyPr>
          <a:lstStyle/>
          <a:p>
            <a:pPr marL="370840" marR="1595120" lvl="0" indent="-358140" algn="l" rtl="0">
              <a:lnSpc>
                <a:spcPct val="100000"/>
              </a:lnSpc>
              <a:spcBef>
                <a:spcPts val="0"/>
              </a:spcBef>
              <a:spcAft>
                <a:spcPts val="0"/>
              </a:spcAft>
              <a:buClr>
                <a:srgbClr val="000000"/>
              </a:buClr>
              <a:buSzPts val="2200"/>
              <a:buFont typeface="Noto Sans Symbols"/>
              <a:buChar char="❑"/>
            </a:pPr>
            <a:r>
              <a:rPr lang="el-GR" sz="2200" b="1" i="0" u="none" strike="noStrike" cap="none">
                <a:solidFill>
                  <a:srgbClr val="000000"/>
                </a:solidFill>
                <a:latin typeface="Calibri"/>
                <a:ea typeface="Calibri"/>
                <a:cs typeface="Calibri"/>
                <a:sym typeface="Calibri"/>
              </a:rPr>
              <a:t>Κατά τη δημιουργία </a:t>
            </a:r>
            <a:r>
              <a:rPr lang="el-GR" sz="2200" b="1" i="0" u="none" strike="noStrike" cap="none">
                <a:solidFill>
                  <a:srgbClr val="0070C0"/>
                </a:solidFill>
                <a:latin typeface="Calibri"/>
                <a:ea typeface="Calibri"/>
                <a:cs typeface="Calibri"/>
                <a:sym typeface="Calibri"/>
              </a:rPr>
              <a:t>EU Login Account </a:t>
            </a:r>
            <a:r>
              <a:rPr lang="el-GR" sz="2200" b="1" i="0" u="none" strike="noStrike" cap="none">
                <a:solidFill>
                  <a:srgbClr val="000000"/>
                </a:solidFill>
                <a:latin typeface="Calibri"/>
                <a:ea typeface="Calibri"/>
                <a:cs typeface="Calibri"/>
                <a:sym typeface="Calibri"/>
              </a:rPr>
              <a:t>από έναν οργανισμό, θα πρέπει να  λαμβάνονται υπόψη τα ακόλουθα:</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25"/>
              </a:spcBef>
              <a:spcAft>
                <a:spcPts val="0"/>
              </a:spcAft>
              <a:buClr>
                <a:schemeClr val="dk1"/>
              </a:buClr>
              <a:buSzPts val="2150"/>
              <a:buFont typeface="Calibri"/>
              <a:buNone/>
            </a:pPr>
            <a:endParaRPr sz="2150" b="0" i="0" u="none" strike="noStrike" cap="none">
              <a:solidFill>
                <a:srgbClr val="000000"/>
              </a:solidFill>
              <a:latin typeface="Calibri"/>
              <a:ea typeface="Calibri"/>
              <a:cs typeface="Calibri"/>
              <a:sym typeface="Calibri"/>
            </a:endParaRPr>
          </a:p>
          <a:p>
            <a:pPr marL="299085" marR="5080" lvl="0" indent="-287019" algn="l" rtl="0">
              <a:spcBef>
                <a:spcPts val="0"/>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Είναι πάντοτε </a:t>
            </a:r>
            <a:r>
              <a:rPr lang="el-GR" sz="2000" b="0" i="0" u="sng" strike="noStrike" cap="none">
                <a:solidFill>
                  <a:srgbClr val="000000"/>
                </a:solidFill>
                <a:latin typeface="Calibri"/>
                <a:ea typeface="Calibri"/>
                <a:cs typeface="Calibri"/>
                <a:sym typeface="Calibri"/>
              </a:rPr>
              <a:t>απαραίτητη η δημιουργία ενός EU Login Λογαριασμού που να συνδέεται με την </a:t>
            </a:r>
            <a:r>
              <a:rPr lang="el-GR" sz="2000" b="0" i="0" u="none" strike="noStrike" cap="none">
                <a:solidFill>
                  <a:srgbClr val="000000"/>
                </a:solidFill>
                <a:latin typeface="Calibri"/>
                <a:ea typeface="Calibri"/>
                <a:cs typeface="Calibri"/>
                <a:sym typeface="Calibri"/>
              </a:rPr>
              <a:t> </a:t>
            </a:r>
            <a:r>
              <a:rPr lang="el-GR" sz="2000" b="0" i="0" u="sng" strike="noStrike" cap="none">
                <a:solidFill>
                  <a:srgbClr val="000000"/>
                </a:solidFill>
                <a:latin typeface="Calibri"/>
                <a:ea typeface="Calibri"/>
                <a:cs typeface="Calibri"/>
                <a:sym typeface="Calibri"/>
              </a:rPr>
              <a:t>ηλεκτρονική διεύθυνση του οργανισμού σε </a:t>
            </a:r>
            <a:r>
              <a:rPr lang="el-GR" sz="2000" u="sng">
                <a:solidFill>
                  <a:srgbClr val="000000"/>
                </a:solidFill>
                <a:latin typeface="Calibri"/>
                <a:ea typeface="Calibri"/>
                <a:cs typeface="Calibri"/>
                <a:sym typeface="Calibri"/>
              </a:rPr>
              <a:t>κοινή χρήση</a:t>
            </a:r>
            <a:r>
              <a:rPr lang="el-GR"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30"/>
              </a:spcBef>
              <a:spcAft>
                <a:spcPts val="0"/>
              </a:spcAft>
              <a:buClr>
                <a:schemeClr val="dk1"/>
              </a:buClr>
              <a:buSzPts val="1850"/>
              <a:buFont typeface="Noto Sans Symbols"/>
              <a:buNone/>
            </a:pPr>
            <a:endParaRPr sz="1850" b="0" i="0" u="none" strike="noStrike" cap="none">
              <a:solidFill>
                <a:srgbClr val="000000"/>
              </a:solidFill>
              <a:latin typeface="Calibri"/>
              <a:ea typeface="Calibri"/>
              <a:cs typeface="Calibri"/>
              <a:sym typeface="Calibri"/>
            </a:endParaRPr>
          </a:p>
          <a:p>
            <a:pPr marL="279400" marR="0" lvl="0" indent="0" algn="ctr" rtl="0">
              <a:lnSpc>
                <a:spcPct val="100000"/>
              </a:lnSpc>
              <a:spcBef>
                <a:spcPts val="0"/>
              </a:spcBef>
              <a:spcAft>
                <a:spcPts val="0"/>
              </a:spcAft>
              <a:buClr>
                <a:srgbClr val="FF0000"/>
              </a:buClr>
              <a:buSzPts val="1800"/>
              <a:buFont typeface="Calibri"/>
              <a:buNone/>
            </a:pPr>
            <a:r>
              <a:rPr lang="el-GR" sz="1800" b="1" i="0" u="none" strike="noStrike" cap="none">
                <a:solidFill>
                  <a:srgbClr val="FF0000"/>
                </a:solidFill>
                <a:latin typeface="Calibri"/>
                <a:ea typeface="Calibri"/>
                <a:cs typeface="Calibri"/>
                <a:sym typeface="Calibri"/>
              </a:rPr>
              <a:t>!!! </a:t>
            </a:r>
            <a:r>
              <a:rPr lang="el-GR" sz="1800" b="0" i="0" u="none" strike="noStrike" cap="none">
                <a:solidFill>
                  <a:srgbClr val="000000"/>
                </a:solidFill>
                <a:latin typeface="Calibri"/>
                <a:ea typeface="Calibri"/>
                <a:cs typeface="Calibri"/>
                <a:sym typeface="Calibri"/>
              </a:rPr>
              <a:t>Ο λογαριασμός αυτός </a:t>
            </a:r>
            <a:r>
              <a:rPr lang="el-GR" sz="1800" b="1" i="0" u="none" strike="noStrike" cap="none">
                <a:solidFill>
                  <a:srgbClr val="000000"/>
                </a:solidFill>
                <a:latin typeface="Calibri"/>
                <a:ea typeface="Calibri"/>
                <a:cs typeface="Calibri"/>
                <a:sym typeface="Calibri"/>
              </a:rPr>
              <a:t>πρέπει να χρησιμοποιηθεί για την εγγραφή του οργανισμού στο σύστημα ORS </a:t>
            </a:r>
            <a:r>
              <a:rPr lang="el-GR" sz="1800" b="1" i="0" u="none" strike="noStrike" cap="none">
                <a:solidFill>
                  <a:srgbClr val="FF0000"/>
                </a:solidFill>
                <a:latin typeface="Calibri"/>
                <a:ea typeface="Calibri"/>
                <a:cs typeface="Calibri"/>
                <a:sym typeface="Calibri"/>
              </a:rPr>
              <a:t>!!!</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15"/>
              </a:spcBef>
              <a:spcAft>
                <a:spcPts val="0"/>
              </a:spcAft>
              <a:buClr>
                <a:schemeClr val="dk1"/>
              </a:buClr>
              <a:buSzPts val="1850"/>
              <a:buFont typeface="Calibri"/>
              <a:buNone/>
            </a:pPr>
            <a:endParaRPr sz="1850" b="0" i="0" u="none" strike="noStrike" cap="none">
              <a:solidFill>
                <a:srgbClr val="000000"/>
              </a:solidFill>
              <a:latin typeface="Calibri"/>
              <a:ea typeface="Calibri"/>
              <a:cs typeface="Calibri"/>
              <a:sym typeface="Calibri"/>
            </a:endParaRPr>
          </a:p>
          <a:p>
            <a:pPr marL="280670" marR="0" lvl="0" indent="-268605" algn="l" rtl="0">
              <a:lnSpc>
                <a:spcPct val="100000"/>
              </a:lnSpc>
              <a:spcBef>
                <a:spcPts val="0"/>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Η δημιουργία EU Login λογαριασμών, συνδεδεμένων με τις προσωπικές ηλεκτρονικές διευθύνσεις</a:t>
            </a:r>
            <a:endParaRPr sz="2000" b="0" i="0" u="none" strike="noStrike" cap="none">
              <a:solidFill>
                <a:srgbClr val="000000"/>
              </a:solidFill>
              <a:latin typeface="Calibri"/>
              <a:ea typeface="Calibri"/>
              <a:cs typeface="Calibri"/>
              <a:sym typeface="Calibri"/>
            </a:endParaRPr>
          </a:p>
          <a:p>
            <a:pPr marL="280670" marR="0" lvl="0" indent="0" algn="l" rtl="0">
              <a:lnSpc>
                <a:spcPct val="100000"/>
              </a:lnSpc>
              <a:spcBef>
                <a:spcPts val="0"/>
              </a:spcBef>
              <a:spcAft>
                <a:spcPts val="0"/>
              </a:spcAft>
              <a:buClr>
                <a:srgbClr val="000000"/>
              </a:buClr>
              <a:buSzPts val="2000"/>
              <a:buFont typeface="Calibri"/>
              <a:buNone/>
            </a:pPr>
            <a:r>
              <a:rPr lang="el-GR" sz="2000" b="0" i="0" u="sng" strike="noStrike" cap="none">
                <a:solidFill>
                  <a:srgbClr val="000000"/>
                </a:solidFill>
                <a:latin typeface="Calibri"/>
                <a:ea typeface="Calibri"/>
                <a:cs typeface="Calibri"/>
                <a:sym typeface="Calibri"/>
              </a:rPr>
              <a:t>των ατόμων επαφής κάθε οργανισμού, είναι </a:t>
            </a:r>
            <a:r>
              <a:rPr lang="el-GR" sz="2000" b="1" i="0" u="sng" strike="noStrike" cap="none">
                <a:solidFill>
                  <a:srgbClr val="000000"/>
                </a:solidFill>
                <a:latin typeface="Calibri"/>
                <a:ea typeface="Calibri"/>
                <a:cs typeface="Calibri"/>
                <a:sym typeface="Calibri"/>
              </a:rPr>
              <a:t>προαιρετική</a:t>
            </a:r>
            <a:r>
              <a:rPr lang="el-GR" sz="2000" b="0" i="0" u="sng" strike="noStrike" cap="none">
                <a:solidFill>
                  <a:srgbClr val="000000"/>
                </a:solidFill>
                <a:latin typeface="Calibri"/>
                <a:ea typeface="Calibri"/>
                <a:cs typeface="Calibri"/>
                <a:sym typeface="Calibri"/>
              </a:rPr>
              <a:t> στο στάδιο αυτό</a:t>
            </a:r>
            <a:r>
              <a:rPr lang="el-GR"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30"/>
              </a:spcBef>
              <a:spcAft>
                <a:spcPts val="0"/>
              </a:spcAft>
              <a:buClr>
                <a:schemeClr val="dk1"/>
              </a:buClr>
              <a:buSzPts val="1850"/>
              <a:buFont typeface="Calibri"/>
              <a:buNone/>
            </a:pPr>
            <a:endParaRPr sz="1850" b="0" i="0" u="none" strike="noStrike" cap="none">
              <a:solidFill>
                <a:srgbClr val="000000"/>
              </a:solidFill>
              <a:latin typeface="Calibri"/>
              <a:ea typeface="Calibri"/>
              <a:cs typeface="Calibri"/>
              <a:sym typeface="Calibri"/>
            </a:endParaRPr>
          </a:p>
          <a:p>
            <a:pPr marL="280670" marR="7620" lvl="0" indent="-1904" algn="ctr" rtl="0">
              <a:lnSpc>
                <a:spcPct val="100000"/>
              </a:lnSpc>
              <a:spcBef>
                <a:spcPts val="5"/>
              </a:spcBef>
              <a:spcAft>
                <a:spcPts val="0"/>
              </a:spcAft>
              <a:buClr>
                <a:srgbClr val="FF0000"/>
              </a:buClr>
              <a:buSzPts val="1800"/>
              <a:buFont typeface="Calibri"/>
              <a:buNone/>
            </a:pPr>
            <a:r>
              <a:rPr lang="el-GR" sz="1800" b="1" i="0" u="none" strike="noStrike" cap="none">
                <a:solidFill>
                  <a:srgbClr val="FF0000"/>
                </a:solidFill>
                <a:latin typeface="Calibri"/>
                <a:ea typeface="Calibri"/>
                <a:cs typeface="Calibri"/>
                <a:sym typeface="Calibri"/>
              </a:rPr>
              <a:t>!!!</a:t>
            </a:r>
            <a:r>
              <a:rPr lang="el-GR" sz="1800" b="0" i="0" u="none" strike="noStrike" cap="none">
                <a:solidFill>
                  <a:srgbClr val="000000"/>
                </a:solidFill>
                <a:latin typeface="Calibri"/>
                <a:ea typeface="Calibri"/>
                <a:cs typeface="Calibri"/>
                <a:sym typeface="Calibri"/>
              </a:rPr>
              <a:t> Εάν δημιουργηθούν τέτοιοι λογαριασμοί, </a:t>
            </a:r>
            <a:r>
              <a:rPr lang="el-GR" sz="1800" b="1" i="0" u="none" strike="noStrike" cap="none">
                <a:solidFill>
                  <a:srgbClr val="000000"/>
                </a:solidFill>
                <a:latin typeface="Calibri"/>
                <a:ea typeface="Calibri"/>
                <a:cs typeface="Calibri"/>
                <a:sym typeface="Calibri"/>
              </a:rPr>
              <a:t>δεν πρέπει να χρησιμοποιούνται για την εγγραφή στο ORS </a:t>
            </a:r>
            <a:r>
              <a:rPr lang="el-GR" sz="1800" b="0" i="0" u="none" strike="noStrike" cap="none">
                <a:solidFill>
                  <a:srgbClr val="000000"/>
                </a:solidFill>
                <a:latin typeface="Calibri"/>
                <a:ea typeface="Calibri"/>
                <a:cs typeface="Calibri"/>
                <a:sym typeface="Calibri"/>
              </a:rPr>
              <a:t>αλλά  για άλλους σκοπούς, όπως είναι η συμπλήρωση της αίτησης</a:t>
            </a:r>
            <a:r>
              <a:rPr lang="el-GR" sz="1800" b="1" i="0" u="none" strike="noStrike" cap="none">
                <a:solidFill>
                  <a:srgbClr val="FF0000"/>
                </a:solidFill>
                <a:latin typeface="Calibri"/>
                <a:ea typeface="Calibri"/>
                <a:cs typeface="Calibri"/>
                <a:sym typeface="Calibri"/>
              </a:rPr>
              <a:t>!!!</a:t>
            </a: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2"/>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7.2. EU LOGIN ACCOUNT </a:t>
            </a:r>
            <a:endParaRPr sz="2800" b="1">
              <a:solidFill>
                <a:schemeClr val="lt1"/>
              </a:solidFill>
              <a:latin typeface="Calibri"/>
              <a:ea typeface="Calibri"/>
              <a:cs typeface="Calibri"/>
              <a:sym typeface="Calibri"/>
            </a:endParaRPr>
          </a:p>
        </p:txBody>
      </p:sp>
      <p:sp>
        <p:nvSpPr>
          <p:cNvPr id="849" name="Google Shape;849;p52"/>
          <p:cNvSpPr txBox="1"/>
          <p:nvPr/>
        </p:nvSpPr>
        <p:spPr>
          <a:xfrm>
            <a:off x="731202" y="997903"/>
            <a:ext cx="9928860"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Δημιουργία EU Login Account:</a:t>
            </a:r>
            <a:endParaRPr sz="2800" b="1">
              <a:solidFill>
                <a:schemeClr val="dk1"/>
              </a:solidFill>
              <a:latin typeface="Calibri"/>
              <a:ea typeface="Calibri"/>
              <a:cs typeface="Calibri"/>
              <a:sym typeface="Calibri"/>
            </a:endParaRPr>
          </a:p>
        </p:txBody>
      </p:sp>
      <p:sp>
        <p:nvSpPr>
          <p:cNvPr id="850" name="Google Shape;850;p52"/>
          <p:cNvSpPr txBox="1"/>
          <p:nvPr/>
        </p:nvSpPr>
        <p:spPr>
          <a:xfrm>
            <a:off x="731202" y="1733008"/>
            <a:ext cx="11125200" cy="4695516"/>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Clr>
                <a:srgbClr val="000000"/>
              </a:buClr>
              <a:buSzPts val="2200"/>
              <a:buFont typeface="Noto Sans Symbols"/>
              <a:buChar char="❑"/>
            </a:pPr>
            <a:r>
              <a:rPr lang="el-GR" sz="2200" b="1" i="0" u="none" strike="noStrike" cap="none" dirty="0">
                <a:solidFill>
                  <a:srgbClr val="000000"/>
                </a:solidFill>
                <a:latin typeface="Calibri"/>
                <a:ea typeface="Calibri"/>
                <a:cs typeface="Calibri"/>
                <a:sym typeface="Calibri"/>
              </a:rPr>
              <a:t>Για τη δημιουργία του λογαριασμού θα πρέπει να εφαρμόσετε τα εξής βήματα:</a:t>
            </a:r>
            <a:endParaRPr sz="2200" b="1" i="0" u="none" strike="noStrike" cap="none" dirty="0">
              <a:solidFill>
                <a:srgbClr val="000000"/>
              </a:solidFill>
              <a:latin typeface="Calibri"/>
              <a:ea typeface="Calibri"/>
              <a:cs typeface="Calibri"/>
              <a:sym typeface="Calibri"/>
            </a:endParaRPr>
          </a:p>
          <a:p>
            <a:pPr marL="12700" marR="0" lvl="0" indent="0" algn="l" rtl="0">
              <a:lnSpc>
                <a:spcPct val="100000"/>
              </a:lnSpc>
              <a:spcBef>
                <a:spcPts val="95"/>
              </a:spcBef>
              <a:spcAft>
                <a:spcPts val="0"/>
              </a:spcAft>
              <a:buClr>
                <a:schemeClr val="dk1"/>
              </a:buClr>
              <a:buSzPts val="1000"/>
              <a:buFont typeface="Calibri"/>
              <a:buNone/>
            </a:pPr>
            <a:endParaRPr sz="1000" b="0" i="0" u="none" strike="noStrike" cap="none" dirty="0">
              <a:solidFill>
                <a:srgbClr val="000000"/>
              </a:solidFill>
              <a:latin typeface="Calibri"/>
              <a:ea typeface="Calibri"/>
              <a:cs typeface="Calibri"/>
              <a:sym typeface="Calibri"/>
            </a:endParaRPr>
          </a:p>
          <a:p>
            <a:pPr marL="469900" marR="0" lvl="0" indent="-457200" algn="l" rtl="0">
              <a:lnSpc>
                <a:spcPct val="100000"/>
              </a:lnSpc>
              <a:spcBef>
                <a:spcPts val="1760"/>
              </a:spcBef>
              <a:spcAft>
                <a:spcPts val="0"/>
              </a:spcAft>
              <a:buClr>
                <a:srgbClr val="000000"/>
              </a:buClr>
              <a:buSzPts val="2000"/>
              <a:buFont typeface="Calibri"/>
              <a:buAutoNum type="arabicPeriod"/>
            </a:pPr>
            <a:r>
              <a:rPr lang="el-GR" sz="2000" i="0" u="none" strike="noStrike" cap="none" dirty="0">
                <a:solidFill>
                  <a:srgbClr val="000000"/>
                </a:solidFill>
                <a:latin typeface="Calibri"/>
                <a:ea typeface="Calibri"/>
                <a:cs typeface="Calibri"/>
                <a:sym typeface="Calibri"/>
              </a:rPr>
              <a:t>Ακολουθήστε τον εξής σύνδεσμο:</a:t>
            </a:r>
            <a:r>
              <a:rPr lang="el-GR" sz="2000" i="0" u="none" strike="noStrike" cap="none" dirty="0">
                <a:solidFill>
                  <a:srgbClr val="0462C1"/>
                </a:solidFill>
                <a:latin typeface="Calibri"/>
                <a:ea typeface="Calibri"/>
                <a:cs typeface="Calibri"/>
                <a:sym typeface="Calibri"/>
              </a:rPr>
              <a:t> </a:t>
            </a:r>
            <a:r>
              <a:rPr lang="el-GR" sz="2000" i="0" u="sng" strike="noStrike" cap="none" dirty="0">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https://webgate.ec.europa.eu/cas/eim/external/register.cgi</a:t>
            </a:r>
            <a:r>
              <a:rPr lang="el-GR" sz="2000" i="0" u="sng" strike="noStrike" cap="none" dirty="0">
                <a:solidFill>
                  <a:srgbClr val="0462C1"/>
                </a:solidFill>
                <a:latin typeface="Calibri"/>
                <a:ea typeface="Calibri"/>
                <a:cs typeface="Calibri"/>
                <a:sym typeface="Calibri"/>
              </a:rPr>
              <a:t> </a:t>
            </a:r>
            <a:endParaRPr sz="2000" i="0" u="none" strike="noStrike" cap="none" dirty="0">
              <a:solidFill>
                <a:srgbClr val="000000"/>
              </a:solidFill>
              <a:latin typeface="Calibri"/>
              <a:ea typeface="Calibri"/>
              <a:cs typeface="Calibri"/>
              <a:sym typeface="Calibri"/>
            </a:endParaRPr>
          </a:p>
          <a:p>
            <a:pPr marL="581025" marR="0" lvl="0" indent="-457200" algn="l" rtl="0">
              <a:lnSpc>
                <a:spcPct val="100000"/>
              </a:lnSpc>
              <a:spcBef>
                <a:spcPts val="15"/>
              </a:spcBef>
              <a:spcAft>
                <a:spcPts val="0"/>
              </a:spcAft>
              <a:buClr>
                <a:schemeClr val="dk1"/>
              </a:buClr>
              <a:buSzPts val="1950"/>
              <a:buFont typeface="+mj-lt"/>
              <a:buAutoNum type="arabicPeriod"/>
            </a:pPr>
            <a:endParaRPr sz="1950" i="0" u="none" strike="noStrike" cap="none" dirty="0">
              <a:solidFill>
                <a:srgbClr val="000000"/>
              </a:solidFill>
              <a:latin typeface="Calibri"/>
              <a:ea typeface="Calibri"/>
              <a:cs typeface="Calibri"/>
              <a:sym typeface="Calibri"/>
            </a:endParaRPr>
          </a:p>
          <a:p>
            <a:pPr marL="469900" marR="5080" lvl="0" indent="-457200" algn="just" rtl="0">
              <a:lnSpc>
                <a:spcPct val="100000"/>
              </a:lnSpc>
              <a:spcBef>
                <a:spcPts val="5"/>
              </a:spcBef>
              <a:spcAft>
                <a:spcPts val="0"/>
              </a:spcAft>
              <a:buClr>
                <a:srgbClr val="000000"/>
              </a:buClr>
              <a:buSzPts val="2000"/>
              <a:buFont typeface="Calibri"/>
              <a:buAutoNum type="arabicPeriod"/>
            </a:pPr>
            <a:r>
              <a:rPr lang="el-GR" sz="2000" i="0" u="none" strike="noStrike" cap="none" dirty="0">
                <a:solidFill>
                  <a:srgbClr val="000000"/>
                </a:solidFill>
                <a:latin typeface="Calibri"/>
                <a:ea typeface="Calibri"/>
                <a:cs typeface="Calibri"/>
                <a:sym typeface="Calibri"/>
              </a:rPr>
              <a:t>Συμπληρώστε τα απαραίτητα στοιχεία (First </a:t>
            </a:r>
            <a:r>
              <a:rPr lang="el-GR" sz="2000" i="0" u="none" strike="noStrike" cap="none" dirty="0" err="1">
                <a:solidFill>
                  <a:srgbClr val="000000"/>
                </a:solidFill>
                <a:latin typeface="Calibri"/>
                <a:ea typeface="Calibri"/>
                <a:cs typeface="Calibri"/>
                <a:sym typeface="Calibri"/>
              </a:rPr>
              <a:t>Name</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Last</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Name</a:t>
            </a:r>
            <a:r>
              <a:rPr lang="el-GR" sz="2000" i="0" u="none" strike="noStrike" cap="none" dirty="0">
                <a:solidFill>
                  <a:srgbClr val="000000"/>
                </a:solidFill>
                <a:latin typeface="Calibri"/>
                <a:ea typeface="Calibri"/>
                <a:cs typeface="Calibri"/>
                <a:sym typeface="Calibri"/>
              </a:rPr>
              <a:t>, E-</a:t>
            </a:r>
            <a:r>
              <a:rPr lang="el-GR" sz="2000" i="0" u="none" strike="noStrike" cap="none" dirty="0" err="1">
                <a:solidFill>
                  <a:srgbClr val="000000"/>
                </a:solidFill>
                <a:latin typeface="Calibri"/>
                <a:ea typeface="Calibri"/>
                <a:cs typeface="Calibri"/>
                <a:sym typeface="Calibri"/>
              </a:rPr>
              <a:t>mail</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Confirm</a:t>
            </a:r>
            <a:r>
              <a:rPr lang="el-GR" sz="2000" i="0" u="none" strike="noStrike" cap="none" dirty="0">
                <a:solidFill>
                  <a:srgbClr val="000000"/>
                </a:solidFill>
                <a:latin typeface="Calibri"/>
                <a:ea typeface="Calibri"/>
                <a:cs typeface="Calibri"/>
                <a:sym typeface="Calibri"/>
              </a:rPr>
              <a:t> e-</a:t>
            </a:r>
            <a:r>
              <a:rPr lang="el-GR" sz="2000" i="0" u="none" strike="noStrike" cap="none" dirty="0" err="1">
                <a:solidFill>
                  <a:srgbClr val="000000"/>
                </a:solidFill>
                <a:latin typeface="Calibri"/>
                <a:ea typeface="Calibri"/>
                <a:cs typeface="Calibri"/>
                <a:sym typeface="Calibri"/>
              </a:rPr>
              <a:t>mail</a:t>
            </a:r>
            <a:r>
              <a:rPr lang="el-GR" sz="2000" i="0" u="none" strike="noStrike" cap="none" dirty="0">
                <a:solidFill>
                  <a:srgbClr val="000000"/>
                </a:solidFill>
                <a:latin typeface="Calibri"/>
                <a:ea typeface="Calibri"/>
                <a:cs typeface="Calibri"/>
                <a:sym typeface="Calibri"/>
              </a:rPr>
              <a:t>, E-</a:t>
            </a:r>
            <a:r>
              <a:rPr lang="el-GR" sz="2000" i="0" u="none" strike="noStrike" cap="none" dirty="0" err="1">
                <a:solidFill>
                  <a:srgbClr val="000000"/>
                </a:solidFill>
                <a:latin typeface="Calibri"/>
                <a:ea typeface="Calibri"/>
                <a:cs typeface="Calibri"/>
                <a:sym typeface="Calibri"/>
              </a:rPr>
              <a:t>mail</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language</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Privacy</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Statement</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Check-box</a:t>
            </a:r>
            <a:r>
              <a:rPr lang="el-GR" sz="2000" i="0" u="none" strike="noStrike" cap="none" dirty="0">
                <a:solidFill>
                  <a:srgbClr val="000000"/>
                </a:solidFill>
                <a:latin typeface="Calibri"/>
                <a:ea typeface="Calibri"/>
                <a:cs typeface="Calibri"/>
                <a:sym typeface="Calibri"/>
              </a:rPr>
              <a:t>) και επιλέξτε "</a:t>
            </a:r>
            <a:r>
              <a:rPr lang="el-GR" sz="2000" i="0" u="none" strike="noStrike" cap="none" dirty="0" err="1">
                <a:solidFill>
                  <a:srgbClr val="000000"/>
                </a:solidFill>
                <a:latin typeface="Calibri"/>
                <a:ea typeface="Calibri"/>
                <a:cs typeface="Calibri"/>
                <a:sym typeface="Calibri"/>
              </a:rPr>
              <a:t>Create</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an</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Account</a:t>
            </a:r>
            <a:r>
              <a:rPr lang="el-GR" sz="2000" i="0" u="none" strike="noStrike" cap="none" dirty="0">
                <a:solidFill>
                  <a:srgbClr val="000000"/>
                </a:solidFill>
                <a:latin typeface="Calibri"/>
                <a:ea typeface="Calibri"/>
                <a:cs typeface="Calibri"/>
                <a:sym typeface="Calibri"/>
              </a:rPr>
              <a:t>“</a:t>
            </a:r>
            <a:endParaRPr sz="2000" i="0" u="none" strike="noStrike" cap="none" dirty="0">
              <a:solidFill>
                <a:srgbClr val="000000"/>
              </a:solidFill>
              <a:latin typeface="Calibri"/>
              <a:ea typeface="Calibri"/>
              <a:cs typeface="Calibri"/>
              <a:sym typeface="Calibri"/>
            </a:endParaRPr>
          </a:p>
          <a:p>
            <a:pPr marL="581025" marR="0" lvl="0" indent="-457200" algn="l" rtl="0">
              <a:lnSpc>
                <a:spcPct val="100000"/>
              </a:lnSpc>
              <a:spcBef>
                <a:spcPts val="20"/>
              </a:spcBef>
              <a:spcAft>
                <a:spcPts val="0"/>
              </a:spcAft>
              <a:buClr>
                <a:schemeClr val="dk1"/>
              </a:buClr>
              <a:buSzPts val="1950"/>
              <a:buFont typeface="+mj-lt"/>
              <a:buAutoNum type="arabicPeriod"/>
            </a:pPr>
            <a:endParaRPr sz="1950" i="0" u="none" strike="noStrike" cap="none" dirty="0">
              <a:solidFill>
                <a:srgbClr val="000000"/>
              </a:solidFill>
              <a:latin typeface="Calibri"/>
              <a:ea typeface="Calibri"/>
              <a:cs typeface="Calibri"/>
              <a:sym typeface="Calibri"/>
            </a:endParaRPr>
          </a:p>
          <a:p>
            <a:pPr marL="469900" marR="5080" lvl="0" indent="-457200" algn="just" rtl="0">
              <a:lnSpc>
                <a:spcPct val="100000"/>
              </a:lnSpc>
              <a:spcBef>
                <a:spcPts val="0"/>
              </a:spcBef>
              <a:spcAft>
                <a:spcPts val="0"/>
              </a:spcAft>
              <a:buClr>
                <a:srgbClr val="000000"/>
              </a:buClr>
              <a:buSzPts val="2000"/>
              <a:buFont typeface="Calibri"/>
              <a:buAutoNum type="arabicPeriod"/>
            </a:pPr>
            <a:r>
              <a:rPr lang="el-GR" sz="2000" i="0" u="none" strike="noStrike" cap="none" dirty="0">
                <a:solidFill>
                  <a:srgbClr val="000000"/>
                </a:solidFill>
                <a:latin typeface="Calibri"/>
                <a:ea typeface="Calibri"/>
                <a:cs typeface="Calibri"/>
                <a:sym typeface="Calibri"/>
              </a:rPr>
              <a:t>Μόλις δημιουργήσετε τον λογαριασμό, θα λάβετε αυτόματο μήνυμα ενεργοποίησης του  λογαριασμού στην ηλεκτρονική διεύθυνση που καταχωρήσατε πιο πάνω (συχνά το μήνυμα  καταχωρείται στο </a:t>
            </a:r>
            <a:r>
              <a:rPr lang="el-GR" sz="2000" i="0" u="none" strike="noStrike" cap="none" dirty="0" err="1">
                <a:solidFill>
                  <a:srgbClr val="000000"/>
                </a:solidFill>
                <a:latin typeface="Calibri"/>
                <a:ea typeface="Calibri"/>
                <a:cs typeface="Calibri"/>
                <a:sym typeface="Calibri"/>
              </a:rPr>
              <a:t>junk</a:t>
            </a:r>
            <a:r>
              <a:rPr lang="el-GR" sz="2000" i="0" u="none" strike="noStrike" cap="none" dirty="0">
                <a:solidFill>
                  <a:srgbClr val="000000"/>
                </a:solidFill>
                <a:latin typeface="Calibri"/>
                <a:ea typeface="Calibri"/>
                <a:cs typeface="Calibri"/>
                <a:sym typeface="Calibri"/>
              </a:rPr>
              <a:t>/</a:t>
            </a:r>
            <a:r>
              <a:rPr lang="el-GR" sz="2000" i="0" u="none" strike="noStrike" cap="none" dirty="0" err="1">
                <a:solidFill>
                  <a:srgbClr val="000000"/>
                </a:solidFill>
                <a:latin typeface="Calibri"/>
                <a:ea typeface="Calibri"/>
                <a:cs typeface="Calibri"/>
                <a:sym typeface="Calibri"/>
              </a:rPr>
              <a:t>spam</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folder</a:t>
            </a:r>
            <a:r>
              <a:rPr lang="el-GR" sz="2000" i="0" u="none" strike="noStrike" cap="none" dirty="0">
                <a:solidFill>
                  <a:srgbClr val="000000"/>
                </a:solidFill>
                <a:latin typeface="Calibri"/>
                <a:ea typeface="Calibri"/>
                <a:cs typeface="Calibri"/>
                <a:sym typeface="Calibri"/>
              </a:rPr>
              <a:t>). Στο μήνυμα θα περιέχεται το </a:t>
            </a:r>
            <a:r>
              <a:rPr lang="el-GR" sz="2000" i="0" u="none" strike="noStrike" cap="none" dirty="0" err="1">
                <a:solidFill>
                  <a:srgbClr val="000000"/>
                </a:solidFill>
                <a:latin typeface="Calibri"/>
                <a:ea typeface="Calibri"/>
                <a:cs typeface="Calibri"/>
                <a:sym typeface="Calibri"/>
              </a:rPr>
              <a:t>username</a:t>
            </a:r>
            <a:r>
              <a:rPr lang="el-GR" sz="2000" i="0" u="none" strike="noStrike" cap="none" dirty="0">
                <a:solidFill>
                  <a:srgbClr val="000000"/>
                </a:solidFill>
                <a:latin typeface="Calibri"/>
                <a:ea typeface="Calibri"/>
                <a:cs typeface="Calibri"/>
                <a:sym typeface="Calibri"/>
              </a:rPr>
              <a:t> σας και ο σύνδεσμος (ενεργός για 24 ώρες)  για τη δημιουργία του EU </a:t>
            </a:r>
            <a:r>
              <a:rPr lang="el-GR" sz="2000" i="0" u="none" strike="noStrike" cap="none" dirty="0" err="1">
                <a:solidFill>
                  <a:srgbClr val="000000"/>
                </a:solidFill>
                <a:latin typeface="Calibri"/>
                <a:ea typeface="Calibri"/>
                <a:cs typeface="Calibri"/>
                <a:sym typeface="Calibri"/>
              </a:rPr>
              <a:t>Login</a:t>
            </a:r>
            <a:r>
              <a:rPr lang="el-GR" sz="2000" i="0" u="none" strike="noStrike" cap="none" dirty="0">
                <a:solidFill>
                  <a:srgbClr val="000000"/>
                </a:solidFill>
                <a:latin typeface="Calibri"/>
                <a:ea typeface="Calibri"/>
                <a:cs typeface="Calibri"/>
                <a:sym typeface="Calibri"/>
              </a:rPr>
              <a:t> </a:t>
            </a:r>
            <a:r>
              <a:rPr lang="el-GR" sz="2000" i="0" u="none" strike="noStrike" cap="none" dirty="0" err="1">
                <a:solidFill>
                  <a:srgbClr val="000000"/>
                </a:solidFill>
                <a:latin typeface="Calibri"/>
                <a:ea typeface="Calibri"/>
                <a:cs typeface="Calibri"/>
                <a:sym typeface="Calibri"/>
              </a:rPr>
              <a:t>password</a:t>
            </a:r>
            <a:r>
              <a:rPr lang="el-GR" sz="2000" i="0" u="none" strike="noStrike" cap="none" dirty="0">
                <a:solidFill>
                  <a:srgbClr val="000000"/>
                </a:solidFill>
                <a:latin typeface="Calibri"/>
                <a:ea typeface="Calibri"/>
                <a:cs typeface="Calibri"/>
                <a:sym typeface="Calibri"/>
              </a:rPr>
              <a:t> </a:t>
            </a:r>
            <a:r>
              <a:rPr lang="el-GR" sz="2000" dirty="0">
                <a:solidFill>
                  <a:srgbClr val="000000"/>
                </a:solidFill>
                <a:latin typeface="Calibri"/>
                <a:ea typeface="Calibri"/>
                <a:cs typeface="Calibri"/>
                <a:sym typeface="Calibri"/>
              </a:rPr>
              <a:t>🡪</a:t>
            </a:r>
            <a:r>
              <a:rPr lang="el-GR" sz="2000" i="0" u="none" strike="noStrike" cap="none" dirty="0">
                <a:solidFill>
                  <a:srgbClr val="000000"/>
                </a:solidFill>
                <a:latin typeface="Calibri"/>
                <a:ea typeface="Calibri"/>
                <a:cs typeface="Calibri"/>
                <a:sym typeface="Calibri"/>
              </a:rPr>
              <a:t> Ο κωδικός πρέπει να αλλάζεται κάθε τρεις μήνες (15 ημέρες πριν από την ημερομηνία λήξης του κωδικού αποστέλλεται υπενθύμιση)</a:t>
            </a:r>
            <a:endParaRPr sz="2000" i="0" u="none" strike="noStrike" cap="none" dirty="0">
              <a:solidFill>
                <a:srgbClr val="000000"/>
              </a:solidFill>
              <a:latin typeface="Calibri"/>
              <a:ea typeface="Calibri"/>
              <a:cs typeface="Calibri"/>
              <a:sym typeface="Calibri"/>
            </a:endParaRPr>
          </a:p>
          <a:p>
            <a:pPr marL="454025" marR="0" lvl="0" indent="-342900" algn="l" rtl="0">
              <a:lnSpc>
                <a:spcPct val="100000"/>
              </a:lnSpc>
              <a:spcBef>
                <a:spcPts val="25"/>
              </a:spcBef>
              <a:spcAft>
                <a:spcPts val="0"/>
              </a:spcAft>
              <a:buClr>
                <a:schemeClr val="dk1"/>
              </a:buClr>
              <a:buSzPts val="1750"/>
              <a:buFont typeface="+mj-lt"/>
              <a:buAutoNum type="arabicPeriod"/>
            </a:pPr>
            <a:endParaRPr sz="1750" i="0" u="none" strike="noStrike" cap="none" dirty="0">
              <a:solidFill>
                <a:srgbClr val="000000"/>
              </a:solidFill>
              <a:latin typeface="Calibri"/>
              <a:ea typeface="Calibri"/>
              <a:cs typeface="Calibri"/>
              <a:sym typeface="Calibri"/>
            </a:endParaRPr>
          </a:p>
          <a:p>
            <a:pPr marL="469900" marR="5715" lvl="0" indent="-457200" algn="just" rtl="0">
              <a:lnSpc>
                <a:spcPct val="100000"/>
              </a:lnSpc>
              <a:spcBef>
                <a:spcPts val="0"/>
              </a:spcBef>
              <a:spcAft>
                <a:spcPts val="0"/>
              </a:spcAft>
              <a:buClr>
                <a:srgbClr val="000000"/>
              </a:buClr>
              <a:buSzPts val="2000"/>
              <a:buFont typeface="Calibri"/>
              <a:buAutoNum type="arabicPeriod"/>
            </a:pPr>
            <a:r>
              <a:rPr lang="el-GR" sz="2000" i="0" u="none" strike="noStrike" cap="none" dirty="0">
                <a:solidFill>
                  <a:srgbClr val="000000"/>
                </a:solidFill>
                <a:latin typeface="Calibri"/>
                <a:ea typeface="Calibri"/>
                <a:cs typeface="Calibri"/>
                <a:sym typeface="Calibri"/>
              </a:rPr>
              <a:t>Πατήστε πάνω στον σύνδεσμο, καταχωρήστε και επιβεβαιώστε τον κωδικό σας (βάσει των οδηγιών  που θα σας δοθούν) και επιλέξτε </a:t>
            </a:r>
            <a:r>
              <a:rPr lang="el-GR" sz="2000" dirty="0">
                <a:solidFill>
                  <a:srgbClr val="000000"/>
                </a:solidFill>
                <a:latin typeface="Calibri"/>
                <a:ea typeface="Calibri"/>
                <a:cs typeface="Calibri"/>
                <a:sym typeface="Calibri"/>
              </a:rPr>
              <a:t>"</a:t>
            </a:r>
            <a:r>
              <a:rPr lang="el-GR" sz="2000" i="0" u="none" strike="noStrike" cap="none" dirty="0" err="1">
                <a:solidFill>
                  <a:srgbClr val="000000"/>
                </a:solidFill>
                <a:latin typeface="Calibri"/>
                <a:ea typeface="Calibri"/>
                <a:cs typeface="Calibri"/>
                <a:sym typeface="Calibri"/>
              </a:rPr>
              <a:t>Submit</a:t>
            </a:r>
            <a:r>
              <a:rPr lang="el-GR" sz="2000" dirty="0">
                <a:solidFill>
                  <a:srgbClr val="000000"/>
                </a:solidFill>
                <a:latin typeface="Calibri"/>
                <a:ea typeface="Calibri"/>
                <a:cs typeface="Calibri"/>
                <a:sym typeface="Calibri"/>
              </a:rPr>
              <a:t>"</a:t>
            </a:r>
            <a:r>
              <a:rPr lang="el-GR" sz="2000" i="0" u="none" strike="noStrike" cap="none" dirty="0">
                <a:solidFill>
                  <a:srgbClr val="000000"/>
                </a:solidFill>
                <a:latin typeface="Calibri"/>
                <a:ea typeface="Calibri"/>
                <a:cs typeface="Calibri"/>
                <a:sym typeface="Calibri"/>
              </a:rPr>
              <a:t> </a:t>
            </a:r>
            <a:endParaRPr sz="20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53"/>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ΣΤΟ ΣΥΣΤΗΜΑ ORS</a:t>
            </a:r>
            <a:endParaRPr dirty="0"/>
          </a:p>
        </p:txBody>
      </p:sp>
      <p:sp>
        <p:nvSpPr>
          <p:cNvPr id="857" name="Google Shape;857;p53"/>
          <p:cNvSpPr txBox="1"/>
          <p:nvPr/>
        </p:nvSpPr>
        <p:spPr>
          <a:xfrm>
            <a:off x="889293" y="1905304"/>
            <a:ext cx="10684042" cy="4105611"/>
          </a:xfrm>
          <a:prstGeom prst="rect">
            <a:avLst/>
          </a:prstGeom>
          <a:noFill/>
          <a:ln>
            <a:noFill/>
          </a:ln>
        </p:spPr>
        <p:txBody>
          <a:bodyPr spcFirstLastPara="1" wrap="square" lIns="0" tIns="12050" rIns="0" bIns="0" anchor="t" anchorCtr="0">
            <a:spAutoFit/>
          </a:bodyPr>
          <a:lstStyle/>
          <a:p>
            <a:pPr marL="299085" marR="749935" lvl="0" indent="-299085" algn="just" rtl="0">
              <a:lnSpc>
                <a:spcPct val="100000"/>
              </a:lnSpc>
              <a:spcBef>
                <a:spcPts val="0"/>
              </a:spcBef>
              <a:spcAft>
                <a:spcPts val="0"/>
              </a:spcAft>
              <a:buClr>
                <a:srgbClr val="000000"/>
              </a:buClr>
              <a:buSzPts val="2200"/>
              <a:buFont typeface="Noto Sans Symbols"/>
              <a:buChar char="❑"/>
            </a:pPr>
            <a:r>
              <a:rPr lang="el-GR" sz="2200" b="0" i="0" u="none" strike="noStrike" cap="none">
                <a:solidFill>
                  <a:srgbClr val="000000"/>
                </a:solidFill>
                <a:latin typeface="Calibri"/>
                <a:ea typeface="Calibri"/>
                <a:cs typeface="Calibri"/>
                <a:sym typeface="Calibri"/>
              </a:rPr>
              <a:t>Η εγγραφή ενός οργανισμού </a:t>
            </a:r>
            <a:r>
              <a:rPr lang="el-GR" sz="2200">
                <a:solidFill>
                  <a:srgbClr val="000000"/>
                </a:solidFill>
                <a:latin typeface="Calibri"/>
                <a:ea typeface="Calibri"/>
                <a:cs typeface="Calibri"/>
                <a:sym typeface="Calibri"/>
              </a:rPr>
              <a:t>στο Organisation Registration System – ORS </a:t>
            </a:r>
            <a:r>
              <a:rPr lang="el-GR" sz="2200" b="0" i="0" u="none" strike="noStrike" cap="none">
                <a:solidFill>
                  <a:srgbClr val="000000"/>
                </a:solidFill>
                <a:latin typeface="Calibri"/>
                <a:ea typeface="Calibri"/>
                <a:cs typeface="Calibri"/>
                <a:sym typeface="Calibri"/>
              </a:rPr>
              <a:t>απαιτείται </a:t>
            </a:r>
            <a:r>
              <a:rPr lang="el-GR" sz="2200" b="0" i="0" u="sng" strike="noStrike" cap="none">
                <a:solidFill>
                  <a:srgbClr val="000000"/>
                </a:solidFill>
                <a:latin typeface="Calibri"/>
                <a:ea typeface="Calibri"/>
                <a:cs typeface="Calibri"/>
                <a:sym typeface="Calibri"/>
              </a:rPr>
              <a:t>μόνο για τη συμμετοχή του σε</a:t>
            </a:r>
            <a:r>
              <a:rPr lang="el-GR" sz="2200" u="sng">
                <a:solidFill>
                  <a:srgbClr val="000000"/>
                </a:solidFill>
                <a:latin typeface="Calibri"/>
                <a:ea typeface="Calibri"/>
                <a:cs typeface="Calibri"/>
                <a:sym typeface="Calibri"/>
              </a:rPr>
              <a:t> Α</a:t>
            </a:r>
            <a:r>
              <a:rPr lang="el-GR" sz="2200" b="0" i="0" u="sng" strike="noStrike" cap="none">
                <a:solidFill>
                  <a:srgbClr val="000000"/>
                </a:solidFill>
                <a:latin typeface="Calibri"/>
                <a:ea typeface="Calibri"/>
                <a:cs typeface="Calibri"/>
                <a:sym typeface="Calibri"/>
              </a:rPr>
              <a:t>ποκεντρωμένες Δράσεις</a:t>
            </a:r>
            <a:r>
              <a:rPr lang="el-GR" sz="2200" b="0" i="0" u="none" strike="noStrike" cap="none">
                <a:solidFill>
                  <a:srgbClr val="000000"/>
                </a:solidFill>
                <a:latin typeface="Calibri"/>
                <a:ea typeface="Calibri"/>
                <a:cs typeface="Calibri"/>
                <a:sym typeface="Calibri"/>
              </a:rPr>
              <a:t> του Προγράμματος και οδηγεί στην απόκτηση Organisation</a:t>
            </a:r>
            <a:r>
              <a:rPr lang="el-GR" sz="2200">
                <a:solidFill>
                  <a:srgbClr val="000000"/>
                </a:solidFill>
                <a:latin typeface="Calibri"/>
                <a:ea typeface="Calibri"/>
                <a:cs typeface="Calibri"/>
                <a:sym typeface="Calibri"/>
              </a:rPr>
              <a:t> </a:t>
            </a:r>
            <a:r>
              <a:rPr lang="el-GR" sz="2200" b="0" i="0" u="none" strike="noStrike" cap="none">
                <a:solidFill>
                  <a:srgbClr val="000000"/>
                </a:solidFill>
                <a:latin typeface="Calibri"/>
                <a:ea typeface="Calibri"/>
                <a:cs typeface="Calibri"/>
                <a:sym typeface="Calibri"/>
              </a:rPr>
              <a:t>ID – OID.</a:t>
            </a: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35"/>
              </a:spcBef>
              <a:spcAft>
                <a:spcPts val="0"/>
              </a:spcAft>
              <a:buClr>
                <a:schemeClr val="dk1"/>
              </a:buClr>
              <a:buSzPts val="2200"/>
              <a:buFont typeface="Calibri"/>
              <a:buNone/>
            </a:pPr>
            <a:endParaRPr sz="2200" b="0" i="0" u="sng" strike="noStrike" cap="none">
              <a:solidFill>
                <a:srgbClr val="000000"/>
              </a:solidFill>
              <a:latin typeface="Calibri"/>
              <a:ea typeface="Calibri"/>
              <a:cs typeface="Calibri"/>
              <a:sym typeface="Calibri"/>
            </a:endParaRPr>
          </a:p>
          <a:p>
            <a:pPr marL="299085" marR="0" lvl="0" indent="-299085" algn="just" rtl="0">
              <a:lnSpc>
                <a:spcPct val="100000"/>
              </a:lnSpc>
              <a:spcBef>
                <a:spcPts val="0"/>
              </a:spcBef>
              <a:spcAft>
                <a:spcPts val="0"/>
              </a:spcAft>
              <a:buClr>
                <a:srgbClr val="000000"/>
              </a:buClr>
              <a:buSzPts val="2200"/>
              <a:buFont typeface="Noto Sans Symbols"/>
              <a:buChar char="❑"/>
            </a:pPr>
            <a:r>
              <a:rPr lang="el-GR" sz="2200" b="0" i="0" u="sng" strike="noStrike" cap="none">
                <a:solidFill>
                  <a:srgbClr val="000000"/>
                </a:solidFill>
                <a:latin typeface="Calibri"/>
                <a:ea typeface="Calibri"/>
                <a:cs typeface="Calibri"/>
                <a:sym typeface="Calibri"/>
              </a:rPr>
              <a:t>Το ίδιο OID χρησιμοποιείται για όλες τις αιτήσεις </a:t>
            </a:r>
            <a:r>
              <a:rPr lang="el-GR" sz="2200" b="0" i="0" u="none" strike="noStrike" cap="none">
                <a:solidFill>
                  <a:srgbClr val="000000"/>
                </a:solidFill>
                <a:latin typeface="Calibri"/>
                <a:ea typeface="Calibri"/>
                <a:cs typeface="Calibri"/>
                <a:sym typeface="Calibri"/>
              </a:rPr>
              <a:t>που υποβάλλει ένας οργανισμός για</a:t>
            </a:r>
            <a:endParaRPr sz="2200" b="0" i="0" u="none" strike="noStrike" cap="none">
              <a:solidFill>
                <a:srgbClr val="000000"/>
              </a:solidFill>
              <a:latin typeface="Calibri"/>
              <a:ea typeface="Calibri"/>
              <a:cs typeface="Calibri"/>
              <a:sym typeface="Calibri"/>
            </a:endParaRPr>
          </a:p>
          <a:p>
            <a:pPr marL="3175" marR="0" lvl="0" indent="0" algn="just" rtl="0">
              <a:lnSpc>
                <a:spcPct val="100000"/>
              </a:lnSpc>
              <a:spcBef>
                <a:spcPts val="0"/>
              </a:spcBef>
              <a:spcAft>
                <a:spcPts val="0"/>
              </a:spcAft>
              <a:buClr>
                <a:srgbClr val="000000"/>
              </a:buClr>
              <a:buSzPts val="2200"/>
              <a:buFont typeface="Calibri"/>
              <a:buNone/>
            </a:pPr>
            <a:r>
              <a:rPr lang="el-GR" sz="2200" b="0" i="0" u="none" strike="noStrike" cap="none">
                <a:solidFill>
                  <a:srgbClr val="000000"/>
                </a:solidFill>
                <a:latin typeface="Calibri"/>
                <a:ea typeface="Calibri"/>
                <a:cs typeface="Calibri"/>
                <a:sym typeface="Calibri"/>
              </a:rPr>
              <a:t>     </a:t>
            </a:r>
            <a:r>
              <a:rPr lang="el-GR" sz="2200">
                <a:solidFill>
                  <a:srgbClr val="000000"/>
                </a:solidFill>
                <a:latin typeface="Calibri"/>
                <a:ea typeface="Calibri"/>
                <a:cs typeface="Calibri"/>
                <a:sym typeface="Calibri"/>
              </a:rPr>
              <a:t>Α</a:t>
            </a:r>
            <a:r>
              <a:rPr lang="el-GR" sz="2200" b="0" i="0" u="none" strike="noStrike" cap="none">
                <a:solidFill>
                  <a:srgbClr val="000000"/>
                </a:solidFill>
                <a:latin typeface="Calibri"/>
                <a:ea typeface="Calibri"/>
                <a:cs typeface="Calibri"/>
                <a:sym typeface="Calibri"/>
              </a:rPr>
              <a:t>ποκεντρωμένες Δράσεις, στα πλαίσια όλων των Προσκλήσεων του Προγράμματος.</a:t>
            </a: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30"/>
              </a:spcBef>
              <a:spcAft>
                <a:spcPts val="0"/>
              </a:spcAft>
              <a:buClr>
                <a:schemeClr val="dk1"/>
              </a:buClr>
              <a:buSzPts val="2200"/>
              <a:buFont typeface="Calibri"/>
              <a:buNone/>
            </a:pPr>
            <a:endParaRPr sz="2200" b="0" i="0" u="none" strike="noStrike" cap="none">
              <a:solidFill>
                <a:srgbClr val="000000"/>
              </a:solidFill>
              <a:latin typeface="Calibri"/>
              <a:ea typeface="Calibri"/>
              <a:cs typeface="Calibri"/>
              <a:sym typeface="Calibri"/>
            </a:endParaRPr>
          </a:p>
          <a:p>
            <a:pPr marL="299085" marR="116204" lvl="0" indent="-287019" algn="just" rtl="0">
              <a:lnSpc>
                <a:spcPct val="100000"/>
              </a:lnSpc>
              <a:spcBef>
                <a:spcPts val="0"/>
              </a:spcBef>
              <a:spcAft>
                <a:spcPts val="0"/>
              </a:spcAft>
              <a:buClr>
                <a:srgbClr val="000000"/>
              </a:buClr>
              <a:buSzPts val="2200"/>
              <a:buFont typeface="Noto Sans Symbols"/>
              <a:buChar char="❑"/>
            </a:pPr>
            <a:r>
              <a:rPr lang="el-GR" sz="2200" b="0" i="0" u="sng" strike="noStrike" cap="none">
                <a:solidFill>
                  <a:srgbClr val="000000"/>
                </a:solidFill>
                <a:latin typeface="Calibri"/>
                <a:ea typeface="Calibri"/>
                <a:cs typeface="Calibri"/>
                <a:sym typeface="Calibri"/>
              </a:rPr>
              <a:t>Για συμμετοχή σε Κεντρικές Δράσεις </a:t>
            </a:r>
            <a:r>
              <a:rPr lang="el-GR" sz="2200" b="0" i="0" u="none" strike="noStrike" cap="none">
                <a:solidFill>
                  <a:srgbClr val="000000"/>
                </a:solidFill>
                <a:latin typeface="Calibri"/>
                <a:ea typeface="Calibri"/>
                <a:cs typeface="Calibri"/>
                <a:sym typeface="Calibri"/>
              </a:rPr>
              <a:t>του Προγράμματος η εγγραφή γίνεται μέσω της  Πλατφόρμας</a:t>
            </a:r>
            <a:r>
              <a:rPr lang="el-GR" sz="2200" b="0" i="0" u="none" strike="noStrike" cap="none">
                <a:solidFill>
                  <a:srgbClr val="0462C1"/>
                </a:solidFill>
                <a:latin typeface="Calibri"/>
                <a:ea typeface="Calibri"/>
                <a:cs typeface="Calibri"/>
                <a:sym typeface="Calibri"/>
              </a:rPr>
              <a:t> </a:t>
            </a:r>
            <a:r>
              <a:rPr lang="el-GR" sz="2200" b="0" i="0" u="sng" strike="noStrike" cap="none">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SEDIA Funding and Tenders Portal </a:t>
            </a:r>
            <a:r>
              <a:rPr lang="el-GR" sz="2200" b="0" i="0" u="none" strike="noStrike" cap="none">
                <a:solidFill>
                  <a:srgbClr val="000000"/>
                </a:solidFill>
                <a:latin typeface="Calibri"/>
                <a:ea typeface="Calibri"/>
                <a:cs typeface="Calibri"/>
                <a:sym typeface="Calibri"/>
              </a:rPr>
              <a:t>(“EAC Participant Portal”) και οδηγεί  στην απόκτηση PIC.</a:t>
            </a:r>
            <a:endParaRPr sz="2200" b="0" i="0" u="none" strike="noStrike" cap="none">
              <a:solidFill>
                <a:srgbClr val="000000"/>
              </a:solidFill>
              <a:latin typeface="Calibri"/>
              <a:ea typeface="Calibri"/>
              <a:cs typeface="Calibri"/>
              <a:sym typeface="Calibri"/>
            </a:endParaRPr>
          </a:p>
        </p:txBody>
      </p:sp>
      <p:sp>
        <p:nvSpPr>
          <p:cNvPr id="858" name="Google Shape;858;p53"/>
          <p:cNvSpPr txBox="1"/>
          <p:nvPr/>
        </p:nvSpPr>
        <p:spPr>
          <a:xfrm>
            <a:off x="889293" y="1023340"/>
            <a:ext cx="9928860"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στο ORS:</a:t>
            </a:r>
            <a:endParaRPr sz="2800" b="1">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54"/>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865" name="Google Shape;865;p54"/>
          <p:cNvSpPr txBox="1"/>
          <p:nvPr/>
        </p:nvSpPr>
        <p:spPr>
          <a:xfrm>
            <a:off x="745959" y="807655"/>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Αναζήτηση Εγγραφής Οργανισμού:</a:t>
            </a:r>
            <a:endParaRPr sz="2800" b="1">
              <a:solidFill>
                <a:schemeClr val="dk1"/>
              </a:solidFill>
              <a:latin typeface="Calibri"/>
              <a:ea typeface="Calibri"/>
              <a:cs typeface="Calibri"/>
              <a:sym typeface="Calibri"/>
            </a:endParaRPr>
          </a:p>
        </p:txBody>
      </p:sp>
      <p:sp>
        <p:nvSpPr>
          <p:cNvPr id="866" name="Google Shape;866;p54"/>
          <p:cNvSpPr txBox="1"/>
          <p:nvPr/>
        </p:nvSpPr>
        <p:spPr>
          <a:xfrm>
            <a:off x="278780" y="1478518"/>
            <a:ext cx="11541513" cy="5152051"/>
          </a:xfrm>
          <a:prstGeom prst="rect">
            <a:avLst/>
          </a:prstGeom>
          <a:noFill/>
          <a:ln>
            <a:noFill/>
          </a:ln>
        </p:spPr>
        <p:txBody>
          <a:bodyPr spcFirstLastPara="1" wrap="square" lIns="0" tIns="12050" rIns="0" bIns="0" anchor="t" anchorCtr="0">
            <a:spAutoFit/>
          </a:bodyPr>
          <a:lstStyle/>
          <a:p>
            <a:pPr marL="299085" marR="0" lvl="0" indent="-287019" algn="l" rtl="0">
              <a:lnSpc>
                <a:spcPct val="100000"/>
              </a:lnSpc>
              <a:spcBef>
                <a:spcPts val="0"/>
              </a:spcBef>
              <a:spcAft>
                <a:spcPts val="0"/>
              </a:spcAft>
              <a:buClr>
                <a:srgbClr val="000000"/>
              </a:buClr>
              <a:buSzPts val="2200"/>
              <a:buFont typeface="Noto Sans Symbols"/>
              <a:buChar char="❑"/>
            </a:pPr>
            <a:r>
              <a:rPr lang="el-GR" sz="2200" b="1" i="0" u="none" strike="noStrike" cap="none">
                <a:solidFill>
                  <a:srgbClr val="000000"/>
                </a:solidFill>
                <a:latin typeface="Calibri"/>
                <a:ea typeface="Calibri"/>
                <a:cs typeface="Calibri"/>
                <a:sym typeface="Calibri"/>
              </a:rPr>
              <a:t>Πριν κάνετε νέα εγγραφή, αναζητήστε τον οργανισμό σας στο ORS	για:</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20"/>
              </a:spcBef>
              <a:spcAft>
                <a:spcPts val="0"/>
              </a:spcAft>
              <a:buClr>
                <a:schemeClr val="dk1"/>
              </a:buClr>
              <a:buSzPts val="2150"/>
              <a:buFont typeface="Calibri"/>
              <a:buNone/>
            </a:pPr>
            <a:endParaRPr sz="215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5"/>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Αποφυγή πολλαπλών εγγραφών</a:t>
            </a:r>
            <a:r>
              <a:rPr lang="el-GR" sz="2000" b="0" i="0" u="none" strike="noStrike" cap="none">
                <a:solidFill>
                  <a:srgbClr val="000000"/>
                </a:solidFill>
                <a:latin typeface="Calibri"/>
                <a:ea typeface="Calibri"/>
                <a:cs typeface="Calibri"/>
                <a:sym typeface="Calibri"/>
              </a:rPr>
              <a:t> του οργανισμού σας</a:t>
            </a:r>
            <a:r>
              <a:rPr lang="el-GR" sz="2000">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a:p>
            <a:pPr marL="12065" marR="0" lvl="0" indent="0" algn="l" rtl="0">
              <a:lnSpc>
                <a:spcPct val="100000"/>
              </a:lnSpc>
              <a:spcBef>
                <a:spcPts val="5"/>
              </a:spcBef>
              <a:spcAft>
                <a:spcPts val="0"/>
              </a:spcAft>
              <a:buNone/>
            </a:pPr>
            <a:endParaRPr sz="1950" b="0" i="0" u="none" strike="noStrike" cap="none">
              <a:solidFill>
                <a:srgbClr val="000000"/>
              </a:solidFill>
              <a:latin typeface="Calibri"/>
              <a:ea typeface="Calibri"/>
              <a:cs typeface="Calibri"/>
              <a:sym typeface="Calibri"/>
            </a:endParaRPr>
          </a:p>
          <a:p>
            <a:pPr marL="299085" marR="27940" lvl="0" indent="-287019" algn="l" rtl="0">
              <a:lnSpc>
                <a:spcPct val="100000"/>
              </a:lnSpc>
              <a:spcBef>
                <a:spcPts val="0"/>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Εντοπισμό του κωδικού OID</a:t>
            </a:r>
            <a:r>
              <a:rPr lang="el-GR" sz="2000" b="0" i="0" u="none" strike="noStrike" cap="none">
                <a:solidFill>
                  <a:srgbClr val="000000"/>
                </a:solidFill>
                <a:latin typeface="Calibri"/>
                <a:ea typeface="Calibri"/>
                <a:cs typeface="Calibri"/>
                <a:sym typeface="Calibri"/>
              </a:rPr>
              <a:t> του οργανισμού σας, στην περίπτωση που κατά την τελευταία συμμετοχή  του στο Πρόγραμμα, είχε χρησιμοποιηθεί κωδικός PIC</a:t>
            </a:r>
            <a:endParaRPr sz="2000" b="0" i="0" u="none" strike="noStrike" cap="none">
              <a:solidFill>
                <a:srgbClr val="000000"/>
              </a:solidFill>
              <a:latin typeface="Calibri"/>
              <a:ea typeface="Calibri"/>
              <a:cs typeface="Calibri"/>
              <a:sym typeface="Calibri"/>
            </a:endParaRPr>
          </a:p>
          <a:p>
            <a:pPr marL="299085" marR="27940" lvl="0" indent="-160020" algn="l" rtl="0">
              <a:lnSpc>
                <a:spcPct val="100000"/>
              </a:lnSpc>
              <a:spcBef>
                <a:spcPts val="0"/>
              </a:spcBef>
              <a:spcAft>
                <a:spcPts val="0"/>
              </a:spcAft>
              <a:buClr>
                <a:schemeClr val="dk1"/>
              </a:buClr>
              <a:buSzPts val="2000"/>
              <a:buFont typeface="Noto Sans Symbols"/>
              <a:buNone/>
            </a:pPr>
            <a:endParaRPr sz="2000" b="0" i="0" u="none" strike="noStrike" cap="none">
              <a:solidFill>
                <a:srgbClr val="000000"/>
              </a:solidFill>
              <a:latin typeface="Calibri"/>
              <a:ea typeface="Calibri"/>
              <a:cs typeface="Calibri"/>
              <a:sym typeface="Calibri"/>
            </a:endParaRPr>
          </a:p>
          <a:p>
            <a:pPr marL="12065" marR="27940" lvl="0" indent="0" algn="l" rtl="0">
              <a:lnSpc>
                <a:spcPct val="100000"/>
              </a:lnSpc>
              <a:spcBef>
                <a:spcPts val="0"/>
              </a:spcBef>
              <a:spcAft>
                <a:spcPts val="0"/>
              </a:spcAft>
              <a:buClr>
                <a:srgbClr val="000000"/>
              </a:buClr>
              <a:buSzPts val="2000"/>
              <a:buFont typeface="Calibri"/>
              <a:buNone/>
            </a:pPr>
            <a:r>
              <a:rPr lang="el-GR" sz="2000" b="1" i="0" u="sng" strike="noStrike" cap="none">
                <a:solidFill>
                  <a:srgbClr val="000000"/>
                </a:solidFill>
                <a:latin typeface="Calibri"/>
                <a:ea typeface="Calibri"/>
                <a:cs typeface="Calibri"/>
                <a:sym typeface="Calibri"/>
              </a:rPr>
              <a:t>Σημειώσεις</a:t>
            </a:r>
            <a:r>
              <a:rPr lang="el-GR" sz="2000" b="1"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a:p>
            <a:pPr marL="12700" marR="5080" lvl="0" indent="0" algn="just" rtl="0">
              <a:lnSpc>
                <a:spcPct val="100000"/>
              </a:lnSpc>
              <a:spcBef>
                <a:spcPts val="0"/>
              </a:spcBef>
              <a:spcAft>
                <a:spcPts val="0"/>
              </a:spcAft>
              <a:buClr>
                <a:srgbClr val="000000"/>
              </a:buClr>
              <a:buSzPts val="1800"/>
              <a:buFont typeface="Calibri"/>
              <a:buNone/>
            </a:pPr>
            <a:r>
              <a:rPr lang="el-GR" sz="1800" b="0" i="1" u="none" strike="noStrike" cap="none">
                <a:solidFill>
                  <a:srgbClr val="000000"/>
                </a:solidFill>
                <a:latin typeface="Calibri"/>
                <a:ea typeface="Calibri"/>
                <a:cs typeface="Calibri"/>
                <a:sym typeface="Calibri"/>
              </a:rPr>
              <a:t>1.</a:t>
            </a:r>
            <a:r>
              <a:rPr lang="el-GR" sz="1800" b="0" i="1" strike="noStrike" cap="none">
                <a:solidFill>
                  <a:srgbClr val="000000"/>
                </a:solidFill>
                <a:latin typeface="Calibri"/>
                <a:ea typeface="Calibri"/>
                <a:cs typeface="Calibri"/>
                <a:sym typeface="Calibri"/>
              </a:rPr>
              <a:t> </a:t>
            </a:r>
            <a:r>
              <a:rPr lang="el-GR" sz="1800" b="0" i="0" strike="noStrike" cap="none">
                <a:solidFill>
                  <a:srgbClr val="000000"/>
                </a:solidFill>
                <a:latin typeface="Calibri"/>
                <a:ea typeface="Calibri"/>
                <a:cs typeface="Calibri"/>
                <a:sym typeface="Calibri"/>
              </a:rPr>
              <a:t>Εάν </a:t>
            </a:r>
            <a:r>
              <a:rPr lang="el-GR" sz="1800" b="0" i="1" u="none" strike="noStrike" cap="none">
                <a:solidFill>
                  <a:srgbClr val="000000"/>
                </a:solidFill>
                <a:latin typeface="Calibri"/>
                <a:ea typeface="Calibri"/>
                <a:cs typeface="Calibri"/>
                <a:sym typeface="Calibri"/>
              </a:rPr>
              <a:t>εντοπίσετε τον οργανισμό σας και </a:t>
            </a:r>
            <a:r>
              <a:rPr lang="el-GR" sz="1800" b="0" i="1" u="sng" strike="noStrike" cap="none">
                <a:solidFill>
                  <a:srgbClr val="000000"/>
                </a:solidFill>
                <a:latin typeface="Calibri"/>
                <a:ea typeface="Calibri"/>
                <a:cs typeface="Calibri"/>
                <a:sym typeface="Calibri"/>
              </a:rPr>
              <a:t>χρειάζεστε πλήρη πρόσβαση στα στοιχεία εγγραφής </a:t>
            </a:r>
            <a:r>
              <a:rPr lang="el-GR" sz="1800" b="0" i="1" u="none" strike="noStrike" cap="none">
                <a:solidFill>
                  <a:srgbClr val="000000"/>
                </a:solidFill>
                <a:latin typeface="Calibri"/>
                <a:ea typeface="Calibri"/>
                <a:cs typeface="Calibri"/>
                <a:sym typeface="Calibri"/>
              </a:rPr>
              <a:t>του (για να τα  επικαιροποιείτε, όποτε είναι απαραίτητο), ζητήστε από το άτομο που είχε κάνει την εγγραφή να σας προσθέσει  ως </a:t>
            </a:r>
            <a:r>
              <a:rPr lang="el-GR" sz="1800" b="0" i="1"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authorised user</a:t>
            </a:r>
            <a:r>
              <a:rPr lang="el-GR" sz="1800" b="0" i="1" u="none" strike="noStrike" cap="none">
                <a:solidFill>
                  <a:srgbClr val="000000"/>
                </a:solidFill>
                <a:latin typeface="Calibri"/>
                <a:ea typeface="Calibri"/>
                <a:cs typeface="Calibri"/>
                <a:sym typeface="Calibri"/>
              </a:rPr>
              <a:t>.</a:t>
            </a:r>
            <a:r>
              <a:rPr lang="el-GR" sz="1800" i="1">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12700" marR="0" lvl="0" indent="0" algn="just" rtl="0">
              <a:lnSpc>
                <a:spcPct val="100000"/>
              </a:lnSpc>
              <a:spcBef>
                <a:spcPts val="0"/>
              </a:spcBef>
              <a:spcAft>
                <a:spcPts val="0"/>
              </a:spcAft>
              <a:buClr>
                <a:srgbClr val="000000"/>
              </a:buClr>
              <a:buSzPts val="1800"/>
              <a:buFont typeface="Calibri"/>
              <a:buNone/>
            </a:pPr>
            <a:r>
              <a:rPr lang="el-GR" sz="1800" b="0" i="1" u="none" strike="noStrike" cap="none">
                <a:solidFill>
                  <a:srgbClr val="000000"/>
                </a:solidFill>
                <a:latin typeface="Calibri"/>
                <a:ea typeface="Calibri"/>
                <a:cs typeface="Calibri"/>
                <a:sym typeface="Calibri"/>
              </a:rPr>
              <a:t>2. Εντοπίζοντας την εγγραφή του οργανισμού, </a:t>
            </a:r>
            <a:r>
              <a:rPr lang="el-GR" sz="1800" b="0" i="1" u="sng" strike="noStrike" cap="none">
                <a:solidFill>
                  <a:srgbClr val="000000"/>
                </a:solidFill>
                <a:latin typeface="Calibri"/>
                <a:ea typeface="Calibri"/>
                <a:cs typeface="Calibri"/>
                <a:sym typeface="Calibri"/>
              </a:rPr>
              <a:t>θα μπορείτε να δείτε και το status του οργανισμού</a:t>
            </a:r>
            <a:r>
              <a:rPr lang="el-GR" sz="1800" b="0" i="1" u="none" strike="noStrike" cap="none">
                <a:solidFill>
                  <a:srgbClr val="000000"/>
                </a:solidFill>
                <a:latin typeface="Calibri"/>
                <a:ea typeface="Calibri"/>
                <a:cs typeface="Calibri"/>
                <a:sym typeface="Calibri"/>
              </a:rPr>
              <a:t>: “Waiting for</a:t>
            </a:r>
            <a:r>
              <a:rPr lang="el-GR" sz="1800">
                <a:solidFill>
                  <a:srgbClr val="000000"/>
                </a:solidFill>
                <a:latin typeface="Calibri"/>
                <a:ea typeface="Calibri"/>
                <a:cs typeface="Calibri"/>
                <a:sym typeface="Calibri"/>
              </a:rPr>
              <a:t> </a:t>
            </a:r>
            <a:r>
              <a:rPr lang="el-GR" sz="1800" b="0" i="1" u="none" strike="noStrike" cap="none">
                <a:solidFill>
                  <a:srgbClr val="000000"/>
                </a:solidFill>
                <a:latin typeface="Calibri"/>
                <a:ea typeface="Calibri"/>
                <a:cs typeface="Calibri"/>
                <a:sym typeface="Calibri"/>
              </a:rPr>
              <a:t>NA Certification”, “Waiting for Confirmation”, “NA Certified” ή “Invalidated” (εάν το status είναι “invalidated”,</a:t>
            </a:r>
            <a:r>
              <a:rPr lang="el-GR" sz="1800">
                <a:solidFill>
                  <a:srgbClr val="000000"/>
                </a:solidFill>
                <a:latin typeface="Calibri"/>
                <a:ea typeface="Calibri"/>
                <a:cs typeface="Calibri"/>
                <a:sym typeface="Calibri"/>
              </a:rPr>
              <a:t> </a:t>
            </a:r>
            <a:r>
              <a:rPr lang="el-GR" sz="1800" b="0" i="1" u="none" strike="noStrike" cap="none">
                <a:solidFill>
                  <a:srgbClr val="000000"/>
                </a:solidFill>
                <a:latin typeface="Calibri"/>
                <a:ea typeface="Calibri"/>
                <a:cs typeface="Calibri"/>
                <a:sym typeface="Calibri"/>
              </a:rPr>
              <a:t>επικοινωνήστε με την Εθνική Υπηρεσία)</a:t>
            </a:r>
            <a:endParaRPr sz="1800" b="0" i="1" u="none" strike="noStrike" cap="none">
              <a:solidFill>
                <a:srgbClr val="000000"/>
              </a:solidFill>
              <a:latin typeface="Calibri"/>
              <a:ea typeface="Calibri"/>
              <a:cs typeface="Calibri"/>
              <a:sym typeface="Calibri"/>
            </a:endParaRPr>
          </a:p>
          <a:p>
            <a:pPr marL="12700" marR="0" lvl="0" indent="0" algn="just" rtl="0">
              <a:lnSpc>
                <a:spcPct val="100000"/>
              </a:lnSpc>
              <a:spcBef>
                <a:spcPts val="5"/>
              </a:spcBef>
              <a:spcAft>
                <a:spcPts val="0"/>
              </a:spcAft>
              <a:buClr>
                <a:srgbClr val="000000"/>
              </a:buClr>
              <a:buSzPts val="1800"/>
              <a:buFont typeface="Calibri"/>
              <a:buNone/>
            </a:pPr>
            <a:r>
              <a:rPr lang="el-GR" sz="1800" b="0" i="1" u="none" strike="noStrike" cap="none">
                <a:solidFill>
                  <a:srgbClr val="000000"/>
                </a:solidFill>
                <a:latin typeface="Calibri"/>
                <a:ea typeface="Calibri"/>
                <a:cs typeface="Calibri"/>
                <a:sym typeface="Calibri"/>
              </a:rPr>
              <a:t>3. </a:t>
            </a:r>
            <a:r>
              <a:rPr lang="el-GR" sz="1800" b="0" i="1" u="sng" strike="noStrike" cap="none">
                <a:solidFill>
                  <a:srgbClr val="000000"/>
                </a:solidFill>
                <a:latin typeface="Calibri"/>
                <a:ea typeface="Calibri"/>
                <a:cs typeface="Calibri"/>
                <a:sym typeface="Calibri"/>
              </a:rPr>
              <a:t>Εάν λάβετε πολλαπλά αποτελέσματα</a:t>
            </a:r>
            <a:r>
              <a:rPr lang="el-GR" sz="1800" b="0" i="1" u="none" strike="noStrike" cap="none">
                <a:solidFill>
                  <a:srgbClr val="000000"/>
                </a:solidFill>
                <a:latin typeface="Calibri"/>
                <a:ea typeface="Calibri"/>
                <a:cs typeface="Calibri"/>
                <a:sym typeface="Calibri"/>
              </a:rPr>
              <a:t> που ανταποκρίνονται στα στοιχεία του οργανισμού σας, </a:t>
            </a:r>
            <a:r>
              <a:rPr lang="el-GR" sz="1800" b="0" i="1" u="sng" strike="noStrike" cap="none">
                <a:solidFill>
                  <a:srgbClr val="000000"/>
                </a:solidFill>
                <a:latin typeface="Calibri"/>
                <a:ea typeface="Calibri"/>
                <a:cs typeface="Calibri"/>
                <a:sym typeface="Calibri"/>
              </a:rPr>
              <a:t>επικοινωνήστε με την Εθνική Υπηρεσία</a:t>
            </a:r>
            <a:r>
              <a:rPr lang="el-GR" sz="1800" b="0" i="1" u="none" strike="noStrike" cap="none">
                <a:solidFill>
                  <a:srgbClr val="000000"/>
                </a:solidFill>
                <a:latin typeface="Calibri"/>
                <a:ea typeface="Calibri"/>
                <a:cs typeface="Calibri"/>
                <a:sym typeface="Calibri"/>
              </a:rPr>
              <a:t>. Εάν κάποιο από τα OIDs συνδέεται με ECHE code, αυτό θα πρέπει να χρησιμοποιείτ</a:t>
            </a:r>
            <a:r>
              <a:rPr lang="el-GR" sz="1800" i="1">
                <a:solidFill>
                  <a:srgbClr val="000000"/>
                </a:solidFill>
                <a:latin typeface="Calibri"/>
                <a:ea typeface="Calibri"/>
                <a:cs typeface="Calibri"/>
                <a:sym typeface="Calibri"/>
              </a:rPr>
              <a:t>αι</a:t>
            </a:r>
            <a:r>
              <a:rPr lang="el-GR" sz="1800" b="0" i="1" u="none" strike="noStrike" cap="none">
                <a:solidFill>
                  <a:srgbClr val="000000"/>
                </a:solidFill>
                <a:latin typeface="Calibri"/>
                <a:ea typeface="Calibri"/>
                <a:cs typeface="Calibri"/>
                <a:sym typeface="Calibri"/>
              </a:rPr>
              <a:t> στο εξής για όλες τις αιτήσεις του οργανισμού.</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55"/>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873" name="Google Shape;873;p55"/>
          <p:cNvSpPr txBox="1"/>
          <p:nvPr/>
        </p:nvSpPr>
        <p:spPr>
          <a:xfrm>
            <a:off x="353059" y="714027"/>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Αναζήτηση Εγγραφής Οργανισμού:</a:t>
            </a:r>
            <a:endParaRPr sz="2800" b="1">
              <a:solidFill>
                <a:schemeClr val="dk1"/>
              </a:solidFill>
              <a:latin typeface="Calibri"/>
              <a:ea typeface="Calibri"/>
              <a:cs typeface="Calibri"/>
              <a:sym typeface="Calibri"/>
            </a:endParaRPr>
          </a:p>
        </p:txBody>
      </p:sp>
      <p:sp>
        <p:nvSpPr>
          <p:cNvPr id="874" name="Google Shape;874;p55"/>
          <p:cNvSpPr txBox="1"/>
          <p:nvPr/>
        </p:nvSpPr>
        <p:spPr>
          <a:xfrm>
            <a:off x="353059" y="1259775"/>
            <a:ext cx="11688445" cy="606425"/>
          </a:xfrm>
          <a:prstGeom prst="rect">
            <a:avLst/>
          </a:prstGeom>
          <a:noFill/>
          <a:ln>
            <a:noFill/>
          </a:ln>
        </p:spPr>
        <p:txBody>
          <a:bodyPr spcFirstLastPara="1" wrap="square" lIns="0" tIns="13325" rIns="0" bIns="0" anchor="t" anchorCtr="0">
            <a:spAutoFit/>
          </a:bodyPr>
          <a:lstStyle/>
          <a:p>
            <a:pPr marL="355600" marR="0" lvl="0" indent="-342900" algn="l" rtl="0">
              <a:lnSpc>
                <a:spcPct val="100000"/>
              </a:lnSpc>
              <a:spcBef>
                <a:spcPts val="0"/>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Συνδεθείτε με την Πλατφόρμα</a:t>
            </a:r>
            <a:r>
              <a:rPr lang="el-GR" sz="2000" b="0" i="0" u="none" strike="noStrike" cap="none">
                <a:solidFill>
                  <a:srgbClr val="0462C1"/>
                </a:solidFill>
                <a:latin typeface="Calibri"/>
                <a:ea typeface="Calibri"/>
                <a:cs typeface="Calibri"/>
                <a:sym typeface="Calibri"/>
              </a:rPr>
              <a:t> </a:t>
            </a:r>
            <a:r>
              <a:rPr lang="el-GR" sz="2000" b="0" i="0" u="sng" strike="noStrike" cap="none">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Erasmus+ and European Solidarity Corps Platform</a:t>
            </a:r>
            <a:endParaRPr sz="2000" b="0" i="0" u="none" strike="noStrike" cap="none">
              <a:solidFill>
                <a:srgbClr val="000000"/>
              </a:solidFill>
              <a:latin typeface="Calibri"/>
              <a:ea typeface="Calibri"/>
              <a:cs typeface="Calibri"/>
              <a:sym typeface="Calibri"/>
            </a:endParaRPr>
          </a:p>
          <a:p>
            <a:pPr marL="326390" marR="0" lvl="0" indent="0" algn="l" rtl="0">
              <a:lnSpc>
                <a:spcPct val="100000"/>
              </a:lnSpc>
              <a:spcBef>
                <a:spcPts val="5"/>
              </a:spcBef>
              <a:spcAft>
                <a:spcPts val="0"/>
              </a:spcAft>
              <a:buClr>
                <a:srgbClr val="000000"/>
              </a:buClr>
              <a:buSzPts val="1800"/>
              <a:buFont typeface="Calibri"/>
              <a:buNone/>
            </a:pPr>
            <a:r>
              <a:rPr lang="el-GR" sz="1800" b="0" i="0" u="none" strike="noStrike" cap="none">
                <a:solidFill>
                  <a:srgbClr val="000000"/>
                </a:solidFill>
                <a:latin typeface="Calibri"/>
                <a:ea typeface="Calibri"/>
                <a:cs typeface="Calibri"/>
                <a:sym typeface="Calibri"/>
              </a:rPr>
              <a:t>(για αναζήτηση οργανισμού δεν απαιτείται να κάνετε sign in στην Πλατφόρμα, με τα στοιχεία του EU Login λογαριασμού)</a:t>
            </a:r>
            <a:endParaRPr sz="1800" b="0" i="0" u="none" strike="noStrike" cap="none">
              <a:solidFill>
                <a:srgbClr val="000000"/>
              </a:solidFill>
              <a:latin typeface="Calibri"/>
              <a:ea typeface="Calibri"/>
              <a:cs typeface="Calibri"/>
              <a:sym typeface="Calibri"/>
            </a:endParaRPr>
          </a:p>
        </p:txBody>
      </p:sp>
      <p:grpSp>
        <p:nvGrpSpPr>
          <p:cNvPr id="875" name="Google Shape;875;p55"/>
          <p:cNvGrpSpPr/>
          <p:nvPr/>
        </p:nvGrpSpPr>
        <p:grpSpPr>
          <a:xfrm>
            <a:off x="1202983" y="2130078"/>
            <a:ext cx="9614916" cy="4727671"/>
            <a:chOff x="719327" y="1958338"/>
            <a:chExt cx="9614916" cy="4814314"/>
          </a:xfrm>
        </p:grpSpPr>
        <p:pic>
          <p:nvPicPr>
            <p:cNvPr id="876" name="Google Shape;876;p55"/>
            <p:cNvPicPr preferRelativeResize="0"/>
            <p:nvPr/>
          </p:nvPicPr>
          <p:blipFill rotWithShape="1">
            <a:blip r:embed="rId4">
              <a:alphaModFix/>
            </a:blip>
            <a:srcRect/>
            <a:stretch/>
          </p:blipFill>
          <p:spPr>
            <a:xfrm>
              <a:off x="719327" y="1958338"/>
              <a:ext cx="9614916" cy="4814314"/>
            </a:xfrm>
            <a:prstGeom prst="rect">
              <a:avLst/>
            </a:prstGeom>
            <a:noFill/>
            <a:ln>
              <a:noFill/>
            </a:ln>
          </p:spPr>
        </p:pic>
        <p:sp>
          <p:nvSpPr>
            <p:cNvPr id="877" name="Google Shape;877;p55"/>
            <p:cNvSpPr/>
            <p:nvPr/>
          </p:nvSpPr>
          <p:spPr>
            <a:xfrm>
              <a:off x="813815" y="3886200"/>
              <a:ext cx="5454650" cy="1088390"/>
            </a:xfrm>
            <a:custGeom>
              <a:avLst/>
              <a:gdLst/>
              <a:ahLst/>
              <a:cxnLst/>
              <a:rect l="l" t="t" r="r" b="b"/>
              <a:pathLst>
                <a:path w="5454650" h="1088389" extrusionOk="0">
                  <a:moveTo>
                    <a:pt x="0" y="22351"/>
                  </a:moveTo>
                  <a:lnTo>
                    <a:pt x="1756" y="13662"/>
                  </a:lnTo>
                  <a:lnTo>
                    <a:pt x="6546" y="6556"/>
                  </a:lnTo>
                  <a:lnTo>
                    <a:pt x="13651" y="1760"/>
                  </a:lnTo>
                  <a:lnTo>
                    <a:pt x="22352" y="0"/>
                  </a:lnTo>
                  <a:lnTo>
                    <a:pt x="1458976" y="0"/>
                  </a:lnTo>
                  <a:lnTo>
                    <a:pt x="1467665" y="1760"/>
                  </a:lnTo>
                  <a:lnTo>
                    <a:pt x="1474771" y="6556"/>
                  </a:lnTo>
                  <a:lnTo>
                    <a:pt x="1479567" y="13662"/>
                  </a:lnTo>
                  <a:lnTo>
                    <a:pt x="1481328" y="22351"/>
                  </a:lnTo>
                  <a:lnTo>
                    <a:pt x="1481328" y="111760"/>
                  </a:lnTo>
                  <a:lnTo>
                    <a:pt x="1479567" y="120449"/>
                  </a:lnTo>
                  <a:lnTo>
                    <a:pt x="1474771" y="127555"/>
                  </a:lnTo>
                  <a:lnTo>
                    <a:pt x="1467665" y="132351"/>
                  </a:lnTo>
                  <a:lnTo>
                    <a:pt x="1458976" y="134112"/>
                  </a:lnTo>
                  <a:lnTo>
                    <a:pt x="22352" y="134112"/>
                  </a:lnTo>
                  <a:lnTo>
                    <a:pt x="13651" y="132351"/>
                  </a:lnTo>
                  <a:lnTo>
                    <a:pt x="6546" y="127555"/>
                  </a:lnTo>
                  <a:lnTo>
                    <a:pt x="1756" y="120449"/>
                  </a:lnTo>
                  <a:lnTo>
                    <a:pt x="0" y="111760"/>
                  </a:lnTo>
                  <a:lnTo>
                    <a:pt x="0" y="22351"/>
                  </a:lnTo>
                  <a:close/>
                </a:path>
                <a:path w="5454650" h="1088389" extrusionOk="0">
                  <a:moveTo>
                    <a:pt x="1481328" y="451866"/>
                  </a:moveTo>
                  <a:lnTo>
                    <a:pt x="1491335" y="402353"/>
                  </a:lnTo>
                  <a:lnTo>
                    <a:pt x="1518618" y="361902"/>
                  </a:lnTo>
                  <a:lnTo>
                    <a:pt x="1559069" y="334619"/>
                  </a:lnTo>
                  <a:lnTo>
                    <a:pt x="1608582" y="324612"/>
                  </a:lnTo>
                  <a:lnTo>
                    <a:pt x="5327142" y="324612"/>
                  </a:lnTo>
                  <a:lnTo>
                    <a:pt x="5376654" y="334619"/>
                  </a:lnTo>
                  <a:lnTo>
                    <a:pt x="5417105" y="361902"/>
                  </a:lnTo>
                  <a:lnTo>
                    <a:pt x="5444388" y="402353"/>
                  </a:lnTo>
                  <a:lnTo>
                    <a:pt x="5454396" y="451866"/>
                  </a:lnTo>
                  <a:lnTo>
                    <a:pt x="5454396" y="960882"/>
                  </a:lnTo>
                  <a:lnTo>
                    <a:pt x="5444388" y="1010394"/>
                  </a:lnTo>
                  <a:lnTo>
                    <a:pt x="5417105" y="1050845"/>
                  </a:lnTo>
                  <a:lnTo>
                    <a:pt x="5376654" y="1078128"/>
                  </a:lnTo>
                  <a:lnTo>
                    <a:pt x="5327142" y="1088136"/>
                  </a:lnTo>
                  <a:lnTo>
                    <a:pt x="1608582" y="1088136"/>
                  </a:lnTo>
                  <a:lnTo>
                    <a:pt x="1559069" y="1078128"/>
                  </a:lnTo>
                  <a:lnTo>
                    <a:pt x="1518618" y="1050845"/>
                  </a:lnTo>
                  <a:lnTo>
                    <a:pt x="1491335" y="1010394"/>
                  </a:lnTo>
                  <a:lnTo>
                    <a:pt x="1481328" y="960882"/>
                  </a:lnTo>
                  <a:lnTo>
                    <a:pt x="1481328" y="451866"/>
                  </a:lnTo>
                  <a:close/>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56"/>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884" name="Google Shape;884;p56"/>
          <p:cNvSpPr txBox="1"/>
          <p:nvPr/>
        </p:nvSpPr>
        <p:spPr>
          <a:xfrm>
            <a:off x="595963" y="714027"/>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sp>
        <p:nvSpPr>
          <p:cNvPr id="885" name="Google Shape;885;p56"/>
          <p:cNvSpPr txBox="1"/>
          <p:nvPr/>
        </p:nvSpPr>
        <p:spPr>
          <a:xfrm>
            <a:off x="570556" y="1222439"/>
            <a:ext cx="11456112" cy="629018"/>
          </a:xfrm>
          <a:prstGeom prst="rect">
            <a:avLst/>
          </a:prstGeom>
          <a:noFill/>
          <a:ln>
            <a:noFill/>
          </a:ln>
        </p:spPr>
        <p:txBody>
          <a:bodyPr spcFirstLastPara="1" wrap="square" lIns="0" tIns="13325" rIns="0" bIns="0" anchor="t" anchorCtr="0">
            <a:spAutoFit/>
          </a:bodyPr>
          <a:lstStyle/>
          <a:p>
            <a:pPr marL="355600" marR="0" lvl="0" indent="-343535" algn="l" rtl="0">
              <a:lnSpc>
                <a:spcPct val="100000"/>
              </a:lnSpc>
              <a:spcBef>
                <a:spcPts val="0"/>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Συνδεθείτε με την Πλατφόρμα</a:t>
            </a:r>
            <a:r>
              <a:rPr lang="el-GR" sz="2000" b="0" i="0" u="none" strike="noStrike" cap="none">
                <a:solidFill>
                  <a:srgbClr val="0462C1"/>
                </a:solidFill>
                <a:latin typeface="Calibri"/>
                <a:ea typeface="Calibri"/>
                <a:cs typeface="Calibri"/>
                <a:sym typeface="Calibri"/>
              </a:rPr>
              <a:t> </a:t>
            </a:r>
            <a:r>
              <a:rPr lang="el-GR" sz="2000" b="0" i="0" u="sng" strike="noStrike" cap="none">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Erasmus+ and European Solidarity Corps Platform</a:t>
            </a:r>
            <a:r>
              <a:rPr lang="el-GR" sz="2000" b="0" i="0" u="none" strike="noStrike" cap="none">
                <a:solidFill>
                  <a:srgbClr val="0462C1"/>
                </a:solidFill>
                <a:latin typeface="Calibri"/>
                <a:ea typeface="Calibri"/>
                <a:cs typeface="Calibri"/>
                <a:sym typeface="Calibri"/>
              </a:rPr>
              <a:t> </a:t>
            </a:r>
            <a:r>
              <a:rPr lang="el-GR" sz="2000" b="0" i="0" u="none" strike="noStrike" cap="none">
                <a:solidFill>
                  <a:srgbClr val="000000"/>
                </a:solidFill>
                <a:latin typeface="Calibri"/>
                <a:ea typeface="Calibri"/>
                <a:cs typeface="Calibri"/>
                <a:sym typeface="Calibri"/>
              </a:rPr>
              <a:t>και επιλέξτε “Register my Organisation” </a:t>
            </a:r>
            <a:endParaRPr sz="2000" b="0" i="0" u="none" strike="noStrike" cap="none">
              <a:solidFill>
                <a:srgbClr val="000000"/>
              </a:solidFill>
              <a:latin typeface="Calibri"/>
              <a:ea typeface="Calibri"/>
              <a:cs typeface="Calibri"/>
              <a:sym typeface="Calibri"/>
            </a:endParaRPr>
          </a:p>
        </p:txBody>
      </p:sp>
      <p:pic>
        <p:nvPicPr>
          <p:cNvPr id="886" name="Google Shape;886;p56" descr="Search for organisation - organisation not registered"/>
          <p:cNvPicPr preferRelativeResize="0"/>
          <p:nvPr/>
        </p:nvPicPr>
        <p:blipFill rotWithShape="1">
          <a:blip r:embed="rId4">
            <a:alphaModFix/>
          </a:blip>
          <a:srcRect/>
          <a:stretch/>
        </p:blipFill>
        <p:spPr>
          <a:xfrm>
            <a:off x="1622853" y="1907749"/>
            <a:ext cx="8489315" cy="495025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7"/>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893" name="Google Shape;893;p57"/>
          <p:cNvSpPr txBox="1"/>
          <p:nvPr/>
        </p:nvSpPr>
        <p:spPr>
          <a:xfrm>
            <a:off x="497205" y="724442"/>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sp>
        <p:nvSpPr>
          <p:cNvPr id="894" name="Google Shape;894;p57"/>
          <p:cNvSpPr txBox="1"/>
          <p:nvPr/>
        </p:nvSpPr>
        <p:spPr>
          <a:xfrm>
            <a:off x="497205" y="1262443"/>
            <a:ext cx="11694795" cy="635635"/>
          </a:xfrm>
          <a:prstGeom prst="rect">
            <a:avLst/>
          </a:prstGeom>
          <a:noFill/>
          <a:ln>
            <a:noFill/>
          </a:ln>
        </p:spPr>
        <p:txBody>
          <a:bodyPr spcFirstLastPara="1" wrap="square" lIns="0" tIns="13325" rIns="0" bIns="0" anchor="t" anchorCtr="0">
            <a:spAutoFit/>
          </a:bodyPr>
          <a:lstStyle/>
          <a:p>
            <a:pPr marL="299085" marR="5080" lvl="0" indent="-287019" algn="l" rtl="0">
              <a:lnSpc>
                <a:spcPct val="100000"/>
              </a:lnSpc>
              <a:spcBef>
                <a:spcPts val="0"/>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Εφόσον επιλέξετε                                        και δεν είσαστε ήδη συνδεδεμένοι στην Πλατφόρμα με το EU Login  Account του οργανισμού, εμφανίζεται η πιο κάτω οθόνη για εισαγωγή των στοιχείων του λογαριασμού:</a:t>
            </a:r>
            <a:endParaRPr sz="2000" b="0" i="0" u="none" strike="noStrike" cap="none">
              <a:solidFill>
                <a:srgbClr val="000000"/>
              </a:solidFill>
              <a:latin typeface="Calibri"/>
              <a:ea typeface="Calibri"/>
              <a:cs typeface="Calibri"/>
              <a:sym typeface="Calibri"/>
            </a:endParaRPr>
          </a:p>
        </p:txBody>
      </p:sp>
      <p:pic>
        <p:nvPicPr>
          <p:cNvPr id="895" name="Google Shape;895;p57"/>
          <p:cNvPicPr preferRelativeResize="0"/>
          <p:nvPr/>
        </p:nvPicPr>
        <p:blipFill rotWithShape="1">
          <a:blip r:embed="rId3">
            <a:alphaModFix/>
          </a:blip>
          <a:srcRect/>
          <a:stretch/>
        </p:blipFill>
        <p:spPr>
          <a:xfrm>
            <a:off x="2677296" y="1261544"/>
            <a:ext cx="2129481" cy="299528"/>
          </a:xfrm>
          <a:prstGeom prst="rect">
            <a:avLst/>
          </a:prstGeom>
          <a:noFill/>
          <a:ln>
            <a:noFill/>
          </a:ln>
        </p:spPr>
      </p:pic>
      <p:pic>
        <p:nvPicPr>
          <p:cNvPr id="896" name="Google Shape;896;p57"/>
          <p:cNvPicPr preferRelativeResize="0"/>
          <p:nvPr/>
        </p:nvPicPr>
        <p:blipFill rotWithShape="1">
          <a:blip r:embed="rId4">
            <a:alphaModFix/>
          </a:blip>
          <a:srcRect/>
          <a:stretch/>
        </p:blipFill>
        <p:spPr>
          <a:xfrm>
            <a:off x="1461187" y="2039110"/>
            <a:ext cx="9058656" cy="473049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58"/>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903" name="Google Shape;903;p58"/>
          <p:cNvSpPr txBox="1"/>
          <p:nvPr/>
        </p:nvSpPr>
        <p:spPr>
          <a:xfrm>
            <a:off x="525272" y="1025080"/>
            <a:ext cx="10911840" cy="504625"/>
          </a:xfrm>
          <a:prstGeom prst="rect">
            <a:avLst/>
          </a:prstGeom>
          <a:noFill/>
          <a:ln>
            <a:noFill/>
          </a:ln>
        </p:spPr>
        <p:txBody>
          <a:bodyPr spcFirstLastPara="1" wrap="square" lIns="0" tIns="12050" rIns="0" bIns="0" anchor="t" anchorCtr="0">
            <a:spAutoFit/>
          </a:bodyPr>
          <a:lstStyle/>
          <a:p>
            <a:pPr marL="299085" marR="5080" lvl="0" indent="-287019" algn="l" rtl="0">
              <a:lnSpc>
                <a:spcPct val="100000"/>
              </a:lnSpc>
              <a:spcBef>
                <a:spcPts val="0"/>
              </a:spcBef>
              <a:spcAft>
                <a:spcPts val="0"/>
              </a:spcAft>
              <a:buClr>
                <a:srgbClr val="000000"/>
              </a:buClr>
              <a:buSzPts val="1600"/>
              <a:buFont typeface="Noto Sans Symbols"/>
              <a:buChar char="❑"/>
            </a:pPr>
            <a:r>
              <a:rPr lang="el-GR" sz="1600" b="0" i="0" u="none" strike="noStrike" cap="none">
                <a:solidFill>
                  <a:srgbClr val="000000"/>
                </a:solidFill>
                <a:latin typeface="Calibri"/>
                <a:ea typeface="Calibri"/>
                <a:cs typeface="Calibri"/>
                <a:sym typeface="Calibri"/>
              </a:rPr>
              <a:t>Μόλις γίνει η καταχώρηση των στοιχείων του EU Login Account, εμφανίζεται μία κενή φόρμα  εγγραφής, ανοιγμένη στην ενότητα “Organisation data”</a:t>
            </a:r>
            <a:endParaRPr sz="1600" b="0" i="0" u="none" strike="noStrike" cap="none">
              <a:solidFill>
                <a:srgbClr val="000000"/>
              </a:solidFill>
              <a:latin typeface="Calibri"/>
              <a:ea typeface="Calibri"/>
              <a:cs typeface="Calibri"/>
              <a:sym typeface="Calibri"/>
            </a:endParaRPr>
          </a:p>
        </p:txBody>
      </p:sp>
      <p:grpSp>
        <p:nvGrpSpPr>
          <p:cNvPr id="904" name="Google Shape;904;p58"/>
          <p:cNvGrpSpPr/>
          <p:nvPr/>
        </p:nvGrpSpPr>
        <p:grpSpPr>
          <a:xfrm>
            <a:off x="2002613" y="1487854"/>
            <a:ext cx="9726168" cy="5198361"/>
            <a:chOff x="2183892" y="1659635"/>
            <a:chExt cx="9726168" cy="5198361"/>
          </a:xfrm>
        </p:grpSpPr>
        <p:pic>
          <p:nvPicPr>
            <p:cNvPr id="905" name="Google Shape;905;p58"/>
            <p:cNvPicPr preferRelativeResize="0"/>
            <p:nvPr/>
          </p:nvPicPr>
          <p:blipFill rotWithShape="1">
            <a:blip r:embed="rId3">
              <a:alphaModFix/>
            </a:blip>
            <a:srcRect/>
            <a:stretch/>
          </p:blipFill>
          <p:spPr>
            <a:xfrm>
              <a:off x="2191512" y="1659635"/>
              <a:ext cx="9718548" cy="5198361"/>
            </a:xfrm>
            <a:prstGeom prst="rect">
              <a:avLst/>
            </a:prstGeom>
            <a:noFill/>
            <a:ln>
              <a:noFill/>
            </a:ln>
          </p:spPr>
        </p:pic>
        <p:sp>
          <p:nvSpPr>
            <p:cNvPr id="906" name="Google Shape;906;p58"/>
            <p:cNvSpPr/>
            <p:nvPr/>
          </p:nvSpPr>
          <p:spPr>
            <a:xfrm>
              <a:off x="2183892" y="2561843"/>
              <a:ext cx="879475" cy="143510"/>
            </a:xfrm>
            <a:custGeom>
              <a:avLst/>
              <a:gdLst/>
              <a:ahLst/>
              <a:cxnLst/>
              <a:rect l="l" t="t" r="r" b="b"/>
              <a:pathLst>
                <a:path w="879475" h="143510" extrusionOk="0">
                  <a:moveTo>
                    <a:pt x="0" y="23875"/>
                  </a:moveTo>
                  <a:lnTo>
                    <a:pt x="1873" y="14573"/>
                  </a:lnTo>
                  <a:lnTo>
                    <a:pt x="6985" y="6984"/>
                  </a:lnTo>
                  <a:lnTo>
                    <a:pt x="14573" y="1873"/>
                  </a:lnTo>
                  <a:lnTo>
                    <a:pt x="23875" y="0"/>
                  </a:lnTo>
                  <a:lnTo>
                    <a:pt x="855471" y="0"/>
                  </a:lnTo>
                  <a:lnTo>
                    <a:pt x="864774" y="1873"/>
                  </a:lnTo>
                  <a:lnTo>
                    <a:pt x="872363" y="6984"/>
                  </a:lnTo>
                  <a:lnTo>
                    <a:pt x="877474" y="14573"/>
                  </a:lnTo>
                  <a:lnTo>
                    <a:pt x="879347" y="23875"/>
                  </a:lnTo>
                  <a:lnTo>
                    <a:pt x="879347" y="119379"/>
                  </a:lnTo>
                  <a:lnTo>
                    <a:pt x="877474" y="128682"/>
                  </a:lnTo>
                  <a:lnTo>
                    <a:pt x="872362" y="136271"/>
                  </a:lnTo>
                  <a:lnTo>
                    <a:pt x="864774" y="141382"/>
                  </a:lnTo>
                  <a:lnTo>
                    <a:pt x="855471" y="143255"/>
                  </a:lnTo>
                  <a:lnTo>
                    <a:pt x="23875" y="143255"/>
                  </a:lnTo>
                  <a:lnTo>
                    <a:pt x="14573" y="141382"/>
                  </a:lnTo>
                  <a:lnTo>
                    <a:pt x="6985" y="136271"/>
                  </a:lnTo>
                  <a:lnTo>
                    <a:pt x="1873" y="128682"/>
                  </a:lnTo>
                  <a:lnTo>
                    <a:pt x="0" y="119379"/>
                  </a:lnTo>
                  <a:lnTo>
                    <a:pt x="0" y="23875"/>
                  </a:lnTo>
                  <a:close/>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907" name="Google Shape;907;p58"/>
          <p:cNvSpPr txBox="1"/>
          <p:nvPr/>
        </p:nvSpPr>
        <p:spPr>
          <a:xfrm>
            <a:off x="635000" y="2507945"/>
            <a:ext cx="1035685" cy="1123950"/>
          </a:xfrm>
          <a:prstGeom prst="rect">
            <a:avLst/>
          </a:prstGeom>
          <a:noFill/>
          <a:ln>
            <a:noFill/>
          </a:ln>
        </p:spPr>
        <p:txBody>
          <a:bodyPr spcFirstLastPara="1" wrap="square" lIns="0" tIns="12700" rIns="0" bIns="0" anchor="t" anchorCtr="0">
            <a:spAutoFit/>
          </a:bodyPr>
          <a:lstStyle/>
          <a:p>
            <a:pPr marL="12700" marR="5080" lvl="0" indent="575945"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Μενού  περιήγησης στις  διαφορετικές</a:t>
            </a:r>
            <a:endParaRPr sz="1200" b="0" i="0" u="none" strike="noStrike" cap="none">
              <a:solidFill>
                <a:srgbClr val="000000"/>
              </a:solidFill>
              <a:latin typeface="Calibri"/>
              <a:ea typeface="Calibri"/>
              <a:cs typeface="Calibri"/>
              <a:sym typeface="Calibri"/>
            </a:endParaRPr>
          </a:p>
          <a:p>
            <a:pPr marL="436244" marR="5080" lvl="0" indent="-245744" algn="r" rtl="0">
              <a:lnSpc>
                <a:spcPct val="100000"/>
              </a:lnSpc>
              <a:spcBef>
                <a:spcPts val="5"/>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ενότητες που  απαιτούν</a:t>
            </a:r>
            <a:endParaRPr sz="1200" b="0" i="0" u="none" strike="noStrike" cap="none">
              <a:solidFill>
                <a:srgbClr val="000000"/>
              </a:solidFill>
              <a:latin typeface="Calibri"/>
              <a:ea typeface="Calibri"/>
              <a:cs typeface="Calibri"/>
              <a:sym typeface="Calibri"/>
            </a:endParaRPr>
          </a:p>
          <a:p>
            <a:pPr marL="0" marR="5715" lvl="0" indent="0"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συμπλήρωση</a:t>
            </a:r>
            <a:endParaRPr sz="1200" b="0" i="0" u="none" strike="noStrike" cap="none">
              <a:solidFill>
                <a:srgbClr val="000000"/>
              </a:solidFill>
              <a:latin typeface="Calibri"/>
              <a:ea typeface="Calibri"/>
              <a:cs typeface="Calibri"/>
              <a:sym typeface="Calibri"/>
            </a:endParaRPr>
          </a:p>
        </p:txBody>
      </p:sp>
      <p:grpSp>
        <p:nvGrpSpPr>
          <p:cNvPr id="908" name="Google Shape;908;p58"/>
          <p:cNvGrpSpPr/>
          <p:nvPr/>
        </p:nvGrpSpPr>
        <p:grpSpPr>
          <a:xfrm>
            <a:off x="1733816" y="2561842"/>
            <a:ext cx="1961387" cy="1769745"/>
            <a:chOff x="1749552" y="2595371"/>
            <a:chExt cx="1961387" cy="1769745"/>
          </a:xfrm>
        </p:grpSpPr>
        <p:sp>
          <p:nvSpPr>
            <p:cNvPr id="909" name="Google Shape;909;p58"/>
            <p:cNvSpPr/>
            <p:nvPr/>
          </p:nvSpPr>
          <p:spPr>
            <a:xfrm>
              <a:off x="1749552" y="2595371"/>
              <a:ext cx="1655445" cy="1769745"/>
            </a:xfrm>
            <a:custGeom>
              <a:avLst/>
              <a:gdLst/>
              <a:ahLst/>
              <a:cxnLst/>
              <a:rect l="l" t="t" r="r" b="b"/>
              <a:pathLst>
                <a:path w="1655445" h="1769745" extrusionOk="0">
                  <a:moveTo>
                    <a:pt x="385064" y="31750"/>
                  </a:moveTo>
                  <a:lnTo>
                    <a:pt x="76200" y="31750"/>
                  </a:lnTo>
                  <a:lnTo>
                    <a:pt x="76200" y="0"/>
                  </a:lnTo>
                  <a:lnTo>
                    <a:pt x="0" y="38100"/>
                  </a:lnTo>
                  <a:lnTo>
                    <a:pt x="76200" y="76200"/>
                  </a:lnTo>
                  <a:lnTo>
                    <a:pt x="76200" y="44450"/>
                  </a:lnTo>
                  <a:lnTo>
                    <a:pt x="385064" y="44450"/>
                  </a:lnTo>
                  <a:lnTo>
                    <a:pt x="385064" y="31750"/>
                  </a:lnTo>
                  <a:close/>
                </a:path>
                <a:path w="1655445" h="1769745" extrusionOk="0">
                  <a:moveTo>
                    <a:pt x="1655064" y="1693418"/>
                  </a:moveTo>
                  <a:lnTo>
                    <a:pt x="1623314" y="1693418"/>
                  </a:lnTo>
                  <a:lnTo>
                    <a:pt x="1623314" y="1263396"/>
                  </a:lnTo>
                  <a:lnTo>
                    <a:pt x="1610614" y="1263396"/>
                  </a:lnTo>
                  <a:lnTo>
                    <a:pt x="1610614" y="1693418"/>
                  </a:lnTo>
                  <a:lnTo>
                    <a:pt x="1578851" y="1693418"/>
                  </a:lnTo>
                  <a:lnTo>
                    <a:pt x="1616964" y="1769618"/>
                  </a:lnTo>
                  <a:lnTo>
                    <a:pt x="1648714" y="1706118"/>
                  </a:lnTo>
                  <a:lnTo>
                    <a:pt x="1655064" y="1693418"/>
                  </a:lnTo>
                  <a:close/>
                </a:path>
              </a:pathLst>
            </a:custGeom>
            <a:solidFill>
              <a:srgbClr val="4471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0" name="Google Shape;910;p58"/>
            <p:cNvSpPr/>
            <p:nvPr/>
          </p:nvSpPr>
          <p:spPr>
            <a:xfrm>
              <a:off x="2446019" y="3563111"/>
              <a:ext cx="1264920" cy="186055"/>
            </a:xfrm>
            <a:custGeom>
              <a:avLst/>
              <a:gdLst/>
              <a:ahLst/>
              <a:cxnLst/>
              <a:rect l="l" t="t" r="r" b="b"/>
              <a:pathLst>
                <a:path w="1264920" h="186054" extrusionOk="0">
                  <a:moveTo>
                    <a:pt x="0" y="30987"/>
                  </a:moveTo>
                  <a:lnTo>
                    <a:pt x="2430" y="18913"/>
                  </a:lnTo>
                  <a:lnTo>
                    <a:pt x="9064" y="9064"/>
                  </a:lnTo>
                  <a:lnTo>
                    <a:pt x="18913" y="2430"/>
                  </a:lnTo>
                  <a:lnTo>
                    <a:pt x="30987" y="0"/>
                  </a:lnTo>
                  <a:lnTo>
                    <a:pt x="1233932" y="0"/>
                  </a:lnTo>
                  <a:lnTo>
                    <a:pt x="1246006" y="2430"/>
                  </a:lnTo>
                  <a:lnTo>
                    <a:pt x="1255855" y="9064"/>
                  </a:lnTo>
                  <a:lnTo>
                    <a:pt x="1262489" y="18913"/>
                  </a:lnTo>
                  <a:lnTo>
                    <a:pt x="1264920" y="30987"/>
                  </a:lnTo>
                  <a:lnTo>
                    <a:pt x="1264920" y="154939"/>
                  </a:lnTo>
                  <a:lnTo>
                    <a:pt x="1262489" y="167014"/>
                  </a:lnTo>
                  <a:lnTo>
                    <a:pt x="1255855" y="176863"/>
                  </a:lnTo>
                  <a:lnTo>
                    <a:pt x="1246006" y="183497"/>
                  </a:lnTo>
                  <a:lnTo>
                    <a:pt x="1233932" y="185927"/>
                  </a:lnTo>
                  <a:lnTo>
                    <a:pt x="30987" y="185927"/>
                  </a:lnTo>
                  <a:lnTo>
                    <a:pt x="18913" y="183497"/>
                  </a:lnTo>
                  <a:lnTo>
                    <a:pt x="9064" y="176863"/>
                  </a:lnTo>
                  <a:lnTo>
                    <a:pt x="2430" y="167014"/>
                  </a:lnTo>
                  <a:lnTo>
                    <a:pt x="0" y="154939"/>
                  </a:lnTo>
                  <a:lnTo>
                    <a:pt x="0" y="30987"/>
                  </a:lnTo>
                  <a:close/>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911" name="Google Shape;911;p58"/>
          <p:cNvSpPr txBox="1"/>
          <p:nvPr/>
        </p:nvSpPr>
        <p:spPr>
          <a:xfrm>
            <a:off x="2403094" y="4390135"/>
            <a:ext cx="1459865" cy="185483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Όχι απαραίτητα το  άτομο που θα δηλωθεί  ως άτομο επαφής στην  επικείμενη αίτηση,  αφού η εγγραφή</a:t>
            </a:r>
            <a:endParaRPr sz="1200" b="0" i="0" u="none" strike="noStrike" cap="none">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ισχύει για όλες τις</a:t>
            </a:r>
            <a:endParaRPr sz="1200" b="0" i="0" u="none" strike="noStrike" cap="none">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αιτήσεις που θα</a:t>
            </a:r>
            <a:endParaRPr sz="1200" b="0" i="0" u="none" strike="noStrike" cap="none">
              <a:solidFill>
                <a:srgbClr val="000000"/>
              </a:solidFill>
              <a:latin typeface="Calibri"/>
              <a:ea typeface="Calibri"/>
              <a:cs typeface="Calibri"/>
              <a:sym typeface="Calibri"/>
            </a:endParaRPr>
          </a:p>
          <a:p>
            <a:pPr marL="12700" marR="119379" lvl="0" indent="0" algn="just"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υποβληθούν από τον  οργανισμό, μέχρι και  το 2027</a:t>
            </a:r>
            <a:endParaRPr sz="1200" b="0" i="0" u="none" strike="noStrike" cap="none">
              <a:solidFill>
                <a:srgbClr val="000000"/>
              </a:solidFill>
              <a:latin typeface="Calibri"/>
              <a:ea typeface="Calibri"/>
              <a:cs typeface="Calibri"/>
              <a:sym typeface="Calibri"/>
            </a:endParaRPr>
          </a:p>
        </p:txBody>
      </p:sp>
      <p:sp>
        <p:nvSpPr>
          <p:cNvPr id="912" name="Google Shape;912;p58"/>
          <p:cNvSpPr txBox="1"/>
          <p:nvPr/>
        </p:nvSpPr>
        <p:spPr>
          <a:xfrm>
            <a:off x="525272" y="3788486"/>
            <a:ext cx="1146175" cy="2769870"/>
          </a:xfrm>
          <a:prstGeom prst="rect">
            <a:avLst/>
          </a:prstGeom>
          <a:noFill/>
          <a:ln>
            <a:noFill/>
          </a:ln>
        </p:spPr>
        <p:txBody>
          <a:bodyPr spcFirstLastPara="1" wrap="square" lIns="0" tIns="12700" rIns="0" bIns="0" anchor="t" anchorCtr="0">
            <a:spAutoFit/>
          </a:bodyPr>
          <a:lstStyle/>
          <a:p>
            <a:pPr marL="32384" marR="5080" lvl="0" indent="30479"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Οι ενότητες είναι  υποχρεωτικό να  συμπληρώνονται  με τη σειρά που  παρουσιάζονται  στην Πλατφόρμα,</a:t>
            </a:r>
            <a:endParaRPr sz="1200" b="0" i="0" u="none" strike="noStrike" cap="none">
              <a:solidFill>
                <a:srgbClr val="000000"/>
              </a:solidFill>
              <a:latin typeface="Calibri"/>
              <a:ea typeface="Calibri"/>
              <a:cs typeface="Calibri"/>
              <a:sym typeface="Calibri"/>
            </a:endParaRPr>
          </a:p>
          <a:p>
            <a:pPr marL="626745" marR="6350" lvl="0" indent="-147954" algn="r" rtl="0">
              <a:lnSpc>
                <a:spcPct val="100000"/>
              </a:lnSpc>
              <a:spcBef>
                <a:spcPts val="5"/>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καθώς δεν  υπάρχει</a:t>
            </a:r>
            <a:endParaRPr sz="1200" b="0" i="0" u="none" strike="noStrike" cap="none">
              <a:solidFill>
                <a:srgbClr val="000000"/>
              </a:solidFill>
              <a:latin typeface="Calibri"/>
              <a:ea typeface="Calibri"/>
              <a:cs typeface="Calibri"/>
              <a:sym typeface="Calibri"/>
            </a:endParaRPr>
          </a:p>
          <a:p>
            <a:pPr marL="12700" marR="6350" lvl="0" indent="376555"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δυνατότητα  περιήγησης στην  επόμενη ενότητα,  εάν η αμέσως</a:t>
            </a:r>
            <a:endParaRPr sz="1200" b="0" i="0" u="none" strike="noStrike" cap="none">
              <a:solidFill>
                <a:srgbClr val="000000"/>
              </a:solidFill>
              <a:latin typeface="Calibri"/>
              <a:ea typeface="Calibri"/>
              <a:cs typeface="Calibri"/>
              <a:sym typeface="Calibri"/>
            </a:endParaRPr>
          </a:p>
          <a:p>
            <a:pPr marL="0" marR="6985" lvl="0" indent="0"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προηγούμενη δεν</a:t>
            </a:r>
            <a:endParaRPr sz="1200" b="0" i="0" u="none" strike="noStrike" cap="none">
              <a:solidFill>
                <a:srgbClr val="000000"/>
              </a:solidFill>
              <a:latin typeface="Calibri"/>
              <a:ea typeface="Calibri"/>
              <a:cs typeface="Calibri"/>
              <a:sym typeface="Calibri"/>
            </a:endParaRPr>
          </a:p>
          <a:p>
            <a:pPr marL="0" marR="6350" lvl="0" indent="0" algn="r"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έχει</a:t>
            </a:r>
            <a:endParaRPr sz="1200" b="0" i="0" u="none" strike="noStrike" cap="none">
              <a:solidFill>
                <a:srgbClr val="000000"/>
              </a:solidFill>
              <a:latin typeface="Calibri"/>
              <a:ea typeface="Calibri"/>
              <a:cs typeface="Calibri"/>
              <a:sym typeface="Calibri"/>
            </a:endParaRPr>
          </a:p>
          <a:p>
            <a:pPr marL="0" marR="6350" lvl="0" indent="0" algn="r" rtl="0">
              <a:lnSpc>
                <a:spcPct val="100000"/>
              </a:lnSpc>
              <a:spcBef>
                <a:spcPts val="5"/>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συμπληρωθεί</a:t>
            </a:r>
            <a:endParaRPr sz="1200" b="0" i="0" u="none" strike="noStrike" cap="none">
              <a:solidFill>
                <a:srgbClr val="000000"/>
              </a:solidFill>
              <a:latin typeface="Calibri"/>
              <a:ea typeface="Calibri"/>
              <a:cs typeface="Calibri"/>
              <a:sym typeface="Calibri"/>
            </a:endParaRPr>
          </a:p>
        </p:txBody>
      </p:sp>
      <p:sp>
        <p:nvSpPr>
          <p:cNvPr id="913" name="Google Shape;913;p58"/>
          <p:cNvSpPr txBox="1"/>
          <p:nvPr/>
        </p:nvSpPr>
        <p:spPr>
          <a:xfrm>
            <a:off x="525272" y="614810"/>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9"/>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920" name="Google Shape;920;p59"/>
          <p:cNvSpPr txBox="1"/>
          <p:nvPr/>
        </p:nvSpPr>
        <p:spPr>
          <a:xfrm>
            <a:off x="525272" y="614810"/>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grpSp>
        <p:nvGrpSpPr>
          <p:cNvPr id="921" name="Google Shape;921;p59"/>
          <p:cNvGrpSpPr/>
          <p:nvPr/>
        </p:nvGrpSpPr>
        <p:grpSpPr>
          <a:xfrm>
            <a:off x="1239710" y="1275834"/>
            <a:ext cx="9718548" cy="5199887"/>
            <a:chOff x="1193291" y="963167"/>
            <a:chExt cx="9718548" cy="5199887"/>
          </a:xfrm>
        </p:grpSpPr>
        <p:pic>
          <p:nvPicPr>
            <p:cNvPr id="922" name="Google Shape;922;p59"/>
            <p:cNvPicPr preferRelativeResize="0"/>
            <p:nvPr/>
          </p:nvPicPr>
          <p:blipFill rotWithShape="1">
            <a:blip r:embed="rId3">
              <a:alphaModFix/>
            </a:blip>
            <a:srcRect/>
            <a:stretch/>
          </p:blipFill>
          <p:spPr>
            <a:xfrm>
              <a:off x="1193291" y="963167"/>
              <a:ext cx="9718548" cy="5199887"/>
            </a:xfrm>
            <a:prstGeom prst="rect">
              <a:avLst/>
            </a:prstGeom>
            <a:noFill/>
            <a:ln>
              <a:noFill/>
            </a:ln>
          </p:spPr>
        </p:pic>
        <p:sp>
          <p:nvSpPr>
            <p:cNvPr id="923" name="Google Shape;923;p59"/>
            <p:cNvSpPr/>
            <p:nvPr/>
          </p:nvSpPr>
          <p:spPr>
            <a:xfrm>
              <a:off x="1193291" y="3182111"/>
              <a:ext cx="741045" cy="228600"/>
            </a:xfrm>
            <a:custGeom>
              <a:avLst/>
              <a:gdLst/>
              <a:ahLst/>
              <a:cxnLst/>
              <a:rect l="l" t="t" r="r" b="b"/>
              <a:pathLst>
                <a:path w="741044" h="228600" extrusionOk="0">
                  <a:moveTo>
                    <a:pt x="0" y="38100"/>
                  </a:moveTo>
                  <a:lnTo>
                    <a:pt x="2993" y="23252"/>
                  </a:lnTo>
                  <a:lnTo>
                    <a:pt x="11158" y="11144"/>
                  </a:lnTo>
                  <a:lnTo>
                    <a:pt x="23268" y="2988"/>
                  </a:lnTo>
                  <a:lnTo>
                    <a:pt x="38100" y="0"/>
                  </a:lnTo>
                  <a:lnTo>
                    <a:pt x="702564" y="0"/>
                  </a:lnTo>
                  <a:lnTo>
                    <a:pt x="717411" y="2988"/>
                  </a:lnTo>
                  <a:lnTo>
                    <a:pt x="729519" y="11144"/>
                  </a:lnTo>
                  <a:lnTo>
                    <a:pt x="737675" y="23252"/>
                  </a:lnTo>
                  <a:lnTo>
                    <a:pt x="740664" y="38100"/>
                  </a:lnTo>
                  <a:lnTo>
                    <a:pt x="740664" y="190500"/>
                  </a:lnTo>
                  <a:lnTo>
                    <a:pt x="737675" y="205347"/>
                  </a:lnTo>
                  <a:lnTo>
                    <a:pt x="729519" y="217455"/>
                  </a:lnTo>
                  <a:lnTo>
                    <a:pt x="717411" y="225611"/>
                  </a:lnTo>
                  <a:lnTo>
                    <a:pt x="702564" y="228600"/>
                  </a:lnTo>
                  <a:lnTo>
                    <a:pt x="38100" y="228600"/>
                  </a:lnTo>
                  <a:lnTo>
                    <a:pt x="23268" y="225611"/>
                  </a:lnTo>
                  <a:lnTo>
                    <a:pt x="11158" y="217455"/>
                  </a:lnTo>
                  <a:lnTo>
                    <a:pt x="2993" y="205347"/>
                  </a:lnTo>
                  <a:lnTo>
                    <a:pt x="0" y="190500"/>
                  </a:lnTo>
                  <a:lnTo>
                    <a:pt x="0" y="38100"/>
                  </a:lnTo>
                  <a:close/>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924" name="Google Shape;924;p59"/>
          <p:cNvSpPr txBox="1"/>
          <p:nvPr/>
        </p:nvSpPr>
        <p:spPr>
          <a:xfrm>
            <a:off x="5469128" y="858331"/>
            <a:ext cx="633247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200"/>
              <a:buFont typeface="Calibri"/>
              <a:buNone/>
            </a:pPr>
            <a:r>
              <a:rPr lang="el-GR" sz="1200" b="1" i="0" u="none" strike="noStrike" cap="none">
                <a:solidFill>
                  <a:srgbClr val="FF0000"/>
                </a:solidFill>
                <a:latin typeface="Calibri"/>
                <a:ea typeface="Calibri"/>
                <a:cs typeface="Calibri"/>
                <a:sym typeface="Calibri"/>
              </a:rPr>
              <a:t>Οι συνδεδεμένοι authorised users μπορούν να διαγράψουν όλους τους άλλους authorised users εκτός από τον εαυτό τους</a:t>
            </a:r>
            <a:r>
              <a:rPr lang="el-GR" sz="1200" b="0" i="0" u="none" strike="noStrike" cap="none">
                <a:solidFill>
                  <a:srgbClr val="FF0000"/>
                </a:solidFill>
                <a:latin typeface="Calibri"/>
                <a:ea typeface="Calibri"/>
                <a:cs typeface="Calibri"/>
                <a:sym typeface="Calibri"/>
              </a:rPr>
              <a:t>. Στην περίπτωση που υπάρχει ένας μόνο authorised user, ο οποίος δεν ανήκει πια στον οργανισμό, είτε θα επικοινωνήσετε μαζί του για να σας προσθέσει ως authorised user κι εσείς μετά να τον διαγράψετε είτε (εάν δεν έχετε πλέον τρόπο επικοινωνίας μαζί του) θα επικοινωνήσετε με την Εθνική Υπηρεσία, για να ζητήσει να αντικατασταθεί κεντρικά.</a:t>
            </a:r>
            <a:endParaRPr sz="1200" b="0" i="0" u="none" strike="noStrike" cap="none">
              <a:solidFill>
                <a:srgbClr val="FF0000"/>
              </a:solidFill>
              <a:latin typeface="Calibri"/>
              <a:ea typeface="Calibri"/>
              <a:cs typeface="Calibri"/>
              <a:sym typeface="Calibri"/>
            </a:endParaRPr>
          </a:p>
        </p:txBody>
      </p:sp>
      <p:sp>
        <p:nvSpPr>
          <p:cNvPr id="925" name="Google Shape;925;p59"/>
          <p:cNvSpPr txBox="1"/>
          <p:nvPr/>
        </p:nvSpPr>
        <p:spPr>
          <a:xfrm>
            <a:off x="396365" y="4297880"/>
            <a:ext cx="3919220" cy="2521203"/>
          </a:xfrm>
          <a:prstGeom prst="rect">
            <a:avLst/>
          </a:prstGeom>
          <a:noFill/>
          <a:ln>
            <a:noFill/>
          </a:ln>
        </p:spPr>
        <p:txBody>
          <a:bodyPr spcFirstLastPara="1" wrap="square" lIns="0" tIns="12700" rIns="0" bIns="0" anchor="t" anchorCtr="0">
            <a:spAutoFit/>
          </a:bodyPr>
          <a:lstStyle/>
          <a:p>
            <a:pPr marL="12700" marR="156845"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Ο πρώτος </a:t>
            </a:r>
            <a:r>
              <a:rPr lang="el-GR" sz="1200" b="1" i="0" u="none" strike="noStrike" cap="none">
                <a:solidFill>
                  <a:srgbClr val="FF0000"/>
                </a:solidFill>
                <a:latin typeface="Calibri"/>
                <a:ea typeface="Calibri"/>
                <a:cs typeface="Calibri"/>
                <a:sym typeface="Calibri"/>
              </a:rPr>
              <a:t>Authorised User </a:t>
            </a:r>
            <a:r>
              <a:rPr lang="el-GR" sz="1200" b="0" i="0" u="none" strike="noStrike" cap="none">
                <a:solidFill>
                  <a:srgbClr val="FF0000"/>
                </a:solidFill>
                <a:latin typeface="Calibri"/>
                <a:ea typeface="Calibri"/>
                <a:cs typeface="Calibri"/>
                <a:sym typeface="Calibri"/>
              </a:rPr>
              <a:t>είναι εξ’ ορισμού το άτομο που  πραγματοποιεί την εγγραφή, που μπορεί να  ταυτίζεται και με το </a:t>
            </a:r>
            <a:r>
              <a:rPr lang="el-GR" sz="1200" b="1" i="0" u="none" strike="noStrike" cap="none">
                <a:solidFill>
                  <a:srgbClr val="FF0000"/>
                </a:solidFill>
                <a:latin typeface="Calibri"/>
                <a:ea typeface="Calibri"/>
                <a:cs typeface="Calibri"/>
                <a:sym typeface="Calibri"/>
              </a:rPr>
              <a:t>Organisation Contact  Person</a:t>
            </a:r>
            <a:r>
              <a:rPr lang="el-GR" sz="1200" b="0" i="0" u="none" strike="noStrike" cap="none">
                <a:solidFill>
                  <a:srgbClr val="FF0000"/>
                </a:solidFill>
                <a:latin typeface="Calibri"/>
                <a:ea typeface="Calibri"/>
                <a:cs typeface="Calibri"/>
                <a:sym typeface="Calibri"/>
              </a:rPr>
              <a:t>. Στο στάδιο αυτό δεν είναι δυνατή η</a:t>
            </a:r>
            <a:r>
              <a:rPr lang="el-GR" sz="1200" b="0" i="0" u="none" strike="noStrike" cap="none">
                <a:solidFill>
                  <a:srgbClr val="000000"/>
                </a:solidFill>
                <a:latin typeface="Calibri"/>
                <a:ea typeface="Calibri"/>
                <a:cs typeface="Calibri"/>
                <a:sym typeface="Calibri"/>
              </a:rPr>
              <a:t> </a:t>
            </a:r>
            <a:r>
              <a:rPr lang="el-GR" sz="1200" b="0" i="0" u="none" strike="noStrike" cap="none">
                <a:solidFill>
                  <a:srgbClr val="FF0000"/>
                </a:solidFill>
                <a:latin typeface="Calibri"/>
                <a:ea typeface="Calibri"/>
                <a:cs typeface="Calibri"/>
                <a:sym typeface="Calibri"/>
              </a:rPr>
              <a:t>προσθήκη περισσότερων Authorised Users,  αλλά μόνο αφού υποβληθεί η φόρμα εγγραφής  (συνίσταται να υπάρχουν 2 Authorised Users)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40"/>
              </a:spcBef>
              <a:spcAft>
                <a:spcPts val="0"/>
              </a:spcAft>
              <a:buClr>
                <a:schemeClr val="dk1"/>
              </a:buClr>
              <a:buSzPts val="950"/>
              <a:buFont typeface="Calibri"/>
              <a:buNone/>
            </a:pPr>
            <a:endParaRPr sz="950" b="0" i="0" u="none" strike="noStrike" cap="none">
              <a:solidFill>
                <a:srgbClr val="000000"/>
              </a:solidFill>
              <a:latin typeface="Calibri"/>
              <a:ea typeface="Calibri"/>
              <a:cs typeface="Calibri"/>
              <a:sym typeface="Calibri"/>
            </a:endParaRPr>
          </a:p>
          <a:p>
            <a:pPr marL="12700" marR="508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To </a:t>
            </a:r>
            <a:r>
              <a:rPr lang="el-GR" sz="1200" b="1" i="0" u="none" strike="noStrike" cap="none">
                <a:solidFill>
                  <a:srgbClr val="FF0000"/>
                </a:solidFill>
                <a:latin typeface="Calibri"/>
                <a:ea typeface="Calibri"/>
                <a:cs typeface="Calibri"/>
                <a:sym typeface="Calibri"/>
              </a:rPr>
              <a:t>professional email address </a:t>
            </a:r>
            <a:r>
              <a:rPr lang="el-GR" sz="1200" b="0" i="0" u="none" strike="noStrike" cap="none">
                <a:solidFill>
                  <a:srgbClr val="FF0000"/>
                </a:solidFill>
                <a:latin typeface="Calibri"/>
                <a:ea typeface="Calibri"/>
                <a:cs typeface="Calibri"/>
                <a:sym typeface="Calibri"/>
              </a:rPr>
              <a:t>του πρώτου  authorised user συμπληρώνεται αυτόματα (είναι  το username του EU Login Account).</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45"/>
              </a:spcBef>
              <a:spcAft>
                <a:spcPts val="0"/>
              </a:spcAft>
              <a:buClr>
                <a:schemeClr val="dk1"/>
              </a:buClr>
              <a:buSzPts val="950"/>
              <a:buFont typeface="Calibri"/>
              <a:buNone/>
            </a:pPr>
            <a:endParaRPr sz="950" b="0" i="0" u="none" strike="noStrike" cap="none">
              <a:solidFill>
                <a:srgbClr val="000000"/>
              </a:solidFill>
              <a:latin typeface="Calibri"/>
              <a:ea typeface="Calibri"/>
              <a:cs typeface="Calibri"/>
              <a:sym typeface="Calibri"/>
            </a:endParaRPr>
          </a:p>
          <a:p>
            <a:pPr marL="12700" marR="8128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Το professional email address του “Organisation  Contact Person” δεν του επιτρέπει να συνδεθεί  ως “Αuthorised user”, </a:t>
            </a:r>
            <a:r>
              <a:rPr lang="el-GR" sz="1200" b="0" i="0" u="sng" strike="noStrike" cap="none">
                <a:solidFill>
                  <a:srgbClr val="FF0000"/>
                </a:solidFill>
                <a:latin typeface="Calibri"/>
                <a:ea typeface="Calibri"/>
                <a:cs typeface="Calibri"/>
                <a:sym typeface="Calibri"/>
              </a:rPr>
              <a:t>εκτός εάν το ίδιο άτομο </a:t>
            </a:r>
            <a:r>
              <a:rPr lang="el-GR" sz="1200" b="0" i="0" u="none" strike="noStrike" cap="none">
                <a:solidFill>
                  <a:srgbClr val="FF0000"/>
                </a:solidFill>
                <a:latin typeface="Calibri"/>
                <a:ea typeface="Calibri"/>
                <a:cs typeface="Calibri"/>
                <a:sym typeface="Calibri"/>
              </a:rPr>
              <a:t> </a:t>
            </a:r>
            <a:r>
              <a:rPr lang="el-GR" sz="1200" b="0" i="0" u="sng" strike="noStrike" cap="none">
                <a:solidFill>
                  <a:srgbClr val="FF0000"/>
                </a:solidFill>
                <a:latin typeface="Calibri"/>
                <a:ea typeface="Calibri"/>
                <a:cs typeface="Calibri"/>
                <a:sym typeface="Calibri"/>
              </a:rPr>
              <a:t>έχει και τους δύο ρόλους</a:t>
            </a:r>
            <a:r>
              <a:rPr lang="el-GR" sz="1200" b="0" i="0" u="none" strike="noStrike" cap="none">
                <a:solidFill>
                  <a:srgbClr val="FF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926" name="Google Shape;926;p59"/>
          <p:cNvSpPr txBox="1"/>
          <p:nvPr/>
        </p:nvSpPr>
        <p:spPr>
          <a:xfrm>
            <a:off x="3438969" y="3141980"/>
            <a:ext cx="1407160" cy="57404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Επιπρόσθετες οδηγίες  για συμπλήρωση του  αντίστοιχου πεδίου</a:t>
            </a:r>
            <a:endParaRPr sz="1200" b="0" i="0" u="none" strike="noStrike" cap="none">
              <a:solidFill>
                <a:srgbClr val="000000"/>
              </a:solidFill>
              <a:latin typeface="Calibri"/>
              <a:ea typeface="Calibri"/>
              <a:cs typeface="Calibri"/>
              <a:sym typeface="Calibri"/>
            </a:endParaRPr>
          </a:p>
        </p:txBody>
      </p:sp>
      <p:grpSp>
        <p:nvGrpSpPr>
          <p:cNvPr id="927" name="Google Shape;927;p59"/>
          <p:cNvGrpSpPr/>
          <p:nvPr/>
        </p:nvGrpSpPr>
        <p:grpSpPr>
          <a:xfrm>
            <a:off x="1557972" y="3142336"/>
            <a:ext cx="4198873" cy="999235"/>
            <a:chOff x="1549908" y="2874010"/>
            <a:chExt cx="4198873" cy="999235"/>
          </a:xfrm>
        </p:grpSpPr>
        <p:pic>
          <p:nvPicPr>
            <p:cNvPr id="928" name="Google Shape;928;p59"/>
            <p:cNvPicPr preferRelativeResize="0"/>
            <p:nvPr/>
          </p:nvPicPr>
          <p:blipFill rotWithShape="1">
            <a:blip r:embed="rId4">
              <a:alphaModFix/>
            </a:blip>
            <a:srcRect/>
            <a:stretch/>
          </p:blipFill>
          <p:spPr>
            <a:xfrm>
              <a:off x="5554725" y="2874010"/>
              <a:ext cx="194056" cy="174243"/>
            </a:xfrm>
            <a:prstGeom prst="rect">
              <a:avLst/>
            </a:prstGeom>
            <a:noFill/>
            <a:ln>
              <a:noFill/>
            </a:ln>
          </p:spPr>
        </p:pic>
        <p:sp>
          <p:nvSpPr>
            <p:cNvPr id="929" name="Google Shape;929;p59"/>
            <p:cNvSpPr/>
            <p:nvPr/>
          </p:nvSpPr>
          <p:spPr>
            <a:xfrm>
              <a:off x="1549908" y="3035680"/>
              <a:ext cx="3919220" cy="837565"/>
            </a:xfrm>
            <a:custGeom>
              <a:avLst/>
              <a:gdLst/>
              <a:ahLst/>
              <a:cxnLst/>
              <a:rect l="l" t="t" r="r" b="b"/>
              <a:pathLst>
                <a:path w="3919220" h="837564" extrusionOk="0">
                  <a:moveTo>
                    <a:pt x="76187" y="760984"/>
                  </a:moveTo>
                  <a:lnTo>
                    <a:pt x="44450" y="760984"/>
                  </a:lnTo>
                  <a:lnTo>
                    <a:pt x="44450" y="463423"/>
                  </a:lnTo>
                  <a:lnTo>
                    <a:pt x="31750" y="463423"/>
                  </a:lnTo>
                  <a:lnTo>
                    <a:pt x="31750" y="760984"/>
                  </a:lnTo>
                  <a:lnTo>
                    <a:pt x="0" y="760984"/>
                  </a:lnTo>
                  <a:lnTo>
                    <a:pt x="38100" y="837184"/>
                  </a:lnTo>
                  <a:lnTo>
                    <a:pt x="69837" y="773684"/>
                  </a:lnTo>
                  <a:lnTo>
                    <a:pt x="76187" y="760984"/>
                  </a:lnTo>
                  <a:close/>
                </a:path>
                <a:path w="3919220" h="837564" extrusionOk="0">
                  <a:moveTo>
                    <a:pt x="3919093" y="12446"/>
                  </a:moveTo>
                  <a:lnTo>
                    <a:pt x="3917315" y="0"/>
                  </a:lnTo>
                  <a:lnTo>
                    <a:pt x="3398291" y="76009"/>
                  </a:lnTo>
                  <a:lnTo>
                    <a:pt x="3393694" y="44577"/>
                  </a:lnTo>
                  <a:lnTo>
                    <a:pt x="3323844" y="93345"/>
                  </a:lnTo>
                  <a:lnTo>
                    <a:pt x="3404743" y="120015"/>
                  </a:lnTo>
                  <a:lnTo>
                    <a:pt x="3400399" y="90424"/>
                  </a:lnTo>
                  <a:lnTo>
                    <a:pt x="3400133" y="88595"/>
                  </a:lnTo>
                  <a:lnTo>
                    <a:pt x="3919093" y="12446"/>
                  </a:lnTo>
                  <a:close/>
                </a:path>
              </a:pathLst>
            </a:custGeom>
            <a:solidFill>
              <a:srgbClr val="4471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
          <p:cNvSpPr txBox="1"/>
          <p:nvPr/>
        </p:nvSpPr>
        <p:spPr>
          <a:xfrm>
            <a:off x="1879219" y="1767027"/>
            <a:ext cx="8260715" cy="3671570"/>
          </a:xfrm>
          <a:prstGeom prst="rect">
            <a:avLst/>
          </a:prstGeom>
          <a:noFill/>
          <a:ln>
            <a:noFill/>
          </a:ln>
        </p:spPr>
        <p:txBody>
          <a:bodyPr spcFirstLastPara="1" wrap="square" lIns="0" tIns="13325" rIns="0" bIns="0" anchor="t" anchorCtr="0">
            <a:spAutoFit/>
          </a:bodyPr>
          <a:lstStyle/>
          <a:p>
            <a:pPr marL="0" marR="0" lvl="0" indent="0" algn="ctr" rtl="0">
              <a:lnSpc>
                <a:spcPct val="100000"/>
              </a:lnSpc>
              <a:spcBef>
                <a:spcPts val="0"/>
              </a:spcBef>
              <a:spcAft>
                <a:spcPts val="0"/>
              </a:spcAft>
              <a:buNone/>
            </a:pPr>
            <a:r>
              <a:rPr lang="el-GR" sz="2600" b="1">
                <a:solidFill>
                  <a:schemeClr val="dk1"/>
                </a:solidFill>
                <a:latin typeface="Calibri"/>
                <a:ea typeface="Calibri"/>
                <a:cs typeface="Calibri"/>
                <a:sym typeface="Calibri"/>
              </a:rPr>
              <a:t>Το Πρόγραμμα της Ευρωπαϊκής Επιτροπής για την</a:t>
            </a:r>
            <a:endParaRPr sz="2600">
              <a:solidFill>
                <a:schemeClr val="dk1"/>
              </a:solidFill>
              <a:latin typeface="Calibri"/>
              <a:ea typeface="Calibri"/>
              <a:cs typeface="Calibri"/>
              <a:sym typeface="Calibri"/>
            </a:endParaRPr>
          </a:p>
          <a:p>
            <a:pPr marL="12700" marR="5080" lvl="0" indent="0" algn="ctr" rtl="0">
              <a:lnSpc>
                <a:spcPct val="100000"/>
              </a:lnSpc>
              <a:spcBef>
                <a:spcPts val="0"/>
              </a:spcBef>
              <a:spcAft>
                <a:spcPts val="0"/>
              </a:spcAft>
              <a:buNone/>
            </a:pPr>
            <a:r>
              <a:rPr lang="el-GR" sz="2600" b="1">
                <a:solidFill>
                  <a:schemeClr val="dk1"/>
                </a:solidFill>
                <a:latin typeface="Calibri"/>
                <a:ea typeface="Calibri"/>
                <a:cs typeface="Calibri"/>
                <a:sym typeface="Calibri"/>
              </a:rPr>
              <a:t>Εκπαίδευση, την Κατάρτιση, τη Νεολαία και τον Αθλητισμό,  που προωθεί τη διά βίου μάθηση, για:</a:t>
            </a:r>
            <a:endParaRPr sz="2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600">
              <a:solidFill>
                <a:schemeClr val="dk1"/>
              </a:solidFill>
              <a:latin typeface="Calibri"/>
              <a:ea typeface="Calibri"/>
              <a:cs typeface="Calibri"/>
              <a:sym typeface="Calibri"/>
            </a:endParaRPr>
          </a:p>
          <a:p>
            <a:pPr marL="0" marR="0" lvl="0" indent="0" algn="l" rtl="0">
              <a:lnSpc>
                <a:spcPct val="100000"/>
              </a:lnSpc>
              <a:spcBef>
                <a:spcPts val="45"/>
              </a:spcBef>
              <a:spcAft>
                <a:spcPts val="0"/>
              </a:spcAft>
              <a:buNone/>
            </a:pPr>
            <a:endParaRPr sz="1900">
              <a:solidFill>
                <a:schemeClr val="dk1"/>
              </a:solidFill>
              <a:latin typeface="Calibri"/>
              <a:ea typeface="Calibri"/>
              <a:cs typeface="Calibri"/>
              <a:sym typeface="Calibri"/>
            </a:endParaRPr>
          </a:p>
          <a:p>
            <a:pPr marL="3187065" marR="0" lvl="0" indent="-343535" algn="l" rtl="0">
              <a:lnSpc>
                <a:spcPct val="100000"/>
              </a:lnSpc>
              <a:spcBef>
                <a:spcPts val="0"/>
              </a:spcBef>
              <a:spcAft>
                <a:spcPts val="0"/>
              </a:spcAft>
              <a:buClr>
                <a:schemeClr val="dk1"/>
              </a:buClr>
              <a:buSzPts val="2300"/>
              <a:buFont typeface="Noto Sans Symbols"/>
              <a:buChar char="▪"/>
            </a:pPr>
            <a:r>
              <a:rPr lang="el-GR" sz="2300">
                <a:solidFill>
                  <a:schemeClr val="dk1"/>
                </a:solidFill>
                <a:latin typeface="Calibri"/>
                <a:ea typeface="Calibri"/>
                <a:cs typeface="Calibri"/>
                <a:sym typeface="Calibri"/>
              </a:rPr>
              <a:t>Βιώσιμη ανάπτυξη</a:t>
            </a:r>
            <a:endParaRPr sz="2300">
              <a:solidFill>
                <a:schemeClr val="dk1"/>
              </a:solidFill>
              <a:latin typeface="Calibri"/>
              <a:ea typeface="Calibri"/>
              <a:cs typeface="Calibri"/>
              <a:sym typeface="Calibri"/>
            </a:endParaRPr>
          </a:p>
          <a:p>
            <a:pPr marL="765175" marR="0" lvl="0" indent="-343535" algn="l" rtl="0">
              <a:lnSpc>
                <a:spcPct val="100000"/>
              </a:lnSpc>
              <a:spcBef>
                <a:spcPts val="0"/>
              </a:spcBef>
              <a:spcAft>
                <a:spcPts val="0"/>
              </a:spcAft>
              <a:buClr>
                <a:schemeClr val="dk1"/>
              </a:buClr>
              <a:buSzPts val="2300"/>
              <a:buFont typeface="Noto Sans Symbols"/>
              <a:buChar char="▪"/>
            </a:pPr>
            <a:r>
              <a:rPr lang="el-GR" sz="2300">
                <a:solidFill>
                  <a:schemeClr val="dk1"/>
                </a:solidFill>
                <a:latin typeface="Calibri"/>
                <a:ea typeface="Calibri"/>
                <a:cs typeface="Calibri"/>
                <a:sym typeface="Calibri"/>
              </a:rPr>
              <a:t>Δημιουργία ποιοτικών θέσεων εργασίας/Κοινωνική συνοχή</a:t>
            </a:r>
            <a:endParaRPr sz="2300">
              <a:solidFill>
                <a:schemeClr val="dk1"/>
              </a:solidFill>
              <a:latin typeface="Calibri"/>
              <a:ea typeface="Calibri"/>
              <a:cs typeface="Calibri"/>
              <a:sym typeface="Calibri"/>
            </a:endParaRPr>
          </a:p>
          <a:p>
            <a:pPr marL="2623185" marR="0" lvl="1" indent="-343535" algn="l" rtl="0">
              <a:lnSpc>
                <a:spcPct val="100000"/>
              </a:lnSpc>
              <a:spcBef>
                <a:spcPts val="0"/>
              </a:spcBef>
              <a:spcAft>
                <a:spcPts val="0"/>
              </a:spcAft>
              <a:buClr>
                <a:schemeClr val="dk1"/>
              </a:buClr>
              <a:buSzPts val="2300"/>
              <a:buFont typeface="Noto Sans Symbols"/>
              <a:buChar char="▪"/>
            </a:pPr>
            <a:r>
              <a:rPr lang="el-GR" sz="2300" b="0" i="0" u="none" strike="noStrike" cap="none">
                <a:solidFill>
                  <a:schemeClr val="dk1"/>
                </a:solidFill>
                <a:latin typeface="Calibri"/>
                <a:ea typeface="Calibri"/>
                <a:cs typeface="Calibri"/>
                <a:sym typeface="Calibri"/>
              </a:rPr>
              <a:t>Υποστήριξη της καινοτομίας</a:t>
            </a:r>
            <a:endParaRPr sz="2300" b="0" i="0" u="none" strike="noStrike" cap="none">
              <a:solidFill>
                <a:schemeClr val="dk1"/>
              </a:solidFill>
              <a:latin typeface="Calibri"/>
              <a:ea typeface="Calibri"/>
              <a:cs typeface="Calibri"/>
              <a:sym typeface="Calibri"/>
            </a:endParaRPr>
          </a:p>
          <a:p>
            <a:pPr marL="1807845" marR="0" lvl="0" indent="-343535" algn="l" rtl="0">
              <a:lnSpc>
                <a:spcPct val="100000"/>
              </a:lnSpc>
              <a:spcBef>
                <a:spcPts val="0"/>
              </a:spcBef>
              <a:spcAft>
                <a:spcPts val="0"/>
              </a:spcAft>
              <a:buClr>
                <a:schemeClr val="dk1"/>
              </a:buClr>
              <a:buSzPts val="2300"/>
              <a:buFont typeface="Noto Sans Symbols"/>
              <a:buChar char="▪"/>
            </a:pPr>
            <a:r>
              <a:rPr lang="el-GR" sz="2300">
                <a:solidFill>
                  <a:schemeClr val="dk1"/>
                </a:solidFill>
                <a:latin typeface="Calibri"/>
                <a:ea typeface="Calibri"/>
                <a:cs typeface="Calibri"/>
                <a:sym typeface="Calibri"/>
              </a:rPr>
              <a:t>Ενδυνάμωση της Ευρωπαϊκής ταυτότητας</a:t>
            </a:r>
            <a:endParaRPr sz="2300">
              <a:solidFill>
                <a:schemeClr val="dk1"/>
              </a:solidFill>
              <a:latin typeface="Calibri"/>
              <a:ea typeface="Calibri"/>
              <a:cs typeface="Calibri"/>
              <a:sym typeface="Calibri"/>
            </a:endParaRPr>
          </a:p>
          <a:p>
            <a:pPr marL="1414780" marR="0" lvl="0" indent="-342900" algn="l" rtl="0">
              <a:lnSpc>
                <a:spcPct val="100000"/>
              </a:lnSpc>
              <a:spcBef>
                <a:spcPts val="0"/>
              </a:spcBef>
              <a:spcAft>
                <a:spcPts val="0"/>
              </a:spcAft>
              <a:buClr>
                <a:schemeClr val="dk1"/>
              </a:buClr>
              <a:buSzPts val="2300"/>
              <a:buFont typeface="Noto Sans Symbols"/>
              <a:buChar char="▪"/>
            </a:pPr>
            <a:r>
              <a:rPr lang="el-GR" sz="2300">
                <a:solidFill>
                  <a:schemeClr val="dk1"/>
                </a:solidFill>
                <a:latin typeface="Calibri"/>
                <a:ea typeface="Calibri"/>
                <a:cs typeface="Calibri"/>
                <a:sym typeface="Calibri"/>
              </a:rPr>
              <a:t>Ενδυνάμωση της ενεργού Συμμετοχής στα κοινά</a:t>
            </a:r>
            <a:endParaRPr sz="2300">
              <a:solidFill>
                <a:schemeClr val="dk1"/>
              </a:solidFill>
              <a:latin typeface="Calibri"/>
              <a:ea typeface="Calibri"/>
              <a:cs typeface="Calibri"/>
              <a:sym typeface="Calibri"/>
            </a:endParaRPr>
          </a:p>
        </p:txBody>
      </p:sp>
      <p:sp>
        <p:nvSpPr>
          <p:cNvPr id="333" name="Google Shape;333;p6"/>
          <p:cNvSpPr txBox="1"/>
          <p:nvPr/>
        </p:nvSpPr>
        <p:spPr>
          <a:xfrm>
            <a:off x="208547" y="85250"/>
            <a:ext cx="4616116" cy="44307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rgbClr val="FFFFFF"/>
              </a:buClr>
              <a:buSzPts val="2800"/>
              <a:buFont typeface="Calibri"/>
              <a:buNone/>
            </a:pPr>
            <a:r>
              <a:rPr lang="el-GR" sz="2800" b="1">
                <a:solidFill>
                  <a:srgbClr val="FFFFFF"/>
                </a:solidFill>
                <a:latin typeface="Calibri"/>
                <a:ea typeface="Calibri"/>
                <a:cs typeface="Calibri"/>
                <a:sym typeface="Calibri"/>
              </a:rPr>
              <a:t>1.1. ΤΙ ΕΙΝΑΙ ΤΟ ERASMUS+</a:t>
            </a:r>
            <a:endParaRPr sz="2800" b="1">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0"/>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936" name="Google Shape;936;p60"/>
          <p:cNvSpPr txBox="1"/>
          <p:nvPr/>
        </p:nvSpPr>
        <p:spPr>
          <a:xfrm>
            <a:off x="525272" y="614810"/>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grpSp>
        <p:nvGrpSpPr>
          <p:cNvPr id="937" name="Google Shape;937;p60"/>
          <p:cNvGrpSpPr/>
          <p:nvPr/>
        </p:nvGrpSpPr>
        <p:grpSpPr>
          <a:xfrm>
            <a:off x="5250056" y="840870"/>
            <a:ext cx="6733032" cy="5900925"/>
            <a:chOff x="3544823" y="858011"/>
            <a:chExt cx="6733032" cy="5900925"/>
          </a:xfrm>
        </p:grpSpPr>
        <p:pic>
          <p:nvPicPr>
            <p:cNvPr id="938" name="Google Shape;938;p60"/>
            <p:cNvPicPr preferRelativeResize="0"/>
            <p:nvPr/>
          </p:nvPicPr>
          <p:blipFill rotWithShape="1">
            <a:blip r:embed="rId3">
              <a:alphaModFix/>
            </a:blip>
            <a:srcRect/>
            <a:stretch/>
          </p:blipFill>
          <p:spPr>
            <a:xfrm>
              <a:off x="5554725" y="2874010"/>
              <a:ext cx="194056" cy="174243"/>
            </a:xfrm>
            <a:prstGeom prst="rect">
              <a:avLst/>
            </a:prstGeom>
            <a:noFill/>
            <a:ln>
              <a:noFill/>
            </a:ln>
          </p:spPr>
        </p:pic>
        <p:sp>
          <p:nvSpPr>
            <p:cNvPr id="939" name="Google Shape;939;p60"/>
            <p:cNvSpPr/>
            <p:nvPr/>
          </p:nvSpPr>
          <p:spPr>
            <a:xfrm>
              <a:off x="4873751" y="3035680"/>
              <a:ext cx="595630" cy="120014"/>
            </a:xfrm>
            <a:custGeom>
              <a:avLst/>
              <a:gdLst/>
              <a:ahLst/>
              <a:cxnLst/>
              <a:rect l="l" t="t" r="r" b="b"/>
              <a:pathLst>
                <a:path w="595629" h="120014" extrusionOk="0">
                  <a:moveTo>
                    <a:pt x="69850" y="44577"/>
                  </a:moveTo>
                  <a:lnTo>
                    <a:pt x="0" y="93345"/>
                  </a:lnTo>
                  <a:lnTo>
                    <a:pt x="80899" y="120015"/>
                  </a:lnTo>
                  <a:lnTo>
                    <a:pt x="76564" y="90424"/>
                  </a:lnTo>
                  <a:lnTo>
                    <a:pt x="63753" y="90424"/>
                  </a:lnTo>
                  <a:lnTo>
                    <a:pt x="61849" y="77851"/>
                  </a:lnTo>
                  <a:lnTo>
                    <a:pt x="74453" y="76005"/>
                  </a:lnTo>
                  <a:lnTo>
                    <a:pt x="69850" y="44577"/>
                  </a:lnTo>
                  <a:close/>
                </a:path>
                <a:path w="595629" h="120014" extrusionOk="0">
                  <a:moveTo>
                    <a:pt x="74453" y="76005"/>
                  </a:moveTo>
                  <a:lnTo>
                    <a:pt x="61849" y="77851"/>
                  </a:lnTo>
                  <a:lnTo>
                    <a:pt x="63753" y="90424"/>
                  </a:lnTo>
                  <a:lnTo>
                    <a:pt x="76295" y="88583"/>
                  </a:lnTo>
                  <a:lnTo>
                    <a:pt x="74453" y="76005"/>
                  </a:lnTo>
                  <a:close/>
                </a:path>
                <a:path w="595629" h="120014" extrusionOk="0">
                  <a:moveTo>
                    <a:pt x="76295" y="88583"/>
                  </a:moveTo>
                  <a:lnTo>
                    <a:pt x="63753" y="90424"/>
                  </a:lnTo>
                  <a:lnTo>
                    <a:pt x="76564" y="90424"/>
                  </a:lnTo>
                  <a:lnTo>
                    <a:pt x="76295" y="88583"/>
                  </a:lnTo>
                  <a:close/>
                </a:path>
                <a:path w="595629" h="120014" extrusionOk="0">
                  <a:moveTo>
                    <a:pt x="593471" y="0"/>
                  </a:moveTo>
                  <a:lnTo>
                    <a:pt x="74453" y="76005"/>
                  </a:lnTo>
                  <a:lnTo>
                    <a:pt x="76295" y="88583"/>
                  </a:lnTo>
                  <a:lnTo>
                    <a:pt x="595249" y="12446"/>
                  </a:lnTo>
                  <a:lnTo>
                    <a:pt x="593471" y="0"/>
                  </a:lnTo>
                  <a:close/>
                </a:path>
              </a:pathLst>
            </a:custGeom>
            <a:solidFill>
              <a:srgbClr val="4471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940" name="Google Shape;940;p60"/>
            <p:cNvPicPr preferRelativeResize="0"/>
            <p:nvPr/>
          </p:nvPicPr>
          <p:blipFill rotWithShape="1">
            <a:blip r:embed="rId4">
              <a:alphaModFix/>
            </a:blip>
            <a:srcRect/>
            <a:stretch/>
          </p:blipFill>
          <p:spPr>
            <a:xfrm>
              <a:off x="3544823" y="858011"/>
              <a:ext cx="6733032" cy="5900925"/>
            </a:xfrm>
            <a:prstGeom prst="rect">
              <a:avLst/>
            </a:prstGeom>
            <a:noFill/>
            <a:ln>
              <a:noFill/>
            </a:ln>
          </p:spPr>
        </p:pic>
      </p:grpSp>
      <p:sp>
        <p:nvSpPr>
          <p:cNvPr id="941" name="Google Shape;941;p60"/>
          <p:cNvSpPr txBox="1"/>
          <p:nvPr/>
        </p:nvSpPr>
        <p:spPr>
          <a:xfrm>
            <a:off x="884787" y="1699039"/>
            <a:ext cx="3360318" cy="3459922"/>
          </a:xfrm>
          <a:prstGeom prst="rect">
            <a:avLst/>
          </a:prstGeom>
          <a:noFill/>
          <a:ln>
            <a:noFill/>
          </a:ln>
        </p:spPr>
        <p:txBody>
          <a:bodyPr spcFirstLastPara="1" wrap="square" lIns="0" tIns="12700" rIns="0" bIns="0" anchor="t" anchorCtr="0">
            <a:spAutoFit/>
          </a:bodyPr>
          <a:lstStyle/>
          <a:p>
            <a:pPr marL="268288" marR="5080" lvl="0" indent="-255588"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1</a:t>
            </a:r>
            <a:r>
              <a:rPr lang="el-GR" sz="1400" b="0" i="0" u="none" strike="noStrike" cap="none">
                <a:solidFill>
                  <a:srgbClr val="FF0000"/>
                </a:solidFill>
                <a:latin typeface="Calibri"/>
                <a:ea typeface="Calibri"/>
                <a:cs typeface="Calibri"/>
                <a:sym typeface="Calibri"/>
              </a:rPr>
              <a:t>.   Εάν το άτομο που πραγματοποιεί την εγγραφή  (πρώτος Authorized User) είναι ταυτόχρονα και το  Organisation Contact Person, πατώντας το κουμπί  αυτό, </a:t>
            </a:r>
            <a:r>
              <a:rPr lang="el-GR" sz="1400" b="0" i="0" u="sng" strike="noStrike" cap="none">
                <a:solidFill>
                  <a:srgbClr val="FF0000"/>
                </a:solidFill>
                <a:latin typeface="Calibri"/>
                <a:ea typeface="Calibri"/>
                <a:cs typeface="Calibri"/>
                <a:sym typeface="Calibri"/>
              </a:rPr>
              <a:t>έχει τη δυνατότητα να μεταφέρει όλη την </a:t>
            </a:r>
            <a:r>
              <a:rPr lang="el-GR" sz="1400" b="0" i="0" u="none" strike="noStrike" cap="none">
                <a:solidFill>
                  <a:srgbClr val="FF0000"/>
                </a:solidFill>
                <a:latin typeface="Calibri"/>
                <a:ea typeface="Calibri"/>
                <a:cs typeface="Calibri"/>
                <a:sym typeface="Calibri"/>
              </a:rPr>
              <a:t> </a:t>
            </a:r>
            <a:r>
              <a:rPr lang="el-GR" sz="1400" b="0" i="0" u="sng" strike="noStrike" cap="none">
                <a:solidFill>
                  <a:srgbClr val="FF0000"/>
                </a:solidFill>
                <a:latin typeface="Calibri"/>
                <a:ea typeface="Calibri"/>
                <a:cs typeface="Calibri"/>
                <a:sym typeface="Calibri"/>
              </a:rPr>
              <a:t>απαιτούμενη πληροφόρηση από την ακριβώς</a:t>
            </a:r>
            <a:r>
              <a:rPr lang="el-GR" sz="1400" b="0" i="0" u="none" strike="noStrike" cap="none">
                <a:solidFill>
                  <a:srgbClr val="000000"/>
                </a:solidFill>
                <a:latin typeface="Calibri"/>
                <a:ea typeface="Calibri"/>
                <a:cs typeface="Calibri"/>
                <a:sym typeface="Calibri"/>
              </a:rPr>
              <a:t> </a:t>
            </a:r>
            <a:r>
              <a:rPr lang="el-GR" sz="1400" b="0" i="0" u="sng" strike="noStrike" cap="none">
                <a:solidFill>
                  <a:srgbClr val="FF0000"/>
                </a:solidFill>
                <a:latin typeface="Calibri"/>
                <a:ea typeface="Calibri"/>
                <a:cs typeface="Calibri"/>
                <a:sym typeface="Calibri"/>
              </a:rPr>
              <a:t>προηγούμενη σε αυτή την ενότητα</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5"/>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268288" marR="150495" lvl="0" indent="-257175" algn="l" rtl="0">
              <a:lnSpc>
                <a:spcPct val="100000"/>
              </a:lnSpc>
              <a:spcBef>
                <a:spcPts val="0"/>
              </a:spcBef>
              <a:spcAft>
                <a:spcPts val="0"/>
              </a:spcAft>
              <a:buClr>
                <a:srgbClr val="FF0000"/>
              </a:buClr>
              <a:buSzPts val="1400"/>
              <a:buFont typeface="Calibri"/>
              <a:buNone/>
            </a:pPr>
            <a:r>
              <a:rPr lang="el-GR" sz="1400" b="0" i="0" u="none" strike="noStrike" cap="none">
                <a:solidFill>
                  <a:srgbClr val="FF0000"/>
                </a:solidFill>
                <a:latin typeface="Calibri"/>
                <a:ea typeface="Calibri"/>
                <a:cs typeface="Calibri"/>
                <a:sym typeface="Calibri"/>
              </a:rPr>
              <a:t>2a. Εάν επιλεγεί το κουτί, </a:t>
            </a:r>
            <a:r>
              <a:rPr lang="el-GR" sz="1400" b="0" i="0" u="sng" strike="noStrike" cap="none">
                <a:solidFill>
                  <a:srgbClr val="FF0000"/>
                </a:solidFill>
                <a:latin typeface="Calibri"/>
                <a:ea typeface="Calibri"/>
                <a:cs typeface="Calibri"/>
                <a:sym typeface="Calibri"/>
              </a:rPr>
              <a:t>η σχετική πληροφόρηση  αντλείται από την ενότητα “Organisation data”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5"/>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357188" marR="142875" lvl="0" indent="-346075" algn="l" rtl="0">
              <a:lnSpc>
                <a:spcPct val="100000"/>
              </a:lnSpc>
              <a:spcBef>
                <a:spcPts val="0"/>
              </a:spcBef>
              <a:spcAft>
                <a:spcPts val="0"/>
              </a:spcAft>
              <a:buClr>
                <a:srgbClr val="FF0000"/>
              </a:buClr>
              <a:buSzPts val="1400"/>
              <a:buFont typeface="Calibri"/>
              <a:buNone/>
            </a:pPr>
            <a:r>
              <a:rPr lang="el-GR" sz="1400" b="0" i="0" u="none" strike="noStrike" cap="none">
                <a:solidFill>
                  <a:srgbClr val="FF0000"/>
                </a:solidFill>
                <a:latin typeface="Calibri"/>
                <a:ea typeface="Calibri"/>
                <a:cs typeface="Calibri"/>
                <a:sym typeface="Calibri"/>
              </a:rPr>
              <a:t>2b. Εάν επιλεγεί το κουτί, </a:t>
            </a:r>
            <a:r>
              <a:rPr lang="el-GR" sz="1400" b="0" i="0" u="sng" strike="noStrike" cap="none">
                <a:solidFill>
                  <a:srgbClr val="FF0000"/>
                </a:solidFill>
                <a:latin typeface="Calibri"/>
                <a:ea typeface="Calibri"/>
                <a:cs typeface="Calibri"/>
                <a:sym typeface="Calibri"/>
              </a:rPr>
              <a:t>η σχετική πληροφόρηση </a:t>
            </a:r>
            <a:r>
              <a:rPr lang="el-GR" sz="1400" b="0" i="0" u="none" strike="noStrike" cap="none">
                <a:solidFill>
                  <a:srgbClr val="FF0000"/>
                </a:solidFill>
                <a:latin typeface="Calibri"/>
                <a:ea typeface="Calibri"/>
                <a:cs typeface="Calibri"/>
                <a:sym typeface="Calibri"/>
              </a:rPr>
              <a:t> </a:t>
            </a:r>
            <a:r>
              <a:rPr lang="el-GR" sz="1400" b="0" i="0" u="sng" strike="noStrike" cap="none">
                <a:solidFill>
                  <a:srgbClr val="FF0000"/>
                </a:solidFill>
                <a:latin typeface="Calibri"/>
                <a:ea typeface="Calibri"/>
                <a:cs typeface="Calibri"/>
                <a:sym typeface="Calibri"/>
              </a:rPr>
              <a:t>αντλείται από την ενότητα “Legal address”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1"/>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7.3 ΑΠΟΚΤΗΣΗ OID / ΣΥΣΤΗΜΑ ORS</a:t>
            </a:r>
            <a:endParaRPr/>
          </a:p>
        </p:txBody>
      </p:sp>
      <p:sp>
        <p:nvSpPr>
          <p:cNvPr id="948" name="Google Shape;948;p61"/>
          <p:cNvSpPr txBox="1"/>
          <p:nvPr/>
        </p:nvSpPr>
        <p:spPr>
          <a:xfrm>
            <a:off x="164274" y="684963"/>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pic>
        <p:nvPicPr>
          <p:cNvPr id="949" name="Google Shape;949;p61"/>
          <p:cNvPicPr preferRelativeResize="0"/>
          <p:nvPr/>
        </p:nvPicPr>
        <p:blipFill rotWithShape="1">
          <a:blip r:embed="rId3">
            <a:alphaModFix/>
          </a:blip>
          <a:srcRect/>
          <a:stretch/>
        </p:blipFill>
        <p:spPr>
          <a:xfrm>
            <a:off x="4485132" y="875548"/>
            <a:ext cx="7706868" cy="5922262"/>
          </a:xfrm>
          <a:prstGeom prst="rect">
            <a:avLst/>
          </a:prstGeom>
          <a:noFill/>
          <a:ln>
            <a:noFill/>
          </a:ln>
        </p:spPr>
      </p:pic>
      <p:sp>
        <p:nvSpPr>
          <p:cNvPr id="950" name="Google Shape;950;p61"/>
          <p:cNvSpPr txBox="1"/>
          <p:nvPr/>
        </p:nvSpPr>
        <p:spPr>
          <a:xfrm>
            <a:off x="991362" y="1531759"/>
            <a:ext cx="3027680" cy="1306195"/>
          </a:xfrm>
          <a:prstGeom prst="rect">
            <a:avLst/>
          </a:prstGeom>
          <a:noFill/>
          <a:ln>
            <a:noFill/>
          </a:ln>
        </p:spPr>
        <p:txBody>
          <a:bodyPr spcFirstLastPara="1" wrap="square" lIns="0" tIns="12700" rIns="0" bIns="0" anchor="t" anchorCtr="0">
            <a:spAutoFit/>
          </a:bodyPr>
          <a:lstStyle/>
          <a:p>
            <a:pPr marL="12700" marR="206375"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Όταν συμπληρωθούν όλες οι ενότητες, στα  αριστερά της κάθε ενότητας εμφανίζεται ένα</a:t>
            </a:r>
            <a:endParaRPr sz="1200" b="0" i="0" u="none" strike="noStrike" cap="none">
              <a:solidFill>
                <a:srgbClr val="000000"/>
              </a:solidFill>
              <a:latin typeface="Calibri"/>
              <a:ea typeface="Calibri"/>
              <a:cs typeface="Calibri"/>
              <a:sym typeface="Calibri"/>
            </a:endParaRPr>
          </a:p>
          <a:p>
            <a:pPr marL="12700" marR="508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πράσινο </a:t>
            </a:r>
            <a:r>
              <a:rPr lang="el-GR" sz="1200" b="0" i="0" u="none" strike="noStrike" cap="none">
                <a:solidFill>
                  <a:srgbClr val="538235"/>
                </a:solidFill>
                <a:latin typeface="Noto Sans Symbols"/>
                <a:ea typeface="Noto Sans Symbols"/>
                <a:cs typeface="Noto Sans Symbols"/>
                <a:sym typeface="Noto Sans Symbols"/>
              </a:rPr>
              <a:t>✔</a:t>
            </a:r>
            <a:r>
              <a:rPr lang="el-GR" sz="1200" b="0" i="0" u="none" strike="noStrike" cap="none">
                <a:solidFill>
                  <a:srgbClr val="538235"/>
                </a:solidFill>
                <a:latin typeface="Times New Roman"/>
                <a:ea typeface="Times New Roman"/>
                <a:cs typeface="Times New Roman"/>
                <a:sym typeface="Times New Roman"/>
              </a:rPr>
              <a:t> </a:t>
            </a:r>
            <a:r>
              <a:rPr lang="el-GR" sz="1200" b="0" i="0" u="none" strike="noStrike" cap="none">
                <a:solidFill>
                  <a:srgbClr val="FF0000"/>
                </a:solidFill>
                <a:latin typeface="Calibri"/>
                <a:ea typeface="Calibri"/>
                <a:cs typeface="Calibri"/>
                <a:sym typeface="Calibri"/>
              </a:rPr>
              <a:t>ενώ πάνω από το μενού εμφανίζεται  το μήνυμα </a:t>
            </a:r>
            <a:r>
              <a:rPr lang="el-GR" sz="1200" b="0" i="0" u="none" strike="noStrike" cap="none">
                <a:solidFill>
                  <a:srgbClr val="538235"/>
                </a:solidFill>
                <a:latin typeface="Calibri"/>
                <a:ea typeface="Calibri"/>
                <a:cs typeface="Calibri"/>
                <a:sym typeface="Calibri"/>
              </a:rPr>
              <a:t>“</a:t>
            </a:r>
            <a:r>
              <a:rPr lang="el-GR" sz="1200" b="0" i="0" u="none" strike="noStrike" cap="none">
                <a:solidFill>
                  <a:srgbClr val="538235"/>
                </a:solidFill>
                <a:latin typeface="Noto Sans Symbols"/>
                <a:ea typeface="Noto Sans Symbols"/>
                <a:cs typeface="Noto Sans Symbols"/>
                <a:sym typeface="Noto Sans Symbols"/>
              </a:rPr>
              <a:t>✔</a:t>
            </a:r>
            <a:r>
              <a:rPr lang="el-GR" sz="1200" b="0" i="0" u="none" strike="noStrike" cap="none">
                <a:solidFill>
                  <a:srgbClr val="538235"/>
                </a:solidFill>
                <a:latin typeface="Times New Roman"/>
                <a:ea typeface="Times New Roman"/>
                <a:cs typeface="Times New Roman"/>
                <a:sym typeface="Times New Roman"/>
              </a:rPr>
              <a:t> </a:t>
            </a:r>
            <a:r>
              <a:rPr lang="el-GR" sz="1200" b="1" i="0" u="none" strike="noStrike" cap="none">
                <a:solidFill>
                  <a:srgbClr val="538235"/>
                </a:solidFill>
                <a:latin typeface="Calibri"/>
                <a:ea typeface="Calibri"/>
                <a:cs typeface="Calibri"/>
                <a:sym typeface="Calibri"/>
              </a:rPr>
              <a:t>Your form is complete, you can  submit your organisation</a:t>
            </a:r>
            <a:r>
              <a:rPr lang="el-GR" sz="1200" b="0" i="0" u="none" strike="noStrike" cap="none">
                <a:solidFill>
                  <a:srgbClr val="538235"/>
                </a:solidFill>
                <a:latin typeface="Calibri"/>
                <a:ea typeface="Calibri"/>
                <a:cs typeface="Calibri"/>
                <a:sym typeface="Calibri"/>
              </a:rPr>
              <a:t>” </a:t>
            </a:r>
            <a:r>
              <a:rPr lang="el-GR" sz="1200" b="0" i="0" u="none" strike="noStrike" cap="none">
                <a:solidFill>
                  <a:srgbClr val="FF0000"/>
                </a:solidFill>
                <a:latin typeface="Calibri"/>
                <a:ea typeface="Calibri"/>
                <a:cs typeface="Calibri"/>
                <a:sym typeface="Calibri"/>
              </a:rPr>
              <a:t>και ταυτόχρονα,</a:t>
            </a:r>
            <a:endParaRPr sz="1200" b="0" i="0" u="none" strike="noStrike" cap="none">
              <a:solidFill>
                <a:srgbClr val="000000"/>
              </a:solidFill>
              <a:latin typeface="Calibri"/>
              <a:ea typeface="Calibri"/>
              <a:cs typeface="Calibri"/>
              <a:sym typeface="Calibri"/>
            </a:endParaRPr>
          </a:p>
          <a:p>
            <a:pPr marL="12700" marR="238125"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ενεργοποιείται το κουμπί </a:t>
            </a:r>
            <a:r>
              <a:rPr lang="el-GR" sz="1200" b="1" i="0" u="none" strike="noStrike" cap="none">
                <a:solidFill>
                  <a:srgbClr val="FF0000"/>
                </a:solidFill>
                <a:latin typeface="Calibri"/>
                <a:ea typeface="Calibri"/>
                <a:cs typeface="Calibri"/>
                <a:sym typeface="Calibri"/>
              </a:rPr>
              <a:t>Submit </a:t>
            </a:r>
            <a:r>
              <a:rPr lang="el-GR" sz="1200" b="0" i="0" u="none" strike="noStrike" cap="none">
                <a:solidFill>
                  <a:srgbClr val="FF0000"/>
                </a:solidFill>
                <a:latin typeface="Calibri"/>
                <a:ea typeface="Calibri"/>
                <a:cs typeface="Calibri"/>
                <a:sym typeface="Calibri"/>
              </a:rPr>
              <a:t>στην πάνω  δεξιά γωνία.</a:t>
            </a:r>
            <a:endParaRPr sz="1200" b="0" i="0" u="none" strike="noStrike" cap="none">
              <a:solidFill>
                <a:srgbClr val="000000"/>
              </a:solidFill>
              <a:latin typeface="Calibri"/>
              <a:ea typeface="Calibri"/>
              <a:cs typeface="Calibri"/>
              <a:sym typeface="Calibri"/>
            </a:endParaRPr>
          </a:p>
        </p:txBody>
      </p:sp>
      <p:sp>
        <p:nvSpPr>
          <p:cNvPr id="951" name="Google Shape;951;p61"/>
          <p:cNvSpPr txBox="1"/>
          <p:nvPr/>
        </p:nvSpPr>
        <p:spPr>
          <a:xfrm>
            <a:off x="991362" y="3705078"/>
            <a:ext cx="3705225" cy="295275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0000"/>
              </a:buClr>
              <a:buSzPts val="1200"/>
              <a:buFont typeface="Calibri"/>
              <a:buNone/>
            </a:pPr>
            <a:r>
              <a:rPr lang="el-GR" sz="1200" b="0" i="0" u="none" strike="noStrike" cap="none">
                <a:solidFill>
                  <a:srgbClr val="FF0000"/>
                </a:solidFill>
                <a:latin typeface="Calibri"/>
                <a:ea typeface="Calibri"/>
                <a:cs typeface="Calibri"/>
                <a:sym typeface="Calibri"/>
              </a:rPr>
              <a:t>Με το πάτημα του κουμπιού </a:t>
            </a:r>
            <a:r>
              <a:rPr lang="el-GR" sz="1200" b="1" i="0" u="none" strike="noStrike" cap="none">
                <a:solidFill>
                  <a:srgbClr val="FF0000"/>
                </a:solidFill>
                <a:latin typeface="Calibri"/>
                <a:ea typeface="Calibri"/>
                <a:cs typeface="Calibri"/>
                <a:sym typeface="Calibri"/>
              </a:rPr>
              <a:t>Submit, η εγγραφή</a:t>
            </a:r>
            <a:endParaRPr sz="1200" b="0" i="0" u="none" strike="noStrike" cap="none">
              <a:solidFill>
                <a:srgbClr val="000000"/>
              </a:solidFill>
              <a:latin typeface="Calibri"/>
              <a:ea typeface="Calibri"/>
              <a:cs typeface="Calibri"/>
              <a:sym typeface="Calibri"/>
            </a:endParaRPr>
          </a:p>
          <a:p>
            <a:pPr marL="12700" marR="0" lvl="0" indent="0" algn="l" rtl="0">
              <a:lnSpc>
                <a:spcPct val="100000"/>
              </a:lnSpc>
              <a:spcBef>
                <a:spcPts val="5"/>
              </a:spcBef>
              <a:spcAft>
                <a:spcPts val="0"/>
              </a:spcAft>
              <a:buClr>
                <a:srgbClr val="FF0000"/>
              </a:buClr>
              <a:buSzPts val="1200"/>
              <a:buFont typeface="Calibri"/>
              <a:buNone/>
            </a:pPr>
            <a:r>
              <a:rPr lang="el-GR" sz="1200" b="1" i="0" u="none" strike="noStrike" cap="none">
                <a:solidFill>
                  <a:srgbClr val="FF0000"/>
                </a:solidFill>
                <a:latin typeface="Calibri"/>
                <a:ea typeface="Calibri"/>
                <a:cs typeface="Calibri"/>
                <a:sym typeface="Calibri"/>
              </a:rPr>
              <a:t>ολοκληρώνεται </a:t>
            </a:r>
            <a:r>
              <a:rPr lang="el-GR" sz="1200" b="0" i="0" u="none" strike="noStrike" cap="none">
                <a:solidFill>
                  <a:srgbClr val="FF0000"/>
                </a:solidFill>
                <a:latin typeface="Calibri"/>
                <a:ea typeface="Calibri"/>
                <a:cs typeface="Calibri"/>
                <a:sym typeface="Calibri"/>
              </a:rPr>
              <a:t>και:</a:t>
            </a:r>
            <a:endParaRPr sz="1200" b="0" i="0" u="none" strike="noStrike" cap="none">
              <a:solidFill>
                <a:srgbClr val="000000"/>
              </a:solidFill>
              <a:latin typeface="Calibri"/>
              <a:ea typeface="Calibri"/>
              <a:cs typeface="Calibri"/>
              <a:sym typeface="Calibri"/>
            </a:endParaRPr>
          </a:p>
          <a:p>
            <a:pPr marL="184785" marR="80645" lvl="0" indent="-172720" algn="l" rtl="0">
              <a:lnSpc>
                <a:spcPct val="100000"/>
              </a:lnSpc>
              <a:spcBef>
                <a:spcPts val="0"/>
              </a:spcBef>
              <a:spcAft>
                <a:spcPts val="0"/>
              </a:spcAft>
              <a:buClr>
                <a:srgbClr val="FF0000"/>
              </a:buClr>
              <a:buSzPts val="1200"/>
              <a:buFont typeface="Noto Sans Symbols"/>
              <a:buChar char="▪"/>
            </a:pPr>
            <a:r>
              <a:rPr lang="el-GR" sz="1200" b="0" i="0" u="none" strike="noStrike" cap="none">
                <a:solidFill>
                  <a:srgbClr val="FF0000"/>
                </a:solidFill>
                <a:latin typeface="Calibri"/>
                <a:ea typeface="Calibri"/>
                <a:cs typeface="Calibri"/>
                <a:sym typeface="Calibri"/>
              </a:rPr>
              <a:t>Εμφανίζεται </a:t>
            </a:r>
            <a:r>
              <a:rPr lang="el-GR" sz="1200" b="1" i="0" u="none" strike="noStrike" cap="none">
                <a:solidFill>
                  <a:srgbClr val="FF0000"/>
                </a:solidFill>
                <a:latin typeface="Calibri"/>
                <a:ea typeface="Calibri"/>
                <a:cs typeface="Calibri"/>
                <a:sym typeface="Calibri"/>
              </a:rPr>
              <a:t>μήνυμα επιβεβαίωσης, το οποίο περιέχει  το OID </a:t>
            </a:r>
            <a:r>
              <a:rPr lang="el-GR" sz="1200" b="0" i="0" u="none" strike="noStrike" cap="none">
                <a:solidFill>
                  <a:srgbClr val="FF0000"/>
                </a:solidFill>
                <a:latin typeface="Calibri"/>
                <a:ea typeface="Calibri"/>
                <a:cs typeface="Calibri"/>
                <a:sym typeface="Calibri"/>
              </a:rPr>
              <a:t>που αποκτήθηκε</a:t>
            </a:r>
            <a:endParaRPr sz="1200" b="0" i="0" u="none" strike="noStrike" cap="none">
              <a:solidFill>
                <a:srgbClr val="000000"/>
              </a:solidFill>
              <a:latin typeface="Calibri"/>
              <a:ea typeface="Calibri"/>
              <a:cs typeface="Calibri"/>
              <a:sym typeface="Calibri"/>
            </a:endParaRPr>
          </a:p>
          <a:p>
            <a:pPr marL="184785" marR="306705" lvl="0" indent="-172720" algn="l" rtl="0">
              <a:lnSpc>
                <a:spcPct val="100000"/>
              </a:lnSpc>
              <a:spcBef>
                <a:spcPts val="0"/>
              </a:spcBef>
              <a:spcAft>
                <a:spcPts val="0"/>
              </a:spcAft>
              <a:buClr>
                <a:srgbClr val="FF0000"/>
              </a:buClr>
              <a:buSzPts val="1200"/>
              <a:buFont typeface="Noto Sans Symbols"/>
              <a:buChar char="▪"/>
            </a:pPr>
            <a:r>
              <a:rPr lang="el-GR" sz="1200" b="0" i="0" u="none" strike="noStrike" cap="none">
                <a:solidFill>
                  <a:srgbClr val="FF0000"/>
                </a:solidFill>
                <a:latin typeface="Calibri"/>
                <a:ea typeface="Calibri"/>
                <a:cs typeface="Calibri"/>
                <a:sym typeface="Calibri"/>
              </a:rPr>
              <a:t>Εμφανίζονται </a:t>
            </a:r>
            <a:r>
              <a:rPr lang="el-GR" sz="1200" b="1" i="0" u="none" strike="noStrike" cap="none">
                <a:solidFill>
                  <a:srgbClr val="FF0000"/>
                </a:solidFill>
                <a:latin typeface="Calibri"/>
                <a:ea typeface="Calibri"/>
                <a:cs typeface="Calibri"/>
                <a:sym typeface="Calibri"/>
              </a:rPr>
              <a:t>δύο επιπλέον ενότητες </a:t>
            </a:r>
            <a:r>
              <a:rPr lang="el-GR" sz="1200" b="0" i="0" u="none" strike="noStrike" cap="none">
                <a:solidFill>
                  <a:srgbClr val="FF0000"/>
                </a:solidFill>
                <a:latin typeface="Calibri"/>
                <a:ea typeface="Calibri"/>
                <a:cs typeface="Calibri"/>
                <a:sym typeface="Calibri"/>
              </a:rPr>
              <a:t>στο αριστερό  μενού (“Accreditations”, “Documents”)</a:t>
            </a:r>
            <a:endParaRPr sz="1200" b="0" i="0" u="none" strike="noStrike" cap="none">
              <a:solidFill>
                <a:srgbClr val="000000"/>
              </a:solidFill>
              <a:latin typeface="Calibri"/>
              <a:ea typeface="Calibri"/>
              <a:cs typeface="Calibri"/>
              <a:sym typeface="Calibri"/>
            </a:endParaRPr>
          </a:p>
          <a:p>
            <a:pPr marL="184785" marR="0" lvl="0" indent="-172720" algn="l" rtl="0">
              <a:lnSpc>
                <a:spcPct val="100000"/>
              </a:lnSpc>
              <a:spcBef>
                <a:spcPts val="0"/>
              </a:spcBef>
              <a:spcAft>
                <a:spcPts val="0"/>
              </a:spcAft>
              <a:buClr>
                <a:srgbClr val="FF0000"/>
              </a:buClr>
              <a:buSzPts val="1200"/>
              <a:buFont typeface="Noto Sans Symbols"/>
              <a:buChar char="▪"/>
            </a:pPr>
            <a:r>
              <a:rPr lang="el-GR" sz="1200" b="0" i="0" u="none" strike="noStrike" cap="none">
                <a:solidFill>
                  <a:srgbClr val="FF0000"/>
                </a:solidFill>
                <a:latin typeface="Calibri"/>
                <a:ea typeface="Calibri"/>
                <a:cs typeface="Calibri"/>
                <a:sym typeface="Calibri"/>
              </a:rPr>
              <a:t>Tο status της φόρμας εγγραφής αλλάζει από</a:t>
            </a:r>
            <a:endParaRPr sz="1200" b="0" i="0" u="none" strike="noStrike" cap="none">
              <a:solidFill>
                <a:srgbClr val="000000"/>
              </a:solidFill>
              <a:latin typeface="Calibri"/>
              <a:ea typeface="Calibri"/>
              <a:cs typeface="Calibri"/>
              <a:sym typeface="Calibri"/>
            </a:endParaRPr>
          </a:p>
          <a:p>
            <a:pPr marL="184785" marR="0" lvl="0" indent="0" algn="l" rtl="0">
              <a:lnSpc>
                <a:spcPct val="100000"/>
              </a:lnSpc>
              <a:spcBef>
                <a:spcPts val="0"/>
              </a:spcBef>
              <a:spcAft>
                <a:spcPts val="0"/>
              </a:spcAft>
              <a:buClr>
                <a:srgbClr val="FF0000"/>
              </a:buClr>
              <a:buSzPts val="1200"/>
              <a:buFont typeface="Calibri"/>
              <a:buNone/>
            </a:pPr>
            <a:r>
              <a:rPr lang="el-GR" sz="1200" b="1" i="0" u="none" strike="noStrike" cap="none">
                <a:solidFill>
                  <a:srgbClr val="FF0000"/>
                </a:solidFill>
                <a:latin typeface="Calibri"/>
                <a:ea typeface="Calibri"/>
                <a:cs typeface="Calibri"/>
                <a:sym typeface="Calibri"/>
              </a:rPr>
              <a:t>Draft σε Registered</a:t>
            </a:r>
            <a:endParaRPr sz="1200" b="0" i="0" u="none" strike="noStrike" cap="none">
              <a:solidFill>
                <a:srgbClr val="000000"/>
              </a:solidFill>
              <a:latin typeface="Calibri"/>
              <a:ea typeface="Calibri"/>
              <a:cs typeface="Calibri"/>
              <a:sym typeface="Calibri"/>
            </a:endParaRPr>
          </a:p>
          <a:p>
            <a:pPr marL="184785" marR="0" lvl="0" indent="-172720" algn="l" rtl="0">
              <a:lnSpc>
                <a:spcPct val="100000"/>
              </a:lnSpc>
              <a:spcBef>
                <a:spcPts val="0"/>
              </a:spcBef>
              <a:spcAft>
                <a:spcPts val="0"/>
              </a:spcAft>
              <a:buClr>
                <a:srgbClr val="FF0000"/>
              </a:buClr>
              <a:buSzPts val="1200"/>
              <a:buFont typeface="Noto Sans Symbols"/>
              <a:buChar char="▪"/>
            </a:pPr>
            <a:r>
              <a:rPr lang="el-GR" sz="1200" b="0" i="0" u="none" strike="noStrike" cap="none">
                <a:solidFill>
                  <a:srgbClr val="FF0000"/>
                </a:solidFill>
                <a:latin typeface="Calibri"/>
                <a:ea typeface="Calibri"/>
                <a:cs typeface="Calibri"/>
                <a:sym typeface="Calibri"/>
              </a:rPr>
              <a:t>Η οθόνη μετονομάζεται σε </a:t>
            </a:r>
            <a:r>
              <a:rPr lang="el-GR" sz="1200" b="1" i="0" u="none" strike="noStrike" cap="none">
                <a:solidFill>
                  <a:srgbClr val="FF0000"/>
                </a:solidFill>
                <a:latin typeface="Calibri"/>
                <a:ea typeface="Calibri"/>
                <a:cs typeface="Calibri"/>
                <a:sym typeface="Calibri"/>
              </a:rPr>
              <a:t>“Edit My Organisation” </a:t>
            </a:r>
            <a:r>
              <a:rPr lang="el-GR" sz="1200" b="0" i="0" u="none" strike="noStrike" cap="none">
                <a:solidFill>
                  <a:srgbClr val="FF0000"/>
                </a:solidFill>
                <a:latin typeface="Calibri"/>
                <a:ea typeface="Calibri"/>
                <a:cs typeface="Calibri"/>
                <a:sym typeface="Calibri"/>
              </a:rPr>
              <a:t>από</a:t>
            </a:r>
            <a:endParaRPr sz="1200" b="0" i="0" u="none" strike="noStrike" cap="none">
              <a:solidFill>
                <a:srgbClr val="000000"/>
              </a:solidFill>
              <a:latin typeface="Calibri"/>
              <a:ea typeface="Calibri"/>
              <a:cs typeface="Calibri"/>
              <a:sym typeface="Calibri"/>
            </a:endParaRPr>
          </a:p>
          <a:p>
            <a:pPr marL="184785" marR="0" lvl="0" indent="0" algn="l" rtl="0">
              <a:lnSpc>
                <a:spcPct val="100000"/>
              </a:lnSpc>
              <a:spcBef>
                <a:spcPts val="0"/>
              </a:spcBef>
              <a:spcAft>
                <a:spcPts val="0"/>
              </a:spcAft>
              <a:buClr>
                <a:srgbClr val="FF0000"/>
              </a:buClr>
              <a:buSzPts val="1200"/>
              <a:buFont typeface="Calibri"/>
              <a:buNone/>
            </a:pPr>
            <a:r>
              <a:rPr lang="el-GR" sz="1200" b="1" i="0" u="none" strike="noStrike" cap="none">
                <a:solidFill>
                  <a:srgbClr val="FF0000"/>
                </a:solidFill>
                <a:latin typeface="Calibri"/>
                <a:ea typeface="Calibri"/>
                <a:cs typeface="Calibri"/>
                <a:sym typeface="Calibri"/>
              </a:rPr>
              <a:t>“Register My Organisation”</a:t>
            </a:r>
            <a:endParaRPr sz="1200" b="0" i="0" u="none" strike="noStrike" cap="none">
              <a:solidFill>
                <a:srgbClr val="000000"/>
              </a:solidFill>
              <a:latin typeface="Calibri"/>
              <a:ea typeface="Calibri"/>
              <a:cs typeface="Calibri"/>
              <a:sym typeface="Calibri"/>
            </a:endParaRPr>
          </a:p>
          <a:p>
            <a:pPr marL="184785" marR="0" lvl="0" indent="-172720" algn="l" rtl="0">
              <a:lnSpc>
                <a:spcPct val="100000"/>
              </a:lnSpc>
              <a:spcBef>
                <a:spcPts val="0"/>
              </a:spcBef>
              <a:spcAft>
                <a:spcPts val="0"/>
              </a:spcAft>
              <a:buClr>
                <a:srgbClr val="FF0000"/>
              </a:buClr>
              <a:buSzPts val="1200"/>
              <a:buFont typeface="Noto Sans Symbols"/>
              <a:buChar char="▪"/>
            </a:pPr>
            <a:r>
              <a:rPr lang="el-GR" sz="1200" b="0" i="0" u="none" strike="noStrike" cap="none">
                <a:solidFill>
                  <a:srgbClr val="FF0000"/>
                </a:solidFill>
                <a:latin typeface="Calibri"/>
                <a:ea typeface="Calibri"/>
                <a:cs typeface="Calibri"/>
                <a:sym typeface="Calibri"/>
              </a:rPr>
              <a:t>Το κουμπί </a:t>
            </a:r>
            <a:r>
              <a:rPr lang="el-GR" sz="1200" b="1" i="0" u="none" strike="noStrike" cap="none">
                <a:solidFill>
                  <a:srgbClr val="FF0000"/>
                </a:solidFill>
                <a:latin typeface="Calibri"/>
                <a:ea typeface="Calibri"/>
                <a:cs typeface="Calibri"/>
                <a:sym typeface="Calibri"/>
              </a:rPr>
              <a:t>Submit </a:t>
            </a:r>
            <a:r>
              <a:rPr lang="el-GR" sz="1200" b="0" i="0" u="none" strike="noStrike" cap="none">
                <a:solidFill>
                  <a:srgbClr val="FF0000"/>
                </a:solidFill>
                <a:latin typeface="Calibri"/>
                <a:ea typeface="Calibri"/>
                <a:cs typeface="Calibri"/>
                <a:sym typeface="Calibri"/>
              </a:rPr>
              <a:t>αντικαθίσταται από το κουμπί </a:t>
            </a:r>
            <a:r>
              <a:rPr lang="el-GR" sz="1200" b="1" i="0" u="none" strike="noStrike" cap="none">
                <a:solidFill>
                  <a:srgbClr val="FF0000"/>
                </a:solidFill>
                <a:latin typeface="Calibri"/>
                <a:ea typeface="Calibri"/>
                <a:cs typeface="Calibri"/>
                <a:sym typeface="Calibri"/>
              </a:rPr>
              <a:t>Update</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35"/>
              </a:spcBef>
              <a:spcAft>
                <a:spcPts val="0"/>
              </a:spcAft>
              <a:buClr>
                <a:schemeClr val="dk1"/>
              </a:buClr>
              <a:buSzPts val="1150"/>
              <a:buFont typeface="Calibri"/>
              <a:buNone/>
            </a:pPr>
            <a:endParaRPr sz="1150" b="0" i="0" u="none" strike="noStrike" cap="none">
              <a:solidFill>
                <a:srgbClr val="000000"/>
              </a:solidFill>
              <a:latin typeface="Calibri"/>
              <a:ea typeface="Calibri"/>
              <a:cs typeface="Calibri"/>
              <a:sym typeface="Calibri"/>
            </a:endParaRPr>
          </a:p>
          <a:p>
            <a:pPr marL="12700" marR="113664" lvl="0" indent="0" algn="l" rtl="0">
              <a:lnSpc>
                <a:spcPct val="100000"/>
              </a:lnSpc>
              <a:spcBef>
                <a:spcPts val="0"/>
              </a:spcBef>
              <a:spcAft>
                <a:spcPts val="0"/>
              </a:spcAft>
              <a:buClr>
                <a:srgbClr val="FF0000"/>
              </a:buClr>
              <a:buSzPts val="1200"/>
              <a:buFont typeface="Calibri"/>
              <a:buNone/>
            </a:pPr>
            <a:r>
              <a:rPr lang="el-GR" sz="1200" b="1" i="1" u="none" strike="noStrike" cap="none">
                <a:solidFill>
                  <a:srgbClr val="FF0000"/>
                </a:solidFill>
                <a:latin typeface="Calibri"/>
                <a:ea typeface="Calibri"/>
                <a:cs typeface="Calibri"/>
                <a:sym typeface="Calibri"/>
              </a:rPr>
              <a:t>!!! </a:t>
            </a:r>
            <a:r>
              <a:rPr lang="el-GR" sz="1200" b="0" i="1" u="none" strike="noStrike" cap="none">
                <a:solidFill>
                  <a:srgbClr val="FF0000"/>
                </a:solidFill>
                <a:latin typeface="Calibri"/>
                <a:ea typeface="Calibri"/>
                <a:cs typeface="Calibri"/>
                <a:sym typeface="Calibri"/>
              </a:rPr>
              <a:t>To status </a:t>
            </a:r>
            <a:r>
              <a:rPr lang="el-GR" sz="1200" b="1" i="1" u="none" strike="noStrike" cap="none">
                <a:solidFill>
                  <a:srgbClr val="FF0000"/>
                </a:solidFill>
                <a:latin typeface="Calibri"/>
                <a:ea typeface="Calibri"/>
                <a:cs typeface="Calibri"/>
                <a:sym typeface="Calibri"/>
              </a:rPr>
              <a:t>Registered </a:t>
            </a:r>
            <a:r>
              <a:rPr lang="el-GR" sz="1200" b="0" i="1" u="none" strike="noStrike" cap="none">
                <a:solidFill>
                  <a:srgbClr val="FF0000"/>
                </a:solidFill>
                <a:latin typeface="Calibri"/>
                <a:ea typeface="Calibri"/>
                <a:cs typeface="Calibri"/>
                <a:sym typeface="Calibri"/>
              </a:rPr>
              <a:t>υποδηλώνει μόνο ότι η υποβολή  των στοιχείων εγγραφής ήταν επιτυχής και όχι ότι ο  οργανισμός έχει ήδη επικυρωθεί από την αρμόδια Εθνική  Υπηρεσία. </a:t>
            </a:r>
            <a:r>
              <a:rPr lang="el-GR" sz="1200" b="1" i="1" u="none" strike="noStrike" cap="none">
                <a:solidFill>
                  <a:srgbClr val="FF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62"/>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7.3 ΑΠΟΚΤΗΣΗ OID / ΣΥΣΤΗΜΑ ORS</a:t>
            </a:r>
            <a:endParaRPr/>
          </a:p>
        </p:txBody>
      </p:sp>
      <p:sp>
        <p:nvSpPr>
          <p:cNvPr id="958" name="Google Shape;958;p62"/>
          <p:cNvSpPr txBox="1"/>
          <p:nvPr/>
        </p:nvSpPr>
        <p:spPr>
          <a:xfrm>
            <a:off x="846548" y="946834"/>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Εγγραφή Νέου Οργανισμού:</a:t>
            </a:r>
            <a:endParaRPr sz="2800" b="1">
              <a:solidFill>
                <a:schemeClr val="dk1"/>
              </a:solidFill>
              <a:latin typeface="Calibri"/>
              <a:ea typeface="Calibri"/>
              <a:cs typeface="Calibri"/>
              <a:sym typeface="Calibri"/>
            </a:endParaRPr>
          </a:p>
        </p:txBody>
      </p:sp>
      <p:sp>
        <p:nvSpPr>
          <p:cNvPr id="959" name="Google Shape;959;p62"/>
          <p:cNvSpPr txBox="1"/>
          <p:nvPr/>
        </p:nvSpPr>
        <p:spPr>
          <a:xfrm>
            <a:off x="846548" y="2078574"/>
            <a:ext cx="10571095" cy="1490152"/>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Clr>
                <a:srgbClr val="000000"/>
              </a:buClr>
              <a:buSzPts val="2400"/>
              <a:buFont typeface="Calibri"/>
              <a:buNone/>
            </a:pPr>
            <a:r>
              <a:rPr lang="el-GR" sz="2400" b="0" i="0" u="none" strike="noStrike" cap="none">
                <a:solidFill>
                  <a:srgbClr val="000000"/>
                </a:solidFill>
                <a:latin typeface="Calibri"/>
                <a:ea typeface="Calibri"/>
                <a:cs typeface="Calibri"/>
                <a:sym typeface="Calibri"/>
              </a:rPr>
              <a:t>Για την εγγραφή </a:t>
            </a:r>
            <a:r>
              <a:rPr lang="el-GR" sz="2400" b="0" i="0" u="sng" strike="noStrike" cap="none">
                <a:solidFill>
                  <a:srgbClr val="000000"/>
                </a:solidFill>
                <a:latin typeface="Calibri"/>
                <a:ea typeface="Calibri"/>
                <a:cs typeface="Calibri"/>
                <a:sym typeface="Calibri"/>
              </a:rPr>
              <a:t>δημόσιων σχολείων όλων των βαθμίδων </a:t>
            </a:r>
            <a:r>
              <a:rPr lang="el-GR" sz="2400" b="0" i="0" u="none" strike="noStrike" cap="none">
                <a:solidFill>
                  <a:srgbClr val="000000"/>
                </a:solidFill>
                <a:latin typeface="Calibri"/>
                <a:ea typeface="Calibri"/>
                <a:cs typeface="Calibri"/>
                <a:sym typeface="Calibri"/>
              </a:rPr>
              <a:t>στο ORS, θα  πρέπει να ληφθούν υπόψη oι </a:t>
            </a:r>
            <a:r>
              <a:rPr lang="el-GR" sz="2400" b="0" i="0" u="sng" strike="noStrike" cap="none">
                <a:solidFill>
                  <a:srgbClr val="0462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κατάλογοι </a:t>
            </a:r>
            <a:r>
              <a:rPr lang="el-GR" sz="2400" b="0" i="0" u="none" strike="noStrike" cap="none">
                <a:solidFill>
                  <a:srgbClr val="000000"/>
                </a:solidFill>
                <a:latin typeface="Calibri"/>
                <a:ea typeface="Calibri"/>
                <a:cs typeface="Calibri"/>
                <a:sym typeface="Calibri"/>
              </a:rPr>
              <a:t>με τα </a:t>
            </a:r>
            <a:r>
              <a:rPr lang="el-GR" sz="2400" b="0" i="0" u="sng" strike="noStrike" cap="none">
                <a:solidFill>
                  <a:srgbClr val="000000"/>
                </a:solidFill>
                <a:latin typeface="Calibri"/>
                <a:ea typeface="Calibri"/>
                <a:cs typeface="Calibri"/>
                <a:sym typeface="Calibri"/>
              </a:rPr>
              <a:t>τυποποιημένα  ονόματα σχολείων </a:t>
            </a:r>
            <a:r>
              <a:rPr lang="el-GR" sz="2400" b="0" i="0" u="none" strike="noStrike" cap="none">
                <a:solidFill>
                  <a:srgbClr val="000000"/>
                </a:solidFill>
                <a:latin typeface="Calibri"/>
                <a:ea typeface="Calibri"/>
                <a:cs typeface="Calibri"/>
                <a:sym typeface="Calibri"/>
              </a:rPr>
              <a:t>που έχει δημιουργήσει το Υπουργείο Παιδείας,</a:t>
            </a:r>
            <a:r>
              <a:rPr lang="el-GR" sz="2400">
                <a:solidFill>
                  <a:srgbClr val="000000"/>
                </a:solidFill>
                <a:latin typeface="Calibri"/>
                <a:ea typeface="Calibri"/>
                <a:cs typeface="Calibri"/>
                <a:sym typeface="Calibri"/>
              </a:rPr>
              <a:t> </a:t>
            </a:r>
            <a:r>
              <a:rPr lang="el-GR" sz="2400" b="0" i="0" u="none" strike="noStrike" cap="none">
                <a:solidFill>
                  <a:srgbClr val="000000"/>
                </a:solidFill>
                <a:latin typeface="Calibri"/>
                <a:ea typeface="Calibri"/>
                <a:cs typeface="Calibri"/>
                <a:sym typeface="Calibri"/>
              </a:rPr>
              <a:t>Αθλητισμού και Νεολαίας Κύπρου.</a:t>
            </a: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Calibri"/>
              <a:buNone/>
            </a:pPr>
            <a:r>
              <a:rPr lang="el-GR" sz="2400" b="0" i="0" u="none" strike="noStrike" cap="none">
                <a:solidFill>
                  <a:srgbClr val="000000"/>
                </a:solidFill>
                <a:latin typeface="Calibri"/>
                <a:ea typeface="Calibri"/>
                <a:cs typeface="Calibri"/>
                <a:sym typeface="Calibri"/>
              </a:rPr>
              <a:t>(τυποποίηση σύμφωνα με το ρομανικό αλφάβητο)</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63"/>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7.3 ΑΠΟΚΤΗΣΗ OID / ΣΥΣΤΗΜΑ ORS</a:t>
            </a:r>
            <a:endParaRPr/>
          </a:p>
        </p:txBody>
      </p:sp>
      <p:sp>
        <p:nvSpPr>
          <p:cNvPr id="966" name="Google Shape;966;p63"/>
          <p:cNvSpPr txBox="1"/>
          <p:nvPr/>
        </p:nvSpPr>
        <p:spPr>
          <a:xfrm>
            <a:off x="735337" y="946834"/>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Ενημέρωση Εγγραφής:</a:t>
            </a:r>
            <a:endParaRPr sz="2800" b="1">
              <a:solidFill>
                <a:schemeClr val="dk1"/>
              </a:solidFill>
              <a:latin typeface="Calibri"/>
              <a:ea typeface="Calibri"/>
              <a:cs typeface="Calibri"/>
              <a:sym typeface="Calibri"/>
            </a:endParaRPr>
          </a:p>
        </p:txBody>
      </p:sp>
      <p:sp>
        <p:nvSpPr>
          <p:cNvPr id="967" name="Google Shape;967;p63"/>
          <p:cNvSpPr txBox="1"/>
          <p:nvPr/>
        </p:nvSpPr>
        <p:spPr>
          <a:xfrm>
            <a:off x="443280" y="1997662"/>
            <a:ext cx="11367720" cy="3913504"/>
          </a:xfrm>
          <a:prstGeom prst="rect">
            <a:avLst/>
          </a:prstGeom>
          <a:noFill/>
          <a:ln>
            <a:noFill/>
          </a:ln>
        </p:spPr>
        <p:txBody>
          <a:bodyPr spcFirstLastPara="1" wrap="square" lIns="0" tIns="12050" rIns="0" bIns="0" anchor="t" anchorCtr="0">
            <a:spAutoFit/>
          </a:bodyPr>
          <a:lstStyle/>
          <a:p>
            <a:pPr marL="354965" marR="6985" lvl="0" indent="-342900" algn="just" rtl="0">
              <a:lnSpc>
                <a:spcPct val="100000"/>
              </a:lnSpc>
              <a:spcBef>
                <a:spcPts val="0"/>
              </a:spcBef>
              <a:spcAft>
                <a:spcPts val="0"/>
              </a:spcAft>
              <a:buClr>
                <a:srgbClr val="000000"/>
              </a:buClr>
              <a:buSzPts val="2200"/>
              <a:buFont typeface="Noto Sans Symbols"/>
              <a:buChar char="▪"/>
            </a:pPr>
            <a:r>
              <a:rPr lang="el-GR" sz="2200" b="0" i="0" u="none" strike="noStrike" cap="none">
                <a:solidFill>
                  <a:srgbClr val="000000"/>
                </a:solidFill>
                <a:latin typeface="Calibri"/>
                <a:ea typeface="Calibri"/>
                <a:cs typeface="Calibri"/>
                <a:sym typeface="Calibri"/>
              </a:rPr>
              <a:t>Εφόσον ένας οργανισμός </a:t>
            </a:r>
            <a:r>
              <a:rPr lang="el-GR" sz="2200" b="1" i="0" u="none" strike="noStrike" cap="none">
                <a:solidFill>
                  <a:srgbClr val="000000"/>
                </a:solidFill>
                <a:latin typeface="Calibri"/>
                <a:ea typeface="Calibri"/>
                <a:cs typeface="Calibri"/>
                <a:sym typeface="Calibri"/>
              </a:rPr>
              <a:t>υποβάλει επιτυχώς τη φόρμα εγγραφής του στο ORS</a:t>
            </a:r>
            <a:r>
              <a:rPr lang="el-GR" sz="2200" b="0" i="0" u="none" strike="noStrike" cap="none">
                <a:solidFill>
                  <a:srgbClr val="000000"/>
                </a:solidFill>
                <a:latin typeface="Calibri"/>
                <a:ea typeface="Calibri"/>
                <a:cs typeface="Calibri"/>
                <a:sym typeface="Calibri"/>
              </a:rPr>
              <a:t>, ο  authorised user συνδέεται – όποτε ο ίδιος επιθυμεί - με την Πλατφόρμα</a:t>
            </a:r>
            <a:r>
              <a:rPr lang="el-GR" sz="2200" b="0" i="0" u="none" strike="noStrike" cap="none">
                <a:solidFill>
                  <a:srgbClr val="0462C1"/>
                </a:solidFill>
                <a:latin typeface="Calibri"/>
                <a:ea typeface="Calibri"/>
                <a:cs typeface="Calibri"/>
                <a:sym typeface="Calibri"/>
              </a:rPr>
              <a:t> </a:t>
            </a:r>
            <a:r>
              <a:rPr lang="el-GR" sz="2200" b="0" i="0" u="sng" strike="noStrike" cap="none">
                <a:solidFill>
                  <a:srgbClr val="0462C1"/>
                </a:solidFill>
                <a:latin typeface="Calibri"/>
                <a:ea typeface="Calibri"/>
                <a:cs typeface="Calibri"/>
                <a:sym typeface="Calibri"/>
              </a:rPr>
              <a:t>Erasmus+ and </a:t>
            </a:r>
            <a:r>
              <a:rPr lang="el-GR" sz="2200" b="0" i="0" u="none" strike="noStrike" cap="none">
                <a:solidFill>
                  <a:srgbClr val="0462C1"/>
                </a:solidFill>
                <a:latin typeface="Calibri"/>
                <a:ea typeface="Calibri"/>
                <a:cs typeface="Calibri"/>
                <a:sym typeface="Calibri"/>
              </a:rPr>
              <a:t> </a:t>
            </a:r>
            <a:r>
              <a:rPr lang="el-GR" sz="2200" b="0" i="0" u="sng" strike="noStrike" cap="none">
                <a:solidFill>
                  <a:srgbClr val="0462C1"/>
                </a:solidFill>
                <a:latin typeface="Calibri"/>
                <a:ea typeface="Calibri"/>
                <a:cs typeface="Calibri"/>
                <a:sym typeface="Calibri"/>
              </a:rPr>
              <a:t>European Solidarity Corps Platform</a:t>
            </a:r>
            <a:r>
              <a:rPr lang="el-GR" sz="2200" b="0" i="0" u="none" strike="noStrike" cap="none">
                <a:solidFill>
                  <a:srgbClr val="000000"/>
                </a:solidFill>
                <a:latin typeface="Calibri"/>
                <a:ea typeface="Calibri"/>
                <a:cs typeface="Calibri"/>
                <a:sym typeface="Calibri"/>
              </a:rPr>
              <a:t>, χρησιμοποιώντας τον EU Login λογαριασμό που χρησιμοποιήθηκε για την εγγραφή, για να:</a:t>
            </a:r>
            <a:endParaRPr sz="2200" b="0" i="0" u="none" strike="noStrike" cap="none">
              <a:solidFill>
                <a:srgbClr val="000000"/>
              </a:solidFill>
              <a:latin typeface="Calibri"/>
              <a:ea typeface="Calibri"/>
              <a:cs typeface="Calibri"/>
              <a:sym typeface="Calibri"/>
            </a:endParaRPr>
          </a:p>
          <a:p>
            <a:pPr marL="342900" marR="0" lvl="0" indent="-196850" algn="l" rtl="0">
              <a:lnSpc>
                <a:spcPct val="100000"/>
              </a:lnSpc>
              <a:spcBef>
                <a:spcPts val="50"/>
              </a:spcBef>
              <a:spcAft>
                <a:spcPts val="0"/>
              </a:spcAft>
              <a:buClr>
                <a:schemeClr val="dk1"/>
              </a:buClr>
              <a:buSzPts val="2300"/>
              <a:buFont typeface="Noto Sans Symbols"/>
              <a:buNone/>
            </a:pPr>
            <a:endParaRPr sz="2300" b="0" i="0" u="none" strike="noStrike" cap="none">
              <a:solidFill>
                <a:srgbClr val="000000"/>
              </a:solidFill>
              <a:latin typeface="Calibri"/>
              <a:ea typeface="Calibri"/>
              <a:cs typeface="Calibri"/>
              <a:sym typeface="Calibri"/>
            </a:endParaRPr>
          </a:p>
          <a:p>
            <a:pPr marL="812165" marR="5080" lvl="1" indent="-342900" algn="just" rtl="0">
              <a:spcBef>
                <a:spcPts val="0"/>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Ολοκληρώσει την ενημέρωση των στοιχείων του οργανισμού, ανεβάζοντας στην πλατφόρμα τα  απαραίτητα έντυπα </a:t>
            </a:r>
            <a:r>
              <a:rPr lang="el-GR" sz="2000" b="0" i="0" u="none" strike="noStrike" cap="none">
                <a:solidFill>
                  <a:srgbClr val="000000"/>
                </a:solidFill>
                <a:latin typeface="Calibri"/>
                <a:ea typeface="Calibri"/>
                <a:cs typeface="Calibri"/>
                <a:sym typeface="Calibri"/>
              </a:rPr>
              <a:t>🡪 Αυτή η διαδικασία μπορεί να γίνει και απευθείας, με το που εμφανίζεται  η ενότητα “Documents” στο αριστερό μενού, αμέσως μετά την εγγραφή του οργανισμού</a:t>
            </a:r>
            <a:endParaRPr sz="2000" b="0" i="0" u="none" strike="noStrike" cap="none">
              <a:solidFill>
                <a:srgbClr val="000000"/>
              </a:solidFill>
              <a:latin typeface="Calibri"/>
              <a:ea typeface="Calibri"/>
              <a:cs typeface="Calibri"/>
              <a:sym typeface="Calibri"/>
            </a:endParaRPr>
          </a:p>
          <a:p>
            <a:pPr marL="800100" marR="0" lvl="1" indent="-209550" algn="l" rtl="0">
              <a:spcBef>
                <a:spcPts val="30"/>
              </a:spcBef>
              <a:spcAft>
                <a:spcPts val="0"/>
              </a:spcAft>
              <a:buClr>
                <a:schemeClr val="dk1"/>
              </a:buClr>
              <a:buSzPts val="2100"/>
              <a:buFont typeface="Noto Sans Symbols"/>
              <a:buNone/>
            </a:pPr>
            <a:endParaRPr sz="2100" b="0" i="0" u="none" strike="noStrike" cap="none">
              <a:solidFill>
                <a:srgbClr val="000000"/>
              </a:solidFill>
              <a:latin typeface="Calibri"/>
              <a:ea typeface="Calibri"/>
              <a:cs typeface="Calibri"/>
              <a:sym typeface="Calibri"/>
            </a:endParaRPr>
          </a:p>
          <a:p>
            <a:pPr marL="812165" marR="0" lvl="1" indent="-342900" algn="l" rtl="0">
              <a:spcBef>
                <a:spcPts val="0"/>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Προσθέσει/Διαγράψει authorised users</a:t>
            </a:r>
            <a:endParaRPr sz="2000" b="0" i="0" u="sng" strike="noStrike" cap="none">
              <a:solidFill>
                <a:srgbClr val="000000"/>
              </a:solidFill>
              <a:latin typeface="Calibri"/>
              <a:ea typeface="Calibri"/>
              <a:cs typeface="Calibri"/>
              <a:sym typeface="Calibri"/>
            </a:endParaRPr>
          </a:p>
          <a:p>
            <a:pPr marL="800100" marR="0" lvl="1" indent="-209550" algn="l" rtl="0">
              <a:spcBef>
                <a:spcPts val="40"/>
              </a:spcBef>
              <a:spcAft>
                <a:spcPts val="0"/>
              </a:spcAft>
              <a:buClr>
                <a:schemeClr val="dk1"/>
              </a:buClr>
              <a:buSzPts val="2100"/>
              <a:buFont typeface="Noto Sans Symbols"/>
              <a:buNone/>
            </a:pPr>
            <a:endParaRPr sz="2100" b="0" i="0" u="none" strike="noStrike" cap="none">
              <a:solidFill>
                <a:srgbClr val="000000"/>
              </a:solidFill>
              <a:latin typeface="Calibri"/>
              <a:ea typeface="Calibri"/>
              <a:cs typeface="Calibri"/>
              <a:sym typeface="Calibri"/>
            </a:endParaRPr>
          </a:p>
          <a:p>
            <a:pPr marL="812165" marR="0" lvl="1" indent="-342900" algn="l" rtl="0">
              <a:spcBef>
                <a:spcPts val="0"/>
              </a:spcBef>
              <a:spcAft>
                <a:spcPts val="0"/>
              </a:spcAft>
              <a:buClr>
                <a:srgbClr val="000000"/>
              </a:buClr>
              <a:buSzPts val="2000"/>
              <a:buFont typeface="Noto Sans Symbols"/>
              <a:buChar char="⮚"/>
            </a:pPr>
            <a:r>
              <a:rPr lang="el-GR" sz="2000" b="0" i="0" u="sng" strike="noStrike" cap="none">
                <a:solidFill>
                  <a:srgbClr val="000000"/>
                </a:solidFill>
                <a:latin typeface="Calibri"/>
                <a:ea typeface="Calibri"/>
                <a:cs typeface="Calibri"/>
                <a:sym typeface="Calibri"/>
              </a:rPr>
              <a:t>Επικαιροποιήσει </a:t>
            </a:r>
            <a:r>
              <a:rPr lang="el-GR" sz="2000" b="0" i="0" u="none" strike="noStrike" cap="none">
                <a:solidFill>
                  <a:srgbClr val="000000"/>
                </a:solidFill>
                <a:latin typeface="Calibri"/>
                <a:ea typeface="Calibri"/>
                <a:cs typeface="Calibri"/>
                <a:sym typeface="Calibri"/>
              </a:rPr>
              <a:t>τα στοιχεία εγγραφής</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4"/>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974" name="Google Shape;974;p64"/>
          <p:cNvSpPr txBox="1"/>
          <p:nvPr/>
        </p:nvSpPr>
        <p:spPr>
          <a:xfrm>
            <a:off x="134111" y="917686"/>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ΕΝΗΜΕΡΩΣΗ ΕΓΓΡΑΦΗΣ - ΒΗΜΑ 1:</a:t>
            </a:r>
            <a:endParaRPr sz="2800" b="1">
              <a:solidFill>
                <a:schemeClr val="dk1"/>
              </a:solidFill>
              <a:latin typeface="Calibri"/>
              <a:ea typeface="Calibri"/>
              <a:cs typeface="Calibri"/>
              <a:sym typeface="Calibri"/>
            </a:endParaRPr>
          </a:p>
        </p:txBody>
      </p:sp>
      <p:pic>
        <p:nvPicPr>
          <p:cNvPr id="975" name="Google Shape;975;p64"/>
          <p:cNvPicPr preferRelativeResize="0"/>
          <p:nvPr/>
        </p:nvPicPr>
        <p:blipFill rotWithShape="1">
          <a:blip r:embed="rId3">
            <a:alphaModFix/>
          </a:blip>
          <a:srcRect/>
          <a:stretch/>
        </p:blipFill>
        <p:spPr>
          <a:xfrm>
            <a:off x="128015" y="1600200"/>
            <a:ext cx="11843004" cy="4066031"/>
          </a:xfrm>
          <a:prstGeom prst="rect">
            <a:avLst/>
          </a:prstGeom>
          <a:noFill/>
          <a:ln>
            <a:noFill/>
          </a:ln>
        </p:spPr>
      </p:pic>
      <p:sp>
        <p:nvSpPr>
          <p:cNvPr id="976" name="Google Shape;976;p64"/>
          <p:cNvSpPr txBox="1"/>
          <p:nvPr/>
        </p:nvSpPr>
        <p:spPr>
          <a:xfrm>
            <a:off x="134113" y="5970578"/>
            <a:ext cx="10684040" cy="88742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1400" b="0" i="0" u="none" strike="noStrike" cap="none">
                <a:solidFill>
                  <a:srgbClr val="000000"/>
                </a:solidFill>
                <a:latin typeface="Calibri"/>
                <a:ea typeface="Calibri"/>
                <a:cs typeface="Calibri"/>
                <a:sym typeface="Calibri"/>
              </a:rPr>
              <a:t>Κάτω από την ενότητα </a:t>
            </a:r>
            <a:r>
              <a:rPr lang="el-GR" sz="1400" b="1" i="0" u="none" strike="noStrike" cap="none">
                <a:solidFill>
                  <a:srgbClr val="000000"/>
                </a:solidFill>
                <a:latin typeface="Calibri"/>
                <a:ea typeface="Calibri"/>
                <a:cs typeface="Calibri"/>
                <a:sym typeface="Calibri"/>
              </a:rPr>
              <a:t>Organisations </a:t>
            </a:r>
            <a:r>
              <a:rPr lang="el-GR" sz="1400" b="0" i="0" u="none" strike="noStrike" cap="none">
                <a:solidFill>
                  <a:srgbClr val="000000"/>
                </a:solidFill>
                <a:latin typeface="Calibri"/>
                <a:ea typeface="Calibri"/>
                <a:cs typeface="Calibri"/>
                <a:sym typeface="Calibri"/>
              </a:rPr>
              <a:t>εμφανίζεται άλλη μία επιλογή (“My Organisations”). Με το πάτημα του κουμπιού </a:t>
            </a:r>
            <a:r>
              <a:rPr lang="el-GR" sz="1400" b="1" i="0" u="none" strike="noStrike" cap="none">
                <a:solidFill>
                  <a:srgbClr val="000000"/>
                </a:solidFill>
                <a:latin typeface="Calibri"/>
                <a:ea typeface="Calibri"/>
                <a:cs typeface="Calibri"/>
                <a:sym typeface="Calibri"/>
              </a:rPr>
              <a:t>My organisations</a:t>
            </a:r>
            <a:r>
              <a:rPr lang="el-GR" sz="1400" b="0" i="0" u="none" strike="noStrike" cap="none">
                <a:solidFill>
                  <a:srgbClr val="000000"/>
                </a:solidFill>
                <a:latin typeface="Calibri"/>
                <a:ea typeface="Calibri"/>
                <a:cs typeface="Calibri"/>
                <a:sym typeface="Calibri"/>
              </a:rPr>
              <a:t>, εμφανίζεται </a:t>
            </a:r>
            <a:r>
              <a:rPr lang="el-GR" sz="1400" b="0" i="0" u="sng" strike="noStrike" cap="none">
                <a:solidFill>
                  <a:srgbClr val="000000"/>
                </a:solidFill>
                <a:latin typeface="Calibri"/>
                <a:ea typeface="Calibri"/>
                <a:cs typeface="Calibri"/>
                <a:sym typeface="Calibri"/>
              </a:rPr>
              <a:t>ένας κατάλογος με όλους τους εγγεγραμμένους οργανισμούς για τους </a:t>
            </a:r>
            <a:r>
              <a:rPr lang="el-GR" sz="1400" b="0" i="0" u="none" strike="noStrike" cap="none">
                <a:solidFill>
                  <a:srgbClr val="000000"/>
                </a:solidFill>
                <a:latin typeface="Calibri"/>
                <a:ea typeface="Calibri"/>
                <a:cs typeface="Calibri"/>
                <a:sym typeface="Calibri"/>
              </a:rPr>
              <a:t> </a:t>
            </a:r>
            <a:r>
              <a:rPr lang="el-GR" sz="1400" b="0" i="0" u="sng" strike="noStrike" cap="none">
                <a:solidFill>
                  <a:srgbClr val="000000"/>
                </a:solidFill>
                <a:latin typeface="Calibri"/>
                <a:ea typeface="Calibri"/>
                <a:cs typeface="Calibri"/>
                <a:sym typeface="Calibri"/>
              </a:rPr>
              <a:t>οποίους ο συγκεκριμένος χρήστης κατέχει ρόλο authorised user</a:t>
            </a:r>
            <a:r>
              <a:rPr lang="el-GR" sz="1400" b="0" i="0" u="none" strike="noStrike" cap="none">
                <a:solidFill>
                  <a:srgbClr val="000000"/>
                </a:solidFill>
                <a:latin typeface="Calibri"/>
                <a:ea typeface="Calibri"/>
                <a:cs typeface="Calibri"/>
                <a:sym typeface="Calibri"/>
              </a:rPr>
              <a:t>. Επιλέγοντας το </a:t>
            </a:r>
            <a:r>
              <a:rPr lang="el-GR" sz="1400" b="1" i="0" u="none" strike="noStrike" cap="none">
                <a:solidFill>
                  <a:srgbClr val="000000"/>
                </a:solidFill>
                <a:latin typeface="Calibri"/>
                <a:ea typeface="Calibri"/>
                <a:cs typeface="Calibri"/>
                <a:sym typeface="Calibri"/>
              </a:rPr>
              <a:t>μπλε όνομα του οργανισμού</a:t>
            </a:r>
            <a:r>
              <a:rPr lang="el-GR" sz="1400" b="0" i="0" u="none" strike="noStrike" cap="none">
                <a:solidFill>
                  <a:srgbClr val="000000"/>
                </a:solidFill>
                <a:latin typeface="Calibri"/>
                <a:ea typeface="Calibri"/>
                <a:cs typeface="Calibri"/>
                <a:sym typeface="Calibri"/>
              </a:rPr>
              <a:t>, ο χρήστης αποκτά  </a:t>
            </a:r>
            <a:r>
              <a:rPr lang="el-GR" sz="1400" b="0" i="0" u="sng" strike="noStrike" cap="none">
                <a:solidFill>
                  <a:srgbClr val="000000"/>
                </a:solidFill>
                <a:latin typeface="Calibri"/>
                <a:ea typeface="Calibri"/>
                <a:cs typeface="Calibri"/>
                <a:sym typeface="Calibri"/>
              </a:rPr>
              <a:t>πρόσβαση στα καταχωρημένα στοιχεία εγγραφής του οργανισμού</a:t>
            </a:r>
            <a:endParaRPr sz="1400" b="0" i="0" u="none" strike="noStrike" cap="none">
              <a:solidFill>
                <a:srgbClr val="000000"/>
              </a:solidFill>
              <a:latin typeface="Calibri"/>
              <a:ea typeface="Calibri"/>
              <a:cs typeface="Calibri"/>
              <a:sym typeface="Calibri"/>
            </a:endParaRPr>
          </a:p>
          <a:p>
            <a:pPr marL="12700" marR="0" lvl="0" indent="0" algn="l" rtl="0">
              <a:lnSpc>
                <a:spcPct val="100000"/>
              </a:lnSpc>
              <a:spcBef>
                <a:spcPts val="10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cxnSp>
        <p:nvCxnSpPr>
          <p:cNvPr id="977" name="Google Shape;977;p64"/>
          <p:cNvCxnSpPr/>
          <p:nvPr/>
        </p:nvCxnSpPr>
        <p:spPr>
          <a:xfrm>
            <a:off x="1113741" y="4732638"/>
            <a:ext cx="0" cy="1144555"/>
          </a:xfrm>
          <a:prstGeom prst="straightConnector1">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65"/>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984" name="Google Shape;984;p65"/>
          <p:cNvSpPr txBox="1"/>
          <p:nvPr/>
        </p:nvSpPr>
        <p:spPr>
          <a:xfrm>
            <a:off x="307847" y="813993"/>
            <a:ext cx="864171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ΕΝΗΜΕΡΩΣΗ ΕΓΓΡΑΦΗΣ - ΒΗΜΑ 2:</a:t>
            </a:r>
            <a:endParaRPr sz="2800" b="1">
              <a:solidFill>
                <a:schemeClr val="dk1"/>
              </a:solidFill>
              <a:latin typeface="Calibri"/>
              <a:ea typeface="Calibri"/>
              <a:cs typeface="Calibri"/>
              <a:sym typeface="Calibri"/>
            </a:endParaRPr>
          </a:p>
        </p:txBody>
      </p:sp>
      <p:grpSp>
        <p:nvGrpSpPr>
          <p:cNvPr id="985" name="Google Shape;985;p65"/>
          <p:cNvGrpSpPr/>
          <p:nvPr/>
        </p:nvGrpSpPr>
        <p:grpSpPr>
          <a:xfrm>
            <a:off x="307847" y="1456055"/>
            <a:ext cx="11702796" cy="3945634"/>
            <a:chOff x="307847" y="2912363"/>
            <a:chExt cx="11702796" cy="3945634"/>
          </a:xfrm>
        </p:grpSpPr>
        <p:pic>
          <p:nvPicPr>
            <p:cNvPr id="986" name="Google Shape;986;p65"/>
            <p:cNvPicPr preferRelativeResize="0"/>
            <p:nvPr/>
          </p:nvPicPr>
          <p:blipFill rotWithShape="1">
            <a:blip r:embed="rId3">
              <a:alphaModFix/>
            </a:blip>
            <a:srcRect/>
            <a:stretch/>
          </p:blipFill>
          <p:spPr>
            <a:xfrm>
              <a:off x="307847" y="2912363"/>
              <a:ext cx="7921752" cy="3945634"/>
            </a:xfrm>
            <a:prstGeom prst="rect">
              <a:avLst/>
            </a:prstGeom>
            <a:noFill/>
            <a:ln>
              <a:noFill/>
            </a:ln>
          </p:spPr>
        </p:pic>
        <p:pic>
          <p:nvPicPr>
            <p:cNvPr id="987" name="Google Shape;987;p65"/>
            <p:cNvPicPr preferRelativeResize="0"/>
            <p:nvPr/>
          </p:nvPicPr>
          <p:blipFill rotWithShape="1">
            <a:blip r:embed="rId4">
              <a:alphaModFix/>
            </a:blip>
            <a:srcRect/>
            <a:stretch/>
          </p:blipFill>
          <p:spPr>
            <a:xfrm>
              <a:off x="8389619" y="3857244"/>
              <a:ext cx="3621024" cy="1429512"/>
            </a:xfrm>
            <a:prstGeom prst="rect">
              <a:avLst/>
            </a:prstGeom>
            <a:noFill/>
            <a:ln>
              <a:noFill/>
            </a:ln>
          </p:spPr>
        </p:pic>
      </p:grpSp>
      <p:sp>
        <p:nvSpPr>
          <p:cNvPr id="988" name="Google Shape;988;p65"/>
          <p:cNvSpPr txBox="1"/>
          <p:nvPr/>
        </p:nvSpPr>
        <p:spPr>
          <a:xfrm>
            <a:off x="307847" y="5787843"/>
            <a:ext cx="9960618" cy="444352"/>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Clr>
                <a:srgbClr val="000000"/>
              </a:buClr>
              <a:buSzPts val="1400"/>
              <a:buFont typeface="Calibri"/>
              <a:buNone/>
            </a:pPr>
            <a:r>
              <a:rPr lang="el-GR" sz="1400" b="0" i="0" u="none" strike="noStrike" cap="none">
                <a:solidFill>
                  <a:srgbClr val="000000"/>
                </a:solidFill>
                <a:latin typeface="Calibri"/>
                <a:ea typeface="Calibri"/>
                <a:cs typeface="Calibri"/>
                <a:sym typeface="Calibri"/>
              </a:rPr>
              <a:t>Ο χρήστης </a:t>
            </a:r>
            <a:r>
              <a:rPr lang="el-GR" sz="1400" b="1" i="0" u="none" strike="noStrike" cap="none">
                <a:solidFill>
                  <a:srgbClr val="000000"/>
                </a:solidFill>
                <a:latin typeface="Calibri"/>
                <a:ea typeface="Calibri"/>
                <a:cs typeface="Calibri"/>
                <a:sym typeface="Calibri"/>
              </a:rPr>
              <a:t>επιλέγει την ενότητα που θέλει να επικαιροποιήσει</a:t>
            </a:r>
            <a:r>
              <a:rPr lang="el-GR" sz="1400" b="0" i="0" u="none" strike="noStrike" cap="none">
                <a:solidFill>
                  <a:srgbClr val="000000"/>
                </a:solidFill>
                <a:latin typeface="Calibri"/>
                <a:ea typeface="Calibri"/>
                <a:cs typeface="Calibri"/>
                <a:sym typeface="Calibri"/>
              </a:rPr>
              <a:t>, </a:t>
            </a:r>
            <a:r>
              <a:rPr lang="el-GR" sz="1400" b="1" i="0" u="none" strike="noStrike" cap="none">
                <a:solidFill>
                  <a:srgbClr val="000000"/>
                </a:solidFill>
                <a:latin typeface="Calibri"/>
                <a:ea typeface="Calibri"/>
                <a:cs typeface="Calibri"/>
                <a:sym typeface="Calibri"/>
              </a:rPr>
              <a:t>κάνει τις απαραίτητες αλλαγές </a:t>
            </a:r>
            <a:r>
              <a:rPr lang="el-GR" sz="1400" b="0" i="0" u="none" strike="noStrike" cap="none">
                <a:solidFill>
                  <a:srgbClr val="000000"/>
                </a:solidFill>
                <a:latin typeface="Calibri"/>
                <a:ea typeface="Calibri"/>
                <a:cs typeface="Calibri"/>
                <a:sym typeface="Calibri"/>
              </a:rPr>
              <a:t>στα πεδία που επηρεάζονται και </a:t>
            </a:r>
            <a:r>
              <a:rPr lang="el-GR" sz="1400" b="1" i="0" u="none" strike="noStrike" cap="none">
                <a:solidFill>
                  <a:srgbClr val="000000"/>
                </a:solidFill>
                <a:latin typeface="Calibri"/>
                <a:ea typeface="Calibri"/>
                <a:cs typeface="Calibri"/>
                <a:sym typeface="Calibri"/>
              </a:rPr>
              <a:t>επιλέγει Update. </a:t>
            </a:r>
            <a:r>
              <a:rPr lang="el-GR" sz="1400" b="0" i="0" u="none" strike="noStrike" cap="none">
                <a:solidFill>
                  <a:srgbClr val="000000"/>
                </a:solidFill>
                <a:latin typeface="Calibri"/>
                <a:ea typeface="Calibri"/>
                <a:cs typeface="Calibri"/>
                <a:sym typeface="Calibri"/>
              </a:rPr>
              <a:t>Με το  πάτημα του Update, εμφανίζεται </a:t>
            </a:r>
            <a:r>
              <a:rPr lang="el-GR" sz="1400" b="1" i="0" u="none" strike="noStrike" cap="none">
                <a:solidFill>
                  <a:srgbClr val="000000"/>
                </a:solidFill>
                <a:latin typeface="Calibri"/>
                <a:ea typeface="Calibri"/>
                <a:cs typeface="Calibri"/>
                <a:sym typeface="Calibri"/>
              </a:rPr>
              <a:t>μήνυμα επιβεβαίωσης</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66"/>
          <p:cNvSpPr/>
          <p:nvPr/>
        </p:nvSpPr>
        <p:spPr>
          <a:xfrm>
            <a:off x="2" y="3944791"/>
            <a:ext cx="9616992" cy="1099930"/>
          </a:xfrm>
          <a:prstGeom prst="rect">
            <a:avLst/>
          </a:prstGeom>
          <a:solidFill>
            <a:srgbClr val="9D72B5">
              <a:alpha val="4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5" name="Google Shape;995;p66"/>
          <p:cNvSpPr/>
          <p:nvPr/>
        </p:nvSpPr>
        <p:spPr>
          <a:xfrm>
            <a:off x="0" y="1389035"/>
            <a:ext cx="12191999" cy="1099930"/>
          </a:xfrm>
          <a:prstGeom prst="rect">
            <a:avLst/>
          </a:prstGeom>
          <a:solidFill>
            <a:srgbClr val="9D72B5">
              <a:alpha val="4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6" name="Google Shape;996;p66"/>
          <p:cNvSpPr/>
          <p:nvPr/>
        </p:nvSpPr>
        <p:spPr>
          <a:xfrm>
            <a:off x="394409" y="3007141"/>
            <a:ext cx="6828024" cy="2862322"/>
          </a:xfrm>
          <a:prstGeom prst="roundRect">
            <a:avLst>
              <a:gd name="adj" fmla="val 16667"/>
            </a:avLst>
          </a:prstGeom>
          <a:solidFill>
            <a:srgbClr val="1989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66"/>
          <p:cNvSpPr/>
          <p:nvPr/>
        </p:nvSpPr>
        <p:spPr>
          <a:xfrm>
            <a:off x="394409" y="1063371"/>
            <a:ext cx="6828025" cy="1684918"/>
          </a:xfrm>
          <a:prstGeom prst="roundRect">
            <a:avLst>
              <a:gd name="adj" fmla="val 16667"/>
            </a:avLst>
          </a:prstGeom>
          <a:solidFill>
            <a:srgbClr val="1989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8" name="Google Shape;998;p66"/>
          <p:cNvSpPr txBox="1"/>
          <p:nvPr/>
        </p:nvSpPr>
        <p:spPr>
          <a:xfrm>
            <a:off x="394410" y="1243075"/>
            <a:ext cx="6828023" cy="132343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l-GR" sz="2000" b="1" i="0" u="none" strike="noStrike" cap="none">
                <a:solidFill>
                  <a:schemeClr val="lt1"/>
                </a:solidFill>
                <a:latin typeface="Calibri"/>
                <a:ea typeface="Calibri"/>
                <a:cs typeface="Calibri"/>
                <a:sym typeface="Calibri"/>
              </a:rPr>
              <a:t>Έντυπο νομικής οντότητας για </a:t>
            </a:r>
            <a:r>
              <a:rPr lang="el-GR" sz="2000" b="1"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δημόσιους οργανισμούς</a:t>
            </a:r>
            <a:r>
              <a:rPr lang="el-GR" sz="2000" b="1" i="0" u="none" strike="noStrike" cap="none">
                <a:solidFill>
                  <a:schemeClr val="lt1"/>
                </a:solidFill>
                <a:latin typeface="Calibri"/>
                <a:ea typeface="Calibri"/>
                <a:cs typeface="Calibri"/>
                <a:sym typeface="Calibri"/>
              </a:rPr>
              <a:t> / </a:t>
            </a:r>
            <a:r>
              <a:rPr lang="el-GR" sz="2000" b="1"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ιδιωτικούς οργανισμούς</a:t>
            </a:r>
            <a:endParaRPr sz="2000" b="1" i="0" u="none" strike="noStrike" cap="none">
              <a:solidFill>
                <a:schemeClr val="lt1"/>
              </a:solidFill>
              <a:latin typeface="Calibri"/>
              <a:ea typeface="Calibri"/>
              <a:cs typeface="Calibri"/>
              <a:sym typeface="Calibri"/>
            </a:endParaRPr>
          </a:p>
          <a:p>
            <a:pPr marL="457200" marR="0" lvl="1" indent="0" algn="ctr" rtl="0">
              <a:spcBef>
                <a:spcPts val="0"/>
              </a:spcBef>
              <a:spcAft>
                <a:spcPts val="0"/>
              </a:spcAft>
              <a:buNone/>
            </a:pPr>
            <a:endParaRPr sz="2000" b="1" i="0" u="none" strike="noStrike" cap="none">
              <a:solidFill>
                <a:schemeClr val="lt1"/>
              </a:solidFill>
              <a:latin typeface="Calibri"/>
              <a:ea typeface="Calibri"/>
              <a:cs typeface="Calibri"/>
              <a:sym typeface="Calibri"/>
            </a:endParaRPr>
          </a:p>
          <a:p>
            <a:pPr marL="800100" marR="0" lvl="1" indent="-342900" algn="l" rtl="0">
              <a:spcBef>
                <a:spcPts val="0"/>
              </a:spcBef>
              <a:spcAft>
                <a:spcPts val="0"/>
              </a:spcAft>
              <a:buClr>
                <a:schemeClr val="lt1"/>
              </a:buClr>
              <a:buSzPts val="2000"/>
              <a:buFont typeface="Arial"/>
              <a:buChar char="•"/>
            </a:pPr>
            <a:r>
              <a:rPr lang="el-GR" sz="2000" b="0" i="0" u="none" strike="noStrike" cap="none">
                <a:solidFill>
                  <a:schemeClr val="lt1"/>
                </a:solidFill>
                <a:latin typeface="Calibri"/>
                <a:ea typeface="Calibri"/>
                <a:cs typeface="Calibri"/>
                <a:sym typeface="Calibri"/>
              </a:rPr>
              <a:t>Πιστοποιητικό Εγγραφής Εταιρείας/Σωματείου</a:t>
            </a:r>
            <a:endParaRPr sz="2000" b="0" i="0" u="none" strike="noStrike" cap="none">
              <a:solidFill>
                <a:schemeClr val="lt1"/>
              </a:solidFill>
              <a:latin typeface="Calibri"/>
              <a:ea typeface="Calibri"/>
              <a:cs typeface="Calibri"/>
              <a:sym typeface="Calibri"/>
            </a:endParaRPr>
          </a:p>
        </p:txBody>
      </p:sp>
      <p:sp>
        <p:nvSpPr>
          <p:cNvPr id="999" name="Google Shape;999;p66"/>
          <p:cNvSpPr txBox="1"/>
          <p:nvPr/>
        </p:nvSpPr>
        <p:spPr>
          <a:xfrm flipH="1">
            <a:off x="222779" y="81194"/>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pic>
        <p:nvPicPr>
          <p:cNvPr id="1000" name="Google Shape;1000;p66"/>
          <p:cNvPicPr preferRelativeResize="0"/>
          <p:nvPr/>
        </p:nvPicPr>
        <p:blipFill rotWithShape="1">
          <a:blip r:embed="rId5">
            <a:alphaModFix/>
          </a:blip>
          <a:srcRect/>
          <a:stretch/>
        </p:blipFill>
        <p:spPr>
          <a:xfrm>
            <a:off x="11399519" y="6173226"/>
            <a:ext cx="688697" cy="590005"/>
          </a:xfrm>
          <a:prstGeom prst="rect">
            <a:avLst/>
          </a:prstGeom>
          <a:noFill/>
          <a:ln>
            <a:noFill/>
          </a:ln>
        </p:spPr>
      </p:pic>
      <p:pic>
        <p:nvPicPr>
          <p:cNvPr id="1001" name="Google Shape;1001;p66">
            <a:hlinkClick r:id="rId6"/>
          </p:cNvPr>
          <p:cNvPicPr preferRelativeResize="0"/>
          <p:nvPr/>
        </p:nvPicPr>
        <p:blipFill rotWithShape="1">
          <a:blip r:embed="rId7">
            <a:alphaModFix/>
          </a:blip>
          <a:srcRect/>
          <a:stretch/>
        </p:blipFill>
        <p:spPr>
          <a:xfrm>
            <a:off x="7960336" y="3581046"/>
            <a:ext cx="1226031" cy="1684918"/>
          </a:xfrm>
          <a:prstGeom prst="roundRect">
            <a:avLst>
              <a:gd name="adj" fmla="val 16667"/>
            </a:avLst>
          </a:prstGeom>
          <a:noFill/>
          <a:ln w="28575" cap="flat" cmpd="sng">
            <a:solidFill>
              <a:schemeClr val="lt1"/>
            </a:solidFill>
            <a:prstDash val="solid"/>
            <a:round/>
            <a:headEnd type="none" w="sm" len="sm"/>
            <a:tailEnd type="none" w="sm" len="sm"/>
          </a:ln>
        </p:spPr>
      </p:pic>
      <p:pic>
        <p:nvPicPr>
          <p:cNvPr id="1002" name="Google Shape;1002;p66">
            <a:hlinkClick r:id="rId8"/>
          </p:cNvPr>
          <p:cNvPicPr preferRelativeResize="0"/>
          <p:nvPr/>
        </p:nvPicPr>
        <p:blipFill rotWithShape="1">
          <a:blip r:embed="rId9">
            <a:alphaModFix/>
          </a:blip>
          <a:srcRect/>
          <a:stretch/>
        </p:blipFill>
        <p:spPr>
          <a:xfrm>
            <a:off x="9651772" y="1055331"/>
            <a:ext cx="1255049" cy="1684918"/>
          </a:xfrm>
          <a:prstGeom prst="roundRect">
            <a:avLst>
              <a:gd name="adj" fmla="val 16667"/>
            </a:avLst>
          </a:prstGeom>
          <a:noFill/>
          <a:ln>
            <a:noFill/>
          </a:ln>
        </p:spPr>
      </p:pic>
      <p:pic>
        <p:nvPicPr>
          <p:cNvPr id="1003" name="Google Shape;1003;p66">
            <a:hlinkClick r:id="rId8"/>
          </p:cNvPr>
          <p:cNvPicPr preferRelativeResize="0"/>
          <p:nvPr/>
        </p:nvPicPr>
        <p:blipFill rotWithShape="1">
          <a:blip r:embed="rId10">
            <a:alphaModFix/>
          </a:blip>
          <a:srcRect/>
          <a:stretch/>
        </p:blipFill>
        <p:spPr>
          <a:xfrm>
            <a:off x="7926377" y="1080364"/>
            <a:ext cx="1259990" cy="1634852"/>
          </a:xfrm>
          <a:prstGeom prst="roundRect">
            <a:avLst>
              <a:gd name="adj" fmla="val 16667"/>
            </a:avLst>
          </a:prstGeom>
          <a:noFill/>
          <a:ln>
            <a:noFill/>
          </a:ln>
        </p:spPr>
      </p:pic>
      <p:sp>
        <p:nvSpPr>
          <p:cNvPr id="1004" name="Google Shape;1004;p66"/>
          <p:cNvSpPr txBox="1"/>
          <p:nvPr/>
        </p:nvSpPr>
        <p:spPr>
          <a:xfrm>
            <a:off x="394408" y="3068324"/>
            <a:ext cx="6625166" cy="2862322"/>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l-GR" sz="2000" b="1" i="0" u="sng" strike="noStrike" cap="none">
                <a:solidFill>
                  <a:schemeClr val="l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Δελτίο Τραπεζικών Στοιχείων</a:t>
            </a:r>
            <a:endParaRPr sz="2000" b="1" i="0" u="none" strike="noStrike" cap="none">
              <a:solidFill>
                <a:schemeClr val="lt1"/>
              </a:solidFill>
              <a:latin typeface="Calibri"/>
              <a:ea typeface="Calibri"/>
              <a:cs typeface="Calibri"/>
              <a:sym typeface="Calibri"/>
            </a:endParaRPr>
          </a:p>
          <a:p>
            <a:pPr marL="457200" marR="0" lvl="1" indent="0" algn="l" rtl="0">
              <a:spcBef>
                <a:spcPts val="0"/>
              </a:spcBef>
              <a:spcAft>
                <a:spcPts val="0"/>
              </a:spcAft>
              <a:buNone/>
            </a:pPr>
            <a:endParaRPr sz="2000" b="0" i="0" u="none" strike="noStrike" cap="none">
              <a:solidFill>
                <a:schemeClr val="lt1"/>
              </a:solidFill>
              <a:latin typeface="Calibri"/>
              <a:ea typeface="Calibri"/>
              <a:cs typeface="Calibri"/>
              <a:sym typeface="Calibri"/>
            </a:endParaRPr>
          </a:p>
          <a:p>
            <a:pPr marL="457200" marR="0" lvl="1" indent="0" algn="l" rtl="0">
              <a:spcBef>
                <a:spcPts val="0"/>
              </a:spcBef>
              <a:spcAft>
                <a:spcPts val="0"/>
              </a:spcAft>
              <a:buNone/>
            </a:pPr>
            <a:r>
              <a:rPr lang="el-GR" sz="2000" b="1" i="0" u="none" strike="noStrike" cap="none">
                <a:solidFill>
                  <a:schemeClr val="lt1"/>
                </a:solidFill>
                <a:latin typeface="Calibri"/>
                <a:ea typeface="Calibri"/>
                <a:cs typeface="Calibri"/>
                <a:sym typeface="Calibri"/>
              </a:rPr>
              <a:t>Έγγραφα επαλήθευσης του Δελτίου Τραπεζικών Στοιχείων:</a:t>
            </a:r>
            <a:endParaRPr/>
          </a:p>
          <a:p>
            <a:pPr marL="800100" marR="0" lvl="1" indent="-342900" algn="l" rtl="0">
              <a:spcBef>
                <a:spcPts val="0"/>
              </a:spcBef>
              <a:spcAft>
                <a:spcPts val="0"/>
              </a:spcAft>
              <a:buClr>
                <a:schemeClr val="lt1"/>
              </a:buClr>
              <a:buSzPts val="2000"/>
              <a:buFont typeface="Arial"/>
              <a:buChar char="•"/>
            </a:pPr>
            <a:r>
              <a:rPr lang="el-GR" sz="2000" b="0" i="0" u="none" strike="noStrike" cap="none">
                <a:solidFill>
                  <a:schemeClr val="lt1"/>
                </a:solidFill>
                <a:latin typeface="Calibri"/>
                <a:ea typeface="Calibri"/>
                <a:cs typeface="Calibri"/>
                <a:sym typeface="Calibri"/>
              </a:rPr>
              <a:t>Πρόσφατο IBAN Certificate</a:t>
            </a:r>
            <a:endParaRPr sz="2000" b="0" i="0" u="none" strike="noStrike" cap="none">
              <a:solidFill>
                <a:schemeClr val="lt1"/>
              </a:solidFill>
              <a:latin typeface="Calibri"/>
              <a:ea typeface="Calibri"/>
              <a:cs typeface="Calibri"/>
              <a:sym typeface="Calibri"/>
            </a:endParaRPr>
          </a:p>
          <a:p>
            <a:pPr marL="800100" marR="0" lvl="1" indent="-342900" algn="l" rtl="0">
              <a:spcBef>
                <a:spcPts val="0"/>
              </a:spcBef>
              <a:spcAft>
                <a:spcPts val="0"/>
              </a:spcAft>
              <a:buClr>
                <a:schemeClr val="lt1"/>
              </a:buClr>
              <a:buSzPts val="2000"/>
              <a:buFont typeface="Arial"/>
              <a:buChar char="•"/>
            </a:pPr>
            <a:r>
              <a:rPr lang="el-GR" sz="2000" b="0" i="0" u="none" strike="noStrike" cap="none">
                <a:solidFill>
                  <a:schemeClr val="lt1"/>
                </a:solidFill>
                <a:latin typeface="Calibri"/>
                <a:ea typeface="Calibri"/>
                <a:cs typeface="Calibri"/>
                <a:sym typeface="Calibri"/>
              </a:rPr>
              <a:t>Πρόσφατη κατάσταση λογαριασμού (σε περίπτωση που το Δελτίο Τραπεζικών Στοιχείων δεν φέρει την υπογραφή/σφραγίδα της Τράπεζας – βλ. σημ. 5)</a:t>
            </a:r>
            <a:endParaRPr/>
          </a:p>
          <a:p>
            <a:pPr marL="800100" marR="0" lvl="1" indent="-215900" algn="l" rtl="0">
              <a:spcBef>
                <a:spcPts val="0"/>
              </a:spcBef>
              <a:spcAft>
                <a:spcPts val="0"/>
              </a:spcAft>
              <a:buClr>
                <a:schemeClr val="dk1"/>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5" name="Google Shape;1005;p66"/>
          <p:cNvSpPr txBox="1"/>
          <p:nvPr/>
        </p:nvSpPr>
        <p:spPr>
          <a:xfrm>
            <a:off x="9720776" y="3734663"/>
            <a:ext cx="228345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rgbClr val="9D72B5"/>
                </a:solidFill>
                <a:latin typeface="Calibri"/>
                <a:ea typeface="Calibri"/>
                <a:cs typeface="Calibri"/>
                <a:sym typeface="Calibri"/>
              </a:rPr>
              <a:t>Πρόσθετα έγγραφα θα ζητηθούν σε περίπτωση έγκρισης της πρότασης</a:t>
            </a:r>
            <a:endParaRPr sz="1800" b="1">
              <a:solidFill>
                <a:srgbClr val="9D72B5"/>
              </a:solidFill>
              <a:latin typeface="Calibri"/>
              <a:ea typeface="Calibri"/>
              <a:cs typeface="Calibri"/>
              <a:sym typeface="Calibri"/>
            </a:endParaRPr>
          </a:p>
        </p:txBody>
      </p:sp>
      <p:sp>
        <p:nvSpPr>
          <p:cNvPr id="1006" name="Google Shape;1006;p66"/>
          <p:cNvSpPr txBox="1"/>
          <p:nvPr/>
        </p:nvSpPr>
        <p:spPr>
          <a:xfrm>
            <a:off x="230327" y="6048340"/>
            <a:ext cx="1116919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rgbClr val="3F3F3F"/>
                </a:solidFill>
                <a:latin typeface="Calibri"/>
                <a:ea typeface="Calibri"/>
                <a:cs typeface="Calibri"/>
                <a:sym typeface="Calibri"/>
              </a:rPr>
              <a:t>Περισσότερες πληροφορίες σχετικά με τα έντυπα που πρέπει να αναρτηθούν στην πλατφόρμα ORS:</a:t>
            </a:r>
            <a:endParaRPr sz="1800" b="1" u="sng">
              <a:solidFill>
                <a:srgbClr val="3F3F3F"/>
              </a:solidFill>
              <a:latin typeface="Calibri"/>
              <a:ea typeface="Calibri"/>
              <a:cs typeface="Calibri"/>
              <a:sym typeface="Calibri"/>
              <a:hlinkClick r:id="rId12">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l-GR" sz="1800" u="sng">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https://idep.org.cy/erasmus/aitiseis/vasiki-drasi-1/</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007" name="Google Shape;1007;p66" descr="A yellow triangle with a exclamation mark&#10;&#10;Description automatically generated"/>
          <p:cNvPicPr preferRelativeResize="0"/>
          <p:nvPr/>
        </p:nvPicPr>
        <p:blipFill rotWithShape="1">
          <a:blip r:embed="rId13">
            <a:alphaModFix/>
          </a:blip>
          <a:srcRect/>
          <a:stretch/>
        </p:blipFill>
        <p:spPr>
          <a:xfrm>
            <a:off x="11419319" y="4737387"/>
            <a:ext cx="688698" cy="629881"/>
          </a:xfrm>
          <a:prstGeom prst="rect">
            <a:avLst/>
          </a:prstGeom>
          <a:noFill/>
          <a:ln>
            <a:noFill/>
          </a:ln>
        </p:spPr>
      </p:pic>
      <p:sp>
        <p:nvSpPr>
          <p:cNvPr id="1008" name="Google Shape;1008;p66"/>
          <p:cNvSpPr txBox="1"/>
          <p:nvPr/>
        </p:nvSpPr>
        <p:spPr>
          <a:xfrm>
            <a:off x="-37172" y="673352"/>
            <a:ext cx="11834761" cy="369332"/>
          </a:xfrm>
          <a:prstGeom prst="rect">
            <a:avLst/>
          </a:prstGeom>
          <a:noFill/>
          <a:ln>
            <a:noFill/>
          </a:ln>
        </p:spPr>
        <p:txBody>
          <a:bodyPr spcFirstLastPara="1" wrap="square" lIns="91425" tIns="45700" rIns="91425" bIns="45700" anchor="t" anchorCtr="0">
            <a:spAutoFit/>
          </a:bodyPr>
          <a:lstStyle/>
          <a:p>
            <a:pPr marL="32385" marR="127635" lvl="0" indent="0" algn="just" rtl="0">
              <a:spcBef>
                <a:spcPts val="0"/>
              </a:spcBef>
              <a:spcAft>
                <a:spcPts val="0"/>
              </a:spcAft>
              <a:buNone/>
            </a:pPr>
            <a:r>
              <a:rPr lang="el-GR" sz="1800" b="1" i="0" u="none" strike="noStrike" cap="none">
                <a:solidFill>
                  <a:srgbClr val="000000"/>
                </a:solidFill>
                <a:latin typeface="Calibri"/>
                <a:ea typeface="Calibri"/>
                <a:cs typeface="Calibri"/>
                <a:sym typeface="Calibri"/>
              </a:rPr>
              <a:t>Απαιτούμενα Έντυπα:</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67"/>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1"/>
                </a:solidFill>
                <a:latin typeface="Calibri"/>
                <a:ea typeface="Calibri"/>
                <a:cs typeface="Calibri"/>
                <a:sym typeface="Calibri"/>
              </a:rPr>
              <a:t>7.3. ΑΠΟΚΤΗΣΗ OID / ΣΥΣΤΗΜΑ ORS</a:t>
            </a:r>
            <a:endParaRPr dirty="0"/>
          </a:p>
        </p:txBody>
      </p:sp>
      <p:sp>
        <p:nvSpPr>
          <p:cNvPr id="1015" name="Google Shape;1015;p67"/>
          <p:cNvSpPr txBox="1"/>
          <p:nvPr/>
        </p:nvSpPr>
        <p:spPr>
          <a:xfrm>
            <a:off x="510210" y="1116874"/>
            <a:ext cx="11171579" cy="702115"/>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ORS – ΣΗΜΑΝΤΙΚΕΣ ΔΙΕΥΚΡΙΝΙΣΕΙΣ</a:t>
            </a:r>
            <a:r>
              <a:rPr lang="el-GR" sz="2800" b="1" i="0" strike="noStrike" cap="none">
                <a:solidFill>
                  <a:schemeClr val="dk1"/>
                </a:solidFill>
                <a:latin typeface="Calibri"/>
                <a:ea typeface="Calibri"/>
                <a:cs typeface="Calibri"/>
                <a:sym typeface="Calibri"/>
              </a:rPr>
              <a:t>:</a:t>
            </a:r>
            <a:endParaRPr sz="2800" b="1" i="0" strike="noStrike" cap="none">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Clr>
                <a:schemeClr val="dk1"/>
              </a:buClr>
              <a:buSzPts val="1600"/>
              <a:buFont typeface="Calibri"/>
              <a:buNone/>
            </a:pPr>
            <a:endParaRPr sz="1600" b="1">
              <a:solidFill>
                <a:schemeClr val="dk1"/>
              </a:solidFill>
              <a:latin typeface="Calibri"/>
              <a:ea typeface="Calibri"/>
              <a:cs typeface="Calibri"/>
              <a:sym typeface="Calibri"/>
            </a:endParaRPr>
          </a:p>
        </p:txBody>
      </p:sp>
      <p:sp>
        <p:nvSpPr>
          <p:cNvPr id="1016" name="Google Shape;1016;p67"/>
          <p:cNvSpPr txBox="1"/>
          <p:nvPr/>
        </p:nvSpPr>
        <p:spPr>
          <a:xfrm>
            <a:off x="510206" y="2238198"/>
            <a:ext cx="10956900" cy="5394900"/>
          </a:xfrm>
          <a:prstGeom prst="rect">
            <a:avLst/>
          </a:prstGeom>
          <a:noFill/>
          <a:ln>
            <a:noFill/>
          </a:ln>
        </p:spPr>
        <p:txBody>
          <a:bodyPr spcFirstLastPara="1" wrap="square" lIns="0" tIns="12050" rIns="0" bIns="0" anchor="t" anchorCtr="0">
            <a:spAutoFit/>
          </a:bodyPr>
          <a:lstStyle/>
          <a:p>
            <a:pPr marL="355600" marR="0" lvl="0" indent="-342900" algn="l" rtl="0">
              <a:lnSpc>
                <a:spcPct val="115000"/>
              </a:lnSpc>
              <a:spcBef>
                <a:spcPts val="0"/>
              </a:spcBef>
              <a:spcAft>
                <a:spcPts val="0"/>
              </a:spcAft>
              <a:buClr>
                <a:srgbClr val="000000"/>
              </a:buClr>
              <a:buSzPts val="2200"/>
              <a:buFont typeface="Noto Sans Symbols"/>
              <a:buChar char="❖"/>
            </a:pPr>
            <a:r>
              <a:rPr lang="el-GR" sz="2200" b="0" i="0" u="none" strike="noStrike" cap="none">
                <a:solidFill>
                  <a:srgbClr val="000000"/>
                </a:solidFill>
                <a:latin typeface="Calibri"/>
                <a:ea typeface="Calibri"/>
                <a:cs typeface="Calibri"/>
                <a:sym typeface="Calibri"/>
              </a:rPr>
              <a:t>Αλλαγές στα στοιχεία ενός</a:t>
            </a:r>
            <a:r>
              <a:rPr lang="el-GR" sz="2200">
                <a:solidFill>
                  <a:srgbClr val="000000"/>
                </a:solidFill>
                <a:latin typeface="Calibri"/>
                <a:ea typeface="Calibri"/>
                <a:cs typeface="Calibri"/>
                <a:sym typeface="Calibri"/>
              </a:rPr>
              <a:t> </a:t>
            </a:r>
            <a:r>
              <a:rPr lang="el-GR" sz="2200" b="0" i="0" u="none" strike="noStrike" cap="none">
                <a:solidFill>
                  <a:srgbClr val="000000"/>
                </a:solidFill>
                <a:latin typeface="Calibri"/>
                <a:ea typeface="Calibri"/>
                <a:cs typeface="Calibri"/>
                <a:sym typeface="Calibri"/>
              </a:rPr>
              <a:t>οργανισμού γίνονται μόνο στο ORS –</a:t>
            </a:r>
            <a:r>
              <a:rPr lang="el-GR" sz="2200">
                <a:solidFill>
                  <a:srgbClr val="000000"/>
                </a:solidFill>
                <a:latin typeface="Calibri"/>
                <a:ea typeface="Calibri"/>
                <a:cs typeface="Calibri"/>
                <a:sym typeface="Calibri"/>
              </a:rPr>
              <a:t> </a:t>
            </a:r>
            <a:r>
              <a:rPr lang="el-GR" sz="2000" b="0" i="0" u="none" strike="noStrike" cap="none">
                <a:solidFill>
                  <a:srgbClr val="000000"/>
                </a:solidFill>
                <a:latin typeface="Calibri"/>
                <a:ea typeface="Calibri"/>
                <a:cs typeface="Calibri"/>
                <a:sym typeface="Calibri"/>
              </a:rPr>
              <a:t>Η αίτηση αντλεί τα στοιχεία από το ORS.</a:t>
            </a:r>
            <a:endParaRPr/>
          </a:p>
          <a:p>
            <a:pPr marL="355600" marR="0" lvl="0" indent="-215900" algn="l" rtl="0">
              <a:lnSpc>
                <a:spcPct val="115000"/>
              </a:lnSpc>
              <a:spcBef>
                <a:spcPts val="0"/>
              </a:spcBef>
              <a:spcAft>
                <a:spcPts val="0"/>
              </a:spcAft>
              <a:buClr>
                <a:schemeClr val="dk1"/>
              </a:buClr>
              <a:buSzPts val="2000"/>
              <a:buFont typeface="Noto Sans Symbols"/>
              <a:buNone/>
            </a:pPr>
            <a:endParaRPr sz="2000">
              <a:solidFill>
                <a:srgbClr val="000000"/>
              </a:solidFill>
              <a:latin typeface="Calibri"/>
              <a:ea typeface="Calibri"/>
              <a:cs typeface="Calibri"/>
              <a:sym typeface="Calibri"/>
            </a:endParaRPr>
          </a:p>
          <a:p>
            <a:pPr marL="355600" marR="0" lvl="0" indent="-342900" algn="l" rtl="0">
              <a:lnSpc>
                <a:spcPct val="115000"/>
              </a:lnSpc>
              <a:spcBef>
                <a:spcPts val="0"/>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Προηγούμενη εγγραφή του  ίδιου οργανισμού δεν μπορεί  να διαγραφεί.</a:t>
            </a:r>
            <a:endParaRPr/>
          </a:p>
          <a:p>
            <a:pPr marL="355600" marR="0" lvl="0" indent="-215900" algn="l" rtl="0">
              <a:lnSpc>
                <a:spcPct val="115000"/>
              </a:lnSpc>
              <a:spcBef>
                <a:spcPts val="0"/>
              </a:spcBef>
              <a:spcAft>
                <a:spcPts val="0"/>
              </a:spcAft>
              <a:buClr>
                <a:schemeClr val="dk1"/>
              </a:buClr>
              <a:buSzPts val="2000"/>
              <a:buFont typeface="Noto Sans Symbols"/>
              <a:buNone/>
            </a:pPr>
            <a:endParaRPr sz="2000" b="0" i="0" u="none" strike="noStrike" cap="none">
              <a:solidFill>
                <a:srgbClr val="000000"/>
              </a:solidFill>
              <a:latin typeface="Calibri"/>
              <a:ea typeface="Calibri"/>
              <a:cs typeface="Calibri"/>
              <a:sym typeface="Calibri"/>
            </a:endParaRPr>
          </a:p>
          <a:p>
            <a:pPr marL="355600" marR="0" lvl="0" indent="-342900" algn="l" rtl="0">
              <a:lnSpc>
                <a:spcPct val="126500"/>
              </a:lnSpc>
              <a:spcBef>
                <a:spcPts val="95"/>
              </a:spcBef>
              <a:spcAft>
                <a:spcPts val="0"/>
              </a:spcAft>
              <a:buClr>
                <a:srgbClr val="000000"/>
              </a:buClr>
              <a:buSzPts val="2000"/>
              <a:buFont typeface="Noto Sans Symbols"/>
              <a:buChar char="❖"/>
            </a:pPr>
            <a:r>
              <a:rPr lang="el-GR" sz="2000" b="0" i="0" u="none" strike="noStrike" cap="none">
                <a:solidFill>
                  <a:srgbClr val="000000"/>
                </a:solidFill>
                <a:latin typeface="Calibri"/>
                <a:ea typeface="Calibri"/>
                <a:cs typeface="Calibri"/>
                <a:sym typeface="Calibri"/>
              </a:rPr>
              <a:t>Οι Εθνικές Υπηρεσίες</a:t>
            </a:r>
            <a:r>
              <a:rPr lang="el-GR" sz="2000">
                <a:solidFill>
                  <a:srgbClr val="000000"/>
                </a:solidFill>
                <a:latin typeface="Calibri"/>
                <a:ea typeface="Calibri"/>
                <a:cs typeface="Calibri"/>
                <a:sym typeface="Calibri"/>
              </a:rPr>
              <a:t> </a:t>
            </a:r>
            <a:r>
              <a:rPr lang="el-GR" sz="2000" b="0" i="0" u="none" strike="noStrike" cap="none">
                <a:solidFill>
                  <a:srgbClr val="000000"/>
                </a:solidFill>
                <a:latin typeface="Calibri"/>
                <a:ea typeface="Calibri"/>
                <a:cs typeface="Calibri"/>
                <a:sym typeface="Calibri"/>
              </a:rPr>
              <a:t>πραγματοποιούν έλεγχο για την ορθότητα/εγκυρότητα των  στοιχείων και αρχείων που παρέχονται μέσω του ORS και</a:t>
            </a:r>
            <a:r>
              <a:rPr lang="el-GR" sz="2000">
                <a:solidFill>
                  <a:srgbClr val="000000"/>
                </a:solidFill>
                <a:latin typeface="Calibri"/>
                <a:ea typeface="Calibri"/>
                <a:cs typeface="Calibri"/>
                <a:sym typeface="Calibri"/>
              </a:rPr>
              <a:t> </a:t>
            </a:r>
            <a:r>
              <a:rPr lang="el-GR" sz="2000" b="0" i="0" u="none" strike="noStrike" cap="none">
                <a:solidFill>
                  <a:srgbClr val="000000"/>
                </a:solidFill>
                <a:latin typeface="Calibri"/>
                <a:ea typeface="Calibri"/>
                <a:cs typeface="Calibri"/>
                <a:sym typeface="Calibri"/>
              </a:rPr>
              <a:t>προχωρούν σε επικύρωση του</a:t>
            </a:r>
            <a:r>
              <a:rPr lang="el-GR" sz="2000">
                <a:solidFill>
                  <a:srgbClr val="000000"/>
                </a:solidFill>
                <a:latin typeface="Calibri"/>
                <a:ea typeface="Calibri"/>
                <a:cs typeface="Calibri"/>
                <a:sym typeface="Calibri"/>
              </a:rPr>
              <a:t> </a:t>
            </a:r>
            <a:r>
              <a:rPr lang="el-GR" sz="2000" b="0" i="0" u="none" strike="noStrike" cap="none">
                <a:solidFill>
                  <a:srgbClr val="000000"/>
                </a:solidFill>
                <a:latin typeface="Calibri"/>
                <a:ea typeface="Calibri"/>
                <a:cs typeface="Calibri"/>
                <a:sym typeface="Calibri"/>
              </a:rPr>
              <a:t>οργανισμού (Certification).</a:t>
            </a:r>
            <a:endParaRPr sz="2000" b="0" i="0" u="none" strike="noStrike" cap="none">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12700" marR="0" lvl="0" indent="0" algn="l" rtl="0">
              <a:lnSpc>
                <a:spcPct val="115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68"/>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
        <p:nvSpPr>
          <p:cNvPr id="1023" name="Google Shape;1023;p68"/>
          <p:cNvSpPr/>
          <p:nvPr/>
        </p:nvSpPr>
        <p:spPr>
          <a:xfrm>
            <a:off x="671722" y="1207435"/>
            <a:ext cx="10593363" cy="42473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3F3F3F"/>
              </a:buClr>
              <a:buSzPts val="2000"/>
              <a:buFont typeface="Noto Sans Symbols"/>
              <a:buChar char="▪"/>
            </a:pPr>
            <a:r>
              <a:rPr lang="el-GR" sz="2000" b="1"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Πλατφόρμα EESCP</a:t>
            </a:r>
            <a:r>
              <a:rPr lang="el-GR" sz="2000" b="1">
                <a:solidFill>
                  <a:srgbClr val="3F3F3F"/>
                </a:solidFill>
                <a:latin typeface="Calibri"/>
                <a:ea typeface="Calibri"/>
                <a:cs typeface="Calibri"/>
                <a:sym typeface="Calibri"/>
              </a:rPr>
              <a:t> </a:t>
            </a:r>
            <a:r>
              <a:rPr lang="el-GR" sz="2000" b="1">
                <a:solidFill>
                  <a:schemeClr val="dk1"/>
                </a:solidFill>
                <a:latin typeface="Calibri"/>
                <a:ea typeface="Calibri"/>
                <a:cs typeface="Calibri"/>
                <a:sym typeface="Calibri"/>
              </a:rPr>
              <a:t>- “Single Entry Point” για:</a:t>
            </a:r>
            <a:endParaRPr sz="2000" b="1">
              <a:solidFill>
                <a:schemeClr val="dk1"/>
              </a:solidFill>
              <a:latin typeface="Calibri"/>
              <a:ea typeface="Calibri"/>
              <a:cs typeface="Calibri"/>
              <a:sym typeface="Calibri"/>
            </a:endParaRPr>
          </a:p>
          <a:p>
            <a:pPr marL="742950" marR="0" lvl="1" indent="-171450" algn="l" rtl="0">
              <a:spcBef>
                <a:spcPts val="0"/>
              </a:spcBef>
              <a:spcAft>
                <a:spcPts val="0"/>
              </a:spcAft>
              <a:buClr>
                <a:schemeClr val="dk1"/>
              </a:buClr>
              <a:buSzPts val="1800"/>
              <a:buFont typeface="Noto Sans Symbols"/>
              <a:buNone/>
            </a:pPr>
            <a:endParaRPr sz="1800" b="1" i="0" u="none" strike="noStrike" cap="none">
              <a:solidFill>
                <a:schemeClr val="dk1"/>
              </a:solidFill>
              <a:latin typeface="Calibri"/>
              <a:ea typeface="Calibri"/>
              <a:cs typeface="Calibri"/>
              <a:sym typeface="Calibri"/>
            </a:endParaRPr>
          </a:p>
          <a:p>
            <a:pPr marL="756285" marR="0" lvl="1" indent="-287019" algn="l" rtl="0">
              <a:spcBef>
                <a:spcPts val="0"/>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Εγγραφή νέων οργανισμών στο ORS - Απόκτηση OID</a:t>
            </a:r>
            <a:endParaRPr sz="1800" b="0" i="0" u="none" strike="noStrike" cap="none">
              <a:solidFill>
                <a:srgbClr val="000000"/>
              </a:solidFill>
              <a:latin typeface="Calibri"/>
              <a:ea typeface="Calibri"/>
              <a:cs typeface="Calibri"/>
              <a:sym typeface="Calibri"/>
            </a:endParaRPr>
          </a:p>
          <a:p>
            <a:pPr marL="742950" marR="0" lvl="1" indent="-171450" algn="l" rtl="0">
              <a:spcBef>
                <a:spcPts val="20"/>
              </a:spcBef>
              <a:spcAft>
                <a:spcPts val="0"/>
              </a:spcAft>
              <a:buClr>
                <a:srgbClr val="404040"/>
              </a:buClr>
              <a:buSzPts val="1800"/>
              <a:buFont typeface="Noto Sans Symbols"/>
              <a:buNone/>
            </a:pPr>
            <a:endParaRPr sz="1800" b="0" i="0" u="none" strike="noStrike" cap="none">
              <a:solidFill>
                <a:srgbClr val="000000"/>
              </a:solidFill>
              <a:latin typeface="Calibri"/>
              <a:ea typeface="Calibri"/>
              <a:cs typeface="Calibri"/>
              <a:sym typeface="Calibri"/>
            </a:endParaRPr>
          </a:p>
          <a:p>
            <a:pPr marL="756285" marR="0" lvl="1" indent="-287019" algn="l" rtl="0">
              <a:spcBef>
                <a:spcPts val="5"/>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Επικαιροποίηση στοιχείων εγγραφής οργανισμών που είναι κάτοχοι OID</a:t>
            </a:r>
            <a:endParaRPr sz="1800" b="0" i="0" u="none" strike="noStrike" cap="none">
              <a:solidFill>
                <a:srgbClr val="000000"/>
              </a:solidFill>
              <a:latin typeface="Calibri"/>
              <a:ea typeface="Calibri"/>
              <a:cs typeface="Calibri"/>
              <a:sym typeface="Calibri"/>
            </a:endParaRPr>
          </a:p>
          <a:p>
            <a:pPr marL="742950" marR="0" lvl="1" indent="-171450" algn="l" rtl="0">
              <a:spcBef>
                <a:spcPts val="15"/>
              </a:spcBef>
              <a:spcAft>
                <a:spcPts val="0"/>
              </a:spcAft>
              <a:buClr>
                <a:srgbClr val="404040"/>
              </a:buClr>
              <a:buSzPts val="1800"/>
              <a:buFont typeface="Noto Sans Symbols"/>
              <a:buNone/>
            </a:pPr>
            <a:endParaRPr sz="1800" b="0" i="0" u="none" strike="noStrike" cap="none">
              <a:solidFill>
                <a:srgbClr val="000000"/>
              </a:solidFill>
              <a:latin typeface="Calibri"/>
              <a:ea typeface="Calibri"/>
              <a:cs typeface="Calibri"/>
              <a:sym typeface="Calibri"/>
            </a:endParaRPr>
          </a:p>
          <a:p>
            <a:pPr marL="756285" marR="0" lvl="1" indent="-287019" algn="just" rtl="0">
              <a:spcBef>
                <a:spcPts val="5"/>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Πρόσβαση στις ευκαιρίες χρηματοδότησης που παρέχει το Πρόγραμμα - Συμπλήρωση και Υποβολή Διαδικτυακών Αιτήσεων</a:t>
            </a:r>
            <a:endParaRPr sz="1800" b="0" i="0" u="none" strike="noStrike" cap="none">
              <a:solidFill>
                <a:srgbClr val="000000"/>
              </a:solidFill>
              <a:latin typeface="Calibri"/>
              <a:ea typeface="Calibri"/>
              <a:cs typeface="Calibri"/>
              <a:sym typeface="Calibri"/>
            </a:endParaRPr>
          </a:p>
          <a:p>
            <a:pPr marL="742950" marR="0" lvl="1" indent="-171450" algn="l" rtl="0">
              <a:spcBef>
                <a:spcPts val="2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756285" marR="0" lvl="1" indent="-287019" algn="l" rtl="0">
              <a:spcBef>
                <a:spcPts val="0"/>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Διαχείριση και Υποβολή Εκθέσεων</a:t>
            </a:r>
            <a:endParaRPr sz="1800" b="0" i="0" u="none" strike="noStrike" cap="none">
              <a:solidFill>
                <a:srgbClr val="000000"/>
              </a:solidFill>
              <a:latin typeface="Calibri"/>
              <a:ea typeface="Calibri"/>
              <a:cs typeface="Calibri"/>
              <a:sym typeface="Calibri"/>
            </a:endParaRPr>
          </a:p>
          <a:p>
            <a:pPr marL="742950" marR="0" lvl="1" indent="-171450" algn="l" rtl="0">
              <a:spcBef>
                <a:spcPts val="20"/>
              </a:spcBef>
              <a:spcAft>
                <a:spcPts val="0"/>
              </a:spcAft>
              <a:buClr>
                <a:srgbClr val="404040"/>
              </a:buClr>
              <a:buSzPts val="1800"/>
              <a:buFont typeface="Noto Sans Symbols"/>
              <a:buNone/>
            </a:pPr>
            <a:endParaRPr sz="1800" b="0" i="0" u="none" strike="noStrike" cap="none">
              <a:solidFill>
                <a:srgbClr val="000000"/>
              </a:solidFill>
              <a:latin typeface="Calibri"/>
              <a:ea typeface="Calibri"/>
              <a:cs typeface="Calibri"/>
              <a:sym typeface="Calibri"/>
            </a:endParaRPr>
          </a:p>
          <a:p>
            <a:pPr marL="756285" marR="0" lvl="1" indent="-287019" algn="l" rtl="0">
              <a:spcBef>
                <a:spcPts val="0"/>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Πρόσβαση σε εγκεκριμένα ανοικτά και κλειστά Σχέδια (Project Results Platform)</a:t>
            </a:r>
            <a:endParaRPr sz="1800" b="0" i="0" u="none" strike="noStrike" cap="none">
              <a:solidFill>
                <a:srgbClr val="000000"/>
              </a:solidFill>
              <a:latin typeface="Calibri"/>
              <a:ea typeface="Calibri"/>
              <a:cs typeface="Calibri"/>
              <a:sym typeface="Calibri"/>
            </a:endParaRPr>
          </a:p>
          <a:p>
            <a:pPr marL="742950" marR="0" lvl="1" indent="-171450" algn="l" rtl="0">
              <a:spcBef>
                <a:spcPts val="20"/>
              </a:spcBef>
              <a:spcAft>
                <a:spcPts val="0"/>
              </a:spcAft>
              <a:buClr>
                <a:srgbClr val="404040"/>
              </a:buClr>
              <a:buSzPts val="1800"/>
              <a:buFont typeface="Noto Sans Symbols"/>
              <a:buNone/>
            </a:pPr>
            <a:endParaRPr sz="1800" b="0" i="0" u="none" strike="noStrike" cap="none">
              <a:solidFill>
                <a:srgbClr val="000000"/>
              </a:solidFill>
              <a:latin typeface="Calibri"/>
              <a:ea typeface="Calibri"/>
              <a:cs typeface="Calibri"/>
              <a:sym typeface="Calibri"/>
            </a:endParaRPr>
          </a:p>
          <a:p>
            <a:pPr marL="756285" marR="0" lvl="1" indent="-287019" algn="l" rtl="0">
              <a:spcBef>
                <a:spcPts val="0"/>
              </a:spcBef>
              <a:spcAft>
                <a:spcPts val="0"/>
              </a:spcAft>
              <a:buClr>
                <a:srgbClr val="404040"/>
              </a:buClr>
              <a:buSzPts val="1800"/>
              <a:buFont typeface="Noto Sans Symbols"/>
              <a:buChar char="✔"/>
            </a:pPr>
            <a:r>
              <a:rPr lang="el-GR" sz="1800" b="0" i="0" u="none" strike="noStrike" cap="none">
                <a:solidFill>
                  <a:srgbClr val="404040"/>
                </a:solidFill>
                <a:latin typeface="Calibri"/>
                <a:ea typeface="Calibri"/>
                <a:cs typeface="Calibri"/>
                <a:sym typeface="Calibri"/>
              </a:rPr>
              <a:t>Πρόσβαση στους Οδηγούς που αφορούν τους αιτητές και τους δικαιούχους</a:t>
            </a: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3F3F3F"/>
              </a:solidFill>
              <a:latin typeface="Century Gothic"/>
              <a:ea typeface="Century Gothic"/>
              <a:cs typeface="Century Gothic"/>
              <a:sym typeface="Century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69"/>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
        <p:nvSpPr>
          <p:cNvPr id="1030" name="Google Shape;1030;p69"/>
          <p:cNvSpPr txBox="1"/>
          <p:nvPr/>
        </p:nvSpPr>
        <p:spPr>
          <a:xfrm>
            <a:off x="481330" y="625181"/>
            <a:ext cx="5614670"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EESCP – KΥΡΙΩΣ ΜΕΝΟΥ:</a:t>
            </a:r>
            <a:endParaRPr sz="2800" b="1">
              <a:solidFill>
                <a:schemeClr val="dk1"/>
              </a:solidFill>
              <a:latin typeface="Calibri"/>
              <a:ea typeface="Calibri"/>
              <a:cs typeface="Calibri"/>
              <a:sym typeface="Calibri"/>
            </a:endParaRPr>
          </a:p>
        </p:txBody>
      </p:sp>
      <p:pic>
        <p:nvPicPr>
          <p:cNvPr id="1031" name="Google Shape;1031;p69"/>
          <p:cNvPicPr preferRelativeResize="0"/>
          <p:nvPr/>
        </p:nvPicPr>
        <p:blipFill rotWithShape="1">
          <a:blip r:embed="rId3">
            <a:alphaModFix/>
          </a:blip>
          <a:srcRect/>
          <a:stretch/>
        </p:blipFill>
        <p:spPr>
          <a:xfrm>
            <a:off x="282392" y="1119072"/>
            <a:ext cx="2831511" cy="5660770"/>
          </a:xfrm>
          <a:prstGeom prst="rect">
            <a:avLst/>
          </a:prstGeom>
          <a:noFill/>
          <a:ln>
            <a:noFill/>
          </a:ln>
        </p:spPr>
      </p:pic>
      <p:sp>
        <p:nvSpPr>
          <p:cNvPr id="1032" name="Google Shape;1032;p69"/>
          <p:cNvSpPr txBox="1"/>
          <p:nvPr/>
        </p:nvSpPr>
        <p:spPr>
          <a:xfrm>
            <a:off x="3925329" y="923337"/>
            <a:ext cx="8266671" cy="5922134"/>
          </a:xfrm>
          <a:prstGeom prst="rect">
            <a:avLst/>
          </a:prstGeom>
          <a:noFill/>
          <a:ln>
            <a:noFill/>
          </a:ln>
        </p:spPr>
        <p:txBody>
          <a:bodyPr spcFirstLastPara="1" wrap="square" lIns="0" tIns="119375" rIns="0" bIns="0" anchor="t" anchorCtr="0">
            <a:spAutoFit/>
          </a:bodyPr>
          <a:lstStyle/>
          <a:p>
            <a:pPr marL="349250" marR="0" lvl="0" indent="-337185" algn="l" rtl="0">
              <a:spcBef>
                <a:spcPts val="0"/>
              </a:spcBef>
              <a:spcAft>
                <a:spcPts val="0"/>
              </a:spcAft>
              <a:buClr>
                <a:srgbClr val="FF0000"/>
              </a:buClr>
              <a:buSzPts val="1300"/>
              <a:buFont typeface="Calibri"/>
              <a:buAutoNum type="arabicPeriod"/>
            </a:pPr>
            <a:r>
              <a:rPr lang="el-GR" sz="1300" b="1" i="0" u="none" strike="noStrike" cap="none">
                <a:solidFill>
                  <a:srgbClr val="FF0000"/>
                </a:solidFill>
                <a:latin typeface="Calibri"/>
                <a:ea typeface="Calibri"/>
                <a:cs typeface="Calibri"/>
                <a:sym typeface="Calibri"/>
              </a:rPr>
              <a:t>HOME</a:t>
            </a:r>
            <a:r>
              <a:rPr lang="el-GR" sz="1300" b="0" i="0" u="none" strike="noStrike" cap="none">
                <a:solidFill>
                  <a:srgbClr val="FF0000"/>
                </a:solidFill>
                <a:latin typeface="Calibri"/>
                <a:ea typeface="Calibri"/>
                <a:cs typeface="Calibri"/>
                <a:sym typeface="Calibri"/>
              </a:rPr>
              <a:t>: Επιστροφή στην αρχική σελίδα</a:t>
            </a:r>
            <a:endParaRPr/>
          </a:p>
          <a:p>
            <a:pPr marL="349250" marR="0" lvl="0" indent="-254634" algn="l" rtl="0">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Calibri"/>
              <a:buAutoNum type="arabicPeriod"/>
            </a:pPr>
            <a:r>
              <a:rPr lang="el-GR" sz="1300" b="1" i="0" u="none" strike="noStrike" cap="none">
                <a:solidFill>
                  <a:srgbClr val="FF0000"/>
                </a:solidFill>
                <a:latin typeface="Calibri"/>
                <a:ea typeface="Calibri"/>
                <a:cs typeface="Calibri"/>
                <a:sym typeface="Calibri"/>
              </a:rPr>
              <a:t>ORGANISATIONS:</a:t>
            </a: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Search for an Organisation</a:t>
            </a:r>
            <a:r>
              <a:rPr lang="el-GR" sz="1300" b="0" i="0" u="none" strike="noStrike" cap="none">
                <a:solidFill>
                  <a:srgbClr val="FF0000"/>
                </a:solidFill>
                <a:latin typeface="Calibri"/>
                <a:ea typeface="Calibri"/>
                <a:cs typeface="Calibri"/>
                <a:sym typeface="Calibri"/>
              </a:rPr>
              <a:t>: Αναζήτηση οργανισμών που είναι κάτοχοι OID</a:t>
            </a: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Register my Organisation</a:t>
            </a:r>
            <a:r>
              <a:rPr lang="el-GR" sz="1300" b="0" i="0" u="none" strike="noStrike" cap="none">
                <a:solidFill>
                  <a:srgbClr val="FF0000"/>
                </a:solidFill>
                <a:latin typeface="Calibri"/>
                <a:ea typeface="Calibri"/>
                <a:cs typeface="Calibri"/>
                <a:sym typeface="Calibri"/>
              </a:rPr>
              <a:t>: Εγγραφή νέων οργανισμών (απαιτεί σύνδεση)</a:t>
            </a: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My organisations</a:t>
            </a:r>
            <a:r>
              <a:rPr lang="el-GR" sz="1300" b="0" i="0" u="none" strike="noStrike" cap="none">
                <a:solidFill>
                  <a:srgbClr val="FF0000"/>
                </a:solidFill>
                <a:latin typeface="Calibri"/>
                <a:ea typeface="Calibri"/>
                <a:cs typeface="Calibri"/>
                <a:sym typeface="Calibri"/>
              </a:rPr>
              <a:t>: Λίστα οργανισμών συνδεδεμένων με τον χρήστη (απαιτεί σύνδεση)</a:t>
            </a:r>
            <a:endParaRPr/>
          </a:p>
          <a:p>
            <a:pPr marL="355600" marR="0" lvl="0" indent="-260350" algn="l" rtl="0">
              <a:spcBef>
                <a:spcPts val="0"/>
              </a:spcBef>
              <a:spcAft>
                <a:spcPts val="0"/>
              </a:spcAft>
              <a:buClr>
                <a:schemeClr val="dk1"/>
              </a:buClr>
              <a:buSzPts val="1300"/>
              <a:buFont typeface="Noto Sans Symbols"/>
              <a:buNone/>
            </a:pP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Calibri"/>
              <a:buAutoNum type="arabicPeriod" startAt="3"/>
            </a:pPr>
            <a:r>
              <a:rPr lang="el-GR" sz="1300" b="1" i="0" u="none" strike="noStrike" cap="none">
                <a:solidFill>
                  <a:srgbClr val="FF0000"/>
                </a:solidFill>
                <a:latin typeface="Calibri"/>
                <a:ea typeface="Calibri"/>
                <a:cs typeface="Calibri"/>
                <a:sym typeface="Calibri"/>
              </a:rPr>
              <a:t>OPPORTUNITIES</a:t>
            </a:r>
            <a:r>
              <a:rPr lang="el-GR" sz="1300" b="0" i="0" u="none" strike="noStrike" cap="none">
                <a:solidFill>
                  <a:srgbClr val="FF0000"/>
                </a:solidFill>
                <a:latin typeface="Calibri"/>
                <a:ea typeface="Calibri"/>
                <a:cs typeface="Calibri"/>
                <a:sym typeface="Calibri"/>
              </a:rPr>
              <a:t>: Πρόσβαση στις ηλεκτρονικές αιτήσεις των ανοικτών Προσκλήσεων</a:t>
            </a:r>
            <a:endParaRPr/>
          </a:p>
          <a:p>
            <a:pPr marL="355600" marR="0" lvl="0" indent="-260350" algn="l" rtl="0">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Calibri"/>
              <a:buAutoNum type="arabicPeriod" startAt="3"/>
            </a:pPr>
            <a:r>
              <a:rPr lang="el-GR" sz="1300" b="1" i="0" u="none" strike="noStrike" cap="none">
                <a:solidFill>
                  <a:srgbClr val="FF0000"/>
                </a:solidFill>
                <a:latin typeface="Calibri"/>
                <a:ea typeface="Calibri"/>
                <a:cs typeface="Calibri"/>
                <a:sym typeface="Calibri"/>
              </a:rPr>
              <a:t>APPLICATIONS </a:t>
            </a:r>
            <a:r>
              <a:rPr lang="el-GR" sz="1300" b="0" i="0" u="none" strike="noStrike" cap="none">
                <a:solidFill>
                  <a:srgbClr val="FF0000"/>
                </a:solidFill>
                <a:latin typeface="Calibri"/>
                <a:ea typeface="Calibri"/>
                <a:cs typeface="Calibri"/>
                <a:sym typeface="Calibri"/>
              </a:rPr>
              <a:t>(απαιτεί σύνδεση):</a:t>
            </a:r>
            <a:endParaRPr sz="1300" b="0" i="0" u="none" strike="noStrike" cap="none">
              <a:solidFill>
                <a:srgbClr val="000000"/>
              </a:solidFill>
              <a:latin typeface="Calibri"/>
              <a:ea typeface="Calibri"/>
              <a:cs typeface="Calibri"/>
              <a:sym typeface="Calibri"/>
            </a:endParaRPr>
          </a:p>
          <a:p>
            <a:pPr marL="375285" marR="0" lvl="0" indent="-363219"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My applications: </a:t>
            </a:r>
            <a:r>
              <a:rPr lang="el-GR" sz="1300" b="0" i="0" u="none" strike="noStrike" cap="none">
                <a:solidFill>
                  <a:srgbClr val="FF0000"/>
                </a:solidFill>
                <a:latin typeface="Calibri"/>
                <a:ea typeface="Calibri"/>
                <a:cs typeface="Calibri"/>
                <a:sym typeface="Calibri"/>
              </a:rPr>
              <a:t>Διαχείριση αιτήσεων (draft ή submitted) που έχει δημιουργήσει ο χρήστης</a:t>
            </a:r>
            <a:endParaRPr sz="1300" b="0" i="0" u="none" strike="noStrike" cap="none">
              <a:solidFill>
                <a:srgbClr val="000000"/>
              </a:solidFill>
              <a:latin typeface="Calibri"/>
              <a:ea typeface="Calibri"/>
              <a:cs typeface="Calibri"/>
              <a:sym typeface="Calibri"/>
            </a:endParaRPr>
          </a:p>
          <a:p>
            <a:pPr marL="375285" marR="0" lvl="0" indent="-363219"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My contacts: </a:t>
            </a:r>
            <a:r>
              <a:rPr lang="el-GR" sz="1300" b="0" i="0" u="none" strike="noStrike" cap="none">
                <a:solidFill>
                  <a:srgbClr val="FF0000"/>
                </a:solidFill>
                <a:latin typeface="Calibri"/>
                <a:ea typeface="Calibri"/>
                <a:cs typeface="Calibri"/>
                <a:sym typeface="Calibri"/>
              </a:rPr>
              <a:t>Διαχείριση ατόμων επαφής του χρήστη (είτε αντλούνται από τις αιτήσεις με τις οποίες είναι συνδεδεμένος είτε καταχωρούνται απευθείας από τον χρήστη στο σημείο αυτό)</a:t>
            </a:r>
            <a:endParaRPr/>
          </a:p>
          <a:p>
            <a:pPr marL="375285" marR="0" lvl="0" indent="-280669" algn="l" rtl="0">
              <a:spcBef>
                <a:spcPts val="0"/>
              </a:spcBef>
              <a:spcAft>
                <a:spcPts val="0"/>
              </a:spcAft>
              <a:buClr>
                <a:schemeClr val="dk1"/>
              </a:buClr>
              <a:buSzPts val="1300"/>
              <a:buFont typeface="Noto Sans Symbols"/>
              <a:buNone/>
            </a:pPr>
            <a:endParaRPr sz="1300" b="0" i="0" u="none" strike="noStrike" cap="none">
              <a:solidFill>
                <a:srgbClr val="000000"/>
              </a:solidFill>
              <a:latin typeface="Calibri"/>
              <a:ea typeface="Calibri"/>
              <a:cs typeface="Calibri"/>
              <a:sym typeface="Calibri"/>
            </a:endParaRPr>
          </a:p>
          <a:p>
            <a:pPr marL="12700" marR="0" lvl="0" indent="0" algn="l" rtl="0">
              <a:spcBef>
                <a:spcPts val="0"/>
              </a:spcBef>
              <a:spcAft>
                <a:spcPts val="0"/>
              </a:spcAft>
              <a:buClr>
                <a:srgbClr val="FF0000"/>
              </a:buClr>
              <a:buSzPts val="1300"/>
              <a:buFont typeface="Calibri"/>
              <a:buNone/>
            </a:pPr>
            <a:r>
              <a:rPr lang="el-GR" sz="1300" b="1" i="0" u="none" strike="noStrike" cap="none">
                <a:solidFill>
                  <a:srgbClr val="FF0000"/>
                </a:solidFill>
                <a:latin typeface="Calibri"/>
                <a:ea typeface="Calibri"/>
                <a:cs typeface="Calibri"/>
                <a:sym typeface="Calibri"/>
              </a:rPr>
              <a:t>5.	PROJECTS:</a:t>
            </a:r>
            <a:endParaRPr sz="1300" b="0" i="0" u="none" strike="noStrike" cap="none">
              <a:solidFill>
                <a:srgbClr val="000000"/>
              </a:solidFill>
              <a:latin typeface="Calibri"/>
              <a:ea typeface="Calibri"/>
              <a:cs typeface="Calibri"/>
              <a:sym typeface="Calibri"/>
            </a:endParaRPr>
          </a:p>
          <a:p>
            <a:pPr marL="370205" marR="118110" lvl="0" indent="-35814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My projects: </a:t>
            </a:r>
            <a:r>
              <a:rPr lang="el-GR" sz="1300" b="0" i="0" u="none" strike="noStrike" cap="none">
                <a:solidFill>
                  <a:srgbClr val="FF0000"/>
                </a:solidFill>
                <a:latin typeface="Calibri"/>
                <a:ea typeface="Calibri"/>
                <a:cs typeface="Calibri"/>
                <a:sym typeface="Calibri"/>
              </a:rPr>
              <a:t>Διαχείριση Σχεδίων που εγκρίθηκαν από το 2021 κι έπειτα, με τα οποία ο χρήστης είναι  συνδεδεμένος (είτε ως άτομο επαφής είτε ως νόμιμος εκπρόσωπος) απαιτεί σύνδεση</a:t>
            </a:r>
            <a:endParaRPr sz="1300" b="0" i="0" u="none" strike="noStrike" cap="none">
              <a:solidFill>
                <a:srgbClr val="000000"/>
              </a:solidFill>
              <a:latin typeface="Calibri"/>
              <a:ea typeface="Calibri"/>
              <a:cs typeface="Calibri"/>
              <a:sym typeface="Calibri"/>
            </a:endParaRPr>
          </a:p>
          <a:p>
            <a:pPr marL="373380" marR="0" lvl="0" indent="-361315"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Project Results: </a:t>
            </a:r>
            <a:r>
              <a:rPr lang="el-GR" sz="1300" b="0" i="0" u="none" strike="noStrike" cap="none">
                <a:solidFill>
                  <a:srgbClr val="FF0000"/>
                </a:solidFill>
                <a:latin typeface="Calibri"/>
                <a:ea typeface="Calibri"/>
                <a:cs typeface="Calibri"/>
                <a:sym typeface="Calibri"/>
              </a:rPr>
              <a:t>Πρόσβαση στην Πλατφόρμα Διάδοσης Αποτελεσμάτων των Σχεδίων</a:t>
            </a:r>
            <a:endParaRPr sz="1300" b="0" i="0" u="none" strike="noStrike" cap="none">
              <a:solidFill>
                <a:srgbClr val="000000"/>
              </a:solidFill>
              <a:latin typeface="Calibri"/>
              <a:ea typeface="Calibri"/>
              <a:cs typeface="Calibri"/>
              <a:sym typeface="Calibri"/>
            </a:endParaRPr>
          </a:p>
          <a:p>
            <a:pPr marL="373380" marR="0" lvl="0" indent="-361315"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Past Programmes (2007-2020): </a:t>
            </a:r>
            <a:r>
              <a:rPr lang="el-GR" sz="1300" b="0" i="0" u="none" strike="noStrike" cap="none">
                <a:solidFill>
                  <a:srgbClr val="FF0000"/>
                </a:solidFill>
                <a:latin typeface="Calibri"/>
                <a:ea typeface="Calibri"/>
                <a:cs typeface="Calibri"/>
                <a:sym typeface="Calibri"/>
              </a:rPr>
              <a:t>Διαχείριση Σχεδίων που εγκρίθηκαν πριν από το 2021, με τα οποία ο</a:t>
            </a:r>
            <a:endParaRPr sz="1300" b="0" i="0" u="none" strike="noStrike" cap="none">
              <a:solidFill>
                <a:srgbClr val="000000"/>
              </a:solidFill>
              <a:latin typeface="Calibri"/>
              <a:ea typeface="Calibri"/>
              <a:cs typeface="Calibri"/>
              <a:sym typeface="Calibri"/>
            </a:endParaRPr>
          </a:p>
          <a:p>
            <a:pPr marL="373380" marR="0" lvl="0" indent="0" algn="l" rtl="0">
              <a:spcBef>
                <a:spcPts val="0"/>
              </a:spcBef>
              <a:spcAft>
                <a:spcPts val="0"/>
              </a:spcAft>
              <a:buClr>
                <a:srgbClr val="FF0000"/>
              </a:buClr>
              <a:buSzPts val="1300"/>
              <a:buFont typeface="Calibri"/>
              <a:buNone/>
            </a:pPr>
            <a:r>
              <a:rPr lang="el-GR" sz="1300" b="0" i="0" u="none" strike="noStrike" cap="none">
                <a:solidFill>
                  <a:srgbClr val="FF0000"/>
                </a:solidFill>
                <a:latin typeface="Calibri"/>
                <a:ea typeface="Calibri"/>
                <a:cs typeface="Calibri"/>
                <a:sym typeface="Calibri"/>
              </a:rPr>
              <a:t>χρήστης είναι συνδεδεμένος (είτε ως άτομο επαφής είτε ως νόμιμος εκπρόσωπος) απαιτεί σύνδεση</a:t>
            </a:r>
            <a:endParaRPr/>
          </a:p>
          <a:p>
            <a:pPr marL="373380" marR="0" lvl="0" indent="0" algn="l" rtl="0">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a:p>
            <a:pPr marL="12700" marR="0" lvl="0" indent="0" algn="l" rtl="0">
              <a:spcBef>
                <a:spcPts val="0"/>
              </a:spcBef>
              <a:spcAft>
                <a:spcPts val="0"/>
              </a:spcAft>
              <a:buClr>
                <a:srgbClr val="FF0000"/>
              </a:buClr>
              <a:buSzPts val="1300"/>
              <a:buFont typeface="Calibri"/>
              <a:buNone/>
            </a:pPr>
            <a:r>
              <a:rPr lang="el-GR" sz="1300" b="1" i="0" u="none" strike="noStrike" cap="none">
                <a:solidFill>
                  <a:srgbClr val="FF0000"/>
                </a:solidFill>
                <a:latin typeface="Calibri"/>
                <a:ea typeface="Calibri"/>
                <a:cs typeface="Calibri"/>
                <a:sym typeface="Calibri"/>
              </a:rPr>
              <a:t>6.	SUPPORT:</a:t>
            </a:r>
            <a:endParaRPr sz="1300" b="0" i="0" u="none" strike="noStrike" cap="none">
              <a:solidFill>
                <a:srgbClr val="000000"/>
              </a:solidFill>
              <a:latin typeface="Calibri"/>
              <a:ea typeface="Calibri"/>
              <a:cs typeface="Calibri"/>
              <a:sym typeface="Calibri"/>
            </a:endParaRPr>
          </a:p>
          <a:p>
            <a:pPr marL="370205" marR="165735" lvl="0" indent="-35814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Guides</a:t>
            </a:r>
            <a:r>
              <a:rPr lang="el-GR" sz="1300" b="0" i="0" u="none" strike="noStrike" cap="none">
                <a:solidFill>
                  <a:srgbClr val="FF0000"/>
                </a:solidFill>
                <a:latin typeface="Calibri"/>
                <a:ea typeface="Calibri"/>
                <a:cs typeface="Calibri"/>
                <a:sym typeface="Calibri"/>
              </a:rPr>
              <a:t>: Πρόσβαση στους Οδηγούς για αιτητές παρούσας Προγραμματικής και δικαιούχους Σχεδίων  παρούσας και προηγούμενης Προγραμματικής</a:t>
            </a:r>
            <a:endParaRPr sz="1300" b="0" i="0" u="none" strike="noStrike" cap="none">
              <a:solidFill>
                <a:srgbClr val="000000"/>
              </a:solidFill>
              <a:latin typeface="Calibri"/>
              <a:ea typeface="Calibri"/>
              <a:cs typeface="Calibri"/>
              <a:sym typeface="Calibri"/>
            </a:endParaRPr>
          </a:p>
          <a:p>
            <a:pPr marL="360045" marR="0" lvl="0" indent="-347980" algn="l" rtl="0">
              <a:spcBef>
                <a:spcPts val="0"/>
              </a:spcBef>
              <a:spcAft>
                <a:spcPts val="0"/>
              </a:spcAft>
              <a:buClr>
                <a:srgbClr val="FF0000"/>
              </a:buClr>
              <a:buSzPts val="1300"/>
              <a:buFont typeface="Noto Sans Symbols"/>
              <a:buChar char="▪"/>
            </a:pPr>
            <a:r>
              <a:rPr lang="el-GR" sz="1300" b="1" i="0" u="none" strike="noStrike" cap="none">
                <a:solidFill>
                  <a:srgbClr val="FF0000"/>
                </a:solidFill>
                <a:latin typeface="Calibri"/>
                <a:ea typeface="Calibri"/>
                <a:cs typeface="Calibri"/>
                <a:sym typeface="Calibri"/>
              </a:rPr>
              <a:t>Erasmus+: List of National Agencies</a:t>
            </a:r>
            <a:r>
              <a:rPr lang="el-GR" sz="1300" b="0" i="0" u="none" strike="noStrike" cap="none">
                <a:solidFill>
                  <a:srgbClr val="FF0000"/>
                </a:solidFill>
                <a:latin typeface="Calibri"/>
                <a:ea typeface="Calibri"/>
                <a:cs typeface="Calibri"/>
                <a:sym typeface="Calibri"/>
              </a:rPr>
              <a:t>: Στοιχεία επικοινωνίας Εθνικών Υπηρεσιών</a:t>
            </a:r>
            <a:endParaRPr/>
          </a:p>
          <a:p>
            <a:pPr marL="360045" marR="0" lvl="0" indent="-265430" algn="l" rtl="0">
              <a:spcBef>
                <a:spcPts val="0"/>
              </a:spcBef>
              <a:spcAft>
                <a:spcPts val="0"/>
              </a:spcAft>
              <a:buClr>
                <a:schemeClr val="dk1"/>
              </a:buClr>
              <a:buSzPts val="1300"/>
              <a:buFont typeface="Noto Sans Symbols"/>
              <a:buNone/>
            </a:pPr>
            <a:endParaRPr sz="1300" b="0" i="0" u="none" strike="noStrike" cap="none">
              <a:solidFill>
                <a:srgbClr val="00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Calibri"/>
              <a:buAutoNum type="arabicPeriod" startAt="7"/>
            </a:pPr>
            <a:r>
              <a:rPr lang="el-GR" sz="1300" b="1" i="0" u="none" strike="noStrike" cap="none">
                <a:solidFill>
                  <a:srgbClr val="FF0000"/>
                </a:solidFill>
                <a:latin typeface="Calibri"/>
                <a:ea typeface="Calibri"/>
                <a:cs typeface="Calibri"/>
                <a:sym typeface="Calibri"/>
              </a:rPr>
              <a:t>RESOURCES</a:t>
            </a:r>
            <a:r>
              <a:rPr lang="el-GR" sz="1300" b="0" i="0" u="none" strike="noStrike" cap="none">
                <a:solidFill>
                  <a:srgbClr val="FF0000"/>
                </a:solidFill>
                <a:latin typeface="Calibri"/>
                <a:ea typeface="Calibri"/>
                <a:cs typeface="Calibri"/>
                <a:sym typeface="Calibri"/>
              </a:rPr>
              <a:t>: Πρόσβαση σε επιπλέον χρήσιμες πηγές, όπως σύνδεσμοι σε επίσημη πληροφόρηση για το Erasmus+ κτλ.</a:t>
            </a:r>
            <a:endParaRPr/>
          </a:p>
          <a:p>
            <a:pPr marL="355600" marR="0" lvl="0" indent="-260350" algn="l" rtl="0">
              <a:spcBef>
                <a:spcPts val="0"/>
              </a:spcBef>
              <a:spcAft>
                <a:spcPts val="0"/>
              </a:spcAft>
              <a:buClr>
                <a:schemeClr val="dk1"/>
              </a:buClr>
              <a:buSzPts val="1300"/>
              <a:buFont typeface="Calibri"/>
              <a:buNone/>
            </a:pPr>
            <a:endParaRPr sz="1300" b="0" i="0" u="none" strike="noStrike" cap="none">
              <a:solidFill>
                <a:srgbClr val="FF0000"/>
              </a:solidFill>
              <a:latin typeface="Calibri"/>
              <a:ea typeface="Calibri"/>
              <a:cs typeface="Calibri"/>
              <a:sym typeface="Calibri"/>
            </a:endParaRPr>
          </a:p>
          <a:p>
            <a:pPr marL="355600" marR="0" lvl="0" indent="-342900" algn="l" rtl="0">
              <a:spcBef>
                <a:spcPts val="0"/>
              </a:spcBef>
              <a:spcAft>
                <a:spcPts val="0"/>
              </a:spcAft>
              <a:buClr>
                <a:srgbClr val="FF0000"/>
              </a:buClr>
              <a:buSzPts val="1300"/>
              <a:buFont typeface="Calibri"/>
              <a:buAutoNum type="arabicPeriod" startAt="7"/>
            </a:pPr>
            <a:r>
              <a:rPr lang="el-GR" sz="1300" b="1" i="0" u="none" strike="noStrike" cap="none">
                <a:solidFill>
                  <a:srgbClr val="FF0000"/>
                </a:solidFill>
                <a:latin typeface="Calibri"/>
                <a:ea typeface="Calibri"/>
                <a:cs typeface="Calibri"/>
                <a:sym typeface="Calibri"/>
              </a:rPr>
              <a:t>TOOLS: </a:t>
            </a:r>
            <a:r>
              <a:rPr lang="el-GR" sz="1300" b="0" i="0" u="none" strike="noStrike" cap="none">
                <a:solidFill>
                  <a:srgbClr val="FF0000"/>
                </a:solidFill>
                <a:latin typeface="Calibri"/>
                <a:ea typeface="Calibri"/>
                <a:cs typeface="Calibri"/>
                <a:sym typeface="Calibri"/>
              </a:rPr>
              <a:t>Διαχείριση ειδοποιήσεων</a:t>
            </a:r>
            <a:endParaRPr sz="1300" b="0" i="0" u="none" strike="noStrike" cap="none">
              <a:solidFill>
                <a:srgbClr val="000000"/>
              </a:solidFill>
              <a:latin typeface="Calibri"/>
              <a:ea typeface="Calibri"/>
              <a:cs typeface="Calibri"/>
              <a:sym typeface="Calibri"/>
            </a:endParaRPr>
          </a:p>
        </p:txBody>
      </p:sp>
      <p:cxnSp>
        <p:nvCxnSpPr>
          <p:cNvPr id="1033" name="Google Shape;1033;p69"/>
          <p:cNvCxnSpPr/>
          <p:nvPr/>
        </p:nvCxnSpPr>
        <p:spPr>
          <a:xfrm rot="10800000" flipH="1">
            <a:off x="3113903" y="1165363"/>
            <a:ext cx="704335" cy="110828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4" name="Google Shape;1034;p69"/>
          <p:cNvCxnSpPr/>
          <p:nvPr/>
        </p:nvCxnSpPr>
        <p:spPr>
          <a:xfrm rot="10800000" flipH="1">
            <a:off x="3113903" y="1705232"/>
            <a:ext cx="704335" cy="1136822"/>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5" name="Google Shape;1035;p69"/>
          <p:cNvCxnSpPr/>
          <p:nvPr/>
        </p:nvCxnSpPr>
        <p:spPr>
          <a:xfrm rot="10800000" flipH="1">
            <a:off x="3167448" y="2607276"/>
            <a:ext cx="650790" cy="77044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6" name="Google Shape;1036;p69"/>
          <p:cNvCxnSpPr/>
          <p:nvPr/>
        </p:nvCxnSpPr>
        <p:spPr>
          <a:xfrm rot="10800000" flipH="1">
            <a:off x="3220994" y="3038440"/>
            <a:ext cx="597244" cy="773771"/>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7" name="Google Shape;1037;p69"/>
          <p:cNvCxnSpPr/>
          <p:nvPr/>
        </p:nvCxnSpPr>
        <p:spPr>
          <a:xfrm rot="10800000" flipH="1">
            <a:off x="3113903" y="4015947"/>
            <a:ext cx="704335" cy="556053"/>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8" name="Google Shape;1038;p69"/>
          <p:cNvCxnSpPr/>
          <p:nvPr/>
        </p:nvCxnSpPr>
        <p:spPr>
          <a:xfrm>
            <a:off x="3113903" y="5177481"/>
            <a:ext cx="811426" cy="111211"/>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9" name="Google Shape;1039;p69"/>
          <p:cNvCxnSpPr/>
          <p:nvPr/>
        </p:nvCxnSpPr>
        <p:spPr>
          <a:xfrm>
            <a:off x="3167448" y="5692637"/>
            <a:ext cx="650790" cy="540182"/>
          </a:xfrm>
          <a:prstGeom prst="straightConnector1">
            <a:avLst/>
          </a:prstGeom>
          <a:noFill/>
          <a:ln w="9525" cap="flat" cmpd="sng">
            <a:solidFill>
              <a:schemeClr val="accent1"/>
            </a:solidFill>
            <a:prstDash val="solid"/>
            <a:miter lim="800000"/>
            <a:headEnd type="none" w="sm" len="sm"/>
            <a:tailEnd type="triangle" w="med" len="med"/>
          </a:ln>
        </p:spPr>
      </p:cxnSp>
      <p:cxnSp>
        <p:nvCxnSpPr>
          <p:cNvPr id="1040" name="Google Shape;1040;p69"/>
          <p:cNvCxnSpPr/>
          <p:nvPr/>
        </p:nvCxnSpPr>
        <p:spPr>
          <a:xfrm>
            <a:off x="3113903" y="6371765"/>
            <a:ext cx="704335" cy="282197"/>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
          <p:cNvSpPr txBox="1"/>
          <p:nvPr/>
        </p:nvSpPr>
        <p:spPr>
          <a:xfrm flipH="1">
            <a:off x="111356" y="26819"/>
            <a:ext cx="8595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1.2. ΔΟΜΗ ΤΟΥ ΠΡΟΓΡΑΜΜΑΤΟΣ ERASMUS+</a:t>
            </a:r>
            <a:endParaRPr/>
          </a:p>
        </p:txBody>
      </p:sp>
      <p:sp>
        <p:nvSpPr>
          <p:cNvPr id="340" name="Google Shape;340;p7"/>
          <p:cNvSpPr/>
          <p:nvPr/>
        </p:nvSpPr>
        <p:spPr>
          <a:xfrm>
            <a:off x="572868" y="1295834"/>
            <a:ext cx="9093645" cy="1828193"/>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endParaRPr sz="2000" b="0" i="0" u="none" strike="noStrike" cap="none">
              <a:solidFill>
                <a:srgbClr val="002060"/>
              </a:solidFill>
              <a:latin typeface="Calibri"/>
              <a:ea typeface="Calibri"/>
              <a:cs typeface="Calibri"/>
              <a:sym typeface="Calibri"/>
            </a:endParaRPr>
          </a:p>
          <a:p>
            <a:pPr marL="457200" marR="0" lvl="1" indent="-457200" algn="l" rtl="0">
              <a:lnSpc>
                <a:spcPct val="90000"/>
              </a:lnSpc>
              <a:spcBef>
                <a:spcPts val="30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457200" algn="l" rtl="0">
              <a:lnSpc>
                <a:spcPct val="90000"/>
              </a:lnSpc>
              <a:spcBef>
                <a:spcPts val="270"/>
              </a:spcBef>
              <a:spcAft>
                <a:spcPts val="0"/>
              </a:spcAft>
              <a:buClr>
                <a:schemeClr val="lt1"/>
              </a:buClr>
              <a:buSzPts val="1800"/>
              <a:buFont typeface="Calibri"/>
              <a:buAutoNum type="arabicPeriod"/>
            </a:pPr>
            <a:r>
              <a:rPr lang="el-GR" sz="1800" b="1" i="0" u="none" strike="noStrike" cap="none">
                <a:solidFill>
                  <a:schemeClr val="lt1"/>
                </a:solidFill>
                <a:latin typeface="Calibri"/>
                <a:ea typeface="Calibri"/>
                <a:cs typeface="Calibri"/>
                <a:sym typeface="Calibri"/>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grpSp>
        <p:nvGrpSpPr>
          <p:cNvPr id="341" name="Google Shape;341;p7"/>
          <p:cNvGrpSpPr/>
          <p:nvPr/>
        </p:nvGrpSpPr>
        <p:grpSpPr>
          <a:xfrm>
            <a:off x="2032000" y="975542"/>
            <a:ext cx="8128000" cy="5161805"/>
            <a:chOff x="0" y="984"/>
            <a:chExt cx="8128000" cy="5161805"/>
          </a:xfrm>
        </p:grpSpPr>
        <p:sp>
          <p:nvSpPr>
            <p:cNvPr id="342" name="Google Shape;342;p7"/>
            <p:cNvSpPr/>
            <p:nvPr/>
          </p:nvSpPr>
          <p:spPr>
            <a:xfrm rot="5400000">
              <a:off x="5065124" y="-2022580"/>
              <a:ext cx="923831" cy="5201920"/>
            </a:xfrm>
            <a:prstGeom prst="round2SameRect">
              <a:avLst>
                <a:gd name="adj1" fmla="val 16667"/>
                <a:gd name="adj2" fmla="val 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txBox="1"/>
            <p:nvPr/>
          </p:nvSpPr>
          <p:spPr>
            <a:xfrm>
              <a:off x="2926080" y="161562"/>
              <a:ext cx="5156822" cy="833635"/>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l-GR" sz="2400">
                  <a:solidFill>
                    <a:schemeClr val="dk1"/>
                  </a:solidFill>
                  <a:latin typeface="Calibri"/>
                  <a:ea typeface="Calibri"/>
                  <a:cs typeface="Calibri"/>
                  <a:sym typeface="Calibri"/>
                </a:rPr>
                <a:t>Μαθησιακή Ατομική Κινητικότητα - Κινητικότητα Εκπαιδευομένων και Προσωπικού</a:t>
              </a:r>
              <a:endParaRPr sz="2400">
                <a:solidFill>
                  <a:schemeClr val="dk1"/>
                </a:solidFill>
                <a:latin typeface="Calibri"/>
                <a:ea typeface="Calibri"/>
                <a:cs typeface="Calibri"/>
                <a:sym typeface="Calibri"/>
              </a:endParaRPr>
            </a:p>
          </p:txBody>
        </p:sp>
        <p:sp>
          <p:nvSpPr>
            <p:cNvPr id="344" name="Google Shape;344;p7"/>
            <p:cNvSpPr/>
            <p:nvPr/>
          </p:nvSpPr>
          <p:spPr>
            <a:xfrm>
              <a:off x="0" y="984"/>
              <a:ext cx="2926080" cy="1154789"/>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txBox="1"/>
            <p:nvPr/>
          </p:nvSpPr>
          <p:spPr>
            <a:xfrm>
              <a:off x="56372" y="57356"/>
              <a:ext cx="2813336" cy="104204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Βασική Δράση 1</a:t>
              </a:r>
              <a:endParaRPr/>
            </a:p>
            <a:p>
              <a:pPr marL="0" marR="0" lvl="0" indent="0" algn="ctr" rtl="0">
                <a:lnSpc>
                  <a:spcPct val="100000"/>
                </a:lnSpc>
                <a:spcBef>
                  <a:spcPts val="0"/>
                </a:spcBef>
                <a:spcAft>
                  <a:spcPts val="0"/>
                </a:spcAft>
                <a:buClr>
                  <a:schemeClr val="lt1"/>
                </a:buClr>
                <a:buSzPts val="2000"/>
                <a:buFont typeface="Calibri"/>
                <a:buNone/>
              </a:pPr>
              <a:r>
                <a:rPr lang="el-GR" sz="2000" b="1">
                  <a:solidFill>
                    <a:schemeClr val="lt1"/>
                  </a:solidFill>
                  <a:latin typeface="Calibri"/>
                  <a:ea typeface="Calibri"/>
                  <a:cs typeface="Calibri"/>
                  <a:sym typeface="Calibri"/>
                </a:rPr>
                <a:t>Κινητικότητα ατόμων</a:t>
              </a:r>
              <a:endParaRPr sz="2000" b="1">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346" name="Google Shape;346;p7"/>
            <p:cNvSpPr/>
            <p:nvPr/>
          </p:nvSpPr>
          <p:spPr>
            <a:xfrm rot="5400000">
              <a:off x="5059726" y="-706513"/>
              <a:ext cx="923831" cy="5196839"/>
            </a:xfrm>
            <a:prstGeom prst="round2SameRect">
              <a:avLst>
                <a:gd name="adj1" fmla="val 16667"/>
                <a:gd name="adj2" fmla="val 0"/>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txBox="1"/>
            <p:nvPr/>
          </p:nvSpPr>
          <p:spPr>
            <a:xfrm>
              <a:off x="2923222" y="1475089"/>
              <a:ext cx="5151741" cy="833635"/>
            </a:xfrm>
            <a:prstGeom prst="rect">
              <a:avLst/>
            </a:prstGeom>
            <a:noFill/>
            <a:ln>
              <a:noFill/>
            </a:ln>
          </p:spPr>
          <p:txBody>
            <a:bodyPr spcFirstLastPara="1" wrap="square" lIns="247650" tIns="123825" rIns="247650" bIns="123825" anchor="ctr" anchorCtr="0">
              <a:noAutofit/>
            </a:bodyPr>
            <a:lstStyle/>
            <a:p>
              <a:pPr marL="228600" marR="0" lvl="1" indent="-228600" algn="ctr" rtl="0">
                <a:lnSpc>
                  <a:spcPct val="90000"/>
                </a:lnSpc>
                <a:spcBef>
                  <a:spcPts val="0"/>
                </a:spcBef>
                <a:spcAft>
                  <a:spcPts val="0"/>
                </a:spcAft>
                <a:buClr>
                  <a:schemeClr val="dk1"/>
                </a:buClr>
                <a:buSzPts val="2400"/>
                <a:buFont typeface="Calibri"/>
                <a:buNone/>
              </a:pPr>
              <a:r>
                <a:rPr lang="el-GR" sz="2400" b="0" i="0" u="none" strike="noStrike" cap="none">
                  <a:solidFill>
                    <a:schemeClr val="dk1"/>
                  </a:solidFill>
                  <a:latin typeface="Calibri"/>
                  <a:ea typeface="Calibri"/>
                  <a:cs typeface="Calibri"/>
                  <a:sym typeface="Calibri"/>
                </a:rPr>
                <a:t>Συμπράξεις για Συνεργασία και Ανταλλαγή Καλών Πρακτικών</a:t>
              </a:r>
              <a:endParaRPr sz="2400" b="0" i="0" u="none" strike="noStrike" cap="none">
                <a:solidFill>
                  <a:schemeClr val="dk1"/>
                </a:solidFill>
                <a:latin typeface="Calibri"/>
                <a:ea typeface="Calibri"/>
                <a:cs typeface="Calibri"/>
                <a:sym typeface="Calibri"/>
              </a:endParaRPr>
            </a:p>
          </p:txBody>
        </p:sp>
        <p:sp>
          <p:nvSpPr>
            <p:cNvPr id="348" name="Google Shape;348;p7"/>
            <p:cNvSpPr/>
            <p:nvPr/>
          </p:nvSpPr>
          <p:spPr>
            <a:xfrm>
              <a:off x="0" y="1213513"/>
              <a:ext cx="2923222" cy="1356785"/>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txBox="1"/>
            <p:nvPr/>
          </p:nvSpPr>
          <p:spPr>
            <a:xfrm>
              <a:off x="66233" y="1279746"/>
              <a:ext cx="2790756" cy="122431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Βασική Δράση 2</a:t>
              </a:r>
              <a:endParaRPr/>
            </a:p>
            <a:p>
              <a:pPr marL="0" marR="0" lvl="0" indent="0" algn="ctr" rtl="0">
                <a:lnSpc>
                  <a:spcPct val="90000"/>
                </a:lnSpc>
                <a:spcBef>
                  <a:spcPts val="840"/>
                </a:spcBef>
                <a:spcAft>
                  <a:spcPts val="0"/>
                </a:spcAft>
                <a:buClr>
                  <a:schemeClr val="lt1"/>
                </a:buClr>
                <a:buSzPts val="2000"/>
                <a:buFont typeface="Calibri"/>
                <a:buNone/>
              </a:pPr>
              <a:r>
                <a:rPr lang="el-GR" sz="2000" b="1">
                  <a:solidFill>
                    <a:schemeClr val="lt1"/>
                  </a:solidFill>
                  <a:latin typeface="Calibri"/>
                  <a:ea typeface="Calibri"/>
                  <a:cs typeface="Calibri"/>
                  <a:sym typeface="Calibri"/>
                </a:rPr>
                <a:t>Συνεργασία μεταξύ οργανισμών και ιδρυμάτων </a:t>
              </a:r>
              <a:endParaRPr sz="2000" b="1">
                <a:solidFill>
                  <a:schemeClr val="lt1"/>
                </a:solidFill>
                <a:latin typeface="Calibri"/>
                <a:ea typeface="Calibri"/>
                <a:cs typeface="Calibri"/>
                <a:sym typeface="Calibri"/>
              </a:endParaRPr>
            </a:p>
          </p:txBody>
        </p:sp>
        <p:sp>
          <p:nvSpPr>
            <p:cNvPr id="350" name="Google Shape;350;p7"/>
            <p:cNvSpPr/>
            <p:nvPr/>
          </p:nvSpPr>
          <p:spPr>
            <a:xfrm rot="5400000">
              <a:off x="5059726" y="690729"/>
              <a:ext cx="923831" cy="5196839"/>
            </a:xfrm>
            <a:prstGeom prst="round2SameRect">
              <a:avLst>
                <a:gd name="adj1" fmla="val 16667"/>
                <a:gd name="adj2" fmla="val 0"/>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txBox="1"/>
            <p:nvPr/>
          </p:nvSpPr>
          <p:spPr>
            <a:xfrm>
              <a:off x="2923222" y="2872331"/>
              <a:ext cx="5151741" cy="833635"/>
            </a:xfrm>
            <a:prstGeom prst="rect">
              <a:avLst/>
            </a:prstGeom>
            <a:noFill/>
            <a:ln>
              <a:noFill/>
            </a:ln>
          </p:spPr>
          <p:txBody>
            <a:bodyPr spcFirstLastPara="1" wrap="square" lIns="247650" tIns="123825" rIns="247650" bIns="123825" anchor="ctr" anchorCtr="0">
              <a:noAutofit/>
            </a:bodyPr>
            <a:lstStyle/>
            <a:p>
              <a:pPr marL="228600" marR="0" lvl="1" indent="-228600" algn="ctr" rtl="0">
                <a:lnSpc>
                  <a:spcPct val="90000"/>
                </a:lnSpc>
                <a:spcBef>
                  <a:spcPts val="0"/>
                </a:spcBef>
                <a:spcAft>
                  <a:spcPts val="0"/>
                </a:spcAft>
                <a:buClr>
                  <a:schemeClr val="dk1"/>
                </a:buClr>
                <a:buSzPts val="2400"/>
                <a:buFont typeface="Calibri"/>
                <a:buNone/>
              </a:pPr>
              <a:r>
                <a:rPr lang="el-GR" sz="2400" b="0" i="0" u="none" strike="noStrike" cap="none">
                  <a:solidFill>
                    <a:schemeClr val="dk1"/>
                  </a:solidFill>
                  <a:latin typeface="Calibri"/>
                  <a:ea typeface="Calibri"/>
                  <a:cs typeface="Calibri"/>
                  <a:sym typeface="Calibri"/>
                </a:rPr>
                <a:t>Υποστήριξη ανάπτυξης πολιτικής και συνεργασίας</a:t>
              </a:r>
              <a:endParaRPr sz="2400" b="0" i="0" u="none" strike="noStrike" cap="none">
                <a:solidFill>
                  <a:schemeClr val="dk1"/>
                </a:solidFill>
                <a:latin typeface="Calibri"/>
                <a:ea typeface="Calibri"/>
                <a:cs typeface="Calibri"/>
                <a:sym typeface="Calibri"/>
              </a:endParaRPr>
            </a:p>
          </p:txBody>
        </p:sp>
        <p:sp>
          <p:nvSpPr>
            <p:cNvPr id="352" name="Google Shape;352;p7"/>
            <p:cNvSpPr/>
            <p:nvPr/>
          </p:nvSpPr>
          <p:spPr>
            <a:xfrm>
              <a:off x="0" y="2628038"/>
              <a:ext cx="2923222" cy="1322222"/>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txBox="1"/>
            <p:nvPr/>
          </p:nvSpPr>
          <p:spPr>
            <a:xfrm>
              <a:off x="64546" y="2692584"/>
              <a:ext cx="2794130" cy="119313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1">
                  <a:solidFill>
                    <a:schemeClr val="lt1"/>
                  </a:solidFill>
                  <a:latin typeface="Calibri"/>
                  <a:ea typeface="Calibri"/>
                  <a:cs typeface="Calibri"/>
                  <a:sym typeface="Calibri"/>
                </a:rPr>
                <a:t>Βασική Δράση 3</a:t>
              </a:r>
              <a:endParaRPr/>
            </a:p>
            <a:p>
              <a:pPr marL="0" marR="0" lvl="0" indent="0" algn="ctr" rtl="0">
                <a:lnSpc>
                  <a:spcPct val="90000"/>
                </a:lnSpc>
                <a:spcBef>
                  <a:spcPts val="840"/>
                </a:spcBef>
                <a:spcAft>
                  <a:spcPts val="0"/>
                </a:spcAft>
                <a:buClr>
                  <a:schemeClr val="lt1"/>
                </a:buClr>
                <a:buSzPts val="2000"/>
                <a:buFont typeface="Calibri"/>
                <a:buNone/>
              </a:pPr>
              <a:r>
                <a:rPr lang="el-GR" sz="2000" b="1">
                  <a:solidFill>
                    <a:schemeClr val="lt1"/>
                  </a:solidFill>
                  <a:latin typeface="Calibri"/>
                  <a:ea typeface="Calibri"/>
                  <a:cs typeface="Calibri"/>
                  <a:sym typeface="Calibri"/>
                </a:rPr>
                <a:t>Στήριξη της χάραξης Πολιτικής και Συνεργασίας </a:t>
              </a:r>
              <a:endParaRPr sz="2000" b="1">
                <a:solidFill>
                  <a:schemeClr val="lt1"/>
                </a:solidFill>
                <a:latin typeface="Calibri"/>
                <a:ea typeface="Calibri"/>
                <a:cs typeface="Calibri"/>
                <a:sym typeface="Calibri"/>
              </a:endParaRPr>
            </a:p>
          </p:txBody>
        </p:sp>
        <p:sp>
          <p:nvSpPr>
            <p:cNvPr id="354" name="Google Shape;354;p7"/>
            <p:cNvSpPr/>
            <p:nvPr/>
          </p:nvSpPr>
          <p:spPr>
            <a:xfrm>
              <a:off x="0" y="4008000"/>
              <a:ext cx="2926080" cy="1154789"/>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txBox="1"/>
            <p:nvPr/>
          </p:nvSpPr>
          <p:spPr>
            <a:xfrm>
              <a:off x="56372" y="4064372"/>
              <a:ext cx="2813336" cy="104204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Δράσεις Jean Monnet</a:t>
              </a:r>
              <a:endParaRPr/>
            </a:p>
          </p:txBody>
        </p:sp>
      </p:grpSp>
      <p:grpSp>
        <p:nvGrpSpPr>
          <p:cNvPr id="356" name="Google Shape;356;p7"/>
          <p:cNvGrpSpPr/>
          <p:nvPr/>
        </p:nvGrpSpPr>
        <p:grpSpPr>
          <a:xfrm>
            <a:off x="4963161" y="5100250"/>
            <a:ext cx="5196839" cy="923831"/>
            <a:chOff x="2923222" y="2827233"/>
            <a:chExt cx="5196839" cy="923831"/>
          </a:xfrm>
        </p:grpSpPr>
        <p:sp>
          <p:nvSpPr>
            <p:cNvPr id="357" name="Google Shape;357;p7"/>
            <p:cNvSpPr/>
            <p:nvPr/>
          </p:nvSpPr>
          <p:spPr>
            <a:xfrm rot="5400000">
              <a:off x="5059726" y="690729"/>
              <a:ext cx="923831" cy="5196839"/>
            </a:xfrm>
            <a:prstGeom prst="round2SameRect">
              <a:avLst>
                <a:gd name="adj1" fmla="val 16667"/>
                <a:gd name="adj2" fmla="val 0"/>
              </a:avLst>
            </a:prstGeom>
            <a:solidFill>
              <a:srgbClr val="C4E0B2"/>
            </a:solidFill>
            <a:ln w="12700" cap="flat" cmpd="sng">
              <a:solidFill>
                <a:srgbClr val="D3E1CC">
                  <a:alpha val="89803"/>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7"/>
            <p:cNvSpPr txBox="1"/>
            <p:nvPr/>
          </p:nvSpPr>
          <p:spPr>
            <a:xfrm>
              <a:off x="2923222" y="2872331"/>
              <a:ext cx="5151741" cy="833635"/>
            </a:xfrm>
            <a:prstGeom prst="rect">
              <a:avLst/>
            </a:prstGeom>
            <a:solidFill>
              <a:srgbClr val="C4E0B2"/>
            </a:solidFill>
            <a:ln>
              <a:noFill/>
            </a:ln>
          </p:spPr>
          <p:txBody>
            <a:bodyPr spcFirstLastPara="1" wrap="square" lIns="99050" tIns="49525" rIns="99050" bIns="49525" anchor="ctr" anchorCtr="0">
              <a:noAutofit/>
            </a:bodyPr>
            <a:lstStyle/>
            <a:p>
              <a:pPr marL="228600" marR="0" lvl="1" indent="-228600" algn="ctr" rtl="0">
                <a:lnSpc>
                  <a:spcPct val="90000"/>
                </a:lnSpc>
                <a:spcBef>
                  <a:spcPts val="0"/>
                </a:spcBef>
                <a:spcAft>
                  <a:spcPts val="0"/>
                </a:spcAft>
                <a:buClr>
                  <a:schemeClr val="dk1"/>
                </a:buClr>
                <a:buSzPts val="2400"/>
                <a:buFont typeface="Calibri"/>
                <a:buNone/>
              </a:pPr>
              <a:r>
                <a:rPr lang="el-GR" sz="2400" b="0" i="0" u="none" strike="noStrike" cap="none">
                  <a:solidFill>
                    <a:schemeClr val="dk1"/>
                  </a:solidFill>
                  <a:latin typeface="Calibri"/>
                  <a:ea typeface="Calibri"/>
                  <a:cs typeface="Calibri"/>
                  <a:sym typeface="Calibri"/>
                </a:rPr>
                <a:t>Υποστήριξη της διδασκαλίας και της έρευνας στο πεδίο των σπουδών που αφορούν την Ευρωπαϊκή Ένωση</a:t>
              </a:r>
              <a:endParaRPr sz="2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70"/>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
        <p:nvSpPr>
          <p:cNvPr id="1047" name="Google Shape;1047;p70"/>
          <p:cNvSpPr txBox="1"/>
          <p:nvPr/>
        </p:nvSpPr>
        <p:spPr>
          <a:xfrm>
            <a:off x="439420" y="1293816"/>
            <a:ext cx="11615048" cy="44307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dirty="0">
                <a:solidFill>
                  <a:schemeClr val="dk1"/>
                </a:solidFill>
                <a:latin typeface="Calibri"/>
                <a:ea typeface="Calibri"/>
                <a:cs typeface="Calibri"/>
                <a:sym typeface="Calibri"/>
              </a:rPr>
              <a:t>EESCP – Δημιουργία ή Επεξεργασία Αίτησης μέσω της ενότητας </a:t>
            </a:r>
            <a:r>
              <a:rPr lang="el-GR" sz="2800" b="1" i="1" dirty="0" err="1">
                <a:solidFill>
                  <a:schemeClr val="dk1"/>
                </a:solidFill>
                <a:latin typeface="Calibri"/>
                <a:ea typeface="Calibri"/>
                <a:cs typeface="Calibri"/>
                <a:sym typeface="Calibri"/>
              </a:rPr>
              <a:t>Opportunities</a:t>
            </a:r>
            <a:r>
              <a:rPr lang="el-GR" sz="2800" b="1"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sp>
        <p:nvSpPr>
          <p:cNvPr id="1048" name="Google Shape;1048;p70"/>
          <p:cNvSpPr txBox="1"/>
          <p:nvPr/>
        </p:nvSpPr>
        <p:spPr>
          <a:xfrm>
            <a:off x="439420" y="1895764"/>
            <a:ext cx="9585526" cy="566822"/>
          </a:xfrm>
          <a:prstGeom prst="rect">
            <a:avLst/>
          </a:prstGeom>
          <a:noFill/>
          <a:ln>
            <a:noFill/>
          </a:ln>
        </p:spPr>
        <p:txBody>
          <a:bodyPr spcFirstLastPara="1" wrap="square" lIns="0" tIns="12700" rIns="0" bIns="0" anchor="t" anchorCtr="0">
            <a:spAutoFit/>
          </a:bodyPr>
          <a:lstStyle/>
          <a:p>
            <a:pPr marL="469900" marR="0" lvl="0" indent="-457833" algn="l" rtl="0">
              <a:lnSpc>
                <a:spcPct val="100000"/>
              </a:lnSpc>
              <a:spcBef>
                <a:spcPts val="0"/>
              </a:spcBef>
              <a:spcAft>
                <a:spcPts val="0"/>
              </a:spcAft>
              <a:buClr>
                <a:srgbClr val="FF0000"/>
              </a:buClr>
              <a:buSzPts val="1800"/>
              <a:buFont typeface="Calibri"/>
              <a:buAutoNum type="arabicPeriod"/>
            </a:pPr>
            <a:r>
              <a:rPr lang="el-GR" sz="1800" b="0" i="0" u="none" strike="noStrike" cap="none" dirty="0">
                <a:solidFill>
                  <a:srgbClr val="FF0000"/>
                </a:solidFill>
                <a:latin typeface="Calibri"/>
                <a:ea typeface="Calibri"/>
                <a:cs typeface="Calibri"/>
                <a:sym typeface="Calibri"/>
              </a:rPr>
              <a:t>Από το κυρίως μενού ο χρήστης επιλέγει </a:t>
            </a:r>
            <a:r>
              <a:rPr lang="el-GR" sz="1800" b="1" i="0" u="none" strike="noStrike" cap="none" dirty="0" err="1">
                <a:solidFill>
                  <a:srgbClr val="FF0000"/>
                </a:solidFill>
                <a:latin typeface="Calibri"/>
                <a:ea typeface="Calibri"/>
                <a:cs typeface="Calibri"/>
                <a:sym typeface="Calibri"/>
              </a:rPr>
              <a:t>Opportunities</a:t>
            </a:r>
            <a:endParaRPr sz="2450" b="0" i="0" u="none" strike="noStrike" cap="none" dirty="0">
              <a:solidFill>
                <a:srgbClr val="000000"/>
              </a:solidFill>
              <a:latin typeface="Calibri"/>
              <a:ea typeface="Calibri"/>
              <a:cs typeface="Calibri"/>
              <a:sym typeface="Calibri"/>
            </a:endParaRPr>
          </a:p>
          <a:p>
            <a:pPr marL="447040" marR="0" lvl="0" indent="-434975" algn="l" rtl="0">
              <a:lnSpc>
                <a:spcPct val="100000"/>
              </a:lnSpc>
              <a:spcBef>
                <a:spcPts val="0"/>
              </a:spcBef>
              <a:spcAft>
                <a:spcPts val="0"/>
              </a:spcAft>
              <a:buClr>
                <a:srgbClr val="FF0000"/>
              </a:buClr>
              <a:buSzPts val="1800"/>
              <a:buFont typeface="Calibri"/>
              <a:buAutoNum type="arabicPeriod"/>
            </a:pPr>
            <a:r>
              <a:rPr lang="el-GR" sz="1800" b="0" i="0" u="none" strike="noStrike" cap="none" dirty="0">
                <a:solidFill>
                  <a:srgbClr val="FF0000"/>
                </a:solidFill>
                <a:latin typeface="Calibri"/>
                <a:ea typeface="Calibri"/>
                <a:cs typeface="Calibri"/>
                <a:sym typeface="Calibri"/>
              </a:rPr>
              <a:t>Στη συνέχεια, επιλέγει </a:t>
            </a:r>
            <a:r>
              <a:rPr lang="el-GR" sz="1800" b="1" i="0" u="none" strike="noStrike" cap="none" dirty="0">
                <a:solidFill>
                  <a:srgbClr val="FF0000"/>
                </a:solidFill>
                <a:latin typeface="Calibri"/>
                <a:ea typeface="Calibri"/>
                <a:cs typeface="Calibri"/>
                <a:sym typeface="Calibri"/>
              </a:rPr>
              <a:t>Erasmus+ και εμφανίζονται όλες οι ανοικτές Προσκλήσεις</a:t>
            </a:r>
            <a:endParaRPr sz="1800" b="0" i="0" u="none" strike="noStrike" cap="none" dirty="0">
              <a:solidFill>
                <a:srgbClr val="000000"/>
              </a:solidFill>
              <a:latin typeface="Calibri"/>
              <a:ea typeface="Calibri"/>
              <a:cs typeface="Calibri"/>
              <a:sym typeface="Calibri"/>
            </a:endParaRPr>
          </a:p>
        </p:txBody>
      </p:sp>
      <p:pic>
        <p:nvPicPr>
          <p:cNvPr id="1049" name="Google Shape;1049;p70"/>
          <p:cNvPicPr preferRelativeResize="0"/>
          <p:nvPr/>
        </p:nvPicPr>
        <p:blipFill rotWithShape="1">
          <a:blip r:embed="rId3">
            <a:alphaModFix/>
          </a:blip>
          <a:srcRect/>
          <a:stretch/>
        </p:blipFill>
        <p:spPr>
          <a:xfrm>
            <a:off x="539495" y="2780342"/>
            <a:ext cx="8766048" cy="359359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71"/>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
        <p:nvSpPr>
          <p:cNvPr id="1056" name="Google Shape;1056;p71"/>
          <p:cNvSpPr txBox="1"/>
          <p:nvPr/>
        </p:nvSpPr>
        <p:spPr>
          <a:xfrm>
            <a:off x="481330" y="855766"/>
            <a:ext cx="8440248" cy="44307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Apply to an Opportunity:</a:t>
            </a:r>
            <a:endParaRPr sz="2800" b="1">
              <a:solidFill>
                <a:schemeClr val="dk1"/>
              </a:solidFill>
              <a:latin typeface="Calibri"/>
              <a:ea typeface="Calibri"/>
              <a:cs typeface="Calibri"/>
              <a:sym typeface="Calibri"/>
            </a:endParaRPr>
          </a:p>
        </p:txBody>
      </p:sp>
      <p:pic>
        <p:nvPicPr>
          <p:cNvPr id="1057" name="Google Shape;1057;p71"/>
          <p:cNvPicPr preferRelativeResize="0"/>
          <p:nvPr/>
        </p:nvPicPr>
        <p:blipFill rotWithShape="1">
          <a:blip r:embed="rId3">
            <a:alphaModFix/>
          </a:blip>
          <a:srcRect/>
          <a:stretch/>
        </p:blipFill>
        <p:spPr>
          <a:xfrm>
            <a:off x="6091237" y="3419475"/>
            <a:ext cx="9525" cy="19050"/>
          </a:xfrm>
          <a:prstGeom prst="rect">
            <a:avLst/>
          </a:prstGeom>
          <a:noFill/>
          <a:ln>
            <a:noFill/>
          </a:ln>
        </p:spPr>
      </p:pic>
      <p:grpSp>
        <p:nvGrpSpPr>
          <p:cNvPr id="1058" name="Google Shape;1058;p71"/>
          <p:cNvGrpSpPr/>
          <p:nvPr/>
        </p:nvGrpSpPr>
        <p:grpSpPr>
          <a:xfrm>
            <a:off x="1268941" y="1571191"/>
            <a:ext cx="10683806" cy="5079543"/>
            <a:chOff x="562355" y="943355"/>
            <a:chExt cx="11390377" cy="5707380"/>
          </a:xfrm>
        </p:grpSpPr>
        <p:pic>
          <p:nvPicPr>
            <p:cNvPr id="1059" name="Google Shape;1059;p71"/>
            <p:cNvPicPr preferRelativeResize="0"/>
            <p:nvPr/>
          </p:nvPicPr>
          <p:blipFill rotWithShape="1">
            <a:blip r:embed="rId4">
              <a:alphaModFix/>
            </a:blip>
            <a:srcRect/>
            <a:stretch/>
          </p:blipFill>
          <p:spPr>
            <a:xfrm>
              <a:off x="562355" y="943355"/>
              <a:ext cx="3122675" cy="1046988"/>
            </a:xfrm>
            <a:prstGeom prst="rect">
              <a:avLst/>
            </a:prstGeom>
            <a:noFill/>
            <a:ln>
              <a:noFill/>
            </a:ln>
          </p:spPr>
        </p:pic>
        <p:pic>
          <p:nvPicPr>
            <p:cNvPr id="1060" name="Google Shape;1060;p71"/>
            <p:cNvPicPr preferRelativeResize="0"/>
            <p:nvPr/>
          </p:nvPicPr>
          <p:blipFill rotWithShape="1">
            <a:blip r:embed="rId5">
              <a:alphaModFix/>
            </a:blip>
            <a:srcRect/>
            <a:stretch/>
          </p:blipFill>
          <p:spPr>
            <a:xfrm>
              <a:off x="6473952" y="5286755"/>
              <a:ext cx="5314188" cy="1363980"/>
            </a:xfrm>
            <a:prstGeom prst="rect">
              <a:avLst/>
            </a:prstGeom>
            <a:noFill/>
            <a:ln>
              <a:noFill/>
            </a:ln>
          </p:spPr>
        </p:pic>
        <p:pic>
          <p:nvPicPr>
            <p:cNvPr id="1061" name="Google Shape;1061;p71"/>
            <p:cNvPicPr preferRelativeResize="0"/>
            <p:nvPr/>
          </p:nvPicPr>
          <p:blipFill rotWithShape="1">
            <a:blip r:embed="rId6">
              <a:alphaModFix/>
            </a:blip>
            <a:srcRect/>
            <a:stretch/>
          </p:blipFill>
          <p:spPr>
            <a:xfrm>
              <a:off x="9774936" y="1927859"/>
              <a:ext cx="2177796" cy="2929128"/>
            </a:xfrm>
            <a:prstGeom prst="rect">
              <a:avLst/>
            </a:prstGeom>
            <a:noFill/>
            <a:ln>
              <a:noFill/>
            </a:ln>
          </p:spPr>
        </p:pic>
      </p:grpSp>
      <p:sp>
        <p:nvSpPr>
          <p:cNvPr id="1062" name="Google Shape;1062;p71"/>
          <p:cNvSpPr txBox="1"/>
          <p:nvPr/>
        </p:nvSpPr>
        <p:spPr>
          <a:xfrm>
            <a:off x="4452063" y="1737378"/>
            <a:ext cx="7084059"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0000"/>
              </a:buClr>
              <a:buSzPts val="1800"/>
              <a:buFont typeface="Calibri"/>
              <a:buNone/>
            </a:pPr>
            <a:r>
              <a:rPr lang="el-GR" sz="1800" b="0" i="0" u="none" strike="noStrike" cap="none">
                <a:solidFill>
                  <a:srgbClr val="FF0000"/>
                </a:solidFill>
                <a:latin typeface="Calibri"/>
                <a:ea typeface="Calibri"/>
                <a:cs typeface="Calibri"/>
                <a:sym typeface="Calibri"/>
              </a:rPr>
              <a:t>1.	Ο χρήστης επιλέγει </a:t>
            </a:r>
            <a:r>
              <a:rPr lang="el-GR" sz="1800" b="1" i="0" u="none" strike="noStrike" cap="none">
                <a:solidFill>
                  <a:srgbClr val="FF0000"/>
                </a:solidFill>
                <a:latin typeface="Calibri"/>
                <a:ea typeface="Calibri"/>
                <a:cs typeface="Calibri"/>
                <a:sym typeface="Calibri"/>
              </a:rPr>
              <a:t>Apply </a:t>
            </a:r>
            <a:r>
              <a:rPr lang="el-GR" sz="1800" b="0" i="0" u="none" strike="noStrike" cap="none">
                <a:solidFill>
                  <a:srgbClr val="FF0000"/>
                </a:solidFill>
                <a:latin typeface="Calibri"/>
                <a:ea typeface="Calibri"/>
                <a:cs typeface="Calibri"/>
                <a:sym typeface="Calibri"/>
              </a:rPr>
              <a:t>στην κάρτα της ευκαιρίας που τον ενδιαφέρει</a:t>
            </a:r>
            <a:endParaRPr sz="1800" b="0" i="0" u="none" strike="noStrike" cap="none">
              <a:solidFill>
                <a:srgbClr val="000000"/>
              </a:solidFill>
              <a:latin typeface="Calibri"/>
              <a:ea typeface="Calibri"/>
              <a:cs typeface="Calibri"/>
              <a:sym typeface="Calibri"/>
            </a:endParaRPr>
          </a:p>
        </p:txBody>
      </p:sp>
      <p:sp>
        <p:nvSpPr>
          <p:cNvPr id="1063" name="Google Shape;1063;p71"/>
          <p:cNvSpPr txBox="1"/>
          <p:nvPr/>
        </p:nvSpPr>
        <p:spPr>
          <a:xfrm>
            <a:off x="834957" y="2845098"/>
            <a:ext cx="8583930" cy="1397635"/>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Clr>
                <a:srgbClr val="FF0000"/>
              </a:buClr>
              <a:buSzPts val="1800"/>
              <a:buFont typeface="Calibri"/>
              <a:buNone/>
            </a:pPr>
            <a:r>
              <a:rPr lang="el-GR" sz="1800" b="0" i="0" u="none" strike="noStrike" cap="none">
                <a:solidFill>
                  <a:srgbClr val="FF0000"/>
                </a:solidFill>
                <a:latin typeface="Calibri"/>
                <a:ea typeface="Calibri"/>
                <a:cs typeface="Calibri"/>
                <a:sym typeface="Calibri"/>
              </a:rPr>
              <a:t>2. </a:t>
            </a:r>
            <a:r>
              <a:rPr lang="el-GR" sz="1800" b="1" i="0" u="none" strike="noStrike" cap="none">
                <a:solidFill>
                  <a:srgbClr val="FF0000"/>
                </a:solidFill>
                <a:latin typeface="Calibri"/>
                <a:ea typeface="Calibri"/>
                <a:cs typeface="Calibri"/>
                <a:sym typeface="Calibri"/>
              </a:rPr>
              <a:t>Εάν ο χρήστης δεν είναι συνδεδεμένος με την Πλατφόρμα</a:t>
            </a:r>
            <a:r>
              <a:rPr lang="el-GR" sz="1800" b="0" i="0" u="none" strike="noStrike" cap="none">
                <a:solidFill>
                  <a:srgbClr val="FF0000"/>
                </a:solidFill>
                <a:latin typeface="Calibri"/>
                <a:ea typeface="Calibri"/>
                <a:cs typeface="Calibri"/>
                <a:sym typeface="Calibri"/>
              </a:rPr>
              <a:t>, λαμβάνει error message και  ανακατευθύνεται στην οθόνη του EU Login όπου είτε θα καταχωρήσει τα στοιχεία του  λογαριασμού του (εφόσον ήδη διαθέτει λογαριασμό) είτε θα δημιουργήσει λογαριασμό.  Με την καταχώρηση των στοιχείων του λογαριασμού, ο χρήστης θα προχωρήσει στην  αίτηση</a:t>
            </a:r>
            <a:endParaRPr sz="1800" b="0" i="0" u="none" strike="noStrike" cap="none">
              <a:solidFill>
                <a:srgbClr val="000000"/>
              </a:solidFill>
              <a:latin typeface="Calibri"/>
              <a:ea typeface="Calibri"/>
              <a:cs typeface="Calibri"/>
              <a:sym typeface="Calibri"/>
            </a:endParaRPr>
          </a:p>
        </p:txBody>
      </p:sp>
      <p:sp>
        <p:nvSpPr>
          <p:cNvPr id="1064" name="Google Shape;1064;p71"/>
          <p:cNvSpPr txBox="1"/>
          <p:nvPr/>
        </p:nvSpPr>
        <p:spPr>
          <a:xfrm>
            <a:off x="585944" y="5286809"/>
            <a:ext cx="5820410" cy="1120820"/>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Clr>
                <a:srgbClr val="FF0000"/>
              </a:buClr>
              <a:buSzPts val="1800"/>
              <a:buFont typeface="Calibri"/>
              <a:buNone/>
            </a:pPr>
            <a:r>
              <a:rPr lang="el-GR" sz="1800" b="0" i="0" u="none" strike="noStrike" cap="none">
                <a:solidFill>
                  <a:srgbClr val="FF0000"/>
                </a:solidFill>
                <a:latin typeface="Calibri"/>
                <a:ea typeface="Calibri"/>
                <a:cs typeface="Calibri"/>
                <a:sym typeface="Calibri"/>
              </a:rPr>
              <a:t>3. </a:t>
            </a:r>
            <a:r>
              <a:rPr lang="el-GR" sz="1800" b="1" i="0" u="none" strike="noStrike" cap="none">
                <a:solidFill>
                  <a:srgbClr val="FF0000"/>
                </a:solidFill>
                <a:latin typeface="Calibri"/>
                <a:ea typeface="Calibri"/>
                <a:cs typeface="Calibri"/>
                <a:sym typeface="Calibri"/>
              </a:rPr>
              <a:t>Εάν ήδη υπάρχει μία καταχωρημένη draft αίτηση για τη  συγκεκριμένη ευκαιρία</a:t>
            </a:r>
            <a:r>
              <a:rPr lang="el-GR" sz="1800" b="0" i="0" u="none" strike="noStrike" cap="none">
                <a:solidFill>
                  <a:srgbClr val="FF0000"/>
                </a:solidFill>
                <a:latin typeface="Calibri"/>
                <a:ea typeface="Calibri"/>
                <a:cs typeface="Calibri"/>
                <a:sym typeface="Calibri"/>
              </a:rPr>
              <a:t>, ο χρήστης θα λάβει την ειδοποίηση “Draft application already exists” και θα επιλέξει κατά πόσον θέλει  να δημιουργήσει καινούρια αίτηση</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72"/>
          <p:cNvSpPr txBox="1"/>
          <p:nvPr/>
        </p:nvSpPr>
        <p:spPr>
          <a:xfrm>
            <a:off x="536575" y="803006"/>
            <a:ext cx="10993786" cy="44307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Εμφάνιση των αιτήσεων χρήστη μέσω της ενότητας </a:t>
            </a:r>
            <a:r>
              <a:rPr lang="el-GR" sz="2800" b="1" i="1" u="none" strike="noStrike" cap="none">
                <a:solidFill>
                  <a:schemeClr val="dk1"/>
                </a:solidFill>
                <a:latin typeface="Calibri"/>
                <a:ea typeface="Calibri"/>
                <a:cs typeface="Calibri"/>
                <a:sym typeface="Calibri"/>
              </a:rPr>
              <a:t>My Applications</a:t>
            </a:r>
            <a:r>
              <a:rPr lang="el-GR" sz="2800" b="1" i="0" u="none" strike="noStrike" cap="none">
                <a:solidFill>
                  <a:schemeClr val="dk1"/>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p:txBody>
      </p:sp>
      <p:sp>
        <p:nvSpPr>
          <p:cNvPr id="1071" name="Google Shape;1071;p72"/>
          <p:cNvSpPr txBox="1"/>
          <p:nvPr/>
        </p:nvSpPr>
        <p:spPr>
          <a:xfrm>
            <a:off x="3781425" y="3237357"/>
            <a:ext cx="7874000" cy="1120820"/>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Clr>
                <a:srgbClr val="FF0000"/>
              </a:buClr>
              <a:buSzPts val="2400"/>
              <a:buFont typeface="Calibri"/>
              <a:buNone/>
            </a:pPr>
            <a:r>
              <a:rPr lang="el-GR" sz="2400" b="1" i="0" u="none" strike="noStrike" cap="none">
                <a:solidFill>
                  <a:srgbClr val="FF0000"/>
                </a:solidFill>
                <a:latin typeface="Calibri"/>
                <a:ea typeface="Calibri"/>
                <a:cs typeface="Calibri"/>
                <a:sym typeface="Calibri"/>
              </a:rPr>
              <a:t>Εδώ βρίσκονται καταχωρημένες όλες οι αιτήσεις στις οποίες έχει πρόσβαση ο  χρήστης, είτε έχουν δημιουργηθεί από τον ίδιο είτε άλλοι χρήστες τις έχουν  μοιραστεί μαζί του</a:t>
            </a:r>
            <a:endParaRPr sz="2400" b="1" i="0" u="none" strike="noStrike" cap="none">
              <a:solidFill>
                <a:srgbClr val="000000"/>
              </a:solidFill>
              <a:latin typeface="Calibri"/>
              <a:ea typeface="Calibri"/>
              <a:cs typeface="Calibri"/>
              <a:sym typeface="Calibri"/>
            </a:endParaRPr>
          </a:p>
        </p:txBody>
      </p:sp>
      <p:pic>
        <p:nvPicPr>
          <p:cNvPr id="1072" name="Google Shape;1072;p72"/>
          <p:cNvPicPr preferRelativeResize="0"/>
          <p:nvPr/>
        </p:nvPicPr>
        <p:blipFill rotWithShape="1">
          <a:blip r:embed="rId3">
            <a:alphaModFix/>
          </a:blip>
          <a:srcRect/>
          <a:stretch/>
        </p:blipFill>
        <p:spPr>
          <a:xfrm>
            <a:off x="536575" y="1474723"/>
            <a:ext cx="2601468" cy="5224272"/>
          </a:xfrm>
          <a:prstGeom prst="rect">
            <a:avLst/>
          </a:prstGeom>
          <a:noFill/>
          <a:ln>
            <a:noFill/>
          </a:ln>
        </p:spPr>
      </p:pic>
      <p:sp>
        <p:nvSpPr>
          <p:cNvPr id="1073" name="Google Shape;1073;p72"/>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73"/>
          <p:cNvSpPr txBox="1">
            <a:spLocks noGrp="1"/>
          </p:cNvSpPr>
          <p:nvPr>
            <p:ph type="title"/>
          </p:nvPr>
        </p:nvSpPr>
        <p:spPr>
          <a:xfrm>
            <a:off x="266700" y="739273"/>
            <a:ext cx="11424920"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l-GR" sz="2800">
                <a:solidFill>
                  <a:schemeClr val="dk1"/>
                </a:solidFill>
              </a:rPr>
              <a:t>My Applications – Κάρτα Σχεδίου – Actions Button:</a:t>
            </a:r>
            <a:endParaRPr sz="2800">
              <a:solidFill>
                <a:schemeClr val="dk1"/>
              </a:solidFill>
            </a:endParaRPr>
          </a:p>
        </p:txBody>
      </p:sp>
      <p:sp>
        <p:nvSpPr>
          <p:cNvPr id="1080" name="Google Shape;1080;p73"/>
          <p:cNvSpPr txBox="1"/>
          <p:nvPr/>
        </p:nvSpPr>
        <p:spPr>
          <a:xfrm>
            <a:off x="266700" y="1442283"/>
            <a:ext cx="11658600" cy="33041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0000"/>
              </a:buClr>
              <a:buSzPts val="1800"/>
              <a:buFont typeface="Calibri"/>
              <a:buNone/>
            </a:pPr>
            <a:r>
              <a:rPr lang="el-GR" sz="1800" b="1" i="0" u="none" strike="noStrike" cap="none">
                <a:solidFill>
                  <a:srgbClr val="FF0000"/>
                </a:solidFill>
                <a:latin typeface="Calibri"/>
                <a:ea typeface="Calibri"/>
                <a:cs typeface="Calibri"/>
                <a:sym typeface="Calibri"/>
              </a:rPr>
              <a:t>Actions button:</a:t>
            </a:r>
            <a:endParaRPr sz="1800" b="0" i="0" u="none" strike="noStrike" cap="none">
              <a:solidFill>
                <a:srgbClr val="000000"/>
              </a:solidFill>
              <a:latin typeface="Calibri"/>
              <a:ea typeface="Calibri"/>
              <a:cs typeface="Calibri"/>
              <a:sym typeface="Calibri"/>
            </a:endParaRPr>
          </a:p>
          <a:p>
            <a:pPr marL="277495" marR="213359" lvl="0" indent="-265430" algn="l" rtl="0">
              <a:lnSpc>
                <a:spcPct val="100000"/>
              </a:lnSpc>
              <a:spcBef>
                <a:spcPts val="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Edit: </a:t>
            </a:r>
            <a:r>
              <a:rPr lang="el-GR" sz="1600" b="0" i="0" u="none" strike="noStrike" cap="none">
                <a:solidFill>
                  <a:srgbClr val="FF0000"/>
                </a:solidFill>
                <a:latin typeface="Calibri"/>
                <a:ea typeface="Calibri"/>
                <a:cs typeface="Calibri"/>
                <a:sym typeface="Calibri"/>
              </a:rPr>
              <a:t>Επεξεργασία αίτησης που δεν έχει ακόμη υποβληθεί, νοουμένου ότι δεν έχει παρέλθει η καταληκτική ημερομηνία  για υποβολή αιτήσεων</a:t>
            </a:r>
            <a:endParaRPr sz="1600" b="0" i="0" u="none" strike="noStrike" cap="none">
              <a:solidFill>
                <a:srgbClr val="FF0000"/>
              </a:solidFill>
              <a:latin typeface="Calibri"/>
              <a:ea typeface="Calibri"/>
              <a:cs typeface="Calibri"/>
              <a:sym typeface="Calibri"/>
            </a:endParaRPr>
          </a:p>
          <a:p>
            <a:pPr marL="12065" marR="213359" lvl="0" indent="0" algn="ctr" rtl="0">
              <a:lnSpc>
                <a:spcPct val="100000"/>
              </a:lnSpc>
              <a:spcBef>
                <a:spcPts val="0"/>
              </a:spcBef>
              <a:spcAft>
                <a:spcPts val="0"/>
              </a:spcAft>
              <a:buClr>
                <a:srgbClr val="FF0000"/>
              </a:buClr>
              <a:buSzPts val="1600"/>
              <a:buFont typeface="Calibri"/>
              <a:buNone/>
            </a:pPr>
            <a:r>
              <a:rPr lang="el-GR" sz="1600" b="0" i="1" u="none" strike="noStrike" cap="none">
                <a:solidFill>
                  <a:srgbClr val="FF0000"/>
                </a:solidFill>
                <a:latin typeface="Calibri"/>
                <a:ea typeface="Calibri"/>
                <a:cs typeface="Calibri"/>
                <a:sym typeface="Calibri"/>
              </a:rPr>
              <a:t>!!! Η επεξεργασία μίας αίτησης μπορεί να γίνει και πατώντας πάνω στο Form ID !!! </a:t>
            </a:r>
            <a:endParaRPr sz="1600" b="0" i="0" u="none" strike="noStrike" cap="none">
              <a:solidFill>
                <a:srgbClr val="000000"/>
              </a:solidFill>
              <a:latin typeface="Calibri"/>
              <a:ea typeface="Calibri"/>
              <a:cs typeface="Calibri"/>
              <a:sym typeface="Calibri"/>
            </a:endParaRPr>
          </a:p>
          <a:p>
            <a:pPr marL="268288" marR="0" lvl="0" indent="-268288" algn="l" rtl="0">
              <a:lnSpc>
                <a:spcPct val="100000"/>
              </a:lnSpc>
              <a:spcBef>
                <a:spcPts val="43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Preview</a:t>
            </a:r>
            <a:r>
              <a:rPr lang="el-GR" sz="1600" b="0" i="0" u="none" strike="noStrike" cap="none">
                <a:solidFill>
                  <a:srgbClr val="FF0000"/>
                </a:solidFill>
                <a:latin typeface="Calibri"/>
                <a:ea typeface="Calibri"/>
                <a:cs typeface="Calibri"/>
                <a:sym typeface="Calibri"/>
              </a:rPr>
              <a:t>: Προβολή αίτησης σε Read Only mode </a:t>
            </a:r>
            <a:r>
              <a:rPr lang="el-GR" sz="1600">
                <a:solidFill>
                  <a:srgbClr val="FF0000"/>
                </a:solidFill>
                <a:latin typeface="Calibri"/>
                <a:ea typeface="Calibri"/>
                <a:cs typeface="Calibri"/>
                <a:sym typeface="Calibri"/>
              </a:rPr>
              <a:t>🡪</a:t>
            </a:r>
            <a:r>
              <a:rPr lang="el-GR" sz="1600" b="0" i="0" u="none" strike="noStrike" cap="none">
                <a:solidFill>
                  <a:srgbClr val="FF0000"/>
                </a:solidFill>
                <a:latin typeface="Calibri"/>
                <a:ea typeface="Calibri"/>
                <a:cs typeface="Calibri"/>
                <a:sym typeface="Calibri"/>
              </a:rPr>
              <a:t>Δεν εμφανίζεται στην περίπτωση draft αιτήσεων, εκτός εάν ο χρήστης έχει πρόσβαση σε μία draft αίτηση λόγω του ότι ο ιδιοκτήτης της αίτησης την έκανε shared μαζί του</a:t>
            </a:r>
            <a:endParaRPr sz="1600" b="0" i="0" u="none" strike="noStrike" cap="none">
              <a:solidFill>
                <a:srgbClr val="000000"/>
              </a:solidFill>
              <a:latin typeface="Calibri"/>
              <a:ea typeface="Calibri"/>
              <a:cs typeface="Calibri"/>
              <a:sym typeface="Calibri"/>
            </a:endParaRPr>
          </a:p>
          <a:p>
            <a:pPr marL="297815" marR="0" lvl="0" indent="-285750" algn="l" rtl="0">
              <a:lnSpc>
                <a:spcPct val="100000"/>
              </a:lnSpc>
              <a:spcBef>
                <a:spcPts val="43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Delete: </a:t>
            </a:r>
            <a:r>
              <a:rPr lang="el-GR" sz="1600" b="0" i="0" u="none" strike="noStrike" cap="none">
                <a:solidFill>
                  <a:srgbClr val="FF0000"/>
                </a:solidFill>
                <a:latin typeface="Calibri"/>
                <a:ea typeface="Calibri"/>
                <a:cs typeface="Calibri"/>
                <a:sym typeface="Calibri"/>
              </a:rPr>
              <a:t>Διαγραφή μίας αίτησης που δεν έχει ακόμα υποβληθεί </a:t>
            </a:r>
            <a:endParaRPr sz="1600" b="0" i="0" u="none" strike="noStrike" cap="none">
              <a:solidFill>
                <a:srgbClr val="000000"/>
              </a:solidFill>
              <a:latin typeface="Calibri"/>
              <a:ea typeface="Calibri"/>
              <a:cs typeface="Calibri"/>
              <a:sym typeface="Calibri"/>
            </a:endParaRPr>
          </a:p>
          <a:p>
            <a:pPr marL="297815" marR="0" lvl="0" indent="-285750" algn="l" rtl="0">
              <a:lnSpc>
                <a:spcPct val="100000"/>
              </a:lnSpc>
              <a:spcBef>
                <a:spcPts val="43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Reopen</a:t>
            </a:r>
            <a:r>
              <a:rPr lang="el-GR" sz="1600" b="0" i="0" u="none" strike="noStrike" cap="none">
                <a:solidFill>
                  <a:srgbClr val="FF0000"/>
                </a:solidFill>
                <a:latin typeface="Calibri"/>
                <a:ea typeface="Calibri"/>
                <a:cs typeface="Calibri"/>
                <a:sym typeface="Calibri"/>
              </a:rPr>
              <a:t>: Εκ νέου άνοιγμα αίτησης που έχει υποβληθεί ή είναι deleted, νοουμένου ότι δεν έχει παρέλθει η καταληκτική ημερομηνία</a:t>
            </a:r>
            <a:endParaRPr sz="160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455"/>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Submission History: </a:t>
            </a:r>
            <a:r>
              <a:rPr lang="el-GR" sz="1600" b="0" i="0" u="none" strike="noStrike" cap="none">
                <a:solidFill>
                  <a:srgbClr val="FF0000"/>
                </a:solidFill>
                <a:latin typeface="Calibri"/>
                <a:ea typeface="Calibri"/>
                <a:cs typeface="Calibri"/>
                <a:sym typeface="Calibri"/>
              </a:rPr>
              <a:t>Άνοιγμα της οθόνης ιστορικού υποβολής της αίτησης </a:t>
            </a:r>
            <a:r>
              <a:rPr lang="el-GR" sz="1600">
                <a:solidFill>
                  <a:srgbClr val="FF0000"/>
                </a:solidFill>
                <a:latin typeface="Noto Sans Symbols"/>
                <a:ea typeface="Noto Sans Symbols"/>
                <a:cs typeface="Noto Sans Symbols"/>
                <a:sym typeface="Noto Sans Symbols"/>
              </a:rPr>
              <a:t>🡪</a:t>
            </a:r>
            <a:r>
              <a:rPr lang="el-GR" sz="1600" b="0" i="0" u="none" strike="noStrike" cap="none">
                <a:solidFill>
                  <a:srgbClr val="FF0000"/>
                </a:solidFill>
                <a:latin typeface="Calibri"/>
                <a:ea typeface="Calibri"/>
                <a:cs typeface="Calibri"/>
                <a:sym typeface="Calibri"/>
              </a:rPr>
              <a:t>Η επιλογή αυτή εμφανίζεται σε όλες τις</a:t>
            </a:r>
            <a:endParaRPr sz="1600" b="0" i="0" u="none" strike="noStrike" cap="none">
              <a:solidFill>
                <a:srgbClr val="000000"/>
              </a:solidFill>
              <a:latin typeface="Calibri"/>
              <a:ea typeface="Calibri"/>
              <a:cs typeface="Calibri"/>
              <a:sym typeface="Calibri"/>
            </a:endParaRPr>
          </a:p>
          <a:p>
            <a:pPr marL="299085" marR="5080" lvl="0" indent="0" algn="l" rtl="0">
              <a:lnSpc>
                <a:spcPct val="133750"/>
              </a:lnSpc>
              <a:spcBef>
                <a:spcPts val="90"/>
              </a:spcBef>
              <a:spcAft>
                <a:spcPts val="0"/>
              </a:spcAft>
              <a:buClr>
                <a:srgbClr val="FF0000"/>
              </a:buClr>
              <a:buSzPts val="1600"/>
              <a:buFont typeface="Calibri"/>
              <a:buNone/>
            </a:pPr>
            <a:r>
              <a:rPr lang="el-GR" sz="1600" b="0" i="0" u="none" strike="noStrike" cap="none">
                <a:solidFill>
                  <a:srgbClr val="FF0000"/>
                </a:solidFill>
                <a:latin typeface="Calibri"/>
                <a:ea typeface="Calibri"/>
                <a:cs typeface="Calibri"/>
                <a:sym typeface="Calibri"/>
              </a:rPr>
              <a:t>περιπτώσεις </a:t>
            </a:r>
            <a:r>
              <a:rPr lang="el-GR" sz="1600">
                <a:solidFill>
                  <a:srgbClr val="FF0000"/>
                </a:solidFill>
                <a:latin typeface="Calibri"/>
                <a:ea typeface="Calibri"/>
                <a:cs typeface="Calibri"/>
                <a:sym typeface="Calibri"/>
              </a:rPr>
              <a:t>🡪 </a:t>
            </a:r>
            <a:r>
              <a:rPr lang="el-GR" sz="1600" b="0" i="0" u="none" strike="noStrike" cap="none">
                <a:solidFill>
                  <a:srgbClr val="FF0000"/>
                </a:solidFill>
                <a:latin typeface="Calibri"/>
                <a:ea typeface="Calibri"/>
                <a:cs typeface="Calibri"/>
                <a:sym typeface="Calibri"/>
              </a:rPr>
              <a:t>Εναλλακτικά, ο χρήστης μπορεί να ανοίξει την οθόνη αυτή μέσα από την ίδια την αίτηση</a:t>
            </a:r>
            <a:r>
              <a:rPr lang="el-GR" sz="1600">
                <a:solidFill>
                  <a:srgbClr val="FF0000"/>
                </a:solidFill>
                <a:latin typeface="Calibri"/>
                <a:ea typeface="Calibri"/>
                <a:cs typeface="Calibri"/>
                <a:sym typeface="Calibri"/>
              </a:rPr>
              <a:t> 🡪</a:t>
            </a:r>
            <a:r>
              <a:rPr lang="el-GR" sz="1600" b="0" i="0" u="none" strike="noStrike" cap="none">
                <a:solidFill>
                  <a:srgbClr val="FF0000"/>
                </a:solidFill>
                <a:latin typeface="Times New Roman"/>
                <a:ea typeface="Times New Roman"/>
                <a:cs typeface="Times New Roman"/>
                <a:sym typeface="Times New Roman"/>
              </a:rPr>
              <a:t> </a:t>
            </a:r>
            <a:r>
              <a:rPr lang="el-GR" sz="1600" b="0" i="0" u="none" strike="noStrike" cap="none">
                <a:solidFill>
                  <a:srgbClr val="FF0000"/>
                </a:solidFill>
                <a:latin typeface="Calibri"/>
                <a:ea typeface="Calibri"/>
                <a:cs typeface="Calibri"/>
                <a:sym typeface="Calibri"/>
              </a:rPr>
              <a:t>Content Menu -  History</a:t>
            </a:r>
            <a:endParaRPr sz="160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36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Sharing</a:t>
            </a:r>
            <a:r>
              <a:rPr lang="el-GR" sz="1600" b="0" i="0" u="none" strike="noStrike" cap="none">
                <a:solidFill>
                  <a:srgbClr val="FF0000"/>
                </a:solidFill>
                <a:latin typeface="Calibri"/>
                <a:ea typeface="Calibri"/>
                <a:cs typeface="Calibri"/>
                <a:sym typeface="Calibri"/>
              </a:rPr>
              <a:t>: Αποστολή της αίτησης σε άλλα άτομα, με προκαθορισμένο επίπεδο πρόσβασης </a:t>
            </a:r>
            <a:r>
              <a:rPr lang="el-GR" sz="1600">
                <a:solidFill>
                  <a:srgbClr val="FF0000"/>
                </a:solidFill>
                <a:latin typeface="Calibri"/>
                <a:ea typeface="Calibri"/>
                <a:cs typeface="Calibri"/>
                <a:sym typeface="Calibri"/>
              </a:rPr>
              <a:t>🡪</a:t>
            </a:r>
            <a:r>
              <a:rPr lang="el-GR" sz="1600" b="0" i="0" u="none" strike="noStrike" cap="none">
                <a:solidFill>
                  <a:srgbClr val="FF0000"/>
                </a:solidFill>
                <a:latin typeface="Calibri"/>
                <a:ea typeface="Calibri"/>
                <a:cs typeface="Calibri"/>
                <a:sym typeface="Calibri"/>
              </a:rPr>
              <a:t> Εκχώρηση δικαιωμάτων για Ανάγνωση/Ανάγνωση +</a:t>
            </a:r>
            <a:r>
              <a:rPr lang="el-GR" sz="1600" b="0" i="0" u="none" strike="noStrike" cap="none">
                <a:solidFill>
                  <a:srgbClr val="000000"/>
                </a:solidFill>
                <a:latin typeface="Calibri"/>
                <a:ea typeface="Calibri"/>
                <a:cs typeface="Calibri"/>
                <a:sym typeface="Calibri"/>
              </a:rPr>
              <a:t> </a:t>
            </a:r>
            <a:r>
              <a:rPr lang="el-GR" sz="1600" b="0" i="0" u="none" strike="noStrike" cap="none">
                <a:solidFill>
                  <a:srgbClr val="FF0000"/>
                </a:solidFill>
                <a:latin typeface="Calibri"/>
                <a:ea typeface="Calibri"/>
                <a:cs typeface="Calibri"/>
                <a:sym typeface="Calibri"/>
              </a:rPr>
              <a:t>Επεξεργασία/Ανάγνωση + Επεξεργασία + Υποβολή</a:t>
            </a:r>
            <a:endParaRPr sz="1600" b="0" i="0" u="none" strike="noStrike" cap="none">
              <a:solidFill>
                <a:srgbClr val="000000"/>
              </a:solidFill>
              <a:latin typeface="Calibri"/>
              <a:ea typeface="Calibri"/>
              <a:cs typeface="Calibri"/>
              <a:sym typeface="Calibri"/>
            </a:endParaRPr>
          </a:p>
        </p:txBody>
      </p:sp>
      <p:pic>
        <p:nvPicPr>
          <p:cNvPr id="1081" name="Google Shape;1081;p73" descr="Action buttons per status"/>
          <p:cNvPicPr preferRelativeResize="0"/>
          <p:nvPr/>
        </p:nvPicPr>
        <p:blipFill rotWithShape="1">
          <a:blip r:embed="rId3">
            <a:alphaModFix/>
          </a:blip>
          <a:srcRect/>
          <a:stretch/>
        </p:blipFill>
        <p:spPr>
          <a:xfrm>
            <a:off x="3124200" y="4891489"/>
            <a:ext cx="6071680" cy="1751141"/>
          </a:xfrm>
          <a:prstGeom prst="rect">
            <a:avLst/>
          </a:prstGeom>
          <a:noFill/>
          <a:ln>
            <a:noFill/>
          </a:ln>
        </p:spPr>
      </p:pic>
      <p:sp>
        <p:nvSpPr>
          <p:cNvPr id="1082" name="Google Shape;1082;p73"/>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74"/>
          <p:cNvSpPr txBox="1">
            <a:spLocks noGrp="1"/>
          </p:cNvSpPr>
          <p:nvPr>
            <p:ph type="title"/>
          </p:nvPr>
        </p:nvSpPr>
        <p:spPr>
          <a:xfrm>
            <a:off x="342909" y="797750"/>
            <a:ext cx="9411970"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l-GR" sz="2800">
                <a:solidFill>
                  <a:schemeClr val="dk1"/>
                </a:solidFill>
              </a:rPr>
              <a:t>My Applications – Statuses And States:</a:t>
            </a:r>
            <a:endParaRPr sz="2800">
              <a:solidFill>
                <a:schemeClr val="dk1"/>
              </a:solidFill>
            </a:endParaRPr>
          </a:p>
        </p:txBody>
      </p:sp>
      <p:grpSp>
        <p:nvGrpSpPr>
          <p:cNvPr id="1088" name="Google Shape;1088;p74"/>
          <p:cNvGrpSpPr/>
          <p:nvPr/>
        </p:nvGrpSpPr>
        <p:grpSpPr>
          <a:xfrm>
            <a:off x="464094" y="5114658"/>
            <a:ext cx="10258044" cy="1267650"/>
            <a:chOff x="416060" y="5435117"/>
            <a:chExt cx="10258044" cy="1267650"/>
          </a:xfrm>
        </p:grpSpPr>
        <p:pic>
          <p:nvPicPr>
            <p:cNvPr id="1089" name="Google Shape;1089;p74"/>
            <p:cNvPicPr preferRelativeResize="0"/>
            <p:nvPr/>
          </p:nvPicPr>
          <p:blipFill rotWithShape="1">
            <a:blip r:embed="rId3">
              <a:alphaModFix/>
            </a:blip>
            <a:srcRect/>
            <a:stretch/>
          </p:blipFill>
          <p:spPr>
            <a:xfrm>
              <a:off x="416060" y="5666448"/>
              <a:ext cx="10258044" cy="1036319"/>
            </a:xfrm>
            <a:prstGeom prst="rect">
              <a:avLst/>
            </a:prstGeom>
            <a:noFill/>
            <a:ln>
              <a:noFill/>
            </a:ln>
          </p:spPr>
        </p:pic>
        <p:sp>
          <p:nvSpPr>
            <p:cNvPr id="1090" name="Google Shape;1090;p74"/>
            <p:cNvSpPr/>
            <p:nvPr/>
          </p:nvSpPr>
          <p:spPr>
            <a:xfrm>
              <a:off x="9248324" y="5435117"/>
              <a:ext cx="361315" cy="332105"/>
            </a:xfrm>
            <a:custGeom>
              <a:avLst/>
              <a:gdLst/>
              <a:ahLst/>
              <a:cxnLst/>
              <a:rect l="l" t="t" r="r" b="b"/>
              <a:pathLst>
                <a:path w="361315" h="332104" extrusionOk="0">
                  <a:moveTo>
                    <a:pt x="300353" y="46859"/>
                  </a:moveTo>
                  <a:lnTo>
                    <a:pt x="0" y="322707"/>
                  </a:lnTo>
                  <a:lnTo>
                    <a:pt x="8635" y="332105"/>
                  </a:lnTo>
                  <a:lnTo>
                    <a:pt x="308931" y="56197"/>
                  </a:lnTo>
                  <a:lnTo>
                    <a:pt x="300353" y="46859"/>
                  </a:lnTo>
                  <a:close/>
                </a:path>
                <a:path w="361315" h="332104" extrusionOk="0">
                  <a:moveTo>
                    <a:pt x="346235" y="38227"/>
                  </a:moveTo>
                  <a:lnTo>
                    <a:pt x="309752" y="38227"/>
                  </a:lnTo>
                  <a:lnTo>
                    <a:pt x="318261" y="47625"/>
                  </a:lnTo>
                  <a:lnTo>
                    <a:pt x="308931" y="56197"/>
                  </a:lnTo>
                  <a:lnTo>
                    <a:pt x="330453" y="79629"/>
                  </a:lnTo>
                  <a:lnTo>
                    <a:pt x="346235" y="38227"/>
                  </a:lnTo>
                  <a:close/>
                </a:path>
                <a:path w="361315" h="332104" extrusionOk="0">
                  <a:moveTo>
                    <a:pt x="309752" y="38227"/>
                  </a:moveTo>
                  <a:lnTo>
                    <a:pt x="300353" y="46859"/>
                  </a:lnTo>
                  <a:lnTo>
                    <a:pt x="308931" y="56197"/>
                  </a:lnTo>
                  <a:lnTo>
                    <a:pt x="318261" y="47625"/>
                  </a:lnTo>
                  <a:lnTo>
                    <a:pt x="309752" y="38227"/>
                  </a:lnTo>
                  <a:close/>
                </a:path>
                <a:path w="361315" h="332104" extrusionOk="0">
                  <a:moveTo>
                    <a:pt x="360806" y="0"/>
                  </a:moveTo>
                  <a:lnTo>
                    <a:pt x="278891" y="23495"/>
                  </a:lnTo>
                  <a:lnTo>
                    <a:pt x="300353" y="46859"/>
                  </a:lnTo>
                  <a:lnTo>
                    <a:pt x="309752" y="38227"/>
                  </a:lnTo>
                  <a:lnTo>
                    <a:pt x="346235" y="38227"/>
                  </a:lnTo>
                  <a:lnTo>
                    <a:pt x="360806" y="0"/>
                  </a:lnTo>
                  <a:close/>
                </a:path>
              </a:pathLst>
            </a:custGeom>
            <a:solidFill>
              <a:srgbClr val="4471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091" name="Google Shape;1091;p74"/>
          <p:cNvSpPr txBox="1"/>
          <p:nvPr/>
        </p:nvSpPr>
        <p:spPr>
          <a:xfrm>
            <a:off x="281127" y="1472186"/>
            <a:ext cx="11442065" cy="3558667"/>
          </a:xfrm>
          <a:prstGeom prst="rect">
            <a:avLst/>
          </a:prstGeom>
          <a:noFill/>
          <a:ln>
            <a:noFill/>
          </a:ln>
        </p:spPr>
        <p:txBody>
          <a:bodyPr spcFirstLastPara="1" wrap="square" lIns="0" tIns="74925" rIns="0" bIns="0" anchor="t" anchorCtr="0">
            <a:spAutoFit/>
          </a:bodyPr>
          <a:lstStyle/>
          <a:p>
            <a:pPr marL="355600" marR="0" lvl="0" indent="-342900" algn="l" rtl="0">
              <a:lnSpc>
                <a:spcPct val="100000"/>
              </a:lnSpc>
              <a:spcBef>
                <a:spcPts val="0"/>
              </a:spcBef>
              <a:spcAft>
                <a:spcPts val="0"/>
              </a:spcAft>
              <a:buClr>
                <a:srgbClr val="FF0000"/>
              </a:buClr>
              <a:buSzPts val="1800"/>
              <a:buFont typeface="Noto Sans Symbols"/>
              <a:buChar char="▪"/>
            </a:pPr>
            <a:r>
              <a:rPr lang="el-GR" sz="1800" b="1" i="0" u="none" strike="noStrike" cap="none">
                <a:solidFill>
                  <a:srgbClr val="FF0000"/>
                </a:solidFill>
                <a:latin typeface="Calibri"/>
                <a:ea typeface="Calibri"/>
                <a:cs typeface="Calibri"/>
                <a:sym typeface="Calibri"/>
              </a:rPr>
              <a:t>Draft</a:t>
            </a:r>
            <a:endParaRPr sz="1800" b="0" i="0" u="none" strike="noStrike" cap="none">
              <a:solidFill>
                <a:srgbClr val="000000"/>
              </a:solidFill>
              <a:latin typeface="Calibri"/>
              <a:ea typeface="Calibri"/>
              <a:cs typeface="Calibri"/>
              <a:sym typeface="Calibri"/>
            </a:endParaRPr>
          </a:p>
          <a:p>
            <a:pPr marL="728980" marR="0" lvl="1" indent="-268605" algn="l" rtl="0">
              <a:lnSpc>
                <a:spcPct val="100000"/>
              </a:lnSpc>
              <a:spcBef>
                <a:spcPts val="44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Initial Draft: </a:t>
            </a:r>
            <a:r>
              <a:rPr lang="el-GR" sz="1600" b="0" i="0" u="none" strike="noStrike" cap="none">
                <a:solidFill>
                  <a:srgbClr val="FF0000"/>
                </a:solidFill>
                <a:latin typeface="Calibri"/>
                <a:ea typeface="Calibri"/>
                <a:cs typeface="Calibri"/>
                <a:sym typeface="Calibri"/>
              </a:rPr>
              <a:t>Αίτηση που δεν έχει ακόμα υποβληθεί (πλήρως, μερικώς ή καθόλου συμπληρωμένη)</a:t>
            </a:r>
            <a:endParaRPr sz="1600" b="0" i="0" u="none" strike="noStrike" cap="none">
              <a:solidFill>
                <a:srgbClr val="000000"/>
              </a:solidFill>
              <a:latin typeface="Calibri"/>
              <a:ea typeface="Calibri"/>
              <a:cs typeface="Calibri"/>
              <a:sym typeface="Calibri"/>
            </a:endParaRPr>
          </a:p>
          <a:p>
            <a:pPr marL="756285" marR="5080" lvl="1" indent="-287019" algn="l" rtl="0">
              <a:lnSpc>
                <a:spcPct val="100000"/>
              </a:lnSpc>
              <a:spcBef>
                <a:spcPts val="434"/>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Reopened: </a:t>
            </a:r>
            <a:r>
              <a:rPr lang="el-GR" sz="1600" b="0" i="0" u="none" strike="noStrike" cap="none">
                <a:solidFill>
                  <a:srgbClr val="FF0000"/>
                </a:solidFill>
                <a:latin typeface="Calibri"/>
                <a:ea typeface="Calibri"/>
                <a:cs typeface="Calibri"/>
                <a:sym typeface="Calibri"/>
              </a:rPr>
              <a:t>Αίτηση που είχε υποβληθεί και ο αιτητής την άνοιξε εκ νέου, πριν από την καταληκτική ημερομηνία  (προκειμένου να κάνει αλλαγές και να την υποβάλει ξανά εντός της προθεσμίας)</a:t>
            </a:r>
            <a:endParaRPr sz="1600" b="0" i="0" u="none" strike="noStrike" cap="none">
              <a:solidFill>
                <a:srgbClr val="000000"/>
              </a:solidFill>
              <a:latin typeface="Calibri"/>
              <a:ea typeface="Calibri"/>
              <a:cs typeface="Calibri"/>
              <a:sym typeface="Calibri"/>
            </a:endParaRPr>
          </a:p>
          <a:p>
            <a:pPr marL="355600" marR="0" lvl="0" indent="-342900" algn="l" rtl="0">
              <a:lnSpc>
                <a:spcPct val="100000"/>
              </a:lnSpc>
              <a:spcBef>
                <a:spcPts val="475"/>
              </a:spcBef>
              <a:spcAft>
                <a:spcPts val="0"/>
              </a:spcAft>
              <a:buClr>
                <a:srgbClr val="FF0000"/>
              </a:buClr>
              <a:buSzPts val="1800"/>
              <a:buFont typeface="Noto Sans Symbols"/>
              <a:buChar char="▪"/>
            </a:pPr>
            <a:r>
              <a:rPr lang="el-GR" sz="1800" b="1" i="0" u="none" strike="noStrike" cap="none">
                <a:solidFill>
                  <a:srgbClr val="FF0000"/>
                </a:solidFill>
                <a:latin typeface="Calibri"/>
                <a:ea typeface="Calibri"/>
                <a:cs typeface="Calibri"/>
                <a:sym typeface="Calibri"/>
              </a:rPr>
              <a:t>Submitted</a:t>
            </a:r>
            <a:endParaRPr sz="1800" b="0" i="0" u="none" strike="noStrike" cap="none">
              <a:solidFill>
                <a:srgbClr val="000000"/>
              </a:solidFill>
              <a:latin typeface="Calibri"/>
              <a:ea typeface="Calibri"/>
              <a:cs typeface="Calibri"/>
              <a:sym typeface="Calibri"/>
            </a:endParaRPr>
          </a:p>
          <a:p>
            <a:pPr marL="802005" marR="0" lvl="1" indent="-337820" algn="l" rtl="0">
              <a:lnSpc>
                <a:spcPct val="100000"/>
              </a:lnSpc>
              <a:spcBef>
                <a:spcPts val="439"/>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Submitted</a:t>
            </a:r>
            <a:r>
              <a:rPr lang="el-GR" sz="1600" b="0" i="0" u="none" strike="noStrike" cap="none">
                <a:solidFill>
                  <a:srgbClr val="FF0000"/>
                </a:solidFill>
                <a:latin typeface="Calibri"/>
                <a:ea typeface="Calibri"/>
                <a:cs typeface="Calibri"/>
                <a:sym typeface="Calibri"/>
              </a:rPr>
              <a:t>: Η αίτηση έχει υποβληθεί στην Εθνική Υπηρεσία</a:t>
            </a:r>
            <a:endParaRPr sz="1600" b="0" i="0" u="none" strike="noStrike" cap="none">
              <a:solidFill>
                <a:srgbClr val="000000"/>
              </a:solidFill>
              <a:latin typeface="Calibri"/>
              <a:ea typeface="Calibri"/>
              <a:cs typeface="Calibri"/>
              <a:sym typeface="Calibri"/>
            </a:endParaRPr>
          </a:p>
          <a:p>
            <a:pPr marL="355600" marR="0" lvl="0" indent="-342900" algn="l" rtl="0">
              <a:lnSpc>
                <a:spcPct val="100000"/>
              </a:lnSpc>
              <a:spcBef>
                <a:spcPts val="470"/>
              </a:spcBef>
              <a:spcAft>
                <a:spcPts val="0"/>
              </a:spcAft>
              <a:buClr>
                <a:srgbClr val="FF0000"/>
              </a:buClr>
              <a:buSzPts val="1800"/>
              <a:buFont typeface="Noto Sans Symbols"/>
              <a:buChar char="▪"/>
            </a:pPr>
            <a:r>
              <a:rPr lang="el-GR" sz="1800" b="1" i="0" u="none" strike="noStrike" cap="none">
                <a:solidFill>
                  <a:srgbClr val="FF0000"/>
                </a:solidFill>
                <a:latin typeface="Calibri"/>
                <a:ea typeface="Calibri"/>
                <a:cs typeface="Calibri"/>
                <a:sym typeface="Calibri"/>
              </a:rPr>
              <a:t>Unsubmitted</a:t>
            </a:r>
            <a:endParaRPr sz="1800" b="0" i="0" u="none" strike="noStrike" cap="none">
              <a:solidFill>
                <a:srgbClr val="000000"/>
              </a:solidFill>
              <a:latin typeface="Calibri"/>
              <a:ea typeface="Calibri"/>
              <a:cs typeface="Calibri"/>
              <a:sym typeface="Calibri"/>
            </a:endParaRPr>
          </a:p>
          <a:p>
            <a:pPr marL="756285" marR="0" lvl="1" indent="-287019" algn="l" rtl="0">
              <a:lnSpc>
                <a:spcPct val="100000"/>
              </a:lnSpc>
              <a:spcBef>
                <a:spcPts val="440"/>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Deadline Expired: </a:t>
            </a:r>
            <a:r>
              <a:rPr lang="el-GR" sz="1600" b="0" i="0" u="none" strike="noStrike" cap="none">
                <a:solidFill>
                  <a:srgbClr val="FF0000"/>
                </a:solidFill>
                <a:latin typeface="Calibri"/>
                <a:ea typeface="Calibri"/>
                <a:cs typeface="Calibri"/>
                <a:sym typeface="Calibri"/>
              </a:rPr>
              <a:t>Η αίτηση δεν υποβλήθηκε εντός της προθεσμίας</a:t>
            </a:r>
            <a:endParaRPr sz="1600" b="0" i="0" u="none" strike="noStrike" cap="none">
              <a:solidFill>
                <a:srgbClr val="000000"/>
              </a:solidFill>
              <a:latin typeface="Calibri"/>
              <a:ea typeface="Calibri"/>
              <a:cs typeface="Calibri"/>
              <a:sym typeface="Calibri"/>
            </a:endParaRPr>
          </a:p>
          <a:p>
            <a:pPr marL="756285" marR="5715" lvl="1" indent="-287019" algn="l" rtl="0">
              <a:lnSpc>
                <a:spcPct val="100000"/>
              </a:lnSpc>
              <a:spcBef>
                <a:spcPts val="434"/>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Deleted</a:t>
            </a:r>
            <a:r>
              <a:rPr lang="el-GR" sz="1600" b="0" i="0" u="none" strike="noStrike" cap="none">
                <a:solidFill>
                  <a:srgbClr val="FF0000"/>
                </a:solidFill>
                <a:latin typeface="Calibri"/>
                <a:ea typeface="Calibri"/>
                <a:cs typeface="Calibri"/>
                <a:sym typeface="Calibri"/>
              </a:rPr>
              <a:t>: Η αίτηση δεν υποβλήθηκε ποτέ και διαγράφηκε πριν την πάροδο της καταληκτικής ημερομηνίας για υποβολή αιτήσεων☞ Μία τέτοια αίτηση μπορεί να ανοικτεί εκ νέου από τον αιτητή, εντός της προθεσμίας</a:t>
            </a:r>
            <a:endParaRPr sz="1600" b="0" i="0" u="none" strike="noStrike" cap="none">
              <a:solidFill>
                <a:srgbClr val="FF0000"/>
              </a:solidFill>
              <a:latin typeface="Calibri"/>
              <a:ea typeface="Calibri"/>
              <a:cs typeface="Calibri"/>
              <a:sym typeface="Calibri"/>
            </a:endParaRPr>
          </a:p>
          <a:p>
            <a:pPr marL="756285" marR="5715" lvl="1" indent="-287019" algn="l" rtl="0">
              <a:lnSpc>
                <a:spcPct val="100000"/>
              </a:lnSpc>
              <a:spcBef>
                <a:spcPts val="434"/>
              </a:spcBef>
              <a:spcAft>
                <a:spcPts val="0"/>
              </a:spcAft>
              <a:buClr>
                <a:srgbClr val="FF0000"/>
              </a:buClr>
              <a:buSzPts val="1600"/>
              <a:buFont typeface="Noto Sans Symbols"/>
              <a:buChar char="✔"/>
            </a:pPr>
            <a:r>
              <a:rPr lang="el-GR" sz="1600" b="1" i="0" u="none" strike="noStrike" cap="none">
                <a:solidFill>
                  <a:srgbClr val="FF0000"/>
                </a:solidFill>
                <a:latin typeface="Calibri"/>
                <a:ea typeface="Calibri"/>
                <a:cs typeface="Calibri"/>
                <a:sym typeface="Calibri"/>
              </a:rPr>
              <a:t>Cancelled</a:t>
            </a:r>
            <a:r>
              <a:rPr lang="el-GR" sz="1600" b="0" i="0" u="none" strike="noStrike" cap="none">
                <a:solidFill>
                  <a:srgbClr val="FF0000"/>
                </a:solidFill>
                <a:latin typeface="Calibri"/>
                <a:ea typeface="Calibri"/>
                <a:cs typeface="Calibri"/>
                <a:sym typeface="Calibri"/>
              </a:rPr>
              <a:t>: Αίτηση που υποβλήθηκε, αλλά αποσύρθηκε, ούτως ώστε να μη σταλεί για αξιολόγηση. Μία ακυρωμένη αίτηση δεν μπορεί να τροποποιηθεί ή να υποβληθεί εκ νέου (read-only)</a:t>
            </a:r>
            <a:endParaRPr sz="1200" b="0" i="0" u="none" strike="noStrike" cap="none">
              <a:solidFill>
                <a:srgbClr val="000000"/>
              </a:solidFill>
              <a:latin typeface="Calibri"/>
              <a:ea typeface="Calibri"/>
              <a:cs typeface="Calibri"/>
              <a:sym typeface="Calibri"/>
            </a:endParaRPr>
          </a:p>
        </p:txBody>
      </p:sp>
      <p:sp>
        <p:nvSpPr>
          <p:cNvPr id="1092" name="Google Shape;1092;p74"/>
          <p:cNvSpPr txBox="1"/>
          <p:nvPr/>
        </p:nvSpPr>
        <p:spPr>
          <a:xfrm>
            <a:off x="8201025" y="6382308"/>
            <a:ext cx="2241550" cy="2393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0000"/>
              </a:buClr>
              <a:buSzPts val="1400"/>
              <a:buFont typeface="Calibri"/>
              <a:buNone/>
            </a:pPr>
            <a:r>
              <a:rPr lang="el-GR" sz="1400" b="0" i="0" u="none" strike="noStrike" cap="none">
                <a:solidFill>
                  <a:srgbClr val="FF0000"/>
                </a:solidFill>
                <a:latin typeface="Calibri"/>
                <a:ea typeface="Calibri"/>
                <a:cs typeface="Calibri"/>
                <a:sym typeface="Calibri"/>
              </a:rPr>
              <a:t>Corresponding Workflow State</a:t>
            </a:r>
            <a:endParaRPr sz="1400" b="0" i="0" u="none" strike="noStrike" cap="none">
              <a:solidFill>
                <a:srgbClr val="000000"/>
              </a:solidFill>
              <a:latin typeface="Calibri"/>
              <a:ea typeface="Calibri"/>
              <a:cs typeface="Calibri"/>
              <a:sym typeface="Calibri"/>
            </a:endParaRPr>
          </a:p>
        </p:txBody>
      </p:sp>
      <p:sp>
        <p:nvSpPr>
          <p:cNvPr id="1093" name="Google Shape;1093;p74"/>
          <p:cNvSpPr/>
          <p:nvPr/>
        </p:nvSpPr>
        <p:spPr>
          <a:xfrm>
            <a:off x="9144000" y="5926649"/>
            <a:ext cx="76200" cy="446405"/>
          </a:xfrm>
          <a:custGeom>
            <a:avLst/>
            <a:gdLst/>
            <a:ahLst/>
            <a:cxnLst/>
            <a:rect l="l" t="t" r="r" b="b"/>
            <a:pathLst>
              <a:path w="76200" h="446404" extrusionOk="0">
                <a:moveTo>
                  <a:pt x="31750" y="370166"/>
                </a:moveTo>
                <a:lnTo>
                  <a:pt x="0" y="370166"/>
                </a:lnTo>
                <a:lnTo>
                  <a:pt x="38100" y="446366"/>
                </a:lnTo>
                <a:lnTo>
                  <a:pt x="69850" y="382866"/>
                </a:lnTo>
                <a:lnTo>
                  <a:pt x="31750" y="382866"/>
                </a:lnTo>
                <a:lnTo>
                  <a:pt x="31750" y="370166"/>
                </a:lnTo>
                <a:close/>
              </a:path>
              <a:path w="76200" h="446404" extrusionOk="0">
                <a:moveTo>
                  <a:pt x="44450" y="0"/>
                </a:moveTo>
                <a:lnTo>
                  <a:pt x="31750" y="0"/>
                </a:lnTo>
                <a:lnTo>
                  <a:pt x="31750" y="382866"/>
                </a:lnTo>
                <a:lnTo>
                  <a:pt x="44450" y="382866"/>
                </a:lnTo>
                <a:lnTo>
                  <a:pt x="44450" y="0"/>
                </a:lnTo>
                <a:close/>
              </a:path>
              <a:path w="76200" h="446404" extrusionOk="0">
                <a:moveTo>
                  <a:pt x="76200" y="370166"/>
                </a:moveTo>
                <a:lnTo>
                  <a:pt x="44450" y="370166"/>
                </a:lnTo>
                <a:lnTo>
                  <a:pt x="44450" y="382866"/>
                </a:lnTo>
                <a:lnTo>
                  <a:pt x="69850" y="382866"/>
                </a:lnTo>
                <a:lnTo>
                  <a:pt x="76200" y="370166"/>
                </a:lnTo>
                <a:close/>
              </a:path>
            </a:pathLst>
          </a:custGeom>
          <a:solidFill>
            <a:srgbClr val="4471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94" name="Google Shape;1094;p74"/>
          <p:cNvSpPr txBox="1"/>
          <p:nvPr/>
        </p:nvSpPr>
        <p:spPr>
          <a:xfrm>
            <a:off x="9155769" y="4835349"/>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400"/>
              <a:buFont typeface="Calibri"/>
              <a:buNone/>
            </a:pPr>
            <a:r>
              <a:rPr lang="el-GR" sz="1400" b="0" i="0" u="none" strike="noStrike" cap="none">
                <a:solidFill>
                  <a:srgbClr val="FF0000"/>
                </a:solidFill>
                <a:latin typeface="Calibri"/>
                <a:ea typeface="Calibri"/>
                <a:cs typeface="Calibri"/>
                <a:sym typeface="Calibri"/>
              </a:rPr>
              <a:t>Completion Status</a:t>
            </a:r>
            <a:endParaRPr/>
          </a:p>
        </p:txBody>
      </p:sp>
      <p:sp>
        <p:nvSpPr>
          <p:cNvPr id="1095" name="Google Shape;1095;p74"/>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5"/>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pic>
        <p:nvPicPr>
          <p:cNvPr id="1102" name="Google Shape;1102;p75"/>
          <p:cNvPicPr preferRelativeResize="0"/>
          <p:nvPr/>
        </p:nvPicPr>
        <p:blipFill rotWithShape="1">
          <a:blip r:embed="rId3">
            <a:alphaModFix/>
          </a:blip>
          <a:srcRect/>
          <a:stretch/>
        </p:blipFill>
        <p:spPr>
          <a:xfrm>
            <a:off x="6091237" y="3419475"/>
            <a:ext cx="9525" cy="19050"/>
          </a:xfrm>
          <a:prstGeom prst="rect">
            <a:avLst/>
          </a:prstGeom>
          <a:noFill/>
          <a:ln>
            <a:noFill/>
          </a:ln>
        </p:spPr>
      </p:pic>
      <p:sp>
        <p:nvSpPr>
          <p:cNvPr id="1103" name="Google Shape;1103;p75"/>
          <p:cNvSpPr txBox="1"/>
          <p:nvPr/>
        </p:nvSpPr>
        <p:spPr>
          <a:xfrm>
            <a:off x="316179" y="714863"/>
            <a:ext cx="6316345"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Application Form:</a:t>
            </a:r>
            <a:endParaRPr sz="2800" b="1">
              <a:solidFill>
                <a:schemeClr val="dk1"/>
              </a:solidFill>
              <a:latin typeface="Calibri"/>
              <a:ea typeface="Calibri"/>
              <a:cs typeface="Calibri"/>
              <a:sym typeface="Calibri"/>
            </a:endParaRPr>
          </a:p>
        </p:txBody>
      </p:sp>
      <p:sp>
        <p:nvSpPr>
          <p:cNvPr id="1104" name="Google Shape;1104;p75"/>
          <p:cNvSpPr txBox="1"/>
          <p:nvPr/>
        </p:nvSpPr>
        <p:spPr>
          <a:xfrm>
            <a:off x="348458" y="1348332"/>
            <a:ext cx="11594400" cy="5441700"/>
          </a:xfrm>
          <a:prstGeom prst="rect">
            <a:avLst/>
          </a:prstGeom>
          <a:noFill/>
          <a:ln>
            <a:noFill/>
          </a:ln>
        </p:spPr>
        <p:txBody>
          <a:bodyPr spcFirstLastPara="1" wrap="square" lIns="0" tIns="12050" rIns="0" bIns="0" anchor="t" anchorCtr="0">
            <a:spAutoFit/>
          </a:bodyPr>
          <a:lstStyle/>
          <a:p>
            <a:pPr marL="268288" marR="0" lvl="0" indent="-257175" algn="l" rtl="0">
              <a:lnSpc>
                <a:spcPct val="100000"/>
              </a:lnSpc>
              <a:spcBef>
                <a:spcPts val="0"/>
              </a:spcBef>
              <a:spcAft>
                <a:spcPts val="0"/>
              </a:spcAft>
              <a:buClr>
                <a:srgbClr val="FF0000"/>
              </a:buClr>
              <a:buSzPts val="2000"/>
              <a:buFont typeface="Calibri"/>
              <a:buAutoNum type="arabicPeriod"/>
            </a:pPr>
            <a:r>
              <a:rPr lang="el-GR" sz="2000" b="1" i="0" u="none" strike="noStrike" cap="none" dirty="0" err="1">
                <a:solidFill>
                  <a:srgbClr val="FF0000"/>
                </a:solidFill>
                <a:latin typeface="Calibri"/>
                <a:ea typeface="Calibri"/>
                <a:cs typeface="Calibri"/>
                <a:sym typeface="Calibri"/>
              </a:rPr>
              <a:t>Header</a:t>
            </a:r>
            <a:r>
              <a:rPr lang="el-GR" sz="2000" b="0" i="0" u="none" strike="noStrike" cap="none" dirty="0">
                <a:solidFill>
                  <a:srgbClr val="FF0000"/>
                </a:solidFill>
                <a:latin typeface="Calibri"/>
                <a:ea typeface="Calibri"/>
                <a:cs typeface="Calibri"/>
                <a:sym typeface="Calibri"/>
              </a:rPr>
              <a:t>: Βασικές Πληροφορίες για την Πρόσκληση και την Αίτηση. </a:t>
            </a:r>
            <a:endParaRPr dirty="0"/>
          </a:p>
          <a:p>
            <a:pPr marL="12065" marR="0" lvl="0" indent="0" algn="l" rtl="0">
              <a:lnSpc>
                <a:spcPct val="100000"/>
              </a:lnSpc>
              <a:spcBef>
                <a:spcPts val="95"/>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12065" marR="0" lvl="0" indent="0" algn="l" rtl="0">
              <a:lnSpc>
                <a:spcPct val="100000"/>
              </a:lnSpc>
              <a:spcBef>
                <a:spcPts val="0"/>
              </a:spcBef>
              <a:spcAft>
                <a:spcPts val="0"/>
              </a:spcAft>
              <a:buClr>
                <a:srgbClr val="FF0000"/>
              </a:buClr>
              <a:buSzPts val="2000"/>
              <a:buFont typeface="Calibri"/>
              <a:buNone/>
            </a:pPr>
            <a:r>
              <a:rPr lang="el-GR" sz="2000" b="1" i="0" u="none" strike="noStrike" cap="none" dirty="0">
                <a:solidFill>
                  <a:srgbClr val="FF0000"/>
                </a:solidFill>
                <a:latin typeface="Calibri"/>
                <a:ea typeface="Calibri"/>
                <a:cs typeface="Calibri"/>
                <a:sym typeface="Calibri"/>
              </a:rPr>
              <a:t>2.  </a:t>
            </a:r>
            <a:r>
              <a:rPr lang="el-GR" sz="2000" b="1" i="0" u="none" strike="noStrike" cap="none" dirty="0" err="1">
                <a:solidFill>
                  <a:srgbClr val="FF0000"/>
                </a:solidFill>
                <a:latin typeface="Calibri"/>
                <a:ea typeface="Calibri"/>
                <a:cs typeface="Calibri"/>
                <a:sym typeface="Calibri"/>
              </a:rPr>
              <a:t>Content</a:t>
            </a:r>
            <a:r>
              <a:rPr lang="el-GR" sz="2000" b="1" i="0" u="none" strike="noStrike" cap="none" dirty="0">
                <a:solidFill>
                  <a:srgbClr val="FF0000"/>
                </a:solidFill>
                <a:latin typeface="Calibri"/>
                <a:ea typeface="Calibri"/>
                <a:cs typeface="Calibri"/>
                <a:sym typeface="Calibri"/>
              </a:rPr>
              <a:t> </a:t>
            </a:r>
            <a:r>
              <a:rPr lang="el-GR" sz="2000" b="1" i="0" u="none" strike="noStrike" cap="none" dirty="0" err="1">
                <a:solidFill>
                  <a:srgbClr val="FF0000"/>
                </a:solidFill>
                <a:latin typeface="Calibri"/>
                <a:ea typeface="Calibri"/>
                <a:cs typeface="Calibri"/>
                <a:sym typeface="Calibri"/>
              </a:rPr>
              <a:t>Menu</a:t>
            </a:r>
            <a:r>
              <a:rPr lang="el-GR" sz="2000" b="0" i="0" u="none" strike="noStrike" cap="none" dirty="0">
                <a:solidFill>
                  <a:srgbClr val="FF0000"/>
                </a:solidFill>
                <a:latin typeface="Calibri"/>
                <a:ea typeface="Calibri"/>
                <a:cs typeface="Calibri"/>
                <a:sym typeface="Calibri"/>
              </a:rPr>
              <a:t>: Περιήγηση στις διάφορες ενότητες της αίτησης</a:t>
            </a:r>
            <a:endParaRPr sz="2000" b="0" i="0" u="none" strike="noStrike" cap="none" dirty="0">
              <a:solidFill>
                <a:srgbClr val="000000"/>
              </a:solidFill>
              <a:latin typeface="Calibri"/>
              <a:ea typeface="Calibri"/>
              <a:cs typeface="Calibri"/>
              <a:sym typeface="Calibri"/>
            </a:endParaRPr>
          </a:p>
          <a:p>
            <a:pPr marL="297815" marR="0" lvl="0" indent="-285750" algn="l" rtl="0">
              <a:lnSpc>
                <a:spcPct val="100000"/>
              </a:lnSpc>
              <a:spcBef>
                <a:spcPts val="0"/>
              </a:spcBef>
              <a:spcAft>
                <a:spcPts val="0"/>
              </a:spcAft>
              <a:buClr>
                <a:srgbClr val="FF0000"/>
              </a:buClr>
              <a:buSzPts val="2000"/>
              <a:buFont typeface="Arial"/>
              <a:buChar char="•"/>
            </a:pPr>
            <a:r>
              <a:rPr lang="el-GR" sz="2000" b="0" i="0" u="none" strike="noStrike" cap="none" dirty="0">
                <a:solidFill>
                  <a:srgbClr val="FF0000"/>
                </a:solidFill>
                <a:latin typeface="Calibri"/>
                <a:ea typeface="Calibri"/>
                <a:cs typeface="Calibri"/>
                <a:sym typeface="Calibri"/>
              </a:rPr>
              <a:t>Ενότητες που περιλαμβάνουν υπό-ενότητες ανοίγονται με το πάτημα του τόξου στα δεξιά της ονομασίας της ενότητας</a:t>
            </a:r>
            <a:endParaRPr sz="2000" b="0" i="0" u="none" strike="noStrike" cap="none" dirty="0">
              <a:solidFill>
                <a:srgbClr val="000000"/>
              </a:solidFill>
              <a:latin typeface="Calibri"/>
              <a:ea typeface="Calibri"/>
              <a:cs typeface="Calibri"/>
              <a:sym typeface="Calibri"/>
            </a:endParaRPr>
          </a:p>
          <a:p>
            <a:pPr marL="297815" marR="0" lvl="0" indent="-285750" algn="l" rtl="0">
              <a:lnSpc>
                <a:spcPct val="100000"/>
              </a:lnSpc>
              <a:spcBef>
                <a:spcPts val="0"/>
              </a:spcBef>
              <a:spcAft>
                <a:spcPts val="0"/>
              </a:spcAft>
              <a:buClr>
                <a:srgbClr val="FF0000"/>
              </a:buClr>
              <a:buSzPts val="2000"/>
              <a:buFont typeface="Arial"/>
              <a:buChar char="•"/>
            </a:pPr>
            <a:r>
              <a:rPr lang="el-GR" sz="2000" b="0" i="0" u="none" strike="noStrike" cap="none" dirty="0">
                <a:solidFill>
                  <a:srgbClr val="FF0000"/>
                </a:solidFill>
                <a:latin typeface="Calibri"/>
                <a:ea typeface="Calibri"/>
                <a:cs typeface="Calibri"/>
                <a:sym typeface="Calibri"/>
              </a:rPr>
              <a:t>Οι ενότητες είναι πλήρως συμπληρωμένες όταν </a:t>
            </a:r>
            <a:r>
              <a:rPr lang="el-GR" sz="2000" b="0" i="0" u="none" strike="noStrike" cap="none" dirty="0" err="1">
                <a:solidFill>
                  <a:srgbClr val="FF0000"/>
                </a:solidFill>
                <a:latin typeface="Calibri"/>
                <a:ea typeface="Calibri"/>
                <a:cs typeface="Calibri"/>
                <a:sym typeface="Calibri"/>
              </a:rPr>
              <a:t>τo</a:t>
            </a:r>
            <a:r>
              <a:rPr lang="el-GR" sz="2000" b="0" i="0" u="none" strike="noStrike" cap="none" dirty="0">
                <a:solidFill>
                  <a:srgbClr val="FF0000"/>
                </a:solidFill>
                <a:latin typeface="Calibri"/>
                <a:ea typeface="Calibri"/>
                <a:cs typeface="Calibri"/>
                <a:sym typeface="Calibri"/>
              </a:rPr>
              <a:t>          μετατρέπεται σε 	      (δεν ισχύει για τις ενότητες “</a:t>
            </a:r>
            <a:r>
              <a:rPr lang="el-GR" sz="2000" b="0" i="0" u="none" strike="noStrike" cap="none" dirty="0" err="1">
                <a:solidFill>
                  <a:srgbClr val="FF0000"/>
                </a:solidFill>
                <a:latin typeface="Calibri"/>
                <a:ea typeface="Calibri"/>
                <a:cs typeface="Calibri"/>
                <a:sym typeface="Calibri"/>
              </a:rPr>
              <a:t>Sharing</a:t>
            </a:r>
            <a:r>
              <a:rPr lang="el-GR" sz="2000" b="0" i="0" u="none" strike="noStrike" cap="none" dirty="0">
                <a:solidFill>
                  <a:srgbClr val="FF0000"/>
                </a:solidFill>
                <a:latin typeface="Calibri"/>
                <a:ea typeface="Calibri"/>
                <a:cs typeface="Calibri"/>
                <a:sym typeface="Calibri"/>
              </a:rPr>
              <a:t>” και “</a:t>
            </a:r>
            <a:r>
              <a:rPr lang="el-GR" sz="2000" b="0" i="0" u="none" strike="noStrike" cap="none" dirty="0" err="1">
                <a:solidFill>
                  <a:srgbClr val="FF0000"/>
                </a:solidFill>
                <a:latin typeface="Calibri"/>
                <a:ea typeface="Calibri"/>
                <a:cs typeface="Calibri"/>
                <a:sym typeface="Calibri"/>
              </a:rPr>
              <a:t>History</a:t>
            </a:r>
            <a:r>
              <a:rPr lang="el-GR" sz="2000" b="0" i="0" u="none" strike="noStrike" cap="none" dirty="0">
                <a:solidFill>
                  <a:srgbClr val="FF0000"/>
                </a:solidFill>
                <a:latin typeface="Calibri"/>
                <a:ea typeface="Calibri"/>
                <a:cs typeface="Calibri"/>
                <a:sym typeface="Calibri"/>
              </a:rPr>
              <a:t>”)</a:t>
            </a:r>
            <a:endParaRPr sz="2000" b="0" i="0" u="none" strike="noStrike" cap="none" dirty="0">
              <a:solidFill>
                <a:srgbClr val="FF0000"/>
              </a:solidFill>
              <a:latin typeface="Calibri"/>
              <a:ea typeface="Calibri"/>
              <a:cs typeface="Calibri"/>
              <a:sym typeface="Calibri"/>
            </a:endParaRPr>
          </a:p>
          <a:p>
            <a:pPr marL="12065"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5"/>
              </a:spcBef>
              <a:spcAft>
                <a:spcPts val="0"/>
              </a:spcAft>
              <a:buClr>
                <a:srgbClr val="FF0000"/>
              </a:buClr>
              <a:buSzPts val="2000"/>
              <a:buFont typeface="Calibri"/>
              <a:buNone/>
            </a:pPr>
            <a:r>
              <a:rPr lang="el-GR" sz="2000" b="1" i="0" u="none" strike="noStrike" cap="none" dirty="0">
                <a:solidFill>
                  <a:srgbClr val="FF0000"/>
                </a:solidFill>
                <a:latin typeface="Calibri"/>
                <a:ea typeface="Calibri"/>
                <a:cs typeface="Calibri"/>
                <a:sym typeface="Calibri"/>
              </a:rPr>
              <a:t>3.  </a:t>
            </a:r>
            <a:r>
              <a:rPr lang="el-GR" sz="2000" b="1" i="0" u="none" strike="noStrike" cap="none" dirty="0" err="1">
                <a:solidFill>
                  <a:srgbClr val="FF0000"/>
                </a:solidFill>
                <a:latin typeface="Calibri"/>
                <a:ea typeface="Calibri"/>
                <a:cs typeface="Calibri"/>
                <a:sym typeface="Calibri"/>
              </a:rPr>
              <a:t>Content</a:t>
            </a:r>
            <a:r>
              <a:rPr lang="el-GR" sz="2000" b="1" i="0" u="none" strike="noStrike" cap="none" dirty="0">
                <a:solidFill>
                  <a:srgbClr val="FF0000"/>
                </a:solidFill>
                <a:latin typeface="Calibri"/>
                <a:ea typeface="Calibri"/>
                <a:cs typeface="Calibri"/>
                <a:sym typeface="Calibri"/>
              </a:rPr>
              <a:t> </a:t>
            </a:r>
            <a:r>
              <a:rPr lang="el-GR" sz="2000" b="1" i="0" u="none" strike="noStrike" cap="none" dirty="0" err="1">
                <a:solidFill>
                  <a:srgbClr val="FF0000"/>
                </a:solidFill>
                <a:latin typeface="Calibri"/>
                <a:ea typeface="Calibri"/>
                <a:cs typeface="Calibri"/>
                <a:sym typeface="Calibri"/>
              </a:rPr>
              <a:t>Area</a:t>
            </a:r>
            <a:r>
              <a:rPr lang="el-GR" sz="2000" b="1" i="0" u="none" strike="noStrike" cap="none" dirty="0">
                <a:solidFill>
                  <a:srgbClr val="FF0000"/>
                </a:solidFill>
                <a:latin typeface="Calibri"/>
                <a:ea typeface="Calibri"/>
                <a:cs typeface="Calibri"/>
                <a:sym typeface="Calibri"/>
              </a:rPr>
              <a:t>: </a:t>
            </a:r>
            <a:r>
              <a:rPr lang="el-GR" sz="2000" dirty="0">
                <a:solidFill>
                  <a:srgbClr val="FF0000"/>
                </a:solidFill>
                <a:latin typeface="Calibri"/>
                <a:ea typeface="Calibri"/>
                <a:cs typeface="Calibri"/>
                <a:sym typeface="Calibri"/>
              </a:rPr>
              <a:t>Περιοχή σ</a:t>
            </a:r>
            <a:r>
              <a:rPr lang="el-GR" sz="2000" b="0" i="0" u="none" strike="noStrike" cap="none" dirty="0">
                <a:solidFill>
                  <a:srgbClr val="FF0000"/>
                </a:solidFill>
                <a:latin typeface="Calibri"/>
                <a:ea typeface="Calibri"/>
                <a:cs typeface="Calibri"/>
                <a:sym typeface="Calibri"/>
              </a:rPr>
              <a:t>υμπλήρωσης κάθε ενότητας της αίτησης από </a:t>
            </a:r>
            <a:r>
              <a:rPr lang="el-GR" sz="2000" b="0" i="0" u="none" strike="noStrike" cap="none" dirty="0" err="1">
                <a:solidFill>
                  <a:srgbClr val="FF0000"/>
                </a:solidFill>
                <a:latin typeface="Calibri"/>
                <a:ea typeface="Calibri"/>
                <a:cs typeface="Calibri"/>
                <a:sym typeface="Calibri"/>
              </a:rPr>
              <a:t>αιτητή</a:t>
            </a:r>
            <a:endParaRPr sz="20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10"/>
              </a:spcBef>
              <a:spcAft>
                <a:spcPts val="0"/>
              </a:spcAft>
              <a:buNone/>
            </a:pPr>
            <a:r>
              <a:rPr lang="el-GR" sz="2000" b="0" i="0" u="none" strike="noStrike" cap="none" dirty="0">
                <a:solidFill>
                  <a:srgbClr val="FF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a:p>
            <a:pPr marL="12065" marR="6146800" lvl="0" indent="0" algn="l" rtl="0">
              <a:lnSpc>
                <a:spcPct val="100600"/>
              </a:lnSpc>
              <a:spcBef>
                <a:spcPts val="0"/>
              </a:spcBef>
              <a:spcAft>
                <a:spcPts val="0"/>
              </a:spcAft>
              <a:buClr>
                <a:srgbClr val="FF0000"/>
              </a:buClr>
              <a:buSzPts val="2000"/>
              <a:buFont typeface="Calibri"/>
              <a:buNone/>
            </a:pPr>
            <a:r>
              <a:rPr lang="el-GR" sz="2000" b="1" i="0" u="none" strike="noStrike" cap="none" dirty="0">
                <a:solidFill>
                  <a:srgbClr val="FF0000"/>
                </a:solidFill>
                <a:latin typeface="Calibri"/>
                <a:ea typeface="Calibri"/>
                <a:cs typeface="Calibri"/>
                <a:sym typeface="Calibri"/>
              </a:rPr>
              <a:t>4.  </a:t>
            </a:r>
            <a:r>
              <a:rPr lang="el-GR" sz="2000" b="1" i="0" u="none" strike="noStrike" cap="none" dirty="0" err="1">
                <a:solidFill>
                  <a:srgbClr val="FF0000"/>
                </a:solidFill>
                <a:latin typeface="Calibri"/>
                <a:ea typeface="Calibri"/>
                <a:cs typeface="Calibri"/>
                <a:sym typeface="Calibri"/>
              </a:rPr>
              <a:t>Submit</a:t>
            </a:r>
            <a:r>
              <a:rPr lang="el-GR" sz="2000" b="0" i="0" u="none" strike="noStrike" cap="none" dirty="0">
                <a:solidFill>
                  <a:srgbClr val="FF0000"/>
                </a:solidFill>
                <a:latin typeface="Calibri"/>
                <a:ea typeface="Calibri"/>
                <a:cs typeface="Calibri"/>
                <a:sym typeface="Calibri"/>
              </a:rPr>
              <a:t>: Ενεργοποιείται με τη συμπλήρωση </a:t>
            </a:r>
            <a:r>
              <a:rPr lang="el-GR" sz="2000" dirty="0">
                <a:solidFill>
                  <a:srgbClr val="FF0000"/>
                </a:solidFill>
                <a:latin typeface="Calibri"/>
                <a:ea typeface="Calibri"/>
                <a:cs typeface="Calibri"/>
                <a:sym typeface="Calibri"/>
              </a:rPr>
              <a:t> όλων των ενοτήτων </a:t>
            </a:r>
            <a:r>
              <a:rPr lang="el-GR" sz="2000" b="0" i="0" u="none" strike="noStrike" cap="none" dirty="0">
                <a:solidFill>
                  <a:srgbClr val="FF0000"/>
                </a:solidFill>
                <a:latin typeface="Calibri"/>
                <a:ea typeface="Calibri"/>
                <a:cs typeface="Calibri"/>
                <a:sym typeface="Calibri"/>
              </a:rPr>
              <a:t>(λαμβάνεται μήνυμα επιτυχούς υποβολής)</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5"/>
              </a:spcBef>
              <a:spcAft>
                <a:spcPts val="0"/>
              </a:spcAft>
              <a:buClr>
                <a:srgbClr val="FF0000"/>
              </a:buClr>
              <a:buSzPts val="2000"/>
              <a:buFont typeface="Calibri"/>
              <a:buNone/>
            </a:pPr>
            <a:endParaRPr sz="2000" b="0" i="0" u="none" strike="noStrike" cap="none" dirty="0">
              <a:solidFill>
                <a:srgbClr val="000000"/>
              </a:solidFill>
              <a:latin typeface="Calibri"/>
              <a:ea typeface="Calibri"/>
              <a:cs typeface="Calibri"/>
              <a:sym typeface="Calibri"/>
            </a:endParaRPr>
          </a:p>
          <a:p>
            <a:pPr marL="12065" marR="0" lvl="0" indent="0" algn="l" rtl="0">
              <a:lnSpc>
                <a:spcPct val="100000"/>
              </a:lnSpc>
              <a:spcBef>
                <a:spcPts val="5"/>
              </a:spcBef>
              <a:spcAft>
                <a:spcPts val="0"/>
              </a:spcAft>
              <a:buClr>
                <a:srgbClr val="FF0000"/>
              </a:buClr>
              <a:buSzPts val="2000"/>
              <a:buFont typeface="Calibri"/>
              <a:buNone/>
            </a:pPr>
            <a:r>
              <a:rPr lang="el-GR" sz="2000" b="1" i="0" u="none" strike="noStrike" cap="none" dirty="0">
                <a:solidFill>
                  <a:srgbClr val="FF0000"/>
                </a:solidFill>
                <a:latin typeface="Calibri"/>
                <a:ea typeface="Calibri"/>
                <a:cs typeface="Calibri"/>
                <a:sym typeface="Calibri"/>
              </a:rPr>
              <a:t>5.  PDF</a:t>
            </a:r>
            <a:r>
              <a:rPr lang="el-GR" sz="2000" b="0" i="0" u="none" strike="noStrike" cap="none" dirty="0">
                <a:solidFill>
                  <a:srgbClr val="FF0000"/>
                </a:solidFill>
                <a:latin typeface="Calibri"/>
                <a:ea typeface="Calibri"/>
                <a:cs typeface="Calibri"/>
                <a:sym typeface="Calibri"/>
              </a:rPr>
              <a:t>: Εξαγωγή αίτησης με τη μορφή </a:t>
            </a:r>
            <a:r>
              <a:rPr lang="el-GR" sz="2000" b="0" i="0" u="none" strike="noStrike" cap="none" dirty="0" err="1">
                <a:solidFill>
                  <a:srgbClr val="FF0000"/>
                </a:solidFill>
                <a:latin typeface="Calibri"/>
                <a:ea typeface="Calibri"/>
                <a:cs typeface="Calibri"/>
                <a:sym typeface="Calibri"/>
              </a:rPr>
              <a:t>pdf</a:t>
            </a:r>
            <a:r>
              <a:rPr lang="el-GR" sz="2000" b="0" i="0" u="none" strike="noStrike" cap="none" dirty="0">
                <a:solidFill>
                  <a:srgbClr val="FF0000"/>
                </a:solidFill>
                <a:latin typeface="Calibri"/>
                <a:ea typeface="Calibri"/>
                <a:cs typeface="Calibri"/>
                <a:sym typeface="Calibri"/>
              </a:rPr>
              <a:t> αρχείου</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12700" marR="0" lvl="0" indent="0" algn="ctr" rtl="0">
              <a:lnSpc>
                <a:spcPct val="100000"/>
              </a:lnSpc>
              <a:spcBef>
                <a:spcPts val="1355"/>
              </a:spcBef>
              <a:spcAft>
                <a:spcPts val="0"/>
              </a:spcAft>
              <a:buClr>
                <a:srgbClr val="FF0000"/>
              </a:buClr>
              <a:buSzPts val="2000"/>
              <a:buFont typeface="Calibri"/>
              <a:buNone/>
            </a:pPr>
            <a:r>
              <a:rPr lang="el-GR" sz="2000" b="1" i="1" u="none" strike="noStrike" cap="none" dirty="0">
                <a:solidFill>
                  <a:srgbClr val="FF0000"/>
                </a:solidFill>
                <a:latin typeface="Calibri"/>
                <a:ea typeface="Calibri"/>
                <a:cs typeface="Calibri"/>
                <a:sym typeface="Calibri"/>
              </a:rPr>
              <a:t>!!! </a:t>
            </a:r>
            <a:r>
              <a:rPr lang="el-GR" sz="2000" b="0" i="1" u="none" strike="noStrike" cap="none" dirty="0">
                <a:solidFill>
                  <a:srgbClr val="FF0000"/>
                </a:solidFill>
                <a:latin typeface="Calibri"/>
                <a:ea typeface="Calibri"/>
                <a:cs typeface="Calibri"/>
                <a:sym typeface="Calibri"/>
              </a:rPr>
              <a:t>Γίνεται αυτόματη αποθήκευση της αίτησης, ενώ ο</a:t>
            </a:r>
            <a:r>
              <a:rPr lang="el-GR" sz="2000" dirty="0">
                <a:solidFill>
                  <a:srgbClr val="000000"/>
                </a:solidFill>
                <a:latin typeface="Calibri"/>
                <a:ea typeface="Calibri"/>
                <a:cs typeface="Calibri"/>
                <a:sym typeface="Calibri"/>
              </a:rPr>
              <a:t> </a:t>
            </a:r>
            <a:r>
              <a:rPr lang="el-GR" sz="2000" b="0" i="1" u="none" strike="noStrike" cap="none" dirty="0" err="1">
                <a:solidFill>
                  <a:srgbClr val="FF0000"/>
                </a:solidFill>
                <a:latin typeface="Calibri"/>
                <a:ea typeface="Calibri"/>
                <a:cs typeface="Calibri"/>
                <a:sym typeface="Calibri"/>
              </a:rPr>
              <a:t>αιτητής</a:t>
            </a:r>
            <a:r>
              <a:rPr lang="el-GR" sz="2000" b="0" i="1" u="none" strike="noStrike" cap="none" dirty="0">
                <a:solidFill>
                  <a:srgbClr val="FF0000"/>
                </a:solidFill>
                <a:latin typeface="Calibri"/>
                <a:ea typeface="Calibri"/>
                <a:cs typeface="Calibri"/>
                <a:sym typeface="Calibri"/>
              </a:rPr>
              <a:t> τη συμπληρώνει </a:t>
            </a:r>
            <a:r>
              <a:rPr lang="el-GR" sz="2000" b="1" i="1" u="none" strike="noStrike" cap="none" dirty="0">
                <a:solidFill>
                  <a:srgbClr val="FF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pic>
        <p:nvPicPr>
          <p:cNvPr id="1105" name="Google Shape;1105;p75"/>
          <p:cNvPicPr preferRelativeResize="0"/>
          <p:nvPr/>
        </p:nvPicPr>
        <p:blipFill rotWithShape="1">
          <a:blip r:embed="rId4">
            <a:alphaModFix/>
          </a:blip>
          <a:srcRect/>
          <a:stretch/>
        </p:blipFill>
        <p:spPr>
          <a:xfrm>
            <a:off x="6030130" y="2955009"/>
            <a:ext cx="323088" cy="240200"/>
          </a:xfrm>
          <a:prstGeom prst="rect">
            <a:avLst/>
          </a:prstGeom>
          <a:noFill/>
          <a:ln>
            <a:noFill/>
          </a:ln>
        </p:spPr>
      </p:pic>
      <p:pic>
        <p:nvPicPr>
          <p:cNvPr id="1106" name="Google Shape;1106;p75"/>
          <p:cNvPicPr preferRelativeResize="0"/>
          <p:nvPr/>
        </p:nvPicPr>
        <p:blipFill rotWithShape="1">
          <a:blip r:embed="rId5">
            <a:alphaModFix/>
          </a:blip>
          <a:srcRect/>
          <a:stretch/>
        </p:blipFill>
        <p:spPr>
          <a:xfrm>
            <a:off x="8333558" y="2849046"/>
            <a:ext cx="371850" cy="4521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76"/>
          <p:cNvSpPr txBox="1"/>
          <p:nvPr/>
        </p:nvSpPr>
        <p:spPr>
          <a:xfrm>
            <a:off x="282892" y="1318169"/>
            <a:ext cx="11626215" cy="634365"/>
          </a:xfrm>
          <a:prstGeom prst="rect">
            <a:avLst/>
          </a:prstGeom>
          <a:noFill/>
          <a:ln>
            <a:noFill/>
          </a:ln>
        </p:spPr>
        <p:txBody>
          <a:bodyPr spcFirstLastPara="1" wrap="square" lIns="0" tIns="24125" rIns="0" bIns="0" anchor="t" anchorCtr="0">
            <a:spAutoFit/>
          </a:bodyPr>
          <a:lstStyle/>
          <a:p>
            <a:pPr marL="12700" marR="5080" lvl="0" indent="0" algn="l" rtl="0">
              <a:lnSpc>
                <a:spcPct val="132777"/>
              </a:lnSpc>
              <a:spcBef>
                <a:spcPts val="0"/>
              </a:spcBef>
              <a:spcAft>
                <a:spcPts val="0"/>
              </a:spcAft>
              <a:buClr>
                <a:srgbClr val="FF0000"/>
              </a:buClr>
              <a:buSzPts val="1800"/>
              <a:buFont typeface="Calibri"/>
              <a:buNone/>
            </a:pPr>
            <a:r>
              <a:rPr lang="el-GR" sz="1800" b="1" i="0" u="none" strike="noStrike" cap="none">
                <a:solidFill>
                  <a:srgbClr val="FF0000"/>
                </a:solidFill>
                <a:latin typeface="Calibri"/>
                <a:ea typeface="Calibri"/>
                <a:cs typeface="Calibri"/>
                <a:sym typeface="Calibri"/>
              </a:rPr>
              <a:t>Οθόνη History </a:t>
            </a:r>
            <a:r>
              <a:rPr lang="el-GR" sz="1800">
                <a:solidFill>
                  <a:srgbClr val="FF0000"/>
                </a:solidFill>
                <a:latin typeface="Noto Sans Symbols"/>
                <a:ea typeface="Noto Sans Symbols"/>
                <a:cs typeface="Noto Sans Symbols"/>
                <a:sym typeface="Noto Sans Symbols"/>
              </a:rPr>
              <a:t>🡪</a:t>
            </a:r>
            <a:r>
              <a:rPr lang="el-GR" sz="1800" b="0" i="0" u="none" strike="noStrike" cap="none">
                <a:solidFill>
                  <a:srgbClr val="FF0000"/>
                </a:solidFill>
                <a:latin typeface="Times New Roman"/>
                <a:ea typeface="Times New Roman"/>
                <a:cs typeface="Times New Roman"/>
                <a:sym typeface="Times New Roman"/>
              </a:rPr>
              <a:t> </a:t>
            </a:r>
            <a:r>
              <a:rPr lang="el-GR" sz="1800" b="0" i="0" u="none" strike="noStrike" cap="none">
                <a:solidFill>
                  <a:srgbClr val="FF0000"/>
                </a:solidFill>
                <a:latin typeface="Calibri"/>
                <a:ea typeface="Calibri"/>
                <a:cs typeface="Calibri"/>
                <a:sym typeface="Calibri"/>
              </a:rPr>
              <a:t>Κάθε φορά που ένας χρήστης υποβάλλει ή προσπαθεί να υποβάλει μία αίτηση, αυτή η  ενέργεια καταγράφεται στην </a:t>
            </a:r>
            <a:r>
              <a:rPr lang="el-GR" sz="1600" b="0" i="0" u="none" strike="noStrike" cap="none">
                <a:solidFill>
                  <a:srgbClr val="FF0000"/>
                </a:solidFill>
                <a:latin typeface="Calibri"/>
                <a:ea typeface="Calibri"/>
                <a:cs typeface="Calibri"/>
                <a:sym typeface="Calibri"/>
              </a:rPr>
              <a:t>οθόνη</a:t>
            </a:r>
            <a:r>
              <a:rPr lang="el-GR" sz="1800" b="0" i="0" u="none" strike="noStrike" cap="none">
                <a:solidFill>
                  <a:srgbClr val="FF0000"/>
                </a:solidFill>
                <a:latin typeface="Calibri"/>
                <a:ea typeface="Calibri"/>
                <a:cs typeface="Calibri"/>
                <a:sym typeface="Calibri"/>
              </a:rPr>
              <a:t> αυτή.</a:t>
            </a:r>
            <a:endParaRPr sz="1800" b="0" i="0" u="none" strike="noStrike" cap="none">
              <a:solidFill>
                <a:srgbClr val="000000"/>
              </a:solidFill>
              <a:latin typeface="Calibri"/>
              <a:ea typeface="Calibri"/>
              <a:cs typeface="Calibri"/>
              <a:sym typeface="Calibri"/>
            </a:endParaRPr>
          </a:p>
        </p:txBody>
      </p:sp>
      <p:sp>
        <p:nvSpPr>
          <p:cNvPr id="1112" name="Google Shape;1112;p76"/>
          <p:cNvSpPr txBox="1">
            <a:spLocks noGrp="1"/>
          </p:cNvSpPr>
          <p:nvPr>
            <p:ph type="title"/>
          </p:nvPr>
        </p:nvSpPr>
        <p:spPr>
          <a:xfrm>
            <a:off x="264668" y="793895"/>
            <a:ext cx="10654030"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l-GR" sz="2800">
                <a:solidFill>
                  <a:schemeClr val="dk1"/>
                </a:solidFill>
              </a:rPr>
              <a:t>Application Form - Content Menu – History:</a:t>
            </a:r>
            <a:endParaRPr sz="2800">
              <a:solidFill>
                <a:schemeClr val="dk1"/>
              </a:solidFill>
            </a:endParaRPr>
          </a:p>
        </p:txBody>
      </p:sp>
      <p:pic>
        <p:nvPicPr>
          <p:cNvPr id="1113" name="Google Shape;1113;p76"/>
          <p:cNvPicPr preferRelativeResize="0"/>
          <p:nvPr/>
        </p:nvPicPr>
        <p:blipFill rotWithShape="1">
          <a:blip r:embed="rId3">
            <a:alphaModFix/>
          </a:blip>
          <a:srcRect/>
          <a:stretch/>
        </p:blipFill>
        <p:spPr>
          <a:xfrm>
            <a:off x="1" y="2079032"/>
            <a:ext cx="12191999" cy="2958084"/>
          </a:xfrm>
          <a:prstGeom prst="rect">
            <a:avLst/>
          </a:prstGeom>
          <a:noFill/>
          <a:ln>
            <a:noFill/>
          </a:ln>
        </p:spPr>
      </p:pic>
      <p:sp>
        <p:nvSpPr>
          <p:cNvPr id="1114" name="Google Shape;1114;p76"/>
          <p:cNvSpPr txBox="1"/>
          <p:nvPr/>
        </p:nvSpPr>
        <p:spPr>
          <a:xfrm>
            <a:off x="283565" y="5109270"/>
            <a:ext cx="10283190" cy="13976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0000"/>
              </a:buClr>
              <a:buSzPts val="1800"/>
              <a:buFont typeface="Calibri"/>
              <a:buNone/>
            </a:pPr>
            <a:r>
              <a:rPr lang="el-GR" sz="1800" b="1" i="0" u="none" strike="noStrike" cap="none">
                <a:solidFill>
                  <a:srgbClr val="FF0000"/>
                </a:solidFill>
                <a:latin typeface="Calibri"/>
                <a:ea typeface="Calibri"/>
                <a:cs typeface="Calibri"/>
                <a:sym typeface="Calibri"/>
              </a:rPr>
              <a:t>Submission status:</a:t>
            </a:r>
            <a:endParaRPr sz="180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0"/>
              </a:spcBef>
              <a:spcAft>
                <a:spcPts val="0"/>
              </a:spcAft>
              <a:buClr>
                <a:srgbClr val="FF0000"/>
              </a:buClr>
              <a:buSzPts val="1800"/>
              <a:buFont typeface="Noto Sans Symbols"/>
              <a:buChar char="▪"/>
            </a:pPr>
            <a:r>
              <a:rPr lang="el-GR" sz="1800" b="0" i="0" u="none" strike="noStrike" cap="none">
                <a:solidFill>
                  <a:srgbClr val="FF0000"/>
                </a:solidFill>
                <a:latin typeface="Calibri"/>
                <a:ea typeface="Calibri"/>
                <a:cs typeface="Calibri"/>
                <a:sym typeface="Calibri"/>
              </a:rPr>
              <a:t>Submitted: Η αίτηση έχει υποβληθεί επιτυχώς, αλλά δεν έχει ακόμη παραληφθεί από την Εθνική Υπηρεσία</a:t>
            </a:r>
            <a:endParaRPr sz="180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0"/>
              </a:spcBef>
              <a:spcAft>
                <a:spcPts val="0"/>
              </a:spcAft>
              <a:buClr>
                <a:srgbClr val="FF0000"/>
              </a:buClr>
              <a:buSzPts val="1800"/>
              <a:buFont typeface="Noto Sans Symbols"/>
              <a:buChar char="▪"/>
            </a:pPr>
            <a:r>
              <a:rPr lang="el-GR" sz="1800" b="0" i="0" u="none" strike="noStrike" cap="none">
                <a:solidFill>
                  <a:srgbClr val="FF0000"/>
                </a:solidFill>
                <a:latin typeface="Calibri"/>
                <a:ea typeface="Calibri"/>
                <a:cs typeface="Calibri"/>
                <a:sym typeface="Calibri"/>
              </a:rPr>
              <a:t>Failed: H απόπειρα υποβολής της αίτησης ήταν ανεπιτυχής</a:t>
            </a:r>
            <a:endParaRPr sz="1800" b="0" i="0" u="none" strike="noStrike" cap="none">
              <a:solidFill>
                <a:srgbClr val="000000"/>
              </a:solidFill>
              <a:latin typeface="Calibri"/>
              <a:ea typeface="Calibri"/>
              <a:cs typeface="Calibri"/>
              <a:sym typeface="Calibri"/>
            </a:endParaRPr>
          </a:p>
          <a:p>
            <a:pPr marL="274320" marR="526415" lvl="0" indent="-262255" algn="l" rtl="0">
              <a:lnSpc>
                <a:spcPct val="100000"/>
              </a:lnSpc>
              <a:spcBef>
                <a:spcPts val="0"/>
              </a:spcBef>
              <a:spcAft>
                <a:spcPts val="0"/>
              </a:spcAft>
              <a:buClr>
                <a:srgbClr val="FF0000"/>
              </a:buClr>
              <a:buSzPts val="1800"/>
              <a:buFont typeface="Noto Sans Symbols"/>
              <a:buChar char="▪"/>
            </a:pPr>
            <a:r>
              <a:rPr lang="el-GR" sz="1800" b="0" i="0" u="none" strike="noStrike" cap="none">
                <a:solidFill>
                  <a:srgbClr val="FF0000"/>
                </a:solidFill>
                <a:latin typeface="Calibri"/>
                <a:ea typeface="Calibri"/>
                <a:cs typeface="Calibri"/>
                <a:sym typeface="Calibri"/>
              </a:rPr>
              <a:t>Published: Η αίτηση έχει υποβληθεί επιτυχώς και έχει, επίσης, παραληφθεί από την Εθνική Υπηρεσία  (Στην λίστα “My applications” το status παραμένει “Submitted”)</a:t>
            </a:r>
            <a:endParaRPr sz="1800" b="0" i="0" u="none" strike="noStrike" cap="none">
              <a:solidFill>
                <a:srgbClr val="000000"/>
              </a:solidFill>
              <a:latin typeface="Calibri"/>
              <a:ea typeface="Calibri"/>
              <a:cs typeface="Calibri"/>
              <a:sym typeface="Calibri"/>
            </a:endParaRPr>
          </a:p>
        </p:txBody>
      </p:sp>
      <p:sp>
        <p:nvSpPr>
          <p:cNvPr id="1115" name="Google Shape;1115;p76"/>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77"/>
          <p:cNvSpPr txBox="1">
            <a:spLocks noGrp="1"/>
          </p:cNvSpPr>
          <p:nvPr>
            <p:ph type="title"/>
          </p:nvPr>
        </p:nvSpPr>
        <p:spPr>
          <a:xfrm>
            <a:off x="317398" y="956703"/>
            <a:ext cx="6395720"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l-GR" sz="2800">
                <a:solidFill>
                  <a:schemeClr val="dk1"/>
                </a:solidFill>
              </a:rPr>
              <a:t>Επεξεργασία Αίτησης:</a:t>
            </a:r>
            <a:endParaRPr sz="2800">
              <a:solidFill>
                <a:schemeClr val="dk1"/>
              </a:solidFill>
            </a:endParaRPr>
          </a:p>
        </p:txBody>
      </p:sp>
      <p:sp>
        <p:nvSpPr>
          <p:cNvPr id="1121" name="Google Shape;1121;p77"/>
          <p:cNvSpPr txBox="1"/>
          <p:nvPr/>
        </p:nvSpPr>
        <p:spPr>
          <a:xfrm>
            <a:off x="318922" y="1637837"/>
            <a:ext cx="11088370" cy="145986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0000"/>
              </a:buClr>
              <a:buSzPts val="2000"/>
              <a:buFont typeface="Calibri"/>
              <a:buNone/>
            </a:pPr>
            <a:r>
              <a:rPr lang="el-GR" sz="2000" b="1" i="0" u="none" strike="noStrike" cap="none">
                <a:solidFill>
                  <a:srgbClr val="FF0000"/>
                </a:solidFill>
                <a:latin typeface="Calibri"/>
                <a:ea typeface="Calibri"/>
                <a:cs typeface="Calibri"/>
                <a:sym typeface="Calibri"/>
              </a:rPr>
              <a:t>Mandatory fields and sections: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25"/>
              </a:spcBef>
              <a:spcAft>
                <a:spcPts val="0"/>
              </a:spcAft>
              <a:buClr>
                <a:schemeClr val="dk1"/>
              </a:buClr>
              <a:buSzPts val="1950"/>
              <a:buFont typeface="Calibri"/>
              <a:buNone/>
            </a:pPr>
            <a:endParaRPr sz="195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5"/>
              </a:spcBef>
              <a:spcAft>
                <a:spcPts val="0"/>
              </a:spcAft>
              <a:buClr>
                <a:srgbClr val="FF0000"/>
              </a:buClr>
              <a:buSzPts val="1800"/>
              <a:buFont typeface="Noto Sans Symbols"/>
              <a:buChar char="▪"/>
            </a:pPr>
            <a:r>
              <a:rPr lang="el-GR" sz="1800" b="0" i="0" u="none" strike="noStrike" cap="none">
                <a:solidFill>
                  <a:srgbClr val="FF0000"/>
                </a:solidFill>
                <a:latin typeface="Calibri"/>
                <a:ea typeface="Calibri"/>
                <a:cs typeface="Calibri"/>
                <a:sym typeface="Calibri"/>
              </a:rPr>
              <a:t>Όλα τα υποχρεωτικά πεδία σηματοδοτούνται με ένα κόκκινο αστερίσκο.</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20"/>
              </a:spcBef>
              <a:spcAft>
                <a:spcPts val="0"/>
              </a:spcAft>
              <a:buClr>
                <a:srgbClr val="FF0000"/>
              </a:buClr>
              <a:buSzPts val="1750"/>
              <a:buFont typeface="Noto Sans Symbols"/>
              <a:buNone/>
            </a:pPr>
            <a:endParaRPr sz="1750" b="0" i="0" u="none" strike="noStrike" cap="none">
              <a:solidFill>
                <a:srgbClr val="000000"/>
              </a:solidFill>
              <a:latin typeface="Calibri"/>
              <a:ea typeface="Calibri"/>
              <a:cs typeface="Calibri"/>
              <a:sym typeface="Calibri"/>
            </a:endParaRPr>
          </a:p>
          <a:p>
            <a:pPr marL="299085" marR="0" lvl="0" indent="-287019" algn="l" rtl="0">
              <a:lnSpc>
                <a:spcPct val="100000"/>
              </a:lnSpc>
              <a:spcBef>
                <a:spcPts val="0"/>
              </a:spcBef>
              <a:spcAft>
                <a:spcPts val="0"/>
              </a:spcAft>
              <a:buClr>
                <a:srgbClr val="FF0000"/>
              </a:buClr>
              <a:buSzPts val="1800"/>
              <a:buFont typeface="Noto Sans Symbols"/>
              <a:buChar char="▪"/>
            </a:pPr>
            <a:r>
              <a:rPr lang="el-GR" sz="1800" b="0" i="0" u="none" strike="noStrike" cap="none">
                <a:solidFill>
                  <a:srgbClr val="FF0000"/>
                </a:solidFill>
                <a:latin typeface="Calibri"/>
                <a:ea typeface="Calibri"/>
                <a:cs typeface="Calibri"/>
                <a:sym typeface="Calibri"/>
              </a:rPr>
              <a:t>Στην περίπτωση που τα υποχρεωτικά πεδία δεν είναι όλα συμπληρωμένα, η υποβολή της αίτησης δεν είναι εφ</a:t>
            </a:r>
            <a:r>
              <a:rPr lang="el-GR" sz="1800" b="1" i="0" u="none" strike="noStrike" cap="none">
                <a:solidFill>
                  <a:srgbClr val="FF0000"/>
                </a:solidFill>
                <a:latin typeface="Calibri"/>
                <a:ea typeface="Calibri"/>
                <a:cs typeface="Calibri"/>
                <a:sym typeface="Calibri"/>
              </a:rPr>
              <a:t>ικτή</a:t>
            </a:r>
            <a:endParaRPr sz="1800" b="0" i="0" u="none" strike="noStrike" cap="none">
              <a:solidFill>
                <a:srgbClr val="000000"/>
              </a:solidFill>
              <a:latin typeface="Calibri"/>
              <a:ea typeface="Calibri"/>
              <a:cs typeface="Calibri"/>
              <a:sym typeface="Calibri"/>
            </a:endParaRPr>
          </a:p>
        </p:txBody>
      </p:sp>
      <p:pic>
        <p:nvPicPr>
          <p:cNvPr id="1122" name="Google Shape;1122;p77"/>
          <p:cNvPicPr preferRelativeResize="0"/>
          <p:nvPr/>
        </p:nvPicPr>
        <p:blipFill rotWithShape="1">
          <a:blip r:embed="rId3">
            <a:alphaModFix/>
          </a:blip>
          <a:srcRect/>
          <a:stretch/>
        </p:blipFill>
        <p:spPr>
          <a:xfrm>
            <a:off x="185049" y="3326716"/>
            <a:ext cx="11821901" cy="2116552"/>
          </a:xfrm>
          <a:prstGeom prst="rect">
            <a:avLst/>
          </a:prstGeom>
          <a:noFill/>
          <a:ln>
            <a:noFill/>
          </a:ln>
        </p:spPr>
      </p:pic>
      <p:sp>
        <p:nvSpPr>
          <p:cNvPr id="1123" name="Google Shape;1123;p77"/>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78"/>
          <p:cNvSpPr txBox="1">
            <a:spLocks noGrp="1"/>
          </p:cNvSpPr>
          <p:nvPr>
            <p:ph type="title"/>
          </p:nvPr>
        </p:nvSpPr>
        <p:spPr>
          <a:xfrm>
            <a:off x="445719" y="714722"/>
            <a:ext cx="5963285" cy="45212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l-GR" sz="2800">
                <a:solidFill>
                  <a:schemeClr val="dk1"/>
                </a:solidFill>
              </a:rPr>
              <a:t>Υποβολή Αίτησης:</a:t>
            </a:r>
            <a:endParaRPr sz="2800">
              <a:solidFill>
                <a:schemeClr val="dk1"/>
              </a:solidFill>
            </a:endParaRPr>
          </a:p>
        </p:txBody>
      </p:sp>
      <p:sp>
        <p:nvSpPr>
          <p:cNvPr id="1130" name="Google Shape;1130;p78"/>
          <p:cNvSpPr txBox="1"/>
          <p:nvPr/>
        </p:nvSpPr>
        <p:spPr>
          <a:xfrm>
            <a:off x="445719" y="1230146"/>
            <a:ext cx="10702925" cy="127635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FF0000"/>
              </a:buClr>
              <a:buSzPts val="2200"/>
              <a:buFont typeface="Calibri"/>
              <a:buNone/>
            </a:pPr>
            <a:r>
              <a:rPr lang="el-GR" sz="2200" b="1" i="0" u="none" strike="noStrike" cap="none">
                <a:solidFill>
                  <a:srgbClr val="FF0000"/>
                </a:solidFill>
                <a:latin typeface="Calibri"/>
                <a:ea typeface="Calibri"/>
                <a:cs typeface="Calibri"/>
                <a:sym typeface="Calibri"/>
              </a:rPr>
              <a:t>Μόλις πατηθεί το κουμπί Submit:</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25"/>
              </a:spcBef>
              <a:spcAft>
                <a:spcPts val="0"/>
              </a:spcAft>
              <a:buClr>
                <a:schemeClr val="dk1"/>
              </a:buClr>
              <a:buSzPts val="1950"/>
              <a:buFont typeface="Calibri"/>
              <a:buNone/>
            </a:pPr>
            <a:endParaRPr sz="1950" b="0" i="0" u="none" strike="noStrike" cap="none">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Clr>
                <a:srgbClr val="FF0000"/>
              </a:buClr>
              <a:buSzPts val="2000"/>
              <a:buFont typeface="Calibri"/>
              <a:buNone/>
            </a:pPr>
            <a:r>
              <a:rPr lang="el-GR" sz="2000" b="0" i="0" u="none" strike="noStrike" cap="none">
                <a:solidFill>
                  <a:srgbClr val="FF0000"/>
                </a:solidFill>
                <a:latin typeface="Calibri"/>
                <a:ea typeface="Calibri"/>
                <a:cs typeface="Calibri"/>
                <a:sym typeface="Calibri"/>
              </a:rPr>
              <a:t>1. Εμφανίζεται το πιο κάτω μήνυμα, το οποίο </a:t>
            </a:r>
            <a:r>
              <a:rPr lang="el-GR" sz="2000" b="1" i="0" u="none" strike="noStrike" cap="none">
                <a:solidFill>
                  <a:srgbClr val="FF0000"/>
                </a:solidFill>
                <a:latin typeface="Calibri"/>
                <a:ea typeface="Calibri"/>
                <a:cs typeface="Calibri"/>
                <a:sym typeface="Calibri"/>
              </a:rPr>
              <a:t>επιβεβαιώνει την υποβολή</a:t>
            </a:r>
            <a:r>
              <a:rPr lang="el-GR" sz="2000" b="0" i="0" u="none" strike="noStrike" cap="none">
                <a:solidFill>
                  <a:srgbClr val="FF0000"/>
                </a:solidFill>
                <a:latin typeface="Calibri"/>
                <a:ea typeface="Calibri"/>
                <a:cs typeface="Calibri"/>
                <a:sym typeface="Calibri"/>
              </a:rPr>
              <a:t>. Με το πάτημα του κουμπιού</a:t>
            </a:r>
            <a:endParaRPr sz="2000" b="0" i="0" u="none" strike="noStrike" cap="none">
              <a:solidFill>
                <a:srgbClr val="000000"/>
              </a:solidFill>
              <a:latin typeface="Calibri"/>
              <a:ea typeface="Calibri"/>
              <a:cs typeface="Calibri"/>
              <a:sym typeface="Calibri"/>
            </a:endParaRPr>
          </a:p>
          <a:p>
            <a:pPr marL="12700" marR="0" lvl="0" indent="0" algn="l" rtl="0">
              <a:lnSpc>
                <a:spcPct val="100000"/>
              </a:lnSpc>
              <a:spcBef>
                <a:spcPts val="5"/>
              </a:spcBef>
              <a:spcAft>
                <a:spcPts val="0"/>
              </a:spcAft>
              <a:buClr>
                <a:srgbClr val="FF0000"/>
              </a:buClr>
              <a:buSzPts val="2000"/>
              <a:buFont typeface="Calibri"/>
              <a:buNone/>
            </a:pPr>
            <a:r>
              <a:rPr lang="el-GR" sz="2000" b="0" i="0" u="none" strike="noStrike" cap="none">
                <a:solidFill>
                  <a:srgbClr val="FF0000"/>
                </a:solidFill>
                <a:latin typeface="Calibri"/>
                <a:ea typeface="Calibri"/>
                <a:cs typeface="Calibri"/>
                <a:sym typeface="Calibri"/>
              </a:rPr>
              <a:t>OK, το μήνυμα κλείνει.</a:t>
            </a:r>
            <a:endParaRPr sz="2000" b="0" i="0" u="none" strike="noStrike" cap="none">
              <a:solidFill>
                <a:srgbClr val="000000"/>
              </a:solidFill>
              <a:latin typeface="Calibri"/>
              <a:ea typeface="Calibri"/>
              <a:cs typeface="Calibri"/>
              <a:sym typeface="Calibri"/>
            </a:endParaRPr>
          </a:p>
        </p:txBody>
      </p:sp>
      <p:pic>
        <p:nvPicPr>
          <p:cNvPr id="1131" name="Google Shape;1131;p78"/>
          <p:cNvPicPr preferRelativeResize="0"/>
          <p:nvPr/>
        </p:nvPicPr>
        <p:blipFill rotWithShape="1">
          <a:blip r:embed="rId3">
            <a:alphaModFix/>
          </a:blip>
          <a:srcRect/>
          <a:stretch/>
        </p:blipFill>
        <p:spPr>
          <a:xfrm>
            <a:off x="2790444" y="2729483"/>
            <a:ext cx="6611111" cy="1981200"/>
          </a:xfrm>
          <a:prstGeom prst="rect">
            <a:avLst/>
          </a:prstGeom>
          <a:noFill/>
          <a:ln>
            <a:noFill/>
          </a:ln>
        </p:spPr>
      </p:pic>
      <p:sp>
        <p:nvSpPr>
          <p:cNvPr id="1132" name="Google Shape;1132;p78"/>
          <p:cNvSpPr txBox="1"/>
          <p:nvPr/>
        </p:nvSpPr>
        <p:spPr>
          <a:xfrm>
            <a:off x="445719" y="5571845"/>
            <a:ext cx="9824720" cy="63563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FF0000"/>
              </a:buClr>
              <a:buSzPts val="2000"/>
              <a:buFont typeface="Calibri"/>
              <a:buNone/>
            </a:pPr>
            <a:r>
              <a:rPr lang="el-GR" sz="2000" b="0" i="0" u="none" strike="noStrike" cap="none">
                <a:solidFill>
                  <a:srgbClr val="FF0000"/>
                </a:solidFill>
                <a:latin typeface="Calibri"/>
                <a:ea typeface="Calibri"/>
                <a:cs typeface="Calibri"/>
                <a:sym typeface="Calibri"/>
              </a:rPr>
              <a:t>2. Ο χρήστης </a:t>
            </a:r>
            <a:r>
              <a:rPr lang="el-GR" sz="2000" b="0" i="0" u="sng" strike="noStrike" cap="none">
                <a:solidFill>
                  <a:srgbClr val="FF0000"/>
                </a:solidFill>
                <a:latin typeface="Calibri"/>
                <a:ea typeface="Calibri"/>
                <a:cs typeface="Calibri"/>
                <a:sym typeface="Calibri"/>
              </a:rPr>
              <a:t>αυτόματα μεταφέρεται</a:t>
            </a:r>
            <a:r>
              <a:rPr lang="el-GR" sz="2000" b="0" i="0" u="none" strike="noStrike" cap="none">
                <a:solidFill>
                  <a:srgbClr val="FF0000"/>
                </a:solidFill>
                <a:latin typeface="Calibri"/>
                <a:ea typeface="Calibri"/>
                <a:cs typeface="Calibri"/>
                <a:sym typeface="Calibri"/>
              </a:rPr>
              <a:t> στην οθόνη </a:t>
            </a:r>
            <a:r>
              <a:rPr lang="el-GR" sz="2000" b="1" i="0" u="none" strike="noStrike" cap="none">
                <a:solidFill>
                  <a:srgbClr val="FF0000"/>
                </a:solidFill>
                <a:latin typeface="Calibri"/>
                <a:ea typeface="Calibri"/>
                <a:cs typeface="Calibri"/>
                <a:sym typeface="Calibri"/>
              </a:rPr>
              <a:t>My applications </a:t>
            </a:r>
            <a:r>
              <a:rPr lang="el-GR" sz="2000" b="0" i="0" u="none" strike="noStrike" cap="none">
                <a:solidFill>
                  <a:srgbClr val="FF0000"/>
                </a:solidFill>
                <a:latin typeface="Calibri"/>
                <a:ea typeface="Calibri"/>
                <a:cs typeface="Calibri"/>
                <a:sym typeface="Calibri"/>
              </a:rPr>
              <a:t>όπου βλέπει την αίτησή του  σε κατάσταση </a:t>
            </a:r>
            <a:r>
              <a:rPr lang="el-GR" sz="2000" b="1" i="0" u="none" strike="noStrike" cap="none">
                <a:solidFill>
                  <a:srgbClr val="FF0000"/>
                </a:solidFill>
                <a:latin typeface="Calibri"/>
                <a:ea typeface="Calibri"/>
                <a:cs typeface="Calibri"/>
                <a:sym typeface="Calibri"/>
              </a:rPr>
              <a:t>SUBMITTED</a:t>
            </a:r>
            <a:r>
              <a:rPr lang="el-GR" sz="2000" b="0" i="0" u="none" strike="noStrike" cap="none">
                <a:solidFill>
                  <a:srgbClr val="FF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sp>
        <p:nvSpPr>
          <p:cNvPr id="1133" name="Google Shape;1133;p78"/>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79"/>
          <p:cNvSpPr txBox="1"/>
          <p:nvPr/>
        </p:nvSpPr>
        <p:spPr>
          <a:xfrm flipH="1">
            <a:off x="134111" y="60190"/>
            <a:ext cx="1068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7.4. ERASMUS+ AND EUROPEAN SOLIDARITY CORPS PLATFORM</a:t>
            </a:r>
            <a:endParaRPr sz="2800" b="1">
              <a:solidFill>
                <a:schemeClr val="lt1"/>
              </a:solidFill>
              <a:latin typeface="Calibri"/>
              <a:ea typeface="Calibri"/>
              <a:cs typeface="Calibri"/>
              <a:sym typeface="Calibri"/>
            </a:endParaRPr>
          </a:p>
        </p:txBody>
      </p:sp>
      <p:sp>
        <p:nvSpPr>
          <p:cNvPr id="1140" name="Google Shape;1140;p79"/>
          <p:cNvSpPr txBox="1"/>
          <p:nvPr/>
        </p:nvSpPr>
        <p:spPr>
          <a:xfrm>
            <a:off x="481330" y="855766"/>
            <a:ext cx="8440248" cy="44307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chemeClr val="dk1"/>
              </a:buClr>
              <a:buSzPts val="2800"/>
              <a:buFont typeface="Calibri"/>
              <a:buNone/>
            </a:pPr>
            <a:r>
              <a:rPr lang="el-GR" sz="2800" b="1">
                <a:solidFill>
                  <a:schemeClr val="dk1"/>
                </a:solidFill>
                <a:latin typeface="Calibri"/>
                <a:ea typeface="Calibri"/>
                <a:cs typeface="Calibri"/>
                <a:sym typeface="Calibri"/>
              </a:rPr>
              <a:t>ΤΕΧΝΙΚΕΣ ΠΡΟΫΠΟΘΕΣΕΙΣ ΓΙΑ ΥΠΟΒΟΛΗ ΑΙΤΗΣΗΣ:</a:t>
            </a:r>
            <a:endParaRPr sz="2800" b="1">
              <a:solidFill>
                <a:schemeClr val="dk1"/>
              </a:solidFill>
              <a:latin typeface="Calibri"/>
              <a:ea typeface="Calibri"/>
              <a:cs typeface="Calibri"/>
              <a:sym typeface="Calibri"/>
            </a:endParaRPr>
          </a:p>
        </p:txBody>
      </p:sp>
      <p:pic>
        <p:nvPicPr>
          <p:cNvPr id="1141" name="Google Shape;1141;p79"/>
          <p:cNvPicPr preferRelativeResize="0"/>
          <p:nvPr/>
        </p:nvPicPr>
        <p:blipFill rotWithShape="1">
          <a:blip r:embed="rId3">
            <a:alphaModFix/>
          </a:blip>
          <a:srcRect/>
          <a:stretch/>
        </p:blipFill>
        <p:spPr>
          <a:xfrm>
            <a:off x="6091237" y="3419475"/>
            <a:ext cx="9525" cy="19050"/>
          </a:xfrm>
          <a:prstGeom prst="rect">
            <a:avLst/>
          </a:prstGeom>
          <a:noFill/>
          <a:ln>
            <a:noFill/>
          </a:ln>
        </p:spPr>
      </p:pic>
      <p:sp>
        <p:nvSpPr>
          <p:cNvPr id="1142" name="Google Shape;1142;p79"/>
          <p:cNvSpPr txBox="1"/>
          <p:nvPr/>
        </p:nvSpPr>
        <p:spPr>
          <a:xfrm>
            <a:off x="412191" y="1730057"/>
            <a:ext cx="11514455" cy="3378835"/>
          </a:xfrm>
          <a:prstGeom prst="rect">
            <a:avLst/>
          </a:prstGeom>
          <a:noFill/>
          <a:ln>
            <a:noFill/>
          </a:ln>
        </p:spPr>
        <p:txBody>
          <a:bodyPr spcFirstLastPara="1" wrap="square" lIns="0" tIns="12050" rIns="0" bIns="0" anchor="t" anchorCtr="0">
            <a:spAutoFit/>
          </a:bodyPr>
          <a:lstStyle/>
          <a:p>
            <a:pPr marL="355600" marR="5715" lvl="0" indent="-342900" algn="l" rtl="0">
              <a:lnSpc>
                <a:spcPct val="100000"/>
              </a:lnSpc>
              <a:spcBef>
                <a:spcPts val="0"/>
              </a:spcBef>
              <a:spcAft>
                <a:spcPts val="0"/>
              </a:spcAft>
              <a:buClr>
                <a:schemeClr val="dk1"/>
              </a:buClr>
              <a:buSzPts val="2200"/>
              <a:buFont typeface="Noto Sans Symbols"/>
              <a:buChar char="❑"/>
            </a:pPr>
            <a:r>
              <a:rPr lang="el-GR" sz="2200" b="0" i="0" u="none" strike="noStrike" cap="none" dirty="0">
                <a:solidFill>
                  <a:schemeClr val="dk1"/>
                </a:solidFill>
                <a:latin typeface="Calibri"/>
                <a:ea typeface="Calibri"/>
                <a:cs typeface="Calibri"/>
                <a:sym typeface="Calibri"/>
              </a:rPr>
              <a:t>Οι διαδικτυακές αιτήσεις απαιτούν </a:t>
            </a:r>
            <a:r>
              <a:rPr lang="el-GR" sz="2200" b="1" i="0" u="none" strike="noStrike" cap="none" dirty="0">
                <a:solidFill>
                  <a:schemeClr val="dk1"/>
                </a:solidFill>
                <a:latin typeface="Calibri"/>
                <a:ea typeface="Calibri"/>
                <a:cs typeface="Calibri"/>
                <a:sym typeface="Calibri"/>
              </a:rPr>
              <a:t>σύνδεση μεγάλης ταχύτητας στο διαδίκτυο </a:t>
            </a:r>
            <a:r>
              <a:rPr lang="el-GR" sz="2200" b="0" i="0" u="none" strike="noStrike" cap="none" dirty="0">
                <a:solidFill>
                  <a:schemeClr val="dk1"/>
                </a:solidFill>
                <a:latin typeface="Calibri"/>
                <a:ea typeface="Calibri"/>
                <a:cs typeface="Calibri"/>
                <a:sym typeface="Calibri"/>
              </a:rPr>
              <a:t>και δεν είναι  εφικτό να τύχουν επεξεργασίας εκτός διαδικτύου</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2200"/>
              <a:buFont typeface="Noto Sans Symbols"/>
              <a:buNone/>
            </a:pPr>
            <a:endParaRPr sz="2200" b="0" i="0" u="none" strike="noStrike" cap="none" dirty="0">
              <a:solidFill>
                <a:schemeClr val="dk1"/>
              </a:solidFill>
              <a:latin typeface="Calibri"/>
              <a:ea typeface="Calibri"/>
              <a:cs typeface="Calibri"/>
              <a:sym typeface="Calibri"/>
            </a:endParaRPr>
          </a:p>
          <a:p>
            <a:pPr marL="0" marR="0" lvl="0" indent="0" rtl="0">
              <a:lnSpc>
                <a:spcPct val="100000"/>
              </a:lnSpc>
              <a:spcBef>
                <a:spcPts val="35"/>
              </a:spcBef>
              <a:spcAft>
                <a:spcPts val="0"/>
              </a:spcAft>
              <a:buClr>
                <a:srgbClr val="FF0000"/>
              </a:buClr>
              <a:buSzPts val="2100"/>
              <a:buFont typeface="Noto Sans Symbols"/>
              <a:buNone/>
            </a:pPr>
            <a:endParaRPr sz="2100" b="0" i="0" u="none" strike="noStrike" cap="none" dirty="0">
              <a:solidFill>
                <a:schemeClr val="dk1"/>
              </a:solidFill>
              <a:latin typeface="Calibri"/>
              <a:ea typeface="Calibri"/>
              <a:cs typeface="Calibri"/>
              <a:sym typeface="Calibri"/>
            </a:endParaRPr>
          </a:p>
          <a:p>
            <a:pPr marL="355600" marR="5715" lvl="0" indent="-342900" rtl="0">
              <a:lnSpc>
                <a:spcPct val="100000"/>
              </a:lnSpc>
              <a:spcBef>
                <a:spcPts val="0"/>
              </a:spcBef>
              <a:spcAft>
                <a:spcPts val="0"/>
              </a:spcAft>
              <a:buClr>
                <a:schemeClr val="dk1"/>
              </a:buClr>
              <a:buSzPts val="2200"/>
              <a:buFont typeface="Noto Sans Symbols"/>
              <a:buChar char="❑"/>
            </a:pPr>
            <a:r>
              <a:rPr lang="el-GR" sz="2200" b="1" i="0" u="none" strike="noStrike" cap="none" dirty="0">
                <a:solidFill>
                  <a:schemeClr val="dk1"/>
                </a:solidFill>
                <a:latin typeface="Calibri"/>
                <a:ea typeface="Calibri"/>
                <a:cs typeface="Calibri"/>
                <a:sym typeface="Calibri"/>
              </a:rPr>
              <a:t>Απαιτούνται,</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επιπρόσθετα,	συσκευές</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εκτύπωσης</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και</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σάρωσης</a:t>
            </a:r>
            <a:r>
              <a:rPr lang="el-GR" sz="2200" b="0" i="0" u="none" strike="noStrike" cap="none" dirty="0">
                <a:solidFill>
                  <a:schemeClr val="dk1"/>
                </a:solidFill>
                <a:latin typeface="Calibri"/>
                <a:ea typeface="Calibri"/>
                <a:cs typeface="Calibri"/>
                <a:sym typeface="Calibri"/>
              </a:rPr>
              <a:t>,</a:t>
            </a:r>
            <a:r>
              <a:rPr lang="en-US" sz="2200" b="0" i="0" u="none" strike="noStrike" cap="none"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για	την</a:t>
            </a:r>
            <a:r>
              <a:rPr lang="en-US" sz="2200" b="0" i="0" u="none" strike="noStrike" cap="none"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ολοκλήρωση</a:t>
            </a:r>
            <a:r>
              <a:rPr lang="en-US" sz="2200"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της  διαδικασίας υποβολής</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2200"/>
              <a:buFont typeface="Noto Sans Symbols"/>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0"/>
              </a:spcBef>
              <a:spcAft>
                <a:spcPts val="0"/>
              </a:spcAft>
              <a:buClr>
                <a:srgbClr val="FF0000"/>
              </a:buClr>
              <a:buSzPts val="2100"/>
              <a:buFont typeface="Noto Sans Symbols"/>
              <a:buNone/>
            </a:pPr>
            <a:endParaRPr sz="2100" b="0" i="0" u="none" strike="noStrike" cap="none" dirty="0">
              <a:solidFill>
                <a:schemeClr val="dk1"/>
              </a:solidFill>
              <a:latin typeface="Calibri"/>
              <a:ea typeface="Calibri"/>
              <a:cs typeface="Calibri"/>
              <a:sym typeface="Calibri"/>
            </a:endParaRPr>
          </a:p>
          <a:p>
            <a:pPr marL="355600" marR="5080" lvl="0" indent="-342900" algn="l" rtl="0">
              <a:lnSpc>
                <a:spcPct val="100000"/>
              </a:lnSpc>
              <a:spcBef>
                <a:spcPts val="0"/>
              </a:spcBef>
              <a:spcAft>
                <a:spcPts val="0"/>
              </a:spcAft>
              <a:buClr>
                <a:schemeClr val="dk1"/>
              </a:buClr>
              <a:buSzPts val="2200"/>
              <a:buFont typeface="Noto Sans Symbols"/>
              <a:buChar char="❑"/>
            </a:pPr>
            <a:r>
              <a:rPr lang="el-GR" sz="2200" b="1" i="0" u="none" strike="noStrike" cap="none" dirty="0">
                <a:solidFill>
                  <a:schemeClr val="dk1"/>
                </a:solidFill>
                <a:latin typeface="Calibri"/>
                <a:ea typeface="Calibri"/>
                <a:cs typeface="Calibri"/>
                <a:sym typeface="Calibri"/>
              </a:rPr>
              <a:t>Απαιτείται</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λογισμικό</a:t>
            </a:r>
            <a:r>
              <a:rPr lang="en-US" sz="2200" b="1" i="0" u="none" strike="noStrike" cap="none"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ανάγνωσης</a:t>
            </a:r>
            <a:r>
              <a:rPr lang="en-US" sz="2200" b="1"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PDF</a:t>
            </a:r>
            <a:r>
              <a:rPr lang="en-US" sz="2200" b="1" dirty="0">
                <a:solidFill>
                  <a:schemeClr val="dk1"/>
                </a:solidFill>
                <a:latin typeface="Calibri"/>
                <a:ea typeface="Calibri"/>
                <a:cs typeface="Calibri"/>
                <a:sym typeface="Calibri"/>
              </a:rPr>
              <a:t> </a:t>
            </a:r>
            <a:r>
              <a:rPr lang="el-GR" sz="2200" b="1" i="0" u="none" strike="noStrike" cap="none" dirty="0">
                <a:solidFill>
                  <a:schemeClr val="dk1"/>
                </a:solidFill>
                <a:latin typeface="Calibri"/>
                <a:ea typeface="Calibri"/>
                <a:cs typeface="Calibri"/>
                <a:sym typeface="Calibri"/>
              </a:rPr>
              <a:t>αρχείων</a:t>
            </a:r>
            <a:r>
              <a:rPr lang="en-US" sz="2200" b="1"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(κατά</a:t>
            </a:r>
            <a:r>
              <a:rPr lang="en-US" sz="2200" b="0" i="0" u="none" strike="noStrike" cap="none"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προτίμηση,“</a:t>
            </a:r>
            <a:r>
              <a:rPr lang="el-GR" sz="2200" b="0" i="0" u="none" strike="noStrike" cap="none" dirty="0" err="1">
                <a:solidFill>
                  <a:schemeClr val="dk1"/>
                </a:solidFill>
                <a:latin typeface="Calibri"/>
                <a:ea typeface="Calibri"/>
                <a:cs typeface="Calibri"/>
                <a:sym typeface="Calibri"/>
              </a:rPr>
              <a:t>Adobe</a:t>
            </a:r>
            <a:r>
              <a:rPr lang="en-US" sz="2200" dirty="0">
                <a:solidFill>
                  <a:schemeClr val="dk1"/>
                </a:solidFill>
                <a:latin typeface="Calibri"/>
                <a:ea typeface="Calibri"/>
                <a:cs typeface="Calibri"/>
                <a:sym typeface="Calibri"/>
              </a:rPr>
              <a:t> </a:t>
            </a:r>
            <a:r>
              <a:rPr lang="el-GR" sz="2200" b="0" i="0" u="none" strike="noStrike" cap="none" dirty="0" err="1">
                <a:solidFill>
                  <a:schemeClr val="dk1"/>
                </a:solidFill>
                <a:latin typeface="Calibri"/>
                <a:ea typeface="Calibri"/>
                <a:cs typeface="Calibri"/>
                <a:sym typeface="Calibri"/>
              </a:rPr>
              <a:t>Reader</a:t>
            </a:r>
            <a:r>
              <a:rPr lang="el-GR" sz="2200" b="0" i="0" u="none" strike="noStrike" cap="none" dirty="0">
                <a:solidFill>
                  <a:schemeClr val="dk1"/>
                </a:solidFill>
                <a:latin typeface="Calibri"/>
                <a:ea typeface="Calibri"/>
                <a:cs typeface="Calibri"/>
                <a:sym typeface="Calibri"/>
              </a:rPr>
              <a:t>”)</a:t>
            </a:r>
            <a:r>
              <a:rPr lang="en-US" sz="2200" b="0" i="0" u="none" strike="noStrike" cap="none"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για</a:t>
            </a:r>
            <a:r>
              <a:rPr lang="en-US" sz="2200" dirty="0">
                <a:solidFill>
                  <a:schemeClr val="dk1"/>
                </a:solidFill>
                <a:latin typeface="Calibri"/>
                <a:ea typeface="Calibri"/>
                <a:cs typeface="Calibri"/>
                <a:sym typeface="Calibri"/>
              </a:rPr>
              <a:t> </a:t>
            </a:r>
            <a:r>
              <a:rPr lang="el-GR" sz="2200" b="0" i="0" u="none" strike="noStrike" cap="none" dirty="0">
                <a:solidFill>
                  <a:schemeClr val="dk1"/>
                </a:solidFill>
                <a:latin typeface="Calibri"/>
                <a:ea typeface="Calibri"/>
                <a:cs typeface="Calibri"/>
                <a:sym typeface="Calibri"/>
              </a:rPr>
              <a:t>την  εκτύπωση και σάρωση του “</a:t>
            </a:r>
            <a:r>
              <a:rPr lang="el-GR" sz="2200" b="0" i="0" u="none" strike="noStrike" cap="none" dirty="0" err="1">
                <a:solidFill>
                  <a:schemeClr val="dk1"/>
                </a:solidFill>
                <a:latin typeface="Calibri"/>
                <a:ea typeface="Calibri"/>
                <a:cs typeface="Calibri"/>
                <a:sym typeface="Calibri"/>
              </a:rPr>
              <a:t>Declaration</a:t>
            </a:r>
            <a:r>
              <a:rPr lang="el-GR" sz="2200" b="0" i="0" u="none" strike="noStrike" cap="none" dirty="0">
                <a:solidFill>
                  <a:schemeClr val="dk1"/>
                </a:solidFill>
                <a:latin typeface="Calibri"/>
                <a:ea typeface="Calibri"/>
                <a:cs typeface="Calibri"/>
                <a:sym typeface="Calibri"/>
              </a:rPr>
              <a:t> of </a:t>
            </a:r>
            <a:r>
              <a:rPr lang="el-GR" sz="2200" b="0" i="0" u="none" strike="noStrike" cap="none" dirty="0" err="1">
                <a:solidFill>
                  <a:schemeClr val="dk1"/>
                </a:solidFill>
                <a:latin typeface="Calibri"/>
                <a:ea typeface="Calibri"/>
                <a:cs typeface="Calibri"/>
                <a:sym typeface="Calibri"/>
              </a:rPr>
              <a:t>Honour</a:t>
            </a:r>
            <a:r>
              <a:rPr lang="el-GR" sz="2200" b="0" i="0" u="none" strike="noStrike" cap="none" dirty="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583493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lphaUcParenR"/>
            </a:pPr>
            <a:r>
              <a:rPr lang="el-GR" sz="2000" b="1">
                <a:solidFill>
                  <a:schemeClr val="dk1"/>
                </a:solidFill>
                <a:latin typeface="Calibri"/>
                <a:ea typeface="Calibri"/>
                <a:cs typeface="Calibri"/>
                <a:sym typeface="Calibri"/>
              </a:rPr>
              <a:t>Χώρες που μπορούν να </a:t>
            </a:r>
            <a:r>
              <a:rPr lang="el-GR" sz="2000" b="1" u="sng">
                <a:solidFill>
                  <a:schemeClr val="dk1"/>
                </a:solidFill>
                <a:latin typeface="Calibri"/>
                <a:ea typeface="Calibri"/>
                <a:cs typeface="Calibri"/>
                <a:sym typeface="Calibri"/>
              </a:rPr>
              <a:t>συμμετέχουν πλήρως σε όλες τις δράσεις</a:t>
            </a:r>
            <a:r>
              <a:rPr lang="el-GR" sz="2000" b="1">
                <a:solidFill>
                  <a:schemeClr val="dk1"/>
                </a:solidFill>
                <a:latin typeface="Calibri"/>
                <a:ea typeface="Calibri"/>
                <a:cs typeface="Calibri"/>
                <a:sym typeface="Calibri"/>
              </a:rPr>
              <a:t> του Προγράμματος:</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812800" marR="0" lvl="1" indent="-342900" algn="l" rtl="0">
              <a:spcBef>
                <a:spcPts val="95"/>
              </a:spcBef>
              <a:spcAft>
                <a:spcPts val="0"/>
              </a:spcAft>
              <a:buClr>
                <a:schemeClr val="dk1"/>
              </a:buClr>
              <a:buSzPts val="2000"/>
              <a:buFont typeface="Noto Sans Symbols"/>
              <a:buChar char="▪"/>
            </a:pPr>
            <a:r>
              <a:rPr lang="el-GR" sz="2000" b="1" i="0" u="none" strike="noStrike" cap="none">
                <a:solidFill>
                  <a:schemeClr val="dk1"/>
                </a:solidFill>
                <a:latin typeface="Calibri"/>
                <a:ea typeface="Calibri"/>
                <a:cs typeface="Calibri"/>
                <a:sym typeface="Calibri"/>
              </a:rPr>
              <a:t>27 Χώρες – Κράτη Μέλη της Ευρωπαϊκής Ένωσης</a:t>
            </a:r>
            <a:endParaRPr sz="2000" b="0" i="0" u="none" strike="noStrike" cap="none">
              <a:solidFill>
                <a:schemeClr val="dk1"/>
              </a:solidFill>
              <a:latin typeface="Calibri"/>
              <a:ea typeface="Calibri"/>
              <a:cs typeface="Calibri"/>
              <a:sym typeface="Calibri"/>
            </a:endParaRPr>
          </a:p>
          <a:p>
            <a:pPr marL="812800" marR="0" lvl="1" indent="-342900" algn="l" rtl="0">
              <a:spcBef>
                <a:spcPts val="1750"/>
              </a:spcBef>
              <a:spcAft>
                <a:spcPts val="0"/>
              </a:spcAft>
              <a:buClr>
                <a:schemeClr val="dk1"/>
              </a:buClr>
              <a:buSzPts val="2000"/>
              <a:buFont typeface="Noto Sans Symbols"/>
              <a:buChar char="▪"/>
            </a:pPr>
            <a:r>
              <a:rPr lang="el-GR" sz="2000" b="1" i="0" u="none" strike="noStrike" cap="none">
                <a:solidFill>
                  <a:schemeClr val="dk1"/>
                </a:solidFill>
                <a:latin typeface="Calibri"/>
                <a:ea typeface="Calibri"/>
                <a:cs typeface="Calibri"/>
                <a:sym typeface="Calibri"/>
              </a:rPr>
              <a:t>Τρίτες Χώρες, συνδεδεμένες με το Πρόγραμμα:</a:t>
            </a:r>
            <a:endParaRPr sz="2000" b="0" i="0" u="none" strike="noStrike" cap="none">
              <a:solidFill>
                <a:schemeClr val="dk1"/>
              </a:solidFill>
              <a:latin typeface="Calibri"/>
              <a:ea typeface="Calibri"/>
              <a:cs typeface="Calibri"/>
              <a:sym typeface="Calibri"/>
            </a:endParaRPr>
          </a:p>
          <a:p>
            <a:pPr marL="756285" marR="0" lvl="1" indent="-287019" algn="l" rtl="0">
              <a:spcBef>
                <a:spcPts val="5"/>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Ισλανδία</a:t>
            </a:r>
            <a:endParaRPr/>
          </a:p>
          <a:p>
            <a:pPr marL="756285" marR="0" lvl="1" indent="-287019"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Λίχτενστάιν</a:t>
            </a:r>
            <a:endParaRPr sz="2000" b="0" i="0" u="none" strike="noStrike" cap="none">
              <a:solidFill>
                <a:schemeClr val="dk1"/>
              </a:solidFill>
              <a:latin typeface="Calibri"/>
              <a:ea typeface="Calibri"/>
              <a:cs typeface="Calibri"/>
              <a:sym typeface="Calibri"/>
            </a:endParaRPr>
          </a:p>
          <a:p>
            <a:pPr marL="756285" marR="0" lvl="1" indent="-287019"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Νορβηγία</a:t>
            </a:r>
            <a:endParaRPr/>
          </a:p>
          <a:p>
            <a:pPr marL="756285" marR="0" lvl="1" indent="-287019"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Τουρκία</a:t>
            </a:r>
            <a:endParaRPr sz="2000" b="0" i="0" u="none" strike="noStrike" cap="none">
              <a:solidFill>
                <a:schemeClr val="dk1"/>
              </a:solidFill>
              <a:latin typeface="Calibri"/>
              <a:ea typeface="Calibri"/>
              <a:cs typeface="Calibri"/>
              <a:sym typeface="Calibri"/>
            </a:endParaRPr>
          </a:p>
          <a:p>
            <a:pPr marL="756285" marR="0" lvl="1" indent="-287019" algn="l" rtl="0">
              <a:spcBef>
                <a:spcPts val="0"/>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Βόρεια Μακεδονία</a:t>
            </a:r>
            <a:endParaRPr/>
          </a:p>
          <a:p>
            <a:pPr marL="756285" marR="0" lvl="1" indent="-287019" algn="l" rtl="0">
              <a:spcBef>
                <a:spcPts val="5"/>
              </a:spcBef>
              <a:spcAft>
                <a:spcPts val="0"/>
              </a:spcAft>
              <a:buClr>
                <a:schemeClr val="dk1"/>
              </a:buClr>
              <a:buSzPts val="2000"/>
              <a:buFont typeface="Noto Sans Symbols"/>
              <a:buChar char="✔"/>
            </a:pPr>
            <a:r>
              <a:rPr lang="el-GR" sz="2000" b="0" i="0" u="none" strike="noStrike" cap="none">
                <a:solidFill>
                  <a:schemeClr val="dk1"/>
                </a:solidFill>
                <a:latin typeface="Calibri"/>
                <a:ea typeface="Calibri"/>
                <a:cs typeface="Calibri"/>
                <a:sym typeface="Calibri"/>
              </a:rPr>
              <a:t>Σερβία</a:t>
            </a:r>
            <a:endParaRPr/>
          </a:p>
          <a:p>
            <a:pPr marL="12700" marR="0" lvl="0" indent="0" algn="l" rtl="0">
              <a:lnSpc>
                <a:spcPct val="100000"/>
              </a:lnSpc>
              <a:spcBef>
                <a:spcPts val="1995"/>
              </a:spcBef>
              <a:spcAft>
                <a:spcPts val="0"/>
              </a:spcAft>
              <a:buNone/>
            </a:pPr>
            <a:r>
              <a:rPr lang="el-GR" sz="2000" b="1">
                <a:solidFill>
                  <a:schemeClr val="dk1"/>
                </a:solidFill>
                <a:latin typeface="Calibri"/>
                <a:ea typeface="Calibri"/>
                <a:cs typeface="Calibri"/>
                <a:sym typeface="Calibri"/>
              </a:rPr>
              <a:t>Β) Χώρες που μπορούν να συμμετέχουν σε κάποιες μόνο Δράσεις:</a:t>
            </a:r>
            <a:endParaRPr/>
          </a:p>
          <a:p>
            <a:pPr marL="812800" marR="0" lvl="1" indent="-342900" algn="l" rtl="0">
              <a:spcBef>
                <a:spcPts val="1995"/>
              </a:spcBef>
              <a:spcAft>
                <a:spcPts val="0"/>
              </a:spcAft>
              <a:buClr>
                <a:schemeClr val="dk1"/>
              </a:buClr>
              <a:buSzPts val="2000"/>
              <a:buFont typeface="Noto Sans Symbols"/>
              <a:buChar char="▪"/>
            </a:pPr>
            <a:r>
              <a:rPr lang="el-GR" sz="2000" b="1" i="0" u="none" strike="noStrike" cap="none">
                <a:solidFill>
                  <a:schemeClr val="dk1"/>
                </a:solidFill>
                <a:latin typeface="Calibri"/>
                <a:ea typeface="Calibri"/>
                <a:cs typeface="Calibri"/>
                <a:sym typeface="Calibri"/>
              </a:rPr>
              <a:t>Τρίτες Χώρες, μη συνδεδεμένες με το Πρόγραμμα: </a:t>
            </a:r>
            <a:r>
              <a:rPr lang="el-GR" sz="2000" b="0" i="0" u="none" strike="noStrike" cap="none">
                <a:solidFill>
                  <a:schemeClr val="dk1"/>
                </a:solidFill>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sz="2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l-GR" sz="1600">
                <a:solidFill>
                  <a:schemeClr val="dk1"/>
                </a:solidFill>
                <a:latin typeface="Calibri"/>
                <a:ea typeface="Calibri"/>
                <a:cs typeface="Calibri"/>
                <a:sym typeface="Calibri"/>
              </a:rPr>
              <a:t>Πλατφόρμες εξεύρεσης οργανισμών υποδοχής: </a:t>
            </a:r>
            <a:endParaRPr/>
          </a:p>
          <a:p>
            <a:pPr marL="0" marR="0" lvl="0" indent="0" algn="ctr" rtl="0">
              <a:spcBef>
                <a:spcPts val="0"/>
              </a:spcBef>
              <a:spcAft>
                <a:spcPts val="0"/>
              </a:spcAft>
              <a:buNone/>
            </a:pPr>
            <a:r>
              <a:rPr lang="el-GR"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Education Platform</a:t>
            </a:r>
            <a:r>
              <a:rPr lang="el-GR" sz="1600">
                <a:solidFill>
                  <a:schemeClr val="dk1"/>
                </a:solidFill>
                <a:latin typeface="Calibri"/>
                <a:ea typeface="Calibri"/>
                <a:cs typeface="Calibri"/>
                <a:sym typeface="Calibri"/>
              </a:rPr>
              <a:t>, </a:t>
            </a:r>
            <a:r>
              <a:rPr lang="el-GR"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lang="el-GR" sz="1600">
                <a:solidFill>
                  <a:schemeClr val="dk1"/>
                </a:solidFill>
                <a:latin typeface="Calibri"/>
                <a:ea typeface="Calibri"/>
                <a:cs typeface="Calibri"/>
                <a:sym typeface="Calibri"/>
              </a:rPr>
              <a:t> και </a:t>
            </a:r>
            <a:r>
              <a:rPr lang="el-GR"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Results Platform</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rtl="0">
              <a:lnSpc>
                <a:spcPct val="100000"/>
              </a:lnSpc>
              <a:spcBef>
                <a:spcPts val="0"/>
              </a:spcBef>
              <a:spcAft>
                <a:spcPts val="0"/>
              </a:spcAft>
              <a:buClr>
                <a:srgbClr val="FFFFFF"/>
              </a:buClr>
              <a:buSzPts val="2800"/>
              <a:buFont typeface="Calibri"/>
              <a:buNone/>
            </a:pPr>
            <a:r>
              <a:rPr lang="el-GR" sz="2800" b="1">
                <a:solidFill>
                  <a:srgbClr val="FFFFFF"/>
                </a:solidFill>
                <a:latin typeface="Calibri"/>
                <a:ea typeface="Calibri"/>
                <a:cs typeface="Calibri"/>
                <a:sym typeface="Calibri"/>
              </a:rPr>
              <a:t>1.3. ΧΩΡΕΣ ΠΟΥ ΜΠΟΡΟΥΝ ΝΑ ΣΥΜΜΕΤΕΧΟΥΝ ΣΤΟ ΠΡΟΓΡΑΜΜΑ</a:t>
            </a:r>
            <a:endParaRPr sz="2800" b="1">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80"/>
          <p:cNvSpPr txBox="1"/>
          <p:nvPr/>
        </p:nvSpPr>
        <p:spPr>
          <a:xfrm flipH="1">
            <a:off x="3877938" y="60190"/>
            <a:ext cx="8194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alibri"/>
                <a:ea typeface="Calibri"/>
                <a:cs typeface="Calibri"/>
                <a:sym typeface="Calibri"/>
              </a:rPr>
              <a:t>ΧΡΗΣΙΜΟΙ ΣΥΝΔΕΣΜΟΙ</a:t>
            </a:r>
            <a:endParaRPr sz="2800" b="1">
              <a:solidFill>
                <a:schemeClr val="lt1"/>
              </a:solidFill>
              <a:latin typeface="Calibri"/>
              <a:ea typeface="Calibri"/>
              <a:cs typeface="Calibri"/>
              <a:sym typeface="Calibri"/>
            </a:endParaRPr>
          </a:p>
        </p:txBody>
      </p:sp>
      <p:sp>
        <p:nvSpPr>
          <p:cNvPr id="1149" name="Google Shape;1149;p80"/>
          <p:cNvSpPr/>
          <p:nvPr/>
        </p:nvSpPr>
        <p:spPr>
          <a:xfrm>
            <a:off x="716087" y="824094"/>
            <a:ext cx="10593363" cy="609393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1800" b="1" dirty="0">
                <a:solidFill>
                  <a:schemeClr val="dk1"/>
                </a:solidFill>
                <a:latin typeface="Calibri"/>
                <a:ea typeface="Calibri"/>
                <a:cs typeface="Calibri"/>
                <a:sym typeface="Calibri"/>
              </a:rPr>
              <a:t>Διαπίστευση Erasmus:</a:t>
            </a:r>
            <a:endParaRPr sz="18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l" rtl="0">
              <a:lnSpc>
                <a:spcPct val="150000"/>
              </a:lnSpc>
              <a:spcBef>
                <a:spcPts val="0"/>
              </a:spcBef>
              <a:spcAft>
                <a:spcPts val="0"/>
              </a:spcAft>
              <a:buNone/>
            </a:pPr>
            <a:r>
              <a:rPr lang="el-GR" sz="1600" u="sng" dirty="0">
                <a:solidFill>
                  <a:schemeClr val="hlink"/>
                </a:solidFill>
                <a:latin typeface="Calibri"/>
                <a:ea typeface="Calibri"/>
                <a:cs typeface="Calibri"/>
                <a:sym typeface="Calibri"/>
                <a:hlinkClick r:id="rId4"/>
              </a:rPr>
              <a:t>Γενικές Πληροφορίες για τη Διαπίστευση</a:t>
            </a:r>
            <a:endParaRPr sz="1600" u="sng" dirty="0">
              <a:solidFill>
                <a:srgbClr val="FF0000"/>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0" algn="l" rtl="0">
              <a:lnSpc>
                <a:spcPct val="150000"/>
              </a:lnSpc>
              <a:spcBef>
                <a:spcPts val="0"/>
              </a:spcBef>
              <a:spcAft>
                <a:spcPts val="0"/>
              </a:spcAft>
              <a:buNone/>
            </a:pPr>
            <a:r>
              <a:rPr lang="el-GR" sz="1600" u="sng" dirty="0" err="1">
                <a:solidFill>
                  <a:schemeClr val="hlink"/>
                </a:solidFill>
                <a:latin typeface="Calibri"/>
                <a:ea typeface="Calibri"/>
                <a:cs typeface="Calibri"/>
                <a:sym typeface="Calibri"/>
                <a:hlinkClick r:id="rId6"/>
              </a:rPr>
              <a:t>Oδηγός</a:t>
            </a:r>
            <a:r>
              <a:rPr lang="el-GR" sz="1600" u="sng" dirty="0">
                <a:solidFill>
                  <a:schemeClr val="hlink"/>
                </a:solidFill>
                <a:latin typeface="Calibri"/>
                <a:ea typeface="Calibri"/>
                <a:cs typeface="Calibri"/>
                <a:sym typeface="Calibri"/>
                <a:hlinkClick r:id="rId6"/>
              </a:rPr>
              <a:t> Προγράμματος 2024</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a:solidFill>
                  <a:schemeClr val="hlink"/>
                </a:solidFill>
                <a:latin typeface="Calibri"/>
                <a:ea typeface="Calibri"/>
                <a:cs typeface="Calibri"/>
                <a:sym typeface="Calibri"/>
                <a:hlinkClick r:id="rId7"/>
              </a:rPr>
              <a:t>2022 - </a:t>
            </a:r>
            <a:r>
              <a:rPr lang="el-GR" sz="1600" u="sng" dirty="0">
                <a:solidFill>
                  <a:schemeClr val="hlink"/>
                </a:solidFill>
                <a:highlight>
                  <a:srgbClr val="FFFFFF"/>
                </a:highlight>
                <a:latin typeface="Calibri"/>
                <a:ea typeface="Calibri"/>
                <a:cs typeface="Calibri"/>
                <a:sym typeface="Calibri"/>
                <a:hlinkClick r:id="rId7"/>
              </a:rPr>
              <a:t>Αναλυτικός κατάλογος επιλέξιμων οργανισμών για υποβολή αίτησης ανά τομέα</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Έντυπα αιτήσεων</a:t>
            </a:r>
            <a:r>
              <a:rPr lang="el-G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err="1">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Oδηγός</a:t>
            </a:r>
            <a:r>
              <a:rPr lang="el-GR" sz="16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 για Υποβολή Αίτησης</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a:solidFill>
                  <a:schemeClr val="hlink"/>
                </a:solidFill>
                <a:latin typeface="Calibri"/>
                <a:ea typeface="Calibri"/>
                <a:cs typeface="Calibri"/>
                <a:sym typeface="Calibri"/>
                <a:hlinkClick r:id="rId10"/>
              </a:rPr>
              <a:t>Οδηγός για την Αξιολόγηση αιτήσεων για απόκτηση Διαπίστευσης</a:t>
            </a:r>
            <a:r>
              <a:rPr lang="el-GR" sz="1600" dirty="0">
                <a:solidFill>
                  <a:schemeClr val="dk1"/>
                </a:solidFill>
                <a:latin typeface="Calibri"/>
                <a:ea typeface="Calibri"/>
                <a:cs typeface="Calibri"/>
                <a:sym typeface="Calibri"/>
              </a:rPr>
              <a:t> (Πρόσκληση 2024 - </a:t>
            </a:r>
            <a:r>
              <a:rPr lang="el-GR" sz="1600" dirty="0" err="1">
                <a:solidFill>
                  <a:schemeClr val="dk1"/>
                </a:solidFill>
                <a:latin typeface="Calibri"/>
                <a:ea typeface="Calibri"/>
                <a:cs typeface="Calibri"/>
                <a:sym typeface="Calibri"/>
              </a:rPr>
              <a:t>Αssessment</a:t>
            </a:r>
            <a:r>
              <a:rPr lang="el-GR" sz="1600" dirty="0">
                <a:solidFill>
                  <a:schemeClr val="dk1"/>
                </a:solidFill>
                <a:latin typeface="Calibri"/>
                <a:ea typeface="Calibri"/>
                <a:cs typeface="Calibri"/>
                <a:sym typeface="Calibri"/>
              </a:rPr>
              <a:t> of </a:t>
            </a:r>
            <a:r>
              <a:rPr lang="el-GR" sz="1600" dirty="0" err="1">
                <a:solidFill>
                  <a:schemeClr val="dk1"/>
                </a:solidFill>
                <a:latin typeface="Calibri"/>
                <a:ea typeface="Calibri"/>
                <a:cs typeface="Calibri"/>
                <a:sym typeface="Calibri"/>
              </a:rPr>
              <a:t>applications</a:t>
            </a:r>
            <a:r>
              <a:rPr lang="el-GR" sz="1600" dirty="0">
                <a:solidFill>
                  <a:schemeClr val="dk1"/>
                </a:solidFill>
                <a:latin typeface="Calibri"/>
                <a:ea typeface="Calibri"/>
                <a:cs typeface="Calibri"/>
                <a:sym typeface="Calibri"/>
              </a:rPr>
              <a:t> for Erasmus </a:t>
            </a:r>
            <a:r>
              <a:rPr lang="el-GR" sz="1600" dirty="0" err="1">
                <a:solidFill>
                  <a:schemeClr val="dk1"/>
                </a:solidFill>
                <a:latin typeface="Calibri"/>
                <a:ea typeface="Calibri"/>
                <a:cs typeface="Calibri"/>
                <a:sym typeface="Calibri"/>
              </a:rPr>
              <a:t>accreditation</a:t>
            </a:r>
            <a:r>
              <a:rPr lang="el-GR" sz="1600" dirty="0">
                <a:solidFill>
                  <a:schemeClr val="dk1"/>
                </a:solidFill>
                <a:latin typeface="Calibri"/>
                <a:ea typeface="Calibri"/>
                <a:cs typeface="Calibri"/>
                <a:sym typeface="Calibri"/>
              </a:rPr>
              <a:t> in the </a:t>
            </a:r>
            <a:r>
              <a:rPr lang="el-GR" sz="1600" dirty="0" err="1">
                <a:solidFill>
                  <a:schemeClr val="dk1"/>
                </a:solidFill>
                <a:latin typeface="Calibri"/>
                <a:ea typeface="Calibri"/>
                <a:cs typeface="Calibri"/>
                <a:sym typeface="Calibri"/>
              </a:rPr>
              <a:t>fields</a:t>
            </a:r>
            <a:r>
              <a:rPr lang="el-GR" sz="1600" dirty="0">
                <a:solidFill>
                  <a:schemeClr val="dk1"/>
                </a:solidFill>
                <a:latin typeface="Calibri"/>
                <a:ea typeface="Calibri"/>
                <a:cs typeface="Calibri"/>
                <a:sym typeface="Calibri"/>
              </a:rPr>
              <a:t> of </a:t>
            </a:r>
            <a:r>
              <a:rPr lang="el-GR" sz="1600" dirty="0" err="1">
                <a:solidFill>
                  <a:schemeClr val="dk1"/>
                </a:solidFill>
                <a:latin typeface="Calibri"/>
                <a:ea typeface="Calibri"/>
                <a:cs typeface="Calibri"/>
                <a:sym typeface="Calibri"/>
              </a:rPr>
              <a:t>adult</a:t>
            </a:r>
            <a:r>
              <a:rPr lang="el-GR" sz="1600" dirty="0">
                <a:solidFill>
                  <a:schemeClr val="dk1"/>
                </a:solidFill>
                <a:latin typeface="Calibri"/>
                <a:ea typeface="Calibri"/>
                <a:cs typeface="Calibri"/>
                <a:sym typeface="Calibri"/>
              </a:rPr>
              <a:t> </a:t>
            </a:r>
            <a:r>
              <a:rPr lang="el-GR" sz="1600" dirty="0" err="1">
                <a:solidFill>
                  <a:schemeClr val="dk1"/>
                </a:solidFill>
                <a:latin typeface="Calibri"/>
                <a:ea typeface="Calibri"/>
                <a:cs typeface="Calibri"/>
                <a:sym typeface="Calibri"/>
              </a:rPr>
              <a:t>education</a:t>
            </a:r>
            <a:r>
              <a:rPr lang="el-GR" sz="1600" dirty="0">
                <a:solidFill>
                  <a:schemeClr val="dk1"/>
                </a:solidFill>
                <a:latin typeface="Calibri"/>
                <a:ea typeface="Calibri"/>
                <a:cs typeface="Calibri"/>
                <a:sym typeface="Calibri"/>
              </a:rPr>
              <a:t>, </a:t>
            </a:r>
            <a:r>
              <a:rPr lang="el-GR" sz="1600" dirty="0" err="1">
                <a:solidFill>
                  <a:schemeClr val="dk1"/>
                </a:solidFill>
                <a:latin typeface="Calibri"/>
                <a:ea typeface="Calibri"/>
                <a:cs typeface="Calibri"/>
                <a:sym typeface="Calibri"/>
              </a:rPr>
              <a:t>vocational</a:t>
            </a:r>
            <a:r>
              <a:rPr lang="el-GR" sz="1600" dirty="0">
                <a:solidFill>
                  <a:schemeClr val="dk1"/>
                </a:solidFill>
                <a:latin typeface="Calibri"/>
                <a:ea typeface="Calibri"/>
                <a:cs typeface="Calibri"/>
                <a:sym typeface="Calibri"/>
              </a:rPr>
              <a:t> </a:t>
            </a:r>
            <a:r>
              <a:rPr lang="el-GR" sz="1600" dirty="0" err="1">
                <a:solidFill>
                  <a:schemeClr val="dk1"/>
                </a:solidFill>
                <a:latin typeface="Calibri"/>
                <a:ea typeface="Calibri"/>
                <a:cs typeface="Calibri"/>
                <a:sym typeface="Calibri"/>
              </a:rPr>
              <a:t>education</a:t>
            </a:r>
            <a:r>
              <a:rPr lang="el-GR" sz="1600" dirty="0">
                <a:solidFill>
                  <a:schemeClr val="dk1"/>
                </a:solidFill>
                <a:latin typeface="Calibri"/>
                <a:ea typeface="Calibri"/>
                <a:cs typeface="Calibri"/>
                <a:sym typeface="Calibri"/>
              </a:rPr>
              <a:t> and </a:t>
            </a:r>
            <a:r>
              <a:rPr lang="el-GR" sz="1600" dirty="0" err="1">
                <a:solidFill>
                  <a:schemeClr val="dk1"/>
                </a:solidFill>
                <a:latin typeface="Calibri"/>
                <a:ea typeface="Calibri"/>
                <a:cs typeface="Calibri"/>
                <a:sym typeface="Calibri"/>
              </a:rPr>
              <a:t>training</a:t>
            </a:r>
            <a:r>
              <a:rPr lang="el-GR" sz="1600" dirty="0">
                <a:solidFill>
                  <a:schemeClr val="dk1"/>
                </a:solidFill>
                <a:latin typeface="Calibri"/>
                <a:ea typeface="Calibri"/>
                <a:cs typeface="Calibri"/>
                <a:sym typeface="Calibri"/>
              </a:rPr>
              <a:t>, and </a:t>
            </a:r>
            <a:r>
              <a:rPr lang="el-GR" sz="1600" dirty="0" err="1">
                <a:solidFill>
                  <a:schemeClr val="dk1"/>
                </a:solidFill>
                <a:latin typeface="Calibri"/>
                <a:ea typeface="Calibri"/>
                <a:cs typeface="Calibri"/>
                <a:sym typeface="Calibri"/>
              </a:rPr>
              <a:t>school</a:t>
            </a:r>
            <a:r>
              <a:rPr lang="el-GR" sz="1600" dirty="0">
                <a:solidFill>
                  <a:schemeClr val="dk1"/>
                </a:solidFill>
                <a:latin typeface="Calibri"/>
                <a:ea typeface="Calibri"/>
                <a:cs typeface="Calibri"/>
                <a:sym typeface="Calibri"/>
              </a:rPr>
              <a:t> </a:t>
            </a:r>
            <a:r>
              <a:rPr lang="el-GR" sz="1600" dirty="0" err="1">
                <a:solidFill>
                  <a:schemeClr val="dk1"/>
                </a:solidFill>
                <a:latin typeface="Calibri"/>
                <a:ea typeface="Calibri"/>
                <a:cs typeface="Calibri"/>
                <a:sym typeface="Calibri"/>
              </a:rPr>
              <a:t>education</a:t>
            </a:r>
            <a:r>
              <a:rPr lang="el-GR"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a:solidFill>
                  <a:schemeClr val="accen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Εργαλεία </a:t>
            </a:r>
            <a:r>
              <a:rPr lang="el-GR" sz="1600" u="sng" dirty="0" err="1">
                <a:solidFill>
                  <a:schemeClr val="accen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Εrasmus</a:t>
            </a:r>
            <a:r>
              <a:rPr lang="el-GR" sz="1600" u="sng" dirty="0">
                <a:solidFill>
                  <a:schemeClr val="accen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 </a:t>
            </a:r>
            <a:r>
              <a:rPr lang="el-GR" sz="1600" u="sng" dirty="0" err="1">
                <a:solidFill>
                  <a:schemeClr val="accen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Iστοσελίδα</a:t>
            </a:r>
            <a:r>
              <a:rPr lang="el-GR" sz="1600" u="sng" dirty="0">
                <a:solidFill>
                  <a:schemeClr val="accent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ΙΔΕΠ</a:t>
            </a:r>
            <a:endParaRPr sz="1600" dirty="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err="1">
                <a:solidFill>
                  <a:schemeClr val="hlink"/>
                </a:solidFill>
                <a:latin typeface="Calibri"/>
                <a:ea typeface="Calibri"/>
                <a:cs typeface="Calibri"/>
                <a:sym typeface="Calibri"/>
                <a:hlinkClick r:id="rId9"/>
              </a:rPr>
              <a:t>Guides</a:t>
            </a:r>
            <a:r>
              <a:rPr lang="el-GR" sz="1600" u="sng" dirty="0">
                <a:solidFill>
                  <a:schemeClr val="hlink"/>
                </a:solidFill>
                <a:latin typeface="Calibri"/>
                <a:ea typeface="Calibri"/>
                <a:cs typeface="Calibri"/>
                <a:sym typeface="Calibri"/>
                <a:hlinkClick r:id="rId9"/>
              </a:rPr>
              <a:t> Πλατφόρμας</a:t>
            </a:r>
            <a:endParaRPr sz="1600"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800" b="1" dirty="0">
                <a:solidFill>
                  <a:schemeClr val="dk1"/>
                </a:solidFill>
                <a:latin typeface="Calibri"/>
                <a:ea typeface="Calibri"/>
                <a:cs typeface="Calibri"/>
                <a:sym typeface="Calibri"/>
              </a:rPr>
              <a:t>ΕU </a:t>
            </a:r>
            <a:r>
              <a:rPr lang="el-GR" sz="1800" b="1" dirty="0" err="1">
                <a:solidFill>
                  <a:schemeClr val="dk1"/>
                </a:solidFill>
                <a:latin typeface="Calibri"/>
                <a:ea typeface="Calibri"/>
                <a:cs typeface="Calibri"/>
                <a:sym typeface="Calibri"/>
              </a:rPr>
              <a:t>Login</a:t>
            </a:r>
            <a:r>
              <a:rPr lang="el-GR" sz="1800" b="1" dirty="0">
                <a:solidFill>
                  <a:schemeClr val="dk1"/>
                </a:solidFill>
                <a:latin typeface="Calibri"/>
                <a:ea typeface="Calibri"/>
                <a:cs typeface="Calibri"/>
                <a:sym typeface="Calibri"/>
              </a:rPr>
              <a:t>:</a:t>
            </a:r>
            <a:endParaRPr sz="1800" dirty="0"/>
          </a:p>
          <a:p>
            <a:pPr marL="0" marR="0" lvl="0" indent="0" algn="l" rtl="0">
              <a:lnSpc>
                <a:spcPct val="150000"/>
              </a:lnSpc>
              <a:spcBef>
                <a:spcPts val="0"/>
              </a:spcBef>
              <a:spcAft>
                <a:spcPts val="0"/>
              </a:spcAft>
              <a:buNone/>
            </a:pPr>
            <a:r>
              <a:rPr lang="el-GR" sz="1600" u="sng"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Σύνδεσμος για τη δημιουργία EU </a:t>
            </a:r>
            <a:r>
              <a:rPr lang="el-GR" sz="1600" u="sng" dirty="0" err="1">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Login</a:t>
            </a:r>
            <a:r>
              <a:rPr lang="el-GR" sz="1600" u="sng"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 </a:t>
            </a:r>
            <a:r>
              <a:rPr lang="el-GR" sz="1600" u="sng" dirty="0" err="1">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Account</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err="1">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Oδηγίες</a:t>
            </a:r>
            <a:r>
              <a:rPr lang="el-GR" sz="1600" u="sng" dirty="0">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 για τη δημιουργία EU </a:t>
            </a:r>
            <a:r>
              <a:rPr lang="el-GR" sz="1600" u="sng" dirty="0" err="1">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Login</a:t>
            </a:r>
            <a:r>
              <a:rPr lang="el-GR" sz="1600" u="sng" dirty="0">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 </a:t>
            </a:r>
            <a:r>
              <a:rPr lang="el-GR" sz="1600" u="sng" dirty="0" err="1">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Account</a:t>
            </a:r>
            <a:r>
              <a:rPr lang="en-US" sz="1600" u="sng" dirty="0">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 </a:t>
            </a:r>
            <a:r>
              <a:rPr lang="el-GR" sz="1600" u="sng" dirty="0">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 </a:t>
            </a:r>
            <a:endParaRPr sz="1600" dirty="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r>
              <a:rPr lang="el-GR" sz="1600" u="sng" dirty="0">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Πρότυπα ποιότητας της Διαπίστευσης (Quality </a:t>
            </a:r>
            <a:r>
              <a:rPr lang="el-GR" sz="1600" u="sng" dirty="0" err="1">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Standards</a:t>
            </a:r>
            <a:r>
              <a:rPr lang="el-GR" sz="1600" u="sng" dirty="0">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a:t>
            </a: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600" b="1" dirty="0">
              <a:solidFill>
                <a:srgbClr val="FF0000"/>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81"/>
          <p:cNvSpPr txBox="1"/>
          <p:nvPr/>
        </p:nvSpPr>
        <p:spPr>
          <a:xfrm>
            <a:off x="2458745" y="121185"/>
            <a:ext cx="10771632"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l-GR" sz="2800" b="1">
                <a:solidFill>
                  <a:schemeClr val="lt1"/>
                </a:solidFill>
                <a:latin typeface="Calibri"/>
                <a:ea typeface="Calibri"/>
                <a:cs typeface="Calibri"/>
                <a:sym typeface="Calibri"/>
              </a:rPr>
              <a:t>EΠΙΚΟΙΝΩΝΙΑ ΜΕ ΙΔΕΠ ΔΙΑ ΒΙΟΥ ΜΑΘΗΣΗΣ</a:t>
            </a:r>
            <a:endParaRPr/>
          </a:p>
        </p:txBody>
      </p:sp>
      <p:sp>
        <p:nvSpPr>
          <p:cNvPr id="1156" name="Google Shape;1156;p81"/>
          <p:cNvSpPr/>
          <p:nvPr/>
        </p:nvSpPr>
        <p:spPr>
          <a:xfrm>
            <a:off x="502697" y="2768178"/>
            <a:ext cx="4404441" cy="3194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400" b="1" dirty="0">
                <a:solidFill>
                  <a:schemeClr val="dk1"/>
                </a:solidFill>
                <a:latin typeface="Calibri"/>
                <a:ea typeface="Calibri"/>
                <a:cs typeface="Calibri"/>
                <a:sym typeface="Calibri"/>
              </a:rPr>
              <a:t>Μαριάννα </a:t>
            </a:r>
            <a:r>
              <a:rPr lang="el-GR" sz="2400" b="1" dirty="0" err="1">
                <a:solidFill>
                  <a:schemeClr val="dk1"/>
                </a:solidFill>
                <a:latin typeface="Calibri"/>
                <a:ea typeface="Calibri"/>
                <a:cs typeface="Calibri"/>
                <a:sym typeface="Calibri"/>
              </a:rPr>
              <a:t>Αραούζου</a:t>
            </a:r>
            <a:endParaRPr sz="24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400" b="1" dirty="0">
                <a:solidFill>
                  <a:schemeClr val="dk1"/>
                </a:solidFill>
                <a:latin typeface="Calibri"/>
                <a:ea typeface="Calibri"/>
                <a:cs typeface="Calibri"/>
                <a:sym typeface="Calibri"/>
              </a:rPr>
              <a:t>Λειτουργός Προγραμμάτων </a:t>
            </a:r>
            <a:endParaRPr dirty="0"/>
          </a:p>
          <a:p>
            <a:pPr marL="0" marR="0" lvl="0" indent="0" algn="ctr" rtl="0">
              <a:lnSpc>
                <a:spcPct val="90000"/>
              </a:lnSpc>
              <a:spcBef>
                <a:spcPts val="600"/>
              </a:spcBef>
              <a:spcAft>
                <a:spcPts val="0"/>
              </a:spcAft>
              <a:buNone/>
            </a:pPr>
            <a:r>
              <a:rPr lang="el-GR" sz="2400" b="1" dirty="0">
                <a:solidFill>
                  <a:schemeClr val="dk1"/>
                </a:solidFill>
                <a:latin typeface="Calibri"/>
                <a:ea typeface="Calibri"/>
                <a:cs typeface="Calibri"/>
                <a:sym typeface="Calibri"/>
              </a:rPr>
              <a:t>Βασική Δράση 1</a:t>
            </a:r>
            <a:endParaRPr dirty="0"/>
          </a:p>
          <a:p>
            <a:pPr marL="0" marR="0" lvl="0" indent="0" algn="ctr" rtl="0">
              <a:lnSpc>
                <a:spcPct val="90000"/>
              </a:lnSpc>
              <a:spcBef>
                <a:spcPts val="600"/>
              </a:spcBef>
              <a:spcAft>
                <a:spcPts val="0"/>
              </a:spcAft>
              <a:buNone/>
            </a:pPr>
            <a:r>
              <a:rPr lang="el-GR" sz="2400" dirty="0">
                <a:solidFill>
                  <a:srgbClr val="7030A0"/>
                </a:solidFill>
                <a:latin typeface="Calibri"/>
                <a:ea typeface="Calibri"/>
                <a:cs typeface="Calibri"/>
                <a:sym typeface="Calibri"/>
              </a:rPr>
              <a:t>Εκπαίδευση Ενηλίκων</a:t>
            </a:r>
            <a:endParaRPr dirty="0"/>
          </a:p>
          <a:p>
            <a:pPr marL="0" marR="0" lvl="0" indent="0" algn="ctr" rtl="0">
              <a:lnSpc>
                <a:spcPct val="90000"/>
              </a:lnSpc>
              <a:spcBef>
                <a:spcPts val="600"/>
              </a:spcBef>
              <a:spcAft>
                <a:spcPts val="0"/>
              </a:spcAft>
              <a:buNone/>
            </a:pPr>
            <a:r>
              <a:rPr lang="el-GR" sz="2400" dirty="0">
                <a:solidFill>
                  <a:srgbClr val="7030A0"/>
                </a:solidFill>
                <a:latin typeface="Calibri"/>
                <a:ea typeface="Calibri"/>
                <a:cs typeface="Calibri"/>
                <a:sym typeface="Calibri"/>
              </a:rPr>
              <a:t>Σχολική Εκπαίδευση</a:t>
            </a:r>
            <a:endParaRPr sz="2400"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400" dirty="0">
                <a:solidFill>
                  <a:schemeClr val="dk1"/>
                </a:solidFill>
                <a:latin typeface="Calibri"/>
                <a:ea typeface="Calibri"/>
                <a:cs typeface="Calibri"/>
                <a:sym typeface="Calibri"/>
              </a:rPr>
              <a:t>Τηλέφωνο: (+357) – </a:t>
            </a:r>
            <a:r>
              <a:rPr lang="el-GR" sz="2600" dirty="0">
                <a:solidFill>
                  <a:schemeClr val="dk1"/>
                </a:solidFill>
                <a:latin typeface="Calibri"/>
                <a:ea typeface="Calibri"/>
                <a:cs typeface="Calibri"/>
                <a:sym typeface="Calibri"/>
              </a:rPr>
              <a:t>224488</a:t>
            </a:r>
            <a:r>
              <a:rPr lang="en-US" sz="2600" dirty="0">
                <a:solidFill>
                  <a:schemeClr val="dk1"/>
                </a:solidFill>
                <a:latin typeface="Calibri"/>
                <a:ea typeface="Calibri"/>
                <a:cs typeface="Calibri"/>
                <a:sym typeface="Calibri"/>
              </a:rPr>
              <a:t>61</a:t>
            </a:r>
            <a:endParaRPr dirty="0"/>
          </a:p>
          <a:p>
            <a:pPr marL="0" marR="0" lvl="0" indent="0" algn="ctr" rtl="0">
              <a:lnSpc>
                <a:spcPct val="90000"/>
              </a:lnSpc>
              <a:spcBef>
                <a:spcPts val="600"/>
              </a:spcBef>
              <a:spcAft>
                <a:spcPts val="0"/>
              </a:spcAft>
              <a:buNone/>
            </a:pPr>
            <a:r>
              <a:rPr lang="el-GR" sz="2400" dirty="0">
                <a:solidFill>
                  <a:schemeClr val="dk1"/>
                </a:solidFill>
                <a:latin typeface="Calibri"/>
                <a:ea typeface="Calibri"/>
                <a:cs typeface="Calibri"/>
                <a:sym typeface="Calibri"/>
              </a:rPr>
              <a:t>email: </a:t>
            </a:r>
            <a:r>
              <a:rPr lang="el-GR"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maraouzou@idep.org.cy</a:t>
            </a:r>
            <a:r>
              <a:rPr lang="el-GR" sz="2400" dirty="0">
                <a:solidFill>
                  <a:schemeClr val="dk1"/>
                </a:solidFill>
                <a:latin typeface="Calibri"/>
                <a:ea typeface="Calibri"/>
                <a:cs typeface="Calibri"/>
                <a:sym typeface="Calibri"/>
              </a:rPr>
              <a:t>  </a:t>
            </a:r>
            <a:endParaRPr dirty="0"/>
          </a:p>
        </p:txBody>
      </p:sp>
      <p:sp>
        <p:nvSpPr>
          <p:cNvPr id="1157" name="Google Shape;1157;p81"/>
          <p:cNvSpPr/>
          <p:nvPr/>
        </p:nvSpPr>
        <p:spPr>
          <a:xfrm>
            <a:off x="6095999" y="2771476"/>
            <a:ext cx="5958469" cy="329478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400" b="1">
                <a:solidFill>
                  <a:schemeClr val="dk1"/>
                </a:solidFill>
                <a:latin typeface="Calibri"/>
                <a:ea typeface="Calibri"/>
                <a:cs typeface="Calibri"/>
                <a:sym typeface="Calibri"/>
              </a:rPr>
              <a:t>Γεωργία Σιάηλου</a:t>
            </a:r>
            <a:endParaRPr sz="2400" b="1">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400" b="1">
                <a:solidFill>
                  <a:schemeClr val="dk1"/>
                </a:solidFill>
                <a:latin typeface="Calibri"/>
                <a:ea typeface="Calibri"/>
                <a:cs typeface="Calibri"/>
                <a:sym typeface="Calibri"/>
              </a:rPr>
              <a:t>Λειτουργός Προγραμμάτων </a:t>
            </a:r>
            <a:endParaRPr/>
          </a:p>
          <a:p>
            <a:pPr marL="0" marR="0" lvl="0" indent="0" algn="ctr" rtl="0">
              <a:lnSpc>
                <a:spcPct val="90000"/>
              </a:lnSpc>
              <a:spcBef>
                <a:spcPts val="600"/>
              </a:spcBef>
              <a:spcAft>
                <a:spcPts val="0"/>
              </a:spcAft>
              <a:buNone/>
            </a:pPr>
            <a:r>
              <a:rPr lang="el-GR" sz="2400" b="1">
                <a:solidFill>
                  <a:schemeClr val="dk1"/>
                </a:solidFill>
                <a:latin typeface="Calibri"/>
                <a:ea typeface="Calibri"/>
                <a:cs typeface="Calibri"/>
                <a:sym typeface="Calibri"/>
              </a:rPr>
              <a:t>Βασική Δράση 1</a:t>
            </a:r>
            <a:endParaRPr/>
          </a:p>
          <a:p>
            <a:pPr marL="0" marR="0" lvl="0" indent="0" algn="ctr" rtl="0">
              <a:lnSpc>
                <a:spcPct val="90000"/>
              </a:lnSpc>
              <a:spcBef>
                <a:spcPts val="600"/>
              </a:spcBef>
              <a:spcAft>
                <a:spcPts val="0"/>
              </a:spcAft>
              <a:buNone/>
            </a:pPr>
            <a:r>
              <a:rPr lang="el-GR" sz="2400">
                <a:solidFill>
                  <a:srgbClr val="7030A0"/>
                </a:solidFill>
                <a:latin typeface="Calibri"/>
                <a:ea typeface="Calibri"/>
                <a:cs typeface="Calibri"/>
                <a:sym typeface="Calibri"/>
              </a:rPr>
              <a:t>Επαγγελματική Εκπαίδευση και Κατάρτιση </a:t>
            </a:r>
            <a:endParaRPr/>
          </a:p>
          <a:p>
            <a:pPr marL="0" marR="0" lvl="0" indent="0" algn="ctr" rtl="0">
              <a:lnSpc>
                <a:spcPct val="90000"/>
              </a:lnSpc>
              <a:spcBef>
                <a:spcPts val="600"/>
              </a:spcBef>
              <a:spcAft>
                <a:spcPts val="0"/>
              </a:spcAft>
              <a:buNone/>
            </a:pPr>
            <a:endParaRPr sz="220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400">
                <a:solidFill>
                  <a:schemeClr val="dk1"/>
                </a:solidFill>
                <a:latin typeface="Calibri"/>
                <a:ea typeface="Calibri"/>
                <a:cs typeface="Calibri"/>
                <a:sym typeface="Calibri"/>
              </a:rPr>
              <a:t>Τηλέφωνο: (+357) - 22448892</a:t>
            </a:r>
            <a:endParaRPr/>
          </a:p>
          <a:p>
            <a:pPr marL="0" marR="0" lvl="0" indent="0" algn="ctr" rtl="0">
              <a:lnSpc>
                <a:spcPct val="90000"/>
              </a:lnSpc>
              <a:spcBef>
                <a:spcPts val="600"/>
              </a:spcBef>
              <a:spcAft>
                <a:spcPts val="0"/>
              </a:spcAft>
              <a:buNone/>
            </a:pPr>
            <a:r>
              <a:rPr lang="el-GR" sz="2400">
                <a:solidFill>
                  <a:schemeClr val="dk1"/>
                </a:solidFill>
                <a:latin typeface="Calibri"/>
                <a:ea typeface="Calibri"/>
                <a:cs typeface="Calibri"/>
                <a:sym typeface="Calibri"/>
              </a:rPr>
              <a:t>email: </a:t>
            </a:r>
            <a:r>
              <a:rPr lang="el-GR"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gshiaelou@idep.org.cy</a:t>
            </a:r>
            <a:r>
              <a:rPr lang="el-GR" sz="2400">
                <a:solidFill>
                  <a:schemeClr val="dk1"/>
                </a:solidFill>
                <a:latin typeface="Calibri"/>
                <a:ea typeface="Calibri"/>
                <a:cs typeface="Calibri"/>
                <a:sym typeface="Calibri"/>
              </a:rPr>
              <a:t> </a:t>
            </a:r>
            <a:endParaRPr/>
          </a:p>
        </p:txBody>
      </p:sp>
      <p:sp>
        <p:nvSpPr>
          <p:cNvPr id="1158" name="Google Shape;1158;p81"/>
          <p:cNvSpPr txBox="1"/>
          <p:nvPr/>
        </p:nvSpPr>
        <p:spPr>
          <a:xfrm>
            <a:off x="4061913" y="3962123"/>
            <a:ext cx="4663934" cy="28958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endParaRPr sz="2200">
              <a:solidFill>
                <a:schemeClr val="dk1"/>
              </a:solidFill>
              <a:latin typeface="Calibri"/>
              <a:ea typeface="Calibri"/>
              <a:cs typeface="Calibri"/>
              <a:sym typeface="Calibri"/>
            </a:endParaRPr>
          </a:p>
        </p:txBody>
      </p:sp>
      <p:sp>
        <p:nvSpPr>
          <p:cNvPr id="1159" name="Google Shape;1159;p81"/>
          <p:cNvSpPr txBox="1"/>
          <p:nvPr/>
        </p:nvSpPr>
        <p:spPr>
          <a:xfrm>
            <a:off x="401444" y="1115123"/>
            <a:ext cx="1146345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a:solidFill>
                  <a:schemeClr val="dk1"/>
                </a:solidFill>
                <a:latin typeface="Calibri"/>
                <a:ea typeface="Calibri"/>
                <a:cs typeface="Calibri"/>
                <a:sym typeface="Calibri"/>
              </a:rPr>
              <a:t>Οι λειτουργοί που είναι υπεύθυνοι για τη Διαπίστευση είναι οι ακόλουθοι:</a:t>
            </a:r>
            <a:endParaRPr sz="2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2"/>
          <p:cNvSpPr/>
          <p:nvPr/>
        </p:nvSpPr>
        <p:spPr>
          <a:xfrm>
            <a:off x="1832594" y="1362788"/>
            <a:ext cx="892058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a:solidFill>
                  <a:srgbClr val="548135"/>
                </a:solidFill>
                <a:latin typeface="Calibri"/>
                <a:ea typeface="Calibri"/>
                <a:cs typeface="Calibri"/>
                <a:sym typeface="Calibri"/>
              </a:rPr>
              <a:t>Σας ευχαριστούμε για την προσοχή σας! </a:t>
            </a:r>
            <a:endParaRPr sz="4000" b="1">
              <a:solidFill>
                <a:srgbClr val="548135"/>
              </a:solidFill>
              <a:latin typeface="Calibri"/>
              <a:ea typeface="Calibri"/>
              <a:cs typeface="Calibri"/>
              <a:sym typeface="Calibri"/>
            </a:endParaRPr>
          </a:p>
        </p:txBody>
      </p:sp>
      <p:sp>
        <p:nvSpPr>
          <p:cNvPr id="1166" name="Google Shape;1166;p82"/>
          <p:cNvSpPr/>
          <p:nvPr/>
        </p:nvSpPr>
        <p:spPr>
          <a:xfrm>
            <a:off x="4941899" y="3105834"/>
            <a:ext cx="23082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600" b="1">
                <a:solidFill>
                  <a:srgbClr val="7030A0"/>
                </a:solidFill>
                <a:latin typeface="Calibri"/>
                <a:ea typeface="Calibri"/>
                <a:cs typeface="Calibri"/>
                <a:sym typeface="Calibri"/>
              </a:rPr>
              <a:t>Ερωτήσεις; </a:t>
            </a:r>
            <a:endParaRPr sz="3600" b="1">
              <a:solidFill>
                <a:srgbClr val="7030A0"/>
              </a:solidFill>
              <a:latin typeface="Calibri"/>
              <a:ea typeface="Calibri"/>
              <a:cs typeface="Calibri"/>
              <a:sym typeface="Calibri"/>
            </a:endParaRPr>
          </a:p>
        </p:txBody>
      </p:sp>
      <p:sp>
        <p:nvSpPr>
          <p:cNvPr id="1167" name="Google Shape;1167;p82"/>
          <p:cNvSpPr txBox="1"/>
          <p:nvPr/>
        </p:nvSpPr>
        <p:spPr>
          <a:xfrm flipH="1">
            <a:off x="3873687" y="4797570"/>
            <a:ext cx="4838397" cy="14311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a:solidFill>
                  <a:schemeClr val="dk1"/>
                </a:solidFill>
                <a:latin typeface="Calibri"/>
                <a:ea typeface="Calibri"/>
                <a:cs typeface="Calibri"/>
                <a:sym typeface="Calibri"/>
              </a:rPr>
              <a:t>Γεωργία Σιάηλου</a:t>
            </a:r>
            <a:endParaRPr sz="2800" b="1">
              <a:solidFill>
                <a:schemeClr val="dk1"/>
              </a:solidFill>
              <a:latin typeface="Calibri"/>
              <a:ea typeface="Calibri"/>
              <a:cs typeface="Calibri"/>
              <a:sym typeface="Calibri"/>
            </a:endParaRPr>
          </a:p>
          <a:p>
            <a:pPr marL="0" marR="0" lvl="0" indent="0" algn="ctr" rtl="0">
              <a:spcBef>
                <a:spcPts val="0"/>
              </a:spcBef>
              <a:spcAft>
                <a:spcPts val="0"/>
              </a:spcAft>
              <a:buNone/>
            </a:pPr>
            <a:endParaRPr sz="1100" b="1">
              <a:solidFill>
                <a:schemeClr val="dk1"/>
              </a:solidFill>
              <a:latin typeface="Calibri"/>
              <a:ea typeface="Calibri"/>
              <a:cs typeface="Calibri"/>
              <a:sym typeface="Calibri"/>
            </a:endParaRPr>
          </a:p>
          <a:p>
            <a:pPr marL="0" marR="0" lvl="0" indent="0" algn="ctr" rtl="0">
              <a:spcBef>
                <a:spcPts val="0"/>
              </a:spcBef>
              <a:spcAft>
                <a:spcPts val="0"/>
              </a:spcAft>
              <a:buNone/>
            </a:pPr>
            <a:r>
              <a:rPr lang="el-GR" sz="2400" b="1">
                <a:solidFill>
                  <a:schemeClr val="dk1"/>
                </a:solidFill>
                <a:latin typeface="Calibri"/>
                <a:ea typeface="Calibri"/>
                <a:cs typeface="Calibri"/>
                <a:sym typeface="Calibri"/>
              </a:rPr>
              <a:t>Λειτουργός Προγραμμάτων, </a:t>
            </a:r>
            <a:endParaRPr/>
          </a:p>
          <a:p>
            <a:pPr marL="0" marR="0" lvl="0" indent="0" algn="ctr" rtl="0">
              <a:spcBef>
                <a:spcPts val="0"/>
              </a:spcBef>
              <a:spcAft>
                <a:spcPts val="0"/>
              </a:spcAft>
              <a:buNone/>
            </a:pPr>
            <a:r>
              <a:rPr lang="el-GR" sz="2400" b="1">
                <a:solidFill>
                  <a:schemeClr val="dk1"/>
                </a:solidFill>
                <a:latin typeface="Calibri"/>
                <a:ea typeface="Calibri"/>
                <a:cs typeface="Calibri"/>
                <a:sym typeface="Calibri"/>
              </a:rPr>
              <a:t>ΒΔ1 | ΕΕΚ</a:t>
            </a:r>
            <a:endParaRPr sz="2400" b="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9"/>
          <p:cNvSpPr txBox="1"/>
          <p:nvPr/>
        </p:nvSpPr>
        <p:spPr>
          <a:xfrm flipH="1">
            <a:off x="71427" y="60190"/>
            <a:ext cx="1125109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lt1"/>
                </a:solidFill>
                <a:latin typeface="Century Gothic"/>
                <a:ea typeface="Century Gothic"/>
                <a:cs typeface="Century Gothic"/>
                <a:sym typeface="Century Gothic"/>
              </a:rPr>
              <a:t>1.4. ΔΙΑΧΕΙΡΙΣΗ ΠΡΟΓΡΑΜΜΑΤΟΣ</a:t>
            </a:r>
            <a:endParaRPr sz="2800" b="1">
              <a:solidFill>
                <a:schemeClr val="lt1"/>
              </a:solidFill>
              <a:latin typeface="Century Gothic"/>
              <a:ea typeface="Century Gothic"/>
              <a:cs typeface="Century Gothic"/>
              <a:sym typeface="Century Gothic"/>
            </a:endParaRPr>
          </a:p>
        </p:txBody>
      </p:sp>
      <p:sp>
        <p:nvSpPr>
          <p:cNvPr id="373" name="Google Shape;373;p9"/>
          <p:cNvSpPr/>
          <p:nvPr/>
        </p:nvSpPr>
        <p:spPr>
          <a:xfrm>
            <a:off x="2033533" y="1295834"/>
            <a:ext cx="10593363" cy="13388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a:solidFill>
                  <a:schemeClr val="lt1"/>
                </a:solidFill>
                <a:latin typeface="Century Gothic"/>
                <a:ea typeface="Century Gothic"/>
                <a:cs typeface="Century Gothic"/>
                <a:sym typeface="Century Gothic"/>
              </a:rPr>
              <a:t>IPSUM</a:t>
            </a:r>
            <a:endParaRPr/>
          </a:p>
          <a:p>
            <a:pPr marL="457200" marR="0" lvl="1" indent="-457200" algn="l" rtl="0">
              <a:lnSpc>
                <a:spcPct val="90000"/>
              </a:lnSpc>
              <a:spcBef>
                <a:spcPts val="0"/>
              </a:spcBef>
              <a:spcAft>
                <a:spcPts val="0"/>
              </a:spcAft>
              <a:buClr>
                <a:schemeClr val="lt1"/>
              </a:buClr>
              <a:buSzPts val="1800"/>
              <a:buFont typeface="Calibri"/>
              <a:buAutoNum type="arabicPeriod"/>
            </a:pPr>
            <a:r>
              <a:rPr lang="el-GR" sz="1800" b="0" i="0" u="none" strike="noStrike" cap="none">
                <a:solidFill>
                  <a:schemeClr val="lt1"/>
                </a:solidFill>
                <a:latin typeface="Century Gothic"/>
                <a:ea typeface="Century Gothic"/>
                <a:cs typeface="Century Gothic"/>
                <a:sym typeface="Century Gothic"/>
              </a:rPr>
              <a:t>LOREM IPSUM</a:t>
            </a:r>
            <a:endParaRPr/>
          </a:p>
          <a:p>
            <a:pPr marL="457200" marR="0" lvl="1" indent="-342900" algn="l" rtl="0">
              <a:lnSpc>
                <a:spcPct val="90000"/>
              </a:lnSpc>
              <a:spcBef>
                <a:spcPts val="270"/>
              </a:spcBef>
              <a:spcAft>
                <a:spcPts val="0"/>
              </a:spcAft>
              <a:buClr>
                <a:schemeClr val="dk1"/>
              </a:buClr>
              <a:buSzPts val="1800"/>
              <a:buFont typeface="Calibri"/>
              <a:buNone/>
            </a:pPr>
            <a:endParaRPr sz="1800" b="0" i="0" u="none" strike="noStrike" cap="none">
              <a:solidFill>
                <a:srgbClr val="17365D"/>
              </a:solidFill>
              <a:latin typeface="Calibri"/>
              <a:ea typeface="Calibri"/>
              <a:cs typeface="Calibri"/>
              <a:sym typeface="Calibri"/>
            </a:endParaRPr>
          </a:p>
          <a:p>
            <a:pPr marL="0" marR="0" lvl="1" indent="0" algn="l" rtl="0">
              <a:lnSpc>
                <a:spcPct val="90000"/>
              </a:lnSpc>
              <a:spcBef>
                <a:spcPts val="270"/>
              </a:spcBef>
              <a:spcAft>
                <a:spcPts val="0"/>
              </a:spcAft>
              <a:buNone/>
            </a:pPr>
            <a:endParaRPr sz="1800" b="0" i="0" u="none" strike="noStrike" cap="none">
              <a:solidFill>
                <a:srgbClr val="17365D"/>
              </a:solidFill>
              <a:latin typeface="Calibri"/>
              <a:ea typeface="Calibri"/>
              <a:cs typeface="Calibri"/>
              <a:sym typeface="Calibri"/>
            </a:endParaRPr>
          </a:p>
        </p:txBody>
      </p:sp>
      <p:grpSp>
        <p:nvGrpSpPr>
          <p:cNvPr id="374" name="Google Shape;374;p9"/>
          <p:cNvGrpSpPr/>
          <p:nvPr/>
        </p:nvGrpSpPr>
        <p:grpSpPr>
          <a:xfrm>
            <a:off x="397400" y="1416981"/>
            <a:ext cx="10599149" cy="4399071"/>
            <a:chOff x="0" y="53"/>
            <a:chExt cx="10599149" cy="4399071"/>
          </a:xfrm>
        </p:grpSpPr>
        <p:sp>
          <p:nvSpPr>
            <p:cNvPr id="375" name="Google Shape;375;p9"/>
            <p:cNvSpPr/>
            <p:nvPr/>
          </p:nvSpPr>
          <p:spPr>
            <a:xfrm rot="5400000">
              <a:off x="6349066" y="-2318730"/>
              <a:ext cx="1716710" cy="6783456"/>
            </a:xfrm>
            <a:prstGeom prst="round2SameRect">
              <a:avLst>
                <a:gd name="adj1" fmla="val 16667"/>
                <a:gd name="adj2" fmla="val 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txBox="1"/>
            <p:nvPr/>
          </p:nvSpPr>
          <p:spPr>
            <a:xfrm>
              <a:off x="3815694" y="298445"/>
              <a:ext cx="6699653" cy="1549104"/>
            </a:xfrm>
            <a:prstGeom prst="rect">
              <a:avLst/>
            </a:prstGeom>
            <a:noFill/>
            <a:ln>
              <a:noFill/>
            </a:ln>
          </p:spPr>
          <p:txBody>
            <a:bodyPr spcFirstLastPara="1" wrap="square" lIns="76200" tIns="38100" rIns="76200" bIns="381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Οι αιτήσεις υποβάλλονται από όλες τις χώρες κεντρικά στις Βρυξέλλες (Education And Culture Executive Agency – EACEA)</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Η αξιολόγηση, διάθεση των κονδυλίων και διαχείριση γίνεται κεντρικά</a:t>
              </a:r>
              <a:endParaRPr sz="2000" b="0" i="0" u="none" strike="noStrike" cap="none">
                <a:solidFill>
                  <a:schemeClr val="dk1"/>
                </a:solidFill>
                <a:latin typeface="Calibri"/>
                <a:ea typeface="Calibri"/>
                <a:cs typeface="Calibri"/>
                <a:sym typeface="Calibri"/>
              </a:endParaRPr>
            </a:p>
          </p:txBody>
        </p:sp>
        <p:sp>
          <p:nvSpPr>
            <p:cNvPr id="377" name="Google Shape;377;p9"/>
            <p:cNvSpPr/>
            <p:nvPr/>
          </p:nvSpPr>
          <p:spPr>
            <a:xfrm>
              <a:off x="0" y="53"/>
              <a:ext cx="3815694" cy="2145888"/>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txBox="1"/>
            <p:nvPr/>
          </p:nvSpPr>
          <p:spPr>
            <a:xfrm>
              <a:off x="104754" y="104807"/>
              <a:ext cx="3606186" cy="1936380"/>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chemeClr val="lt1"/>
                </a:buClr>
                <a:buSzPts val="3500"/>
                <a:buFont typeface="Century Gothic"/>
                <a:buNone/>
              </a:pPr>
              <a:r>
                <a:rPr lang="el-GR" sz="3500" b="1">
                  <a:solidFill>
                    <a:schemeClr val="lt1"/>
                  </a:solidFill>
                  <a:latin typeface="Calibri"/>
                  <a:ea typeface="Calibri"/>
                  <a:cs typeface="Calibri"/>
                  <a:sym typeface="Calibri"/>
                </a:rPr>
                <a:t>Κεντρικές Δράσεις</a:t>
              </a:r>
              <a:endParaRPr sz="3500" b="1">
                <a:solidFill>
                  <a:schemeClr val="lt1"/>
                </a:solidFill>
                <a:latin typeface="Calibri"/>
                <a:ea typeface="Calibri"/>
                <a:cs typeface="Calibri"/>
                <a:sym typeface="Calibri"/>
              </a:endParaRPr>
            </a:p>
          </p:txBody>
        </p:sp>
        <p:sp>
          <p:nvSpPr>
            <p:cNvPr id="379" name="Google Shape;379;p9"/>
            <p:cNvSpPr/>
            <p:nvPr/>
          </p:nvSpPr>
          <p:spPr>
            <a:xfrm rot="5400000">
              <a:off x="6349066" y="-65546"/>
              <a:ext cx="1716710" cy="6783456"/>
            </a:xfrm>
            <a:prstGeom prst="round2SameRect">
              <a:avLst>
                <a:gd name="adj1" fmla="val 16667"/>
                <a:gd name="adj2" fmla="val 0"/>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txBox="1"/>
            <p:nvPr/>
          </p:nvSpPr>
          <p:spPr>
            <a:xfrm>
              <a:off x="3815694" y="2551629"/>
              <a:ext cx="6699653" cy="1549104"/>
            </a:xfrm>
            <a:prstGeom prst="rect">
              <a:avLst/>
            </a:prstGeom>
            <a:noFill/>
            <a:ln>
              <a:noFill/>
            </a:ln>
          </p:spPr>
          <p:txBody>
            <a:bodyPr spcFirstLastPara="1" wrap="square" lIns="76200" tIns="38100" rIns="76200" bIns="381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Οι αιτήσεις υποβάλλονται στις Εθνικές Υπηρεσίες της κάθε χώρας</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Η αξιολόγηση, κατανομή των κονδυλίων και διαχείριση γίνεται σε εθνικό επίπεδο</a:t>
              </a:r>
              <a:endParaRPr sz="2000" b="0" i="0" u="none" strike="noStrike" cap="none">
                <a:solidFill>
                  <a:schemeClr val="dk1"/>
                </a:solidFill>
                <a:latin typeface="Calibri"/>
                <a:ea typeface="Calibri"/>
                <a:cs typeface="Calibri"/>
                <a:sym typeface="Calibri"/>
              </a:endParaRPr>
            </a:p>
          </p:txBody>
        </p:sp>
        <p:sp>
          <p:nvSpPr>
            <p:cNvPr id="381" name="Google Shape;381;p9"/>
            <p:cNvSpPr/>
            <p:nvPr/>
          </p:nvSpPr>
          <p:spPr>
            <a:xfrm>
              <a:off x="0" y="2253236"/>
              <a:ext cx="3815694" cy="2145888"/>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txBox="1"/>
            <p:nvPr/>
          </p:nvSpPr>
          <p:spPr>
            <a:xfrm>
              <a:off x="104754" y="2357990"/>
              <a:ext cx="3606186" cy="1936380"/>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l-GR" sz="3500" b="1">
                  <a:solidFill>
                    <a:schemeClr val="lt1"/>
                  </a:solidFill>
                  <a:latin typeface="Calibri"/>
                  <a:ea typeface="Calibri"/>
                  <a:cs typeface="Calibri"/>
                  <a:sym typeface="Calibri"/>
                </a:rPr>
                <a:t>Αποκεντρωμένες Δράσεις</a:t>
              </a:r>
              <a:endParaRPr sz="3500" b="1">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9575</Words>
  <Application>Microsoft Office PowerPoint</Application>
  <PresentationFormat>Widescreen</PresentationFormat>
  <Paragraphs>1177</Paragraphs>
  <Slides>82</Slides>
  <Notes>82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82</vt:i4>
      </vt:variant>
    </vt:vector>
  </HeadingPairs>
  <TitlesOfParts>
    <vt:vector size="93" baseType="lpstr">
      <vt:lpstr>Noto Sans Symbols</vt:lpstr>
      <vt:lpstr>Arial</vt:lpstr>
      <vt:lpstr>Arial</vt:lpstr>
      <vt:lpstr>Calibri</vt:lpstr>
      <vt:lpstr>Century Gothic</vt:lpstr>
      <vt:lpstr>Times New Roman</vt:lpstr>
      <vt:lpstr>Wingdings</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Applications – Κάρτα Σχεδίου – Actions Button:</vt:lpstr>
      <vt:lpstr>My Applications – Statuses And States:</vt:lpstr>
      <vt:lpstr>PowerPoint Presentation</vt:lpstr>
      <vt:lpstr>Application Form - Content Menu – History:</vt:lpstr>
      <vt:lpstr>Επεξεργασία Αίτησης:</vt:lpstr>
      <vt:lpstr>Υποβολή Αίτησης:</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Aleka  Argyriou - Ogilvy</dc:creator>
  <cp:lastModifiedBy>Georgia Shiaelou</cp:lastModifiedBy>
  <cp:revision>14</cp:revision>
  <dcterms:created xsi:type="dcterms:W3CDTF">2021-06-29T14:21:58Z</dcterms:created>
  <dcterms:modified xsi:type="dcterms:W3CDTF">2024-09-06T12:03:42Z</dcterms:modified>
</cp:coreProperties>
</file>