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83"/>
  </p:notesMasterIdLst>
  <p:handoutMasterIdLst>
    <p:handoutMasterId r:id="rId84"/>
  </p:handoutMasterIdLst>
  <p:sldIdLst>
    <p:sldId id="506" r:id="rId3"/>
    <p:sldId id="271" r:id="rId4"/>
    <p:sldId id="408" r:id="rId5"/>
    <p:sldId id="272" r:id="rId6"/>
    <p:sldId id="396" r:id="rId7"/>
    <p:sldId id="443" r:id="rId8"/>
    <p:sldId id="471" r:id="rId9"/>
    <p:sldId id="472" r:id="rId10"/>
    <p:sldId id="397" r:id="rId11"/>
    <p:sldId id="398" r:id="rId12"/>
    <p:sldId id="487" r:id="rId13"/>
    <p:sldId id="488" r:id="rId14"/>
    <p:sldId id="489" r:id="rId15"/>
    <p:sldId id="490" r:id="rId16"/>
    <p:sldId id="491" r:id="rId17"/>
    <p:sldId id="492" r:id="rId18"/>
    <p:sldId id="475" r:id="rId19"/>
    <p:sldId id="444" r:id="rId20"/>
    <p:sldId id="400" r:id="rId21"/>
    <p:sldId id="493" r:id="rId22"/>
    <p:sldId id="474" r:id="rId23"/>
    <p:sldId id="446" r:id="rId24"/>
    <p:sldId id="496" r:id="rId25"/>
    <p:sldId id="448" r:id="rId26"/>
    <p:sldId id="409" r:id="rId27"/>
    <p:sldId id="410" r:id="rId28"/>
    <p:sldId id="497" r:id="rId29"/>
    <p:sldId id="477" r:id="rId30"/>
    <p:sldId id="449" r:id="rId31"/>
    <p:sldId id="478" r:id="rId32"/>
    <p:sldId id="450" r:id="rId33"/>
    <p:sldId id="479" r:id="rId34"/>
    <p:sldId id="451" r:id="rId35"/>
    <p:sldId id="476" r:id="rId36"/>
    <p:sldId id="452" r:id="rId37"/>
    <p:sldId id="480" r:id="rId38"/>
    <p:sldId id="454" r:id="rId39"/>
    <p:sldId id="455" r:id="rId40"/>
    <p:sldId id="481" r:id="rId41"/>
    <p:sldId id="456" r:id="rId42"/>
    <p:sldId id="498" r:id="rId43"/>
    <p:sldId id="457" r:id="rId44"/>
    <p:sldId id="458" r:id="rId45"/>
    <p:sldId id="482" r:id="rId46"/>
    <p:sldId id="483" r:id="rId47"/>
    <p:sldId id="411" r:id="rId48"/>
    <p:sldId id="459" r:id="rId49"/>
    <p:sldId id="412" r:id="rId50"/>
    <p:sldId id="468" r:id="rId51"/>
    <p:sldId id="484" r:id="rId52"/>
    <p:sldId id="500" r:id="rId53"/>
    <p:sldId id="414" r:id="rId54"/>
    <p:sldId id="415" r:id="rId55"/>
    <p:sldId id="501" r:id="rId56"/>
    <p:sldId id="461" r:id="rId57"/>
    <p:sldId id="499" r:id="rId58"/>
    <p:sldId id="462" r:id="rId59"/>
    <p:sldId id="463" r:id="rId60"/>
    <p:sldId id="465" r:id="rId61"/>
    <p:sldId id="469" r:id="rId62"/>
    <p:sldId id="416" r:id="rId63"/>
    <p:sldId id="417" r:id="rId64"/>
    <p:sldId id="418" r:id="rId65"/>
    <p:sldId id="467" r:id="rId66"/>
    <p:sldId id="419" r:id="rId67"/>
    <p:sldId id="505" r:id="rId68"/>
    <p:sldId id="420" r:id="rId69"/>
    <p:sldId id="421" r:id="rId70"/>
    <p:sldId id="466" r:id="rId71"/>
    <p:sldId id="422" r:id="rId72"/>
    <p:sldId id="428" r:id="rId73"/>
    <p:sldId id="429" r:id="rId74"/>
    <p:sldId id="430" r:id="rId75"/>
    <p:sldId id="432" r:id="rId76"/>
    <p:sldId id="434" r:id="rId77"/>
    <p:sldId id="435" r:id="rId78"/>
    <p:sldId id="439" r:id="rId79"/>
    <p:sldId id="486" r:id="rId80"/>
    <p:sldId id="440" r:id="rId81"/>
    <p:sldId id="314" r:id="rId82"/>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27DE7"/>
    <a:srgbClr val="20BAA8"/>
    <a:srgbClr val="01AED1"/>
    <a:srgbClr val="01A6C7"/>
    <a:srgbClr val="01C9F1"/>
    <a:srgbClr val="17D3CF"/>
    <a:srgbClr val="5EE3FE"/>
    <a:srgbClr val="D2FEF5"/>
    <a:srgbClr val="203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2" autoAdjust="0"/>
    <p:restoredTop sz="91762" autoAdjust="0"/>
  </p:normalViewPr>
  <p:slideViewPr>
    <p:cSldViewPr>
      <p:cViewPr varScale="1">
        <p:scale>
          <a:sx n="76" d="100"/>
          <a:sy n="76" d="100"/>
        </p:scale>
        <p:origin x="102"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621D2D9B-E391-41B2-A236-64AA4C9BB975}">
      <dgm:prSet phldrT="[Text]" custT="1"/>
      <dgm:spPr/>
      <dgm:t>
        <a:bodyPr/>
        <a:lstStyle/>
        <a:p>
          <a:r>
            <a:rPr lang="el-GR" sz="1600" b="1" dirty="0">
              <a:latin typeface="Century Gothic" panose="020B0502020202020204" pitchFamily="34" charset="0"/>
            </a:rPr>
            <a:t>Αγορά εξοπλισμού π.χ. υπολογιστή για την υλοποίηση εικονικής δραστηριότητας λόγω </a:t>
          </a:r>
          <a:r>
            <a:rPr lang="en-GB" sz="1600" b="1" dirty="0" err="1">
              <a:latin typeface="Century Gothic" panose="020B0502020202020204" pitchFamily="34" charset="0"/>
            </a:rPr>
            <a:t>Covid</a:t>
          </a:r>
          <a:endParaRPr lang="el-GR" sz="1600" b="1" dirty="0">
            <a:latin typeface="Century Gothic" panose="020B050202020202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1600" b="1" dirty="0">
              <a:latin typeface="Century Gothic" panose="020B0502020202020204" pitchFamily="34" charset="0"/>
            </a:rPr>
            <a:t>Η απόσβεση υπολογίζεται βάσει της διάρκειας χρήσης εντός του Σχεδίου διά του 60 (5 χρόνια για απόσβεση εξοπλισμού </a:t>
          </a:r>
          <a:r>
            <a:rPr lang="el-GR" sz="1600" b="1" dirty="0">
              <a:latin typeface="Century Gothic" panose="020B0502020202020204" pitchFamily="34" charset="0"/>
              <a:sym typeface="Wingdings" panose="05000000000000000000" pitchFamily="2" charset="2"/>
            </a:rPr>
            <a:t> 60 μήνες</a:t>
          </a:r>
          <a:r>
            <a:rPr lang="el-GR" sz="1600" dirty="0">
              <a:latin typeface="Century Gothic" panose="020B0502020202020204" pitchFamily="34" charset="0"/>
              <a:sym typeface="Wingdings" panose="05000000000000000000" pitchFamily="2" charset="2"/>
            </a:rPr>
            <a:t>)</a:t>
          </a:r>
          <a:endParaRPr lang="en-US" sz="16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600" dirty="0"/>
            <a:t>Απόσβεση = μήνες  χρήσης του</a:t>
          </a:r>
          <a:r>
            <a:rPr lang="en-GB" sz="1600" dirty="0"/>
            <a:t> </a:t>
          </a:r>
          <a:r>
            <a:rPr lang="el-GR" sz="1600" dirty="0"/>
            <a:t>εξοπλισμού διά 60</a:t>
          </a:r>
          <a:r>
            <a:rPr lang="en-GB" sz="1600" dirty="0"/>
            <a:t> </a:t>
          </a:r>
          <a:r>
            <a:rPr lang="el-GR" sz="1600" dirty="0"/>
            <a:t>μήνες πολλαπλασιαζόμενο με το επιλέξιμο ποσό επιχορήγησης</a:t>
          </a:r>
          <a:endParaRPr lang="en-US" sz="16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600" dirty="0">
              <a:latin typeface="+mn-lt"/>
            </a:rPr>
            <a:t>Πραγματοποιείται από τον δικαιούχο</a:t>
          </a:r>
          <a:r>
            <a:rPr lang="en-GB" sz="1600" dirty="0">
              <a:latin typeface="+mn-lt"/>
            </a:rPr>
            <a:t> </a:t>
          </a:r>
          <a:r>
            <a:rPr lang="el-GR" sz="1600" dirty="0">
              <a:latin typeface="+mn-lt"/>
            </a:rPr>
            <a:t>οργανισμό</a:t>
          </a:r>
          <a:r>
            <a:rPr lang="en-GB" sz="1600" dirty="0">
              <a:latin typeface="+mn-lt"/>
            </a:rPr>
            <a:t>,</a:t>
          </a:r>
          <a:r>
            <a:rPr lang="el-GR" sz="1600" dirty="0">
              <a:latin typeface="+mn-lt"/>
            </a:rPr>
            <a:t> κατά προτίμηση</a:t>
          </a:r>
          <a:r>
            <a:rPr lang="en-GB" sz="1600" dirty="0">
              <a:latin typeface="+mn-lt"/>
            </a:rPr>
            <a:t>,</a:t>
          </a:r>
          <a:r>
            <a:rPr lang="el-GR" sz="1600" dirty="0">
              <a:latin typeface="+mn-lt"/>
            </a:rPr>
            <a:t> κατά την αρχή του Σχεδίου</a:t>
          </a:r>
          <a:endParaRPr lang="en-US" sz="1600" dirty="0">
            <a:latin typeface="+mn-lt"/>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ScaleX="143661" custScaleY="80001" custLinFactNeighborX="-3016" custLinFactNeighborY="-26">
        <dgm:presLayoutVars>
          <dgm:bulletEnabled val="1"/>
        </dgm:presLayoutVars>
      </dgm:prSet>
      <dgm:spPr/>
    </dgm:pt>
    <dgm:pt modelId="{389C5F37-04DF-4B76-9539-FB49DD5037E7}" type="pres">
      <dgm:prSet presAssocID="{621D2D9B-E391-41B2-A236-64AA4C9BB975}" presName="childShp" presStyleLbl="bgAccFollowNode1" presStyleIdx="0" presStyleCnt="2" custScaleX="106049" custScaleY="48156" custLinFactNeighborX="0">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ScaleX="140976" custScaleY="80625" custLinFactNeighborX="-4337" custLinFactNeighborY="-8794">
        <dgm:presLayoutVars>
          <dgm:bulletEnabled val="1"/>
        </dgm:presLayoutVars>
      </dgm:prSet>
      <dgm:spPr/>
    </dgm:pt>
    <dgm:pt modelId="{B6F61BA7-A624-4B4C-A7DB-BE39D6A23DFC}" type="pres">
      <dgm:prSet presAssocID="{27F33C87-F19A-4F30-82EB-5C01299924D1}" presName="childShp" presStyleLbl="bgAccFollowNode1" presStyleIdx="1" presStyleCnt="2" custScaleX="99671" custScaleY="57427" custLinFactNeighborX="68" custLinFactNeighborY="-8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CC476259-F240-49D5-A0D9-85524EEA96DD}" srcId="{27F33C87-F19A-4F30-82EB-5C01299924D1}" destId="{1877B1F8-9438-47B7-8498-3E70F0CE13E3}" srcOrd="0" destOrd="0" parTransId="{0FCAD481-5683-4608-9551-14EEB3C6E54F}" sibTransId="{83E1B5EF-813B-4DC3-A451-DEAD859EE5C2}"/>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C1A675CC-AADC-40BD-B8A1-B359708333BD}" srcId="{049EC77D-C327-4E15-84D5-244E600E47E9}" destId="{621D2D9B-E391-41B2-A236-64AA4C9BB975}" srcOrd="0" destOrd="0" parTransId="{CA082D55-2E4E-41FE-B3AB-75E581AD1DEB}" sibTransId="{FC34C4F1-B620-4F71-A0D8-E36E8BD695BF}"/>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917233" y="411931"/>
          <a:ext cx="3227688" cy="1244257"/>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latin typeface="+mn-lt"/>
            </a:rPr>
            <a:t>Πραγματοποιείται από τον δικαιούχο</a:t>
          </a:r>
          <a:r>
            <a:rPr lang="en-GB" sz="1600" kern="1200" dirty="0">
              <a:latin typeface="+mn-lt"/>
            </a:rPr>
            <a:t> </a:t>
          </a:r>
          <a:r>
            <a:rPr lang="el-GR" sz="1600" kern="1200" dirty="0">
              <a:latin typeface="+mn-lt"/>
            </a:rPr>
            <a:t>οργανισμό</a:t>
          </a:r>
          <a:r>
            <a:rPr lang="en-GB" sz="1600" kern="1200" dirty="0">
              <a:latin typeface="+mn-lt"/>
            </a:rPr>
            <a:t>,</a:t>
          </a:r>
          <a:r>
            <a:rPr lang="el-GR" sz="1600" kern="1200" dirty="0">
              <a:latin typeface="+mn-lt"/>
            </a:rPr>
            <a:t> κατά προτίμηση</a:t>
          </a:r>
          <a:r>
            <a:rPr lang="en-GB" sz="1600" kern="1200" dirty="0">
              <a:latin typeface="+mn-lt"/>
            </a:rPr>
            <a:t>,</a:t>
          </a:r>
          <a:r>
            <a:rPr lang="el-GR" sz="1600" kern="1200" dirty="0">
              <a:latin typeface="+mn-lt"/>
            </a:rPr>
            <a:t> κατά την αρχή του Σχεδίου</a:t>
          </a:r>
          <a:endParaRPr lang="en-US" sz="1600" kern="1200" dirty="0">
            <a:latin typeface="+mn-lt"/>
          </a:endParaRPr>
        </a:p>
      </dsp:txBody>
      <dsp:txXfrm>
        <a:off x="2917233" y="567463"/>
        <a:ext cx="2761092" cy="933193"/>
      </dsp:txXfrm>
    </dsp:sp>
    <dsp:sp modelId="{A1BCDEA2-9AA4-4DE4-B9B8-810C15EC9601}">
      <dsp:nvSpPr>
        <dsp:cNvPr id="0" name=""/>
        <dsp:cNvSpPr/>
      </dsp:nvSpPr>
      <dsp:spPr>
        <a:xfrm>
          <a:off x="0" y="0"/>
          <a:ext cx="2914960" cy="206706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entury Gothic" panose="020B0502020202020204" pitchFamily="34" charset="0"/>
            </a:rPr>
            <a:t>Αγορά εξοπλισμού π.χ. υπολογιστή για την υλοποίηση εικονικής δραστηριότητας λόγω </a:t>
          </a:r>
          <a:r>
            <a:rPr lang="en-GB" sz="1600" b="1" kern="1200" dirty="0" err="1">
              <a:latin typeface="Century Gothic" panose="020B0502020202020204" pitchFamily="34" charset="0"/>
            </a:rPr>
            <a:t>Covid</a:t>
          </a:r>
          <a:endParaRPr lang="el-GR" sz="1600" b="1" kern="1200" dirty="0">
            <a:latin typeface="Century Gothic" panose="020B0502020202020204" pitchFamily="34" charset="0"/>
          </a:endParaRPr>
        </a:p>
      </dsp:txBody>
      <dsp:txXfrm>
        <a:off x="100906" y="100906"/>
        <a:ext cx="2713148" cy="1865257"/>
      </dsp:txXfrm>
    </dsp:sp>
    <dsp:sp modelId="{B6F61BA7-A624-4B4C-A7DB-BE39D6A23DFC}">
      <dsp:nvSpPr>
        <dsp:cNvPr id="0" name=""/>
        <dsp:cNvSpPr/>
      </dsp:nvSpPr>
      <dsp:spPr>
        <a:xfrm>
          <a:off x="2984386" y="2404626"/>
          <a:ext cx="3162809" cy="1483801"/>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Απόσβεση = μήνες  χρήσης του</a:t>
          </a:r>
          <a:r>
            <a:rPr lang="en-GB" sz="1600" kern="1200" dirty="0"/>
            <a:t> </a:t>
          </a:r>
          <a:r>
            <a:rPr lang="el-GR" sz="1600" kern="1200" dirty="0"/>
            <a:t>εξοπλισμού διά 60</a:t>
          </a:r>
          <a:r>
            <a:rPr lang="en-GB" sz="1600" kern="1200" dirty="0"/>
            <a:t> </a:t>
          </a:r>
          <a:r>
            <a:rPr lang="el-GR" sz="1600" kern="1200" dirty="0"/>
            <a:t>μήνες πολλαπλασιαζόμενο με το επιλέξιμο ποσό επιχορήγησης</a:t>
          </a:r>
          <a:endParaRPr lang="en-US" sz="1600" kern="1200" dirty="0">
            <a:latin typeface="Century Gothic" panose="020B0502020202020204" pitchFamily="34" charset="0"/>
          </a:endParaRPr>
        </a:p>
      </dsp:txBody>
      <dsp:txXfrm>
        <a:off x="2984386" y="2590101"/>
        <a:ext cx="2606384" cy="1112851"/>
      </dsp:txXfrm>
    </dsp:sp>
    <dsp:sp modelId="{3DE9BD8E-84BE-4CA1-B097-DDB9BAA33252}">
      <dsp:nvSpPr>
        <dsp:cNvPr id="0" name=""/>
        <dsp:cNvSpPr/>
      </dsp:nvSpPr>
      <dsp:spPr>
        <a:xfrm>
          <a:off x="0" y="2098755"/>
          <a:ext cx="2982347" cy="208319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entury Gothic" panose="020B0502020202020204" pitchFamily="34" charset="0"/>
            </a:rPr>
            <a:t>Η απόσβεση υπολογίζεται βάσει της διάρκειας χρήσης εντός του Σχεδίου διά του 60 (5 χρόνια για απόσβεση εξοπλισμού </a:t>
          </a:r>
          <a:r>
            <a:rPr lang="el-GR" sz="1600" b="1" kern="1200" dirty="0">
              <a:latin typeface="Century Gothic" panose="020B0502020202020204" pitchFamily="34" charset="0"/>
              <a:sym typeface="Wingdings" panose="05000000000000000000" pitchFamily="2" charset="2"/>
            </a:rPr>
            <a:t> 60 μήνες</a:t>
          </a:r>
          <a:r>
            <a:rPr lang="el-GR" sz="1600" kern="1200" dirty="0">
              <a:latin typeface="Century Gothic" panose="020B0502020202020204" pitchFamily="34" charset="0"/>
              <a:sym typeface="Wingdings" panose="05000000000000000000" pitchFamily="2" charset="2"/>
            </a:rPr>
            <a:t>)</a:t>
          </a:r>
          <a:endParaRPr lang="en-US" sz="1600" kern="1200" dirty="0">
            <a:latin typeface="Century Gothic" panose="020B0502020202020204" pitchFamily="34" charset="0"/>
          </a:endParaRPr>
        </a:p>
      </dsp:txBody>
      <dsp:txXfrm>
        <a:off x="101693" y="2200448"/>
        <a:ext cx="2778961" cy="187980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14/02/2025</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14/02/2025</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212592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416075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317113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1898401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tx1"/>
                </a:solidFill>
                <a:effectLst/>
                <a:latin typeface="+mn-lt"/>
                <a:ea typeface="+mn-ea"/>
                <a:cs typeface="+mn-cs"/>
              </a:rPr>
              <a:t>1) Η εφαρμοστέα κατηγορία δεν έχει να κάνει με το επαγγελματικό προφίλ του προσώπου, αλλά με τη λειτουργία που επιτέλεσε το πρόσωπο σε σχέση με την ανάπτυξη του αποτελέσματος του έργου.</a:t>
            </a:r>
            <a:endParaRPr lang="en-GB" sz="1200" b="1" kern="1200" dirty="0">
              <a:solidFill>
                <a:schemeClr val="tx1"/>
              </a:solidFill>
              <a:effectLst/>
              <a:latin typeface="+mn-lt"/>
              <a:ea typeface="+mn-ea"/>
              <a:cs typeface="+mn-cs"/>
            </a:endParaRPr>
          </a:p>
          <a:p>
            <a:r>
              <a:rPr lang="el-GR" dirty="0"/>
              <a:t>2) Η έγκριση από το ΙΔΕΠ για κάλυψη των</a:t>
            </a:r>
            <a:r>
              <a:rPr lang="el-GR" baseline="0" dirty="0"/>
              <a:t> εν λόγω δαπανών από το κονδύλι που αφορά τα Αποτελέσματα του Σχεδίου μπορεί να έχει δοθεί μόνο εφόσον σχετικό αίτημα περιλαμβανόταν στην αίτηση για επιχορήγηση, επαρκώς αιτιολογημένο.</a:t>
            </a:r>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346179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396654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Συνεπώς, ούτε το ποσό που αφορά τη Διαχείριση και Υλοποίηση του Σχεδίου αυξάνεται ως αποτέλεσμα αυτής της αλλαγής.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Αυτός</a:t>
            </a:r>
            <a:r>
              <a:rPr lang="el-GR" baseline="0" dirty="0"/>
              <a:t> ο κανονισμός ισχύει απόλυτα για όλα τα Σχέδια που εγκρίθηκαν από την Πρόσκληση του 2020 και έπειτα. Για προηγούμενες Προσκλήσεις είχαμε ανακοινώσει ότι η προσέγγιση αυτή θα είναι προαιρετική. Παλιότερα αρκούσε π.χ. κάποιο αποδεικτικό συνδρομής μέλους.</a:t>
            </a:r>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3423042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Βέβαια, αν κάποιος επιθυμεί να καλύψει και έξοδα συμμετεχόντων με το κονδύλι αυτό, εφόσον εξοικονομήσει</a:t>
            </a:r>
            <a:r>
              <a:rPr lang="el-GR" baseline="0" dirty="0"/>
              <a:t> από τα χρήματα που δικαιούται στη βάση του </a:t>
            </a:r>
            <a:r>
              <a:rPr lang="el-GR" baseline="0" dirty="0" err="1"/>
              <a:t>μοναδιαίου</a:t>
            </a:r>
            <a:r>
              <a:rPr lang="el-GR" baseline="0" dirty="0"/>
              <a:t> κόστους, είναι δικαίωμά του.</a:t>
            </a:r>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43</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Αυτό</a:t>
            </a:r>
            <a:r>
              <a:rPr lang="el-GR" baseline="0" dirty="0"/>
              <a:t> ουσιαστικά σημαίνει ότι τα όσα αφορούν τις εικονικές Πολλαπλασιαστικές Δράσεις δεν περιλαμβάνονται στο </a:t>
            </a:r>
            <a:r>
              <a:rPr lang="en-GB" baseline="0" dirty="0"/>
              <a:t>addendum, </a:t>
            </a:r>
            <a:r>
              <a:rPr lang="el-GR" baseline="0" dirty="0"/>
              <a:t>αλλά στο παράρτημα </a:t>
            </a:r>
            <a:r>
              <a:rPr lang="en-GB" baseline="0" dirty="0"/>
              <a:t>IV </a:t>
            </a:r>
            <a:r>
              <a:rPr lang="el-GR" baseline="0" dirty="0"/>
              <a:t>της βασικής Συμφωνίας Επιχορήγησης. </a:t>
            </a:r>
          </a:p>
          <a:p>
            <a:r>
              <a:rPr lang="el-GR" baseline="0" dirty="0"/>
              <a:t>Ασφαλώς, αυτό δεν ισχύει για τις συντονιστικές συναντήσεις και τις δραστηριότητες Μάθησης/Διδασκαλίας/Κατάρτισης</a:t>
            </a:r>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44</a:t>
            </a:fld>
            <a:endParaRPr lang="en-GB"/>
          </a:p>
        </p:txBody>
      </p:sp>
    </p:spTree>
    <p:extLst>
      <p:ext uri="{BB962C8B-B14F-4D97-AF65-F5344CB8AC3E}">
        <p14:creationId xmlns:p14="http://schemas.microsoft.com/office/powerpoint/2010/main" val="334915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45</a:t>
            </a:fld>
            <a:endParaRPr lang="en-GB"/>
          </a:p>
        </p:txBody>
      </p:sp>
    </p:spTree>
    <p:extLst>
      <p:ext uri="{BB962C8B-B14F-4D97-AF65-F5344CB8AC3E}">
        <p14:creationId xmlns:p14="http://schemas.microsoft.com/office/powerpoint/2010/main" val="424145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Γλωσσική Υποστήριξη: Για δραστηριότητες διάρκειας μεγαλύτερης των δύο μηνών (συμπεριλαμβανομένων). Το</a:t>
            </a:r>
            <a:r>
              <a:rPr lang="el-GR" baseline="0" dirty="0"/>
              <a:t> επιλέξιμο ποσό επιχορήγησης είναι 150 Ευρώ ανά συμμετέχοντα που χρειάζεται τέτοια υποστήριξη. Εντούτοις, στα δικά μας φετινά εγκεκριμένα σχέδια δεν υπήρξε κάποιο αίτημα για γλωσσική υποστήριξη.</a:t>
            </a:r>
          </a:p>
          <a:p>
            <a:endParaRPr lang="el-GR" baseline="0" dirty="0"/>
          </a:p>
          <a:p>
            <a:r>
              <a:rPr lang="el-GR" baseline="0" dirty="0"/>
              <a:t>Να τους διευκρινίσω ότι μέσα στο  Παράρτημα </a:t>
            </a:r>
            <a:r>
              <a:rPr lang="en-GB" baseline="0" dirty="0"/>
              <a:t>III </a:t>
            </a:r>
            <a:r>
              <a:rPr lang="el-GR" baseline="0" dirty="0"/>
              <a:t>της Συμφωνίας το </a:t>
            </a:r>
            <a:r>
              <a:rPr lang="en-GB" baseline="0" dirty="0"/>
              <a:t>Inclusion Support for Organisations </a:t>
            </a:r>
            <a:r>
              <a:rPr lang="el-GR" baseline="0" dirty="0"/>
              <a:t>μπαίνει κάτω από τα </a:t>
            </a:r>
            <a:r>
              <a:rPr lang="en-GB" baseline="0" dirty="0"/>
              <a:t>LTTs (100 </a:t>
            </a:r>
            <a:r>
              <a:rPr lang="el-GR" baseline="0" dirty="0"/>
              <a:t>Ευρώ ανά συμμετέχοντα), ενώ μέσα στον Οδηγό του Προγράμματος υπάρχει ξεχωριστή κατηγορία εξόδων με την ονομασία </a:t>
            </a:r>
            <a:r>
              <a:rPr lang="en-GB" baseline="0" dirty="0"/>
              <a:t>Inclusion Support, </a:t>
            </a:r>
            <a:r>
              <a:rPr lang="el-GR" baseline="0" dirty="0"/>
              <a:t>στην οποία συγκαταλέγονται και το </a:t>
            </a:r>
            <a:r>
              <a:rPr lang="en-GB" baseline="0" dirty="0"/>
              <a:t>Inclusion Support for Organisations </a:t>
            </a:r>
            <a:r>
              <a:rPr lang="el-GR" baseline="0" dirty="0"/>
              <a:t>και το </a:t>
            </a:r>
            <a:r>
              <a:rPr lang="en-GB" baseline="0" dirty="0"/>
              <a:t>Inclusion Support for Participants. </a:t>
            </a:r>
            <a:r>
              <a:rPr lang="el-GR" baseline="0" dirty="0"/>
              <a:t>Η τοποθέτηση του Παραρτήματος ΙΙΙ είναι σωστότερη, εφόσον το </a:t>
            </a:r>
            <a:r>
              <a:rPr lang="en-GB" baseline="0" dirty="0"/>
              <a:t>Inclusion Support for Organisations </a:t>
            </a:r>
            <a:r>
              <a:rPr lang="el-GR" baseline="0" dirty="0"/>
              <a:t>βασίζεται στον αριθμό των συμμετεχόντων σε </a:t>
            </a:r>
            <a:r>
              <a:rPr lang="en-GB" baseline="0" dirty="0"/>
              <a:t>LTTs </a:t>
            </a:r>
            <a:r>
              <a:rPr lang="el-GR" baseline="0" dirty="0"/>
              <a:t>μόνο.</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46</a:t>
            </a:fld>
            <a:endParaRPr lang="en-GB"/>
          </a:p>
        </p:txBody>
      </p:sp>
    </p:spTree>
    <p:extLst>
      <p:ext uri="{BB962C8B-B14F-4D97-AF65-F5344CB8AC3E}">
        <p14:creationId xmlns:p14="http://schemas.microsoft.com/office/powerpoint/2010/main" val="424249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47</a:t>
            </a:fld>
            <a:endParaRPr lang="en-GB"/>
          </a:p>
        </p:txBody>
      </p:sp>
    </p:spTree>
    <p:extLst>
      <p:ext uri="{BB962C8B-B14F-4D97-AF65-F5344CB8AC3E}">
        <p14:creationId xmlns:p14="http://schemas.microsoft.com/office/powerpoint/2010/main" val="2084609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50</a:t>
            </a:fld>
            <a:endParaRPr lang="en-GB"/>
          </a:p>
        </p:txBody>
      </p:sp>
    </p:spTree>
    <p:extLst>
      <p:ext uri="{BB962C8B-B14F-4D97-AF65-F5344CB8AC3E}">
        <p14:creationId xmlns:p14="http://schemas.microsoft.com/office/powerpoint/2010/main" val="4150181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People with fewer opportunities means people who, for economic, social, cultural, geographical or health reasons, a migrant background, or for</a:t>
            </a:r>
          </a:p>
          <a:p>
            <a:r>
              <a:rPr lang="en-GB" sz="1200" b="0" i="0" u="none" strike="noStrike" kern="1200" baseline="0" dirty="0">
                <a:solidFill>
                  <a:schemeClr val="tx1"/>
                </a:solidFill>
                <a:latin typeface="+mn-lt"/>
                <a:ea typeface="+mn-ea"/>
                <a:cs typeface="+mn-cs"/>
              </a:rPr>
              <a:t>reasons such as disability and educational difficulties or for any other reasons, including those that can give rise to discrimination under article</a:t>
            </a:r>
          </a:p>
          <a:p>
            <a:r>
              <a:rPr lang="en-GB" sz="1200" b="0" i="0" u="none" strike="noStrike" kern="1200" baseline="0" dirty="0">
                <a:solidFill>
                  <a:schemeClr val="tx1"/>
                </a:solidFill>
                <a:latin typeface="+mn-lt"/>
                <a:ea typeface="+mn-ea"/>
                <a:cs typeface="+mn-cs"/>
              </a:rPr>
              <a:t>21 of the Charter of Fundamental rights of the European Union, face obstacles that prevent them from having effective access to opportunities</a:t>
            </a:r>
          </a:p>
          <a:p>
            <a:r>
              <a:rPr lang="en-GB" sz="1200" b="0" i="0" u="none" strike="noStrike" kern="1200" baseline="0" dirty="0">
                <a:solidFill>
                  <a:schemeClr val="tx1"/>
                </a:solidFill>
                <a:latin typeface="+mn-lt"/>
                <a:ea typeface="+mn-ea"/>
                <a:cs typeface="+mn-cs"/>
              </a:rPr>
              <a:t>under the programme.</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145847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4187502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Μπορεί αυτές οι δαπάνες να αφορούν και έξοδα </a:t>
            </a:r>
            <a:r>
              <a:rPr lang="el-GR" dirty="0" err="1"/>
              <a:t>ταξιδίου</a:t>
            </a:r>
            <a:r>
              <a:rPr lang="el-GR" dirty="0"/>
              <a:t> ή διαβίωσης</a:t>
            </a:r>
            <a:r>
              <a:rPr lang="el-GR" baseline="0" dirty="0"/>
              <a:t> των συμμετεχόντων ή των συνοδών τους σε διακρατικές δραστηριότητες Μάθησης/Διδασκαλίας/Κατάρτισης, εάν δεν καλύπτονται από τις κατηγορίας </a:t>
            </a:r>
            <a:r>
              <a:rPr lang="en-GB" baseline="0" dirty="0"/>
              <a:t>“Travel” &amp; “Individual Support”.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52</a:t>
            </a:fld>
            <a:endParaRPr lang="en-GB"/>
          </a:p>
        </p:txBody>
      </p:sp>
    </p:spTree>
    <p:extLst>
      <p:ext uri="{BB962C8B-B14F-4D97-AF65-F5344CB8AC3E}">
        <p14:creationId xmlns:p14="http://schemas.microsoft.com/office/powerpoint/2010/main" val="2162517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case of a request for an amendment concerning a minor change or a change that does not affect substantial aspects of the grant agreement, the modification to the grant agreement may be confirmed by a letter signed solely by the NA. If the amendment request concerns substantial changes of the grant agreement</a:t>
            </a:r>
            <a:r>
              <a:rPr lang="el-GR" sz="1200" kern="1200" dirty="0">
                <a:solidFill>
                  <a:schemeClr val="tx1"/>
                </a:solidFill>
                <a:effectLst/>
                <a:latin typeface="+mn-lt"/>
                <a:ea typeface="+mn-ea"/>
                <a:cs typeface="+mn-cs"/>
              </a:rPr>
              <a:t>,</a:t>
            </a:r>
            <a:r>
              <a:rPr lang="el-GR" sz="120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an amended agreement signed by both parties must be prepared.</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59</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Εξακριβώνεται</a:t>
            </a:r>
            <a:r>
              <a:rPr lang="el-GR" baseline="0" dirty="0"/>
              <a:t>, δηλαδή, κατά πόσον όντως οι δραστηριότητες υλοποιήθηκαν και εάν ναι, κατά πόσον ήταν επιλέξιμες. Επίσης, κατά πόσον τα διαθέσιμα αποδεικτικά πληρούν τις προϋποθέσεις που περιγράφονται στη Συμφωνία Επιχορήγησης.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62</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80</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Αυτή</a:t>
            </a:r>
            <a:r>
              <a:rPr lang="el-GR" baseline="0" dirty="0"/>
              <a:t> είναι η συνηθισμένη πρακτική. Όταν, όμως, υπάρχει αυξημένο ρίσκο, π.χ. σε σχέδια διάρκειας 36 μηνών, τότε η προχρηματοδότηση κατατίθεται σε 3 δόσεις (40%, 20%, 20%) και ως αποτέλεσμα, προβλέπεται η υποβολή δύο ενδιάμεσων εκθέσεων.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11</a:t>
            </a:fld>
            <a:endParaRPr lang="en-GB"/>
          </a:p>
        </p:txBody>
      </p:sp>
    </p:spTree>
    <p:extLst>
      <p:ext uri="{BB962C8B-B14F-4D97-AF65-F5344CB8AC3E}">
        <p14:creationId xmlns:p14="http://schemas.microsoft.com/office/powerpoint/2010/main" val="191339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Στην περίπτωση που το συνολικό</a:t>
            </a:r>
            <a:r>
              <a:rPr lang="el-GR" baseline="0" dirty="0"/>
              <a:t> μειωμένο ποσό επιχορήγησης είναι μικρότερο από το συνολικό ποσό προχρηματοδότησης που έχει ήδη δοθεί στον δικαιούχο, τότε η Εθνική Υπηρεσία ανακτά το ποσό διαφοράς, στη βάση των γενικών διατάξεων της Συμφωνίας (Άρθρο ΙΙ.26)</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12</a:t>
            </a:fld>
            <a:endParaRPr lang="en-GB"/>
          </a:p>
        </p:txBody>
      </p:sp>
    </p:spTree>
    <p:extLst>
      <p:ext uri="{BB962C8B-B14F-4D97-AF65-F5344CB8AC3E}">
        <p14:creationId xmlns:p14="http://schemas.microsoft.com/office/powerpoint/2010/main" val="20440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34750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319344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Ούτε</a:t>
            </a:r>
            <a:r>
              <a:rPr lang="el-GR" baseline="0" dirty="0"/>
              <a:t> στα «Αποτελέσματα Σχεδίου» μπορεί να ισχύσει η μεταφορά του 60% χωρίς τροποποίηση Συμφωνίας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251939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41480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14/02/2025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14/02/2025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02/14/2025</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02/14/2025</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02/14/2025</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s://idep.org.cy/wp-content/uploads/protereotites_entaksis_poliomorfias.pdf"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hyperlink" Target="https://view.officeapps.live.com/op/view.aspx?src=https%3A%2F%2Fidep.org.cy%2Fwp-content%2Fuploads%2F%25CE%259F%25CE%25B4%25CE%25B7%25CE%25B3%25CF%258C%25CF%2582-%25CE%25B3%25CE%25B9%25CE%25B1-%25CE%25B5%25CF%2580%25CE%25B9%25CE%25BB%25CE%25B5%25CE%25BE%25CE%25B9%25CE%25BC%25CF%258C%25CF%2584%25CE%25B7%25CF%2584%25CE%25B1-%25CE%25B5%25CE%25BE%25CF%258C%25CE%25B4%25CF%2589%25CE%25BD-%25CE%2594%25CF%2581%25CE%25B1%25CF%2583%25CF%2584%25CE%25B7%25CF%2581%25CE%25B9%25CF%258C%25CF%2584%25CE%25B7%25CF%2584%25CE%25B5%25CF%2582-%25CE%2592%25CE%25942-%25CF%2580%25CE%25BF%25CF%2585-%25CE%25AD%25CF%2587%25CE%25BF%25CF%2585%25CE%25BD-%25CE%25B5%25CF%2580%25CE%25B7%25CF%2581%25CE%25B5%25CE%25B1%25CF%2583%25CF%2584%25CE%25B5...-1.docx&amp;wdOrigin=BROWSELINK" TargetMode="External"/><Relationship Id="rId2" Type="http://schemas.openxmlformats.org/officeDocument/2006/relationships/hyperlink" Target="https://idep.org.cy/" TargetMode="Externa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hyperlink" Target="mailto:sleonidou@llp.org.cy" TargetMode="External"/><Relationship Id="rId2" Type="http://schemas.openxmlformats.org/officeDocument/2006/relationships/hyperlink" Target="mailto:pstavrou@idep.org.cy" TargetMode="Externa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797152"/>
            <a:ext cx="5040560" cy="2416046"/>
          </a:xfrm>
          <a:prstGeom prst="rect">
            <a:avLst/>
          </a:prstGeom>
          <a:noFill/>
        </p:spPr>
        <p:txBody>
          <a:bodyPr wrap="square" rtlCol="0">
            <a:spAutoFit/>
          </a:bodyPr>
          <a:lstStyle/>
          <a:p>
            <a:pPr algn="ctr" defTabSz="685800"/>
            <a:r>
              <a:rPr lang="el-GR" altLang="en-US" b="1" i="1" dirty="0">
                <a:solidFill>
                  <a:schemeClr val="tx1">
                    <a:lumMod val="75000"/>
                    <a:lumOff val="25000"/>
                  </a:schemeClr>
                </a:solidFill>
              </a:rPr>
              <a:t>Συμπράξεις</a:t>
            </a:r>
            <a:r>
              <a:rPr lang="en-GB" altLang="en-US" b="1" i="1" dirty="0">
                <a:solidFill>
                  <a:schemeClr val="tx1">
                    <a:lumMod val="75000"/>
                    <a:lumOff val="25000"/>
                  </a:schemeClr>
                </a:solidFill>
              </a:rPr>
              <a:t> </a:t>
            </a:r>
            <a:r>
              <a:rPr lang="el-GR" altLang="en-US" b="1" i="1" dirty="0">
                <a:solidFill>
                  <a:schemeClr val="tx1">
                    <a:lumMod val="75000"/>
                    <a:lumOff val="25000"/>
                  </a:schemeClr>
                </a:solidFill>
              </a:rPr>
              <a:t>Συνεργασίας σε όλους τους τομείς Εκπαίδευσης </a:t>
            </a:r>
            <a:r>
              <a:rPr lang="en-US" altLang="en-US" b="1" i="1" dirty="0">
                <a:solidFill>
                  <a:schemeClr val="tx1">
                    <a:lumMod val="75000"/>
                    <a:lumOff val="25000"/>
                  </a:schemeClr>
                </a:solidFill>
              </a:rPr>
              <a:t> &amp;</a:t>
            </a:r>
            <a:r>
              <a:rPr lang="el-GR" altLang="en-US" b="1" i="1" dirty="0">
                <a:solidFill>
                  <a:schemeClr val="tx1">
                    <a:lumMod val="75000"/>
                    <a:lumOff val="25000"/>
                  </a:schemeClr>
                </a:solidFill>
              </a:rPr>
              <a:t> Κατάρτισης</a:t>
            </a: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r>
              <a:rPr lang="el-GR" altLang="en-US" b="1" dirty="0">
                <a:solidFill>
                  <a:srgbClr val="FF6600"/>
                </a:solidFill>
              </a:rPr>
              <a:t>Πρόσκλησης 202</a:t>
            </a:r>
            <a:r>
              <a:rPr lang="en-GB" altLang="en-US" b="1" dirty="0">
                <a:solidFill>
                  <a:srgbClr val="FF6600"/>
                </a:solidFill>
              </a:rPr>
              <a:t>1</a:t>
            </a:r>
            <a:endParaRPr lang="el-GR" altLang="en-US" b="1" dirty="0">
              <a:solidFill>
                <a:srgbClr val="FF6600"/>
              </a:solidFill>
            </a:endParaRPr>
          </a:p>
          <a:p>
            <a:pPr algn="ctr"/>
            <a:r>
              <a:rPr lang="el-GR" altLang="en-US" sz="1600" b="1" i="1" dirty="0">
                <a:solidFill>
                  <a:schemeClr val="accent6">
                    <a:lumMod val="75000"/>
                  </a:schemeClr>
                </a:solidFill>
              </a:rPr>
              <a:t>4 Φεβρουαρίου, 2022</a:t>
            </a:r>
            <a:endParaRPr lang="en-US" altLang="en-US" sz="1600" b="1" i="1" dirty="0">
              <a:solidFill>
                <a:schemeClr val="accent6">
                  <a:lumMod val="75000"/>
                </a:schemeClr>
              </a:solidFill>
            </a:endParaRPr>
          </a:p>
          <a:p>
            <a:endParaRPr lang="en-US" sz="1600" b="1" i="1" dirty="0">
              <a:solidFill>
                <a:srgbClr val="01A6C7"/>
              </a:solidFill>
            </a:endParaRP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5866" y="66204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a:ea typeface="+mj-ea"/>
                <a:cs typeface="+mj-cs"/>
              </a:rPr>
              <a:t>2/16</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81826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51384" y="2686189"/>
            <a:ext cx="10110556" cy="4062651"/>
          </a:xfrm>
          <a:prstGeom prst="rect">
            <a:avLst/>
          </a:prstGeom>
          <a:noFill/>
        </p:spPr>
        <p:txBody>
          <a:bodyPr wrap="square" rtlCol="0">
            <a:spAutoFit/>
          </a:bodyPr>
          <a:lstStyle/>
          <a:p>
            <a:pPr marL="285750" indent="-285750">
              <a:buFont typeface="Wingdings" panose="05000000000000000000" pitchFamily="2" charset="2"/>
              <a:buChar char="q"/>
            </a:pPr>
            <a:r>
              <a:rPr lang="el-GR" sz="2000" b="1" u="sng" dirty="0"/>
              <a:t>Άρθρο Ι.3</a:t>
            </a:r>
            <a:r>
              <a:rPr lang="el-GR" sz="2000" b="1" dirty="0"/>
              <a:t> – Ανώτατο Ποσό και Μορφή της Επιχορήγησης:</a:t>
            </a:r>
          </a:p>
          <a:p>
            <a:endParaRPr lang="el-GR" sz="2000" dirty="0"/>
          </a:p>
          <a:p>
            <a:pPr marL="285750" indent="-285750">
              <a:buFont typeface="Wingdings" panose="05000000000000000000" pitchFamily="2" charset="2"/>
              <a:buChar char="§"/>
            </a:pPr>
            <a:r>
              <a:rPr lang="el-GR" dirty="0"/>
              <a:t>Το συνολικό ανώτατο ποσό επιχορήγησης είναι αυτό που αναγράφεται στο </a:t>
            </a:r>
            <a:r>
              <a:rPr lang="el-GR" b="1" u="sng" dirty="0"/>
              <a:t>άρθρο Ι.3.1</a:t>
            </a:r>
            <a:r>
              <a:rPr lang="el-GR" dirty="0"/>
              <a:t>. Σε καμία περίπτωση, δεν μπορεί το ποσό αυτό να αυξηθεί.</a:t>
            </a:r>
          </a:p>
          <a:p>
            <a:endParaRPr lang="el-GR" dirty="0"/>
          </a:p>
          <a:p>
            <a:pPr marL="285750" indent="-285750">
              <a:buFont typeface="Wingdings" panose="05000000000000000000" pitchFamily="2" charset="2"/>
              <a:buChar char="§"/>
            </a:pPr>
            <a:r>
              <a:rPr lang="el-GR" b="1" u="sng" dirty="0"/>
              <a:t>Άρθρο Ι.3.2</a:t>
            </a:r>
            <a:r>
              <a:rPr lang="el-GR" dirty="0"/>
              <a:t>: Η επιχορήγηση μπορεί να λάβει τη μορφή:</a:t>
            </a:r>
          </a:p>
          <a:p>
            <a:endParaRPr lang="el-GR" dirty="0"/>
          </a:p>
          <a:p>
            <a:pPr marL="285750" indent="-285750">
              <a:buFont typeface="Wingdings" panose="05000000000000000000" pitchFamily="2" charset="2"/>
              <a:buChar char="ü"/>
            </a:pPr>
            <a:r>
              <a:rPr lang="el-GR" dirty="0"/>
              <a:t>Μοναδιαίου κόστους (βάσει των τιμών του Παραρτήματος </a:t>
            </a:r>
            <a:r>
              <a:rPr lang="en-US" dirty="0"/>
              <a:t>IV </a:t>
            </a:r>
            <a:r>
              <a:rPr lang="el-GR" dirty="0"/>
              <a:t>της Συμφωνίας)</a:t>
            </a:r>
          </a:p>
          <a:p>
            <a:pPr marL="285750" indent="-285750">
              <a:buFont typeface="Wingdings" panose="05000000000000000000" pitchFamily="2" charset="2"/>
              <a:buChar char="ü"/>
            </a:pPr>
            <a:r>
              <a:rPr lang="el-GR" dirty="0"/>
              <a:t>Κάλυψης πραγματικών εξόδων (βάσει εξοφλημένων τιμολογίων/αποδείξεων</a:t>
            </a:r>
            <a:r>
              <a:rPr lang="el-GR" sz="2000" dirty="0"/>
              <a:t>)</a:t>
            </a:r>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460" y="844445"/>
            <a:ext cx="2232248" cy="143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23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9250" y="61230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(3/16)</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2223184"/>
            <a:ext cx="11449272" cy="3893374"/>
          </a:xfrm>
          <a:prstGeom prst="rect">
            <a:avLst/>
          </a:prstGeom>
          <a:noFill/>
        </p:spPr>
        <p:txBody>
          <a:bodyPr wrap="square" rtlCol="0">
            <a:spAutoFit/>
          </a:bodyPr>
          <a:lstStyle/>
          <a:p>
            <a:pPr lvl="0">
              <a:buFont typeface="Wingdings" panose="05000000000000000000" pitchFamily="2" charset="2"/>
              <a:buChar char="q"/>
            </a:pPr>
            <a:r>
              <a:rPr lang="el-GR" sz="1900" dirty="0"/>
              <a:t>  </a:t>
            </a:r>
            <a:r>
              <a:rPr lang="el-GR" sz="2000" b="1" u="sng" dirty="0"/>
              <a:t>Άρθρο Ι.4.</a:t>
            </a:r>
            <a:r>
              <a:rPr lang="el-GR" sz="2000" b="1" dirty="0"/>
              <a:t>– Υποβολή Εκθέσεων και Ρυθμίσεις Πληρωμής: </a:t>
            </a:r>
            <a:endParaRPr lang="en-US" sz="2000" b="1" dirty="0"/>
          </a:p>
          <a:p>
            <a:endParaRPr lang="el-GR" sz="1500" dirty="0"/>
          </a:p>
          <a:p>
            <a:pPr marL="285750" indent="-285750" algn="just">
              <a:buFont typeface="Wingdings" panose="05000000000000000000" pitchFamily="2" charset="2"/>
              <a:buChar char="§"/>
            </a:pPr>
            <a:r>
              <a:rPr lang="el-GR" b="1" dirty="0"/>
              <a:t>Ρυθμίσεις πληρωμής: </a:t>
            </a:r>
            <a:r>
              <a:rPr lang="el-GR" dirty="0"/>
              <a:t>Το ΙΔΕΠ πρέπει να καταβάλει τις ακόλουθες πληρωμές στον δικαιούχο:</a:t>
            </a:r>
          </a:p>
          <a:p>
            <a:endParaRPr lang="en-US" sz="1500" dirty="0"/>
          </a:p>
          <a:p>
            <a:pPr marL="285750" indent="-285750" algn="just">
              <a:buFont typeface="Wingdings" panose="05000000000000000000" pitchFamily="2" charset="2"/>
              <a:buChar char="ü"/>
            </a:pPr>
            <a:r>
              <a:rPr lang="el-GR" u="sng" dirty="0"/>
              <a:t>Πρώτη πληρωμή προχρηματοδότησης</a:t>
            </a:r>
            <a:r>
              <a:rPr lang="el-GR" dirty="0"/>
              <a:t>: 40% της συνολικής επιχορήγησης. Κατατίθεται στον τραπεζικό λογαριασμό του δικαιούχου, εντός 30 ημερών από την υπογραφή της Συμφωνίας και από τα δύο συμβαλλόμενα μέρη.</a:t>
            </a:r>
          </a:p>
          <a:p>
            <a:pPr algn="just"/>
            <a:endParaRPr lang="el-GR" dirty="0"/>
          </a:p>
          <a:p>
            <a:pPr marL="285750" indent="-285750" algn="just">
              <a:buFont typeface="Wingdings" panose="05000000000000000000" pitchFamily="2" charset="2"/>
              <a:buChar char="ü"/>
            </a:pPr>
            <a:r>
              <a:rPr lang="el-GR" u="sng" dirty="0"/>
              <a:t>Δεύτερη πληρωμή προχρηματοδότησης</a:t>
            </a:r>
            <a:r>
              <a:rPr lang="el-GR" dirty="0"/>
              <a:t>: 40% της συνολικής επιχορήγησης. Κατατίθεται στον τραπεζικό λογαριασμό του δικαιούχου, εντός 60 ημερών από την υποβολή ενδιάμεσης έκθεσης, η οποία:</a:t>
            </a:r>
          </a:p>
          <a:p>
            <a:pPr algn="just"/>
            <a:endParaRPr lang="el-GR" sz="1000" dirty="0"/>
          </a:p>
          <a:p>
            <a:pPr marL="811213" lvl="1" indent="-354013">
              <a:buFontTx/>
              <a:buChar char="-"/>
            </a:pPr>
            <a:r>
              <a:rPr lang="el-GR" sz="1600" dirty="0">
                <a:sym typeface="Wingdings" panose="05000000000000000000" pitchFamily="2" charset="2"/>
              </a:rPr>
              <a:t>Καλύπτει προκαθορισμένη περίοδο, εντός της περιόδου υλοποίησης του Σχεδίου </a:t>
            </a:r>
          </a:p>
          <a:p>
            <a:pPr lvl="1"/>
            <a:r>
              <a:rPr lang="el-GR" sz="1600" dirty="0">
                <a:sym typeface="Wingdings" panose="05000000000000000000" pitchFamily="2" charset="2"/>
              </a:rPr>
              <a:t>        (Άρθρο Ι.4.3) </a:t>
            </a:r>
          </a:p>
          <a:p>
            <a:pPr marL="811213" lvl="1" indent="-354013"/>
            <a:r>
              <a:rPr lang="el-GR" sz="1600" dirty="0">
                <a:sym typeface="Wingdings" panose="05000000000000000000" pitchFamily="2" charset="2"/>
              </a:rPr>
              <a:t>-      Αποδεικνύει ότι έχει ήδη ξοδευτεί τουλάχιστον το 70% της πρώτης πληρωμής προχρηματοδότησης </a:t>
            </a:r>
          </a:p>
          <a:p>
            <a:endParaRPr lang="el-GR" sz="1400" i="1" u="sng" dirty="0"/>
          </a:p>
          <a:p>
            <a:endParaRPr lang="en-US" sz="1700" dirty="0"/>
          </a:p>
        </p:txBody>
      </p:sp>
    </p:spTree>
    <p:extLst>
      <p:ext uri="{BB962C8B-B14F-4D97-AF65-F5344CB8AC3E}">
        <p14:creationId xmlns:p14="http://schemas.microsoft.com/office/powerpoint/2010/main" val="37592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3015" y="6572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a:ea typeface="+mj-ea"/>
                <a:cs typeface="+mj-cs"/>
              </a:rPr>
              <a:t>4/16</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96688" y="2011980"/>
            <a:ext cx="7992888" cy="4392488"/>
          </a:xfrm>
          <a:prstGeom prst="rect">
            <a:avLst/>
          </a:prstGeom>
        </p:spPr>
        <p:txBody>
          <a:bodyPr/>
          <a:lstStyle/>
          <a:p>
            <a:pPr marL="285750" indent="-285750" algn="just">
              <a:buFont typeface="Wingdings" panose="05000000000000000000" pitchFamily="2" charset="2"/>
              <a:buChar char="§"/>
            </a:pPr>
            <a:r>
              <a:rPr lang="el-GR" b="1" dirty="0"/>
              <a:t>Ειδικές περιπτώσεις:</a:t>
            </a:r>
            <a:endParaRPr lang="el-GR" dirty="0"/>
          </a:p>
        </p:txBody>
      </p:sp>
      <p:sp>
        <p:nvSpPr>
          <p:cNvPr id="5" name="Content Placeholder 2"/>
          <p:cNvSpPr txBox="1">
            <a:spLocks/>
          </p:cNvSpPr>
          <p:nvPr/>
        </p:nvSpPr>
        <p:spPr>
          <a:xfrm>
            <a:off x="2053015" y="20598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20872" y="1875620"/>
            <a:ext cx="8711844" cy="4306670"/>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56335" y="2497257"/>
            <a:ext cx="7056784" cy="1477328"/>
          </a:xfrm>
          <a:prstGeom prst="rect">
            <a:avLst/>
          </a:prstGeom>
          <a:noFill/>
        </p:spPr>
        <p:txBody>
          <a:bodyPr wrap="square" rtlCol="0">
            <a:spAutoFit/>
          </a:bodyPr>
          <a:lstStyle/>
          <a:p>
            <a:pPr algn="ctr"/>
            <a:endParaRPr lang="el-GR" i="1" dirty="0"/>
          </a:p>
          <a:p>
            <a:pPr algn="ctr"/>
            <a:r>
              <a:rPr lang="el-GR" i="1" dirty="0"/>
              <a:t>Εάν μέχρι και την υποβολή οποιασδήποτε ενδιάμεσης έκθεσης δεν έχει ξοδευτεί το 70% του ποσού των προηγούμενων πληρωμών προχρηματοδότησης, υποβάλλεται επιπρόσθετη ενδιάμεση έκθεση, μόλις ισχύσει αυτή η προϋπόθεση.</a:t>
            </a:r>
            <a:endParaRPr lang="en-US" dirty="0"/>
          </a:p>
        </p:txBody>
      </p:sp>
      <p:sp>
        <p:nvSpPr>
          <p:cNvPr id="8" name="Rounded Rectangle 7"/>
          <p:cNvSpPr/>
          <p:nvPr/>
        </p:nvSpPr>
        <p:spPr>
          <a:xfrm>
            <a:off x="1654140" y="2770865"/>
            <a:ext cx="7937735" cy="1203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620875" y="4501900"/>
            <a:ext cx="7992889" cy="16643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040921" y="4595419"/>
            <a:ext cx="7273722" cy="1477328"/>
          </a:xfrm>
          <a:prstGeom prst="rect">
            <a:avLst/>
          </a:prstGeom>
          <a:noFill/>
        </p:spPr>
        <p:txBody>
          <a:bodyPr wrap="square" rtlCol="0">
            <a:spAutoFit/>
          </a:bodyPr>
          <a:lstStyle/>
          <a:p>
            <a:pPr algn="ctr"/>
            <a:r>
              <a:rPr lang="el-GR" i="1" dirty="0"/>
              <a:t>Όταν από την ενδιάμεση έκθεση προκύπτει ότι οι δικαιούχοι δεν θα μπορέσουν να χρησιμοποιήσουν το ανώτατο ποσό της επιχορήγησης που ορίζεται στο άρθρο I.3.1 εντός της περιόδου που ορίζεται στο άρθρο I.2.2, η Εθνική Υπηρεσία εκδίδει τροποποίηση με την οποία μειώνει αναλόγως το ανώτατο ποσό της επιχορήγησης</a:t>
            </a:r>
            <a:endParaRPr lang="en-GB" i="1" dirty="0"/>
          </a:p>
        </p:txBody>
      </p:sp>
    </p:spTree>
    <p:extLst>
      <p:ext uri="{BB962C8B-B14F-4D97-AF65-F5344CB8AC3E}">
        <p14:creationId xmlns:p14="http://schemas.microsoft.com/office/powerpoint/2010/main" val="175839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916832"/>
            <a:ext cx="10801200" cy="4785926"/>
          </a:xfrm>
          <a:prstGeom prst="rect">
            <a:avLst/>
          </a:prstGeom>
        </p:spPr>
        <p:txBody>
          <a:bodyPr wrap="square">
            <a:spAutoFit/>
          </a:bodyPr>
          <a:lstStyle/>
          <a:p>
            <a:pPr marL="342900" indent="-342900" algn="just">
              <a:buFont typeface="Wingdings" panose="05000000000000000000" pitchFamily="2" charset="2"/>
              <a:buChar char="§"/>
            </a:pPr>
            <a:r>
              <a:rPr lang="el-GR" b="1" dirty="0"/>
              <a:t>Πληρωμή του υπολοίπου</a:t>
            </a:r>
            <a:r>
              <a:rPr lang="el-GR" sz="2000" dirty="0"/>
              <a:t>: </a:t>
            </a:r>
          </a:p>
          <a:p>
            <a:pPr algn="just"/>
            <a:endParaRPr lang="el-GR" sz="1600" dirty="0"/>
          </a:p>
          <a:p>
            <a:pPr marL="285750" indent="-285750" algn="just">
              <a:buFont typeface="Wingdings" panose="05000000000000000000" pitchFamily="2" charset="2"/>
              <a:buChar char="ü"/>
            </a:pPr>
            <a:r>
              <a:rPr lang="el-GR" dirty="0"/>
              <a:t>Υπολογίζεται με βάση την Τελική Έκθεση του δικαιούχου, που συνιστά – μαζί με το ανέβασμα των αποτελεσμάτων του Σχεδίου στην Πλατφόρμα </a:t>
            </a:r>
            <a:r>
              <a:rPr lang="en-GB" dirty="0"/>
              <a:t>“Erasmus+ Project Results Platform” -</a:t>
            </a:r>
            <a:r>
              <a:rPr lang="el-GR" dirty="0"/>
              <a:t> την αίτηση πληρωμής του υπολοίπου (άρθρο I.4.4.). και υποβάλλεται από τον συντονιστικό οργανισμό εκ μέρους όλης της κοινοπραξίας</a:t>
            </a:r>
          </a:p>
          <a:p>
            <a:pPr algn="just"/>
            <a:endParaRPr lang="el-GR" sz="1600" dirty="0"/>
          </a:p>
          <a:p>
            <a:pPr marL="285750" indent="-285750" algn="just">
              <a:buFont typeface="Wingdings" panose="05000000000000000000" pitchFamily="2" charset="2"/>
              <a:buChar char="ü"/>
            </a:pPr>
            <a:r>
              <a:rPr lang="el-GR" dirty="0"/>
              <a:t>Στην Τελική Έκθεση πρέπει να επισυνάπτονται  τα απαραίτητα για κάθε κατηγορία προϋπολογισμού πιστοποιητικά/αποδεικτικά</a:t>
            </a:r>
          </a:p>
          <a:p>
            <a:pPr algn="just"/>
            <a:endParaRPr lang="el-GR" sz="1600" dirty="0"/>
          </a:p>
          <a:p>
            <a:pPr marL="285750" indent="-285750" algn="just">
              <a:buFont typeface="Wingdings" panose="05000000000000000000" pitchFamily="2" charset="2"/>
              <a:buChar char="ü"/>
            </a:pPr>
            <a:r>
              <a:rPr lang="el-GR" dirty="0"/>
              <a:t>Η έκθεση αξιολογείται από εξωτερικό αξιολογητή και με βάση τα ευρήματα που προκύπτουν, διενεργείται η τελική πληρωμή, εντός 60 ημερών από την υποβολή της</a:t>
            </a:r>
            <a:r>
              <a:rPr lang="en-GB" dirty="0"/>
              <a:t> (</a:t>
            </a:r>
            <a:r>
              <a:rPr lang="el-GR" dirty="0"/>
              <a:t>η Εθνική Υπηρεσία δικαιούται να ξεπεράσει τις 60 ημέρες, όταν η Έκθεση δεν υποβάλλεται εξαρχής με βάση τις πρόνοιες της Συμφωνίας Επιχορήγησης </a:t>
            </a:r>
            <a:r>
              <a:rPr lang="el-GR" dirty="0">
                <a:sym typeface="Wingdings" panose="05000000000000000000" pitchFamily="2" charset="2"/>
              </a:rPr>
              <a:t> π.χ. δεν επισυνάπτονται όλα τα απαιτούμενα αποδεικτικά</a:t>
            </a:r>
            <a:r>
              <a:rPr lang="el-GR" dirty="0"/>
              <a:t>)</a:t>
            </a:r>
          </a:p>
          <a:p>
            <a:pPr algn="just"/>
            <a:endParaRPr lang="el-GR" sz="1600" i="1" dirty="0"/>
          </a:p>
          <a:p>
            <a:pPr marL="285750" indent="-285750" algn="just">
              <a:buFont typeface="Wingdings" panose="05000000000000000000" pitchFamily="2" charset="2"/>
              <a:buChar char="ü"/>
            </a:pPr>
            <a:r>
              <a:rPr lang="el-GR" dirty="0"/>
              <a:t>Εάν το υπόλοιπο ποσό είναι αρνητικό, τότε η πληρωμή του λαμβάνει τη μορφή επιστροφής χρημάτων από </a:t>
            </a:r>
          </a:p>
          <a:p>
            <a:pPr algn="just"/>
            <a:r>
              <a:rPr lang="el-GR" dirty="0"/>
              <a:t>     τον δικαιούχο.</a:t>
            </a:r>
            <a:endParaRPr lang="en-US" dirty="0"/>
          </a:p>
          <a:p>
            <a:endParaRPr lang="el-GR" sz="2300" dirty="0"/>
          </a:p>
        </p:txBody>
      </p:sp>
      <p:sp>
        <p:nvSpPr>
          <p:cNvPr id="3" name="Title 1"/>
          <p:cNvSpPr txBox="1">
            <a:spLocks/>
          </p:cNvSpPr>
          <p:nvPr/>
        </p:nvSpPr>
        <p:spPr>
          <a:xfrm>
            <a:off x="2034716" y="692699"/>
            <a:ext cx="8064896" cy="926519"/>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(5/16)</a:t>
            </a:r>
            <a:endParaRPr lang="en-GB" sz="2500" b="1" dirty="0">
              <a:solidFill>
                <a:srgbClr val="20376A"/>
              </a:solidFill>
              <a:ea typeface="+mj-ea"/>
              <a:cs typeface="+mj-cs"/>
            </a:endParaRPr>
          </a:p>
        </p:txBody>
      </p:sp>
    </p:spTree>
    <p:extLst>
      <p:ext uri="{BB962C8B-B14F-4D97-AF65-F5344CB8AC3E}">
        <p14:creationId xmlns:p14="http://schemas.microsoft.com/office/powerpoint/2010/main" val="662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2494857"/>
            <a:ext cx="10945216" cy="2277547"/>
          </a:xfrm>
          <a:prstGeom prst="rect">
            <a:avLst/>
          </a:prstGeom>
        </p:spPr>
        <p:txBody>
          <a:bodyPr wrap="square">
            <a:spAutoFit/>
          </a:bodyPr>
          <a:lstStyle/>
          <a:p>
            <a:pPr marL="342900" indent="-342900" algn="just">
              <a:buFont typeface="Wingdings" panose="05000000000000000000" pitchFamily="2" charset="2"/>
              <a:buChar char="§"/>
            </a:pPr>
            <a:r>
              <a:rPr lang="el-GR" b="1" dirty="0"/>
              <a:t>Πληρωμές από τον συντονιστή εταίρο στους υπόλοιπους εταίρους:</a:t>
            </a:r>
            <a:endParaRPr lang="el-GR" sz="2000" dirty="0"/>
          </a:p>
          <a:p>
            <a:pPr algn="just"/>
            <a:endParaRPr lang="el-GR" sz="1600" dirty="0"/>
          </a:p>
          <a:p>
            <a:pPr marL="285750" indent="-285750">
              <a:buFont typeface="Wingdings" panose="05000000000000000000" pitchFamily="2" charset="2"/>
              <a:buChar char="ü"/>
            </a:pPr>
            <a:r>
              <a:rPr lang="el-GR" dirty="0"/>
              <a:t>Ο συντονιστής εταίρος υποχρεούται να καταβάλει στον κάθε ένα από τους υπόλοιπους εταίρους το ποσό που αντιστοιχεί στους πόρους που θα αξιοποιήσει για σκοπούς υλοποίησης του Σχεδίου μέσω τραπεζικής εντολής.</a:t>
            </a:r>
          </a:p>
          <a:p>
            <a:endParaRPr lang="el-GR" dirty="0"/>
          </a:p>
          <a:p>
            <a:pPr marL="285750" indent="-285750">
              <a:buFont typeface="Wingdings" panose="05000000000000000000" pitchFamily="2" charset="2"/>
              <a:buChar char="ü"/>
            </a:pPr>
            <a:r>
              <a:rPr lang="el-GR" dirty="0"/>
              <a:t>Για κάθε τραπεζική μεταφορά, ο συντονιστής εταίρος θα πρέπει να διαθέτει τα απαραίτητα αποδεικτικά (όπου να φαίνεται ξεκάθαρα το ακριβές ποσό μεταφοράς), στην περίπτωση που του ζητηθούν κατά τη διάρκεια ελέγχων από την ΕΥ. </a:t>
            </a:r>
            <a:endParaRPr lang="el-GR" sz="2300" dirty="0"/>
          </a:p>
        </p:txBody>
      </p:sp>
      <p:sp>
        <p:nvSpPr>
          <p:cNvPr id="3" name="Title 1"/>
          <p:cNvSpPr txBox="1">
            <a:spLocks/>
          </p:cNvSpPr>
          <p:nvPr/>
        </p:nvSpPr>
        <p:spPr>
          <a:xfrm>
            <a:off x="2135560" y="795592"/>
            <a:ext cx="8064896" cy="926519"/>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(6/16)</a:t>
            </a:r>
            <a:endParaRPr lang="en-GB" sz="2500" b="1" dirty="0">
              <a:solidFill>
                <a:srgbClr val="20376A"/>
              </a:solidFill>
              <a:ea typeface="+mj-ea"/>
              <a:cs typeface="+mj-cs"/>
            </a:endParaRPr>
          </a:p>
        </p:txBody>
      </p:sp>
      <p:sp>
        <p:nvSpPr>
          <p:cNvPr id="4" name="AutoShape 2" descr="What Are The Requirements of an Online Money Transfer Process? -  goldrattschools"/>
          <p:cNvSpPr>
            <a:spLocks noChangeAspect="1" noChangeArrowheads="1"/>
          </p:cNvSpPr>
          <p:nvPr/>
        </p:nvSpPr>
        <p:spPr bwMode="auto">
          <a:xfrm>
            <a:off x="5015880" y="3633632"/>
            <a:ext cx="1296144" cy="1296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751258" y="4929783"/>
            <a:ext cx="2619375" cy="1743075"/>
          </a:xfrm>
          <a:prstGeom prst="rect">
            <a:avLst/>
          </a:prstGeom>
        </p:spPr>
      </p:pic>
    </p:spTree>
    <p:extLst>
      <p:ext uri="{BB962C8B-B14F-4D97-AF65-F5344CB8AC3E}">
        <p14:creationId xmlns:p14="http://schemas.microsoft.com/office/powerpoint/2010/main" val="247514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601192"/>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(7/16)</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2241787"/>
            <a:ext cx="11305256" cy="3831818"/>
          </a:xfrm>
          <a:prstGeom prst="rect">
            <a:avLst/>
          </a:prstGeom>
          <a:noFill/>
        </p:spPr>
        <p:txBody>
          <a:bodyPr wrap="square" rtlCol="0">
            <a:spAutoFit/>
          </a:bodyPr>
          <a:lstStyle/>
          <a:p>
            <a:pPr lvl="0">
              <a:buFont typeface="Wingdings" panose="05000000000000000000" pitchFamily="2" charset="2"/>
              <a:buChar char="q"/>
            </a:pPr>
            <a:r>
              <a:rPr lang="el-GR" sz="1900" dirty="0"/>
              <a:t>  </a:t>
            </a:r>
            <a:r>
              <a:rPr lang="el-GR" sz="2000" b="1" u="sng" dirty="0"/>
              <a:t>Άρθρο Ι.14.</a:t>
            </a:r>
            <a:r>
              <a:rPr lang="el-GR" sz="2000" b="1" dirty="0"/>
              <a:t>– Υποστήριξη στους συμμετέχοντες σε κινητικότητες: </a:t>
            </a:r>
            <a:endParaRPr lang="en-US" sz="2000" b="1" dirty="0"/>
          </a:p>
          <a:p>
            <a:endParaRPr lang="el-GR" sz="1500" dirty="0"/>
          </a:p>
          <a:p>
            <a:pPr marL="285750" indent="-285750" algn="just">
              <a:buFont typeface="Wingdings" panose="05000000000000000000" pitchFamily="2" charset="2"/>
              <a:buChar char="§"/>
            </a:pPr>
            <a:r>
              <a:rPr lang="el-GR" dirty="0"/>
              <a:t>Σύμφωνα με τις διατάξεις των Παραρτημάτων της Συμφωνίας Επιχορήγησης ΙΙ και </a:t>
            </a:r>
            <a:r>
              <a:rPr lang="en-GB" dirty="0"/>
              <a:t>IV, </a:t>
            </a:r>
            <a:r>
              <a:rPr lang="el-GR" dirty="0"/>
              <a:t> </a:t>
            </a:r>
            <a:r>
              <a:rPr lang="el-GR" b="1" dirty="0"/>
              <a:t>οι δικαιούχοι οργανισμοί μπορούν να προσφέρουν χρηματική υποστήριξη στα μέλη του προσωπικού ή τους </a:t>
            </a:r>
            <a:r>
              <a:rPr lang="el-GR" b="1" dirty="0" err="1"/>
              <a:t>εκπαιδευόμενούς</a:t>
            </a:r>
            <a:r>
              <a:rPr lang="el-GR" b="1" dirty="0"/>
              <a:t> τους που θα συμμετάσχουν σε διακρατικές κινητικότητες</a:t>
            </a:r>
            <a:r>
              <a:rPr lang="el-GR" dirty="0"/>
              <a:t>, </a:t>
            </a:r>
            <a:r>
              <a:rPr lang="el-GR" b="1" dirty="0"/>
              <a:t>με τρεις τρόπους:</a:t>
            </a:r>
          </a:p>
          <a:p>
            <a:endParaRPr lang="en-US" sz="1500" dirty="0"/>
          </a:p>
          <a:p>
            <a:pPr marL="285750" indent="-285750">
              <a:buFont typeface="Wingdings" panose="05000000000000000000" pitchFamily="2" charset="2"/>
              <a:buChar char="ü"/>
            </a:pPr>
            <a:r>
              <a:rPr lang="el-GR" dirty="0"/>
              <a:t>Μεταφορά  του συνολικού χρηματικού ποσού που αντιστοιχεί σε μία κινητικότητα στον τραπεζικό λογαριασμό του συμμετέχοντος, στη βάση των τιμών</a:t>
            </a:r>
            <a:r>
              <a:rPr lang="en-GB" dirty="0"/>
              <a:t> (</a:t>
            </a:r>
            <a:r>
              <a:rPr lang="el-GR" dirty="0" err="1"/>
              <a:t>μοναδιαία</a:t>
            </a:r>
            <a:r>
              <a:rPr lang="el-GR" dirty="0"/>
              <a:t> συνεισφορά) που περιλαμβάνονται στο Παράρτημα </a:t>
            </a:r>
            <a:r>
              <a:rPr lang="en-GB" dirty="0"/>
              <a:t>IV. </a:t>
            </a:r>
          </a:p>
          <a:p>
            <a:pPr lvl="0"/>
            <a:endParaRPr lang="el-GR" sz="1400" i="1" u="sng" dirty="0"/>
          </a:p>
          <a:p>
            <a:pPr marL="285750" indent="-285750">
              <a:buFont typeface="Wingdings" panose="05000000000000000000" pitchFamily="2" charset="2"/>
              <a:buChar char="ü"/>
            </a:pPr>
            <a:r>
              <a:rPr lang="el-GR" dirty="0"/>
              <a:t>Κατευθείαν παροχή των σχετικών αγαθών και υπηρεσιών από τους δικαιούχους οργανισμούς προς τους συμμετέχοντες, στη βάση των προτύπων ποιότητας και ασφάλειας που ισχύουν. Σε αυτή την περίπτωση, δε γίνεται μεταφορά χρημάτων προς τον συμμετέχοντα και υπάρχει δυνατότητα μεγαλύτερης εξοικονόμησης χρημάτων.  </a:t>
            </a:r>
          </a:p>
          <a:p>
            <a:pPr marL="285750" indent="-285750">
              <a:buFont typeface="Wingdings" panose="05000000000000000000" pitchFamily="2" charset="2"/>
              <a:buChar char="ü"/>
            </a:pPr>
            <a:endParaRPr lang="el-GR" sz="1700" dirty="0"/>
          </a:p>
          <a:p>
            <a:pPr marL="285750" indent="-285750">
              <a:buFont typeface="Wingdings" panose="05000000000000000000" pitchFamily="2" charset="2"/>
              <a:buChar char="ü"/>
            </a:pPr>
            <a:r>
              <a:rPr lang="el-GR" dirty="0"/>
              <a:t>Συνδυασμός των δύο πιο πάνω πρακτικών</a:t>
            </a:r>
            <a:endParaRPr lang="en-US" dirty="0"/>
          </a:p>
        </p:txBody>
      </p:sp>
    </p:spTree>
    <p:extLst>
      <p:ext uri="{BB962C8B-B14F-4D97-AF65-F5344CB8AC3E}">
        <p14:creationId xmlns:p14="http://schemas.microsoft.com/office/powerpoint/2010/main" val="73090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a:ea typeface="+mj-ea"/>
                <a:cs typeface="+mj-cs"/>
              </a:rPr>
              <a:t>8/16</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25852" y="2270759"/>
            <a:ext cx="11458780" cy="7032694"/>
          </a:xfrm>
          <a:prstGeom prst="rect">
            <a:avLst/>
          </a:prstGeom>
          <a:noFill/>
        </p:spPr>
        <p:txBody>
          <a:bodyPr wrap="square" rtlCol="0">
            <a:spAutoFit/>
          </a:bodyPr>
          <a:lstStyle/>
          <a:p>
            <a:pPr marL="342900" indent="-342900">
              <a:buFont typeface="Wingdings" panose="05000000000000000000" pitchFamily="2" charset="2"/>
              <a:buChar char="q"/>
            </a:pPr>
            <a:r>
              <a:rPr lang="el-GR" sz="2000" b="1" u="sng" dirty="0"/>
              <a:t>Άρθρο Ι.16 </a:t>
            </a:r>
            <a:r>
              <a:rPr lang="en-GB" sz="2000" b="1" dirty="0"/>
              <a:t>(</a:t>
            </a:r>
            <a:r>
              <a:rPr lang="el-GR" sz="2000" b="1" dirty="0"/>
              <a:t>Συμπληρωματικά στο άρθρο αυτό λειτουργούν τα </a:t>
            </a:r>
            <a:r>
              <a:rPr lang="en-GB" sz="2000" b="1" u="sng" dirty="0"/>
              <a:t>Additional Financial and Contractual Rules </a:t>
            </a:r>
            <a:r>
              <a:rPr lang="el-GR" sz="2000" b="1" dirty="0"/>
              <a:t>του </a:t>
            </a:r>
            <a:r>
              <a:rPr lang="en-GB" sz="2000" b="1" u="sng" dirty="0"/>
              <a:t>Addendum</a:t>
            </a:r>
            <a:r>
              <a:rPr lang="el-GR" sz="2000" b="1" u="sng" dirty="0"/>
              <a:t>)</a:t>
            </a:r>
            <a:r>
              <a:rPr lang="el-GR" sz="2000" b="1" dirty="0"/>
              <a:t> - Μεταφορές ποσών:</a:t>
            </a:r>
          </a:p>
          <a:p>
            <a:endParaRPr lang="el-GR" sz="2000" b="1" dirty="0"/>
          </a:p>
          <a:p>
            <a:pPr marL="263525" indent="-263525">
              <a:buFont typeface="Wingdings" panose="05000000000000000000" pitchFamily="2" charset="2"/>
              <a:buChar char="§"/>
            </a:pPr>
            <a:r>
              <a:rPr lang="el-GR" sz="2000" dirty="0"/>
              <a:t> </a:t>
            </a:r>
            <a:r>
              <a:rPr lang="el-GR" b="1" u="sng" dirty="0"/>
              <a:t>Μεταξύ των διαφόρων κατηγοριών προϋπολογισμού, με δύο τρόπους</a:t>
            </a:r>
            <a:r>
              <a:rPr lang="el-GR" b="1" dirty="0"/>
              <a:t>:</a:t>
            </a:r>
          </a:p>
          <a:p>
            <a:endParaRPr lang="el-GR" b="1" dirty="0"/>
          </a:p>
          <a:p>
            <a:pPr marL="285750" indent="-285750">
              <a:buFont typeface="Wingdings" panose="05000000000000000000" pitchFamily="2" charset="2"/>
              <a:buChar char="ü"/>
            </a:pPr>
            <a:r>
              <a:rPr lang="el-GR" b="1" dirty="0"/>
              <a:t>Χωρίς τροποποίηση της Συμφωνίας Επιχορήγησης:</a:t>
            </a:r>
          </a:p>
          <a:p>
            <a:pPr marL="285750" indent="-285750">
              <a:buFontTx/>
              <a:buChar char="-"/>
            </a:pPr>
            <a:r>
              <a:rPr lang="el-GR" i="1" dirty="0"/>
              <a:t>Για Φυσικές Δραστηριότητες</a:t>
            </a:r>
            <a:r>
              <a:rPr lang="el-GR" dirty="0"/>
              <a:t>: Εφόσον τηρούνται οι κανονισμοί (</a:t>
            </a:r>
            <a:r>
              <a:rPr lang="en-GB" dirty="0"/>
              <a:t>a</a:t>
            </a:r>
            <a:r>
              <a:rPr lang="el-GR" dirty="0"/>
              <a:t>)</a:t>
            </a:r>
            <a:r>
              <a:rPr lang="en-GB" dirty="0"/>
              <a:t>, </a:t>
            </a:r>
            <a:r>
              <a:rPr lang="el-GR" dirty="0"/>
              <a:t>(</a:t>
            </a:r>
            <a:r>
              <a:rPr lang="en-GB" dirty="0"/>
              <a:t>c</a:t>
            </a:r>
            <a:r>
              <a:rPr lang="el-GR" dirty="0"/>
              <a:t>)</a:t>
            </a:r>
            <a:r>
              <a:rPr lang="en-GB" dirty="0"/>
              <a:t>, </a:t>
            </a:r>
            <a:r>
              <a:rPr lang="el-GR" dirty="0"/>
              <a:t>(</a:t>
            </a:r>
            <a:r>
              <a:rPr lang="en-GB" dirty="0"/>
              <a:t>d</a:t>
            </a:r>
            <a:r>
              <a:rPr lang="el-GR" dirty="0"/>
              <a:t>)</a:t>
            </a:r>
            <a:r>
              <a:rPr lang="en-GB" dirty="0"/>
              <a:t>, </a:t>
            </a:r>
            <a:r>
              <a:rPr lang="el-GR" dirty="0"/>
              <a:t>(</a:t>
            </a:r>
            <a:r>
              <a:rPr lang="en-GB" dirty="0"/>
              <a:t>e</a:t>
            </a:r>
            <a:r>
              <a:rPr lang="el-GR" dirty="0"/>
              <a:t>)</a:t>
            </a:r>
            <a:r>
              <a:rPr lang="en-GB" dirty="0"/>
              <a:t>, </a:t>
            </a:r>
            <a:r>
              <a:rPr lang="el-GR" dirty="0"/>
              <a:t>(</a:t>
            </a:r>
            <a:r>
              <a:rPr lang="en-GB" dirty="0"/>
              <a:t>f</a:t>
            </a:r>
            <a:r>
              <a:rPr lang="el-GR" dirty="0"/>
              <a:t>) που περιλαμβάνει το άρθρο Ι.16</a:t>
            </a:r>
            <a:r>
              <a:rPr lang="en-GB" dirty="0"/>
              <a:t> </a:t>
            </a:r>
            <a:endParaRPr lang="el-GR" dirty="0"/>
          </a:p>
          <a:p>
            <a:pPr marL="285750" indent="-285750">
              <a:buFontTx/>
              <a:buChar char="-"/>
            </a:pPr>
            <a:r>
              <a:rPr lang="el-GR" i="1" dirty="0"/>
              <a:t>Για Εικονικές Δραστηριότητες, που επιβάλλεται να υλοποιηθούν ως τέτοιες, ως αποτέλεσμα της πανδημίας</a:t>
            </a:r>
            <a:r>
              <a:rPr lang="el-GR" dirty="0"/>
              <a:t>: Εφόσον τηρούνται οι συμπληρωματικοί κανονισμοί που περιλαμβάνει το </a:t>
            </a:r>
            <a:r>
              <a:rPr lang="en-GB" dirty="0"/>
              <a:t>Addendum </a:t>
            </a:r>
            <a:endParaRPr lang="el-GR" dirty="0"/>
          </a:p>
          <a:p>
            <a:endParaRPr lang="el-GR" dirty="0"/>
          </a:p>
          <a:p>
            <a:pPr marL="285750" indent="-285750">
              <a:buFont typeface="Wingdings" panose="05000000000000000000" pitchFamily="2" charset="2"/>
              <a:buChar char="ü"/>
            </a:pPr>
            <a:r>
              <a:rPr lang="el-GR" b="1" dirty="0"/>
              <a:t>Με τροποποίηση της Συμφωνίας Επιχορήγησης</a:t>
            </a:r>
          </a:p>
          <a:p>
            <a:endParaRPr lang="el-GR" sz="2000" dirty="0"/>
          </a:p>
          <a:p>
            <a:pPr marL="342900" indent="-342900">
              <a:buFont typeface="Wingdings" panose="05000000000000000000" pitchFamily="2" charset="2"/>
              <a:buChar char="§"/>
            </a:pPr>
            <a:r>
              <a:rPr lang="el-GR" b="1" u="sng" dirty="0"/>
              <a:t>Εντός της ίδιας κατηγορίας προϋπολογισμού</a:t>
            </a:r>
            <a:r>
              <a:rPr lang="en-GB" b="1" u="sng" dirty="0"/>
              <a:t>:</a:t>
            </a:r>
            <a:r>
              <a:rPr lang="en-GB" dirty="0">
                <a:sym typeface="Wingdings" panose="05000000000000000000" pitchFamily="2" charset="2"/>
              </a:rPr>
              <a:t> </a:t>
            </a:r>
            <a:r>
              <a:rPr lang="el-GR" dirty="0"/>
              <a:t>Ι.16 – </a:t>
            </a:r>
            <a:r>
              <a:rPr lang="en-GB" dirty="0"/>
              <a:t>(b)</a:t>
            </a:r>
            <a:endParaRPr lang="el-GR" dirty="0"/>
          </a:p>
          <a:p>
            <a:endParaRPr lang="el-GR" sz="1700" b="1" dirty="0"/>
          </a:p>
          <a:p>
            <a:pPr marL="266700" algn="just"/>
            <a:endParaRPr lang="el-GR" sz="1000" dirty="0"/>
          </a:p>
          <a:p>
            <a:pPr marL="180975" indent="-180975"/>
            <a:endParaRPr lang="el-GR" dirty="0"/>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102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77462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(9/16)</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2385500"/>
            <a:ext cx="10945216" cy="6740307"/>
          </a:xfrm>
          <a:prstGeom prst="rect">
            <a:avLst/>
          </a:prstGeom>
          <a:noFill/>
        </p:spPr>
        <p:txBody>
          <a:bodyPr wrap="square" rtlCol="0">
            <a:spAutoFit/>
          </a:bodyPr>
          <a:lstStyle/>
          <a:p>
            <a:pPr marL="342900" indent="-342900">
              <a:buFont typeface="Wingdings" panose="05000000000000000000" pitchFamily="2" charset="2"/>
              <a:buChar char="§"/>
            </a:pPr>
            <a:r>
              <a:rPr lang="el-GR" b="1" dirty="0"/>
              <a:t>Μεταφορές ποσών μεταξύ των διαφόρων κατηγοριών προϋπολογισμού:</a:t>
            </a:r>
          </a:p>
          <a:p>
            <a:pPr marL="266700" algn="just"/>
            <a:endParaRPr lang="el-GR" dirty="0"/>
          </a:p>
          <a:p>
            <a:pPr marL="466725" indent="-285750" algn="just">
              <a:buFont typeface="Wingdings" panose="05000000000000000000" pitchFamily="2" charset="2"/>
              <a:buChar char="ü"/>
            </a:pPr>
            <a:r>
              <a:rPr lang="el-GR" dirty="0"/>
              <a:t>Ο δικαιούχος έχει τη δυνατότητα να μεταφέρει ποσά μεταξύ των διαφορετικών κατηγοριών του προϋπολογισμού, κάτι που θα έχει ως αποτέλεσμα </a:t>
            </a:r>
            <a:r>
              <a:rPr lang="el-GR" b="1" dirty="0"/>
              <a:t>αλλαγές στις – σχετικές με κάθε κατηγορία – δραστηριότητες</a:t>
            </a:r>
            <a:endParaRPr lang="en-US" b="1" dirty="0"/>
          </a:p>
          <a:p>
            <a:pPr algn="just"/>
            <a:endParaRPr lang="en-US" sz="1900" dirty="0"/>
          </a:p>
          <a:p>
            <a:pPr marL="466725" indent="-285750" algn="just">
              <a:buFont typeface="Wingdings" panose="05000000000000000000" pitchFamily="2" charset="2"/>
              <a:buChar char="ü"/>
            </a:pPr>
            <a:r>
              <a:rPr lang="el-GR" dirty="0"/>
              <a:t>Οι μεταφορές </a:t>
            </a:r>
            <a:r>
              <a:rPr lang="el-GR" b="1" dirty="0"/>
              <a:t>προϋποθέτουν ότι</a:t>
            </a:r>
            <a:r>
              <a:rPr lang="el-GR" dirty="0"/>
              <a:t>: </a:t>
            </a:r>
          </a:p>
          <a:p>
            <a:pPr marL="266700" indent="-85725" algn="just"/>
            <a:endParaRPr lang="el-GR" sz="1900" i="1" dirty="0"/>
          </a:p>
          <a:p>
            <a:pPr marL="466725" indent="-285750">
              <a:buFontTx/>
              <a:buChar char="-"/>
            </a:pPr>
            <a:r>
              <a:rPr lang="el-GR" dirty="0"/>
              <a:t>Δεν επηρεάζεται η ποιότητα του Σχεδίου</a:t>
            </a:r>
          </a:p>
          <a:p>
            <a:pPr marL="466725" indent="-285750">
              <a:buFontTx/>
              <a:buChar char="-"/>
            </a:pPr>
            <a:r>
              <a:rPr lang="el-GR" dirty="0"/>
              <a:t>Το Σχέδιο υλοποιείται με βάση τον αρχικό προγραμματισμό</a:t>
            </a:r>
          </a:p>
          <a:p>
            <a:pPr marL="466725" indent="-285750">
              <a:buFontTx/>
              <a:buChar char="-"/>
            </a:pPr>
            <a:r>
              <a:rPr lang="el-GR" dirty="0"/>
              <a:t>Δίνεται επαρκής αιτιολόγηση για την πραγματοποίησή τους μέσα από:</a:t>
            </a:r>
          </a:p>
          <a:p>
            <a:pPr marL="180975"/>
            <a:endParaRPr lang="el-GR" dirty="0"/>
          </a:p>
          <a:p>
            <a:pPr marL="466725" indent="-285750">
              <a:buFont typeface="Wingdings" panose="05000000000000000000" pitchFamily="2" charset="2"/>
              <a:buChar char="Ø"/>
            </a:pPr>
            <a:r>
              <a:rPr lang="el-GR" sz="1700" dirty="0"/>
              <a:t>Το αίτημα για Τροποποίηση της Συμφωνίας Επιχορήγησης</a:t>
            </a:r>
          </a:p>
          <a:p>
            <a:pPr marL="466725" indent="-285750">
              <a:buFont typeface="Wingdings" panose="05000000000000000000" pitchFamily="2" charset="2"/>
              <a:buChar char="Ø"/>
            </a:pPr>
            <a:r>
              <a:rPr lang="el-GR" sz="1700" dirty="0"/>
              <a:t>Την Τελική Έκθεση (όταν η μεταφορά δεν προϋποθέτει Τροποποίηση της Συμφωνίας)</a:t>
            </a:r>
            <a:endParaRPr lang="el-GR" sz="1700" i="1" dirty="0"/>
          </a:p>
          <a:p>
            <a:pPr marL="180975" indent="-180975"/>
            <a:endParaRPr lang="el-GR" dirty="0">
              <a:solidFill>
                <a:srgbClr val="FF0000"/>
              </a:solidFill>
            </a:endParaRPr>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41027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908485"/>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a:ea typeface="+mj-ea"/>
                <a:cs typeface="+mj-cs"/>
              </a:rPr>
              <a:t>10/16</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2394187"/>
            <a:ext cx="10035608" cy="3493264"/>
          </a:xfrm>
          <a:prstGeom prst="rect">
            <a:avLst/>
          </a:prstGeom>
          <a:noFill/>
        </p:spPr>
        <p:txBody>
          <a:bodyPr wrap="square" rtlCol="0">
            <a:spAutoFit/>
          </a:bodyPr>
          <a:lstStyle/>
          <a:p>
            <a:pPr algn="just"/>
            <a:endParaRPr lang="el-GR" sz="1300" dirty="0"/>
          </a:p>
          <a:p>
            <a:pPr marL="285750" indent="-285750" algn="just">
              <a:buFont typeface="Wingdings" panose="05000000000000000000" pitchFamily="2" charset="2"/>
              <a:buChar char="ü"/>
            </a:pPr>
            <a:r>
              <a:rPr lang="el-GR" b="1" u="sng" dirty="0"/>
              <a:t>Παραδείγματα μεταφορών ποσών</a:t>
            </a:r>
            <a:r>
              <a:rPr lang="en-GB" b="1" u="sng" dirty="0"/>
              <a:t> </a:t>
            </a:r>
            <a:r>
              <a:rPr lang="el-GR" b="1" u="sng" dirty="0"/>
              <a:t>μεταξύ διαφορετικών κατηγοριών</a:t>
            </a:r>
            <a:r>
              <a:rPr lang="el-GR" b="1" dirty="0"/>
              <a:t>:</a:t>
            </a:r>
          </a:p>
          <a:p>
            <a:pPr algn="just"/>
            <a:endParaRPr lang="el-GR" sz="2000" dirty="0"/>
          </a:p>
          <a:p>
            <a:pPr algn="just"/>
            <a:endParaRPr lang="el-GR" sz="2000" dirty="0"/>
          </a:p>
          <a:p>
            <a:pPr algn="just"/>
            <a:r>
              <a:rPr lang="el-GR" sz="2000" dirty="0"/>
              <a:t>- </a:t>
            </a:r>
            <a:r>
              <a:rPr lang="el-GR" dirty="0"/>
              <a:t>Μεταφέρονται  χρήματα από την κατηγορία «Έκτακτες Δαπάνες» (</a:t>
            </a:r>
            <a:r>
              <a:rPr lang="en-US" dirty="0"/>
              <a:t>“Exceptional Costs”) </a:t>
            </a:r>
            <a:r>
              <a:rPr lang="el-GR" dirty="0"/>
              <a:t>στην κατηγορία  «Δραστηριότητες  Μάθησης, Διδασκαλίας και Κατάρτισης» (</a:t>
            </a:r>
            <a:r>
              <a:rPr lang="en-US" dirty="0"/>
              <a:t>“Learning</a:t>
            </a:r>
            <a:r>
              <a:rPr lang="el-GR" dirty="0"/>
              <a:t>,</a:t>
            </a:r>
            <a:r>
              <a:rPr lang="en-US" dirty="0"/>
              <a:t> Teaching and Training Activities”),</a:t>
            </a:r>
            <a:r>
              <a:rPr lang="el-GR" dirty="0"/>
              <a:t> προκειμένου να αυξηθεί ο αριθμός των συμμετεχόντων σε μία διακρατική δραστηριότητα</a:t>
            </a:r>
            <a:endParaRPr lang="en-US" dirty="0"/>
          </a:p>
          <a:p>
            <a:pPr algn="just"/>
            <a:endParaRPr lang="el-GR" sz="2000" dirty="0"/>
          </a:p>
          <a:p>
            <a:pPr algn="just"/>
            <a:r>
              <a:rPr lang="el-GR" sz="2000" dirty="0"/>
              <a:t>- </a:t>
            </a:r>
            <a:r>
              <a:rPr lang="el-GR" dirty="0"/>
              <a:t>Μεταφέρονται χρήματα  από την κατηγορία «Διαχείριση και Υλοποίηση του Σχεδίου» </a:t>
            </a:r>
            <a:r>
              <a:rPr lang="en-US" dirty="0"/>
              <a:t>(“Project Management and Implementation”) </a:t>
            </a:r>
            <a:r>
              <a:rPr lang="el-GR" dirty="0"/>
              <a:t>στην κατηγορία «Πολλαπλασιαστικές Δράσεις» </a:t>
            </a:r>
            <a:r>
              <a:rPr lang="en-US" dirty="0"/>
              <a:t>(“Multiplier Events”)</a:t>
            </a:r>
            <a:r>
              <a:rPr lang="el-GR" dirty="0"/>
              <a:t>,</a:t>
            </a:r>
            <a:r>
              <a:rPr lang="en-US" dirty="0"/>
              <a:t> </a:t>
            </a:r>
            <a:r>
              <a:rPr lang="el-GR" dirty="0"/>
              <a:t>λόγω αύξησης του αριθμού συμμετεχόντων σε κάποια από αυτές</a:t>
            </a:r>
          </a:p>
          <a:p>
            <a:endParaRPr lang="el-GR" dirty="0"/>
          </a:p>
        </p:txBody>
      </p:sp>
    </p:spTree>
    <p:extLst>
      <p:ext uri="{BB962C8B-B14F-4D97-AF65-F5344CB8AC3E}">
        <p14:creationId xmlns:p14="http://schemas.microsoft.com/office/powerpoint/2010/main" val="100817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2056" y="61960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(11/16)</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988840"/>
            <a:ext cx="10657184" cy="4801314"/>
          </a:xfrm>
          <a:prstGeom prst="rect">
            <a:avLst/>
          </a:prstGeom>
          <a:noFill/>
        </p:spPr>
        <p:txBody>
          <a:bodyPr wrap="square" rtlCol="0">
            <a:spAutoFit/>
          </a:bodyPr>
          <a:lstStyle/>
          <a:p>
            <a:pPr marL="285750" indent="-285750">
              <a:buFont typeface="Wingdings" panose="05000000000000000000" pitchFamily="2" charset="2"/>
              <a:buChar char="ü"/>
            </a:pPr>
            <a:r>
              <a:rPr lang="el-GR" b="1" u="sng" dirty="0"/>
              <a:t>Μεταφορά ποσών</a:t>
            </a:r>
            <a:r>
              <a:rPr lang="en-US" b="1" u="sng" dirty="0"/>
              <a:t> </a:t>
            </a:r>
            <a:r>
              <a:rPr lang="el-GR" b="1" u="sng" dirty="0"/>
              <a:t>μεταξύ των κατηγοριών, χωρίς καμία τροποποίηση της Συμφωνίας Επιχορήγησης</a:t>
            </a:r>
            <a:r>
              <a:rPr lang="el-GR" b="1" dirty="0"/>
              <a:t> </a:t>
            </a:r>
            <a:r>
              <a:rPr lang="el-GR" b="1" dirty="0">
                <a:sym typeface="Wingdings" panose="05000000000000000000" pitchFamily="2" charset="2"/>
              </a:rPr>
              <a:t> </a:t>
            </a:r>
            <a:r>
              <a:rPr lang="el-GR" b="1" dirty="0"/>
              <a:t>Ι.16 </a:t>
            </a:r>
            <a:r>
              <a:rPr lang="el-GR" dirty="0"/>
              <a:t>(</a:t>
            </a:r>
            <a:r>
              <a:rPr lang="en-GB" dirty="0"/>
              <a:t>a</a:t>
            </a:r>
            <a:r>
              <a:rPr lang="el-GR" dirty="0"/>
              <a:t>)</a:t>
            </a:r>
            <a:r>
              <a:rPr lang="en-GB" dirty="0"/>
              <a:t>, </a:t>
            </a:r>
            <a:r>
              <a:rPr lang="el-GR" dirty="0"/>
              <a:t>(</a:t>
            </a:r>
            <a:r>
              <a:rPr lang="en-GB" dirty="0"/>
              <a:t>c</a:t>
            </a:r>
            <a:r>
              <a:rPr lang="el-GR" dirty="0"/>
              <a:t>)</a:t>
            </a:r>
            <a:r>
              <a:rPr lang="en-GB" dirty="0"/>
              <a:t>, </a:t>
            </a:r>
            <a:r>
              <a:rPr lang="el-GR" dirty="0"/>
              <a:t>(</a:t>
            </a:r>
            <a:r>
              <a:rPr lang="en-GB" dirty="0"/>
              <a:t>d</a:t>
            </a:r>
            <a:r>
              <a:rPr lang="el-GR" dirty="0"/>
              <a:t>)</a:t>
            </a:r>
            <a:r>
              <a:rPr lang="en-GB" dirty="0"/>
              <a:t>, </a:t>
            </a:r>
            <a:r>
              <a:rPr lang="el-GR" dirty="0"/>
              <a:t>(</a:t>
            </a:r>
            <a:r>
              <a:rPr lang="en-GB" dirty="0"/>
              <a:t>e</a:t>
            </a:r>
            <a:r>
              <a:rPr lang="el-GR" dirty="0"/>
              <a:t>)</a:t>
            </a:r>
            <a:r>
              <a:rPr lang="en-GB" dirty="0"/>
              <a:t>, </a:t>
            </a:r>
            <a:r>
              <a:rPr lang="el-GR" dirty="0"/>
              <a:t>(</a:t>
            </a:r>
            <a:r>
              <a:rPr lang="en-GB" dirty="0"/>
              <a:t>f</a:t>
            </a:r>
            <a:r>
              <a:rPr lang="el-GR" dirty="0"/>
              <a:t>) </a:t>
            </a:r>
            <a:endParaRPr lang="en-GB" dirty="0"/>
          </a:p>
          <a:p>
            <a:pPr marL="342900" indent="-342900">
              <a:buFont typeface="Wingdings" panose="05000000000000000000" pitchFamily="2" charset="2"/>
              <a:buChar char="§"/>
            </a:pPr>
            <a:endParaRPr lang="en-GB" dirty="0"/>
          </a:p>
          <a:p>
            <a:pPr marL="285750" indent="-285750">
              <a:buFontTx/>
              <a:buChar char="-"/>
            </a:pPr>
            <a:r>
              <a:rPr lang="el-GR" dirty="0"/>
              <a:t>Ο δικαιούχος δικαιούται να μεταφέρει </a:t>
            </a:r>
            <a:r>
              <a:rPr lang="el-GR" u="sng" dirty="0"/>
              <a:t>μέχρι και το 30% </a:t>
            </a:r>
            <a:r>
              <a:rPr lang="el-GR" dirty="0"/>
              <a:t>της επιχορήγησης που αφορά τις κατηγορίες </a:t>
            </a:r>
            <a:r>
              <a:rPr lang="en-GB" b="1" dirty="0"/>
              <a:t>Project Results, Multiplier Events </a:t>
            </a:r>
            <a:r>
              <a:rPr lang="el-GR" dirty="0"/>
              <a:t>και</a:t>
            </a:r>
            <a:r>
              <a:rPr lang="en-GB" b="1" dirty="0"/>
              <a:t> Learning/teaching/training activities</a:t>
            </a:r>
            <a:r>
              <a:rPr lang="el-GR" b="1" dirty="0"/>
              <a:t> </a:t>
            </a:r>
            <a:r>
              <a:rPr lang="el-GR" dirty="0"/>
              <a:t>σε οποιαδήποτε άλλη κατηγορία εξόδων, πέραν των κατηγοριών </a:t>
            </a:r>
            <a:r>
              <a:rPr lang="en-GB" b="1" dirty="0"/>
              <a:t>Project management and implementation, </a:t>
            </a:r>
            <a:r>
              <a:rPr lang="el-GR" dirty="0"/>
              <a:t>και</a:t>
            </a:r>
            <a:r>
              <a:rPr lang="en-GB" dirty="0"/>
              <a:t> </a:t>
            </a:r>
            <a:r>
              <a:rPr lang="en-GB" b="1" dirty="0"/>
              <a:t>Exceptional costs for subcontracting and purchase of good and services</a:t>
            </a:r>
            <a:endParaRPr lang="el-GR" b="1" dirty="0"/>
          </a:p>
          <a:p>
            <a:pPr marL="285750" indent="-285750">
              <a:buFontTx/>
              <a:buChar char="-"/>
            </a:pPr>
            <a:endParaRPr lang="el-GR" b="1" dirty="0"/>
          </a:p>
          <a:p>
            <a:pPr marL="285750" indent="-285750">
              <a:buFontTx/>
              <a:buChar char="-"/>
            </a:pPr>
            <a:r>
              <a:rPr lang="el-GR" dirty="0"/>
              <a:t>Ο δικαιούχος δικαιούται να μεταφέρει </a:t>
            </a:r>
            <a:r>
              <a:rPr lang="el-GR" u="sng" dirty="0"/>
              <a:t>μέχρι και το 100% </a:t>
            </a:r>
            <a:r>
              <a:rPr lang="el-GR" dirty="0"/>
              <a:t>του ποσού που αφορά τις κατηγορίες </a:t>
            </a:r>
            <a:r>
              <a:rPr lang="en-GB" b="1" dirty="0"/>
              <a:t>Transnational Project Meetings </a:t>
            </a:r>
            <a:r>
              <a:rPr lang="el-GR" dirty="0"/>
              <a:t>και</a:t>
            </a:r>
            <a:r>
              <a:rPr lang="en-GB" b="1" dirty="0"/>
              <a:t> Inclusion support for organisations</a:t>
            </a:r>
            <a:r>
              <a:rPr lang="el-GR" b="1" dirty="0"/>
              <a:t> </a:t>
            </a:r>
            <a:r>
              <a:rPr lang="el-GR" dirty="0"/>
              <a:t>σε οποιαδήποτε άλλη κατηγορία εξόδων, πέραν των κατηγοριών </a:t>
            </a:r>
            <a:r>
              <a:rPr lang="en-GB" b="1" dirty="0"/>
              <a:t>Project management and implementation, </a:t>
            </a:r>
            <a:r>
              <a:rPr lang="el-GR" dirty="0"/>
              <a:t>και</a:t>
            </a:r>
            <a:r>
              <a:rPr lang="en-GB" dirty="0"/>
              <a:t> </a:t>
            </a:r>
            <a:r>
              <a:rPr lang="en-GB" b="1" dirty="0"/>
              <a:t>Exceptional costs for subcontracting and purchase of good and services</a:t>
            </a:r>
            <a:endParaRPr lang="el-GR" b="1" dirty="0"/>
          </a:p>
          <a:p>
            <a:pPr marL="285750" indent="-285750">
              <a:buFontTx/>
              <a:buChar char="-"/>
            </a:pPr>
            <a:endParaRPr lang="el-GR" b="1" dirty="0"/>
          </a:p>
          <a:p>
            <a:pPr marL="285750" indent="-285750">
              <a:buFontTx/>
              <a:buChar char="-"/>
            </a:pPr>
            <a:r>
              <a:rPr lang="el-GR" dirty="0"/>
              <a:t>Ο δικαιούχος δικαιούται να μεταφέρει </a:t>
            </a:r>
            <a:r>
              <a:rPr lang="el-GR" u="sng" dirty="0"/>
              <a:t>μέχρι και το 100% </a:t>
            </a:r>
            <a:r>
              <a:rPr lang="el-GR" dirty="0"/>
              <a:t>του ποσού που αφορά τις κατηγορίες </a:t>
            </a:r>
            <a:r>
              <a:rPr lang="en-GB" b="1" dirty="0"/>
              <a:t>Project management and implementation, </a:t>
            </a:r>
            <a:r>
              <a:rPr lang="el-GR" dirty="0"/>
              <a:t>και</a:t>
            </a:r>
            <a:r>
              <a:rPr lang="en-GB" dirty="0"/>
              <a:t> </a:t>
            </a:r>
            <a:r>
              <a:rPr lang="en-GB" b="1" dirty="0"/>
              <a:t>Exceptional costs for subcontracting and purchase of good and services</a:t>
            </a:r>
            <a:r>
              <a:rPr lang="el-GR" b="1" dirty="0"/>
              <a:t> </a:t>
            </a:r>
            <a:r>
              <a:rPr lang="el-GR" dirty="0"/>
              <a:t>σε οποιαδήποτε άλλη κατηγορία  εξόδων</a:t>
            </a:r>
            <a:endParaRPr lang="en-GB" dirty="0"/>
          </a:p>
          <a:p>
            <a:endParaRPr lang="en-GB" b="1" dirty="0"/>
          </a:p>
        </p:txBody>
      </p:sp>
    </p:spTree>
    <p:extLst>
      <p:ext uri="{BB962C8B-B14F-4D97-AF65-F5344CB8AC3E}">
        <p14:creationId xmlns:p14="http://schemas.microsoft.com/office/powerpoint/2010/main" val="163110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623392" y="2147225"/>
            <a:ext cx="7704856" cy="3785652"/>
          </a:xfrm>
          <a:prstGeom prst="rect">
            <a:avLst/>
          </a:prstGeom>
          <a:noFill/>
        </p:spPr>
        <p:txBody>
          <a:bodyPr wrap="square" rtlCol="0">
            <a:spAutoFit/>
          </a:bodyPr>
          <a:lstStyle/>
          <a:p>
            <a:endParaRPr lang="el-GR" sz="2000" dirty="0"/>
          </a:p>
          <a:p>
            <a:pPr marL="285750" indent="-285750">
              <a:buFont typeface="Wingdings" panose="05000000000000000000" pitchFamily="2" charset="2"/>
              <a:buChar char="Ø"/>
            </a:pPr>
            <a:r>
              <a:rPr lang="el-GR" sz="2000" b="1" dirty="0"/>
              <a:t>Συμφωνία Επιχορήγησης</a:t>
            </a:r>
          </a:p>
          <a:p>
            <a:endParaRPr lang="el-GR" sz="2000" dirty="0"/>
          </a:p>
          <a:p>
            <a:pPr marL="285750" indent="-285750">
              <a:buFont typeface="Wingdings" panose="05000000000000000000" pitchFamily="2" charset="2"/>
              <a:buChar char="Ø"/>
            </a:pPr>
            <a:r>
              <a:rPr lang="el-GR" sz="2000" b="1" dirty="0"/>
              <a:t>Κατηγορίες Προϋπολογισμού και Απαιτούμενα Αποδεικτικά</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Τροποποιήσεις Συμφωνιών Επιχορήγησης</a:t>
            </a:r>
          </a:p>
          <a:p>
            <a:endParaRPr lang="el-GR" sz="2000" dirty="0"/>
          </a:p>
          <a:p>
            <a:pPr marL="285750" indent="-285750">
              <a:buFont typeface="Wingdings" panose="05000000000000000000" pitchFamily="2" charset="2"/>
              <a:buChar char="Ø"/>
            </a:pPr>
            <a:r>
              <a:rPr lang="el-GR" sz="2000" b="1" dirty="0"/>
              <a:t>Έλεγχοι του Δικαιούχου</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Οργανωτικά και Πρακτικά Θέματα</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Απαντήσεις σε Συνήθεις Ερωτήσεις</a:t>
            </a:r>
            <a:endParaRPr lang="en-US" sz="2000" b="1" dirty="0"/>
          </a:p>
        </p:txBody>
      </p:sp>
      <p:sp>
        <p:nvSpPr>
          <p:cNvPr id="6" name="Title 1"/>
          <p:cNvSpPr txBox="1">
            <a:spLocks/>
          </p:cNvSpPr>
          <p:nvPr/>
        </p:nvSpPr>
        <p:spPr>
          <a:xfrm>
            <a:off x="2117668" y="874402"/>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2056" y="7331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(12/16)</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2304626"/>
            <a:ext cx="10191456" cy="3954929"/>
          </a:xfrm>
          <a:prstGeom prst="rect">
            <a:avLst/>
          </a:prstGeom>
          <a:noFill/>
        </p:spPr>
        <p:txBody>
          <a:bodyPr wrap="square" rtlCol="0">
            <a:spAutoFit/>
          </a:bodyPr>
          <a:lstStyle/>
          <a:p>
            <a:pPr marL="285750" indent="-285750">
              <a:buFont typeface="Wingdings" panose="05000000000000000000" pitchFamily="2" charset="2"/>
              <a:buChar char="ü"/>
            </a:pPr>
            <a:r>
              <a:rPr lang="el-GR" b="1" u="sng" dirty="0"/>
              <a:t>Μεταφορά ποσών</a:t>
            </a:r>
            <a:r>
              <a:rPr lang="en-US" b="1" u="sng" dirty="0"/>
              <a:t> </a:t>
            </a:r>
            <a:r>
              <a:rPr lang="el-GR" b="1" u="sng" dirty="0"/>
              <a:t>μεταξύ των κατηγοριών, χωρίς καμία τροποποίηση της Συμφωνίας Επιχορήγησης</a:t>
            </a:r>
            <a:r>
              <a:rPr lang="el-GR" b="1" dirty="0"/>
              <a:t> </a:t>
            </a:r>
            <a:r>
              <a:rPr lang="el-GR" b="1" dirty="0">
                <a:sym typeface="Wingdings" panose="05000000000000000000" pitchFamily="2" charset="2"/>
              </a:rPr>
              <a:t> </a:t>
            </a:r>
            <a:r>
              <a:rPr lang="el-GR" b="1" dirty="0"/>
              <a:t>Ι.16 </a:t>
            </a:r>
            <a:r>
              <a:rPr lang="el-GR" dirty="0"/>
              <a:t>(</a:t>
            </a:r>
            <a:r>
              <a:rPr lang="en-GB" dirty="0"/>
              <a:t>a</a:t>
            </a:r>
            <a:r>
              <a:rPr lang="el-GR" dirty="0"/>
              <a:t>)</a:t>
            </a:r>
            <a:r>
              <a:rPr lang="en-GB" dirty="0"/>
              <a:t>, </a:t>
            </a:r>
            <a:r>
              <a:rPr lang="el-GR" dirty="0"/>
              <a:t>(</a:t>
            </a:r>
            <a:r>
              <a:rPr lang="en-GB" dirty="0"/>
              <a:t>c</a:t>
            </a:r>
            <a:r>
              <a:rPr lang="el-GR" dirty="0"/>
              <a:t>)</a:t>
            </a:r>
            <a:r>
              <a:rPr lang="en-GB" dirty="0"/>
              <a:t>, </a:t>
            </a:r>
            <a:r>
              <a:rPr lang="el-GR" dirty="0"/>
              <a:t>(</a:t>
            </a:r>
            <a:r>
              <a:rPr lang="en-GB" dirty="0"/>
              <a:t>d</a:t>
            </a:r>
            <a:r>
              <a:rPr lang="el-GR" dirty="0"/>
              <a:t>)</a:t>
            </a:r>
            <a:r>
              <a:rPr lang="en-GB" dirty="0"/>
              <a:t>, </a:t>
            </a:r>
            <a:r>
              <a:rPr lang="el-GR" dirty="0"/>
              <a:t>(</a:t>
            </a:r>
            <a:r>
              <a:rPr lang="en-GB" dirty="0"/>
              <a:t>e</a:t>
            </a:r>
            <a:r>
              <a:rPr lang="el-GR" dirty="0"/>
              <a:t>)</a:t>
            </a:r>
            <a:r>
              <a:rPr lang="en-GB" dirty="0"/>
              <a:t>, </a:t>
            </a:r>
            <a:r>
              <a:rPr lang="el-GR" dirty="0"/>
              <a:t>(</a:t>
            </a:r>
            <a:r>
              <a:rPr lang="en-GB" dirty="0"/>
              <a:t>f</a:t>
            </a:r>
            <a:r>
              <a:rPr lang="el-GR" dirty="0"/>
              <a:t>) </a:t>
            </a:r>
            <a:endParaRPr lang="en-GB" dirty="0"/>
          </a:p>
          <a:p>
            <a:pPr marL="342900" indent="-342900">
              <a:buFont typeface="Wingdings" panose="05000000000000000000" pitchFamily="2" charset="2"/>
              <a:buChar char="§"/>
            </a:pPr>
            <a:endParaRPr lang="el-GR" dirty="0"/>
          </a:p>
          <a:p>
            <a:endParaRPr lang="en-GB" dirty="0"/>
          </a:p>
          <a:p>
            <a:pPr marL="268288" indent="-268288"/>
            <a:r>
              <a:rPr lang="el-GR" dirty="0"/>
              <a:t>-    Ο δικαιούχος δικαιούται να μεταφέρει </a:t>
            </a:r>
            <a:r>
              <a:rPr lang="el-GR" u="sng" dirty="0"/>
              <a:t>μέχρι και το 15% </a:t>
            </a:r>
            <a:r>
              <a:rPr lang="el-GR" dirty="0"/>
              <a:t>της επιχορήγησης που αφορά την κατηγορία </a:t>
            </a:r>
            <a:r>
              <a:rPr lang="en-GB" b="1" dirty="0"/>
              <a:t>Inclusion support for participants </a:t>
            </a:r>
            <a:r>
              <a:rPr lang="el-GR" dirty="0"/>
              <a:t>σε οποιαδήποτε άλλη κατηγορία εξόδων, πέραν των κατηγοριών </a:t>
            </a:r>
            <a:r>
              <a:rPr lang="en-GB" b="1" dirty="0"/>
              <a:t>Project management and implementation, </a:t>
            </a:r>
            <a:r>
              <a:rPr lang="en-GB" dirty="0"/>
              <a:t> </a:t>
            </a:r>
            <a:r>
              <a:rPr lang="en-GB" b="1" dirty="0"/>
              <a:t>Exceptional costs for subcontracting and purchase of good and services</a:t>
            </a:r>
            <a:r>
              <a:rPr lang="el-GR" b="1" dirty="0"/>
              <a:t> </a:t>
            </a:r>
            <a:r>
              <a:rPr lang="el-GR" dirty="0"/>
              <a:t>και </a:t>
            </a:r>
            <a:r>
              <a:rPr lang="en-GB" b="1" dirty="0"/>
              <a:t>Exceptional costs for financial guarantee</a:t>
            </a:r>
            <a:r>
              <a:rPr lang="el-GR" b="1" dirty="0"/>
              <a:t> </a:t>
            </a:r>
          </a:p>
          <a:p>
            <a:pPr marL="268288" indent="-268288">
              <a:tabLst>
                <a:tab pos="268288" algn="l"/>
              </a:tabLst>
            </a:pPr>
            <a:endParaRPr lang="el-GR" b="1" dirty="0"/>
          </a:p>
          <a:p>
            <a:pPr marL="268288" indent="-268288">
              <a:tabLst>
                <a:tab pos="268288" algn="l"/>
              </a:tabLst>
            </a:pPr>
            <a:r>
              <a:rPr lang="el-GR" b="1" dirty="0"/>
              <a:t>-    </a:t>
            </a:r>
            <a:r>
              <a:rPr lang="el-GR" dirty="0"/>
              <a:t>Ο δικαιούχος δικαιούται να μεταφέρει </a:t>
            </a:r>
            <a:r>
              <a:rPr lang="el-GR" u="sng" dirty="0"/>
              <a:t>μέχρι και το 100% </a:t>
            </a:r>
            <a:r>
              <a:rPr lang="el-GR" dirty="0"/>
              <a:t>της επιχορήγησης που αφορά την κατηγορία </a:t>
            </a:r>
            <a:r>
              <a:rPr lang="en-GB" b="1" dirty="0"/>
              <a:t>Exceptional costs for expensive travel and financial guarantee</a:t>
            </a:r>
            <a:r>
              <a:rPr lang="el-GR" b="1" dirty="0"/>
              <a:t> </a:t>
            </a:r>
            <a:r>
              <a:rPr lang="el-GR" dirty="0"/>
              <a:t>σε οποιαδήποτε άλλη κατηγορία εξόδων, πέραν των κατηγοριών </a:t>
            </a:r>
            <a:r>
              <a:rPr lang="en-GB" b="1" dirty="0"/>
              <a:t>Project management and implementation, </a:t>
            </a:r>
            <a:r>
              <a:rPr lang="el-GR" dirty="0"/>
              <a:t>και</a:t>
            </a:r>
            <a:r>
              <a:rPr lang="en-GB" dirty="0"/>
              <a:t> </a:t>
            </a:r>
            <a:r>
              <a:rPr lang="en-GB" b="1" dirty="0"/>
              <a:t>Exceptional costs for subcontracting and purchase of good and services. </a:t>
            </a:r>
            <a:endParaRPr lang="el-GR" b="1" dirty="0"/>
          </a:p>
          <a:p>
            <a:endParaRPr lang="el-GR" sz="1700" b="1" dirty="0"/>
          </a:p>
        </p:txBody>
      </p:sp>
    </p:spTree>
    <p:extLst>
      <p:ext uri="{BB962C8B-B14F-4D97-AF65-F5344CB8AC3E}">
        <p14:creationId xmlns:p14="http://schemas.microsoft.com/office/powerpoint/2010/main" val="87837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5024" y="7647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a:ea typeface="+mj-ea"/>
                <a:cs typeface="+mj-cs"/>
              </a:rPr>
              <a:t>(13/16)</a:t>
            </a:r>
            <a:endParaRPr lang="en-GB" sz="2500" b="1" dirty="0">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1844827"/>
            <a:ext cx="10657184" cy="5386090"/>
          </a:xfrm>
          <a:prstGeom prst="rect">
            <a:avLst/>
          </a:prstGeom>
          <a:noFill/>
        </p:spPr>
        <p:txBody>
          <a:bodyPr wrap="square" rtlCol="0">
            <a:spAutoFit/>
          </a:bodyPr>
          <a:lstStyle/>
          <a:p>
            <a:endParaRPr lang="el-GR" sz="1400" dirty="0"/>
          </a:p>
          <a:p>
            <a:pPr marL="285750" indent="-285750">
              <a:buFont typeface="Wingdings" panose="05000000000000000000" pitchFamily="2" charset="2"/>
              <a:buChar char="ü"/>
            </a:pPr>
            <a:r>
              <a:rPr lang="el-GR" b="1" u="sng" dirty="0"/>
              <a:t>Μεταφορά ποσών μεταξύ των κατηγοριών, χωρίς καμία τροποποίηση της Συμφωνίας Επιχορήγησης, στη βάση του </a:t>
            </a:r>
            <a:r>
              <a:rPr lang="en-GB" b="1" u="sng" dirty="0"/>
              <a:t>Addendum</a:t>
            </a:r>
            <a:r>
              <a:rPr lang="el-GR" b="1" dirty="0">
                <a:sym typeface="Wingdings" panose="05000000000000000000" pitchFamily="2" charset="2"/>
              </a:rPr>
              <a:t> </a:t>
            </a:r>
            <a:r>
              <a:rPr lang="el-GR" dirty="0">
                <a:sym typeface="Wingdings" panose="05000000000000000000" pitchFamily="2" charset="2"/>
              </a:rPr>
              <a:t>Γ</a:t>
            </a:r>
            <a:r>
              <a:rPr lang="el-GR" dirty="0"/>
              <a:t>ια </a:t>
            </a:r>
            <a:r>
              <a:rPr lang="el-GR" i="1" dirty="0"/>
              <a:t>Εικονικές Δραστηριότητες</a:t>
            </a:r>
            <a:r>
              <a:rPr lang="el-GR" dirty="0"/>
              <a:t>, που επιβάλλεται να υλοποιηθούν ως τέτοιες, ως </a:t>
            </a:r>
            <a:r>
              <a:rPr lang="el-GR" i="1" dirty="0"/>
              <a:t>αποτέλεσμα της πανδημίας</a:t>
            </a:r>
            <a:endParaRPr lang="en-US" i="1" dirty="0"/>
          </a:p>
          <a:p>
            <a:endParaRPr lang="el-GR" sz="1000" dirty="0"/>
          </a:p>
          <a:p>
            <a:endParaRPr lang="el-GR" sz="1000" dirty="0"/>
          </a:p>
          <a:p>
            <a:pPr marL="552450" indent="-285750" algn="just">
              <a:buFontTx/>
              <a:buChar char="-"/>
            </a:pPr>
            <a:r>
              <a:rPr lang="el-GR" sz="1600" dirty="0">
                <a:ea typeface="Times New Roman" panose="02020603050405020304" pitchFamily="18" charset="0"/>
                <a:cs typeface="Times New Roman" panose="02020603050405020304" pitchFamily="18" charset="0"/>
              </a:rPr>
              <a:t>Οι δικαιούχοι δικαιούνται να μεταφέρουν </a:t>
            </a:r>
            <a:r>
              <a:rPr lang="el-GR" sz="1600" u="sng" dirty="0">
                <a:ea typeface="Times New Roman" panose="02020603050405020304" pitchFamily="18" charset="0"/>
                <a:cs typeface="Times New Roman" panose="02020603050405020304" pitchFamily="18" charset="0"/>
              </a:rPr>
              <a:t>μέχρι και το 60% </a:t>
            </a:r>
            <a:r>
              <a:rPr lang="el-GR" sz="1600" dirty="0">
                <a:ea typeface="Times New Roman" panose="02020603050405020304" pitchFamily="18" charset="0"/>
                <a:cs typeface="Times New Roman" panose="02020603050405020304" pitchFamily="18" charset="0"/>
              </a:rPr>
              <a:t>του ποσού που αντιστοιχεί στις κατηγορίες </a:t>
            </a:r>
            <a:r>
              <a:rPr lang="en-GB" sz="1600" b="1" dirty="0"/>
              <a:t>Transnational Project Meetings</a:t>
            </a:r>
            <a:r>
              <a:rPr lang="el-GR" sz="1600" dirty="0"/>
              <a:t>, </a:t>
            </a:r>
            <a:r>
              <a:rPr lang="en-GB" sz="1600" b="1" dirty="0"/>
              <a:t>Multiplier Events</a:t>
            </a:r>
            <a:r>
              <a:rPr lang="el-GR" sz="1600" dirty="0"/>
              <a:t>, </a:t>
            </a:r>
            <a:r>
              <a:rPr lang="en-GB" sz="1600" b="1" dirty="0"/>
              <a:t>Learning, Teaching and Training Activities</a:t>
            </a:r>
            <a:r>
              <a:rPr lang="el-GR" sz="1600" dirty="0"/>
              <a:t> και </a:t>
            </a:r>
            <a:r>
              <a:rPr lang="en-GB" sz="1600" b="1" dirty="0"/>
              <a:t>Exceptional Costs</a:t>
            </a:r>
            <a:r>
              <a:rPr lang="el-GR" sz="1600" dirty="0"/>
              <a:t> σε οποιαδήποτε άλλη κατηγορία</a:t>
            </a:r>
            <a:r>
              <a:rPr lang="en-GB" sz="1600" dirty="0"/>
              <a:t> </a:t>
            </a:r>
            <a:r>
              <a:rPr lang="el-GR" sz="1600" u="sng" dirty="0"/>
              <a:t>στα πλαίσια της οποίας θα υλοποιηθούν εικονικές δραστηριότητες</a:t>
            </a:r>
            <a:r>
              <a:rPr lang="el-GR" sz="1600" dirty="0"/>
              <a:t>, εκτός από τις κατηγορίες </a:t>
            </a:r>
            <a:r>
              <a:rPr lang="en-GB" sz="1600" b="1" dirty="0"/>
              <a:t>Project Management and Implementation</a:t>
            </a:r>
            <a:r>
              <a:rPr lang="en-GB" sz="1600" dirty="0"/>
              <a:t> </a:t>
            </a:r>
            <a:r>
              <a:rPr lang="el-GR" sz="1600" dirty="0"/>
              <a:t>και</a:t>
            </a:r>
            <a:r>
              <a:rPr lang="en-GB" sz="1600" dirty="0"/>
              <a:t> </a:t>
            </a:r>
            <a:r>
              <a:rPr lang="en-GB" sz="1600" b="1" dirty="0"/>
              <a:t>Exceptional Costs</a:t>
            </a:r>
            <a:r>
              <a:rPr lang="el-GR" sz="1600" dirty="0"/>
              <a:t> </a:t>
            </a:r>
          </a:p>
          <a:p>
            <a:pPr marL="266700" algn="just"/>
            <a:endParaRPr lang="el-GR" sz="1600" dirty="0"/>
          </a:p>
          <a:p>
            <a:pPr marL="552450" indent="-285750" algn="just">
              <a:buFontTx/>
              <a:buChar char="-"/>
            </a:pPr>
            <a:r>
              <a:rPr lang="el-GR" sz="1600" dirty="0"/>
              <a:t>Σχέδια τα οποία θα χρειαστεί να αγοράσουν/ενοικιάσουν εξοπλισμό και/ή υπηρεσίες, προκειμένου να υλοποιήσουν τις εικονικές τους δραστηριότητες, δικαιούνται να μεταφέρουν </a:t>
            </a:r>
            <a:r>
              <a:rPr lang="el-GR" sz="1600" u="sng" dirty="0"/>
              <a:t>μέχρι και 10% του ποσού κάθε εγκεκριμένης κατηγορίας προϋπολογισμού</a:t>
            </a:r>
            <a:r>
              <a:rPr lang="el-GR" sz="1600" dirty="0"/>
              <a:t> στην κατηγορία, ακόμη και αν το Σχέδιο</a:t>
            </a:r>
            <a:r>
              <a:rPr lang="en-GB" sz="1600" dirty="0"/>
              <a:t> </a:t>
            </a:r>
            <a:r>
              <a:rPr lang="el-GR" sz="1600" dirty="0"/>
              <a:t>δεν είχε εξαρχής εγκριθεί για τη</a:t>
            </a:r>
            <a:r>
              <a:rPr lang="en-GB" sz="1600" dirty="0"/>
              <a:t> </a:t>
            </a:r>
            <a:r>
              <a:rPr lang="el-GR" sz="1600" dirty="0"/>
              <a:t>συγκεκριμένη κατηγορία εξόδων</a:t>
            </a:r>
          </a:p>
          <a:p>
            <a:pPr marL="266700" algn="just"/>
            <a:endParaRPr lang="el-GR" sz="1600" dirty="0"/>
          </a:p>
          <a:p>
            <a:pPr marL="552450" indent="-285750" algn="just">
              <a:buFontTx/>
              <a:buChar char="-"/>
            </a:pPr>
            <a:r>
              <a:rPr lang="el-GR" sz="1600" dirty="0"/>
              <a:t>Ο δικαιούχος επιτρέπεται να μεταφέρει προς την κατηγορία Υποστήριξη Ένταξης Συμμετεχόντων χρήματα από οποιαδήποτε άλλη κατηγορία, </a:t>
            </a:r>
            <a:r>
              <a:rPr lang="el-GR" sz="1600" u="sng" dirty="0"/>
              <a:t>ακόμα και εάν δεν είχε εξαρχής εγκριθεί για </a:t>
            </a:r>
          </a:p>
          <a:p>
            <a:pPr marL="266700" algn="just"/>
            <a:r>
              <a:rPr lang="el-GR" sz="1600" dirty="0"/>
              <a:t>      την κατηγορία αυτή εξόδων</a:t>
            </a:r>
          </a:p>
          <a:p>
            <a:pPr marL="536575" indent="-269875" algn="just"/>
            <a:endParaRPr lang="el-GR" sz="1600" dirty="0"/>
          </a:p>
          <a:p>
            <a:pPr marL="266700" algn="just"/>
            <a:endParaRPr lang="en-US" sz="16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US" sz="1600" dirty="0"/>
          </a:p>
        </p:txBody>
      </p:sp>
    </p:spTree>
    <p:extLst>
      <p:ext uri="{BB962C8B-B14F-4D97-AF65-F5344CB8AC3E}">
        <p14:creationId xmlns:p14="http://schemas.microsoft.com/office/powerpoint/2010/main" val="375551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3684" y="2741870"/>
            <a:ext cx="11618940" cy="1479218"/>
          </a:xfrm>
          <a:prstGeom prst="roundRect">
            <a:avLst/>
          </a:prstGeom>
          <a:solidFill>
            <a:srgbClr val="01AED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091501" y="616732"/>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a:ea typeface="+mj-ea"/>
                <a:cs typeface="+mj-cs"/>
              </a:rPr>
              <a:t>14/16</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11352" y="127199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2060848"/>
            <a:ext cx="11568608" cy="4524315"/>
          </a:xfrm>
          <a:prstGeom prst="rect">
            <a:avLst/>
          </a:prstGeom>
          <a:noFill/>
        </p:spPr>
        <p:txBody>
          <a:bodyPr wrap="square" rtlCol="0">
            <a:spAutoFit/>
          </a:bodyPr>
          <a:lstStyle/>
          <a:p>
            <a:pPr marL="285750" indent="-285750">
              <a:buFont typeface="Wingdings" panose="05000000000000000000" pitchFamily="2" charset="2"/>
              <a:buChar char="ü"/>
            </a:pPr>
            <a:r>
              <a:rPr lang="el-GR" b="1" u="sng" dirty="0"/>
              <a:t>Μεταφορά ποσών, με τροποποίηση της Συμφωνίας Επιχορήγησης</a:t>
            </a:r>
            <a:r>
              <a:rPr lang="el-GR" b="1" dirty="0"/>
              <a:t>:</a:t>
            </a:r>
          </a:p>
          <a:p>
            <a:endParaRPr lang="el-GR" dirty="0"/>
          </a:p>
          <a:p>
            <a:pPr lvl="0" algn="ctr"/>
            <a:endParaRPr lang="el-GR" dirty="0"/>
          </a:p>
          <a:p>
            <a:pPr lvl="0" algn="ctr"/>
            <a:r>
              <a:rPr lang="el-GR" dirty="0"/>
              <a:t>Εάν επιθυμείτε να πραγματοποιήσετε μεταφορά ποσών από μία κατηγορία προϋπολογισμού σε άλλη, που να μην εμπίπτει σε όσες αναφέρονται </a:t>
            </a:r>
            <a:r>
              <a:rPr lang="el-GR" b="1" dirty="0"/>
              <a:t>στο Άρθρο </a:t>
            </a:r>
            <a:r>
              <a:rPr lang="en-US" b="1" dirty="0"/>
              <a:t>I.16</a:t>
            </a:r>
            <a:r>
              <a:rPr lang="el-GR" b="1" dirty="0"/>
              <a:t> ή στο </a:t>
            </a:r>
            <a:r>
              <a:rPr lang="en-US" b="1" dirty="0"/>
              <a:t>Addendum</a:t>
            </a:r>
            <a:r>
              <a:rPr lang="el-GR" dirty="0"/>
              <a:t>, θα πρέπει να υποβάλετε αίτημα για τροποποίηση της Συμφωνίας Επιχορήγησης προς το ΙΔΕΠ Διά Βίου Μάθησης. Το ΙΔΕΠ διατηρεί το δικαίωμα να απορρίψει το αίτημα, εάν δεν το θεωρεί πλήρως δικαιολογημένο!</a:t>
            </a:r>
          </a:p>
          <a:p>
            <a:pPr lvl="0"/>
            <a:endParaRPr lang="el-GR" dirty="0"/>
          </a:p>
          <a:p>
            <a:pPr lvl="0"/>
            <a:endParaRPr lang="el-GR" dirty="0"/>
          </a:p>
          <a:p>
            <a:endParaRPr lang="en-US" dirty="0"/>
          </a:p>
          <a:p>
            <a:pPr marL="285750" indent="-285750">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957" y="4718542"/>
            <a:ext cx="3131983" cy="191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89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5268" y="7226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(15/16)</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1988840"/>
            <a:ext cx="10585176" cy="6678751"/>
          </a:xfrm>
          <a:prstGeom prst="rect">
            <a:avLst/>
          </a:prstGeom>
          <a:noFill/>
        </p:spPr>
        <p:txBody>
          <a:bodyPr wrap="square" rtlCol="0">
            <a:spAutoFit/>
          </a:bodyPr>
          <a:lstStyle/>
          <a:p>
            <a:pPr marL="342900" indent="-342900">
              <a:buFont typeface="Wingdings" panose="05000000000000000000" pitchFamily="2" charset="2"/>
              <a:buChar char="§"/>
            </a:pPr>
            <a:r>
              <a:rPr lang="el-GR" b="1" dirty="0"/>
              <a:t>Μεταφορές ποσών εντός της ίδιας κατηγορίας προϋπολογισμού: Ι.16 </a:t>
            </a:r>
            <a:r>
              <a:rPr lang="en-GB" b="1" dirty="0"/>
              <a:t>- </a:t>
            </a:r>
            <a:r>
              <a:rPr lang="el-GR" b="1" dirty="0"/>
              <a:t>(</a:t>
            </a:r>
            <a:r>
              <a:rPr lang="en-GB" b="1" dirty="0"/>
              <a:t>b)</a:t>
            </a:r>
            <a:r>
              <a:rPr lang="el-GR" b="1" dirty="0"/>
              <a:t> :</a:t>
            </a:r>
          </a:p>
          <a:p>
            <a:pPr marL="266700" algn="just"/>
            <a:endParaRPr lang="el-GR" dirty="0"/>
          </a:p>
          <a:p>
            <a:pPr marL="466725" indent="-285750" algn="just">
              <a:buFont typeface="Wingdings" panose="05000000000000000000" pitchFamily="2" charset="2"/>
              <a:buChar char="ü"/>
            </a:pPr>
            <a:r>
              <a:rPr lang="el-GR" dirty="0"/>
              <a:t>Ο δικαιούχος έχει τη δυνατότητα να μεταφέρει ποσά εντός της ίδιας κατηγορίας προϋπολογισμού, </a:t>
            </a:r>
            <a:r>
              <a:rPr lang="el-GR" u="sng" dirty="0"/>
              <a:t>χωρίς να απαιτείται καμία τροποποίηση της Συμφωνίας Επιχορήγησης</a:t>
            </a:r>
            <a:r>
              <a:rPr lang="el-GR" dirty="0"/>
              <a:t>, νοουμένου ότι δεν επηρεάζεται η ποιότητα του Σχεδίου και ότι η μεταφορά αιτιολογείται στην τελική έκθεση.</a:t>
            </a:r>
            <a:endParaRPr lang="en-US" b="1" dirty="0"/>
          </a:p>
          <a:p>
            <a:pPr algn="just"/>
            <a:endParaRPr lang="en-US" sz="1900" dirty="0"/>
          </a:p>
          <a:p>
            <a:pPr marL="466725" indent="-285750" algn="just">
              <a:buFont typeface="Wingdings" panose="05000000000000000000" pitchFamily="2" charset="2"/>
              <a:buChar char="ü"/>
            </a:pPr>
            <a:r>
              <a:rPr lang="el-GR" b="1" u="sng" dirty="0"/>
              <a:t>Παραδείγματα τέτοιων μεταφορών</a:t>
            </a:r>
            <a:r>
              <a:rPr lang="el-GR" dirty="0"/>
              <a:t>: </a:t>
            </a:r>
          </a:p>
          <a:p>
            <a:pPr marL="180975" algn="just"/>
            <a:endParaRPr lang="el-GR" dirty="0"/>
          </a:p>
          <a:p>
            <a:pPr marL="536575" indent="-355600" algn="just">
              <a:buFontTx/>
              <a:buChar char="-"/>
            </a:pPr>
            <a:r>
              <a:rPr lang="el-GR" sz="1700" dirty="0"/>
              <a:t>Ο δικαιούχος μεταφέρει χρήματα από μία διακρατική δραστηριότητα   μάθησης/διδασκαλίας/κατάρτισης σε άλλη, γιατί οι συνθήκες επιβάλλουν να μειωθεί ο εγκεκριμένος αριθμός συμμετεχόντων στη μία δραστηριότητα και να αυξηθεί στην άλλη δραστηριότητα.</a:t>
            </a:r>
          </a:p>
          <a:p>
            <a:pPr marL="180975" algn="just"/>
            <a:endParaRPr lang="el-GR" sz="1700" dirty="0"/>
          </a:p>
          <a:p>
            <a:pPr marL="536575" indent="-355600" algn="just">
              <a:buFontTx/>
              <a:buChar char="-"/>
            </a:pPr>
            <a:r>
              <a:rPr lang="el-GR" sz="1700" dirty="0"/>
              <a:t>Ο δικαιούχος μεταφέρει χρήματα από ένα </a:t>
            </a:r>
            <a:r>
              <a:rPr lang="en-GB" sz="1700" dirty="0"/>
              <a:t>“Project Result” </a:t>
            </a:r>
            <a:r>
              <a:rPr lang="el-GR" sz="1700" dirty="0"/>
              <a:t>σε άλλο: Σε τέτοια περίπτωση, οι μεταφορές πρέπει να γίνονται με απόλυτη προσοχή, δεδομένου ότι τα</a:t>
            </a:r>
            <a:r>
              <a:rPr lang="en-GB" sz="1700" dirty="0"/>
              <a:t> </a:t>
            </a:r>
            <a:r>
              <a:rPr lang="el-GR" sz="1700" dirty="0"/>
              <a:t>παραχθέντα </a:t>
            </a:r>
            <a:r>
              <a:rPr lang="en-GB" sz="1700" dirty="0"/>
              <a:t>“Project Results” </a:t>
            </a:r>
            <a:r>
              <a:rPr lang="el-GR" sz="1700" dirty="0"/>
              <a:t>πρέπει να ανταποκρίνονται στα εγκεκριμένα ως προς το περιεχόμενό τους, εκτός σε εξαιρετικές περιπτώσεις, που οι συνθήκες </a:t>
            </a:r>
            <a:r>
              <a:rPr lang="el-GR" dirty="0"/>
              <a:t>το επιβάλλουν.</a:t>
            </a:r>
          </a:p>
          <a:p>
            <a:pPr marL="266700" indent="-85725" algn="just"/>
            <a:endParaRPr lang="el-GR" sz="1900" i="1"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428978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1844824"/>
            <a:ext cx="10494232" cy="3754874"/>
          </a:xfrm>
          <a:prstGeom prst="rect">
            <a:avLst/>
          </a:prstGeom>
        </p:spPr>
        <p:txBody>
          <a:bodyPr wrap="square">
            <a:spAutoFit/>
          </a:bodyPr>
          <a:lstStyle/>
          <a:p>
            <a:pPr marL="342900" indent="-342900">
              <a:buFont typeface="Wingdings" panose="05000000000000000000" pitchFamily="2" charset="2"/>
              <a:buChar char="§"/>
            </a:pPr>
            <a:r>
              <a:rPr lang="el-GR" sz="2000" dirty="0"/>
              <a:t>Για δύο κατηγορίες προϋπολογισμού ορίζονται από τον Οδηγό του Προγράμματος ανώτατα ποσά ανά Σχέδιο: </a:t>
            </a:r>
            <a:endParaRPr lang="en-US" sz="2000" dirty="0"/>
          </a:p>
          <a:p>
            <a:endParaRPr lang="el-GR" sz="2000" dirty="0"/>
          </a:p>
          <a:p>
            <a:pPr marL="285750" indent="-285750">
              <a:buFont typeface="Wingdings" panose="05000000000000000000" pitchFamily="2" charset="2"/>
              <a:buChar char="ü"/>
            </a:pPr>
            <a:r>
              <a:rPr lang="el-GR" dirty="0"/>
              <a:t>Έκτακτες Δαπάνες: </a:t>
            </a:r>
            <a:r>
              <a:rPr lang="el-GR" u="sng" dirty="0"/>
              <a:t>50.000 EUR</a:t>
            </a:r>
            <a:endParaRPr lang="el-GR" dirty="0"/>
          </a:p>
          <a:p>
            <a:pPr marL="285750" indent="-285750">
              <a:buFont typeface="Wingdings" panose="05000000000000000000" pitchFamily="2" charset="2"/>
              <a:buChar char="ü"/>
            </a:pPr>
            <a:r>
              <a:rPr lang="el-GR" dirty="0"/>
              <a:t>Πολλαπλασιαστικές Δράσεις: </a:t>
            </a:r>
            <a:endParaRPr lang="en-GB" dirty="0"/>
          </a:p>
          <a:p>
            <a:pPr marL="285750" indent="-285750">
              <a:buFontTx/>
              <a:buChar char="-"/>
            </a:pPr>
            <a:r>
              <a:rPr lang="el-GR" u="sng" dirty="0"/>
              <a:t>30.000 </a:t>
            </a:r>
            <a:r>
              <a:rPr lang="en-US" u="sng" dirty="0"/>
              <a:t>EUR: </a:t>
            </a:r>
            <a:r>
              <a:rPr lang="el-GR" u="sng" dirty="0"/>
              <a:t>Φυσικές Δραστηριότητες ή Φυσικές + Εικονικές</a:t>
            </a:r>
          </a:p>
          <a:p>
            <a:pPr marL="285750" indent="-285750">
              <a:buFontTx/>
              <a:buChar char="-"/>
            </a:pPr>
            <a:r>
              <a:rPr lang="el-GR" u="sng" dirty="0"/>
              <a:t>5.000 </a:t>
            </a:r>
            <a:r>
              <a:rPr lang="en-GB" u="sng" dirty="0"/>
              <a:t>EUR: </a:t>
            </a:r>
            <a:r>
              <a:rPr lang="el-GR" u="sng" dirty="0"/>
              <a:t>Εικονικές Δραστηριότητες</a:t>
            </a:r>
            <a:r>
              <a:rPr lang="el-GR" dirty="0"/>
              <a:t> (όχι επιπλέον των 30 000 Ευρώ)</a:t>
            </a:r>
            <a:endParaRPr lang="en-US" dirty="0"/>
          </a:p>
          <a:p>
            <a:r>
              <a:rPr lang="en-US" u="sng" dirty="0"/>
              <a:t>                                                           </a:t>
            </a:r>
            <a:endParaRPr lang="el-GR" sz="2000" dirty="0"/>
          </a:p>
          <a:p>
            <a:r>
              <a:rPr lang="el-GR" sz="1700" i="1" u="sng" dirty="0"/>
              <a:t>Σημείωση</a:t>
            </a:r>
            <a:r>
              <a:rPr lang="el-GR" sz="1700" i="1" dirty="0"/>
              <a:t>: Καμία μεταφορά μεταξύ κατηγοριών προϋπολογισμού (είτε με είτε χωρίς τροποποίηση) δεν μπορεί να έχει ως αποτέλεσμα την αύξηση των ανώτατων ποσών των συγκεκριμένων κατηγοριών</a:t>
            </a:r>
          </a:p>
          <a:p>
            <a:endParaRPr lang="el-GR" dirty="0"/>
          </a:p>
          <a:p>
            <a:r>
              <a:rPr lang="el-GR" dirty="0"/>
              <a:t> </a:t>
            </a:r>
          </a:p>
          <a:p>
            <a:r>
              <a:rPr lang="el-GR" dirty="0"/>
              <a:t> </a:t>
            </a:r>
          </a:p>
        </p:txBody>
      </p:sp>
      <p:sp>
        <p:nvSpPr>
          <p:cNvPr id="3" name="Title 1"/>
          <p:cNvSpPr txBox="1">
            <a:spLocks/>
          </p:cNvSpPr>
          <p:nvPr/>
        </p:nvSpPr>
        <p:spPr>
          <a:xfrm>
            <a:off x="2068028" y="733495"/>
            <a:ext cx="8064896" cy="926519"/>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a:ea typeface="+mj-ea"/>
                <a:cs typeface="+mj-cs"/>
              </a:rPr>
              <a:t>16/16</a:t>
            </a:r>
            <a:r>
              <a:rPr lang="el-GR" sz="2500" b="1" dirty="0">
                <a:solidFill>
                  <a:srgbClr val="20376A"/>
                </a:solidFill>
                <a:ea typeface="+mj-ea"/>
                <a:cs typeface="+mj-cs"/>
              </a:rPr>
              <a:t>)</a:t>
            </a:r>
            <a:endParaRPr lang="en-GB" sz="2500" b="1" dirty="0">
              <a:solidFill>
                <a:srgbClr val="20376A"/>
              </a:solidFill>
              <a:ea typeface="+mj-ea"/>
              <a:cs typeface="+mj-cs"/>
            </a:endParaRPr>
          </a:p>
        </p:txBody>
      </p:sp>
      <p:pic>
        <p:nvPicPr>
          <p:cNvPr id="1026" name="Picture 2" descr="Image result for EURO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723" y="5013176"/>
            <a:ext cx="3989940" cy="156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22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527296" y="3236510"/>
            <a:ext cx="4858574"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ΚΑΤΗΓΟΡΙΕΣ ΠΡΟΫΠΟΛΟΓΙΣΜΟΥ ΚΑΙ </a:t>
            </a:r>
          </a:p>
          <a:p>
            <a:pPr algn="ctr"/>
            <a:r>
              <a:rPr lang="el-GR" sz="2400" b="1" dirty="0"/>
              <a:t>ΑΠΑΙΤΟΥΜΕΝΑ ΑΠΟΔΕΙΚΤΙΚΑ</a:t>
            </a:r>
            <a:endParaRPr lang="en-US" sz="2400" b="1" dirty="0"/>
          </a:p>
        </p:txBody>
      </p:sp>
      <p:sp>
        <p:nvSpPr>
          <p:cNvPr id="3" name="AutoShape 2" descr="Image result for Agreements icons"/>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euro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482" y="14127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8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908723"/>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(1/</a:t>
            </a:r>
            <a:r>
              <a:rPr lang="el-GR" sz="2400" b="1" dirty="0">
                <a:solidFill>
                  <a:srgbClr val="20376A"/>
                </a:solidFill>
              </a:rPr>
              <a:t>3</a:t>
            </a:r>
            <a:r>
              <a:rPr lang="en-US" sz="2400" b="1" dirty="0">
                <a:solidFill>
                  <a:srgbClr val="20376A"/>
                </a:solidFill>
              </a:rPr>
              <a:t>)</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263352" y="2492896"/>
            <a:ext cx="9577064" cy="3410164"/>
          </a:xfrm>
          <a:prstGeom prst="rect">
            <a:avLst/>
          </a:prstGeom>
        </p:spPr>
        <p:txBody>
          <a:bodyPr wrap="square">
            <a:spAutoFit/>
          </a:bodyPr>
          <a:lstStyle/>
          <a:p>
            <a:pPr marL="285750" indent="-285750" algn="just">
              <a:spcBef>
                <a:spcPct val="20000"/>
              </a:spcBef>
              <a:buFont typeface="Wingdings" panose="05000000000000000000" pitchFamily="2" charset="2"/>
              <a:buChar char="q"/>
              <a:defRPr/>
            </a:pPr>
            <a:r>
              <a:rPr lang="el-GR" sz="2000" b="1" u="sng" dirty="0"/>
              <a:t>Καλύπτει έξοδα που αφορούν κάθε Σχέδιο που υλοποιείται, όπως:</a:t>
            </a:r>
            <a:endParaRPr lang="en-US" sz="2000" b="1" u="sng" dirty="0"/>
          </a:p>
          <a:p>
            <a:pPr algn="just">
              <a:spcBef>
                <a:spcPct val="20000"/>
              </a:spcBef>
              <a:defRPr/>
            </a:pPr>
            <a:endParaRPr lang="en-US" sz="2200" b="1" i="1" dirty="0"/>
          </a:p>
          <a:p>
            <a:pPr marL="285750" indent="-285750" algn="just">
              <a:spcBef>
                <a:spcPct val="20000"/>
              </a:spcBef>
              <a:buFont typeface="Wingdings" panose="05000000000000000000" pitchFamily="2" charset="2"/>
              <a:buChar char="§"/>
              <a:defRPr/>
            </a:pPr>
            <a:r>
              <a:rPr lang="el-GR" dirty="0">
                <a:sym typeface="Wingdings" panose="05000000000000000000" pitchFamily="2" charset="2"/>
              </a:rPr>
              <a:t>Έξοδα διαχείρισης σχεδίου </a:t>
            </a:r>
            <a:r>
              <a:rPr lang="en-US" dirty="0"/>
              <a:t>(</a:t>
            </a:r>
            <a:r>
              <a:rPr lang="el-GR" dirty="0"/>
              <a:t>π.χ. προγραμματισμός, σχεδιασμός</a:t>
            </a:r>
            <a:r>
              <a:rPr lang="en-US" dirty="0"/>
              <a:t>, </a:t>
            </a:r>
            <a:r>
              <a:rPr lang="el-GR" dirty="0"/>
              <a:t>συντονισμός εταίρων</a:t>
            </a:r>
            <a:r>
              <a:rPr lang="en-US" dirty="0"/>
              <a:t>)</a:t>
            </a:r>
            <a:endParaRPr lang="el-GR" dirty="0"/>
          </a:p>
          <a:p>
            <a:pPr marL="285750" indent="-285750" algn="just">
              <a:spcBef>
                <a:spcPct val="20000"/>
              </a:spcBef>
              <a:buFont typeface="Wingdings" panose="05000000000000000000" pitchFamily="2" charset="2"/>
              <a:buChar char="§"/>
              <a:defRPr/>
            </a:pPr>
            <a:r>
              <a:rPr lang="el-GR" dirty="0"/>
              <a:t>Παραγωγή υλικού και εργαλείων (π.χ. σχεδιασμός ιστοσελίδας)/αποτελεσμάτων μικρής κλίμακας</a:t>
            </a:r>
          </a:p>
          <a:p>
            <a:pPr marL="285750" indent="-285750" algn="just">
              <a:spcBef>
                <a:spcPct val="20000"/>
              </a:spcBef>
              <a:buFont typeface="Wingdings" panose="05000000000000000000" pitchFamily="2" charset="2"/>
              <a:buChar char="§"/>
              <a:defRPr/>
            </a:pPr>
            <a:r>
              <a:rPr lang="el-GR" dirty="0"/>
              <a:t>Δραστηριότητες διάδοσης του Σχεδίου και των αποτελεσμάτων του</a:t>
            </a:r>
          </a:p>
          <a:p>
            <a:pPr marL="285750" indent="-285750" algn="just">
              <a:spcBef>
                <a:spcPct val="20000"/>
              </a:spcBef>
              <a:buFont typeface="Wingdings" panose="05000000000000000000" pitchFamily="2" charset="2"/>
              <a:buChar char="§"/>
              <a:defRPr/>
            </a:pPr>
            <a:r>
              <a:rPr lang="el-GR" dirty="0"/>
              <a:t>Δημιουργία υλικού πληροφόρησης και προώθησης του Σχεδίου</a:t>
            </a:r>
          </a:p>
          <a:p>
            <a:pPr marL="285750" indent="-285750" algn="just">
              <a:spcBef>
                <a:spcPct val="20000"/>
              </a:spcBef>
              <a:buFont typeface="Wingdings" panose="05000000000000000000" pitchFamily="2" charset="2"/>
              <a:buChar char="§"/>
              <a:defRPr/>
            </a:pPr>
            <a:r>
              <a:rPr lang="el-GR" dirty="0"/>
              <a:t>Έξοδα φιλοξενίας (π.χ. πολιτισμικές δραστηριότητες, κατά τη διάρκεια διακρατικών δραστηριοτήτων κινητικότητας)</a:t>
            </a:r>
          </a:p>
          <a:p>
            <a:pPr marL="285750" indent="-285750" algn="just">
              <a:spcBef>
                <a:spcPct val="20000"/>
              </a:spcBef>
              <a:buFont typeface="Wingdings" panose="05000000000000000000" pitchFamily="2" charset="2"/>
              <a:buChar char="§"/>
              <a:defRPr/>
            </a:pPr>
            <a:r>
              <a:rPr lang="el-GR" dirty="0"/>
              <a:t>Ταξιδιωτική ασφάλεια συμμετεχόντων σε διακρατικές δραστηριότητες</a:t>
            </a:r>
          </a:p>
          <a:p>
            <a:pPr algn="just">
              <a:spcBef>
                <a:spcPct val="20000"/>
              </a:spcBef>
              <a:defRPr/>
            </a:pPr>
            <a:endParaRPr lang="el-GR" dirty="0"/>
          </a:p>
        </p:txBody>
      </p:sp>
    </p:spTree>
    <p:extLst>
      <p:ext uri="{BB962C8B-B14F-4D97-AF65-F5344CB8AC3E}">
        <p14:creationId xmlns:p14="http://schemas.microsoft.com/office/powerpoint/2010/main" val="54508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08723"/>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a:t>
            </a:r>
            <a:r>
              <a:rPr lang="el-GR" sz="2400" b="1" dirty="0">
                <a:solidFill>
                  <a:srgbClr val="20376A"/>
                </a:solidFill>
              </a:rPr>
              <a:t>2</a:t>
            </a:r>
            <a:r>
              <a:rPr lang="en-US" sz="2400" b="1" dirty="0">
                <a:solidFill>
                  <a:srgbClr val="20376A"/>
                </a:solidFill>
              </a:rPr>
              <a:t>/</a:t>
            </a:r>
            <a:r>
              <a:rPr lang="el-GR" sz="2400" b="1" dirty="0">
                <a:solidFill>
                  <a:srgbClr val="20376A"/>
                </a:solidFill>
              </a:rPr>
              <a:t>3</a:t>
            </a:r>
            <a:r>
              <a:rPr lang="en-US" sz="2400" b="1" dirty="0">
                <a:solidFill>
                  <a:srgbClr val="20376A"/>
                </a:solidFill>
              </a:rPr>
              <a:t>)</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335360" y="2060848"/>
            <a:ext cx="10153128" cy="4564326"/>
          </a:xfrm>
          <a:prstGeom prst="rect">
            <a:avLst/>
          </a:prstGeom>
        </p:spPr>
        <p:txBody>
          <a:bodyPr wrap="square">
            <a:spAutoFit/>
          </a:bodyPr>
          <a:lstStyle/>
          <a:p>
            <a:pPr algn="just">
              <a:spcBef>
                <a:spcPct val="20000"/>
              </a:spcBef>
              <a:defRPr/>
            </a:pPr>
            <a:endParaRPr lang="el-GR" dirty="0"/>
          </a:p>
          <a:p>
            <a:pPr marL="285750" indent="-285750" algn="just">
              <a:spcBef>
                <a:spcPct val="20000"/>
              </a:spcBef>
              <a:buFont typeface="Wingdings" panose="05000000000000000000" pitchFamily="2" charset="2"/>
              <a:buChar char="q"/>
              <a:defRPr/>
            </a:pPr>
            <a:r>
              <a:rPr lang="el-GR" sz="2000" b="1" u="sng" dirty="0"/>
              <a:t>Επιλέξιμες Δαπάνες</a:t>
            </a:r>
            <a:r>
              <a:rPr lang="el-GR" sz="2000" b="1" dirty="0"/>
              <a:t>: </a:t>
            </a:r>
          </a:p>
          <a:p>
            <a:pPr algn="just">
              <a:spcBef>
                <a:spcPct val="20000"/>
              </a:spcBef>
              <a:defRPr/>
            </a:pPr>
            <a:endParaRPr lang="el-GR" sz="2000" b="1" dirty="0"/>
          </a:p>
          <a:p>
            <a:pPr algn="just">
              <a:spcBef>
                <a:spcPct val="20000"/>
              </a:spcBef>
              <a:defRPr/>
            </a:pPr>
            <a:r>
              <a:rPr lang="el-GR" dirty="0"/>
              <a:t>Μήνες διάρκειας του Σχεδίου Χ </a:t>
            </a:r>
            <a:r>
              <a:rPr lang="el-GR" dirty="0" err="1"/>
              <a:t>Μοναδιαία</a:t>
            </a:r>
            <a:r>
              <a:rPr lang="el-GR" dirty="0"/>
              <a:t> μηνιαία συνεισφορά για τις δραστηριότητες του συντονιστή εταίρου </a:t>
            </a:r>
          </a:p>
          <a:p>
            <a:pPr algn="ctr">
              <a:spcBef>
                <a:spcPct val="20000"/>
              </a:spcBef>
              <a:defRPr/>
            </a:pPr>
            <a:r>
              <a:rPr lang="el-GR" sz="3000" b="1" dirty="0">
                <a:solidFill>
                  <a:srgbClr val="01AED1"/>
                </a:solidFill>
              </a:rPr>
              <a:t>+ </a:t>
            </a:r>
          </a:p>
          <a:p>
            <a:pPr algn="just">
              <a:spcBef>
                <a:spcPct val="20000"/>
              </a:spcBef>
              <a:defRPr/>
            </a:pPr>
            <a:endParaRPr lang="el-GR" dirty="0"/>
          </a:p>
          <a:p>
            <a:pPr algn="just">
              <a:spcBef>
                <a:spcPct val="20000"/>
              </a:spcBef>
              <a:defRPr/>
            </a:pPr>
            <a:r>
              <a:rPr lang="el-GR" dirty="0"/>
              <a:t>Μήνες διάρκειας του Σχεδίου Χ </a:t>
            </a:r>
            <a:r>
              <a:rPr lang="el-GR" dirty="0" err="1"/>
              <a:t>Μοναδιαία</a:t>
            </a:r>
            <a:r>
              <a:rPr lang="el-GR" dirty="0"/>
              <a:t> μηνιαία Συνεισφορά για τις δραστηριότητες των εταίρων που δεν έχουν συντονιστικό ρόλο  Χ Αριθμός εταίρων</a:t>
            </a:r>
          </a:p>
          <a:p>
            <a:pPr algn="just">
              <a:spcBef>
                <a:spcPct val="20000"/>
              </a:spcBef>
              <a:defRPr/>
            </a:pPr>
            <a:endParaRPr lang="el-GR" sz="2000" dirty="0"/>
          </a:p>
          <a:p>
            <a:pPr algn="just">
              <a:spcBef>
                <a:spcPct val="20000"/>
              </a:spcBef>
              <a:defRPr/>
            </a:pPr>
            <a:r>
              <a:rPr lang="el-GR" sz="1700" i="1" dirty="0"/>
              <a:t>Σημείωση: Η </a:t>
            </a:r>
            <a:r>
              <a:rPr lang="el-GR" sz="1700" i="1" dirty="0" err="1"/>
              <a:t>Μοναδιαία</a:t>
            </a:r>
            <a:r>
              <a:rPr lang="el-GR" sz="1700" i="1" dirty="0"/>
              <a:t> Συνεισφορά που αφορά τις δραστηριότητες του συντονιστή εταίρου διαφέρει από αυτήν που αφορά τις δραστηριότητες των υπόλοιπων εταίρων</a:t>
            </a:r>
            <a:endParaRPr lang="en-US" sz="1700" i="1" dirty="0"/>
          </a:p>
          <a:p>
            <a:pPr algn="just">
              <a:spcBef>
                <a:spcPct val="20000"/>
              </a:spcBef>
              <a:defRPr/>
            </a:pPr>
            <a:endParaRPr lang="el-GR" sz="2200" b="1" i="1" dirty="0"/>
          </a:p>
        </p:txBody>
      </p:sp>
    </p:spTree>
    <p:extLst>
      <p:ext uri="{BB962C8B-B14F-4D97-AF65-F5344CB8AC3E}">
        <p14:creationId xmlns:p14="http://schemas.microsoft.com/office/powerpoint/2010/main" val="312971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60702"/>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a:t>
            </a:r>
            <a:r>
              <a:rPr lang="el-GR" sz="2400" b="1" dirty="0">
                <a:solidFill>
                  <a:srgbClr val="20376A"/>
                </a:solidFill>
              </a:rPr>
              <a:t>3</a:t>
            </a:r>
            <a:r>
              <a:rPr lang="en-US" sz="2400" b="1" dirty="0">
                <a:solidFill>
                  <a:srgbClr val="20376A"/>
                </a:solidFill>
              </a:rPr>
              <a:t>/</a:t>
            </a:r>
            <a:r>
              <a:rPr lang="el-GR" sz="2400" b="1" dirty="0">
                <a:solidFill>
                  <a:srgbClr val="20376A"/>
                </a:solidFill>
              </a:rPr>
              <a:t>3</a:t>
            </a:r>
            <a:r>
              <a:rPr lang="en-US" sz="2400" b="1" dirty="0">
                <a:solidFill>
                  <a:srgbClr val="20376A"/>
                </a:solidFill>
              </a:rPr>
              <a:t>)</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191344" y="2276872"/>
            <a:ext cx="8928992" cy="2806922"/>
          </a:xfrm>
          <a:prstGeom prst="rect">
            <a:avLst/>
          </a:prstGeom>
        </p:spPr>
        <p:txBody>
          <a:bodyPr wrap="square">
            <a:spAutoFit/>
          </a:bodyPr>
          <a:lstStyle/>
          <a:p>
            <a:pPr algn="just">
              <a:spcBef>
                <a:spcPct val="20000"/>
              </a:spcBef>
              <a:defRPr/>
            </a:pPr>
            <a:endParaRPr lang="el-GR" dirty="0"/>
          </a:p>
          <a:p>
            <a:pPr marL="285750" indent="-285750" algn="just">
              <a:spcBef>
                <a:spcPct val="20000"/>
              </a:spcBef>
              <a:buFont typeface="Wingdings" panose="05000000000000000000" pitchFamily="2" charset="2"/>
              <a:buChar char="q"/>
              <a:defRPr/>
            </a:pPr>
            <a:r>
              <a:rPr lang="el-GR" sz="2000" b="1" u="sng" dirty="0"/>
              <a:t>Απαιτούμενα Αποδεικτικά</a:t>
            </a:r>
            <a:r>
              <a:rPr lang="el-GR" sz="2000" b="1" dirty="0"/>
              <a:t>:</a:t>
            </a:r>
            <a:endParaRPr lang="en-US" sz="2000" b="1" dirty="0"/>
          </a:p>
          <a:p>
            <a:pPr algn="just">
              <a:spcBef>
                <a:spcPct val="20000"/>
              </a:spcBef>
              <a:defRPr/>
            </a:pPr>
            <a:endParaRPr lang="el-GR" sz="2200" b="1" i="1" dirty="0"/>
          </a:p>
          <a:p>
            <a:pPr marL="285750" indent="-285750">
              <a:buFont typeface="Wingdings" panose="05000000000000000000" pitchFamily="2" charset="2"/>
              <a:buChar char="§"/>
              <a:defRPr/>
            </a:pPr>
            <a:r>
              <a:rPr lang="el-GR" dirty="0"/>
              <a:t>Περιγραφή των δραστηριοτήτων που πραγματοποιήθηκαν και των</a:t>
            </a:r>
            <a:r>
              <a:rPr lang="en-US" dirty="0"/>
              <a:t> </a:t>
            </a:r>
            <a:r>
              <a:rPr lang="el-GR" dirty="0"/>
              <a:t>παραχθέντων</a:t>
            </a:r>
            <a:endParaRPr lang="en-US" dirty="0"/>
          </a:p>
          <a:p>
            <a:pPr>
              <a:defRPr/>
            </a:pPr>
            <a:r>
              <a:rPr lang="en-US" dirty="0"/>
              <a:t>    </a:t>
            </a:r>
            <a:r>
              <a:rPr lang="el-GR" dirty="0"/>
              <a:t> αποτελεσμάτων στην τελική έκθεση</a:t>
            </a:r>
          </a:p>
          <a:p>
            <a:pPr marL="285750" indent="-285750">
              <a:buFont typeface="Wingdings" panose="05000000000000000000" pitchFamily="2" charset="2"/>
              <a:buChar char="§"/>
              <a:defRPr/>
            </a:pPr>
            <a:r>
              <a:rPr lang="el-GR" dirty="0"/>
              <a:t>Ανάρτηση των αποτελεσμάτων του Σχεδίου στην </a:t>
            </a:r>
            <a:r>
              <a:rPr lang="en-US" dirty="0"/>
              <a:t>“</a:t>
            </a:r>
            <a:r>
              <a:rPr lang="el-GR" dirty="0"/>
              <a:t>Πλατφόρμα Διάδοσης των </a:t>
            </a:r>
            <a:endParaRPr lang="en-US" dirty="0"/>
          </a:p>
          <a:p>
            <a:pPr>
              <a:defRPr/>
            </a:pPr>
            <a:r>
              <a:rPr lang="en-US" dirty="0"/>
              <a:t>     </a:t>
            </a:r>
            <a:r>
              <a:rPr lang="el-GR" dirty="0"/>
              <a:t>Αποτελεσμάτων</a:t>
            </a:r>
            <a:r>
              <a:rPr lang="en-US" dirty="0"/>
              <a:t>”</a:t>
            </a:r>
            <a:r>
              <a:rPr lang="el-GR" dirty="0"/>
              <a:t> του Προγράμματος </a:t>
            </a:r>
            <a:r>
              <a:rPr lang="en-US" dirty="0"/>
              <a:t>Erasmus+</a:t>
            </a:r>
            <a:r>
              <a:rPr lang="el-GR" dirty="0"/>
              <a:t> (από τον συντονιστή εταίρο)</a:t>
            </a:r>
          </a:p>
          <a:p>
            <a:pPr marL="263525" indent="-263525">
              <a:buFont typeface="Wingdings" panose="05000000000000000000" pitchFamily="2" charset="2"/>
              <a:buChar char="§"/>
              <a:defRPr/>
            </a:pPr>
            <a:r>
              <a:rPr lang="el-GR" dirty="0"/>
              <a:t>Διάθεση των αποτελεσμάτων (που η φύση τους το επιτρέπει) στις εγκαταστάσεις του συντονιστή για λογιστικούς και άλλους ελέγχους που ενδέχεται να προκύψουν</a:t>
            </a:r>
            <a:endParaRPr lang="en-US" dirty="0"/>
          </a:p>
        </p:txBody>
      </p:sp>
      <p:pic>
        <p:nvPicPr>
          <p:cNvPr id="3074" name="Picture 2" descr="Documentation - KonaKart">
            <a:extLst>
              <a:ext uri="{FF2B5EF4-FFF2-40B4-BE49-F238E27FC236}">
                <a16:creationId xmlns:a16="http://schemas.microsoft.com/office/drawing/2014/main" id="{3593BF80-DFDB-4C57-869B-D59CB695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432" y="3284984"/>
            <a:ext cx="1503612" cy="150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0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63352" y="2435283"/>
            <a:ext cx="9847204" cy="4896544"/>
          </a:xfrm>
          <a:prstGeom prst="rect">
            <a:avLst/>
          </a:prstGeom>
        </p:spPr>
        <p:txBody>
          <a:bodyPr/>
          <a:lstStyle/>
          <a:p>
            <a:pPr marL="285750" indent="-285750" algn="just">
              <a:spcBef>
                <a:spcPct val="20000"/>
              </a:spcBef>
              <a:buFont typeface="Wingdings" panose="05000000000000000000" pitchFamily="2" charset="2"/>
              <a:buChar char="q"/>
              <a:defRPr/>
            </a:pPr>
            <a:r>
              <a:rPr lang="el-GR" sz="2000" b="1" u="sng" kern="150" dirty="0">
                <a:ea typeface="SimSun" panose="02010600030101010101" pitchFamily="2" charset="-122"/>
                <a:cs typeface="Tahoma" panose="020B0604030504040204" pitchFamily="34" charset="0"/>
              </a:rPr>
              <a:t>Συναντήσεις μεταξύ των εταίρων για σκοπούς συντονισμού του Σχεδίου, που πραγματοποιούνται κανονικά σε έναν από τους συμμετέχοντες οργανισμούς</a:t>
            </a:r>
            <a:r>
              <a:rPr lang="el-GR" sz="2000" b="1" kern="150" dirty="0">
                <a:ea typeface="SimSun" panose="02010600030101010101" pitchFamily="2" charset="-122"/>
                <a:cs typeface="Tahoma" panose="020B0604030504040204" pitchFamily="34" charset="0"/>
              </a:rPr>
              <a:t>:</a:t>
            </a:r>
          </a:p>
          <a:p>
            <a:pPr algn="just">
              <a:spcBef>
                <a:spcPct val="20000"/>
              </a:spcBef>
              <a:defRPr/>
            </a:pPr>
            <a:endParaRPr lang="el-GR" sz="1000" b="1" kern="150" dirty="0">
              <a:ea typeface="SimSun" panose="02010600030101010101" pitchFamily="2" charset="-122"/>
              <a:cs typeface="Tahoma" panose="020B0604030504040204" pitchFamily="34" charset="0"/>
            </a:endParaRPr>
          </a:p>
          <a:p>
            <a:pPr algn="just">
              <a:spcBef>
                <a:spcPct val="20000"/>
              </a:spcBef>
              <a:defRPr/>
            </a:pPr>
            <a:endParaRPr lang="fr-BE" sz="1000" b="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u="sng" kern="150" dirty="0">
                <a:ea typeface="SimSun" panose="02010600030101010101" pitchFamily="2" charset="-122"/>
                <a:cs typeface="Tahoma" panose="020B0604030504040204" pitchFamily="34" charset="0"/>
              </a:rPr>
              <a:t>Επιλέξιμες Δαπάνες</a:t>
            </a:r>
            <a:r>
              <a:rPr lang="el-GR" kern="150" dirty="0">
                <a:ea typeface="SimSun" panose="02010600030101010101" pitchFamily="2" charset="-122"/>
                <a:cs typeface="Tahoma" panose="020B0604030504040204" pitchFamily="34" charset="0"/>
              </a:rPr>
              <a:t>: Δαπάνες Ταξιδίου και Διαβίωσης.</a:t>
            </a:r>
          </a:p>
          <a:p>
            <a:pPr marL="285750" indent="-285750" algn="just">
              <a:spcBef>
                <a:spcPct val="20000"/>
              </a:spcBef>
              <a:buFont typeface="Wingdings" panose="05000000000000000000" pitchFamily="2" charset="2"/>
              <a:buChar char="ü"/>
              <a:defRPr/>
            </a:pPr>
            <a:r>
              <a:rPr lang="el-GR" kern="150" dirty="0">
                <a:ea typeface="SimSun" panose="02010600030101010101" pitchFamily="2" charset="-122"/>
                <a:cs typeface="Tahoma" panose="020B0604030504040204" pitchFamily="34" charset="0"/>
              </a:rPr>
              <a:t>Ένα ποσό και για τις δύο δαπάνες, το οποίο υπολογίζεται στη βάση χιλιομετρικής απόστασης (</a:t>
            </a:r>
            <a:r>
              <a:rPr lang="el-GR" kern="150" dirty="0" err="1">
                <a:ea typeface="SimSun" panose="02010600030101010101" pitchFamily="2" charset="-122"/>
                <a:cs typeface="Tahoma" panose="020B0604030504040204" pitchFamily="34" charset="0"/>
              </a:rPr>
              <a:t>μοναδιαίο</a:t>
            </a:r>
            <a:r>
              <a:rPr lang="el-GR" kern="150" dirty="0">
                <a:ea typeface="SimSun" panose="02010600030101010101" pitchFamily="2" charset="-122"/>
                <a:cs typeface="Tahoma" panose="020B0604030504040204" pitchFamily="34" charset="0"/>
              </a:rPr>
              <a:t> κόστος)</a:t>
            </a:r>
          </a:p>
          <a:p>
            <a:pPr algn="just">
              <a:spcBef>
                <a:spcPct val="20000"/>
              </a:spcBef>
              <a:defRPr/>
            </a:pPr>
            <a:endParaRPr lang="el-GR" sz="1000" kern="150" dirty="0">
              <a:ea typeface="SimSun" panose="02010600030101010101" pitchFamily="2" charset="-122"/>
              <a:cs typeface="Tahoma" panose="020B0604030504040204" pitchFamily="34" charset="0"/>
            </a:endParaRPr>
          </a:p>
          <a:p>
            <a:pPr algn="just">
              <a:spcBef>
                <a:spcPct val="20000"/>
              </a:spcBef>
              <a:defRPr/>
            </a:pPr>
            <a:endParaRPr lang="el-GR" sz="1000" kern="150" dirty="0">
              <a:ea typeface="SimSun" panose="02010600030101010101" pitchFamily="2" charset="-122"/>
              <a:cs typeface="Tahoma" panose="020B0604030504040204" pitchFamily="34" charset="0"/>
            </a:endParaRPr>
          </a:p>
          <a:p>
            <a:pPr algn="just">
              <a:spcBef>
                <a:spcPct val="20000"/>
              </a:spcBef>
              <a:defRPr/>
            </a:pPr>
            <a:r>
              <a:rPr lang="el-GR" sz="1700" i="1" u="sng" kern="150" dirty="0">
                <a:ea typeface="SimSun" panose="02010600030101010101" pitchFamily="2" charset="-122"/>
                <a:cs typeface="Tahoma" panose="020B0604030504040204" pitchFamily="34" charset="0"/>
              </a:rPr>
              <a:t>Σημείωση</a:t>
            </a:r>
            <a:r>
              <a:rPr lang="el-GR" sz="1700" i="1" kern="150" dirty="0">
                <a:ea typeface="SimSun" panose="02010600030101010101" pitchFamily="2" charset="-122"/>
                <a:cs typeface="Tahoma" panose="020B0604030504040204" pitchFamily="34" charset="0"/>
              </a:rPr>
              <a:t>: </a:t>
            </a:r>
            <a:r>
              <a:rPr lang="el-GR" sz="1600" i="1" kern="150" dirty="0">
                <a:ea typeface="SimSun" panose="02010600030101010101" pitchFamily="2" charset="-122"/>
                <a:cs typeface="Tahoma" panose="020B0604030504040204" pitchFamily="34" charset="0"/>
              </a:rPr>
              <a:t>Η διάρκεια της συνάντησης δε λαμβάνεται υπόψη για τον υπολογισμό του ποσού</a:t>
            </a:r>
          </a:p>
          <a:p>
            <a:pPr algn="just">
              <a:spcBef>
                <a:spcPct val="20000"/>
              </a:spcBef>
              <a:defRPr/>
            </a:pPr>
            <a:endParaRPr lang="el-GR" sz="1000" i="1" kern="150" dirty="0">
              <a:ea typeface="SimSun" panose="02010600030101010101" pitchFamily="2" charset="-122"/>
              <a:cs typeface="Tahoma" panose="020B0604030504040204" pitchFamily="34" charset="0"/>
            </a:endParaRPr>
          </a:p>
          <a:p>
            <a:pPr algn="just">
              <a:spcBef>
                <a:spcPct val="20000"/>
              </a:spcBef>
              <a:defRPr/>
            </a:pPr>
            <a:endParaRPr lang="el-GR" sz="1000"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u="sng" kern="150" dirty="0">
                <a:ea typeface="SimSun" panose="02010600030101010101" pitchFamily="2" charset="-122"/>
                <a:cs typeface="Tahoma" panose="020B0604030504040204" pitchFamily="34" charset="0"/>
              </a:rPr>
              <a:t>Συμμετέχοντες</a:t>
            </a:r>
            <a:r>
              <a:rPr lang="el-GR" kern="150" dirty="0">
                <a:ea typeface="SimSun" panose="02010600030101010101" pitchFamily="2" charset="-122"/>
                <a:cs typeface="Tahoma" panose="020B0604030504040204" pitchFamily="34" charset="0"/>
              </a:rPr>
              <a:t>: Σε κάθε περίπτωση, ο δικαιούχος πρέπει να είναι σε θέση να αποδείξει, εάν του ζητηθεί, την επίσημη σύνδεση των συμμετεχόντων με τους εταίρους οργανισμούς. </a:t>
            </a:r>
            <a:r>
              <a:rPr lang="el-GR" u="sng" kern="150" dirty="0">
                <a:ea typeface="SimSun" panose="02010600030101010101" pitchFamily="2" charset="-122"/>
                <a:cs typeface="Tahoma" panose="020B0604030504040204" pitchFamily="34" charset="0"/>
              </a:rPr>
              <a:t>Η συμμετοχή εκπαιδευομένων δε συνίσταται</a:t>
            </a:r>
            <a:r>
              <a:rPr lang="el-GR" kern="150" dirty="0">
                <a:ea typeface="SimSun" panose="02010600030101010101" pitchFamily="2" charset="-122"/>
                <a:cs typeface="Tahoma" panose="020B0604030504040204" pitchFamily="34" charset="0"/>
              </a:rPr>
              <a:t>. </a:t>
            </a:r>
          </a:p>
          <a:p>
            <a:pPr algn="just">
              <a:spcBef>
                <a:spcPct val="20000"/>
              </a:spcBef>
              <a:defRPr/>
            </a:pPr>
            <a:endParaRPr lang="el-GR" sz="1000" kern="150" dirty="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7225" y="1700674"/>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584177" y="761955"/>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(1/</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spTree>
    <p:extLst>
      <p:ext uri="{BB962C8B-B14F-4D97-AF65-F5344CB8AC3E}">
        <p14:creationId xmlns:p14="http://schemas.microsoft.com/office/powerpoint/2010/main" val="314382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223792" y="4293096"/>
            <a:ext cx="3707426"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ΣΥΜΦΩΝΙΑ ΕΠΙΧΟΡΗΓΗΣΗΣ</a:t>
            </a:r>
            <a:endParaRPr lang="en-US" sz="2400" b="1" dirty="0"/>
          </a:p>
        </p:txBody>
      </p:sp>
      <p:sp>
        <p:nvSpPr>
          <p:cNvPr id="3" name="AutoShape 2" descr="Image result for Agreements icons"/>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Agreement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1196752"/>
            <a:ext cx="4255526" cy="425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623392" y="2547714"/>
            <a:ext cx="10585176" cy="4896544"/>
          </a:xfrm>
          <a:prstGeom prst="rect">
            <a:avLst/>
          </a:prstGeom>
        </p:spPr>
        <p:txBody>
          <a:bodyPr/>
          <a:lstStyle/>
          <a:p>
            <a:pPr algn="just">
              <a:spcBef>
                <a:spcPct val="20000"/>
              </a:spcBef>
              <a:defRPr/>
            </a:pPr>
            <a:endParaRPr lang="el-GR" sz="1000"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2000" u="sng" kern="150" dirty="0">
                <a:ea typeface="SimSun" panose="02010600030101010101" pitchFamily="2" charset="-122"/>
                <a:cs typeface="Tahoma" panose="020B0604030504040204" pitchFamily="34" charset="0"/>
              </a:rPr>
              <a:t>Τελική Έκθεση</a:t>
            </a:r>
            <a:r>
              <a:rPr lang="el-GR" sz="2000" kern="150" dirty="0">
                <a:ea typeface="SimSun" panose="02010600030101010101" pitchFamily="2" charset="-122"/>
                <a:cs typeface="Tahoma" panose="020B0604030504040204" pitchFamily="34" charset="0"/>
              </a:rPr>
              <a:t>: Για κάθε διακρατική συνάντηση, δηλώνονται στο </a:t>
            </a:r>
            <a:r>
              <a:rPr lang="en-US" sz="2000" kern="150" dirty="0">
                <a:ea typeface="SimSun" panose="02010600030101010101" pitchFamily="2" charset="-122"/>
                <a:cs typeface="Tahoma" panose="020B0604030504040204" pitchFamily="34" charset="0"/>
              </a:rPr>
              <a:t>Beneficiary Module (</a:t>
            </a:r>
            <a:r>
              <a:rPr lang="el-GR" sz="2000" kern="150" dirty="0">
                <a:ea typeface="SimSun" panose="02010600030101010101" pitchFamily="2" charset="-122"/>
                <a:cs typeface="Tahoma" panose="020B0604030504040204" pitchFamily="34" charset="0"/>
              </a:rPr>
              <a:t>εργαλείο που διαδέχτηκε το </a:t>
            </a:r>
            <a:r>
              <a:rPr lang="en-GB" sz="2000" kern="150" dirty="0">
                <a:ea typeface="SimSun" panose="02010600030101010101" pitchFamily="2" charset="-122"/>
                <a:cs typeface="Tahoma" panose="020B0604030504040204" pitchFamily="34" charset="0"/>
              </a:rPr>
              <a:t>Mobility Tool)</a:t>
            </a:r>
            <a:r>
              <a:rPr lang="en-US" sz="2000" kern="150" dirty="0">
                <a:ea typeface="SimSun" panose="02010600030101010101" pitchFamily="2" charset="-122"/>
                <a:cs typeface="Tahoma" panose="020B0604030504040204" pitchFamily="34" charset="0"/>
              </a:rPr>
              <a:t> </a:t>
            </a:r>
            <a:r>
              <a:rPr lang="el-GR" sz="2000" kern="150" dirty="0">
                <a:ea typeface="SimSun" panose="02010600030101010101" pitchFamily="2" charset="-122"/>
                <a:cs typeface="Tahoma" panose="020B0604030504040204" pitchFamily="34" charset="0"/>
              </a:rPr>
              <a:t>ο οργανισμός υποδοχής, οι ημερομηνίες διεξαγωγής και ο αριθμός  συμμετεχόντων από κάθε εταίρο οργανισμό.</a:t>
            </a:r>
          </a:p>
          <a:p>
            <a:pPr algn="just">
              <a:spcBef>
                <a:spcPct val="20000"/>
              </a:spcBef>
              <a:defRPr/>
            </a:pPr>
            <a:endParaRPr lang="fr-BE" sz="17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9983" y="1491383"/>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530086" y="798467"/>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2</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4098" name="Picture 2" descr="IFLA -- The LTR 2010-2011 Final Report">
            <a:extLst>
              <a:ext uri="{FF2B5EF4-FFF2-40B4-BE49-F238E27FC236}">
                <a16:creationId xmlns:a16="http://schemas.microsoft.com/office/drawing/2014/main" id="{835AAFE8-3ED8-4FAB-BD5C-5C58E9770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993" y="4293095"/>
            <a:ext cx="2427175" cy="242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6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712416"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91344" y="2130816"/>
            <a:ext cx="10585176" cy="5346843"/>
          </a:xfrm>
          <a:prstGeom prst="rect">
            <a:avLst/>
          </a:prstGeom>
        </p:spPr>
        <p:txBody>
          <a:bodyPr/>
          <a:lstStyle/>
          <a:p>
            <a:pPr marL="342900" indent="-342900" algn="just">
              <a:spcBef>
                <a:spcPct val="20000"/>
              </a:spcBef>
              <a:buFont typeface="Wingdings" panose="05000000000000000000" pitchFamily="2" charset="2"/>
              <a:buChar char="q"/>
              <a:defRPr/>
            </a:pPr>
            <a:r>
              <a:rPr lang="el-GR" sz="2000" b="1" u="sng" dirty="0"/>
              <a:t>Απαιτούμενα Αποδεικτικά</a:t>
            </a:r>
            <a:r>
              <a:rPr lang="el-GR" sz="2000" b="1" dirty="0"/>
              <a:t>:</a:t>
            </a:r>
            <a:endParaRPr lang="en-US" sz="2000" b="1" dirty="0"/>
          </a:p>
          <a:p>
            <a:pPr algn="just">
              <a:spcBef>
                <a:spcPct val="20000"/>
              </a:spcBef>
              <a:defRPr/>
            </a:pPr>
            <a:endParaRPr lang="en-US" sz="2000" b="1" i="1" dirty="0"/>
          </a:p>
          <a:p>
            <a:pPr marL="285750" indent="-285750" algn="just">
              <a:spcBef>
                <a:spcPct val="20000"/>
              </a:spcBef>
              <a:buFont typeface="Wingdings" panose="05000000000000000000" pitchFamily="2" charset="2"/>
              <a:buChar char="§"/>
              <a:defRPr/>
            </a:pPr>
            <a:r>
              <a:rPr lang="el-GR" b="1" u="sng" dirty="0"/>
              <a:t>Ατομικά Πιστοποιητικά Παρακολούθησης</a:t>
            </a:r>
            <a:r>
              <a:rPr lang="el-GR" u="sng" dirty="0"/>
              <a:t>, που να περιέχουν</a:t>
            </a:r>
            <a:r>
              <a:rPr lang="el-GR" dirty="0"/>
              <a:t>: </a:t>
            </a:r>
          </a:p>
          <a:p>
            <a:pPr marL="742950" lvl="1" indent="-285750" algn="just">
              <a:spcBef>
                <a:spcPct val="20000"/>
              </a:spcBef>
              <a:buFont typeface="Wingdings" panose="05000000000000000000" pitchFamily="2" charset="2"/>
              <a:buChar char="ü"/>
              <a:defRPr/>
            </a:pPr>
            <a:r>
              <a:rPr lang="el-GR" dirty="0"/>
              <a:t>Υπογραφή από τον οργανισμό υποδοχής </a:t>
            </a:r>
          </a:p>
          <a:p>
            <a:pPr marL="742950" lvl="1" indent="-285750" algn="just">
              <a:spcBef>
                <a:spcPct val="20000"/>
              </a:spcBef>
              <a:buFont typeface="Wingdings" panose="05000000000000000000" pitchFamily="2" charset="2"/>
              <a:buChar char="ü"/>
              <a:defRPr/>
            </a:pPr>
            <a:r>
              <a:rPr lang="el-GR" dirty="0"/>
              <a:t>Ονοματεπώνυμο συμμετέχοντα</a:t>
            </a:r>
          </a:p>
          <a:p>
            <a:pPr marL="742950" lvl="1" indent="-285750" algn="just">
              <a:spcBef>
                <a:spcPct val="20000"/>
              </a:spcBef>
              <a:buFont typeface="Wingdings" panose="05000000000000000000" pitchFamily="2" charset="2"/>
              <a:buChar char="ü"/>
              <a:defRPr/>
            </a:pPr>
            <a:r>
              <a:rPr lang="el-GR" dirty="0"/>
              <a:t>Σκοπός δραστηριότητας</a:t>
            </a:r>
          </a:p>
          <a:p>
            <a:pPr marL="742950" lvl="1" indent="-285750" algn="just">
              <a:spcBef>
                <a:spcPct val="20000"/>
              </a:spcBef>
              <a:buFont typeface="Wingdings" panose="05000000000000000000" pitchFamily="2" charset="2"/>
              <a:buChar char="ü"/>
              <a:defRPr/>
            </a:pPr>
            <a:r>
              <a:rPr lang="el-GR" dirty="0"/>
              <a:t>Ημερομηνία έναρξης και λήξης της δραστηριότητας</a:t>
            </a:r>
          </a:p>
          <a:p>
            <a:pPr lvl="1" algn="just">
              <a:spcBef>
                <a:spcPct val="20000"/>
              </a:spcBef>
              <a:defRPr/>
            </a:pPr>
            <a:endParaRPr lang="en-US" dirty="0"/>
          </a:p>
          <a:p>
            <a:pPr marL="285750" indent="-285750" algn="just">
              <a:spcBef>
                <a:spcPct val="20000"/>
              </a:spcBef>
              <a:buFont typeface="Wingdings" panose="05000000000000000000" pitchFamily="2" charset="2"/>
              <a:buChar char="ü"/>
              <a:defRPr/>
            </a:pPr>
            <a:endParaRPr lang="el-GR" sz="800" dirty="0"/>
          </a:p>
          <a:p>
            <a:pPr marL="285750" indent="-285750" algn="just">
              <a:spcBef>
                <a:spcPct val="20000"/>
              </a:spcBef>
              <a:buFont typeface="Wingdings" panose="05000000000000000000" pitchFamily="2" charset="2"/>
              <a:buChar char="§"/>
              <a:defRPr/>
            </a:pPr>
            <a:r>
              <a:rPr lang="el-GR" b="1" u="sng" dirty="0"/>
              <a:t>Κατάλογος Συμμετεχόντων</a:t>
            </a:r>
            <a:r>
              <a:rPr lang="el-GR" u="sng" dirty="0"/>
              <a:t>, υπογεγραμμένος από τους συμμετέχοντες και τον οργανισμό υποδοχής, που να περιλαμβάνει</a:t>
            </a:r>
            <a:r>
              <a:rPr lang="el-GR" dirty="0"/>
              <a:t>:</a:t>
            </a:r>
          </a:p>
          <a:p>
            <a:pPr marL="742950" lvl="1" indent="-285750" algn="just">
              <a:spcBef>
                <a:spcPct val="20000"/>
              </a:spcBef>
              <a:buFont typeface="Wingdings" panose="05000000000000000000" pitchFamily="2" charset="2"/>
              <a:buChar char="ü"/>
              <a:defRPr/>
            </a:pPr>
            <a:r>
              <a:rPr lang="el-GR" dirty="0"/>
              <a:t>Ονομασία, Ημερομηνίες και Τόπος Διεξαγωγής της Συνάντησης</a:t>
            </a:r>
          </a:p>
          <a:p>
            <a:pPr marL="742950" lvl="1" indent="-285750" algn="just">
              <a:spcBef>
                <a:spcPct val="20000"/>
              </a:spcBef>
              <a:buFont typeface="Wingdings" panose="05000000000000000000" pitchFamily="2" charset="2"/>
              <a:buChar char="ü"/>
              <a:defRPr/>
            </a:pPr>
            <a:r>
              <a:rPr lang="el-GR" dirty="0"/>
              <a:t>Ονοματεπώνυμο κάθε συμμετέχοντα</a:t>
            </a:r>
          </a:p>
          <a:p>
            <a:pPr marL="742950" lvl="1" indent="-285750" algn="just">
              <a:spcBef>
                <a:spcPct val="20000"/>
              </a:spcBef>
              <a:buFont typeface="Wingdings" panose="05000000000000000000" pitchFamily="2" charset="2"/>
              <a:buChar char="ü"/>
              <a:defRPr/>
            </a:pPr>
            <a:r>
              <a:rPr lang="el-GR" dirty="0"/>
              <a:t>Όνομα &amp; Ταχυδρομική Διεύθυνση οργανισμού του κάθε συμμετέχοντα</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728437" y="69231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3</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300006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712416"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767408" y="2581284"/>
            <a:ext cx="7652909" cy="5346843"/>
          </a:xfrm>
          <a:prstGeom prst="rect">
            <a:avLst/>
          </a:prstGeom>
        </p:spPr>
        <p:txBody>
          <a:bodyPr/>
          <a:lstStyle/>
          <a:p>
            <a:pPr algn="just">
              <a:spcBef>
                <a:spcPct val="20000"/>
              </a:spcBef>
              <a:defRPr/>
            </a:pPr>
            <a:endParaRPr lang="el-GR" sz="800"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r>
              <a:rPr lang="el-GR" b="1" u="sng" dirty="0"/>
              <a:t>Αναλυτική Ημερήσια Διάταξη</a:t>
            </a:r>
            <a:endParaRPr lang="en-US" b="1"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63525" indent="-263525" algn="just">
              <a:spcBef>
                <a:spcPct val="20000"/>
              </a:spcBef>
              <a:buFont typeface="Wingdings" panose="05000000000000000000" pitchFamily="2" charset="2"/>
              <a:buChar char="§"/>
              <a:defRPr/>
            </a:pPr>
            <a:r>
              <a:rPr lang="el-GR" b="1" u="sng" dirty="0"/>
              <a:t>Έντυπα που χρησιμοποιήθηκαν/διανεμήθηκαν </a:t>
            </a:r>
          </a:p>
          <a:p>
            <a:pPr algn="just">
              <a:spcBef>
                <a:spcPct val="20000"/>
              </a:spcBef>
              <a:defRPr/>
            </a:pPr>
            <a:r>
              <a:rPr lang="el-GR" b="1" dirty="0"/>
              <a:t>     </a:t>
            </a:r>
            <a:r>
              <a:rPr lang="el-GR" b="1" u="sng" dirty="0"/>
              <a:t>κατά τη συνάντηση</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21361" y="800528"/>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4</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pic>
        <p:nvPicPr>
          <p:cNvPr id="5122" name="Picture 2" descr="How To Create a Meeting Agenda | MeetingKing">
            <a:extLst>
              <a:ext uri="{FF2B5EF4-FFF2-40B4-BE49-F238E27FC236}">
                <a16:creationId xmlns:a16="http://schemas.microsoft.com/office/drawing/2014/main" id="{4AC8925C-00C2-48D2-8D4F-F108AFE36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424" y="2581284"/>
            <a:ext cx="2071078" cy="17258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cuments - Streamline the Office Doc. Online - EasyWork">
            <a:extLst>
              <a:ext uri="{FF2B5EF4-FFF2-40B4-BE49-F238E27FC236}">
                <a16:creationId xmlns:a16="http://schemas.microsoft.com/office/drawing/2014/main" id="{5C914439-BD06-4C67-80C7-30DC77D8A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988" y="4781313"/>
            <a:ext cx="2880794" cy="147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62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712416"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602976" y="1947655"/>
            <a:ext cx="8507580" cy="3168352"/>
          </a:xfrm>
          <a:prstGeom prst="rect">
            <a:avLst/>
          </a:prstGeom>
        </p:spPr>
        <p:txBody>
          <a:bodyPr/>
          <a:lstStyle/>
          <a:p>
            <a:pPr marL="285750" indent="-285750" algn="ctr">
              <a:spcBef>
                <a:spcPct val="20000"/>
              </a:spcBef>
              <a:buFont typeface="Wingdings" panose="05000000000000000000" pitchFamily="2" charset="2"/>
              <a:buChar char="ü"/>
              <a:defRPr/>
            </a:pPr>
            <a:r>
              <a:rPr lang="el-GR" dirty="0"/>
              <a:t>Για σκοπούς υπολογισμού της χιλιομετρικής απόστασης, </a:t>
            </a:r>
            <a:r>
              <a:rPr lang="el-GR" i="1" dirty="0"/>
              <a:t>ως</a:t>
            </a:r>
            <a:r>
              <a:rPr lang="el-GR" dirty="0"/>
              <a:t> </a:t>
            </a:r>
            <a:r>
              <a:rPr lang="el-GR" i="1" dirty="0"/>
              <a:t>τόπος αναχώρησης θεωρείται ή πόλη-έδρα του οργανισμού αποστολής </a:t>
            </a:r>
            <a:r>
              <a:rPr lang="el-GR" dirty="0"/>
              <a:t>και </a:t>
            </a:r>
            <a:r>
              <a:rPr lang="el-GR" i="1" dirty="0"/>
              <a:t>ως</a:t>
            </a:r>
            <a:r>
              <a:rPr lang="el-GR" dirty="0"/>
              <a:t> </a:t>
            </a:r>
            <a:r>
              <a:rPr lang="el-GR" i="1" dirty="0"/>
              <a:t>τόπος άφιξης η πόλη-έδρα του οργανισμού υποδοχής</a:t>
            </a:r>
            <a:endParaRPr lang="el-GR" dirty="0"/>
          </a:p>
          <a:p>
            <a:pPr algn="just">
              <a:spcBef>
                <a:spcPct val="20000"/>
              </a:spcBef>
              <a:defRPr/>
            </a:pPr>
            <a:endParaRPr lang="el-GR" sz="2000" dirty="0"/>
          </a:p>
          <a:p>
            <a:pPr algn="just">
              <a:spcBef>
                <a:spcPct val="20000"/>
              </a:spcBef>
              <a:defRPr/>
            </a:pPr>
            <a:endParaRPr lang="el-GR" sz="2000" dirty="0"/>
          </a:p>
          <a:p>
            <a:pPr marL="285750" indent="-285750" algn="ctr">
              <a:spcBef>
                <a:spcPct val="20000"/>
              </a:spcBef>
              <a:buFont typeface="Wingdings" panose="05000000000000000000" pitchFamily="2" charset="2"/>
              <a:buChar char="ü"/>
              <a:defRPr/>
            </a:pPr>
            <a:r>
              <a:rPr lang="el-GR" i="1" dirty="0"/>
              <a:t>Εάν στην Τελική Έκθεση δηλωθεί διαφορετικός τόπος αναχώρησης ή άφιξης από τους πιο πάνω</a:t>
            </a:r>
            <a:r>
              <a:rPr lang="el-GR" dirty="0"/>
              <a:t>, πρέπει να:</a:t>
            </a:r>
          </a:p>
          <a:p>
            <a:pPr lvl="1" algn="ctr">
              <a:spcBef>
                <a:spcPct val="20000"/>
              </a:spcBef>
              <a:defRPr/>
            </a:pPr>
            <a:r>
              <a:rPr lang="el-GR" dirty="0"/>
              <a:t>-   Δοθεί επαρκής επεξήγηση για την απόκλιση αυτή</a:t>
            </a:r>
          </a:p>
          <a:p>
            <a:pPr lvl="1" algn="ctr">
              <a:spcBef>
                <a:spcPct val="20000"/>
              </a:spcBef>
              <a:defRPr/>
            </a:pPr>
            <a:r>
              <a:rPr lang="el-GR" dirty="0"/>
              <a:t>-   Επισυναφθούν αεροπορικά εισιτήρια ή τιμολόγια, στα οποία να φαίνονται οι πόλεις αναχώρησης και άφιξης (μόνο εάν αλλάζει η χιλιομετρική απόσταση)</a:t>
            </a:r>
          </a:p>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85841" y="711263"/>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5</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48835" y="5573828"/>
            <a:ext cx="1130554" cy="1130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691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712416"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76365" y="2960971"/>
            <a:ext cx="8507580" cy="3168352"/>
          </a:xfrm>
          <a:prstGeom prst="rect">
            <a:avLst/>
          </a:prstGeom>
        </p:spPr>
        <p:txBody>
          <a:bodyPr/>
          <a:lstStyle/>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31504" y="1015427"/>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Διακρατικές Συναντήσεις</a:t>
            </a:r>
            <a:endParaRPr lang="en-GB" sz="2400" b="1" dirty="0">
              <a:solidFill>
                <a:srgbClr val="20376A"/>
              </a:solidFill>
            </a:endParaRPr>
          </a:p>
        </p:txBody>
      </p:sp>
      <p:sp>
        <p:nvSpPr>
          <p:cNvPr id="12" name="TextBox 11">
            <a:extLst>
              <a:ext uri="{FF2B5EF4-FFF2-40B4-BE49-F238E27FC236}">
                <a16:creationId xmlns:a16="http://schemas.microsoft.com/office/drawing/2014/main" id="{079638DC-DAB3-4368-A600-B563557065E2}"/>
              </a:ext>
            </a:extLst>
          </p:cNvPr>
          <p:cNvSpPr txBox="1"/>
          <p:nvPr/>
        </p:nvSpPr>
        <p:spPr>
          <a:xfrm>
            <a:off x="2029327" y="2455113"/>
            <a:ext cx="8201656" cy="1885901"/>
          </a:xfrm>
          <a:prstGeom prst="rect">
            <a:avLst/>
          </a:prstGeom>
          <a:noFill/>
        </p:spPr>
        <p:txBody>
          <a:bodyPr wrap="square">
            <a:spAutoFit/>
          </a:bodyPr>
          <a:lstStyle/>
          <a:p>
            <a:pPr marL="180340" algn="ctr">
              <a:lnSpc>
                <a:spcPct val="107000"/>
              </a:lnSpc>
              <a:spcAft>
                <a:spcPts val="800"/>
              </a:spcAft>
            </a:pPr>
            <a:r>
              <a:rPr lang="el-GR" sz="2200" dirty="0">
                <a:ea typeface="Calibri" panose="020F0502020204030204" pitchFamily="34" charset="0"/>
                <a:cs typeface="Times New Roman" panose="02020603050405020304" pitchFamily="18" charset="0"/>
              </a:rPr>
              <a:t>Στην περίπτωση που μία τέτοια δραστηριότητα υλοποιείται διαδικτυακά, αυτή δε συνδέεται με κανένα επιλέξιμο κόστος. Τα έξοδα που μπορεί να προκύψουν αναμένεται να καλυφθούν από το ποσό που αντιστοιχεί στην κατηγορία </a:t>
            </a:r>
            <a:r>
              <a:rPr lang="en-GB" sz="2200" dirty="0">
                <a:ea typeface="Calibri" panose="020F0502020204030204" pitchFamily="34" charset="0"/>
                <a:cs typeface="Times New Roman" panose="02020603050405020304" pitchFamily="18" charset="0"/>
              </a:rPr>
              <a:t>“Project management and implementation”</a:t>
            </a:r>
            <a:r>
              <a:rPr lang="el-GR" sz="2200" dirty="0">
                <a:ea typeface="Calibri" panose="020F0502020204030204" pitchFamily="34" charset="0"/>
                <a:cs typeface="Times New Roman" panose="02020603050405020304" pitchFamily="18" charset="0"/>
              </a:rPr>
              <a:t>. </a:t>
            </a:r>
            <a:endParaRPr lang="en-US" sz="2200" dirty="0">
              <a:ea typeface="Calibri" panose="020F0502020204030204" pitchFamily="34" charset="0"/>
              <a:cs typeface="Times New Roman" panose="02020603050405020304" pitchFamily="18" charset="0"/>
            </a:endParaRPr>
          </a:p>
        </p:txBody>
      </p:sp>
      <p:pic>
        <p:nvPicPr>
          <p:cNvPr id="4" name="Picture 2" descr="Lead a successful BIM coordination meeting with some easy tips">
            <a:extLst>
              <a:ext uri="{FF2B5EF4-FFF2-40B4-BE49-F238E27FC236}">
                <a16:creationId xmlns:a16="http://schemas.microsoft.com/office/drawing/2014/main" id="{C2E78290-5706-4FB9-A07E-4ED1333F0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353" y="5004464"/>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9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479376" y="2165592"/>
            <a:ext cx="10441160" cy="4937250"/>
          </a:xfrm>
          <a:prstGeom prst="rect">
            <a:avLst/>
          </a:prstGeom>
        </p:spPr>
        <p:txBody>
          <a:bodyPr/>
          <a:lstStyle/>
          <a:p>
            <a:pPr marL="285750" indent="-285750" algn="just">
              <a:spcBef>
                <a:spcPct val="20000"/>
              </a:spcBef>
              <a:buFont typeface="Wingdings" panose="05000000000000000000" pitchFamily="2" charset="2"/>
              <a:buChar char="q"/>
              <a:defRPr/>
            </a:pPr>
            <a:r>
              <a:rPr lang="el-GR" sz="2200" b="1" u="sng" dirty="0"/>
              <a:t>Προϊόντα Πνευματικής Εργασίας</a:t>
            </a:r>
            <a:r>
              <a:rPr lang="en-US" sz="2200" u="sng" dirty="0">
                <a:solidFill>
                  <a:schemeClr val="tx1">
                    <a:lumMod val="65000"/>
                    <a:lumOff val="35000"/>
                  </a:schemeClr>
                </a:solidFill>
              </a:rPr>
              <a:t>/</a:t>
            </a:r>
            <a:r>
              <a:rPr lang="el-GR" sz="2200" b="1" u="sng" dirty="0"/>
              <a:t>Απτά Αποτελέσματα του Σχεδίου (Μεγάλης  Εμβέλειας)</a:t>
            </a:r>
            <a:r>
              <a:rPr lang="el-GR" sz="2200" b="1" dirty="0"/>
              <a:t>:</a:t>
            </a:r>
            <a:endParaRPr lang="en-US" sz="2200" b="1" i="1" u="sng" dirty="0"/>
          </a:p>
          <a:p>
            <a:pPr algn="just">
              <a:spcBef>
                <a:spcPct val="20000"/>
              </a:spcBef>
              <a:defRPr/>
            </a:pPr>
            <a:endParaRPr lang="el-GR" sz="800" b="1" i="1" u="sng" dirty="0"/>
          </a:p>
          <a:p>
            <a:pPr marL="285750" indent="-285750" algn="just">
              <a:spcBef>
                <a:spcPct val="20000"/>
              </a:spcBef>
              <a:buFont typeface="Wingdings" panose="05000000000000000000" pitchFamily="2" charset="2"/>
              <a:buChar char="§"/>
              <a:defRPr/>
            </a:pPr>
            <a:r>
              <a:rPr lang="el-GR" sz="2000" u="sng" dirty="0"/>
              <a:t>Υπολογισμός Επιλέξιμων Δαπανών</a:t>
            </a:r>
            <a:r>
              <a:rPr lang="el-GR" sz="2000" dirty="0"/>
              <a:t>: Το ποσό επιχορήγησης για κάθε άτομο που συμμετέχει προκύπτει από τον εξής πολλαπλασιασμό: </a:t>
            </a:r>
          </a:p>
          <a:p>
            <a:pPr algn="ctr">
              <a:spcBef>
                <a:spcPct val="20000"/>
              </a:spcBef>
              <a:defRPr/>
            </a:pPr>
            <a:r>
              <a:rPr lang="el-GR" dirty="0"/>
              <a:t>    </a:t>
            </a:r>
          </a:p>
          <a:p>
            <a:pPr algn="ctr">
              <a:spcBef>
                <a:spcPct val="20000"/>
              </a:spcBef>
              <a:defRPr/>
            </a:pPr>
            <a:r>
              <a:rPr lang="el-GR" dirty="0"/>
              <a:t> </a:t>
            </a:r>
            <a:r>
              <a:rPr lang="el-GR" b="1" dirty="0"/>
              <a:t>Ημέρες Εργασίας  Χ  </a:t>
            </a:r>
            <a:r>
              <a:rPr lang="el-GR" b="1" dirty="0" err="1"/>
              <a:t>Μοναδιαίο</a:t>
            </a:r>
            <a:r>
              <a:rPr lang="el-GR" b="1" dirty="0"/>
              <a:t> Κόστος</a:t>
            </a:r>
          </a:p>
          <a:p>
            <a:pPr algn="ctr">
              <a:spcBef>
                <a:spcPct val="20000"/>
              </a:spcBef>
              <a:defRPr/>
            </a:pPr>
            <a:r>
              <a:rPr lang="el-GR" dirty="0"/>
              <a:t>Η τιμή του Μοναδιαίου Κόστους καθορίζεται από την </a:t>
            </a:r>
            <a:r>
              <a:rPr lang="el-GR" b="1" dirty="0"/>
              <a:t>κατηγορία</a:t>
            </a:r>
            <a:r>
              <a:rPr lang="el-GR" dirty="0"/>
              <a:t> του προσωπικού (</a:t>
            </a:r>
            <a:r>
              <a:rPr lang="en-US" dirty="0"/>
              <a:t>“technician”, “researcher”)</a:t>
            </a:r>
            <a:r>
              <a:rPr lang="el-GR" dirty="0"/>
              <a:t> και τη </a:t>
            </a:r>
            <a:r>
              <a:rPr lang="el-GR" b="1" dirty="0"/>
              <a:t>χώρα</a:t>
            </a:r>
            <a:r>
              <a:rPr lang="el-GR" dirty="0"/>
              <a:t> του οργανισμού του</a:t>
            </a:r>
          </a:p>
          <a:p>
            <a:pPr algn="just">
              <a:spcBef>
                <a:spcPct val="20000"/>
              </a:spcBef>
              <a:defRPr/>
            </a:pPr>
            <a:endParaRPr lang="el-GR" sz="800" dirty="0"/>
          </a:p>
          <a:p>
            <a:pPr algn="just">
              <a:spcBef>
                <a:spcPct val="20000"/>
              </a:spcBef>
              <a:defRPr/>
            </a:pPr>
            <a:endParaRPr lang="el-GR" sz="800" dirty="0"/>
          </a:p>
          <a:p>
            <a:pPr algn="just">
              <a:spcBef>
                <a:spcPct val="20000"/>
              </a:spcBef>
              <a:defRPr/>
            </a:pPr>
            <a:endParaRPr lang="el-GR" sz="800" dirty="0"/>
          </a:p>
          <a:p>
            <a:pPr algn="just">
              <a:spcBef>
                <a:spcPct val="20000"/>
              </a:spcBef>
              <a:defRPr/>
            </a:pPr>
            <a:r>
              <a:rPr lang="el-GR" sz="1700" i="1" u="sng" dirty="0"/>
              <a:t>Σημείωση</a:t>
            </a:r>
            <a:r>
              <a:rPr lang="el-GR" sz="1700" i="1" dirty="0"/>
              <a:t>: Η συμμετοχή Διαχειριστών </a:t>
            </a:r>
            <a:r>
              <a:rPr lang="en-US" sz="1700" i="1" dirty="0"/>
              <a:t>(“managers”) </a:t>
            </a:r>
            <a:r>
              <a:rPr lang="el-GR" sz="1700" i="1" dirty="0"/>
              <a:t>και Διοικητικού Προσωπικού</a:t>
            </a:r>
            <a:r>
              <a:rPr lang="en-US" sz="1700" i="1" dirty="0"/>
              <a:t> (“administrative staff”)</a:t>
            </a:r>
            <a:r>
              <a:rPr lang="el-GR" sz="1700" i="1" dirty="0"/>
              <a:t> θεωρείται μη επιλέξιμη</a:t>
            </a:r>
            <a:r>
              <a:rPr lang="en-US" sz="1700" i="1" dirty="0"/>
              <a:t>: </a:t>
            </a:r>
            <a:r>
              <a:rPr lang="el-GR" sz="1700" i="1" dirty="0"/>
              <a:t>Εξ’ ορισμού, οι δύο αυτές κατηγορίες καλύπτονται ήδη από την κατηγορία «Διαχείριση και Υλοποίηση του Σχεδίου», εκτός εάν εξαρχής δόθηκε έγκριση από το ΙΔΕΠ για κάλυψη των εν λόγω δαπανών από το κονδύλι που αφορά τα «Αποτελέσματα του Σχεδίου» </a:t>
            </a:r>
            <a:endParaRPr lang="el-GR" sz="800" b="1" i="1" u="sng"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31504" y="69231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Αποτελέσματα Σχεδίου (1/7)</a:t>
            </a:r>
            <a:endParaRPr lang="en-GB" sz="2400" b="1" dirty="0">
              <a:solidFill>
                <a:srgbClr val="20376A"/>
              </a:solidFill>
            </a:endParaRPr>
          </a:p>
        </p:txBody>
      </p:sp>
    </p:spTree>
    <p:extLst>
      <p:ext uri="{BB962C8B-B14F-4D97-AF65-F5344CB8AC3E}">
        <p14:creationId xmlns:p14="http://schemas.microsoft.com/office/powerpoint/2010/main" val="3053590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63552" y="1090975"/>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63352" y="2446266"/>
            <a:ext cx="8545277" cy="4937250"/>
          </a:xfrm>
          <a:prstGeom prst="rect">
            <a:avLst/>
          </a:prstGeom>
        </p:spPr>
        <p:txBody>
          <a:bodyPr/>
          <a:lstStyle/>
          <a:p>
            <a:pPr marL="266700" indent="-266700">
              <a:defRPr/>
            </a:pPr>
            <a:endParaRPr lang="el-GR" dirty="0"/>
          </a:p>
          <a:p>
            <a:pPr marL="285750" indent="-285750">
              <a:buFont typeface="Wingdings" panose="05000000000000000000" pitchFamily="2" charset="2"/>
              <a:buChar char="§"/>
              <a:defRPr/>
            </a:pPr>
            <a:r>
              <a:rPr lang="el-GR" u="sng" kern="150" dirty="0">
                <a:ea typeface="Times New Roman" panose="02020603050405020304" pitchFamily="18" charset="0"/>
                <a:cs typeface="Times New Roman" panose="02020603050405020304" pitchFamily="18" charset="0"/>
              </a:rPr>
              <a:t>Συμμετέχοντες</a:t>
            </a:r>
            <a:r>
              <a:rPr lang="el-GR" kern="150" dirty="0">
                <a:ea typeface="Times New Roman" panose="02020603050405020304" pitchFamily="18" charset="0"/>
                <a:cs typeface="Times New Roman" panose="02020603050405020304" pitchFamily="18" charset="0"/>
              </a:rPr>
              <a:t>: Η χρηματοδότηση για τα «Αποτελέσματα του Σχεδίου» αφορά μόνο τις </a:t>
            </a:r>
            <a:r>
              <a:rPr lang="el-GR" b="1" i="1" kern="150" dirty="0">
                <a:ea typeface="Times New Roman" panose="02020603050405020304" pitchFamily="18" charset="0"/>
                <a:cs typeface="Times New Roman" panose="02020603050405020304" pitchFamily="18" charset="0"/>
              </a:rPr>
              <a:t>δαπάνες του έμμισθου προσωπικού των συμμετεχόντων οργανισμών </a:t>
            </a:r>
            <a:r>
              <a:rPr lang="el-GR" kern="150" dirty="0">
                <a:ea typeface="Times New Roman" panose="02020603050405020304" pitchFamily="18" charset="0"/>
                <a:cs typeface="Times New Roman" panose="02020603050405020304" pitchFamily="18" charset="0"/>
              </a:rPr>
              <a:t>για την παραγωγή τους</a:t>
            </a:r>
          </a:p>
          <a:p>
            <a:pPr>
              <a:defRPr/>
            </a:pPr>
            <a:endParaRPr lang="el-GR" kern="15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defRPr/>
            </a:pPr>
            <a:r>
              <a:rPr lang="el-GR" u="sng" kern="150" dirty="0">
                <a:ea typeface="SimSun" panose="02010600030101010101" pitchFamily="2" charset="-122"/>
                <a:cs typeface="Tahoma" panose="020B0604030504040204" pitchFamily="34" charset="0"/>
              </a:rPr>
              <a:t>Τελική Έκθεση</a:t>
            </a:r>
            <a:r>
              <a:rPr lang="el-GR" kern="150" dirty="0">
                <a:ea typeface="SimSun" panose="02010600030101010101" pitchFamily="2" charset="-122"/>
                <a:cs typeface="Tahoma" panose="020B0604030504040204" pitchFamily="34" charset="0"/>
              </a:rPr>
              <a:t>: Στην τελική έκθεση απαιτείται ακριβής περιγραφή του κάθε παραδοτέου, των αποτελεσμάτων του και των δραστηριοτήτων που οδήγησαν στην παραγωγή του. Επίσης, δηλώνονται οι ημερομηνίες έναρξης και λήξης ανάπτυξής του και οι συνολικές εργατοημέρες για κάθε εταίρο, ανά κατηγορία προσωπικού</a:t>
            </a:r>
            <a:endParaRPr lang="fr-BE" kern="150" dirty="0">
              <a:solidFill>
                <a:schemeClr val="tx1">
                  <a:lumMod val="65000"/>
                  <a:lumOff val="35000"/>
                </a:schemeClr>
              </a:solidFill>
              <a:ea typeface="SimSun" panose="02010600030101010101" pitchFamily="2" charset="-122"/>
              <a:cs typeface="Tahoma" panose="020B0604030504040204" pitchFamily="34" charset="0"/>
            </a:endParaRPr>
          </a:p>
          <a:p>
            <a:pPr marL="285750" indent="-285750">
              <a:buFont typeface="Wingdings" panose="05000000000000000000" pitchFamily="2" charset="2"/>
              <a:buChar char="§"/>
              <a:defRPr/>
            </a:pPr>
            <a:endParaRPr lang="el-GR" kern="150" dirty="0">
              <a:ea typeface="Times New Roman" panose="02020603050405020304" pitchFamily="18" charset="0"/>
              <a:cs typeface="Times New Roman" panose="02020603050405020304" pitchFamily="18" charset="0"/>
            </a:endParaRPr>
          </a:p>
          <a:p>
            <a:pPr marL="266700" indent="-266700">
              <a:defRPr/>
            </a:pPr>
            <a:endParaRPr lang="el-GR" sz="1600"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35763" y="832647"/>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Αποτελέσματα Σχεδίου (2/7)</a:t>
            </a:r>
            <a:endParaRPr lang="en-GB" sz="2400" b="1" dirty="0">
              <a:solidFill>
                <a:srgbClr val="20376A"/>
              </a:solidFill>
            </a:endParaRPr>
          </a:p>
        </p:txBody>
      </p:sp>
      <p:pic>
        <p:nvPicPr>
          <p:cNvPr id="6148" name="Picture 4" descr="Outputs | Destex Project">
            <a:extLst>
              <a:ext uri="{FF2B5EF4-FFF2-40B4-BE49-F238E27FC236}">
                <a16:creationId xmlns:a16="http://schemas.microsoft.com/office/drawing/2014/main" id="{DD1228D1-A3E9-453B-A4DD-CC58D3739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333" y="2874270"/>
            <a:ext cx="1938180" cy="202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6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63352" y="2368280"/>
            <a:ext cx="10009112" cy="4392488"/>
          </a:xfrm>
          <a:prstGeom prst="rect">
            <a:avLst/>
          </a:prstGeom>
        </p:spPr>
        <p:txBody>
          <a:bodyPr/>
          <a:lstStyle/>
          <a:p>
            <a:pPr marL="342900" indent="-342900" algn="just">
              <a:spcBef>
                <a:spcPct val="20000"/>
              </a:spcBef>
              <a:buFont typeface="Wingdings" panose="05000000000000000000" pitchFamily="2" charset="2"/>
              <a:buChar char="§"/>
              <a:defRPr/>
            </a:pPr>
            <a:r>
              <a:rPr lang="el-GR" sz="2000" b="1" u="sng" kern="150" dirty="0">
                <a:ea typeface="Times New Roman" panose="02020603050405020304" pitchFamily="18" charset="0"/>
                <a:cs typeface="Times New Roman" panose="02020603050405020304" pitchFamily="18" charset="0"/>
              </a:rPr>
              <a:t>Σημειώσεις</a:t>
            </a:r>
            <a:r>
              <a:rPr lang="el-GR" sz="2000" kern="150" dirty="0">
                <a:ea typeface="Times New Roman" panose="02020603050405020304" pitchFamily="18" charset="0"/>
                <a:cs typeface="Times New Roman" panose="02020603050405020304" pitchFamily="18" charset="0"/>
              </a:rPr>
              <a:t>:</a:t>
            </a:r>
          </a:p>
          <a:p>
            <a:pPr algn="just">
              <a:spcBef>
                <a:spcPct val="20000"/>
              </a:spcBef>
              <a:defRPr/>
            </a:pPr>
            <a:endParaRPr lang="el-GR" sz="1000" b="1" i="1" u="sng" dirty="0"/>
          </a:p>
          <a:p>
            <a:pPr algn="just">
              <a:spcBef>
                <a:spcPct val="20000"/>
              </a:spcBef>
              <a:defRPr/>
            </a:pPr>
            <a:endParaRPr lang="el-GR" sz="1000" b="1" i="1" u="sng" dirty="0"/>
          </a:p>
          <a:p>
            <a:pPr marL="342900" indent="-342900" algn="just">
              <a:spcBef>
                <a:spcPct val="20000"/>
              </a:spcBef>
              <a:buFont typeface="Wingdings" panose="05000000000000000000" pitchFamily="2" charset="2"/>
              <a:buChar char="ü"/>
              <a:defRPr/>
            </a:pPr>
            <a:r>
              <a:rPr lang="el-GR" u="sng" kern="150" dirty="0">
                <a:ea typeface="SimSun" panose="02010600030101010101" pitchFamily="2" charset="-122"/>
                <a:cs typeface="Tahoma" panose="020B0604030504040204" pitchFamily="34" charset="0"/>
              </a:rPr>
              <a:t>Μεταφορά κονδυλίων από άλλη κατηγορία προϋπολογισμού</a:t>
            </a:r>
            <a:r>
              <a:rPr lang="el-GR" kern="150" dirty="0">
                <a:ea typeface="SimSun" panose="02010600030101010101" pitchFamily="2" charset="-122"/>
                <a:cs typeface="Tahoma" panose="020B0604030504040204" pitchFamily="34" charset="0"/>
              </a:rPr>
              <a:t>: Σε περιπτώσεις μεταφοράς κονδυλίων προς κάποιο αποτέλεσμα του Σχεδίου, οι εργατοημέρες που δηλώνονται στην τελική έκθεση για την παραγωγή του πρέπει να είναι </a:t>
            </a:r>
            <a:r>
              <a:rPr lang="el-GR" b="1" i="1" kern="150" dirty="0">
                <a:ea typeface="SimSun" panose="02010600030101010101" pitchFamily="2" charset="-122"/>
                <a:cs typeface="Tahoma" panose="020B0604030504040204" pitchFamily="34" charset="0"/>
              </a:rPr>
              <a:t>ρεαλιστικές</a:t>
            </a:r>
            <a:r>
              <a:rPr lang="el-GR" kern="150" dirty="0">
                <a:ea typeface="SimSun" panose="02010600030101010101" pitchFamily="2" charset="-122"/>
                <a:cs typeface="Tahoma" panose="020B0604030504040204" pitchFamily="34" charset="0"/>
              </a:rPr>
              <a:t> και </a:t>
            </a:r>
            <a:r>
              <a:rPr lang="el-GR" b="1" i="1" kern="150" dirty="0">
                <a:ea typeface="SimSun" panose="02010600030101010101" pitchFamily="2" charset="-122"/>
                <a:cs typeface="Tahoma" panose="020B0604030504040204" pitchFamily="34" charset="0"/>
              </a:rPr>
              <a:t>να συνάδουν με τους στόχους και το περιεχόμενό του.</a:t>
            </a:r>
          </a:p>
          <a:p>
            <a:pPr algn="just">
              <a:spcBef>
                <a:spcPct val="20000"/>
              </a:spcBef>
              <a:defRPr/>
            </a:pPr>
            <a:endParaRPr lang="el-GR" b="1" i="1" kern="150" dirty="0">
              <a:ea typeface="SimSun" panose="02010600030101010101" pitchFamily="2" charset="-122"/>
              <a:cs typeface="Tahoma" panose="020B0604030504040204" pitchFamily="34" charset="0"/>
            </a:endParaRPr>
          </a:p>
          <a:p>
            <a:pPr marL="342900" indent="-342900" algn="just">
              <a:buFont typeface="Wingdings" panose="05000000000000000000" pitchFamily="2" charset="2"/>
              <a:buChar char="ü"/>
              <a:defRPr/>
            </a:pPr>
            <a:r>
              <a:rPr lang="el-GR" u="sng" dirty="0"/>
              <a:t>Μη επιλέξιμα παραδοτέα</a:t>
            </a:r>
            <a:r>
              <a:rPr lang="el-GR" dirty="0"/>
              <a:t>: Όταν ένα αποτέλεσμα Σχεδίου δε θεωρηθεί από το ΙΔΕΠ επιλέξιμο για επιχορήγηση (κάτω από την κατηγορία εξόδων «Αποτελέσματα Σχεδίου») κατά την αξιολόγηση της αίτησης, ο δικαιούχος εξακολουθεί να έχει</a:t>
            </a:r>
            <a:r>
              <a:rPr lang="en-US" dirty="0"/>
              <a:t> </a:t>
            </a:r>
            <a:r>
              <a:rPr lang="el-GR" dirty="0"/>
              <a:t>υποχρέωση να το υλοποιήσει, λόγω του ότι συμπεριλήφθηκε στον αρχικό προγραμματισμό του Σχεδίου και άρα, αποτελεί απαραίτητο στάδιο για την ολοκλήρωση του  Σχεδίου.</a:t>
            </a:r>
          </a:p>
          <a:p>
            <a:pPr marL="285750" indent="-285750" algn="just">
              <a:spcBef>
                <a:spcPct val="20000"/>
              </a:spcBef>
              <a:buFont typeface="Wingdings" panose="05000000000000000000" pitchFamily="2" charset="2"/>
              <a:buChar char="§"/>
              <a:defRPr/>
            </a:pPr>
            <a:endParaRPr lang="el-GR" sz="20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el-GR" sz="1000" b="1" i="1" kern="150" dirty="0">
              <a:ea typeface="SimSun" panose="02010600030101010101" pitchFamily="2" charset="-122"/>
              <a:cs typeface="Tahoma" panose="020B0604030504040204" pitchFamily="34" charset="0"/>
            </a:endParaRPr>
          </a:p>
          <a:p>
            <a:pPr algn="just">
              <a:spcBef>
                <a:spcPct val="20000"/>
              </a:spcBef>
              <a:defRPr/>
            </a:pPr>
            <a:endParaRPr lang="en-US" sz="1600" b="1" i="1" u="sng" dirty="0"/>
          </a:p>
          <a:p>
            <a:pPr algn="just">
              <a:spcBef>
                <a:spcPct val="20000"/>
              </a:spcBef>
              <a:defRPr/>
            </a:pPr>
            <a:endParaRPr lang="en-US" sz="1600" dirty="0">
              <a:solidFill>
                <a:schemeClr val="tx1">
                  <a:lumMod val="65000"/>
                  <a:lumOff val="35000"/>
                </a:schemeClr>
              </a:solidFill>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07771" y="76645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Αποτελέσματα Σχεδίου (</a:t>
            </a:r>
            <a:r>
              <a:rPr lang="en-US" sz="2400" b="1" dirty="0">
                <a:solidFill>
                  <a:srgbClr val="20376A"/>
                </a:solidFill>
              </a:rPr>
              <a:t>3</a:t>
            </a:r>
            <a:r>
              <a:rPr lang="el-GR" sz="2400" b="1" dirty="0">
                <a:solidFill>
                  <a:srgbClr val="20376A"/>
                </a:solidFill>
              </a:rPr>
              <a:t>/7)</a:t>
            </a:r>
            <a:endParaRPr lang="en-GB" sz="2400" b="1" dirty="0">
              <a:solidFill>
                <a:srgbClr val="20376A"/>
              </a:solidFill>
            </a:endParaRPr>
          </a:p>
        </p:txBody>
      </p:sp>
    </p:spTree>
    <p:extLst>
      <p:ext uri="{BB962C8B-B14F-4D97-AF65-F5344CB8AC3E}">
        <p14:creationId xmlns:p14="http://schemas.microsoft.com/office/powerpoint/2010/main" val="1983208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63352" y="2644862"/>
            <a:ext cx="8598418" cy="5147653"/>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dirty="0"/>
              <a:t>Απαιτούμενα Αποδεικτικά</a:t>
            </a:r>
            <a:r>
              <a:rPr lang="el-GR" sz="2000" b="1" i="1" dirty="0"/>
              <a:t>:</a:t>
            </a:r>
          </a:p>
          <a:p>
            <a:pPr algn="just">
              <a:spcBef>
                <a:spcPct val="20000"/>
              </a:spcBef>
              <a:defRPr/>
            </a:pPr>
            <a:endParaRPr lang="el-GR" sz="800" b="1" i="1" dirty="0"/>
          </a:p>
          <a:p>
            <a:pPr marL="285750" indent="-285750" algn="just">
              <a:spcBef>
                <a:spcPct val="20000"/>
              </a:spcBef>
              <a:buFont typeface="Wingdings" panose="05000000000000000000" pitchFamily="2" charset="2"/>
              <a:buChar char="§"/>
              <a:defRPr/>
            </a:pPr>
            <a:r>
              <a:rPr lang="el-GR" b="1" u="sng" dirty="0"/>
              <a:t>Απόδειξη της παραγωγής του αποτελέσματος</a:t>
            </a:r>
            <a:r>
              <a:rPr lang="el-GR" dirty="0"/>
              <a:t>:</a:t>
            </a:r>
          </a:p>
          <a:p>
            <a:pPr algn="just">
              <a:spcBef>
                <a:spcPct val="20000"/>
              </a:spcBef>
              <a:defRPr/>
            </a:pPr>
            <a:endParaRPr lang="el-GR" dirty="0"/>
          </a:p>
          <a:p>
            <a:pPr marL="285750" lvl="1" indent="-285750" algn="just">
              <a:spcBef>
                <a:spcPct val="20000"/>
              </a:spcBef>
              <a:buFont typeface="Wingdings" panose="05000000000000000000" pitchFamily="2" charset="2"/>
              <a:buChar char="ü"/>
              <a:defRPr/>
            </a:pPr>
            <a:r>
              <a:rPr lang="el-GR" dirty="0"/>
              <a:t>Ανάρτησή του στην Πλατφόρμα Διάδοσης των Αποτελεσμάτων του Προγράμματος (</a:t>
            </a:r>
            <a:r>
              <a:rPr lang="en-US" dirty="0"/>
              <a:t>“Project Results Platform”)</a:t>
            </a:r>
            <a:r>
              <a:rPr lang="el-GR" dirty="0"/>
              <a:t> </a:t>
            </a:r>
          </a:p>
          <a:p>
            <a:pPr marL="285750" lvl="1" indent="-285750" algn="just">
              <a:spcBef>
                <a:spcPct val="20000"/>
              </a:spcBef>
              <a:buFont typeface="Wingdings" panose="05000000000000000000" pitchFamily="2" charset="2"/>
              <a:buChar char="ü"/>
              <a:tabLst>
                <a:tab pos="231775" algn="l"/>
              </a:tabLst>
              <a:defRPr/>
            </a:pPr>
            <a:r>
              <a:rPr lang="el-GR" dirty="0"/>
              <a:t>Διαθεσιμότητα του αποτελέσματος, σε περιπτώσεις ελέγχων που διεξάγονται από το ΙΔΕΠ, στις εγκαταστάσεις του δικαιούχου (αναλόγως της φύσης του, βέβαια)</a:t>
            </a:r>
          </a:p>
          <a:p>
            <a:pPr algn="just">
              <a:spcBef>
                <a:spcPct val="20000"/>
              </a:spcBef>
              <a:defRPr/>
            </a:pPr>
            <a:endParaRPr lang="el-GR" sz="800" dirty="0">
              <a:solidFill>
                <a:schemeClr val="tx1">
                  <a:lumMod val="65000"/>
                  <a:lumOff val="35000"/>
                </a:schemeClr>
              </a:solidFill>
            </a:endParaRPr>
          </a:p>
          <a:p>
            <a:pPr marL="285750" indent="-285750" algn="just">
              <a:spcBef>
                <a:spcPct val="20000"/>
              </a:spcBef>
              <a:buFont typeface="Wingdings" panose="05000000000000000000" pitchFamily="2" charset="2"/>
              <a:buChar char="ü"/>
              <a:defRPr/>
            </a:pPr>
            <a:endParaRPr lang="en-US" sz="1600" dirty="0"/>
          </a:p>
          <a:p>
            <a:pPr algn="just">
              <a:spcBef>
                <a:spcPct val="20000"/>
              </a:spcBef>
              <a:defRPr/>
            </a:pPr>
            <a:r>
              <a:rPr lang="el-GR" sz="1600" dirty="0"/>
              <a:t>	</a:t>
            </a:r>
          </a:p>
          <a:p>
            <a:pPr algn="just">
              <a:spcBef>
                <a:spcPct val="20000"/>
              </a:spcBef>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522783" y="77571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Αποτελέσματα Σχεδίου (4/7)</a:t>
            </a:r>
            <a:endParaRPr lang="en-GB" sz="2400" b="1" dirty="0">
              <a:solidFill>
                <a:srgbClr val="20376A"/>
              </a:solidFill>
            </a:endParaRPr>
          </a:p>
        </p:txBody>
      </p:sp>
      <p:pic>
        <p:nvPicPr>
          <p:cNvPr id="2" name="Picture 2">
            <a:extLst>
              <a:ext uri="{FF2B5EF4-FFF2-40B4-BE49-F238E27FC236}">
                <a16:creationId xmlns:a16="http://schemas.microsoft.com/office/drawing/2014/main" id="{C8F88AE3-AF28-4BAB-A2C3-3827F2317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7340" y="3053099"/>
            <a:ext cx="2592288" cy="170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118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335360" y="1823730"/>
            <a:ext cx="10621688" cy="5147653"/>
          </a:xfrm>
          <a:prstGeom prst="rect">
            <a:avLst/>
          </a:prstGeom>
        </p:spPr>
        <p:txBody>
          <a:bodyPr/>
          <a:lstStyle/>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sz="2000" b="1" u="sng" dirty="0"/>
              <a:t>Ατομικά Δελτία Εργασίας (</a:t>
            </a:r>
            <a:r>
              <a:rPr lang="en-US" sz="2000" b="1" u="sng" dirty="0"/>
              <a:t>“Time-sheet</a:t>
            </a:r>
            <a:r>
              <a:rPr lang="en-GB" sz="2000" b="1" u="sng" dirty="0"/>
              <a:t>s</a:t>
            </a:r>
            <a:r>
              <a:rPr lang="en-US" sz="2000" b="1" u="sng" dirty="0"/>
              <a:t>”) </a:t>
            </a:r>
            <a:r>
              <a:rPr lang="el-GR" sz="2000" b="1" u="sng" dirty="0"/>
              <a:t>ανά αποτέλεσμα, που να περιλαμβάνουν τα εξής</a:t>
            </a:r>
            <a:r>
              <a:rPr lang="el-GR" sz="2000" b="1" dirty="0"/>
              <a:t>:</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dirty="0"/>
              <a:t>Αρίθμηση του Αποτελέσματος (στη βάση της αίτησης για επιχορήγηση)</a:t>
            </a:r>
          </a:p>
          <a:p>
            <a:pPr marL="285750" indent="-285750" algn="just">
              <a:spcBef>
                <a:spcPct val="20000"/>
              </a:spcBef>
              <a:buFont typeface="Wingdings" panose="05000000000000000000" pitchFamily="2" charset="2"/>
              <a:buChar char="ü"/>
              <a:defRPr/>
            </a:pPr>
            <a:r>
              <a:rPr lang="el-GR" dirty="0"/>
              <a:t>Περιγραφή δραστηριότητας</a:t>
            </a:r>
          </a:p>
          <a:p>
            <a:pPr marL="285750" indent="-285750" algn="just">
              <a:spcBef>
                <a:spcPct val="20000"/>
              </a:spcBef>
              <a:buFont typeface="Wingdings" panose="05000000000000000000" pitchFamily="2" charset="2"/>
              <a:buChar char="ü"/>
              <a:defRPr/>
            </a:pPr>
            <a:r>
              <a:rPr lang="el-GR" dirty="0"/>
              <a:t>Ονοματεπώνυμο Συμμετέχοντα</a:t>
            </a:r>
          </a:p>
          <a:p>
            <a:pPr marL="285750" indent="-285750" algn="just">
              <a:spcBef>
                <a:spcPct val="20000"/>
              </a:spcBef>
              <a:buFont typeface="Wingdings" panose="05000000000000000000" pitchFamily="2" charset="2"/>
              <a:buChar char="ü"/>
              <a:defRPr/>
            </a:pPr>
            <a:r>
              <a:rPr lang="el-GR" dirty="0"/>
              <a:t>Κατηγορία Προσωπικού του Συμμετέχοντα </a:t>
            </a:r>
          </a:p>
          <a:p>
            <a:pPr marL="285750" indent="-285750" algn="just">
              <a:spcBef>
                <a:spcPct val="20000"/>
              </a:spcBef>
              <a:buFont typeface="Wingdings" panose="05000000000000000000" pitchFamily="2" charset="2"/>
              <a:buChar char="ü"/>
              <a:defRPr/>
            </a:pPr>
            <a:r>
              <a:rPr lang="el-GR" dirty="0"/>
              <a:t>Ημερομηνία κατά την οποία εργάστηκε ο Συμμετέχοντας</a:t>
            </a:r>
          </a:p>
          <a:p>
            <a:pPr marL="285750" indent="-285750" algn="just">
              <a:spcBef>
                <a:spcPct val="20000"/>
              </a:spcBef>
              <a:buFont typeface="Wingdings" panose="05000000000000000000" pitchFamily="2" charset="2"/>
              <a:buChar char="ü"/>
              <a:defRPr/>
            </a:pPr>
            <a:r>
              <a:rPr lang="el-GR" dirty="0"/>
              <a:t>Αριθμό ωρών εργασίας συμμετέχοντα για κάθε δηλωμένη ημερομηνία</a:t>
            </a:r>
          </a:p>
          <a:p>
            <a:pPr marL="285750" indent="-285750" algn="just">
              <a:spcBef>
                <a:spcPct val="20000"/>
              </a:spcBef>
              <a:buFont typeface="Wingdings" panose="05000000000000000000" pitchFamily="2" charset="2"/>
              <a:buChar char="ü"/>
              <a:defRPr/>
            </a:pPr>
            <a:r>
              <a:rPr lang="el-GR" dirty="0"/>
              <a:t>Συνολικό αριθμό ημερών εργασίας για κάθε συμμετέχοντα</a:t>
            </a:r>
          </a:p>
          <a:p>
            <a:pPr marL="285750" indent="-285750" algn="just">
              <a:spcBef>
                <a:spcPct val="20000"/>
              </a:spcBef>
              <a:buFont typeface="Wingdings" panose="05000000000000000000" pitchFamily="2" charset="2"/>
              <a:buChar char="ü"/>
              <a:defRPr/>
            </a:pPr>
            <a:endParaRPr lang="el-GR" dirty="0"/>
          </a:p>
          <a:p>
            <a:pPr algn="just">
              <a:spcBef>
                <a:spcPct val="20000"/>
              </a:spcBef>
              <a:defRPr/>
            </a:pPr>
            <a:r>
              <a:rPr lang="el-GR" sz="1700" i="1" u="sng" dirty="0"/>
              <a:t>Σημείωση</a:t>
            </a:r>
            <a:r>
              <a:rPr lang="el-GR" sz="1700" i="1" dirty="0"/>
              <a:t>: Για τον συνολικό αριθμό ωρών που απαρτίζουν μία εργάσιμη ημέρα ακολουθείται η πρακτική του εκάστοτε εταίρου οργανισμού, η οποία βασίζεται με τη σειρά της στην αντίστοιχη εθνική νομοθεσία.</a:t>
            </a:r>
          </a:p>
          <a:p>
            <a:pPr marL="285750" indent="-285750" algn="just">
              <a:spcBef>
                <a:spcPct val="20000"/>
              </a:spcBef>
              <a:buFont typeface="Wingdings" panose="05000000000000000000" pitchFamily="2" charset="2"/>
              <a:buChar char="ü"/>
              <a:defRPr/>
            </a:pPr>
            <a:endParaRPr lang="en-US" dirty="0"/>
          </a:p>
          <a:p>
            <a:pPr algn="just">
              <a:spcBef>
                <a:spcPct val="20000"/>
              </a:spcBef>
              <a:defRPr/>
            </a:pPr>
            <a:r>
              <a:rPr lang="el-GR" sz="20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524000" y="687448"/>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Αποτελέσματα Σχεδίου (5/7)</a:t>
            </a:r>
            <a:endParaRPr lang="en-GB" sz="2400" b="1" dirty="0">
              <a:solidFill>
                <a:srgbClr val="20376A"/>
              </a:solidFill>
            </a:endParaRPr>
          </a:p>
        </p:txBody>
      </p:sp>
    </p:spTree>
    <p:extLst>
      <p:ext uri="{BB962C8B-B14F-4D97-AF65-F5344CB8AC3E}">
        <p14:creationId xmlns:p14="http://schemas.microsoft.com/office/powerpoint/2010/main" val="398540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4812" y="803113"/>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(1/</a:t>
            </a:r>
            <a:r>
              <a:rPr lang="en-US" sz="2500" b="1" dirty="0">
                <a:solidFill>
                  <a:srgbClr val="20376A"/>
                </a:solidFill>
                <a:ea typeface="+mj-ea"/>
                <a:cs typeface="+mj-cs"/>
              </a:rPr>
              <a:t>4</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2241787"/>
            <a:ext cx="8527114" cy="5201424"/>
          </a:xfrm>
          <a:prstGeom prst="rect">
            <a:avLst/>
          </a:prstGeom>
          <a:noFill/>
        </p:spPr>
        <p:txBody>
          <a:bodyPr wrap="square" rtlCol="0">
            <a:spAutoFit/>
          </a:bodyPr>
          <a:lstStyle/>
          <a:p>
            <a:r>
              <a:rPr lang="el-GR" sz="2200" dirty="0"/>
              <a:t>Η Συμφωνία Επιχορήγησης αποτελείται από τα εξής μέρ</a:t>
            </a:r>
            <a:r>
              <a:rPr lang="el-GR" sz="2100" dirty="0"/>
              <a:t>η:</a:t>
            </a:r>
          </a:p>
          <a:p>
            <a:endParaRPr lang="el-GR" sz="2100" dirty="0"/>
          </a:p>
          <a:p>
            <a:pPr marL="285750" indent="-285750">
              <a:buFont typeface="Wingdings" panose="05000000000000000000" pitchFamily="2" charset="2"/>
              <a:buChar char="q"/>
            </a:pPr>
            <a:r>
              <a:rPr lang="el-GR" sz="2000" b="1" u="sng" dirty="0"/>
              <a:t>Ειδικοί Όροι</a:t>
            </a:r>
            <a:r>
              <a:rPr lang="el-GR" sz="2000" b="1" dirty="0"/>
              <a:t>: </a:t>
            </a:r>
          </a:p>
          <a:p>
            <a:endParaRPr lang="el-GR" sz="1700" b="1" dirty="0"/>
          </a:p>
          <a:p>
            <a:pPr marL="285750" indent="-285750">
              <a:buFont typeface="Wingdings" panose="05000000000000000000" pitchFamily="2" charset="2"/>
              <a:buChar char="§"/>
            </a:pPr>
            <a:r>
              <a:rPr lang="el-GR" dirty="0"/>
              <a:t>Εκτυπώνονται από τον δικαιούχο σε δύο αντίτυπα</a:t>
            </a:r>
          </a:p>
          <a:p>
            <a:pPr marL="285750" indent="-285750">
              <a:buFont typeface="Wingdings" panose="05000000000000000000" pitchFamily="2" charset="2"/>
              <a:buChar char="§"/>
            </a:pPr>
            <a:r>
              <a:rPr lang="el-GR" dirty="0"/>
              <a:t>Τα δύο αντίτυπα μονογράφονται (όλες οι σελίδες) και υπογράφονται και σφραγίζονται (τελευταία σελίδα) από τον νόμιμο εκπρόσωπο του δικαιούχου</a:t>
            </a:r>
            <a:endParaRPr lang="el-GR" dirty="0">
              <a:sym typeface="Wingdings" panose="05000000000000000000" pitchFamily="2" charset="2"/>
            </a:endParaRPr>
          </a:p>
          <a:p>
            <a:pPr marL="285750" indent="-285750">
              <a:buFont typeface="Wingdings" panose="05000000000000000000" pitchFamily="2" charset="2"/>
              <a:buChar char="§"/>
            </a:pPr>
            <a:r>
              <a:rPr lang="el-GR" dirty="0">
                <a:sym typeface="Wingdings" panose="05000000000000000000" pitchFamily="2" charset="2"/>
              </a:rPr>
              <a:t>Τα δύο αντίτυπα αποστέλλονται ταχυδρομικώς στο ΙΔΕΠ Διά Βίου Μάθησης, για να υπογραφούν επιπρόσθετα από τη Διεύθυνση του ΙΔΕΠ</a:t>
            </a:r>
          </a:p>
          <a:p>
            <a:pPr marL="285750" indent="-285750">
              <a:buFont typeface="Wingdings" panose="05000000000000000000" pitchFamily="2" charset="2"/>
              <a:buChar char="§"/>
            </a:pPr>
            <a:r>
              <a:rPr lang="el-GR" dirty="0">
                <a:sym typeface="Wingdings" panose="05000000000000000000" pitchFamily="2" charset="2"/>
              </a:rPr>
              <a:t>Το ένα εκ των δύο αντιτύπων αποστέλλεται ταχυδρομικώς πίσω στον δικαιούχο, για να φυλαχθεί στο αρχείο του Σχεδίου</a:t>
            </a:r>
          </a:p>
          <a:p>
            <a:pPr marL="285750" indent="-285750">
              <a:buFont typeface="Wingdings" panose="05000000000000000000" pitchFamily="2" charset="2"/>
              <a:buChar char="§"/>
            </a:pPr>
            <a:endParaRPr lang="el-GR" sz="1000" dirty="0">
              <a:sym typeface="Wingdings" panose="05000000000000000000" pitchFamily="2" charset="2"/>
            </a:endParaRPr>
          </a:p>
          <a:p>
            <a:endParaRPr lang="el-GR" sz="1400" i="1" u="sng" dirty="0">
              <a:sym typeface="Wingdings" panose="05000000000000000000" pitchFamily="2" charset="2"/>
            </a:endParaRPr>
          </a:p>
          <a:p>
            <a:r>
              <a:rPr lang="el-GR" sz="1700" i="1" u="sng" dirty="0">
                <a:sym typeface="Wingdings" panose="05000000000000000000" pitchFamily="2" charset="2"/>
              </a:rPr>
              <a:t>Σημείωση</a:t>
            </a:r>
            <a:r>
              <a:rPr lang="el-GR" sz="1700" i="1" dirty="0">
                <a:sym typeface="Wingdings" panose="05000000000000000000" pitchFamily="2" charset="2"/>
              </a:rPr>
              <a:t>:  Ό</a:t>
            </a:r>
            <a:r>
              <a:rPr lang="el-GR" sz="1700" i="1" dirty="0"/>
              <a:t>λα τα επίσημα έγγραφα ενός Σχεδίου που απαιτούν υπογραφές υπογράφονται πάντοτε από τον νόμιμο εκπρόσωπο του συντονιστικού οργανισμού</a:t>
            </a:r>
          </a:p>
          <a:p>
            <a:pPr marL="285750" indent="-285750">
              <a:buFont typeface="Wingdings" panose="05000000000000000000" pitchFamily="2" charset="2"/>
              <a:buChar char="§"/>
            </a:pPr>
            <a:endParaRPr lang="el-GR" sz="14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06702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63352" y="2348880"/>
            <a:ext cx="10594873" cy="4392488"/>
          </a:xfrm>
          <a:prstGeom prst="rect">
            <a:avLst/>
          </a:prstGeom>
        </p:spPr>
        <p:txBody>
          <a:bodyPr/>
          <a:lstStyle/>
          <a:p>
            <a:pPr marL="285750" indent="-285750" algn="just">
              <a:spcBef>
                <a:spcPct val="20000"/>
              </a:spcBef>
              <a:buFont typeface="Wingdings" panose="05000000000000000000" pitchFamily="2" charset="2"/>
              <a:buChar char="§"/>
              <a:defRPr/>
            </a:pPr>
            <a:r>
              <a:rPr lang="el-GR" sz="2000" b="1" u="sng" dirty="0"/>
              <a:t>Απόδειξη εργασιακής σχέσης</a:t>
            </a:r>
            <a:r>
              <a:rPr lang="el-GR" sz="2000" b="1" dirty="0"/>
              <a:t>:</a:t>
            </a:r>
          </a:p>
          <a:p>
            <a:pPr algn="just">
              <a:spcBef>
                <a:spcPct val="20000"/>
              </a:spcBef>
              <a:defRPr/>
            </a:pPr>
            <a:endParaRPr lang="en-US" sz="1400" dirty="0"/>
          </a:p>
          <a:p>
            <a:pPr marL="285750" indent="-285750" algn="just">
              <a:spcBef>
                <a:spcPct val="20000"/>
              </a:spcBef>
              <a:buFont typeface="Wingdings" panose="05000000000000000000" pitchFamily="2" charset="2"/>
              <a:buChar char="ü"/>
              <a:defRPr/>
            </a:pPr>
            <a:r>
              <a:rPr lang="el-GR" dirty="0"/>
              <a:t>Αποδεικτικό της εργασιακής σχέσης μεταξύ συμμετεχόντων και εταίρων οργανισμών, το οποίο να είναι καταχωρημένο στα επίσημα αρχεία του δικαιούχου:</a:t>
            </a:r>
            <a:r>
              <a:rPr lang="en-GB" dirty="0"/>
              <a:t> </a:t>
            </a:r>
            <a:r>
              <a:rPr lang="el-GR" dirty="0"/>
              <a:t>Σύμβαση Εργοδότησης ή </a:t>
            </a:r>
            <a:r>
              <a:rPr lang="en-GB" dirty="0"/>
              <a:t>Payslip (</a:t>
            </a:r>
            <a:r>
              <a:rPr lang="el-GR" dirty="0"/>
              <a:t>όχι αγορά υπηρεσιών). Στην περίπτωση Σύμβασης σε άλλη γλώσσα, πλην της Ελληνικής και Αγγλικής, απαιτείται να υποβληθεί επιπρόσθετα μετάφραση των ουσιωδών στοιχείων της Σύμβασης </a:t>
            </a:r>
          </a:p>
          <a:p>
            <a:pPr algn="just">
              <a:spcBef>
                <a:spcPct val="20000"/>
              </a:spcBef>
              <a:defRPr/>
            </a:pPr>
            <a:endParaRPr lang="el-GR" dirty="0"/>
          </a:p>
          <a:p>
            <a:pPr algn="just">
              <a:spcBef>
                <a:spcPct val="20000"/>
              </a:spcBef>
              <a:defRPr/>
            </a:pPr>
            <a:endParaRPr lang="en-US" sz="1000" dirty="0"/>
          </a:p>
          <a:p>
            <a:pPr algn="just">
              <a:spcBef>
                <a:spcPct val="20000"/>
              </a:spcBef>
              <a:defRPr/>
            </a:pPr>
            <a:r>
              <a:rPr lang="el-GR" sz="1700" i="1" u="sng" dirty="0"/>
              <a:t>Σημείωση</a:t>
            </a:r>
            <a:r>
              <a:rPr lang="el-GR" sz="1700" i="1" dirty="0"/>
              <a:t>: Τα άτομα από τα οποία αγοράζονται υπηρεσίες για οποιαδήποτε συνεισφορά στο Σχέδιο (Π.χ. μεταφραστές, σχεδιαστές ιστοσελίδων κτλ.) δεν ανήκουν στο προσωπικό των εταίρων οργανισμών και δεν μπορούν να εργαστούν για την παραγωγή «Αποτελεσμάτων Σχεδίου». Τα έξοδα εργασίας των ατόμων αυτών καλύπτονται από το κονδύλι που έχει εγκριθεί για την κατηγορία «Έκτακτες Δαπάνες».</a:t>
            </a:r>
          </a:p>
          <a:p>
            <a:pPr marL="285750" indent="-285750" algn="just">
              <a:spcBef>
                <a:spcPct val="20000"/>
              </a:spcBef>
              <a:buFont typeface="Wingdings" panose="05000000000000000000" pitchFamily="2" charset="2"/>
              <a:buChar char="§"/>
              <a:defRPr/>
            </a:pPr>
            <a:endParaRPr lang="el-GR" sz="1200" i="1" kern="150" dirty="0">
              <a:ea typeface="Times New Roman" panose="02020603050405020304" pitchFamily="18" charset="0"/>
              <a:cs typeface="Times New Roman" panose="02020603050405020304" pitchFamily="18" charset="0"/>
            </a:endParaRPr>
          </a:p>
          <a:p>
            <a:pPr algn="just">
              <a:spcBef>
                <a:spcPct val="20000"/>
              </a:spcBef>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425177" y="726162"/>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Αποτελέσματα Σχεδίου (6/7)</a:t>
            </a:r>
          </a:p>
          <a:p>
            <a:pPr algn="ctr">
              <a:spcBef>
                <a:spcPct val="0"/>
              </a:spcBef>
              <a:defRPr/>
            </a:pPr>
            <a:endParaRPr lang="en-GB" sz="2400" b="1" dirty="0">
              <a:solidFill>
                <a:srgbClr val="20376A"/>
              </a:solidFill>
            </a:endParaRPr>
          </a:p>
        </p:txBody>
      </p:sp>
    </p:spTree>
    <p:extLst>
      <p:ext uri="{BB962C8B-B14F-4D97-AF65-F5344CB8AC3E}">
        <p14:creationId xmlns:p14="http://schemas.microsoft.com/office/powerpoint/2010/main" val="394332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34477" y="2419139"/>
            <a:ext cx="8759275" cy="30243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083036" y="1948798"/>
            <a:ext cx="8208912" cy="3096344"/>
          </a:xfrm>
          <a:prstGeom prst="rect">
            <a:avLst/>
          </a:prstGeom>
        </p:spPr>
        <p:txBody>
          <a:bodyPr/>
          <a:lstStyle/>
          <a:p>
            <a:pPr algn="just">
              <a:spcBef>
                <a:spcPct val="20000"/>
              </a:spcBef>
              <a:defRPr/>
            </a:pPr>
            <a:endParaRPr lang="el-GR" sz="1700" u="sng" kern="150" dirty="0">
              <a:ea typeface="Times New Roman" panose="02020603050405020304" pitchFamily="18" charset="0"/>
              <a:cs typeface="Times New Roman" panose="02020603050405020304" pitchFamily="18" charset="0"/>
            </a:endParaRPr>
          </a:p>
          <a:p>
            <a:pPr algn="ctr">
              <a:spcBef>
                <a:spcPct val="20000"/>
              </a:spcBef>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που ένας </a:t>
            </a:r>
            <a:r>
              <a:rPr lang="el-GR" sz="2000" b="1" i="1" kern="150" dirty="0">
                <a:ea typeface="Times New Roman" panose="02020603050405020304" pitchFamily="18" charset="0"/>
                <a:cs typeface="Times New Roman" panose="02020603050405020304" pitchFamily="18" charset="0"/>
              </a:rPr>
              <a:t>σύνδεσμος με εγγεγραμμένα μέλη </a:t>
            </a:r>
            <a:r>
              <a:rPr lang="el-GR" sz="2000" kern="150" dirty="0">
                <a:ea typeface="Times New Roman" panose="02020603050405020304" pitchFamily="18" charset="0"/>
                <a:cs typeface="Times New Roman" panose="02020603050405020304" pitchFamily="18" charset="0"/>
              </a:rPr>
              <a:t>συμμετέχει ως εταίρος σε κάποιο Σχέδιο, τα εγγεγραμμένα του μέλη μπορούν να λάβουν χρηματοδότηση για την παραγωγή αποτελεσμάτων Σχεδίου, νοουμένου ότι οι αξιωματούχοι και τα μέλη του δικαιούνται αμοιβή για παρεχόμενες υπηρεσίες, </a:t>
            </a:r>
            <a:r>
              <a:rPr lang="el-GR" sz="2000" b="1" kern="150" dirty="0">
                <a:ea typeface="Times New Roman" panose="02020603050405020304" pitchFamily="18" charset="0"/>
                <a:cs typeface="Times New Roman" panose="02020603050405020304" pitchFamily="18" charset="0"/>
              </a:rPr>
              <a:t>μέσω σχετικής ρητής πρόνοιας του καταστατικού του</a:t>
            </a:r>
          </a:p>
          <a:p>
            <a:pPr marL="285750" indent="-285750" algn="ctr">
              <a:spcBef>
                <a:spcPct val="20000"/>
              </a:spcBef>
              <a:buFont typeface="Wingdings" panose="05000000000000000000" pitchFamily="2" charset="2"/>
              <a:buChar char="§"/>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αυτή, ως αποδεικτικό σχέσης αξιωματούχου/μέλους, θα πρέπει να προσκομίζεται σύμβαση </a:t>
            </a:r>
            <a:r>
              <a:rPr lang="el-GR" sz="2000" kern="150" dirty="0" err="1">
                <a:ea typeface="Times New Roman" panose="02020603050405020304" pitchFamily="18" charset="0"/>
                <a:cs typeface="Times New Roman" panose="02020603050405020304" pitchFamily="18" charset="0"/>
              </a:rPr>
              <a:t>εργοδότησης</a:t>
            </a: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008026" y="2492899"/>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12842" y="823483"/>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Αποτελέσματα Σχεδίου (7/7)</a:t>
            </a:r>
            <a:endParaRPr lang="en-GB" sz="2400" b="1" dirty="0">
              <a:solidFill>
                <a:srgbClr val="20376A"/>
              </a:solidFill>
            </a:endParaRPr>
          </a:p>
        </p:txBody>
      </p:sp>
    </p:spTree>
    <p:extLst>
      <p:ext uri="{BB962C8B-B14F-4D97-AF65-F5344CB8AC3E}">
        <p14:creationId xmlns:p14="http://schemas.microsoft.com/office/powerpoint/2010/main" val="43487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762066"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762063" y="638474"/>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(1/2)</a:t>
            </a:r>
          </a:p>
        </p:txBody>
      </p:sp>
      <p:sp>
        <p:nvSpPr>
          <p:cNvPr id="2" name="Rectangle 1"/>
          <p:cNvSpPr/>
          <p:nvPr/>
        </p:nvSpPr>
        <p:spPr>
          <a:xfrm>
            <a:off x="407368" y="1823730"/>
            <a:ext cx="10441160" cy="5549211"/>
          </a:xfrm>
          <a:prstGeom prst="rect">
            <a:avLst/>
          </a:prstGeom>
        </p:spPr>
        <p:txBody>
          <a:bodyPr wrap="square">
            <a:spAutoFit/>
          </a:bodyPr>
          <a:lstStyle/>
          <a:p>
            <a:pPr marL="263525" indent="-263525" algn="just">
              <a:spcBef>
                <a:spcPct val="20000"/>
              </a:spcBef>
              <a:buFont typeface="Wingdings" panose="05000000000000000000" pitchFamily="2" charset="2"/>
              <a:buChar char="q"/>
              <a:tabLst>
                <a:tab pos="266700" algn="l"/>
              </a:tabLst>
              <a:defRPr/>
            </a:pPr>
            <a:r>
              <a:rPr lang="el-GR" sz="2000" b="1" i="1" u="sng" dirty="0">
                <a:cs typeface="Times New Roman" panose="02020603050405020304" pitchFamily="18" charset="0"/>
              </a:rPr>
              <a:t>Εθνικά ή Διακρατικά Συνέδρια/Εκδηλώσεις, που έχουν ως στόχο τη διάδοση των </a:t>
            </a:r>
            <a:r>
              <a:rPr lang="el-GR" sz="2000" b="1" i="1" u="sng" dirty="0" err="1">
                <a:cs typeface="Times New Roman" panose="02020603050405020304" pitchFamily="18" charset="0"/>
              </a:rPr>
              <a:t>υλοποιηθέντων</a:t>
            </a:r>
            <a:r>
              <a:rPr lang="el-GR" sz="2000" b="1" i="1" u="sng" dirty="0">
                <a:cs typeface="Times New Roman" panose="02020603050405020304" pitchFamily="18" charset="0"/>
              </a:rPr>
              <a:t> Αποτελεσμάτων του Σχεδίου</a:t>
            </a:r>
            <a:r>
              <a:rPr lang="el-GR" sz="2000" b="1" i="1" dirty="0">
                <a:cs typeface="Times New Roman" panose="02020603050405020304" pitchFamily="18" charset="0"/>
              </a:rPr>
              <a:t>:</a:t>
            </a:r>
          </a:p>
          <a:p>
            <a:pPr algn="just">
              <a:spcBef>
                <a:spcPct val="20000"/>
              </a:spcBef>
              <a:tabLst>
                <a:tab pos="266700" algn="l"/>
              </a:tabLst>
              <a:defRPr/>
            </a:pPr>
            <a:endParaRPr lang="el-GR" sz="1000" b="1" i="1" u="sng" dirty="0">
              <a:cs typeface="Times New Roman" panose="02020603050405020304" pitchFamily="18" charset="0"/>
            </a:endParaRPr>
          </a:p>
          <a:p>
            <a:pPr marL="285750" indent="-285750">
              <a:spcBef>
                <a:spcPct val="20000"/>
              </a:spcBef>
              <a:buFont typeface="Wingdings" panose="05000000000000000000" pitchFamily="2" charset="2"/>
              <a:buChar char="§"/>
              <a:tabLst>
                <a:tab pos="266700" algn="l"/>
              </a:tabLst>
              <a:defRPr/>
            </a:pPr>
            <a:r>
              <a:rPr lang="el-GR" u="sng" dirty="0">
                <a:cs typeface="Times New Roman" panose="02020603050405020304" pitchFamily="18" charset="0"/>
              </a:rPr>
              <a:t>Υπολογισμός Επιλέξιμων Δαπανών</a:t>
            </a:r>
            <a:r>
              <a:rPr lang="el-GR" dirty="0">
                <a:cs typeface="Times New Roman" panose="02020603050405020304" pitchFamily="18" charset="0"/>
              </a:rPr>
              <a:t>: Αριθμός (Ντόπιων και/ή Διεθνών) Συμμετεχόντων Χ Μοναδιαίο κόστος </a:t>
            </a:r>
          </a:p>
          <a:p>
            <a:pPr algn="just">
              <a:spcBef>
                <a:spcPct val="20000"/>
              </a:spcBef>
              <a:tabLst>
                <a:tab pos="266700" algn="l"/>
              </a:tabLst>
              <a:defRPr/>
            </a:pPr>
            <a:endParaRPr lang="el-GR"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u="sng" dirty="0">
                <a:cs typeface="Times New Roman" panose="02020603050405020304" pitchFamily="18" charset="0"/>
              </a:rPr>
              <a:t>Συμμετέχοντες</a:t>
            </a:r>
            <a:r>
              <a:rPr lang="el-GR" dirty="0">
                <a:cs typeface="Times New Roman" panose="02020603050405020304" pitchFamily="18" charset="0"/>
              </a:rPr>
              <a:t>: Οι συμμετέχοντες που είναι επιλέξιμοι για επιχορήγηση δεν πρέπει να προέρχονται από οργανισμούς που συμμετέχουν στο Σχέδιο, δηλαδή τους:</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Εταίρους-οργανισμούς της Σύμπραξης </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Συνδεδεμένους εταίρους της Σύμπραξης, όταν αυτοί λειτουργούν ως οργανισμοί υποδοχής.</a:t>
            </a:r>
          </a:p>
          <a:p>
            <a:pPr marL="266700" algn="just">
              <a:spcBef>
                <a:spcPct val="20000"/>
              </a:spcBef>
              <a:tabLst>
                <a:tab pos="266700" algn="l"/>
              </a:tabLst>
              <a:defRPr/>
            </a:pPr>
            <a:endParaRPr lang="el-GR" sz="1200" i="1" u="sng" dirty="0"/>
          </a:p>
          <a:p>
            <a:pPr marL="266700" algn="just">
              <a:spcBef>
                <a:spcPct val="20000"/>
              </a:spcBef>
              <a:tabLst>
                <a:tab pos="266700" algn="l"/>
              </a:tabLst>
              <a:defRPr/>
            </a:pPr>
            <a:r>
              <a:rPr lang="el-GR" sz="1700" i="1" u="sng" dirty="0"/>
              <a:t>Σημείωση</a:t>
            </a:r>
            <a:r>
              <a:rPr lang="el-GR" sz="1700" i="1" dirty="0"/>
              <a:t>: Οι φοιτητές και το ακαδημαϊκό προσωπικό των πανεπιστημίων που συμμετέχουν στα Σχέδια είναι επιλέξιμοι, εφόσον δεν ανήκουν στο Τμήμα που υλοποιεί το Σχέδιο. </a:t>
            </a:r>
          </a:p>
          <a:p>
            <a:pPr algn="just">
              <a:spcBef>
                <a:spcPct val="20000"/>
              </a:spcBef>
              <a:tabLst>
                <a:tab pos="266700" algn="l"/>
              </a:tabLst>
              <a:defRPr/>
            </a:pPr>
            <a:endParaRPr lang="el-GR" sz="1200" dirty="0">
              <a:cs typeface="Times New Roman" panose="02020603050405020304" pitchFamily="18" charset="0"/>
            </a:endParaRPr>
          </a:p>
          <a:p>
            <a:pPr marL="285750" indent="-285750">
              <a:buFont typeface="Wingdings" panose="05000000000000000000" pitchFamily="2" charset="2"/>
              <a:buChar char="§"/>
              <a:tabLst>
                <a:tab pos="266700" algn="l"/>
              </a:tabLst>
              <a:defRPr/>
            </a:pPr>
            <a:r>
              <a:rPr lang="el-GR" u="sng" dirty="0"/>
              <a:t>Επιλέξιμες Δαπάνες</a:t>
            </a:r>
            <a:r>
              <a:rPr lang="el-GR" dirty="0"/>
              <a:t>: Το ποσό που αντιστοιχεί στην κατηγορία αυτή αφορά τη διοργάνωση της εκδήλωσης (ενοικίαση αίθουσας, τροφοδοσία κτλ.) και όχι τα έξοδα των συμμετεχόντων. Για να θεωρηθεί η εκδήλωση επιλέξιμη για επιχορήγηση, πρέπει να τηρεί τα πρότυπα ποιότητας, όπως αυτά καθορίστηκαν στην αίτηση για επιχορήγηση</a:t>
            </a:r>
          </a:p>
          <a:p>
            <a:pPr algn="just">
              <a:spcBef>
                <a:spcPct val="20000"/>
              </a:spcBef>
              <a:tabLst>
                <a:tab pos="266700" algn="l"/>
              </a:tabLst>
              <a:defRPr/>
            </a:pPr>
            <a:endParaRPr lang="el-GR" sz="1700" dirty="0">
              <a:cs typeface="Times New Roman" panose="02020603050405020304" pitchFamily="18" charset="0"/>
            </a:endParaRPr>
          </a:p>
          <a:p>
            <a:pPr algn="just">
              <a:spcBef>
                <a:spcPct val="20000"/>
              </a:spcBef>
              <a:tabLst>
                <a:tab pos="266700" algn="l"/>
              </a:tabLst>
              <a:defRPr/>
            </a:pPr>
            <a:endParaRPr lang="el-GR" sz="1700" dirty="0">
              <a:cs typeface="Times New Roman" panose="02020603050405020304" pitchFamily="18" charset="0"/>
            </a:endParaRPr>
          </a:p>
        </p:txBody>
      </p:sp>
    </p:spTree>
    <p:extLst>
      <p:ext uri="{BB962C8B-B14F-4D97-AF65-F5344CB8AC3E}">
        <p14:creationId xmlns:p14="http://schemas.microsoft.com/office/powerpoint/2010/main" val="1082396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762066"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31504" y="814780"/>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(2/2)</a:t>
            </a:r>
          </a:p>
          <a:p>
            <a:pPr algn="ctr">
              <a:spcBef>
                <a:spcPct val="0"/>
              </a:spcBef>
              <a:defRPr/>
            </a:pPr>
            <a:endParaRPr lang="en-GB" sz="2400" b="1" dirty="0">
              <a:solidFill>
                <a:srgbClr val="20376A"/>
              </a:solidFill>
            </a:endParaRPr>
          </a:p>
        </p:txBody>
      </p:sp>
      <p:sp>
        <p:nvSpPr>
          <p:cNvPr id="2" name="Rectangle 1"/>
          <p:cNvSpPr/>
          <p:nvPr/>
        </p:nvSpPr>
        <p:spPr>
          <a:xfrm>
            <a:off x="623392" y="2007825"/>
            <a:ext cx="10825338" cy="4462760"/>
          </a:xfrm>
          <a:prstGeom prst="rect">
            <a:avLst/>
          </a:prstGeom>
        </p:spPr>
        <p:txBody>
          <a:bodyPr wrap="square">
            <a:spAutoFit/>
          </a:bodyPr>
          <a:lstStyle/>
          <a:p>
            <a:pPr marL="285750" indent="-285750" algn="just">
              <a:buFont typeface="Wingdings" panose="05000000000000000000" pitchFamily="2" charset="2"/>
              <a:buChar char="§"/>
              <a:tabLst>
                <a:tab pos="266700" algn="l"/>
              </a:tabLst>
              <a:defRPr/>
            </a:pPr>
            <a:r>
              <a:rPr lang="el-GR" u="sng" dirty="0">
                <a:cs typeface="Times New Roman" panose="02020603050405020304" pitchFamily="18" charset="0"/>
              </a:rPr>
              <a:t>Τελική Έκθεση</a:t>
            </a:r>
            <a:r>
              <a:rPr lang="el-GR" dirty="0">
                <a:cs typeface="Times New Roman" panose="02020603050405020304" pitchFamily="18" charset="0"/>
              </a:rPr>
              <a:t>: Περιγραφή της κάθε Πολλαπλασιαστικής Δράσης  και δήλωση των αποτελεσμάτων με τα οποία συνδέεται, του διοργανωτή εταίρου, των υπόλοιπων συμμετεχόντων εταίρων-οργανισμών, της χώρας φιλοξενίας της εκδήλωσης και των αριθμών  των ντόπιων και των διεθνών συμμετεχόντων</a:t>
            </a:r>
          </a:p>
          <a:p>
            <a:pPr marL="285750" indent="-285750" algn="just">
              <a:buFont typeface="Wingdings" panose="05000000000000000000" pitchFamily="2" charset="2"/>
              <a:buChar char="§"/>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q"/>
              <a:tabLst>
                <a:tab pos="266700" algn="l"/>
              </a:tabLst>
              <a:defRPr/>
            </a:pPr>
            <a:r>
              <a:rPr lang="el-GR" sz="2000" b="1" i="1" u="sng" dirty="0">
                <a:cs typeface="Times New Roman" panose="02020603050405020304" pitchFamily="18" charset="0"/>
              </a:rPr>
              <a:t>Απαιτούμενα Αποδεικτικά</a:t>
            </a:r>
            <a:r>
              <a:rPr lang="el-GR" sz="2000" b="1" i="1" dirty="0">
                <a:cs typeface="Times New Roman" panose="02020603050405020304" pitchFamily="18" charset="0"/>
              </a:rPr>
              <a:t>:</a:t>
            </a:r>
          </a:p>
          <a:p>
            <a:pPr algn="just">
              <a:spcBef>
                <a:spcPct val="20000"/>
              </a:spcBef>
              <a:tabLst>
                <a:tab pos="266700" algn="l"/>
              </a:tabLst>
              <a:defRPr/>
            </a:pPr>
            <a:endParaRPr lang="el-GR" sz="800" b="1" i="1"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Δήλωση</a:t>
            </a:r>
            <a:r>
              <a:rPr lang="el-GR" u="sng" dirty="0">
                <a:cs typeface="Times New Roman" panose="02020603050405020304" pitchFamily="18" charset="0"/>
              </a:rPr>
              <a:t>, η οποία</a:t>
            </a:r>
            <a:r>
              <a:rPr lang="el-GR" dirty="0">
                <a:cs typeface="Times New Roman" panose="02020603050405020304" pitchFamily="18" charset="0"/>
              </a:rPr>
              <a:t>: </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Είναι υπογεγραμμένη από τον διοργανωτή</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τον τίτλο της εκδήλωσης, τη χώρα και τις ημερομηνίες διεξαγωγής της</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Περιέχει το ονοματεπώνυμο, τον οργανισμό και τη διεύθυνση του οργανισμού του κάθε συμμετέχοντα</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 Τμήμα του συμμετέχοντος Φοιτητή ή Ακαδημαϊκού, στην περίπτωση συμμετοχής ατόμων από Πανεπιστήμια-εταίρους</a:t>
            </a:r>
          </a:p>
          <a:p>
            <a:pPr algn="just">
              <a:spcBef>
                <a:spcPct val="20000"/>
              </a:spcBef>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Αναλυτική Ημερήσια Διάταξη της Εκδήλωσης</a:t>
            </a:r>
          </a:p>
          <a:p>
            <a:pPr algn="just">
              <a:spcBef>
                <a:spcPct val="20000"/>
              </a:spcBef>
              <a:tabLst>
                <a:tab pos="266700" algn="l"/>
              </a:tabLst>
              <a:defRPr/>
            </a:pPr>
            <a:endParaRPr lang="el-GR" sz="800" b="1" u="sng"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Έντυπα που διανεμήθηκαν/χρησιμοποιήθηκαν</a:t>
            </a:r>
            <a:r>
              <a:rPr lang="el-GR" u="sng" dirty="0">
                <a:cs typeface="Times New Roman" panose="02020603050405020304" pitchFamily="18" charset="0"/>
              </a:rPr>
              <a:t>, κατά την εκδήλωση</a:t>
            </a:r>
          </a:p>
        </p:txBody>
      </p:sp>
    </p:spTree>
    <p:extLst>
      <p:ext uri="{BB962C8B-B14F-4D97-AF65-F5344CB8AC3E}">
        <p14:creationId xmlns:p14="http://schemas.microsoft.com/office/powerpoint/2010/main" val="4163586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1344" y="2270845"/>
            <a:ext cx="11017224" cy="716071"/>
          </a:xfrm>
          <a:prstGeom prst="rect">
            <a:avLst/>
          </a:prstGeom>
        </p:spPr>
        <p:txBody>
          <a:bodyPr/>
          <a:lstStyle/>
          <a:p>
            <a:pPr marL="342900" indent="-342900" algn="just">
              <a:spcBef>
                <a:spcPct val="20000"/>
              </a:spcBef>
              <a:buFont typeface="Wingdings" panose="05000000000000000000" pitchFamily="2" charset="2"/>
              <a:buChar char="q"/>
              <a:defRPr/>
            </a:pPr>
            <a:r>
              <a:rPr lang="el-GR" sz="2000" b="1" i="1" u="sng" dirty="0">
                <a:solidFill>
                  <a:schemeClr val="tx1">
                    <a:lumMod val="75000"/>
                    <a:lumOff val="25000"/>
                  </a:schemeClr>
                </a:solidFill>
              </a:rPr>
              <a:t>Μία Πολλαπλασιαστική Δράση μπορεί να λάβει εικονική μορφή, χωρίς απαραίτητα αυτό να προκύπτει από τις συνθήκες που επέφερε η πανδημία </a:t>
            </a:r>
            <a:r>
              <a:rPr lang="en-US" sz="2000" b="1" dirty="0"/>
              <a:t>:</a:t>
            </a:r>
            <a:endParaRPr lang="el-GR" sz="2000" b="1" dirty="0"/>
          </a:p>
          <a:p>
            <a:pPr marL="342900" indent="-342900" algn="just">
              <a:spcBef>
                <a:spcPct val="20000"/>
              </a:spcBef>
              <a:buFont typeface="Wingdings" panose="05000000000000000000" pitchFamily="2" charset="2"/>
              <a:buChar char="q"/>
              <a:defRPr/>
            </a:pPr>
            <a:endParaRPr lang="el-GR" sz="2000" b="1" dirty="0"/>
          </a:p>
          <a:p>
            <a:pPr algn="just">
              <a:spcBef>
                <a:spcPct val="20000"/>
              </a:spcBef>
              <a:defRPr/>
            </a:pPr>
            <a:endParaRPr lang="el-GR" sz="1700" dirty="0">
              <a:solidFill>
                <a:schemeClr val="tx1">
                  <a:lumMod val="75000"/>
                  <a:lumOff val="25000"/>
                </a:schemeClr>
              </a:solidFill>
            </a:endParaRPr>
          </a:p>
        </p:txBody>
      </p:sp>
      <p:sp>
        <p:nvSpPr>
          <p:cNvPr id="5" name="Content Placeholder 2"/>
          <p:cNvSpPr txBox="1">
            <a:spLocks/>
          </p:cNvSpPr>
          <p:nvPr/>
        </p:nvSpPr>
        <p:spPr>
          <a:xfrm>
            <a:off x="1762066"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11714" y="1823730"/>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60104" y="70000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(1/2)</a:t>
            </a:r>
            <a:endParaRPr lang="el-GR" sz="2400" b="1" dirty="0">
              <a:solidFill>
                <a:srgbClr val="20376A"/>
              </a:solidFill>
            </a:endParaRPr>
          </a:p>
        </p:txBody>
      </p:sp>
      <p:sp>
        <p:nvSpPr>
          <p:cNvPr id="12" name="TextBox 11">
            <a:extLst>
              <a:ext uri="{FF2B5EF4-FFF2-40B4-BE49-F238E27FC236}">
                <a16:creationId xmlns:a16="http://schemas.microsoft.com/office/drawing/2014/main" id="{1E1DFFA8-310D-432C-8EE7-B5488982F9CB}"/>
              </a:ext>
            </a:extLst>
          </p:cNvPr>
          <p:cNvSpPr txBox="1"/>
          <p:nvPr/>
        </p:nvSpPr>
        <p:spPr>
          <a:xfrm>
            <a:off x="191344" y="3499053"/>
            <a:ext cx="11017224" cy="4782271"/>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
            </a:pPr>
            <a:r>
              <a:rPr lang="el-GR" u="sng" dirty="0">
                <a:ea typeface="Calibri" panose="020F0502020204030204" pitchFamily="34" charset="0"/>
                <a:cs typeface="Times New Roman" panose="02020603050405020304" pitchFamily="18" charset="0"/>
              </a:rPr>
              <a:t>Υπολογισμός Επιλέξιμων Δαπανών</a:t>
            </a:r>
            <a:r>
              <a:rPr lang="el-GR" dirty="0">
                <a:ea typeface="Calibri" panose="020F0502020204030204" pitchFamily="34" charset="0"/>
                <a:cs typeface="Times New Roman" panose="02020603050405020304" pitchFamily="18" charset="0"/>
              </a:rPr>
              <a:t>: </a:t>
            </a:r>
            <a:r>
              <a:rPr lang="el-GR" u="sng" dirty="0">
                <a:ea typeface="Calibri" panose="020F0502020204030204" pitchFamily="34" charset="0"/>
                <a:cs typeface="Times New Roman" panose="02020603050405020304" pitchFamily="18" charset="0"/>
              </a:rPr>
              <a:t>Αριθμός συμμετεχόντων επί 15 Ευρώ</a:t>
            </a:r>
            <a:r>
              <a:rPr lang="el-GR" dirty="0">
                <a:ea typeface="Calibri" panose="020F0502020204030204" pitchFamily="34" charset="0"/>
                <a:cs typeface="Times New Roman" panose="02020603050405020304" pitchFamily="18" charset="0"/>
              </a:rPr>
              <a:t> (=15% των επιλέξιμων δαπανών για τους ντόπιους συμμετέχοντες σε φυσικές Πολλαπλασιαστικές Δράσεις), </a:t>
            </a:r>
            <a:r>
              <a:rPr lang="en-US" dirty="0">
                <a:ea typeface="Calibri" panose="020F0502020204030204" pitchFamily="34" charset="0"/>
                <a:cs typeface="Times New Roman" panose="02020603050405020304" pitchFamily="18" charset="0"/>
              </a:rPr>
              <a:t> </a:t>
            </a:r>
            <a:r>
              <a:rPr lang="el-GR" dirty="0">
                <a:ea typeface="Calibri" panose="020F0502020204030204" pitchFamily="34" charset="0"/>
                <a:cs typeface="Times New Roman" panose="02020603050405020304" pitchFamily="18" charset="0"/>
              </a:rPr>
              <a:t>με ανώτατο ποσό τις 5000 Ευρώ ανά Σχέδιο.</a:t>
            </a:r>
            <a:endParaRPr lang="en-US" dirty="0">
              <a:ea typeface="Calibri" panose="020F0502020204030204" pitchFamily="34" charset="0"/>
              <a:cs typeface="Times New Roman" panose="02020603050405020304" pitchFamily="18" charset="0"/>
            </a:endParaRPr>
          </a:p>
          <a:p>
            <a:pPr algn="just">
              <a:lnSpc>
                <a:spcPct val="107000"/>
              </a:lnSpc>
              <a:spcAft>
                <a:spcPts val="800"/>
              </a:spcAft>
            </a:pPr>
            <a:endParaRPr lang="el-GR" dirty="0">
              <a:ea typeface="Calibri" panose="020F0502020204030204" pitchFamily="34" charset="0"/>
              <a:cs typeface="Times New Roman" panose="02020603050405020304" pitchFamily="18" charset="0"/>
            </a:endParaRPr>
          </a:p>
          <a:p>
            <a:pPr marL="270510" algn="just">
              <a:lnSpc>
                <a:spcPct val="107000"/>
              </a:lnSpc>
              <a:spcAft>
                <a:spcPts val="800"/>
              </a:spcAft>
            </a:pPr>
            <a:r>
              <a:rPr lang="el-GR" dirty="0">
                <a:ea typeface="Calibri" panose="020F0502020204030204" pitchFamily="34" charset="0"/>
                <a:cs typeface="Times New Roman" panose="02020603050405020304" pitchFamily="18" charset="0"/>
              </a:rPr>
              <a:t>Σημείωση: Η έννοια του ντόπιου δε διαχωρίζεται από αυτήν του διεθνούς συμμετέχοντα, όταν η εκδήλωση υλοποιείται διαδικτυακά.</a:t>
            </a:r>
            <a:endParaRPr lang="en-US" dirty="0">
              <a:ea typeface="Calibri" panose="020F0502020204030204" pitchFamily="34" charset="0"/>
              <a:cs typeface="Times New Roman" panose="02020603050405020304" pitchFamily="18" charset="0"/>
            </a:endParaRPr>
          </a:p>
          <a:p>
            <a:pPr marL="270510" algn="just">
              <a:lnSpc>
                <a:spcPct val="107000"/>
              </a:lnSpc>
              <a:spcAft>
                <a:spcPts val="800"/>
              </a:spcAft>
            </a:pPr>
            <a:endParaRPr lang="el-GR" dirty="0">
              <a:ea typeface="Calibri" panose="020F0502020204030204" pitchFamily="34" charset="0"/>
              <a:cs typeface="Times New Roman" panose="02020603050405020304" pitchFamily="18" charset="0"/>
            </a:endParaRPr>
          </a:p>
          <a:p>
            <a:pPr marL="285750" indent="-285750" algn="just">
              <a:lnSpc>
                <a:spcPct val="107000"/>
              </a:lnSpc>
              <a:buFont typeface="Wingdings" panose="05000000000000000000" pitchFamily="2" charset="2"/>
              <a:buChar char="§"/>
            </a:pPr>
            <a:r>
              <a:rPr lang="el-GR" u="sng" dirty="0">
                <a:ea typeface="Calibri" panose="020F0502020204030204" pitchFamily="34" charset="0"/>
                <a:cs typeface="Times New Roman" panose="02020603050405020304" pitchFamily="18" charset="0"/>
              </a:rPr>
              <a:t>Συμμετέχοντες</a:t>
            </a:r>
            <a:r>
              <a:rPr lang="el-GR" dirty="0">
                <a:ea typeface="Calibri" panose="020F0502020204030204" pitchFamily="34" charset="0"/>
                <a:cs typeface="Times New Roman" panose="02020603050405020304" pitchFamily="18" charset="0"/>
              </a:rPr>
              <a:t>: Ισχύει ό,τι ακριβώς και για τις φυσικές Πολλαπλασιαστικές Δράσεις</a:t>
            </a:r>
          </a:p>
          <a:p>
            <a:pPr marL="285750" indent="-285750" algn="just">
              <a:lnSpc>
                <a:spcPct val="107000"/>
              </a:lnSpc>
              <a:spcAft>
                <a:spcPts val="800"/>
              </a:spcAft>
              <a:buFont typeface="Wingdings" panose="05000000000000000000" pitchFamily="2" charset="2"/>
              <a:buChar char="§"/>
            </a:pPr>
            <a:endParaRPr lang="el-GR"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020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62066"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488534" y="1289228"/>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631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631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631504" y="882746"/>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(2/2)</a:t>
            </a:r>
            <a:endParaRPr lang="el-GR" sz="2400" b="1" dirty="0">
              <a:solidFill>
                <a:srgbClr val="20376A"/>
              </a:solidFill>
            </a:endParaRPr>
          </a:p>
        </p:txBody>
      </p:sp>
      <p:sp>
        <p:nvSpPr>
          <p:cNvPr id="7" name="TextBox 6">
            <a:extLst>
              <a:ext uri="{FF2B5EF4-FFF2-40B4-BE49-F238E27FC236}">
                <a16:creationId xmlns:a16="http://schemas.microsoft.com/office/drawing/2014/main" id="{9BDE9867-23AD-4DD0-968C-9B879783E478}"/>
              </a:ext>
            </a:extLst>
          </p:cNvPr>
          <p:cNvSpPr txBox="1"/>
          <p:nvPr/>
        </p:nvSpPr>
        <p:spPr>
          <a:xfrm>
            <a:off x="407368" y="2375863"/>
            <a:ext cx="10513168" cy="4339650"/>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Απαιτούμενα Αποδεικτικά</a:t>
            </a:r>
            <a:r>
              <a:rPr lang="el-GR" sz="2000" dirty="0"/>
              <a:t>:</a:t>
            </a:r>
          </a:p>
          <a:p>
            <a:endParaRPr lang="el-GR" sz="2000" dirty="0"/>
          </a:p>
          <a:p>
            <a:pPr marL="285750" indent="-285750" algn="just">
              <a:buFont typeface="Wingdings" panose="05000000000000000000" pitchFamily="2" charset="2"/>
              <a:buChar char="§"/>
            </a:pPr>
            <a:r>
              <a:rPr lang="el-GR" b="1" dirty="0"/>
              <a:t>Αποδεικτικό που να πιστοποιεί ότι η δραστηριότητα διοργανώθηκε διαδικτυακά</a:t>
            </a:r>
            <a:r>
              <a:rPr lang="el-GR" dirty="0"/>
              <a:t>, </a:t>
            </a:r>
            <a:r>
              <a:rPr lang="el-GR" dirty="0">
                <a:ea typeface="Calibri" panose="020F0502020204030204" pitchFamily="34" charset="0"/>
                <a:cs typeface="Times New Roman" panose="02020603050405020304" pitchFamily="18" charset="0"/>
              </a:rPr>
              <a:t>το οποίο να περιλαμβάνει το όνομα και την ημερομηνία υλοποίησης της εκδήλωσης (π.χ. ένα </a:t>
            </a:r>
            <a:r>
              <a:rPr lang="en-US" dirty="0">
                <a:ea typeface="Calibri" panose="020F0502020204030204" pitchFamily="34" charset="0"/>
                <a:cs typeface="Times New Roman" panose="02020603050405020304" pitchFamily="18" charset="0"/>
              </a:rPr>
              <a:t>screenshot</a:t>
            </a:r>
            <a:r>
              <a:rPr lang="el-GR" dirty="0">
                <a:ea typeface="Calibri" panose="020F0502020204030204" pitchFamily="34" charset="0"/>
                <a:cs typeface="Times New Roman" panose="02020603050405020304" pitchFamily="18" charset="0"/>
              </a:rPr>
              <a:t>, κατά τη διεξαγωγή της συνάντησης). </a:t>
            </a:r>
          </a:p>
          <a:p>
            <a:pPr algn="just"/>
            <a:endParaRPr lang="el-GR"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l-GR" b="1" dirty="0">
                <a:ea typeface="Calibri" panose="020F0502020204030204" pitchFamily="34" charset="0"/>
                <a:cs typeface="Times New Roman" panose="02020603050405020304" pitchFamily="18" charset="0"/>
              </a:rPr>
              <a:t>Δήλωση υπογεγραμμένη από τον διοργανωτή της δραστηριότητας</a:t>
            </a:r>
            <a:r>
              <a:rPr lang="el-GR" dirty="0">
                <a:ea typeface="Calibri" panose="020F0502020204030204" pitchFamily="34" charset="0"/>
                <a:cs typeface="Times New Roman" panose="02020603050405020304" pitchFamily="18" charset="0"/>
              </a:rPr>
              <a:t>, στην οποία να περιλαμβάνεται το ονοματεπώνυμο του κάθε συμμετέχοντα και η ονομασία και διεύθυνση του οργανισμού του.</a:t>
            </a:r>
          </a:p>
          <a:p>
            <a:pPr marL="342900" indent="-342900" algn="just">
              <a:buFont typeface="Wingdings" panose="05000000000000000000" pitchFamily="2" charset="2"/>
              <a:buChar char="ü"/>
            </a:pPr>
            <a:endParaRPr lang="el-GR"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l-GR" b="1" i="1" dirty="0">
                <a:ea typeface="Calibri" panose="020F0502020204030204" pitchFamily="34" charset="0"/>
                <a:cs typeface="Times New Roman" panose="02020603050405020304" pitchFamily="18" charset="0"/>
              </a:rPr>
              <a:t>Αναλυτική Ημερήσια Διάταξη της εκδήλωσης</a:t>
            </a:r>
            <a:r>
              <a:rPr lang="el-GR" i="1" dirty="0">
                <a:ea typeface="Calibri" panose="020F0502020204030204" pitchFamily="34" charset="0"/>
                <a:cs typeface="Times New Roman" panose="02020603050405020304" pitchFamily="18" charset="0"/>
              </a:rPr>
              <a:t>.</a:t>
            </a:r>
            <a:endParaRPr lang="el-GR" b="1" i="1" dirty="0">
              <a:ea typeface="Calibri" panose="020F0502020204030204" pitchFamily="34" charset="0"/>
              <a:cs typeface="Times New Roman" panose="02020603050405020304" pitchFamily="18" charset="0"/>
            </a:endParaRPr>
          </a:p>
          <a:p>
            <a:pPr algn="just"/>
            <a:endParaRPr lang="el-GR"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l-GR" b="1" dirty="0">
                <a:ea typeface="Calibri" panose="020F0502020204030204" pitchFamily="34" charset="0"/>
                <a:cs typeface="Times New Roman" panose="02020603050405020304" pitchFamily="18" charset="0"/>
              </a:rPr>
              <a:t>Οποιοδήποτε έγγραφο έχει χρησιμοποιηθεί ή διανεμηθεί στους συμμετέχοντες</a:t>
            </a:r>
            <a:r>
              <a:rPr lang="el-GR" dirty="0">
                <a:ea typeface="Calibri" panose="020F0502020204030204" pitchFamily="34" charset="0"/>
                <a:cs typeface="Times New Roman" panose="02020603050405020304" pitchFamily="18" charset="0"/>
              </a:rPr>
              <a:t>, κατά τη διάρκεια της δραστηριότητας.</a:t>
            </a:r>
            <a:endParaRPr lang="en-US" dirty="0">
              <a:ea typeface="Calibri" panose="020F0502020204030204" pitchFamily="34" charset="0"/>
              <a:cs typeface="Times New Roman" panose="02020603050405020304" pitchFamily="18" charset="0"/>
            </a:endParaRPr>
          </a:p>
          <a:p>
            <a:pPr marL="342900" indent="-342900" algn="just">
              <a:buFont typeface="Symbol" panose="05050102010706020507" pitchFamily="18" charset="2"/>
              <a:buChar char=""/>
            </a:pPr>
            <a:endParaRPr lang="en-US" dirty="0">
              <a:ea typeface="SimSun" panose="02010600030101010101" pitchFamily="2" charset="-122"/>
            </a:endParaRPr>
          </a:p>
          <a:p>
            <a:endParaRPr lang="en-US" sz="2000" dirty="0"/>
          </a:p>
        </p:txBody>
      </p:sp>
    </p:spTree>
    <p:extLst>
      <p:ext uri="{BB962C8B-B14F-4D97-AF65-F5344CB8AC3E}">
        <p14:creationId xmlns:p14="http://schemas.microsoft.com/office/powerpoint/2010/main" val="2907299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008" y="692696"/>
            <a:ext cx="9433048" cy="923330"/>
          </a:xfrm>
          <a:prstGeom prst="rect">
            <a:avLst/>
          </a:prstGeom>
        </p:spPr>
        <p:txBody>
          <a:bodyPr wrap="square">
            <a:spAutoFit/>
          </a:bodyPr>
          <a:lstStyle/>
          <a:p>
            <a:pPr algn="ct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n-GB" sz="3000" b="1" dirty="0">
                <a:solidFill>
                  <a:srgbClr val="20376A"/>
                </a:solidFill>
              </a:rPr>
              <a:t>  </a:t>
            </a:r>
            <a:r>
              <a:rPr lang="el-GR" sz="2300" b="1" dirty="0">
                <a:solidFill>
                  <a:srgbClr val="20376A"/>
                </a:solidFill>
              </a:rPr>
              <a:t>Φυσικές Δραστηριότητες  Μάθησης, Διδασκαλίας και Κατάρτισης (1/4)</a:t>
            </a:r>
            <a:endParaRPr lang="en-GB" sz="2300" b="1" dirty="0">
              <a:solidFill>
                <a:srgbClr val="20376A"/>
              </a:solidFill>
            </a:endParaRPr>
          </a:p>
        </p:txBody>
      </p:sp>
      <p:sp>
        <p:nvSpPr>
          <p:cNvPr id="4" name="Rectangle 3"/>
          <p:cNvSpPr/>
          <p:nvPr/>
        </p:nvSpPr>
        <p:spPr>
          <a:xfrm>
            <a:off x="407368" y="1916832"/>
            <a:ext cx="10521688" cy="5761577"/>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Δραστηριότητες που είναι απαραίτητες για την επίτευξη των στόχων/των αποτελεσμάτων ενός Σχεδίου</a:t>
            </a:r>
            <a:r>
              <a:rPr lang="en-GB" sz="2000" b="1" i="1" u="sng" dirty="0"/>
              <a:t>, </a:t>
            </a:r>
            <a:r>
              <a:rPr lang="el-GR" sz="2000" b="1" i="1" u="sng" dirty="0"/>
              <a:t>διάρκειας 1 - 365 ημέρες</a:t>
            </a:r>
            <a:r>
              <a:rPr lang="el-GR" sz="2000" b="1" i="1" dirty="0"/>
              <a:t>:</a:t>
            </a:r>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sz="1700" u="sng" dirty="0"/>
              <a:t>Επιχορήγηση για δαπάνες ταξιδίου</a:t>
            </a:r>
            <a:r>
              <a:rPr lang="en-US" sz="1700" dirty="0"/>
              <a:t>: M</a:t>
            </a:r>
            <a:r>
              <a:rPr lang="el-GR" sz="1700" dirty="0"/>
              <a:t>ε βάση την ισχύουσα μοναδιαία συνεισφορά (</a:t>
            </a:r>
            <a:r>
              <a:rPr lang="en-US" sz="1700" dirty="0"/>
              <a:t>unit cost)</a:t>
            </a:r>
            <a:r>
              <a:rPr lang="el-GR" sz="1700" dirty="0"/>
              <a:t> για τη ζώνη απόστασης του ταξιδιού</a:t>
            </a:r>
          </a:p>
          <a:p>
            <a:pPr marL="742950" lvl="1" indent="-285750">
              <a:buFont typeface="Wingdings" panose="05000000000000000000" pitchFamily="2" charset="2"/>
              <a:buChar char="ü"/>
              <a:defRPr/>
            </a:pPr>
            <a:r>
              <a:rPr lang="el-GR" sz="1700" u="sng" dirty="0"/>
              <a:t>Επιχορήγηση  για ατομικές δαπάνες</a:t>
            </a:r>
            <a:r>
              <a:rPr lang="el-GR" sz="1700" dirty="0"/>
              <a:t>: Πολλαπλασιασμός των εργάσιμων ημερών της δραστηριότητας και των ημερών ταξιδίου (μέχρι και 2 ημέρες) επί την μοναδιαία ημερήσια συνεισφορά (βλ. Παράρτημα </a:t>
            </a:r>
            <a:r>
              <a:rPr lang="en-US" sz="1700" dirty="0"/>
              <a:t>IV</a:t>
            </a:r>
            <a:r>
              <a:rPr lang="el-GR" sz="1700" dirty="0"/>
              <a:t>)</a:t>
            </a:r>
          </a:p>
          <a:p>
            <a:pPr marL="176213" lvl="1" indent="-66675">
              <a:defRPr/>
            </a:pPr>
            <a:endParaRPr lang="el-GR" dirty="0"/>
          </a:p>
          <a:p>
            <a:pPr marL="285750" indent="-285750" algn="just">
              <a:buFont typeface="Wingdings" panose="05000000000000000000" pitchFamily="2" charset="2"/>
              <a:buChar char="§"/>
              <a:defRPr/>
            </a:pPr>
            <a:r>
              <a:rPr lang="el-GR" u="sng" dirty="0"/>
              <a:t>Συμμετέχοντες</a:t>
            </a:r>
            <a:r>
              <a:rPr lang="el-GR" dirty="0"/>
              <a:t>: Προσωπικό ή μαθητές/εκπαιδευόμενοι των οργανισμών της Σύμπραξης. Σε κάθε περίπτωση, η επίσημη σχέση μεταξύ του εταίρου και του συμμετέχοντος πρέπει να μπορεί να αποδειχθεί.</a:t>
            </a:r>
          </a:p>
          <a:p>
            <a:pPr marL="268288" indent="-268288" algn="just">
              <a:defRPr/>
            </a:pPr>
            <a:endParaRPr lang="el-GR" dirty="0"/>
          </a:p>
          <a:p>
            <a:pPr marL="268288" indent="-268288" algn="just">
              <a:defRPr/>
            </a:pPr>
            <a:r>
              <a:rPr lang="el-GR" sz="1700" i="1" dirty="0"/>
              <a:t>     </a:t>
            </a:r>
            <a:r>
              <a:rPr lang="el-GR" sz="1700" i="1" u="sng" dirty="0"/>
              <a:t>Σημείωση</a:t>
            </a:r>
            <a:r>
              <a:rPr lang="el-GR" sz="1700" i="1" dirty="0"/>
              <a:t>: Τα άτομα με μειωμένες ευκαιρίες που συμμετέχουν σε τέτοιες δραστηριότητες,</a:t>
            </a:r>
            <a:r>
              <a:rPr lang="en-GB" sz="1700" i="1" dirty="0"/>
              <a:t> </a:t>
            </a:r>
            <a:r>
              <a:rPr lang="el-GR" sz="1700" i="1" dirty="0"/>
              <a:t>καθώς και οι συνοδοί τους, χρηματοδοτούνται από την εν λόγω κατηγορία εξόδων (μόνο τα επιπρόσθετα έξοδα που προκύπτουν από τη συμμετοχή </a:t>
            </a:r>
          </a:p>
          <a:p>
            <a:pPr marL="268288" indent="-268288" algn="just">
              <a:defRPr/>
            </a:pPr>
            <a:r>
              <a:rPr lang="el-GR" sz="1700" i="1" dirty="0"/>
              <a:t>     τους καλύπτονται από την ειδική κατηγορία εξόδων – </a:t>
            </a:r>
            <a:r>
              <a:rPr lang="en-GB" sz="1700" i="1" dirty="0"/>
              <a:t>Inclusion Support</a:t>
            </a:r>
            <a:r>
              <a:rPr lang="el-GR" sz="1700" i="1" dirty="0"/>
              <a:t> </a:t>
            </a:r>
            <a:r>
              <a:rPr lang="en-GB" sz="1700" i="1" dirty="0"/>
              <a:t>for participants</a:t>
            </a:r>
            <a:r>
              <a:rPr lang="el-GR" i="1" dirty="0"/>
              <a:t>)</a:t>
            </a:r>
            <a:endParaRPr lang="el-GR" dirty="0"/>
          </a:p>
          <a:p>
            <a:pPr algn="just">
              <a:defRPr/>
            </a:pPr>
            <a:endParaRPr lang="en-US" sz="1600" dirty="0"/>
          </a:p>
          <a:p>
            <a:pPr marL="266700" indent="-266700" algn="just">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0920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764704"/>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(2/4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479376" y="1988840"/>
            <a:ext cx="10441160" cy="6047809"/>
          </a:xfrm>
          <a:prstGeom prst="rect">
            <a:avLst/>
          </a:prstGeom>
        </p:spPr>
        <p:txBody>
          <a:bodyPr wrap="square">
            <a:spAutoFit/>
          </a:bodyPr>
          <a:lstStyle/>
          <a:p>
            <a:pPr lvl="0" algn="just">
              <a:defRPr/>
            </a:pPr>
            <a:endParaRPr lang="en-US" sz="1700" dirty="0"/>
          </a:p>
          <a:p>
            <a:pPr marL="285750" indent="-285750">
              <a:buFont typeface="Wingdings" panose="05000000000000000000" pitchFamily="2" charset="2"/>
              <a:buChar char="§"/>
              <a:defRPr/>
            </a:pPr>
            <a:r>
              <a:rPr lang="el-GR" u="sng" dirty="0"/>
              <a:t>Τελική Έκθεση</a:t>
            </a:r>
            <a:r>
              <a:rPr lang="el-GR" dirty="0"/>
              <a:t>: Πρέπει να δηλώνεται η χώρα υποδοχής της κάθε δραστηριότητας, οι ημερομηνίες διεξαγωγής της και ο αριθμός συμμετεχόντων </a:t>
            </a:r>
          </a:p>
          <a:p>
            <a:pPr>
              <a:defRPr/>
            </a:pPr>
            <a:endParaRPr lang="el-GR" sz="1700" i="1" u="sng" dirty="0"/>
          </a:p>
          <a:p>
            <a:pPr>
              <a:defRPr/>
            </a:pPr>
            <a:r>
              <a:rPr lang="el-GR" sz="1700" i="1" u="sng" dirty="0"/>
              <a:t>Σημειώσεις</a:t>
            </a:r>
            <a:r>
              <a:rPr lang="el-GR" sz="1700" i="1" dirty="0"/>
              <a:t>:</a:t>
            </a:r>
          </a:p>
          <a:p>
            <a:pPr>
              <a:defRPr/>
            </a:pPr>
            <a:endParaRPr lang="el-GR" sz="1700" i="1" dirty="0"/>
          </a:p>
          <a:p>
            <a:pPr>
              <a:defRPr/>
            </a:pPr>
            <a:r>
              <a:rPr lang="el-GR" sz="1700" i="1" u="sng" dirty="0"/>
              <a:t>Δραστηριότητες εντός της χώρας των συμμετεχόντων</a:t>
            </a:r>
            <a:r>
              <a:rPr lang="el-GR" sz="1700" i="1" dirty="0"/>
              <a:t>: Οι συμμετέχοντες μπορούν να λάβουν χρηματική υποστήριξη για δραστηριότητες που πραγματοποιούνται στη χώρα τους, νοουμένου ότι η ζώνη απόστασης που θα καλύψουν ισοδυναμεί με τουλάχιστον 10</a:t>
            </a:r>
            <a:r>
              <a:rPr lang="en-US" sz="1700" i="1" dirty="0"/>
              <a:t>km </a:t>
            </a:r>
            <a:r>
              <a:rPr lang="el-GR" sz="1700" i="1" dirty="0"/>
              <a:t>και ότι στη δραστηριότητα εμπλέκονται τουλάχιστον δύο εταίροι από διαφορετικές Χώρες του Προγράμματος</a:t>
            </a:r>
          </a:p>
          <a:p>
            <a:pPr>
              <a:defRPr/>
            </a:pPr>
            <a:endParaRPr lang="en-US" sz="1700" i="1" dirty="0"/>
          </a:p>
          <a:p>
            <a:pPr lvl="0" algn="just">
              <a:defRPr/>
            </a:pPr>
            <a:r>
              <a:rPr lang="el-GR" sz="1700" i="1" u="sng" dirty="0"/>
              <a:t>Άδειες Κυπρίων εκπαιδευτικών για συμμετοχή σε δραστηριότητες αυτού του είδους</a:t>
            </a:r>
            <a:r>
              <a:rPr lang="el-GR" sz="1700" i="1" dirty="0"/>
              <a:t>: Οι εκπαιδευτικοί οφείλουν να ανατρέχουν στις Εγκυκλίους του Υπουργείου Παιδείας, προκειμένου να ενημερώνονται για τον αριθμό των κινητικοτήτων που δικαιούνται να πραγματοποιούν ανά σχολική χρονιά και για τους περιορισμούς που ισχύουν στις μετακινήσεις ως </a:t>
            </a:r>
          </a:p>
          <a:p>
            <a:pPr lvl="0" algn="just">
              <a:defRPr/>
            </a:pPr>
            <a:r>
              <a:rPr lang="el-GR" sz="1700" i="1" dirty="0"/>
              <a:t>αποτέλεσμα της πανδημίας</a:t>
            </a:r>
          </a:p>
          <a:p>
            <a:pPr>
              <a:defRPr/>
            </a:pPr>
            <a:endParaRPr lang="el-GR" sz="1700" dirty="0"/>
          </a:p>
          <a:p>
            <a:pPr marL="285750" indent="-285750">
              <a:buFont typeface="Wingdings" panose="05000000000000000000" pitchFamily="2" charset="2"/>
              <a:buChar char="§"/>
              <a:defRPr/>
            </a:pPr>
            <a:endParaRPr lang="el-GR" sz="1600" dirty="0"/>
          </a:p>
          <a:p>
            <a:pPr>
              <a:defRPr/>
            </a:pP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727834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790963"/>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(3/4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479376" y="2276872"/>
            <a:ext cx="10153128" cy="2954655"/>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Απαιτούμενα Αποδεικτικά</a:t>
            </a:r>
            <a:r>
              <a:rPr lang="el-GR" sz="2000" u="sng" dirty="0"/>
              <a:t> (για δαπάνες ταξιδίου και ατομικές δαπάνες)</a:t>
            </a:r>
            <a:r>
              <a:rPr lang="el-GR" sz="2000" dirty="0"/>
              <a:t>:</a:t>
            </a:r>
          </a:p>
          <a:p>
            <a:pPr lvl="0" algn="just">
              <a:defRPr/>
            </a:pPr>
            <a:endParaRPr lang="el-GR" sz="1200" dirty="0"/>
          </a:p>
          <a:p>
            <a:pPr lvl="0" algn="just">
              <a:defRPr/>
            </a:pPr>
            <a:endParaRPr lang="en-US" sz="1200" dirty="0"/>
          </a:p>
          <a:p>
            <a:pPr marL="285750" indent="-285750" algn="just">
              <a:buFont typeface="Wingdings" panose="05000000000000000000" pitchFamily="2" charset="2"/>
              <a:buChar char="§"/>
              <a:defRPr/>
            </a:pPr>
            <a:r>
              <a:rPr lang="el-GR" u="sng" dirty="0"/>
              <a:t>Ατομικά Πιστοποιητικά Παρακολούθησης</a:t>
            </a:r>
            <a:r>
              <a:rPr lang="el-GR" dirty="0"/>
              <a:t>: Υπογράφονται τόσο από τον συμμετέχοντα όσο και από τον οργανισμό υποδοχής και περιλαμβάνουν το ονοματεπώνυμο του συμμετέχοντος, το σκοπό της δραστηριότητας και τις ημερομηνίες έναρξης και λήξης της</a:t>
            </a:r>
          </a:p>
          <a:p>
            <a:pPr lvl="0" algn="just">
              <a:defRPr/>
            </a:pPr>
            <a:endParaRPr lang="el-GR" dirty="0"/>
          </a:p>
          <a:p>
            <a:pPr lvl="0" algn="just">
              <a:defRPr/>
            </a:pPr>
            <a:endParaRPr lang="el-GR" dirty="0"/>
          </a:p>
          <a:p>
            <a:pPr lvl="0" algn="just">
              <a:defRPr/>
            </a:pPr>
            <a:r>
              <a:rPr lang="el-GR" sz="1700" i="1" dirty="0"/>
              <a:t>Σημείωση: Επιπρόσθετα στο πιο πάνω και σε προαιρετική βάση, μπορεί να παρασχεθεί για κάθε δραστηριότητα </a:t>
            </a:r>
            <a:r>
              <a:rPr lang="el-GR" sz="1700" dirty="0"/>
              <a:t>αποδεικτικό παρακολούθησης της δραστηριότητας με τη μορφή καταλόγου παρουσιών των συμμετεχόντων</a:t>
            </a:r>
            <a:endParaRPr lang="el-GR" sz="1700" i="1" dirty="0"/>
          </a:p>
          <a:p>
            <a:pPr lvl="0" algn="just">
              <a:defRP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64" y="5301208"/>
            <a:ext cx="1961822" cy="131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61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2492896"/>
            <a:ext cx="10153128" cy="3200876"/>
          </a:xfrm>
          <a:prstGeom prst="rect">
            <a:avLst/>
          </a:prstGeom>
        </p:spPr>
        <p:txBody>
          <a:bodyPr wrap="square">
            <a:spAutoFit/>
          </a:bodyPr>
          <a:lstStyle/>
          <a:p>
            <a:pPr marL="342900" indent="-342900">
              <a:buFont typeface="Wingdings" panose="05000000000000000000" pitchFamily="2" charset="2"/>
              <a:buChar char="q"/>
              <a:defRPr/>
            </a:pPr>
            <a:r>
              <a:rPr lang="el-GR" sz="2000" b="1" i="1" u="sng" dirty="0">
                <a:solidFill>
                  <a:prstClr val="black"/>
                </a:solidFill>
              </a:rPr>
              <a:t>Επιπρόσθετες Οδηγίες</a:t>
            </a:r>
            <a:r>
              <a:rPr lang="el-GR" sz="2000" b="1" dirty="0">
                <a:solidFill>
                  <a:prstClr val="black"/>
                </a:solidFill>
              </a:rPr>
              <a:t>:</a:t>
            </a:r>
          </a:p>
          <a:p>
            <a:pPr lvl="0">
              <a:defRPr/>
            </a:pPr>
            <a:endParaRPr lang="el-GR" sz="2000" b="1" dirty="0">
              <a:solidFill>
                <a:prstClr val="black"/>
              </a:solidFill>
            </a:endParaRPr>
          </a:p>
          <a:p>
            <a:pPr marL="285750" indent="-285750" algn="just">
              <a:buFont typeface="Wingdings" panose="05000000000000000000" pitchFamily="2" charset="2"/>
              <a:buChar char="§"/>
              <a:defRPr/>
            </a:pPr>
            <a:r>
              <a:rPr lang="el-GR" dirty="0"/>
              <a:t>Σε περίπτωση </a:t>
            </a:r>
            <a:r>
              <a:rPr lang="el-GR" b="1" dirty="0"/>
              <a:t>παράλληλης υλοποίησης Διακρατικών Συναντήσεων και Δραστηριοτήτων Μάθησης/Διδασκαλίας/Κατάρτισης</a:t>
            </a:r>
            <a:r>
              <a:rPr lang="el-GR" dirty="0"/>
              <a:t>, παρέχεται επιχορήγηση μόνο για τη Δραστηριότητα Μάθησης/Διδασκαλίας/ Κατάρτισης</a:t>
            </a:r>
          </a:p>
          <a:p>
            <a:pPr marL="342900" indent="-342900">
              <a:buFont typeface="Arial" panose="020B0604020202020204" pitchFamily="34" charset="0"/>
              <a:buChar char="•"/>
              <a:defRPr/>
            </a:pPr>
            <a:endParaRPr lang="el-GR" dirty="0"/>
          </a:p>
          <a:p>
            <a:pPr marL="285750" indent="-285750">
              <a:buFont typeface="Wingdings" panose="05000000000000000000" pitchFamily="2" charset="2"/>
              <a:buChar char="§"/>
              <a:defRPr/>
            </a:pPr>
            <a:r>
              <a:rPr lang="el-GR" dirty="0"/>
              <a:t>Στην περίπτωση που </a:t>
            </a:r>
            <a:r>
              <a:rPr lang="el-GR" b="1" dirty="0"/>
              <a:t>μία Διακρατική Συνάντηση πραγματοποιείται ακριβώς πριν ή μετά από μία Δραστηριότητα Μάθησης/Διδασκαλίας/ Κατάρτισης</a:t>
            </a:r>
            <a:r>
              <a:rPr lang="el-GR" dirty="0"/>
              <a:t>, παρέχεται πλήρης επιχορήγηση για τη Διακρατική Συνάντηση και σε σχέση με τη Δραστηριότητα Μάθησης/Διδασκαλίας/ Κατάρτισης, καλύπτονται μόνο οι επιλέξιμες ατομικές δαπάνες (για τις επιπλέον ημέρες).</a:t>
            </a:r>
          </a:p>
          <a:p>
            <a:pPr marL="342900" indent="-342900">
              <a:buFont typeface="Arial" panose="020B0604020202020204" pitchFamily="34" charset="0"/>
              <a:buChar char="•"/>
              <a:defRPr/>
            </a:pPr>
            <a:endParaRPr lang="el-GR" b="1" dirty="0">
              <a:solidFill>
                <a:prstClr val="black"/>
              </a:solidFill>
            </a:endParaRPr>
          </a:p>
        </p:txBody>
      </p:sp>
      <p:sp>
        <p:nvSpPr>
          <p:cNvPr id="3" name="Rectangle 2">
            <a:extLst>
              <a:ext uri="{FF2B5EF4-FFF2-40B4-BE49-F238E27FC236}">
                <a16:creationId xmlns:a16="http://schemas.microsoft.com/office/drawing/2014/main" id="{5317333C-BE22-4909-A881-A0A12F45C07C}"/>
              </a:ext>
            </a:extLst>
          </p:cNvPr>
          <p:cNvSpPr/>
          <p:nvPr/>
        </p:nvSpPr>
        <p:spPr>
          <a:xfrm>
            <a:off x="1631504" y="90872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(4/4</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260946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4064" y="89213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(2/</a:t>
            </a:r>
            <a:r>
              <a:rPr lang="en-US" sz="2500" b="1" dirty="0">
                <a:solidFill>
                  <a:srgbClr val="20376A"/>
                </a:solidFill>
                <a:ea typeface="+mj-ea"/>
                <a:cs typeface="+mj-cs"/>
              </a:rPr>
              <a:t>4</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2207633"/>
            <a:ext cx="10513168" cy="5201424"/>
          </a:xfrm>
          <a:prstGeom prst="rect">
            <a:avLst/>
          </a:prstGeom>
          <a:noFill/>
        </p:spPr>
        <p:txBody>
          <a:bodyPr wrap="square" rtlCol="0">
            <a:spAutoFit/>
          </a:bodyPr>
          <a:lstStyle/>
          <a:p>
            <a:endParaRPr lang="el-GR" sz="2400" dirty="0"/>
          </a:p>
          <a:p>
            <a:pPr marL="285750" indent="-285750">
              <a:buFont typeface="Wingdings" panose="05000000000000000000" pitchFamily="2" charset="2"/>
              <a:buChar char="q"/>
            </a:pPr>
            <a:r>
              <a:rPr lang="el-GR" sz="2000" b="1" u="sng" dirty="0"/>
              <a:t>Παραρτήματα</a:t>
            </a:r>
            <a:r>
              <a:rPr lang="el-GR" sz="2000" b="1" dirty="0"/>
              <a:t>:</a:t>
            </a:r>
          </a:p>
          <a:p>
            <a:endParaRPr lang="el-GR" dirty="0"/>
          </a:p>
          <a:p>
            <a:pPr marL="285750" indent="-285750">
              <a:buFont typeface="Wingdings" panose="05000000000000000000" pitchFamily="2" charset="2"/>
              <a:buChar char="§"/>
            </a:pPr>
            <a:r>
              <a:rPr lang="el-GR" b="1" u="sng" dirty="0"/>
              <a:t>Παράρτημα Ι</a:t>
            </a:r>
            <a:r>
              <a:rPr lang="el-GR" dirty="0"/>
              <a:t> </a:t>
            </a:r>
            <a:r>
              <a:rPr lang="el-GR" b="1" dirty="0"/>
              <a:t>– </a:t>
            </a:r>
            <a:r>
              <a:rPr lang="en-US" b="1" dirty="0"/>
              <a:t>General Conditions</a:t>
            </a:r>
            <a:r>
              <a:rPr lang="el-GR" b="1" dirty="0"/>
              <a:t> </a:t>
            </a:r>
            <a:r>
              <a:rPr lang="el-GR" dirty="0">
                <a:sym typeface="Wingdings" panose="05000000000000000000" pitchFamily="2" charset="2"/>
              </a:rPr>
              <a:t></a:t>
            </a:r>
            <a:r>
              <a:rPr lang="en-US" dirty="0"/>
              <a:t> </a:t>
            </a:r>
            <a:r>
              <a:rPr lang="el-GR" dirty="0"/>
              <a:t>Οι Γενικοί Όροι της Συμφωνίας Επιχορήγησης, που είναι κοινοί για όλα τα Σχέδια</a:t>
            </a:r>
          </a:p>
          <a:p>
            <a:endParaRPr lang="el-GR" dirty="0"/>
          </a:p>
          <a:p>
            <a:pPr marL="285750" indent="-285750">
              <a:buFont typeface="Wingdings" panose="05000000000000000000" pitchFamily="2" charset="2"/>
              <a:buChar char="§"/>
            </a:pPr>
            <a:r>
              <a:rPr lang="el-GR" b="1" u="sng" dirty="0"/>
              <a:t>Παράρτημα ΙΙ</a:t>
            </a:r>
            <a:r>
              <a:rPr lang="el-GR" dirty="0"/>
              <a:t> </a:t>
            </a:r>
            <a:r>
              <a:rPr lang="el-GR" b="1" dirty="0"/>
              <a:t>– </a:t>
            </a:r>
            <a:r>
              <a:rPr lang="en-US" b="1" dirty="0"/>
              <a:t>Description of the Project;</a:t>
            </a:r>
            <a:r>
              <a:rPr lang="en-GB" b="1" dirty="0"/>
              <a:t>Estimated budget of the project</a:t>
            </a:r>
            <a:r>
              <a:rPr lang="en-US" b="1" dirty="0"/>
              <a:t>;List of other Beneficiaries</a:t>
            </a:r>
            <a:r>
              <a:rPr lang="el-GR" b="1" dirty="0"/>
              <a:t> </a:t>
            </a:r>
            <a:r>
              <a:rPr lang="el-GR" dirty="0">
                <a:sym typeface="Wingdings" panose="05000000000000000000" pitchFamily="2" charset="2"/>
              </a:rPr>
              <a:t></a:t>
            </a:r>
            <a:r>
              <a:rPr lang="en-US" dirty="0"/>
              <a:t> </a:t>
            </a:r>
            <a:r>
              <a:rPr lang="el-GR" dirty="0"/>
              <a:t>Περιλαμβάνει βασικές πληροφορίες για τους εταίρους της Σύμπραξης και παρουσιάζει αναλυτικά το εγκεκριμένο κονδύλι ανά:</a:t>
            </a:r>
          </a:p>
          <a:p>
            <a:pPr marL="285750" indent="-285750">
              <a:buFont typeface="Wingdings" panose="05000000000000000000" pitchFamily="2" charset="2"/>
              <a:buChar char="ü"/>
            </a:pPr>
            <a:r>
              <a:rPr lang="el-GR" dirty="0"/>
              <a:t>Κατηγορία εξόδων για το σύνολο των εταίρων</a:t>
            </a:r>
          </a:p>
          <a:p>
            <a:pPr marL="285750" indent="-285750">
              <a:buFont typeface="Wingdings" panose="05000000000000000000" pitchFamily="2" charset="2"/>
              <a:buChar char="ü"/>
            </a:pPr>
            <a:r>
              <a:rPr lang="el-GR" dirty="0"/>
              <a:t>Κατηγορία εξόδων για κάθε εταίρο ξεχωριστά</a:t>
            </a:r>
          </a:p>
          <a:p>
            <a:pPr marL="266700"/>
            <a:endParaRPr lang="el-GR" sz="2000" dirty="0"/>
          </a:p>
          <a:p>
            <a:pPr marL="266700"/>
            <a:r>
              <a:rPr lang="el-GR" sz="1700" i="1" u="sng" dirty="0"/>
              <a:t>Σημείωση</a:t>
            </a:r>
            <a:r>
              <a:rPr lang="el-GR" sz="1700" i="1" dirty="0"/>
              <a:t>: Είναι μοναδικό παράρτημα για κάθε Σχέδιο</a:t>
            </a:r>
          </a:p>
          <a:p>
            <a:endParaRPr lang="el-GR" sz="1600" i="1" dirty="0"/>
          </a:p>
          <a:p>
            <a:endParaRPr lang="el-GR" sz="16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41057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5177" y="630824"/>
            <a:ext cx="9628439" cy="923330"/>
          </a:xfrm>
          <a:prstGeom prst="rect">
            <a:avLst/>
          </a:prstGeom>
        </p:spPr>
        <p:txBody>
          <a:bodyPr wrap="square">
            <a:spAutoFit/>
          </a:bodyPr>
          <a:lstStyle/>
          <a:p>
            <a:pPr algn="ct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200" b="1" dirty="0">
                <a:solidFill>
                  <a:srgbClr val="20376A"/>
                </a:solidFill>
              </a:rPr>
              <a:t>Εικονικές Δραστηριότητες  Μάθησης, Διδασκαλίας και Κατάρτισης</a:t>
            </a:r>
            <a:endParaRPr lang="en-GB" sz="2400" b="1" dirty="0">
              <a:solidFill>
                <a:srgbClr val="20376A"/>
              </a:solidFill>
            </a:endParaRPr>
          </a:p>
        </p:txBody>
      </p:sp>
      <p:sp>
        <p:nvSpPr>
          <p:cNvPr id="4" name="Rectangle 3"/>
          <p:cNvSpPr/>
          <p:nvPr/>
        </p:nvSpPr>
        <p:spPr>
          <a:xfrm>
            <a:off x="263352" y="2132856"/>
            <a:ext cx="10945216" cy="5444567"/>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Οι εικονικές δραστηριότητες Μάθησης, Διδασκαλίας και Κατάρτισης επιχορηγούνται στη βάση των σχετικών διατάξεων του </a:t>
            </a:r>
            <a:r>
              <a:rPr lang="en-US" sz="2000" b="1" i="1" u="sng" dirty="0"/>
              <a:t>Addendum:</a:t>
            </a:r>
            <a:endParaRPr lang="el-GR" sz="1200" dirty="0"/>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u="sng" dirty="0"/>
              <a:t>Επιχορήγηση  για ατομικές δαπάνες</a:t>
            </a:r>
            <a:r>
              <a:rPr lang="el-GR" dirty="0"/>
              <a:t>: Πολλαπλασιασμός των εργάσιμων ημερών της δραστηριότητας επί το 15% της μοναδιαίας ημερήσιας συνεισφοράς, όπως αυτή ορίζεται στο Παράρτημα </a:t>
            </a:r>
            <a:r>
              <a:rPr lang="en-US" dirty="0"/>
              <a:t>IV</a:t>
            </a:r>
            <a:endParaRPr lang="el-GR" sz="1700" dirty="0"/>
          </a:p>
          <a:p>
            <a:pPr marL="742950" lvl="1" indent="-285750">
              <a:spcBef>
                <a:spcPct val="20000"/>
              </a:spcBef>
              <a:buFont typeface="Wingdings" panose="05000000000000000000" pitchFamily="2" charset="2"/>
              <a:buChar char="ü"/>
              <a:defRPr/>
            </a:pPr>
            <a:r>
              <a:rPr lang="el-GR" dirty="0"/>
              <a:t>Για έξοδα ταξιδίου δεν παρέχεται καμία επιχορήγηση</a:t>
            </a:r>
          </a:p>
          <a:p>
            <a:pPr marL="742950" lvl="1" indent="-285750">
              <a:spcBef>
                <a:spcPct val="20000"/>
              </a:spcBef>
              <a:buFont typeface="Wingdings" panose="05000000000000000000" pitchFamily="2" charset="2"/>
              <a:buChar char="ü"/>
              <a:defRPr/>
            </a:pPr>
            <a:r>
              <a:rPr lang="el-GR" dirty="0"/>
              <a:t>Ημέρες ταξιδίου δεν μπορούν να συμπεριληφθούν στον υπολογισμό των επιλέξιμων   ατομικών δαπανών</a:t>
            </a:r>
          </a:p>
          <a:p>
            <a:pPr marL="1487488" lvl="1" indent="-1377950">
              <a:tabLst>
                <a:tab pos="1090613" algn="l"/>
                <a:tab pos="1311275" algn="l"/>
                <a:tab pos="1487488" algn="l"/>
              </a:tabLst>
              <a:defRPr/>
            </a:pPr>
            <a:endParaRPr lang="el-GR" sz="1700" dirty="0"/>
          </a:p>
          <a:p>
            <a:pPr marL="285750" indent="-285750">
              <a:buFont typeface="Wingdings" panose="05000000000000000000" pitchFamily="2" charset="2"/>
              <a:buChar char="§"/>
              <a:defRPr/>
            </a:pPr>
            <a:r>
              <a:rPr lang="el-GR" u="sng" dirty="0"/>
              <a:t>Συμμετέχοντες</a:t>
            </a:r>
            <a:r>
              <a:rPr lang="el-GR" dirty="0"/>
              <a:t>: Ισχύει ό, τι και για τις φυσικές Δραστηριότητες Μάθησης, Διδασκαλίας και Κατάρτισης</a:t>
            </a:r>
          </a:p>
          <a:p>
            <a:pPr>
              <a:defRPr/>
            </a:pPr>
            <a:endParaRPr lang="el-GR" dirty="0"/>
          </a:p>
          <a:p>
            <a:pPr marL="285750" indent="-285750">
              <a:buFont typeface="Wingdings" panose="05000000000000000000" pitchFamily="2" charset="2"/>
              <a:buChar char="§"/>
              <a:defRPr/>
            </a:pPr>
            <a:r>
              <a:rPr lang="el-GR" u="sng" dirty="0"/>
              <a:t>Απαιτούμενα Αποδεικτικά</a:t>
            </a:r>
            <a:r>
              <a:rPr lang="el-GR" dirty="0"/>
              <a:t>: Δήλωση υπογεγραμμένη από τον οργανισμό υποδοχής, </a:t>
            </a:r>
          </a:p>
          <a:p>
            <a:pPr marL="268288" indent="-268288">
              <a:defRPr/>
            </a:pPr>
            <a:r>
              <a:rPr lang="el-GR" dirty="0"/>
              <a:t>     που να περιλαμβάνει το ονοματεπώνυμο του συμμετέχοντα, τον σκοπό της </a:t>
            </a:r>
          </a:p>
          <a:p>
            <a:pPr marL="268288" indent="-268288">
              <a:defRPr/>
            </a:pPr>
            <a:r>
              <a:rPr lang="el-GR" dirty="0"/>
              <a:t>     δραστηριότητας και τις ημερομηνίες έναρξης και λήξης της εικονικής δραστηριότητας</a:t>
            </a:r>
            <a:endParaRPr lang="en-GB" dirty="0"/>
          </a:p>
          <a:p>
            <a:pPr marL="285750" indent="-285750">
              <a:buFont typeface="Wingdings" panose="05000000000000000000" pitchFamily="2" charset="2"/>
              <a:buChar char="§"/>
              <a:defRPr/>
            </a:pPr>
            <a:endParaRPr lang="en-US"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2259454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764704"/>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Υποστήριξη Ένταξης – </a:t>
            </a:r>
            <a:r>
              <a:rPr lang="en-GB" sz="2400" b="1" dirty="0">
                <a:solidFill>
                  <a:srgbClr val="20376A"/>
                </a:solidFill>
              </a:rPr>
              <a:t>Inclusion Support </a:t>
            </a:r>
            <a:r>
              <a:rPr lang="el-GR" sz="2400" b="1" dirty="0">
                <a:solidFill>
                  <a:srgbClr val="20376A"/>
                </a:solidFill>
              </a:rPr>
              <a:t>(1/2)</a:t>
            </a:r>
            <a:endParaRPr lang="en-GB" sz="2400" b="1" dirty="0">
              <a:solidFill>
                <a:srgbClr val="20376A"/>
              </a:solidFill>
            </a:endParaRPr>
          </a:p>
        </p:txBody>
      </p:sp>
      <p:sp>
        <p:nvSpPr>
          <p:cNvPr id="4" name="Rectangle 3"/>
          <p:cNvSpPr/>
          <p:nvPr/>
        </p:nvSpPr>
        <p:spPr>
          <a:xfrm>
            <a:off x="191344" y="1916832"/>
            <a:ext cx="10801200" cy="6878806"/>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Υποστήριξη Ένταξης για Οργανισμούς</a:t>
            </a:r>
            <a:r>
              <a:rPr lang="el-GR" sz="2000" b="1" i="1" dirty="0"/>
              <a:t>: </a:t>
            </a:r>
          </a:p>
          <a:p>
            <a:pPr lvl="0" algn="just">
              <a:defRPr/>
            </a:pPr>
            <a:endParaRPr lang="el-GR" sz="2000" b="1" i="1" dirty="0"/>
          </a:p>
          <a:p>
            <a:pPr lvl="0" algn="just">
              <a:defRPr/>
            </a:pPr>
            <a:endParaRPr lang="el-GR" sz="100" dirty="0"/>
          </a:p>
          <a:p>
            <a:pPr marL="342900" indent="-342900">
              <a:buFont typeface="Wingdings" panose="05000000000000000000" pitchFamily="2" charset="2"/>
              <a:buChar char="§"/>
            </a:pPr>
            <a:r>
              <a:rPr lang="el-GR" sz="1900" u="sng" dirty="0"/>
              <a:t>Επιλέξιμες Δαπάνες</a:t>
            </a:r>
            <a:r>
              <a:rPr lang="el-GR" sz="1900" dirty="0"/>
              <a:t>: </a:t>
            </a:r>
            <a:r>
              <a:rPr lang="el-GR" dirty="0"/>
              <a:t>Συνολικός αριθμός συμμετεχόντων με λιγότερες ευκαιρίες </a:t>
            </a:r>
            <a:r>
              <a:rPr lang="el-GR" i="1" dirty="0"/>
              <a:t>σε δραστηριότητες μάθησης, διδασκαλίας και κατάρτισης </a:t>
            </a:r>
            <a:r>
              <a:rPr lang="el-GR" dirty="0"/>
              <a:t>Χ 100 Ευρώ</a:t>
            </a:r>
          </a:p>
          <a:p>
            <a:pPr lvl="0"/>
            <a:endParaRPr lang="el-GR" sz="2000" b="1" i="1" dirty="0"/>
          </a:p>
          <a:p>
            <a:pPr lvl="0" algn="just">
              <a:defRPr/>
            </a:pPr>
            <a:endParaRPr lang="el-GR" sz="100" dirty="0"/>
          </a:p>
          <a:p>
            <a:pPr marL="285750" indent="-285750">
              <a:buFont typeface="Wingdings" panose="05000000000000000000" pitchFamily="2" charset="2"/>
              <a:buChar char="§"/>
              <a:defRPr/>
            </a:pPr>
            <a:r>
              <a:rPr lang="el-GR" u="sng" dirty="0"/>
              <a:t>Απαιτούμενα Αποδεικτικά</a:t>
            </a:r>
            <a:r>
              <a:rPr lang="el-GR" dirty="0"/>
              <a:t>: </a:t>
            </a:r>
          </a:p>
          <a:p>
            <a:pPr>
              <a:defRPr/>
            </a:pPr>
            <a:endParaRPr lang="el-GR" sz="2000" dirty="0"/>
          </a:p>
          <a:p>
            <a:pPr marL="342900" indent="-342900">
              <a:buFont typeface="Wingdings" panose="05000000000000000000" pitchFamily="2" charset="2"/>
              <a:buChar char="ü"/>
              <a:defRPr/>
            </a:pPr>
            <a:r>
              <a:rPr lang="el-GR" u="sng" dirty="0"/>
              <a:t>Δήλωση υπογεγραμμένη από τον οργανισμό υποδοχής</a:t>
            </a:r>
            <a:r>
              <a:rPr lang="el-GR" dirty="0"/>
              <a:t>, που να περιλαμβάνει το ονοματεπώνυμο του συμμετέχοντα, τον σκοπό της δραστηριότητας και τις ημερομηνίες έναρξης και λήξης της</a:t>
            </a:r>
          </a:p>
          <a:p>
            <a:pPr marL="342900" indent="-342900">
              <a:buFont typeface="Wingdings" panose="05000000000000000000" pitchFamily="2" charset="2"/>
              <a:buChar char="ü"/>
              <a:defRPr/>
            </a:pPr>
            <a:endParaRPr lang="el-GR" dirty="0"/>
          </a:p>
          <a:p>
            <a:pPr marL="342900" indent="-342900">
              <a:buFont typeface="Wingdings" panose="05000000000000000000" pitchFamily="2" charset="2"/>
              <a:buChar char="ü"/>
              <a:defRPr/>
            </a:pPr>
            <a:r>
              <a:rPr lang="el-GR" u="sng" dirty="0"/>
              <a:t>Έγγραφα που ορίζονται από την ΕΥ ως σχετική απόδειξη ότι ο συμμετέχων ανήκει σε μία από τις κατηγορίες των ατόμων με λιγότερες ευκαιρίες</a:t>
            </a:r>
            <a:r>
              <a:rPr lang="el-GR" dirty="0"/>
              <a:t> που απαριθμούνται στον Οδηγό του Προγράμματος</a:t>
            </a:r>
            <a:r>
              <a:rPr lang="en-GB" dirty="0"/>
              <a:t> (</a:t>
            </a:r>
            <a:r>
              <a:rPr lang="el-GR" dirty="0"/>
              <a:t>Σελ. 321)</a:t>
            </a:r>
          </a:p>
          <a:p>
            <a:pPr>
              <a:defRPr/>
            </a:pPr>
            <a:endParaRPr lang="el-GR" dirty="0"/>
          </a:p>
          <a:p>
            <a:pPr>
              <a:defRPr/>
            </a:pPr>
            <a:r>
              <a:rPr lang="el-GR" sz="1700" i="1" dirty="0"/>
              <a:t>Σημείωση: Τα έγγραφα που ορίζονται ως αποδεικτικά από το ΙΔΕΠ θα τα βρείτε εδώ: </a:t>
            </a:r>
            <a:r>
              <a:rPr lang="en-GB" sz="1700" i="1" dirty="0">
                <a:hlinkClick r:id="rId3"/>
              </a:rPr>
              <a:t>protereotites_entaksis_poliomorfias.pdf (idep.org.cy)</a:t>
            </a:r>
            <a:endParaRPr lang="el-GR" sz="1700" i="1" dirty="0"/>
          </a:p>
          <a:p>
            <a:pPr marL="342900" indent="-342900">
              <a:buFont typeface="Wingdings" panose="05000000000000000000" pitchFamily="2" charset="2"/>
              <a:buChar char="ü"/>
              <a:defRPr/>
            </a:pPr>
            <a:endParaRPr lang="el-GR" dirty="0"/>
          </a:p>
          <a:p>
            <a:pPr marL="342900" indent="-342900">
              <a:buFont typeface="Wingdings" panose="05000000000000000000" pitchFamily="2" charset="2"/>
              <a:buChar char="ü"/>
              <a:defRPr/>
            </a:pPr>
            <a:endParaRPr lang="el-GR" dirty="0"/>
          </a:p>
          <a:p>
            <a:pPr marL="342900" indent="-342900">
              <a:buFont typeface="Wingdings" panose="05000000000000000000" pitchFamily="2" charset="2"/>
              <a:buChar char="ü"/>
              <a:defRPr/>
            </a:pPr>
            <a:endParaRPr lang="en-GB" dirty="0"/>
          </a:p>
          <a:p>
            <a:pPr lvl="0" algn="just">
              <a:defRPr/>
            </a:pPr>
            <a:endParaRPr lang="el-GR" dirty="0"/>
          </a:p>
          <a:p>
            <a:pPr lvl="0" algn="just">
              <a:defRPr/>
            </a:pPr>
            <a:endParaRPr lang="el-GR" dirty="0"/>
          </a:p>
          <a:p>
            <a:pPr lvl="0" algn="just">
              <a:defRPr/>
            </a:pPr>
            <a:endParaRPr lang="el-GR"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4286031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764704"/>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Υποστήριξη Ένταξης – </a:t>
            </a:r>
            <a:r>
              <a:rPr lang="en-GB" sz="2400" b="1" dirty="0">
                <a:solidFill>
                  <a:srgbClr val="20376A"/>
                </a:solidFill>
              </a:rPr>
              <a:t>Inclusion Support </a:t>
            </a:r>
            <a:r>
              <a:rPr lang="el-GR" sz="2400" b="1" dirty="0">
                <a:solidFill>
                  <a:srgbClr val="20376A"/>
                </a:solidFill>
              </a:rPr>
              <a:t>(2/2)</a:t>
            </a:r>
            <a:endParaRPr lang="en-GB" sz="2400" b="1" dirty="0">
              <a:solidFill>
                <a:srgbClr val="20376A"/>
              </a:solidFill>
            </a:endParaRPr>
          </a:p>
        </p:txBody>
      </p:sp>
      <p:sp>
        <p:nvSpPr>
          <p:cNvPr id="4" name="Rectangle 3"/>
          <p:cNvSpPr/>
          <p:nvPr/>
        </p:nvSpPr>
        <p:spPr>
          <a:xfrm>
            <a:off x="407368" y="2132856"/>
            <a:ext cx="10637936" cy="5416868"/>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Υποστήριξη Ένταξης Συμμετεχόντων</a:t>
            </a:r>
            <a:r>
              <a:rPr lang="el-GR" sz="2000" b="1" i="1" dirty="0"/>
              <a:t>: </a:t>
            </a:r>
          </a:p>
          <a:p>
            <a:pPr lvl="0" algn="just">
              <a:defRPr/>
            </a:pPr>
            <a:endParaRPr lang="el-GR" b="1" i="1" dirty="0"/>
          </a:p>
          <a:p>
            <a:pPr lvl="0" algn="just">
              <a:defRPr/>
            </a:pPr>
            <a:endParaRPr lang="el-GR" sz="800" dirty="0"/>
          </a:p>
          <a:p>
            <a:pPr marL="285750" indent="-285750" algn="just">
              <a:buFont typeface="Wingdings" panose="05000000000000000000" pitchFamily="2" charset="2"/>
              <a:buChar char="§"/>
              <a:defRPr/>
            </a:pPr>
            <a:r>
              <a:rPr lang="el-GR" u="sng" dirty="0"/>
              <a:t>Επιπρόσθετες δαπάνες </a:t>
            </a:r>
            <a:r>
              <a:rPr lang="el-GR" dirty="0"/>
              <a:t>που </a:t>
            </a:r>
            <a:r>
              <a:rPr lang="el-GR" i="1" dirty="0"/>
              <a:t>συνδέονται άμεσα με τους </a:t>
            </a:r>
            <a:r>
              <a:rPr lang="el-GR" i="1" u="sng" dirty="0"/>
              <a:t>συμμετέχοντες με λιγότερες ευκαιρίες και τους συνοδούς τους σε φυσικές δραστηριότητες μάθησης, διδασκαλίας, κατάρτισης και διακρατικές συναντήσεις</a:t>
            </a:r>
            <a:r>
              <a:rPr lang="el-GR" dirty="0"/>
              <a:t>, στην περίπτωση που οι δαπάνες αυτές δεν καλύπτονται ήδη από τον προϋπολογισμό που προβλέπεται ειδικά για την υλοποίηση τέτοιων δραστηριοτήτων (βάσει μοναδιαίου κόστους)</a:t>
            </a:r>
          </a:p>
          <a:p>
            <a:pPr lvl="0" algn="just">
              <a:defRPr/>
            </a:pPr>
            <a:endParaRPr lang="el-GR" dirty="0"/>
          </a:p>
          <a:p>
            <a:pPr marL="285750" indent="-285750" algn="just">
              <a:buFont typeface="Wingdings" panose="05000000000000000000" pitchFamily="2" charset="2"/>
              <a:buChar char="§"/>
              <a:defRPr/>
            </a:pPr>
            <a:r>
              <a:rPr lang="el-GR" dirty="0"/>
              <a:t>Η επιχορήγηση αποτελεί </a:t>
            </a:r>
            <a:r>
              <a:rPr lang="el-GR" i="1" u="sng" dirty="0"/>
              <a:t>κάλυψη του 100% των επιλέξιμων δαπανών</a:t>
            </a:r>
            <a:r>
              <a:rPr lang="el-GR" dirty="0"/>
              <a:t> που έχουν όντως πραγματοποιηθεί</a:t>
            </a:r>
          </a:p>
          <a:p>
            <a:pPr lvl="0" algn="just">
              <a:defRPr/>
            </a:pPr>
            <a:endParaRPr lang="el-GR" sz="1200" dirty="0"/>
          </a:p>
          <a:p>
            <a:pPr marL="268288" indent="-268288" algn="just">
              <a:buFont typeface="Wingdings" panose="05000000000000000000" pitchFamily="2" charset="2"/>
              <a:buChar char="§"/>
              <a:defRPr/>
            </a:pPr>
            <a:r>
              <a:rPr lang="el-GR" u="sng" dirty="0"/>
              <a:t>Απαιτούμενα Αποδεικτικά</a:t>
            </a:r>
            <a:r>
              <a:rPr lang="el-GR" dirty="0"/>
              <a:t>:</a:t>
            </a:r>
          </a:p>
          <a:p>
            <a:pPr lvl="0" algn="just">
              <a:defRPr/>
            </a:pPr>
            <a:endParaRPr lang="el-GR" dirty="0"/>
          </a:p>
          <a:p>
            <a:pPr marL="285750" indent="-285750">
              <a:buFont typeface="Wingdings" panose="05000000000000000000" pitchFamily="2" charset="2"/>
              <a:buChar char="ü"/>
            </a:pPr>
            <a:r>
              <a:rPr lang="el-GR" u="sng" dirty="0"/>
              <a:t>Εξοφλημένα τιμολόγια </a:t>
            </a:r>
            <a:r>
              <a:rPr lang="el-GR" dirty="0"/>
              <a:t>για τις σχετικές δαπάνες όπου αναφέρονται η ονομασία και η διεύθυνση του φορέα έκδοσης του τιμολογίου, το ποσό και το νόμισμα, καθώς και </a:t>
            </a:r>
          </a:p>
          <a:p>
            <a:r>
              <a:rPr lang="el-GR" dirty="0"/>
              <a:t>     η ημερομηνία έκδοσης του τιμολογίου.</a:t>
            </a:r>
            <a:endParaRPr lang="en-GB" dirty="0"/>
          </a:p>
          <a:p>
            <a:pPr lvl="0" algn="just">
              <a:defRPr/>
            </a:pPr>
            <a:endParaRPr lang="el-GR" dirty="0"/>
          </a:p>
          <a:p>
            <a:pPr lvl="0" algn="just">
              <a:defRPr/>
            </a:pPr>
            <a:endParaRPr lang="el-GR"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543822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83671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Έκτακτες Δαπάνες (1/</a:t>
            </a:r>
            <a:r>
              <a:rPr lang="en-GB" sz="2400" b="1" dirty="0">
                <a:solidFill>
                  <a:srgbClr val="20376A"/>
                </a:solidFill>
              </a:rPr>
              <a:t>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407368" y="2149019"/>
            <a:ext cx="10513168" cy="4185761"/>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Έκτακτες Δαπάνες</a:t>
            </a:r>
            <a:r>
              <a:rPr lang="el-GR" sz="2000" b="1" i="1" dirty="0"/>
              <a:t>: </a:t>
            </a:r>
          </a:p>
          <a:p>
            <a:pPr algn="just">
              <a:defRPr/>
            </a:pPr>
            <a:endParaRPr lang="el-GR" sz="2000" b="1" i="1" dirty="0"/>
          </a:p>
          <a:p>
            <a:pPr lvl="0" algn="just">
              <a:defRPr/>
            </a:pPr>
            <a:endParaRPr lang="el-GR" sz="1000" dirty="0"/>
          </a:p>
          <a:p>
            <a:pPr marL="285750" indent="-285750">
              <a:buFont typeface="Wingdings" panose="05000000000000000000" pitchFamily="2" charset="2"/>
              <a:buChar char="§"/>
              <a:defRPr/>
            </a:pPr>
            <a:r>
              <a:rPr lang="el-GR" i="1" dirty="0"/>
              <a:t>Δαπάνες </a:t>
            </a:r>
            <a:r>
              <a:rPr lang="el-GR" i="1" u="sng" dirty="0"/>
              <a:t>υπεργολαβίας/αγοράς υπηρεσιών</a:t>
            </a:r>
            <a:r>
              <a:rPr lang="el-GR" i="1" dirty="0"/>
              <a:t>: </a:t>
            </a:r>
            <a:r>
              <a:rPr lang="el-GR" dirty="0"/>
              <a:t>Είναι αιτιολογημένες, όταν οι εταίροι δεν έχουν τη σχετική γνώση/εξειδίκευση για τη διεκπεραίωση της εργασίας</a:t>
            </a:r>
          </a:p>
          <a:p>
            <a:pPr>
              <a:defRPr/>
            </a:pPr>
            <a:endParaRPr lang="el-GR" dirty="0"/>
          </a:p>
          <a:p>
            <a:pPr marL="285750" indent="-285750">
              <a:buFont typeface="Wingdings" panose="05000000000000000000" pitchFamily="2" charset="2"/>
              <a:buChar char="§"/>
              <a:defRPr/>
            </a:pPr>
            <a:r>
              <a:rPr lang="el-GR" i="1" dirty="0"/>
              <a:t>Δαπάνες </a:t>
            </a:r>
            <a:r>
              <a:rPr lang="el-GR" i="1" u="sng" dirty="0"/>
              <a:t>αγοράς/ενοικίασης εξοπλισμού</a:t>
            </a:r>
            <a:r>
              <a:rPr lang="el-GR" i="1" dirty="0"/>
              <a:t>: </a:t>
            </a:r>
            <a:r>
              <a:rPr lang="el-GR" dirty="0"/>
              <a:t>Μπορεί να ζητηθεί μόνο το ποσό που αντιστοιχεί στο ποσοστό του χρόνου χρήσης του εξοπλισμού για τους σκοπούς του έργου</a:t>
            </a:r>
          </a:p>
          <a:p>
            <a:pPr>
              <a:defRPr/>
            </a:pPr>
            <a:endParaRPr lang="el-GR" i="1" dirty="0"/>
          </a:p>
          <a:p>
            <a:pPr marL="285750" indent="-285750">
              <a:buFont typeface="Wingdings" panose="05000000000000000000" pitchFamily="2" charset="2"/>
              <a:buChar char="§"/>
              <a:defRPr/>
            </a:pPr>
            <a:r>
              <a:rPr lang="el-GR" i="1" dirty="0"/>
              <a:t>Δαπάνες </a:t>
            </a:r>
            <a:r>
              <a:rPr lang="el-GR" i="1" u="sng" dirty="0"/>
              <a:t>μετακίνησης συμμετεχόντων σε δραστηριότητες</a:t>
            </a:r>
            <a:r>
              <a:rPr lang="el-GR" u="sng" dirty="0"/>
              <a:t> </a:t>
            </a:r>
            <a:r>
              <a:rPr lang="el-GR" i="1" u="sng" dirty="0"/>
              <a:t>μάθησης / διδασκαλίας / κατάρτισης</a:t>
            </a:r>
            <a:r>
              <a:rPr lang="el-GR" i="1" dirty="0"/>
              <a:t>, </a:t>
            </a:r>
            <a:r>
              <a:rPr lang="el-GR" dirty="0"/>
              <a:t>για τους οποίους ο συνήθης κανόνας χρηματοδότησης δεν καλύπτει τουλάχιστον το 70% των επιλέξιμων δαπανών</a:t>
            </a:r>
          </a:p>
          <a:p>
            <a:pPr>
              <a:defRPr/>
            </a:pPr>
            <a:endParaRPr lang="el-GR" dirty="0"/>
          </a:p>
          <a:p>
            <a:pPr marL="285750" indent="-285750">
              <a:buFont typeface="Wingdings" panose="05000000000000000000" pitchFamily="2" charset="2"/>
              <a:buChar char="§"/>
              <a:defRPr/>
            </a:pPr>
            <a:r>
              <a:rPr lang="el-GR" i="1" dirty="0"/>
              <a:t>Δαπάνες που σχετίζονται με τις </a:t>
            </a:r>
            <a:r>
              <a:rPr lang="el-GR" i="1" u="sng" dirty="0"/>
              <a:t>δαπάνες απόσβεσης εξοπλισμού</a:t>
            </a:r>
            <a:r>
              <a:rPr lang="el-GR" i="1" dirty="0"/>
              <a:t> και άλλων πάγιων στοιχείων</a:t>
            </a:r>
            <a:r>
              <a:rPr lang="el-GR" dirty="0"/>
              <a:t> (καινούργιων ή μεταχειρισμένων) σύμφωνα με τις λογιστικές εγγραφές του δικαιούχου</a:t>
            </a:r>
          </a:p>
          <a:p>
            <a:pPr>
              <a:defRPr/>
            </a:pPr>
            <a:endParaRPr lang="el-GR" dirty="0"/>
          </a:p>
        </p:txBody>
      </p:sp>
    </p:spTree>
    <p:extLst>
      <p:ext uri="{BB962C8B-B14F-4D97-AF65-F5344CB8AC3E}">
        <p14:creationId xmlns:p14="http://schemas.microsoft.com/office/powerpoint/2010/main" val="1968836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80728"/>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Έκτακτες Δαπάνες (2/</a:t>
            </a:r>
            <a:r>
              <a:rPr lang="en-GB" sz="2400" b="1" dirty="0">
                <a:solidFill>
                  <a:srgbClr val="20376A"/>
                </a:solidFill>
              </a:rPr>
              <a:t>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335360" y="2564904"/>
            <a:ext cx="10441160" cy="3477875"/>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Υπολογισμός του Ποσού Επιχορήγησης</a:t>
            </a:r>
            <a:r>
              <a:rPr lang="el-GR" sz="2000" b="1" i="1" dirty="0"/>
              <a:t>: </a:t>
            </a:r>
          </a:p>
          <a:p>
            <a:pPr lvl="0" algn="just">
              <a:defRPr/>
            </a:pPr>
            <a:endParaRPr lang="el-GR" sz="2000" b="1" i="1" dirty="0"/>
          </a:p>
          <a:p>
            <a:pPr marL="342900" indent="-342900" algn="just">
              <a:buFont typeface="Wingdings" panose="05000000000000000000" pitchFamily="2" charset="2"/>
              <a:buChar char="§"/>
              <a:defRPr/>
            </a:pPr>
            <a:r>
              <a:rPr lang="el-GR" u="sng" dirty="0"/>
              <a:t>Όταν οι δαπάνες ΔΕ σχετίζονται με την υλοποίηση εικονικών κινητικοτήτων, που η πανδημία επιβάλλει να διοργανωθούν ως τέτοιες</a:t>
            </a:r>
            <a:r>
              <a:rPr lang="el-GR" dirty="0"/>
              <a:t>: </a:t>
            </a:r>
            <a:r>
              <a:rPr lang="el-GR" b="1" dirty="0"/>
              <a:t>80% των επιλέξιμων δαπανών </a:t>
            </a:r>
            <a:r>
              <a:rPr lang="el-GR" dirty="0"/>
              <a:t>που έχουν όντως πραγματοποιηθεί, με ανώτατο όριο τις 50.000 ευρώ ανά Σχέδιο </a:t>
            </a:r>
            <a:endParaRPr lang="en-GB" dirty="0"/>
          </a:p>
          <a:p>
            <a:pPr lvl="0" algn="just">
              <a:defRPr/>
            </a:pPr>
            <a:r>
              <a:rPr lang="en-GB" dirty="0"/>
              <a:t>      </a:t>
            </a:r>
            <a:r>
              <a:rPr lang="el-GR" dirty="0"/>
              <a:t>(</a:t>
            </a:r>
            <a:r>
              <a:rPr lang="en-GB" dirty="0"/>
              <a:t>Annex III: Financial and Contractual Rules)</a:t>
            </a:r>
          </a:p>
          <a:p>
            <a:pPr lvl="0" algn="just">
              <a:defRPr/>
            </a:pPr>
            <a:endParaRPr lang="en-GB" dirty="0"/>
          </a:p>
          <a:p>
            <a:pPr marL="357188" algn="just">
              <a:defRPr/>
            </a:pPr>
            <a:endParaRPr lang="el-GR" dirty="0"/>
          </a:p>
          <a:p>
            <a:pPr marL="357188" indent="-357188" algn="just">
              <a:buFont typeface="Wingdings" panose="05000000000000000000" pitchFamily="2" charset="2"/>
              <a:buChar char="§"/>
              <a:defRPr/>
            </a:pPr>
            <a:r>
              <a:rPr lang="el-GR" u="sng" dirty="0"/>
              <a:t>Όταν οι δαπάνες αφορούν την αγορά ή ενοικίαση εξοπλισμού και υπηρεσιών για τη διοργάνωση εικονικών κινητικοτήτων, που διοργανώνονται ως τέτοιες εξαιτίας της πανδημίας</a:t>
            </a:r>
            <a:r>
              <a:rPr lang="el-GR" dirty="0"/>
              <a:t>: </a:t>
            </a:r>
            <a:r>
              <a:rPr lang="el-GR" b="1" dirty="0"/>
              <a:t>75% των επιλέξιμων δαπανών </a:t>
            </a:r>
            <a:r>
              <a:rPr lang="el-GR" dirty="0"/>
              <a:t>που έχουν όντων πραγματοποιηθεί </a:t>
            </a:r>
            <a:r>
              <a:rPr lang="en-GB" dirty="0"/>
              <a:t>(Addendum to the Grant Agreement)</a:t>
            </a:r>
            <a:endParaRPr lang="el-GR" dirty="0"/>
          </a:p>
          <a:p>
            <a:pPr lvl="0" algn="just">
              <a:defRPr/>
            </a:pPr>
            <a:endParaRPr lang="el-GR" dirty="0"/>
          </a:p>
        </p:txBody>
      </p:sp>
    </p:spTree>
    <p:extLst>
      <p:ext uri="{BB962C8B-B14F-4D97-AF65-F5344CB8AC3E}">
        <p14:creationId xmlns:p14="http://schemas.microsoft.com/office/powerpoint/2010/main" val="1743113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22711"/>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Έκτακτες Δαπάνες (3/</a:t>
            </a:r>
            <a:r>
              <a:rPr lang="en-GB" sz="2400" b="1" dirty="0">
                <a:solidFill>
                  <a:srgbClr val="20376A"/>
                </a:solidFill>
              </a:rPr>
              <a:t>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335360" y="2010519"/>
            <a:ext cx="10513168" cy="5401479"/>
          </a:xfrm>
          <a:prstGeom prst="rect">
            <a:avLst/>
          </a:prstGeom>
        </p:spPr>
        <p:txBody>
          <a:bodyPr wrap="square">
            <a:spAutoFit/>
          </a:bodyPr>
          <a:lstStyle/>
          <a:p>
            <a:pPr marL="285750" indent="-285750" algn="just">
              <a:buFont typeface="Wingdings" panose="05000000000000000000" pitchFamily="2" charset="2"/>
              <a:buChar char="q"/>
              <a:defRPr/>
            </a:pPr>
            <a:r>
              <a:rPr lang="el-GR" sz="2000" b="1" i="1" u="sng" dirty="0"/>
              <a:t>Απαιτούμενα Αποδεικτικά για Έκτακτες Δαπάνες</a:t>
            </a:r>
            <a:r>
              <a:rPr lang="el-GR" b="1" i="1" dirty="0"/>
              <a:t>:</a:t>
            </a:r>
          </a:p>
          <a:p>
            <a:pPr lvl="0" algn="just">
              <a:defRPr/>
            </a:pPr>
            <a:endParaRPr lang="el-GR" b="1" i="1" dirty="0"/>
          </a:p>
          <a:p>
            <a:pPr lvl="0" algn="just">
              <a:defRPr/>
            </a:pPr>
            <a:endParaRPr lang="el-GR" sz="100" dirty="0"/>
          </a:p>
          <a:p>
            <a:pPr marL="285750" indent="-285750" algn="just">
              <a:buFont typeface="Wingdings" panose="05000000000000000000" pitchFamily="2" charset="2"/>
              <a:buChar char="§"/>
              <a:defRPr/>
            </a:pPr>
            <a:r>
              <a:rPr lang="el-GR" i="1" u="sng" dirty="0"/>
              <a:t>Για τις υπεργολαβίες/την αγορά υπηρεσιών, συμπεριλαμβανομένων αυτών που αφορούν την υλοποίηση εικονικών κινητικοτήτων λόγω </a:t>
            </a:r>
            <a:r>
              <a:rPr lang="el-GR" i="1" u="sng" dirty="0" err="1"/>
              <a:t>Κορωνοϊού</a:t>
            </a:r>
            <a:r>
              <a:rPr lang="el-GR" dirty="0"/>
              <a:t>: Εξοφλημένα τιμολόγια όπου αναφέρονται η ονομασία και η διεύθυνση του φορέα έκδοσης του τιμολογίου, το ποσό και το νόμισμα, καθώς και η ημερομηνία έκδοσης του τιμολογίου</a:t>
            </a:r>
          </a:p>
          <a:p>
            <a:pPr lvl="0" algn="just">
              <a:defRPr/>
            </a:pPr>
            <a:endParaRPr lang="el-GR" i="1" dirty="0"/>
          </a:p>
          <a:p>
            <a:pPr marL="285750" indent="-285750" algn="just">
              <a:buFont typeface="Wingdings" panose="05000000000000000000" pitchFamily="2" charset="2"/>
              <a:buChar char="§"/>
              <a:defRPr/>
            </a:pPr>
            <a:r>
              <a:rPr lang="el-GR" i="1" u="sng" dirty="0"/>
              <a:t>Για εξοπλισμό, συμπεριλαμβανομένου εξοπλισμού που σχετίζεται με την υλοποίηση εικονικών κινητικοτήτων λόγω </a:t>
            </a:r>
            <a:r>
              <a:rPr lang="el-GR" i="1" u="sng" dirty="0" err="1"/>
              <a:t>Κορωνοϊού</a:t>
            </a:r>
            <a:r>
              <a:rPr lang="el-GR" dirty="0"/>
              <a:t>: Αποδεικτικό αγοράς, ενοικίασης ή χρηματοδοτικής μίσθωσης του εξοπλισμού, όπως έχει καταγραφεί στις λογιστικές καταστάσεις του δικαιούχου, που να πιστοποιεί ότι οι δαπάνες αυτές αντιστοιχούν στην περίοδο υλοποίησης του Σχεδίου. Επίσης, πρέπει να ληφθεί υπόψη το ποσοστό πραγματικής χρήσης του εξοπλισμού για σκοπούς  Σχεδίου</a:t>
            </a:r>
          </a:p>
          <a:p>
            <a:pPr lvl="0" algn="just">
              <a:defRPr/>
            </a:pPr>
            <a:endParaRPr lang="el-GR" dirty="0"/>
          </a:p>
          <a:p>
            <a:pPr marL="285750" indent="-285750" algn="just">
              <a:buFont typeface="Wingdings" panose="05000000000000000000" pitchFamily="2" charset="2"/>
              <a:buChar char="§"/>
              <a:defRPr/>
            </a:pPr>
            <a:r>
              <a:rPr lang="el-GR" i="1" u="sng" dirty="0"/>
              <a:t>Για υψηλές δαπάνες μετακίνησης</a:t>
            </a:r>
            <a:r>
              <a:rPr lang="el-GR" i="1" dirty="0"/>
              <a:t>:</a:t>
            </a:r>
            <a:r>
              <a:rPr lang="el-GR" dirty="0"/>
              <a:t> Εξοφλημένα τιμολόγια όπου αναφέρονται η ονομασία και η διεύθυνση του φορέα έκδοσης του τιμολογίου, το ποσό και το νόμισμα, καθώς και η ημερομηνία έκδοσης του τιμολογίου και το δρομολόγιο</a:t>
            </a:r>
            <a:endParaRPr lang="el-GR" i="1"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886415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504" y="764704"/>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Έκτακτες Δαπάνες (</a:t>
            </a:r>
            <a:r>
              <a:rPr lang="en-GB" sz="2400" b="1" dirty="0">
                <a:solidFill>
                  <a:srgbClr val="20376A"/>
                </a:solidFill>
              </a:rPr>
              <a:t>4</a:t>
            </a:r>
            <a:r>
              <a:rPr lang="el-GR" sz="2400" b="1" dirty="0">
                <a:solidFill>
                  <a:srgbClr val="20376A"/>
                </a:solidFill>
              </a:rPr>
              <a:t>/</a:t>
            </a:r>
            <a:r>
              <a:rPr lang="en-GB" sz="2400" b="1" dirty="0">
                <a:solidFill>
                  <a:srgbClr val="20376A"/>
                </a:solidFill>
              </a:rPr>
              <a:t>4</a:t>
            </a:r>
            <a:r>
              <a:rPr lang="el-GR" sz="2400" b="1" dirty="0">
                <a:solidFill>
                  <a:srgbClr val="20376A"/>
                </a:solidFill>
              </a:rPr>
              <a:t>)</a:t>
            </a:r>
            <a:endParaRPr lang="en-GB" sz="2400" b="1" dirty="0">
              <a:solidFill>
                <a:srgbClr val="20376A"/>
              </a:solidFill>
            </a:endParaRPr>
          </a:p>
        </p:txBody>
      </p:sp>
      <p:graphicFrame>
        <p:nvGraphicFramePr>
          <p:cNvPr id="4" name="Diagram 3"/>
          <p:cNvGraphicFramePr/>
          <p:nvPr>
            <p:extLst>
              <p:ext uri="{D42A27DB-BD31-4B8C-83A1-F6EECF244321}">
                <p14:modId xmlns:p14="http://schemas.microsoft.com/office/powerpoint/2010/main" val="4278305367"/>
              </p:ext>
            </p:extLst>
          </p:nvPr>
        </p:nvGraphicFramePr>
        <p:xfrm>
          <a:off x="695400" y="2132856"/>
          <a:ext cx="6147196" cy="440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752184" y="2564904"/>
            <a:ext cx="3024336" cy="3139321"/>
          </a:xfrm>
          <a:prstGeom prst="rect">
            <a:avLst/>
          </a:prstGeom>
          <a:noFill/>
        </p:spPr>
        <p:txBody>
          <a:bodyPr wrap="square" rtlCol="0">
            <a:spAutoFit/>
          </a:bodyPr>
          <a:lstStyle/>
          <a:p>
            <a:r>
              <a:rPr lang="el-GR" b="1" u="sng" dirty="0"/>
              <a:t>Κόστος αγοράς εξοπλισμού</a:t>
            </a:r>
            <a:r>
              <a:rPr lang="el-GR" b="1" dirty="0"/>
              <a:t>:</a:t>
            </a:r>
            <a:r>
              <a:rPr lang="el-GR" dirty="0"/>
              <a:t> 3000 ευρώ</a:t>
            </a:r>
          </a:p>
          <a:p>
            <a:endParaRPr lang="el-GR" dirty="0"/>
          </a:p>
          <a:p>
            <a:r>
              <a:rPr lang="el-GR" b="1" u="sng" dirty="0"/>
              <a:t>Ποσοστό επιλέξιμης επιχορήγησης</a:t>
            </a:r>
            <a:r>
              <a:rPr lang="el-GR" dirty="0"/>
              <a:t>: 75%</a:t>
            </a:r>
            <a:endParaRPr lang="en-GB" dirty="0"/>
          </a:p>
          <a:p>
            <a:endParaRPr lang="en-GB" dirty="0"/>
          </a:p>
          <a:p>
            <a:r>
              <a:rPr lang="el-GR" b="1" u="sng" dirty="0"/>
              <a:t>Χρήση εντός του Σχεδίου</a:t>
            </a:r>
            <a:r>
              <a:rPr lang="el-GR" dirty="0"/>
              <a:t> = 14 μήνες  </a:t>
            </a:r>
            <a:endParaRPr lang="en-GB" dirty="0"/>
          </a:p>
          <a:p>
            <a:endParaRPr lang="en-GB" dirty="0">
              <a:solidFill>
                <a:srgbClr val="FF0000"/>
              </a:solidFill>
            </a:endParaRPr>
          </a:p>
          <a:p>
            <a:r>
              <a:rPr lang="el-GR" dirty="0">
                <a:solidFill>
                  <a:srgbClr val="FF0000"/>
                </a:solidFill>
              </a:rPr>
              <a:t>3000 ευρώ*0.75</a:t>
            </a:r>
            <a:r>
              <a:rPr lang="el-GR" dirty="0"/>
              <a:t>*</a:t>
            </a:r>
            <a:r>
              <a:rPr lang="el-GR" dirty="0">
                <a:solidFill>
                  <a:schemeClr val="accent1"/>
                </a:solidFill>
              </a:rPr>
              <a:t>14/60</a:t>
            </a:r>
            <a:r>
              <a:rPr lang="el-GR" dirty="0"/>
              <a:t> = 525 ευρώ</a:t>
            </a:r>
            <a:endParaRPr lang="en-GB" dirty="0"/>
          </a:p>
        </p:txBody>
      </p:sp>
    </p:spTree>
    <p:extLst>
      <p:ext uri="{BB962C8B-B14F-4D97-AF65-F5344CB8AC3E}">
        <p14:creationId xmlns:p14="http://schemas.microsoft.com/office/powerpoint/2010/main" val="3092126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988572" y="4035477"/>
            <a:ext cx="6127960"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ΤΡΟΠΟΠΟΙΗΣΕΙΣ ΣΥΜΦΩΝΙΩΝ ΕΠΙΧΟΡΗΓΗΣΗΣ</a:t>
            </a:r>
            <a:endParaRPr lang="en-US" sz="2400" b="1" dirty="0"/>
          </a:p>
        </p:txBody>
      </p:sp>
      <p:sp>
        <p:nvSpPr>
          <p:cNvPr id="3" name="AutoShape 2" descr="Image result for Agreements icons"/>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Grant Agreement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70" y="1844827"/>
            <a:ext cx="4089569" cy="283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1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Τροποποιήσεις Συμφωνιών Επιχορήγησης</a:t>
            </a:r>
            <a:endParaRPr lang="el-GR" sz="2500" b="1" dirty="0">
              <a:solidFill>
                <a:srgbClr val="20376A"/>
              </a:solidFill>
              <a:ea typeface="+mj-ea"/>
              <a:cs typeface="+mj-cs"/>
            </a:endParaRPr>
          </a:p>
          <a:p>
            <a:pPr algn="ctr">
              <a:spcBef>
                <a:spcPct val="0"/>
              </a:spcBef>
              <a:defRPr/>
            </a:pPr>
            <a:r>
              <a:rPr lang="el-GR" sz="2500" b="1" dirty="0">
                <a:solidFill>
                  <a:srgbClr val="20376A"/>
                </a:solidFill>
                <a:ea typeface="+mj-ea"/>
                <a:cs typeface="+mj-cs"/>
              </a:rPr>
              <a:t>Προϋποθέσεις υποβολής αιτήματος για Τροποποίηση</a:t>
            </a: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623392" y="2178162"/>
            <a:ext cx="10321824" cy="4570482"/>
          </a:xfrm>
          <a:prstGeom prst="rect">
            <a:avLst/>
          </a:prstGeom>
          <a:noFill/>
        </p:spPr>
        <p:txBody>
          <a:bodyPr wrap="square" rtlCol="0">
            <a:spAutoFit/>
          </a:bodyPr>
          <a:lstStyle/>
          <a:p>
            <a:pPr marL="285750" indent="-285750" algn="just">
              <a:buFont typeface="Wingdings" panose="05000000000000000000" pitchFamily="2" charset="2"/>
              <a:buChar char="q"/>
            </a:pPr>
            <a:r>
              <a:rPr lang="el-GR" sz="2000" i="1" u="sng" dirty="0"/>
              <a:t>Όλα τα αιτήματα για τροποποίηση της Συμφωνίας Επιχορήγησης θα πρέπει να υποβάλλονται </a:t>
            </a:r>
            <a:r>
              <a:rPr lang="el-GR" sz="2000" u="sng" dirty="0"/>
              <a:t>προς το ΙΔΕΠ Διά Βίου Μάθησης φέροντας την υπογραφή του νόμιμου εκπροσώπου του συντονιστή εταίρου</a:t>
            </a:r>
            <a:r>
              <a:rPr lang="el-GR" sz="2000" dirty="0"/>
              <a:t>:</a:t>
            </a:r>
          </a:p>
          <a:p>
            <a:pPr marL="285750" indent="-285750">
              <a:buFont typeface="Wingdings" panose="05000000000000000000" pitchFamily="2" charset="2"/>
              <a:buChar char="q"/>
            </a:pPr>
            <a:endParaRPr lang="el-GR" dirty="0"/>
          </a:p>
          <a:p>
            <a:pPr marL="285750" indent="-285750">
              <a:buFont typeface="Wingdings" panose="05000000000000000000" pitchFamily="2" charset="2"/>
              <a:buChar char="§"/>
            </a:pPr>
            <a:r>
              <a:rPr lang="el-GR" dirty="0"/>
              <a:t>Με τη σύμφωνη γνώμη όλων των εταίρων</a:t>
            </a:r>
            <a:endParaRPr lang="en-GB" dirty="0"/>
          </a:p>
          <a:p>
            <a:pPr marL="285750" indent="-285750">
              <a:buFont typeface="Wingdings" panose="05000000000000000000" pitchFamily="2" charset="2"/>
              <a:buChar char="§"/>
            </a:pPr>
            <a:r>
              <a:rPr lang="el-GR" dirty="0"/>
              <a:t>Νοουμένου ότι εξυπηρετούν το γενικό συμφέρον του Σχεδίου</a:t>
            </a:r>
            <a:endParaRPr lang="en-GB" dirty="0"/>
          </a:p>
          <a:p>
            <a:pPr marL="285750" indent="-285750">
              <a:buFont typeface="Wingdings" panose="05000000000000000000" pitchFamily="2" charset="2"/>
              <a:buChar char="§"/>
            </a:pPr>
            <a:r>
              <a:rPr lang="el-GR" dirty="0"/>
              <a:t>Με την προϋπόθεση ότι αιτιολογούνται επαρκώς</a:t>
            </a:r>
            <a:endParaRPr lang="en-GB" dirty="0"/>
          </a:p>
          <a:p>
            <a:pPr marL="285750" indent="-285750">
              <a:buFont typeface="Wingdings" panose="05000000000000000000" pitchFamily="2" charset="2"/>
              <a:buChar char="§"/>
            </a:pPr>
            <a:r>
              <a:rPr lang="el-GR" dirty="0"/>
              <a:t>Αρκετά </a:t>
            </a:r>
            <a:r>
              <a:rPr lang="el-GR" i="1" dirty="0"/>
              <a:t>πριν από την ημερομηνία εφαρμογής</a:t>
            </a:r>
            <a:r>
              <a:rPr lang="el-GR" dirty="0"/>
              <a:t> της αιτούμενης αλλαγής</a:t>
            </a:r>
            <a:endParaRPr lang="en-GB" dirty="0"/>
          </a:p>
          <a:p>
            <a:pPr marL="285750" indent="-285750">
              <a:buFont typeface="Wingdings" panose="05000000000000000000" pitchFamily="2" charset="2"/>
              <a:buChar char="§"/>
            </a:pPr>
            <a:r>
              <a:rPr lang="el-GR" i="1" dirty="0"/>
              <a:t>Τουλάχιστον ένα μήνα πριν από την ολοκλήρωση του Σχεδίου</a:t>
            </a:r>
            <a:endParaRPr lang="en-GB" i="1" dirty="0"/>
          </a:p>
          <a:p>
            <a:pPr marL="285750" indent="-285750">
              <a:buFont typeface="Wingdings" panose="05000000000000000000" pitchFamily="2" charset="2"/>
              <a:buChar char="§"/>
            </a:pPr>
            <a:r>
              <a:rPr lang="el-GR" i="1" dirty="0"/>
              <a:t>Με τη χρήση ειδικού εντύπου</a:t>
            </a:r>
            <a:r>
              <a:rPr lang="el-GR" dirty="0"/>
              <a:t>, που διατίθεται στην ιστοσελίδα του ΙΔΕΠ, κάτω από τη «Διαχείριση Εγκεκριμένων Σχεδίων»</a:t>
            </a:r>
            <a:endParaRPr lang="en-GB" dirty="0"/>
          </a:p>
          <a:p>
            <a:pPr marL="285750" indent="-285750">
              <a:buFont typeface="Wingdings" panose="05000000000000000000" pitchFamily="2" charset="2"/>
              <a:buChar char="§"/>
            </a:pPr>
            <a:endParaRPr lang="en-GB" dirty="0"/>
          </a:p>
          <a:p>
            <a:r>
              <a:rPr lang="el-GR" sz="1700" i="1" dirty="0"/>
              <a:t>Σημείωση: Για να θεωρείται έγκυρη, οποιαδήποτε τροποποίηση της Συμφωνίας Επιχορήγησης, αυτή θα πρέπει να εκδοθεί και να τεθεί σε ισχύ από την ΕΥ πριν από τη λήξη του Σχεδίου</a:t>
            </a:r>
            <a:endParaRPr lang="en-US" sz="1700" i="1" dirty="0"/>
          </a:p>
          <a:p>
            <a:endParaRPr lang="en-US" sz="1700" i="1" dirty="0"/>
          </a:p>
          <a:p>
            <a:endParaRPr lang="en-US" dirty="0"/>
          </a:p>
        </p:txBody>
      </p:sp>
    </p:spTree>
    <p:extLst>
      <p:ext uri="{BB962C8B-B14F-4D97-AF65-F5344CB8AC3E}">
        <p14:creationId xmlns:p14="http://schemas.microsoft.com/office/powerpoint/2010/main" val="359041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2053276"/>
            <a:ext cx="10223455" cy="4293483"/>
          </a:xfrm>
          <a:prstGeom prst="rect">
            <a:avLst/>
          </a:prstGeom>
          <a:noFill/>
        </p:spPr>
        <p:txBody>
          <a:bodyPr wrap="square" rtlCol="0">
            <a:spAutoFit/>
          </a:bodyPr>
          <a:lstStyle/>
          <a:p>
            <a:pPr marL="342900" indent="-342900">
              <a:buFont typeface="Wingdings" panose="05000000000000000000" pitchFamily="2" charset="2"/>
              <a:buChar char="q"/>
            </a:pPr>
            <a:r>
              <a:rPr lang="el-GR" sz="2000" i="1" u="sng" dirty="0"/>
              <a:t>Οι περιπτώσεις στις οποίες απαιτείται Τροποποίηση Συμφωνίας Επιχορήγησης είναι οι ακόλουθες</a:t>
            </a:r>
            <a:r>
              <a:rPr lang="el-GR" sz="2000" dirty="0"/>
              <a:t>:</a:t>
            </a:r>
            <a:endParaRPr lang="en-GB" sz="2000" dirty="0"/>
          </a:p>
          <a:p>
            <a:endParaRPr lang="el-GR" sz="2000" dirty="0"/>
          </a:p>
          <a:p>
            <a:pPr marL="285750" indent="-285750">
              <a:buFont typeface="Wingdings" panose="05000000000000000000" pitchFamily="2" charset="2"/>
              <a:buChar char="§"/>
            </a:pPr>
            <a:r>
              <a:rPr lang="el-GR" dirty="0"/>
              <a:t>Αποχώρηση εταίρου</a:t>
            </a:r>
            <a:endParaRPr lang="en-GB" dirty="0"/>
          </a:p>
          <a:p>
            <a:pPr marL="285750" indent="-285750">
              <a:buFont typeface="Wingdings" panose="05000000000000000000" pitchFamily="2" charset="2"/>
              <a:buChar char="§"/>
            </a:pPr>
            <a:r>
              <a:rPr lang="el-GR" dirty="0"/>
              <a:t>Προσθήκη/Αντικατάσταση εταίρου</a:t>
            </a:r>
            <a:endParaRPr lang="en-GB" dirty="0"/>
          </a:p>
          <a:p>
            <a:pPr marL="285750" indent="-285750">
              <a:buFont typeface="Wingdings" panose="05000000000000000000" pitchFamily="2" charset="2"/>
              <a:buChar char="§"/>
            </a:pPr>
            <a:r>
              <a:rPr lang="el-GR" dirty="0"/>
              <a:t>Αλλαγές στο Πρόγραμμα Εργασίας</a:t>
            </a:r>
            <a:r>
              <a:rPr lang="en-GB" b="1" dirty="0">
                <a:ea typeface="Times New Roman" panose="02020603050405020304" pitchFamily="18" charset="0"/>
              </a:rPr>
              <a:t> </a:t>
            </a:r>
            <a:r>
              <a:rPr lang="el-GR" dirty="0">
                <a:ea typeface="Times New Roman" panose="02020603050405020304" pitchFamily="18" charset="0"/>
              </a:rPr>
              <a:t>(όταν επιφέρουν αλλαγές στο αρχικό κονδύλι)</a:t>
            </a:r>
            <a:endParaRPr lang="en-GB" dirty="0">
              <a:ea typeface="Times New Roman" panose="02020603050405020304" pitchFamily="18" charset="0"/>
            </a:endParaRPr>
          </a:p>
          <a:p>
            <a:pPr marL="285750" indent="-285750">
              <a:buFont typeface="Wingdings" panose="05000000000000000000" pitchFamily="2" charset="2"/>
              <a:buChar char="§"/>
            </a:pPr>
            <a:r>
              <a:rPr lang="el-GR" dirty="0"/>
              <a:t>Αλλαγή στοιχείων Τραπεζικού Λογαριασμού του Συντονιστή (να ανεβαίνουν και στην Υπηρεσία </a:t>
            </a:r>
            <a:r>
              <a:rPr lang="en-US" dirty="0"/>
              <a:t>ORS)</a:t>
            </a:r>
            <a:endParaRPr lang="en-GB" dirty="0"/>
          </a:p>
          <a:p>
            <a:pPr marL="285750" indent="-285750">
              <a:buFont typeface="Wingdings" panose="05000000000000000000" pitchFamily="2" charset="2"/>
              <a:buChar char="§"/>
            </a:pPr>
            <a:r>
              <a:rPr lang="el-GR" dirty="0"/>
              <a:t>Αλλαγή διάρκειας Σχεδίου </a:t>
            </a:r>
            <a:endParaRPr lang="en-GB" dirty="0"/>
          </a:p>
          <a:p>
            <a:pPr marL="285750" indent="-285750">
              <a:buFont typeface="Wingdings" panose="05000000000000000000" pitchFamily="2" charset="2"/>
              <a:buChar char="§"/>
            </a:pPr>
            <a:r>
              <a:rPr lang="el-GR" dirty="0"/>
              <a:t>Αλλαγή στον προϋπολογισμό, η οποία να </a:t>
            </a:r>
            <a:r>
              <a:rPr lang="el-GR" u="sng" dirty="0"/>
              <a:t>μην</a:t>
            </a:r>
            <a:r>
              <a:rPr lang="en-US" dirty="0"/>
              <a:t> </a:t>
            </a:r>
            <a:r>
              <a:rPr lang="el-GR" dirty="0"/>
              <a:t>εμπίπτει στις περιπτώσεις που  καλύπτονται από το άρθρο Ι.</a:t>
            </a:r>
            <a:r>
              <a:rPr lang="en-GB" dirty="0"/>
              <a:t>16</a:t>
            </a:r>
            <a:r>
              <a:rPr lang="el-GR" dirty="0"/>
              <a:t> των «Ειδικών Όρων» της Συμφωνίας</a:t>
            </a:r>
            <a:r>
              <a:rPr lang="en-GB" dirty="0"/>
              <a:t> </a:t>
            </a:r>
            <a:r>
              <a:rPr lang="el-GR" dirty="0"/>
              <a:t>ή στις περιπτώσεις που καλύπτονται από το </a:t>
            </a:r>
            <a:r>
              <a:rPr lang="en-GB" dirty="0"/>
              <a:t>Addendum</a:t>
            </a:r>
            <a:r>
              <a:rPr lang="el-GR" dirty="0"/>
              <a:t>)</a:t>
            </a:r>
          </a:p>
          <a:p>
            <a:endParaRPr lang="el-GR" dirty="0"/>
          </a:p>
          <a:p>
            <a:r>
              <a:rPr lang="el-GR" sz="1700" i="1" u="sng" dirty="0"/>
              <a:t>Σημείωση</a:t>
            </a:r>
            <a:r>
              <a:rPr lang="el-GR" sz="1700" i="1" dirty="0"/>
              <a:t>: Υπάρχει ειδικό  έντυπο για την υποβολή αιτήματος τροποποίησης στην ιστοσελίδα του ΙΔΕΠ</a:t>
            </a:r>
            <a:r>
              <a:rPr lang="en-US" sz="1700" i="1" dirty="0"/>
              <a:t> - “Grant Agreement Amendment Request Form”</a:t>
            </a:r>
            <a:r>
              <a:rPr lang="el-GR" sz="1700" i="1" dirty="0"/>
              <a:t>. Στην περίπτωση που η τροποποίηση αφορά τον προϋπολογισμό του Σχεδίου, πρέπει επιπρόσθετα να αποστέλλεται στο ΙΔΕΠ το έντυπο </a:t>
            </a:r>
            <a:r>
              <a:rPr lang="en-US" sz="1700" i="1" dirty="0"/>
              <a:t>“Budget Amendment Request Form”</a:t>
            </a:r>
            <a:r>
              <a:rPr lang="el-GR" sz="1700" i="1" dirty="0"/>
              <a:t>. </a:t>
            </a:r>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Τροποποιήσεις Συμφωνιών Επιχορήγησης</a:t>
            </a:r>
            <a:endParaRPr lang="el-GR" sz="2500" b="1" dirty="0">
              <a:solidFill>
                <a:srgbClr val="20376A"/>
              </a:solidFill>
              <a:ea typeface="+mj-ea"/>
              <a:cs typeface="+mj-cs"/>
            </a:endParaRPr>
          </a:p>
          <a:p>
            <a:pPr algn="ctr">
              <a:spcBef>
                <a:spcPct val="0"/>
              </a:spcBef>
              <a:defRPr/>
            </a:pPr>
            <a:r>
              <a:rPr lang="el-GR" sz="2500" b="1" dirty="0">
                <a:solidFill>
                  <a:srgbClr val="20376A"/>
                </a:solidFill>
                <a:ea typeface="+mj-ea"/>
                <a:cs typeface="+mj-cs"/>
              </a:rPr>
              <a:t>Περιπτώσεις στις οποίες απαιτείται Τροποποίηση</a:t>
            </a:r>
            <a:endParaRPr lang="el-GR" sz="3600" b="1" dirty="0">
              <a:solidFill>
                <a:srgbClr val="20376A"/>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436" y="93762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(3/</a:t>
            </a:r>
            <a:r>
              <a:rPr lang="en-US" sz="2500" b="1" dirty="0">
                <a:solidFill>
                  <a:srgbClr val="20376A"/>
                </a:solidFill>
                <a:ea typeface="+mj-ea"/>
                <a:cs typeface="+mj-cs"/>
              </a:rPr>
              <a:t>4</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2549612"/>
            <a:ext cx="10657184" cy="3847207"/>
          </a:xfrm>
          <a:prstGeom prst="rect">
            <a:avLst/>
          </a:prstGeom>
          <a:noFill/>
        </p:spPr>
        <p:txBody>
          <a:bodyPr wrap="square" rtlCol="0">
            <a:spAutoFit/>
          </a:bodyPr>
          <a:lstStyle/>
          <a:p>
            <a:pPr marL="285750" indent="-285750">
              <a:buFont typeface="Wingdings" panose="05000000000000000000" pitchFamily="2" charset="2"/>
              <a:buChar char="§"/>
            </a:pPr>
            <a:r>
              <a:rPr lang="el-GR" sz="2000" b="1" u="sng" dirty="0"/>
              <a:t>Παράρτημα ΙΙΙ</a:t>
            </a:r>
            <a:r>
              <a:rPr lang="el-GR" sz="2000" dirty="0"/>
              <a:t> </a:t>
            </a:r>
            <a:r>
              <a:rPr lang="el-GR" sz="2000" b="1" dirty="0"/>
              <a:t>– </a:t>
            </a:r>
            <a:r>
              <a:rPr lang="en-US" sz="2000" b="1" dirty="0"/>
              <a:t>Financial and Contractual Rules</a:t>
            </a:r>
            <a:r>
              <a:rPr lang="el-GR" sz="2000" dirty="0">
                <a:sym typeface="Wingdings" panose="05000000000000000000" pitchFamily="2" charset="2"/>
              </a:rPr>
              <a:t></a:t>
            </a:r>
            <a:r>
              <a:rPr lang="el-GR" sz="2000" dirty="0"/>
              <a:t> Κοινό παράρτημα για όλα τα Σχέδια και περιλαμβάνει:</a:t>
            </a:r>
          </a:p>
          <a:p>
            <a:pPr marL="285750" indent="-285750" algn="just">
              <a:buFont typeface="Wingdings" panose="05000000000000000000" pitchFamily="2" charset="2"/>
              <a:buChar char="ü"/>
            </a:pPr>
            <a:r>
              <a:rPr lang="el-GR" dirty="0"/>
              <a:t>Τον τρόπο υπολογισμού των επιλέξιμων εξόδων για τις κατηγορίες προϋπολογισμού που βασίζονται σε μοναδιαίο κόστος/σε κάλυψη πραγματικών δαπανών</a:t>
            </a:r>
          </a:p>
          <a:p>
            <a:pPr marL="285750" indent="-285750" algn="just">
              <a:buFont typeface="Wingdings" panose="05000000000000000000" pitchFamily="2" charset="2"/>
              <a:buChar char="ü"/>
            </a:pPr>
            <a:r>
              <a:rPr lang="el-GR" dirty="0"/>
              <a:t>Τις προϋποθέσεις επιλεξιμότητας των δραστηριοτήτων που εμπίπτουν σε κάθε κατηγορία προϋπολογισμού</a:t>
            </a:r>
          </a:p>
          <a:p>
            <a:pPr marL="285750" indent="-285750" algn="just">
              <a:buFont typeface="Wingdings" panose="05000000000000000000" pitchFamily="2" charset="2"/>
              <a:buChar char="ü"/>
            </a:pPr>
            <a:r>
              <a:rPr lang="el-GR" dirty="0"/>
              <a:t>Τα απαιτούμενα αποδεικτικά-δικαιολογητικά για κάθε κατηγορία</a:t>
            </a:r>
          </a:p>
          <a:p>
            <a:pPr marL="285750" indent="-285750" algn="just">
              <a:buFont typeface="Wingdings" panose="05000000000000000000" pitchFamily="2" charset="2"/>
              <a:buChar char="ü"/>
            </a:pPr>
            <a:r>
              <a:rPr lang="el-GR" dirty="0"/>
              <a:t>Τις προϋποθέσεις μείωσης της επιχορήγησης λόγω σοβαρών ελλείψεων ή καθυστερήσεων στην υλοποίηση των Σχεδίων</a:t>
            </a:r>
          </a:p>
          <a:p>
            <a:pPr marL="285750" indent="-285750" algn="just">
              <a:buFont typeface="Wingdings" panose="05000000000000000000" pitchFamily="2" charset="2"/>
              <a:buChar char="ü"/>
            </a:pPr>
            <a:r>
              <a:rPr lang="el-GR" dirty="0"/>
              <a:t>Τους ελέγχους στους οποίους υπόκεινται τα Σχέδια </a:t>
            </a:r>
          </a:p>
          <a:p>
            <a:endParaRPr lang="el-GR" sz="1900" dirty="0"/>
          </a:p>
          <a:p>
            <a:pPr marL="285750" indent="-285750">
              <a:buFont typeface="Wingdings" panose="05000000000000000000" pitchFamily="2" charset="2"/>
              <a:buChar char="§"/>
            </a:pPr>
            <a:r>
              <a:rPr lang="el-GR" sz="2000" b="1" u="sng" dirty="0"/>
              <a:t>Παράρτημα </a:t>
            </a:r>
            <a:r>
              <a:rPr lang="en-US" sz="2000" b="1" u="sng" dirty="0"/>
              <a:t>IV </a:t>
            </a:r>
            <a:r>
              <a:rPr lang="en-US" sz="2000" b="1" dirty="0"/>
              <a:t>– Applicable Rates </a:t>
            </a:r>
            <a:r>
              <a:rPr lang="en-US" sz="2000" dirty="0">
                <a:sym typeface="Wingdings" panose="05000000000000000000" pitchFamily="2" charset="2"/>
              </a:rPr>
              <a:t> </a:t>
            </a:r>
            <a:r>
              <a:rPr lang="el-GR" sz="2000" dirty="0">
                <a:sym typeface="Wingdings" panose="05000000000000000000" pitchFamily="2" charset="2"/>
              </a:rPr>
              <a:t>Περιλαμβάνει τις ισχύουσες τιμές για τις μοναδιαίες συνεισφορές (</a:t>
            </a:r>
            <a:r>
              <a:rPr lang="en-US" sz="2000" dirty="0">
                <a:sym typeface="Wingdings" panose="05000000000000000000" pitchFamily="2" charset="2"/>
              </a:rPr>
              <a:t>unit costs)</a:t>
            </a:r>
            <a:r>
              <a:rPr lang="el-GR" sz="2000" dirty="0">
                <a:sym typeface="Wingdings" panose="05000000000000000000" pitchFamily="2" charset="2"/>
              </a:rPr>
              <a:t>, που είναι κοινές για όλα τα Σχέδια</a:t>
            </a:r>
          </a:p>
          <a:p>
            <a:endParaRPr lang="el-GR" sz="1900" dirty="0">
              <a:sym typeface="Wingdings" panose="05000000000000000000" pitchFamily="2" charset="2"/>
            </a:endParaRPr>
          </a:p>
        </p:txBody>
      </p:sp>
    </p:spTree>
    <p:extLst>
      <p:ext uri="{BB962C8B-B14F-4D97-AF65-F5344CB8AC3E}">
        <p14:creationId xmlns:p14="http://schemas.microsoft.com/office/powerpoint/2010/main" val="96025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2426456"/>
            <a:ext cx="10369152" cy="3770263"/>
          </a:xfrm>
          <a:prstGeom prst="rect">
            <a:avLst/>
          </a:prstGeom>
          <a:noFill/>
        </p:spPr>
        <p:txBody>
          <a:bodyPr wrap="square" rtlCol="0">
            <a:spAutoFit/>
          </a:bodyPr>
          <a:lstStyle/>
          <a:p>
            <a:pPr marL="342900" indent="-342900">
              <a:buFont typeface="Wingdings" panose="05000000000000000000" pitchFamily="2" charset="2"/>
              <a:buChar char="q"/>
            </a:pPr>
            <a:r>
              <a:rPr lang="el-GR" sz="2000" i="1" u="sng"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r>
              <a:rPr lang="el-GR" sz="2000" dirty="0"/>
              <a:t>:</a:t>
            </a:r>
          </a:p>
          <a:p>
            <a:endParaRPr lang="el-GR" sz="2000" dirty="0"/>
          </a:p>
          <a:p>
            <a:endParaRPr lang="el-GR" sz="800" dirty="0"/>
          </a:p>
          <a:p>
            <a:pPr marL="742950" lvl="1" indent="-285750">
              <a:buFont typeface="Wingdings" panose="05000000000000000000" pitchFamily="2" charset="2"/>
              <a:buChar char="§"/>
            </a:pPr>
            <a:r>
              <a:rPr lang="el-GR" dirty="0"/>
              <a:t>Παράταση για την υποβολή των ενδιάμεσων ή της τελικής έκθεσης</a:t>
            </a:r>
          </a:p>
          <a:p>
            <a:pPr marL="742950" lvl="1" indent="-285750">
              <a:buFont typeface="Wingdings" panose="05000000000000000000" pitchFamily="2" charset="2"/>
              <a:buChar char="§"/>
            </a:pPr>
            <a:r>
              <a:rPr lang="el-GR" dirty="0"/>
              <a:t>Αλλαγή νόμιμου εκπροσώπου του Συντονιστή</a:t>
            </a:r>
          </a:p>
          <a:p>
            <a:pPr marL="742950" lvl="1" indent="-285750">
              <a:buFont typeface="Wingdings" panose="05000000000000000000" pitchFamily="2" charset="2"/>
              <a:buChar char="§"/>
            </a:pPr>
            <a:r>
              <a:rPr lang="el-GR" dirty="0"/>
              <a:t>Αλλαγή προσώπου επαφής του Σχεδίου</a:t>
            </a:r>
          </a:p>
          <a:p>
            <a:pPr marL="742950" lvl="1" indent="-285750">
              <a:buFont typeface="Wingdings" panose="05000000000000000000" pitchFamily="2" charset="2"/>
              <a:buChar char="§"/>
            </a:pPr>
            <a:r>
              <a:rPr lang="el-GR" dirty="0"/>
              <a:t>Αλλαγές στο Πρόγραμμα Εργασίας, που δεν επιφέρουν αλλαγή στο αρχικό κονδύλι</a:t>
            </a:r>
          </a:p>
          <a:p>
            <a:pPr lvl="1">
              <a:tabLst>
                <a:tab pos="361950" algn="l"/>
              </a:tabLst>
            </a:pPr>
            <a:endParaRPr lang="el-GR" sz="2000" dirty="0"/>
          </a:p>
          <a:p>
            <a:pPr lvl="1">
              <a:tabLst>
                <a:tab pos="361950" algn="l"/>
              </a:tabLst>
            </a:pPr>
            <a:r>
              <a:rPr lang="el-GR" sz="2000" dirty="0"/>
              <a:t> </a:t>
            </a:r>
          </a:p>
          <a:p>
            <a:pPr marL="266700" lvl="1">
              <a:tabLst>
                <a:tab pos="361950" algn="l"/>
              </a:tabLst>
            </a:pPr>
            <a:r>
              <a:rPr lang="el-GR" sz="1700" i="1" u="sng" dirty="0"/>
              <a:t>Σημείωση</a:t>
            </a:r>
            <a:r>
              <a:rPr lang="el-GR" sz="1700" i="1" dirty="0"/>
              <a:t>: Η ενημέρωση γίνεται γραπτώς (με επιστολή ή με </a:t>
            </a:r>
            <a:r>
              <a:rPr lang="en-US" sz="1700" i="1" dirty="0"/>
              <a:t>email)</a:t>
            </a:r>
            <a:r>
              <a:rPr lang="el-GR" sz="1700" i="1" dirty="0"/>
              <a:t> και η Εθνική Υπηρεσία απαντά με τον ίδιο τρόπο. Η Εθνική Υπηρεσία διατηρεί το δικαίωμα να απορρίψει ένα αίτημα για τροποποίηση: η κάθε περίπτωση εξετάζεται ξεχωριστά.</a:t>
            </a:r>
          </a:p>
          <a:p>
            <a:pPr marL="266700" indent="190500"/>
            <a:endParaRPr lang="el-GR" sz="8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pic>
        <p:nvPicPr>
          <p:cNvPr id="10" name="Picture 9">
            <a:extLst>
              <a:ext uri="{FF2B5EF4-FFF2-40B4-BE49-F238E27FC236}">
                <a16:creationId xmlns:a16="http://schemas.microsoft.com/office/drawing/2014/main" id="{8BB262ED-69C9-4689-9D21-CCCCB43A8442}"/>
              </a:ext>
            </a:extLst>
          </p:cNvPr>
          <p:cNvPicPr>
            <a:picLocks noChangeAspect="1"/>
          </p:cNvPicPr>
          <p:nvPr/>
        </p:nvPicPr>
        <p:blipFill>
          <a:blip r:embed="rId2"/>
          <a:stretch>
            <a:fillRect/>
          </a:stretch>
        </p:blipFill>
        <p:spPr>
          <a:xfrm>
            <a:off x="1854185" y="768896"/>
            <a:ext cx="8602202" cy="1261981"/>
          </a:xfrm>
          <a:prstGeom prst="rect">
            <a:avLst/>
          </a:prstGeom>
        </p:spPr>
      </p:pic>
    </p:spTree>
    <p:extLst>
      <p:ext uri="{BB962C8B-B14F-4D97-AF65-F5344CB8AC3E}">
        <p14:creationId xmlns:p14="http://schemas.microsoft.com/office/powerpoint/2010/main" val="3810370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367808" y="4293096"/>
            <a:ext cx="3457998"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ΕΛΕΓΧΟΙ ΤΟΥ ΔΙΚΑΙΟΥΧΟΥ</a:t>
            </a:r>
            <a:endParaRPr lang="en-US" sz="2400" b="1" dirty="0"/>
          </a:p>
        </p:txBody>
      </p:sp>
      <p:sp>
        <p:nvSpPr>
          <p:cNvPr id="3" name="AutoShape 2" descr="Image result for Agreements icons"/>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Erasmus+ on the spot check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307" y="2060848"/>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71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7740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Πρωτογενείς Έλεγχοι σε σχέση με τη Συμφωνία</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2668426"/>
            <a:ext cx="10441160" cy="3970318"/>
          </a:xfrm>
          <a:prstGeom prst="rect">
            <a:avLst/>
          </a:prstGeom>
          <a:noFill/>
        </p:spPr>
        <p:txBody>
          <a:bodyPr wrap="square" rtlCol="0">
            <a:spAutoFit/>
          </a:bodyPr>
          <a:lstStyle/>
          <a:p>
            <a:endParaRPr lang="el-GR" dirty="0"/>
          </a:p>
          <a:p>
            <a:pPr marL="285750" indent="-285750">
              <a:buFont typeface="Wingdings" panose="05000000000000000000" pitchFamily="2" charset="2"/>
              <a:buChar char="q"/>
            </a:pPr>
            <a:r>
              <a:rPr lang="el-GR" sz="2000" b="1" u="sng" dirty="0"/>
              <a:t>Στόχος των Ελέγχων στους οποίους υπόκεινται οι δικαιούχοι</a:t>
            </a:r>
            <a:r>
              <a:rPr lang="el-GR" sz="2000" b="1" dirty="0"/>
              <a:t>: </a:t>
            </a:r>
            <a:r>
              <a:rPr lang="el-GR" sz="2000" dirty="0"/>
              <a:t>Να εξακριβωθεί κατά πόσον η διαχείριση της επιχορήγησης γίνεται ή έγινε από τον δικαιούχο με βάση τους κανόνες της Συμφωνίας Επιχορήγησης</a:t>
            </a:r>
          </a:p>
          <a:p>
            <a:endParaRPr lang="el-GR" sz="2000" dirty="0"/>
          </a:p>
          <a:p>
            <a:endParaRPr lang="el-GR" sz="2000" dirty="0"/>
          </a:p>
          <a:p>
            <a:pPr marL="285750" indent="-285750" algn="just">
              <a:buFont typeface="Wingdings" panose="05000000000000000000" pitchFamily="2" charset="2"/>
              <a:buChar char="q"/>
            </a:pPr>
            <a:r>
              <a:rPr lang="el-GR" sz="2000" b="1" u="sng" dirty="0"/>
              <a:t>Υποχρεωτικοί και Μη Υποχρεωτικοί Έλεγχοι</a:t>
            </a:r>
            <a:r>
              <a:rPr lang="el-GR" sz="2000" b="1" dirty="0"/>
              <a:t>: </a:t>
            </a:r>
            <a:r>
              <a:rPr lang="el-GR" sz="2000" dirty="0"/>
              <a:t>Ο Έλεγχος Τελικής Έκθεσης είναι υποχρεωτικός για όλους τους δικαιούχους, ενώ οι υπόλοιποι Έλεγχοι γίνονται είτε στοχευμένα (λόγω εκτίμησης αυξημένου κινδύνου) είτε επειδή ένα Σχέδιο περιλαμβάνεται στο δείγμα της Εθνικής Υπηρεσίας που απαιτείται από την Ευρωπαϊκή Επιτροπή</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893594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(1/4)</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2420888"/>
            <a:ext cx="10729192" cy="4216539"/>
          </a:xfrm>
          <a:prstGeom prst="rect">
            <a:avLst/>
          </a:prstGeom>
          <a:noFill/>
        </p:spPr>
        <p:txBody>
          <a:bodyPr wrap="square" rtlCol="0">
            <a:spAutoFit/>
          </a:bodyPr>
          <a:lstStyle/>
          <a:p>
            <a:pPr algn="just"/>
            <a:endParaRPr lang="el-GR" sz="1200" b="1" dirty="0"/>
          </a:p>
          <a:p>
            <a:pPr marL="285750" indent="-285750" algn="just">
              <a:buFont typeface="Wingdings" panose="05000000000000000000" pitchFamily="2" charset="2"/>
              <a:buChar char="§"/>
            </a:pPr>
            <a:r>
              <a:rPr lang="el-GR" sz="2000" i="1" u="sng" dirty="0"/>
              <a:t>Έλεγχος Τελικής Έκθεσης</a:t>
            </a:r>
            <a:r>
              <a:rPr lang="el-GR" sz="2000" dirty="0"/>
              <a:t>: </a:t>
            </a:r>
          </a:p>
          <a:p>
            <a:pPr algn="just"/>
            <a:endParaRPr lang="el-GR" sz="2000" dirty="0"/>
          </a:p>
          <a:p>
            <a:pPr marL="285750" indent="-285750" algn="just">
              <a:buFont typeface="Wingdings" panose="05000000000000000000" pitchFamily="2" charset="2"/>
              <a:buChar char="ü"/>
            </a:pPr>
            <a:r>
              <a:rPr lang="el-GR" dirty="0"/>
              <a:t>Πραγματοποιείται στις εγκαταστάσεις του ΙΔΕΠ, για να προσδιοριστεί το τελικό ποσό επιχορήγησης που δικαιούται ο δικαιούχος. </a:t>
            </a:r>
          </a:p>
          <a:p>
            <a:pPr algn="just"/>
            <a:endParaRPr lang="el-GR" dirty="0"/>
          </a:p>
          <a:p>
            <a:pPr marL="285750" indent="-285750" algn="just">
              <a:buFont typeface="Wingdings" panose="05000000000000000000" pitchFamily="2" charset="2"/>
              <a:buChar char="ü"/>
            </a:pPr>
            <a:r>
              <a:rPr lang="el-GR" dirty="0"/>
              <a:t>Η υποβολή της Τελικής Έκθεσης γίνεται από τον συντονιστή και προϋποθέτει τη συμπλήρωση και</a:t>
            </a:r>
            <a:r>
              <a:rPr lang="en-US" dirty="0"/>
              <a:t> </a:t>
            </a:r>
            <a:r>
              <a:rPr lang="el-GR" dirty="0"/>
              <a:t>υποβολή των στοιχείων που αφορούν τις δραστηριότητες του Σχεδίου, του εντύπου της Τελικής Έκθεσης (πρότυπο έντυπο, με προκαθορισμένη δομή) καθώς και την υποβολή όλων των αποδεικτικών εγγράφων και αποδείξεων μέσω του </a:t>
            </a:r>
            <a:r>
              <a:rPr lang="en-US" dirty="0"/>
              <a:t>Mobility Tool</a:t>
            </a:r>
            <a:r>
              <a:rPr lang="el-GR" dirty="0"/>
              <a:t> (σύνδεσμος με αποδεικτικά). Επίσης, προϋποθέτει την ανάρτηση των αποτελεσμάτων του Σχεδίου στην Πλατφόρμα Διάδοσης Αποτελεσμάτων.</a:t>
            </a:r>
            <a:endParaRPr lang="en-US" dirty="0"/>
          </a:p>
          <a:p>
            <a:pPr algn="just"/>
            <a:endParaRPr lang="en-US" i="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193863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89675" y="69269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(2/4)</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1916832"/>
            <a:ext cx="10297144" cy="4955203"/>
          </a:xfrm>
          <a:prstGeom prst="rect">
            <a:avLst/>
          </a:prstGeom>
          <a:noFill/>
        </p:spPr>
        <p:txBody>
          <a:bodyPr wrap="square" rtlCol="0">
            <a:spAutoFit/>
          </a:bodyPr>
          <a:lstStyle/>
          <a:p>
            <a:pPr algn="just"/>
            <a:endParaRPr lang="el-GR" sz="1200" b="1" dirty="0"/>
          </a:p>
          <a:p>
            <a:pPr algn="just"/>
            <a:endParaRPr lang="en-US" sz="1200" i="1" dirty="0"/>
          </a:p>
          <a:p>
            <a:pPr marL="285750" indent="-285750" algn="just">
              <a:buFont typeface="Wingdings" panose="05000000000000000000" pitchFamily="2" charset="2"/>
              <a:buChar char="§"/>
            </a:pPr>
            <a:r>
              <a:rPr lang="el-GR" sz="2000" i="1" u="sng" dirty="0"/>
              <a:t>Οικονομικός Έλεγχος Επιπλέον Αποδεικτικών Εγγράφων (</a:t>
            </a:r>
            <a:r>
              <a:rPr lang="en-GB" sz="2000" i="1" u="sng" dirty="0"/>
              <a:t>Desk-check)</a:t>
            </a:r>
            <a:r>
              <a:rPr lang="el-GR" sz="2000" dirty="0"/>
              <a:t>:</a:t>
            </a:r>
          </a:p>
          <a:p>
            <a:pPr algn="just"/>
            <a:endParaRPr lang="el-GR" sz="2000" dirty="0"/>
          </a:p>
          <a:p>
            <a:pPr marL="285750" indent="-285750" algn="just">
              <a:buFont typeface="Wingdings" panose="05000000000000000000" pitchFamily="2" charset="2"/>
              <a:buChar char="ü"/>
            </a:pPr>
            <a:r>
              <a:rPr lang="el-GR" dirty="0"/>
              <a:t>Οικονομικός έλεγχος επιπλέον αποδεικτικών στοιχείων (πέραν αυτών που υποβάλλονται στα πλαίσια της Τελικής Έκθεσης), π.χ. έλεγχος αποδεικτικών τεκμηρίωσης της απόστασης ταξιδίου, στην περίπτωση που η αναχώρηση δεν πραγματοποιήθηκε από την χώρα του οργανισμού αποστολής ή έλεγχος εγγράφων που αποδεικνύουν τις μειωμένες ευκαιρίες συμμετοχής ατόμων που διεκδικούν κονδύλι για υποστήριξη ένταξης κτλ.</a:t>
            </a:r>
          </a:p>
          <a:p>
            <a:pPr marL="285750" indent="-285750">
              <a:buFont typeface="Wingdings" panose="05000000000000000000" pitchFamily="2" charset="2"/>
              <a:buChar char="ü"/>
            </a:pPr>
            <a:endParaRPr lang="el-GR" dirty="0"/>
          </a:p>
          <a:p>
            <a:pPr marL="268288" indent="-268288" algn="just">
              <a:buFont typeface="Wingdings" panose="05000000000000000000" pitchFamily="2" charset="2"/>
              <a:buChar char="ü"/>
            </a:pPr>
            <a:r>
              <a:rPr lang="el-GR" dirty="0"/>
              <a:t>Ο δικαιούχος δε γνωρίζει πριν από τη λήξη του Σχεδίου ότι αυτό έχει επιλεγεί για έλεγχο επιπλέον αποδεικτικών εγγράφων, αλλά λαμβάνει σχετική επιστολή από το οικονομικό Τμήμα του ΙΔΕΠ, μετά από την υποβολή της Τελικής Έκθεσης. Στην επιστολή αναγράφονται αναλυτικά τα επιπλέον αποδεικτικά έγγραφα που θα πρέπει να υποβληθούν, εντός καθορισμένου χρονικού διαστήματος.  Το τελικό ποσό επιχορήγησης προκύπτει ως αποτέλεσμα όλων των ελέγχων στους οποίους υπόκειται ένα Σχέδιο.</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307571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72150"/>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20376A"/>
                </a:solidFill>
                <a:ea typeface="+mj-ea"/>
                <a:cs typeface="+mj-cs"/>
              </a:rPr>
              <a:t>Έλεγχοι του Δικαιούχου </a:t>
            </a:r>
          </a:p>
          <a:p>
            <a:pPr algn="ctr">
              <a:spcBef>
                <a:spcPct val="0"/>
              </a:spcBef>
              <a:defRPr/>
            </a:pPr>
            <a:r>
              <a:rPr lang="el-GR" sz="2400" b="1" dirty="0">
                <a:solidFill>
                  <a:srgbClr val="20376A"/>
                </a:solidFill>
                <a:ea typeface="+mj-ea"/>
                <a:cs typeface="+mj-cs"/>
              </a:rPr>
              <a:t>Κατηγορίες Ελέγχων (3/4)</a:t>
            </a:r>
            <a:endParaRPr lang="en-GB"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2241787"/>
            <a:ext cx="10873208" cy="5093702"/>
          </a:xfrm>
          <a:prstGeom prst="rect">
            <a:avLst/>
          </a:prstGeom>
          <a:noFill/>
        </p:spPr>
        <p:txBody>
          <a:bodyPr wrap="square" rtlCol="0">
            <a:spAutoFit/>
          </a:bodyPr>
          <a:lstStyle/>
          <a:p>
            <a:pPr marL="285750" indent="-285750" algn="just">
              <a:buFont typeface="Wingdings" panose="05000000000000000000" pitchFamily="2" charset="2"/>
              <a:buChar char="§"/>
            </a:pPr>
            <a:r>
              <a:rPr lang="el-GR" sz="2000" i="1" u="sng" dirty="0"/>
              <a:t>Επιτόπιος Έλεγχος κατά τη διάρκεια της υλοποίησης του Σχεδίου</a:t>
            </a:r>
            <a:r>
              <a:rPr lang="el-GR" sz="2000" dirty="0"/>
              <a:t>: </a:t>
            </a:r>
          </a:p>
          <a:p>
            <a:pPr algn="just"/>
            <a:endParaRPr lang="el-GR" sz="1700" dirty="0"/>
          </a:p>
          <a:p>
            <a:pPr marL="285750" indent="-285750" algn="just">
              <a:buFont typeface="Wingdings" panose="05000000000000000000" pitchFamily="2" charset="2"/>
              <a:buChar char="ü"/>
            </a:pPr>
            <a:r>
              <a:rPr lang="el-GR" dirty="0"/>
              <a:t>Διενεργείται είτε στις εγκαταστάσεις του συντονιστή του Σχεδίου είτε διαδικτυακά</a:t>
            </a:r>
          </a:p>
          <a:p>
            <a:pPr algn="just"/>
            <a:r>
              <a:rPr lang="el-GR" dirty="0"/>
              <a:t> </a:t>
            </a:r>
          </a:p>
          <a:p>
            <a:pPr marL="285750" indent="-285750" algn="just">
              <a:buFont typeface="Wingdings" panose="05000000000000000000" pitchFamily="2" charset="2"/>
              <a:buChar char="ü"/>
            </a:pPr>
            <a:r>
              <a:rPr lang="el-GR" dirty="0"/>
              <a:t>Διενεργείται προκειμένου να διαπιστωθεί η υλοποίηση και </a:t>
            </a:r>
            <a:r>
              <a:rPr lang="el-GR" dirty="0" err="1"/>
              <a:t>επιλεξιμότητα</a:t>
            </a:r>
            <a:r>
              <a:rPr lang="el-GR" dirty="0"/>
              <a:t> των δραστηριοτήτων του Σχεδίου που θα έπρεπε να είχαν μέχρι τη στιγμή εκείνη ολοκληρωθεί, με βάση τον αρχικό προγραμματισμό της αίτησης</a:t>
            </a:r>
          </a:p>
          <a:p>
            <a:pPr algn="just"/>
            <a:endParaRPr lang="el-GR" dirty="0"/>
          </a:p>
          <a:p>
            <a:pPr marL="285750" indent="-285750" algn="just">
              <a:buFont typeface="Wingdings" panose="05000000000000000000" pitchFamily="2" charset="2"/>
              <a:buChar char="ü"/>
            </a:pPr>
            <a:r>
              <a:rPr lang="el-GR" dirty="0"/>
              <a:t>Ο δικαιούχος που θα επιλεγεί για Επιτόπιο Έλεγχο ειδοποιείται γραπτώς από το ΙΔΕΠ, για να οριστεί η ημερομηνία διεξαγωγής του Ελέγχου</a:t>
            </a:r>
          </a:p>
          <a:p>
            <a:pPr marL="285750" indent="-285750" algn="just">
              <a:buFont typeface="Wingdings" panose="05000000000000000000" pitchFamily="2" charset="2"/>
              <a:buChar char="ü"/>
            </a:pPr>
            <a:endParaRPr lang="el-GR" dirty="0"/>
          </a:p>
          <a:p>
            <a:pPr marL="285750" indent="-285750" algn="just">
              <a:buFont typeface="Wingdings" panose="05000000000000000000" pitchFamily="2" charset="2"/>
              <a:buChar char="ü"/>
            </a:pPr>
            <a:r>
              <a:rPr lang="el-GR" dirty="0"/>
              <a:t>Ο δικαιούχος υποχρεούται να συμπληρώσει ερωτηματολόγιο που του στέλνεται από τους λειτουργούς του ΙΔΕΠ πριν από τη διεξαγωγή του ελέγχου</a:t>
            </a:r>
            <a:endParaRPr lang="en-US" dirty="0"/>
          </a:p>
          <a:p>
            <a:pPr algn="just"/>
            <a:endParaRPr lang="en-US" i="1" dirty="0"/>
          </a:p>
          <a:p>
            <a:pPr algn="just"/>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3037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720866"/>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20376A"/>
                </a:solidFill>
                <a:ea typeface="+mj-ea"/>
                <a:cs typeface="+mj-cs"/>
              </a:rPr>
              <a:t>Έλεγχοι του Δικαιούχου </a:t>
            </a:r>
          </a:p>
          <a:p>
            <a:pPr algn="ctr">
              <a:spcBef>
                <a:spcPct val="0"/>
              </a:spcBef>
              <a:defRPr/>
            </a:pPr>
            <a:r>
              <a:rPr lang="el-GR" sz="2400" b="1" dirty="0">
                <a:solidFill>
                  <a:srgbClr val="20376A"/>
                </a:solidFill>
                <a:ea typeface="+mj-ea"/>
                <a:cs typeface="+mj-cs"/>
              </a:rPr>
              <a:t>Κατηγορίες Ελέγχων (4/4)</a:t>
            </a:r>
            <a:endParaRPr lang="en-GB"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824972"/>
            <a:ext cx="10657184" cy="5693866"/>
          </a:xfrm>
          <a:prstGeom prst="rect">
            <a:avLst/>
          </a:prstGeom>
          <a:noFill/>
        </p:spPr>
        <p:txBody>
          <a:bodyPr wrap="square" rtlCol="0">
            <a:spAutoFit/>
          </a:bodyPr>
          <a:lstStyle/>
          <a:p>
            <a:pPr algn="just"/>
            <a:endParaRPr lang="en-US" sz="1000" i="1" dirty="0"/>
          </a:p>
          <a:p>
            <a:pPr marL="285750" indent="-285750" algn="just">
              <a:buFont typeface="Wingdings" panose="05000000000000000000" pitchFamily="2" charset="2"/>
              <a:buChar char="§"/>
            </a:pPr>
            <a:r>
              <a:rPr lang="el-GR" sz="2000" i="1" u="sng" dirty="0"/>
              <a:t>Επιτόπιος Έλεγχος μετά την ολοκλήρωση του έργου</a:t>
            </a:r>
            <a:r>
              <a:rPr lang="el-GR" sz="2000" dirty="0"/>
              <a:t>:</a:t>
            </a:r>
          </a:p>
          <a:p>
            <a:pPr algn="just"/>
            <a:endParaRPr lang="el-GR" sz="2000" dirty="0"/>
          </a:p>
          <a:p>
            <a:pPr marL="285750" indent="-285750" algn="just">
              <a:buFont typeface="Wingdings" panose="05000000000000000000" pitchFamily="2" charset="2"/>
              <a:buChar char="ü"/>
            </a:pPr>
            <a:r>
              <a:rPr lang="el-GR" dirty="0"/>
              <a:t>Διενεργείται στις εγκαταστάσεις του συντονιστή του Σχεδίου ή διαδικτυακά</a:t>
            </a:r>
          </a:p>
          <a:p>
            <a:pPr algn="just"/>
            <a:endParaRPr lang="el-GR" dirty="0"/>
          </a:p>
          <a:p>
            <a:pPr marL="285750" indent="-285750" algn="just">
              <a:buFont typeface="Wingdings" panose="05000000000000000000" pitchFamily="2" charset="2"/>
              <a:buChar char="ü"/>
            </a:pPr>
            <a:r>
              <a:rPr lang="el-GR" dirty="0"/>
              <a:t>Διενεργείται προκειμένου να διαπιστωθεί η υλοποίηση και </a:t>
            </a:r>
            <a:r>
              <a:rPr lang="el-GR" dirty="0" err="1"/>
              <a:t>επιλεξιμότητα</a:t>
            </a:r>
            <a:r>
              <a:rPr lang="el-GR" dirty="0"/>
              <a:t> όλων των δραστηριοτήτων του Σχεδίου</a:t>
            </a:r>
          </a:p>
          <a:p>
            <a:pPr algn="just"/>
            <a:endParaRPr lang="el-GR" dirty="0"/>
          </a:p>
          <a:p>
            <a:pPr marL="285750" indent="-285750" algn="just">
              <a:buFont typeface="Wingdings" panose="05000000000000000000" pitchFamily="2" charset="2"/>
              <a:buChar char="ü"/>
            </a:pPr>
            <a:r>
              <a:rPr lang="el-GR" dirty="0"/>
              <a:t>Διενεργείται μετά το πέρας του έργου και συνήθως, μετά τον έλεγχο της Τελικής  Έκθεσης</a:t>
            </a:r>
          </a:p>
          <a:p>
            <a:pPr algn="just"/>
            <a:endParaRPr lang="el-GR" dirty="0"/>
          </a:p>
          <a:p>
            <a:pPr marL="285750" indent="-285750" algn="just">
              <a:buFont typeface="Wingdings" panose="05000000000000000000" pitchFamily="2" charset="2"/>
              <a:buChar char="ü"/>
            </a:pPr>
            <a:r>
              <a:rPr lang="el-GR" dirty="0"/>
              <a:t>Ο δικαιούχος που θα επιλεγεί για Επιτόπιο Έλεγχο ειδοποιείται γραπτώς από το ΙΔΕΠ, για να οριστεί η ημερομηνία διεξαγωγής του Ελέγχου</a:t>
            </a:r>
          </a:p>
          <a:p>
            <a:pPr algn="just"/>
            <a:endParaRPr lang="en-US" dirty="0"/>
          </a:p>
          <a:p>
            <a:pPr marL="285750" indent="-285750" algn="just">
              <a:buFont typeface="Wingdings" panose="05000000000000000000" pitchFamily="2" charset="2"/>
              <a:buChar char="ü"/>
            </a:pPr>
            <a:r>
              <a:rPr lang="el-GR" dirty="0"/>
              <a:t>Ο δικαιούχος έχει την υποχρέωση να δώσει πρόσβαση στο ΙΔΕΠ στην καταχώρηση των </a:t>
            </a:r>
          </a:p>
          <a:p>
            <a:pPr algn="just"/>
            <a:r>
              <a:rPr lang="el-GR" dirty="0"/>
              <a:t>      εξόδων του Σχεδίου μέσα στους λογαριασμούς του</a:t>
            </a:r>
          </a:p>
          <a:p>
            <a:pPr algn="just"/>
            <a:endParaRPr lang="el-GR" sz="1700" i="1" u="sng" dirty="0"/>
          </a:p>
          <a:p>
            <a:pPr algn="just"/>
            <a:r>
              <a:rPr lang="el-GR" sz="1700" i="1" u="sng" dirty="0"/>
              <a:t>Σημείωση</a:t>
            </a:r>
            <a:r>
              <a:rPr lang="el-GR" sz="1700" i="1" dirty="0"/>
              <a:t>: Κατά τους Επιτόπιους Ελέγχους, πρέπει να είναι διαθέσιμα τα πρωτότυπα αποδεικτικά</a:t>
            </a:r>
            <a:endParaRPr lang="en-US" sz="1700" i="1" dirty="0"/>
          </a:p>
          <a:p>
            <a:pPr algn="just"/>
            <a:endParaRPr lang="el-GR" sz="1000"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4388003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551477" y="3933056"/>
            <a:ext cx="4894545"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ΟΡΓΑΝΩΤΙΚΑ ΚΑΙ ΠΡΑΚΤΙΚΑ ΘΕΜΑΤΑ</a:t>
            </a:r>
            <a:endParaRPr lang="en-US" sz="2400" b="1" dirty="0"/>
          </a:p>
        </p:txBody>
      </p:sp>
      <p:sp>
        <p:nvSpPr>
          <p:cNvPr id="3" name="AutoShape 2" descr="Image result for PROJECT MANAGEMENT"/>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2289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2441575" y="617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new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07" y="1628803"/>
            <a:ext cx="4752528" cy="350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84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8975" y="76789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(1/2)</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909058"/>
            <a:ext cx="11089232" cy="2554545"/>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t>Το ποσό της επιχορήγησης κατατίθεται από το ΙΔΕΠ στον τραπεζικό λογαριασμό του συντονιστή της Σύμπραξης σε προκαθορισμένες δόσεις. Ο συντονιστής πραγματοποιεί εμβάσματα προς τους υπόλοιπους εταίρους, αναλόγως των δραστηριοτήτων που έχουν υλοποιήσει/θα υλοποιήσουν (τα εμβάσματα αυτά είναι πιθανόν να ελεγχθούν, κατά τη διάρκεια επιτόπιων ελέγχων). </a:t>
            </a:r>
          </a:p>
          <a:p>
            <a:endParaRPr lang="el-GR" sz="2000" dirty="0"/>
          </a:p>
          <a:p>
            <a:pPr marL="285750" indent="-285750" algn="just">
              <a:buFont typeface="Wingdings" panose="05000000000000000000" pitchFamily="2" charset="2"/>
              <a:buChar char="§"/>
            </a:pPr>
            <a:r>
              <a:rPr lang="el-GR" sz="2000"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Σχέδιο εγκρίθηκε για 300 000 Ευρώ, θα πρέπει κάθε χρόνο να ξοδεύει 100 000 Ευρώ.</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179" y="5063722"/>
            <a:ext cx="2189514" cy="14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209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714" y="85982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(2/3)</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2308369"/>
            <a:ext cx="10441160" cy="4924425"/>
          </a:xfrm>
          <a:prstGeom prst="rect">
            <a:avLst/>
          </a:prstGeom>
          <a:noFill/>
        </p:spPr>
        <p:txBody>
          <a:bodyPr wrap="square" rtlCol="0">
            <a:spAutoFit/>
          </a:bodyPr>
          <a:lstStyle/>
          <a:p>
            <a:pPr marL="285750" indent="-285750">
              <a:buFont typeface="Wingdings" panose="05000000000000000000" pitchFamily="2" charset="2"/>
              <a:buChar char="§"/>
            </a:pPr>
            <a:r>
              <a:rPr lang="el-GR" sz="2000" dirty="0"/>
              <a:t>Πρέπει να τηρείται φυσικός φάκελος του Σχεδίου, στις εγκαταστάσεις του συντονιστή, με:</a:t>
            </a:r>
          </a:p>
          <a:p>
            <a:endParaRPr lang="el-GR" sz="1900" dirty="0"/>
          </a:p>
          <a:p>
            <a:pPr marL="742950" lvl="1" indent="-285750">
              <a:buFont typeface="Wingdings" panose="05000000000000000000" pitchFamily="2" charset="2"/>
              <a:buChar char="ü"/>
            </a:pPr>
            <a:r>
              <a:rPr lang="el-GR" dirty="0"/>
              <a:t>Τα στοιχεία του </a:t>
            </a:r>
            <a:r>
              <a:rPr lang="en-US" dirty="0"/>
              <a:t>EU Login Account </a:t>
            </a:r>
            <a:r>
              <a:rPr lang="el-GR" dirty="0"/>
              <a:t>που χρησιμοποιήθηκε για την </a:t>
            </a:r>
            <a:r>
              <a:rPr lang="el-GR" dirty="0">
                <a:hlinkClick r:id="rId2"/>
              </a:rPr>
              <a:t>εγγραφή του οργανισμού </a:t>
            </a:r>
            <a:r>
              <a:rPr lang="el-GR" dirty="0"/>
              <a:t>στην Πλατφόρμα </a:t>
            </a:r>
            <a:r>
              <a:rPr lang="en-GB" dirty="0"/>
              <a:t>EESCP</a:t>
            </a:r>
            <a:endParaRPr lang="el-GR" dirty="0"/>
          </a:p>
          <a:p>
            <a:pPr marL="742950" lvl="1" indent="-285750">
              <a:buFont typeface="Wingdings" panose="05000000000000000000" pitchFamily="2" charset="2"/>
              <a:buChar char="ü"/>
            </a:pPr>
            <a:r>
              <a:rPr lang="el-GR" dirty="0"/>
              <a:t>Τα στοιχεία του </a:t>
            </a:r>
            <a:r>
              <a:rPr lang="en-US" dirty="0"/>
              <a:t>EU Login Account</a:t>
            </a:r>
            <a:r>
              <a:rPr lang="el-GR" dirty="0"/>
              <a:t> που χρησιμοποιούνται για πρόσβαση στο </a:t>
            </a:r>
            <a:r>
              <a:rPr lang="en-US" dirty="0"/>
              <a:t>Beneficiary Module (</a:t>
            </a:r>
            <a:r>
              <a:rPr lang="el-GR" dirty="0"/>
              <a:t>αν διαφέρουν από τα προηγούμενα)</a:t>
            </a:r>
          </a:p>
          <a:p>
            <a:pPr marL="742950" lvl="1" indent="-285750">
              <a:buFont typeface="Wingdings" panose="05000000000000000000" pitchFamily="2" charset="2"/>
              <a:buChar char="ü"/>
            </a:pPr>
            <a:r>
              <a:rPr lang="el-GR" dirty="0"/>
              <a:t>Την αίτηση για επιχορήγηση</a:t>
            </a:r>
          </a:p>
          <a:p>
            <a:pPr marL="742950" lvl="1" indent="-285750">
              <a:buFont typeface="Wingdings" panose="05000000000000000000" pitchFamily="2" charset="2"/>
              <a:buChar char="ü"/>
            </a:pPr>
            <a:r>
              <a:rPr lang="el-GR" dirty="0"/>
              <a:t>Τη Συμφωνία Επιχορήγησης με τα Παραρτήματά της και </a:t>
            </a:r>
          </a:p>
          <a:p>
            <a:pPr marL="742950" lvl="1" indent="-285750">
              <a:buFont typeface="Wingdings" panose="05000000000000000000" pitchFamily="2" charset="2"/>
              <a:buChar char="ü"/>
            </a:pPr>
            <a:r>
              <a:rPr lang="el-GR" dirty="0"/>
              <a:t>Όλα τα αποδεικτικά και τις αποδείξεις που σχετίζονται με τις επιλέξιμες δαπάνες του Σχεδίου, αρχειοθετημέν</a:t>
            </a:r>
            <a:r>
              <a:rPr lang="el-GR" sz="1900" dirty="0"/>
              <a:t>α</a:t>
            </a:r>
          </a:p>
          <a:p>
            <a:endParaRPr lang="el-GR" sz="1900" dirty="0"/>
          </a:p>
          <a:p>
            <a:pPr marL="285750" indent="-285750">
              <a:buFont typeface="Wingdings" panose="05000000000000000000" pitchFamily="2" charset="2"/>
              <a:buChar char="§"/>
            </a:pPr>
            <a:r>
              <a:rPr lang="el-GR" sz="2000" dirty="0"/>
              <a:t>Αν και για μοναδιαίες συνεισφορές το Πρόγραμμα δεν απαιτεί την προσκόμιση αποδείξεων/τιμολογίων κατά την υποβολή της Τελικής Έκθεσης, όλες οι αποδείξεις θα πρέπει να τηρούνται στον φυσικό φάκελο του Σχεδίου για περιπτώσεις ελέγχων</a:t>
            </a:r>
          </a:p>
          <a:p>
            <a:endParaRPr lang="el-GR" sz="1900" dirty="0"/>
          </a:p>
          <a:p>
            <a:endParaRPr lang="el-GR" sz="1600" dirty="0"/>
          </a:p>
          <a:p>
            <a:endParaRPr lang="el-GR" sz="1600" dirty="0"/>
          </a:p>
        </p:txBody>
      </p:sp>
    </p:spTree>
    <p:extLst>
      <p:ext uri="{BB962C8B-B14F-4D97-AF65-F5344CB8AC3E}">
        <p14:creationId xmlns:p14="http://schemas.microsoft.com/office/powerpoint/2010/main" val="141673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1436" y="958797"/>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a:t>
            </a:r>
            <a:r>
              <a:rPr lang="en-US" sz="2500" b="1" dirty="0">
                <a:solidFill>
                  <a:srgbClr val="20376A"/>
                </a:solidFill>
                <a:ea typeface="+mj-ea"/>
                <a:cs typeface="+mj-cs"/>
              </a:rPr>
              <a:t>4</a:t>
            </a:r>
            <a:r>
              <a:rPr lang="el-GR" sz="2500" b="1" dirty="0">
                <a:solidFill>
                  <a:srgbClr val="20376A"/>
                </a:solidFill>
                <a:ea typeface="+mj-ea"/>
                <a:cs typeface="+mj-cs"/>
              </a:rPr>
              <a:t>/</a:t>
            </a:r>
            <a:r>
              <a:rPr lang="en-US" sz="2500" b="1" dirty="0">
                <a:solidFill>
                  <a:srgbClr val="20376A"/>
                </a:solidFill>
                <a:ea typeface="+mj-ea"/>
                <a:cs typeface="+mj-cs"/>
              </a:rPr>
              <a:t>4</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2302907"/>
            <a:ext cx="10585176" cy="4555093"/>
          </a:xfrm>
          <a:prstGeom prst="rect">
            <a:avLst/>
          </a:prstGeom>
          <a:noFill/>
        </p:spPr>
        <p:txBody>
          <a:bodyPr wrap="square" rtlCol="0">
            <a:spAutoFit/>
          </a:bodyPr>
          <a:lstStyle/>
          <a:p>
            <a:endParaRPr lang="en-US" sz="1900" b="1" dirty="0">
              <a:sym typeface="Wingdings" panose="05000000000000000000" pitchFamily="2" charset="2"/>
            </a:endParaRPr>
          </a:p>
          <a:p>
            <a:pPr marL="285750" indent="-285750">
              <a:buFont typeface="Wingdings" panose="05000000000000000000" pitchFamily="2" charset="2"/>
              <a:buChar char="§"/>
            </a:pPr>
            <a:r>
              <a:rPr lang="el-GR" b="1" u="sng" dirty="0">
                <a:sym typeface="Wingdings" panose="05000000000000000000" pitchFamily="2" charset="2"/>
              </a:rPr>
              <a:t>Παράρτημα </a:t>
            </a:r>
            <a:r>
              <a:rPr lang="en-US" b="1" u="sng" dirty="0">
                <a:sym typeface="Wingdings" panose="05000000000000000000" pitchFamily="2" charset="2"/>
              </a:rPr>
              <a:t>V</a:t>
            </a:r>
            <a:r>
              <a:rPr lang="en-US" b="1" dirty="0">
                <a:sym typeface="Wingdings" panose="05000000000000000000" pitchFamily="2" charset="2"/>
              </a:rPr>
              <a:t> – Mandates  </a:t>
            </a:r>
            <a:r>
              <a:rPr lang="el-GR" dirty="0">
                <a:sym typeface="Wingdings" panose="05000000000000000000" pitchFamily="2" charset="2"/>
              </a:rPr>
              <a:t>Είναι οι εξουσιοδοτήσεις που παραχώρησαν στον συντονιστή οι υπόλοιποι εταίροι της Σύμπραξης, κατά το στάδιο υποβολής της αίτησης, προκειμένου να δρα εξ’ ονόματός τους. Είναι μοναδικό παράρτημα για κάθε Σχέδιο.</a:t>
            </a:r>
            <a:endParaRPr lang="en-GB" dirty="0">
              <a:sym typeface="Wingdings" panose="05000000000000000000" pitchFamily="2" charset="2"/>
            </a:endParaRPr>
          </a:p>
          <a:p>
            <a:endParaRPr lang="en-GB" b="1" dirty="0">
              <a:sym typeface="Wingdings" panose="05000000000000000000" pitchFamily="2" charset="2"/>
            </a:endParaRPr>
          </a:p>
          <a:p>
            <a:endParaRPr lang="en-GB" b="1" dirty="0">
              <a:sym typeface="Wingdings" panose="05000000000000000000" pitchFamily="2" charset="2"/>
            </a:endParaRPr>
          </a:p>
          <a:p>
            <a:pPr marL="285750" indent="-285750">
              <a:buFont typeface="Wingdings" panose="05000000000000000000" pitchFamily="2" charset="2"/>
              <a:buChar char="§"/>
            </a:pPr>
            <a:r>
              <a:rPr lang="el-GR" b="1" u="sng" dirty="0">
                <a:sym typeface="Wingdings" panose="05000000000000000000" pitchFamily="2" charset="2"/>
              </a:rPr>
              <a:t>Παράρτημα </a:t>
            </a:r>
            <a:r>
              <a:rPr lang="en-US" b="1" u="sng" dirty="0">
                <a:sym typeface="Wingdings" panose="05000000000000000000" pitchFamily="2" charset="2"/>
              </a:rPr>
              <a:t> VI</a:t>
            </a:r>
            <a:r>
              <a:rPr lang="en-US" b="1" dirty="0">
                <a:sym typeface="Wingdings" panose="05000000000000000000" pitchFamily="2" charset="2"/>
              </a:rPr>
              <a:t> – Beneficiary’s Bank Account Details  </a:t>
            </a:r>
            <a:r>
              <a:rPr lang="el-GR" dirty="0">
                <a:sym typeface="Wingdings" panose="05000000000000000000" pitchFamily="2" charset="2"/>
              </a:rPr>
              <a:t>Μοναδικό παράρτημα για κάθε Σχέδιο, το οποίο περιλαμβάνει τα στοιχεία τραπεζικού λογαριασμού του συντονιστή-οργανισμού όπου θα γίνονται τα εμβάσματα από το ΙΔΕΠ</a:t>
            </a:r>
          </a:p>
          <a:p>
            <a:endParaRPr lang="el-GR" dirty="0">
              <a:sym typeface="Wingdings" panose="05000000000000000000" pitchFamily="2" charset="2"/>
            </a:endParaRPr>
          </a:p>
          <a:p>
            <a:r>
              <a:rPr lang="el-GR" dirty="0"/>
              <a:t>     Μπορεί να έχει </a:t>
            </a:r>
            <a:r>
              <a:rPr lang="el-GR" b="1" dirty="0"/>
              <a:t>μία</a:t>
            </a:r>
            <a:r>
              <a:rPr lang="el-GR" dirty="0"/>
              <a:t> από τις ακόλουθες μορφές:</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ü"/>
            </a:pPr>
            <a:r>
              <a:rPr lang="el-GR" dirty="0"/>
              <a:t>Έντυπο ΙΒΑΝ</a:t>
            </a:r>
            <a:endParaRPr lang="en-GB" dirty="0"/>
          </a:p>
          <a:p>
            <a:pPr marL="285750" indent="-285750">
              <a:buFont typeface="Wingdings" panose="05000000000000000000" pitchFamily="2" charset="2"/>
              <a:buChar char="ü"/>
            </a:pPr>
            <a:r>
              <a:rPr lang="el-GR" dirty="0"/>
              <a:t>Δελτίο Τραπεζικών Στοιχείων Υπογεγραμμένο από το Τραπεζικό Ίδρυμα</a:t>
            </a:r>
          </a:p>
          <a:p>
            <a:endParaRPr lang="el-GR" dirty="0"/>
          </a:p>
          <a:p>
            <a:endParaRPr lang="el-GR" sz="1900" b="1" dirty="0"/>
          </a:p>
        </p:txBody>
      </p:sp>
    </p:spTree>
    <p:extLst>
      <p:ext uri="{BB962C8B-B14F-4D97-AF65-F5344CB8AC3E}">
        <p14:creationId xmlns:p14="http://schemas.microsoft.com/office/powerpoint/2010/main" val="266493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0197" y="985381"/>
            <a:ext cx="8064896" cy="829011"/>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(3/3)</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07368" y="2078844"/>
            <a:ext cx="9935981" cy="4785926"/>
          </a:xfrm>
          <a:prstGeom prst="rect">
            <a:avLst/>
          </a:prstGeom>
          <a:noFill/>
        </p:spPr>
        <p:txBody>
          <a:bodyPr wrap="square" rtlCol="0">
            <a:spAutoFit/>
          </a:bodyPr>
          <a:lstStyle/>
          <a:p>
            <a:pPr marL="285750" indent="-285750">
              <a:buFont typeface="Wingdings" panose="05000000000000000000" pitchFamily="2" charset="2"/>
              <a:buChar char="§"/>
            </a:pPr>
            <a:r>
              <a:rPr lang="el-GR" sz="1700" dirty="0"/>
              <a:t>Είναι απαραίτητο να τηρείτε </a:t>
            </a:r>
            <a:r>
              <a:rPr lang="en-US" sz="1700" dirty="0"/>
              <a:t>Excel File, </a:t>
            </a:r>
            <a:r>
              <a:rPr lang="el-GR" sz="1700" dirty="0"/>
              <a:t>στο οποίο να καταγράφετε όλα τα πραγματικά δαπανηθέντα ποσά, ανά κατηγορία προϋπολογισμού</a:t>
            </a:r>
          </a:p>
          <a:p>
            <a:endParaRPr lang="el-GR" sz="1200" dirty="0"/>
          </a:p>
          <a:p>
            <a:pPr marL="285750" indent="-285750">
              <a:buFont typeface="Wingdings" panose="05000000000000000000" pitchFamily="2" charset="2"/>
              <a:buChar char="§"/>
            </a:pPr>
            <a:r>
              <a:rPr lang="el-GR" sz="1700" dirty="0"/>
              <a:t>Για μεγάλες δαπάνες συστήνεται όπως μπαίνετε σε διαδικασία προσφορών (π.χ. για την αγορά αεροπορικών εισιτηρίων), ούτως ώστε να διαχειρίζεστε αποτελεσματικά τα επιχορηγημένα κονδύλια</a:t>
            </a:r>
          </a:p>
          <a:p>
            <a:endParaRPr lang="el-GR" sz="1200" dirty="0"/>
          </a:p>
          <a:p>
            <a:pPr marL="285750" indent="-285750">
              <a:buFont typeface="Wingdings" panose="05000000000000000000" pitchFamily="2" charset="2"/>
              <a:buChar char="§"/>
            </a:pPr>
            <a:r>
              <a:rPr lang="el-GR" sz="1700" dirty="0"/>
              <a:t>Στην περίπτωση αλλαγής στοιχείων Τραπεζικού Λογαριασμού του συντονιστή, θα πρέπει (επιπρόσθετα στην υποβολή αιτήματος για Τροποποίησης της Συμφωνίας) τα επικαιροποιημένα στοιχεία Τραπεζικού Λογαριασμού να αναρτούνται  στην Υπηρεσία </a:t>
            </a:r>
            <a:r>
              <a:rPr lang="en-US" sz="1700" dirty="0"/>
              <a:t>ORS.</a:t>
            </a:r>
          </a:p>
          <a:p>
            <a:endParaRPr lang="el-GR" sz="1200" dirty="0"/>
          </a:p>
          <a:p>
            <a:pPr marL="285750" indent="-285750">
              <a:buFont typeface="Wingdings" panose="05000000000000000000" pitchFamily="2" charset="2"/>
              <a:buChar char="§"/>
            </a:pPr>
            <a:r>
              <a:rPr lang="el-GR" sz="1700" dirty="0"/>
              <a:t>Όταν δεν είστε σίγουροι κατά πόσον μία μεταφορά μεταξύ διαφορετικών κατηγοριών προϋπολογισμού απαιτεί προηγουμένως Τροποποίηση της Συμφωνίας Επιχορήγησης, συμβουλευτείτε το ΙΔΕΠ </a:t>
            </a:r>
          </a:p>
          <a:p>
            <a:endParaRPr lang="el-GR" sz="1200" dirty="0"/>
          </a:p>
          <a:p>
            <a:pPr marL="285750" indent="-285750">
              <a:buFont typeface="Wingdings" panose="05000000000000000000" pitchFamily="2" charset="2"/>
              <a:buChar char="§"/>
            </a:pPr>
            <a:r>
              <a:rPr lang="el-GR" sz="1700" dirty="0"/>
              <a:t>Στην περίπτωση αποχώρησης ενός εταίρου, το (υπολειπόμενο) ποσό επιχορήγησης που αντιστοιχεί στον αποχωρούντα εταίρο μπορεί να διαμοιραστεί στους υπόλοιπους εταίρους, κατόπιν τροποποίησης της Συμφωνίας. Το ποσό του αποχωρούντος εταίρου που αντιστοιχεί στη «Διαχείριση και Υλοποίηση του Έργου» θα μεταφερθεί σε άλλες κατηγορίες  προϋπολογισμού</a:t>
            </a:r>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5006996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(1/5)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191344" y="2007048"/>
            <a:ext cx="10441160" cy="4462760"/>
          </a:xfrm>
          <a:prstGeom prst="rect">
            <a:avLst/>
          </a:prstGeom>
          <a:noFill/>
        </p:spPr>
        <p:txBody>
          <a:bodyPr wrap="square" rtlCol="0">
            <a:spAutoFit/>
          </a:bodyPr>
          <a:lstStyle/>
          <a:p>
            <a:pPr marL="285750" indent="-285750">
              <a:buFont typeface="Wingdings" panose="05000000000000000000" pitchFamily="2" charset="2"/>
              <a:buChar char="q"/>
            </a:pPr>
            <a:r>
              <a:rPr lang="el-GR" b="1" i="1" u="sng" dirty="0"/>
              <a:t>Σε επίπεδο οργανισμού</a:t>
            </a:r>
            <a:r>
              <a:rPr lang="el-GR" b="1" dirty="0"/>
              <a:t>:</a:t>
            </a:r>
          </a:p>
          <a:p>
            <a:endParaRPr lang="el-GR" sz="800" dirty="0"/>
          </a:p>
          <a:p>
            <a:pPr marL="285750" indent="-285750" algn="just">
              <a:buFont typeface="Wingdings" panose="05000000000000000000" pitchFamily="2" charset="2"/>
              <a:buChar char="§"/>
            </a:pPr>
            <a:r>
              <a:rPr lang="el-GR" dirty="0"/>
              <a:t>Ο συντονιστής του Σχεδίου προτρέπεται να υπογράφει ξεχωριστές Συμφωνίες με τον κάθε εταίρο, οι οποίες θα ρυθμίζουν θέματα πληρωμών, προγράμματος εργασίας, διαχείρισης συγκρούσεων κτλ. (δείγμα στην ιστοσελίδα μας)</a:t>
            </a:r>
          </a:p>
          <a:p>
            <a:pPr algn="just"/>
            <a:endParaRPr lang="el-GR" sz="800" dirty="0"/>
          </a:p>
          <a:p>
            <a:pPr marL="285750" indent="-285750" algn="just">
              <a:buFont typeface="Wingdings" panose="05000000000000000000" pitchFamily="2" charset="2"/>
              <a:buChar char="§"/>
            </a:pPr>
            <a:r>
              <a:rPr lang="el-GR" dirty="0"/>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pPr algn="just"/>
            <a:endParaRPr lang="el-GR" sz="800" dirty="0"/>
          </a:p>
          <a:p>
            <a:pPr marL="285750" indent="-285750" algn="just">
              <a:buFont typeface="Wingdings" panose="05000000000000000000" pitchFamily="2" charset="2"/>
              <a:buChar char="§"/>
            </a:pPr>
            <a:r>
              <a:rPr lang="el-GR" dirty="0"/>
              <a:t>Πέραν από τις διακρατικές δραστηριότητες, μπορούν να διοργανώνονται και πολλές τοπικές δραστηριότητες, με την εμπλοκή των Μέσων Μαζικής Επικοινωνίας, των τοπικών αρχών και των υπευθύνων λήψης αποφάσεων για τα θέματα που άπτονται του Σχεδίου.</a:t>
            </a:r>
          </a:p>
          <a:p>
            <a:pPr algn="just"/>
            <a:endParaRPr lang="el-GR" sz="800" dirty="0"/>
          </a:p>
          <a:p>
            <a:pPr marL="285750" indent="-285750" algn="just">
              <a:buFont typeface="Wingdings" panose="05000000000000000000" pitchFamily="2" charset="2"/>
              <a:buChar char="§"/>
            </a:pPr>
            <a:r>
              <a:rPr lang="el-GR" dirty="0"/>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του Προγράμματος και να του εξασφαλίσει πλήρη  πρόσβαση στα απαιτούμενα εργαλεία. </a:t>
            </a:r>
          </a:p>
        </p:txBody>
      </p:sp>
    </p:spTree>
    <p:extLst>
      <p:ext uri="{BB962C8B-B14F-4D97-AF65-F5344CB8AC3E}">
        <p14:creationId xmlns:p14="http://schemas.microsoft.com/office/powerpoint/2010/main" val="1533963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(2/5)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5360" y="2281683"/>
            <a:ext cx="10441160" cy="4601260"/>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Σε </a:t>
            </a:r>
            <a:r>
              <a:rPr lang="el-GR" sz="2000" b="1" i="1" u="sng" dirty="0" err="1"/>
              <a:t>ό,τι</a:t>
            </a:r>
            <a:r>
              <a:rPr lang="el-GR" sz="2000" b="1" i="1" u="sng" dirty="0"/>
              <a:t> αφορά την υλοποίηση διακρατικών δραστηριοτήτων Μάθησης / Διδασκαλίας / Κατάρτισης (οργανισμός αποστολής)</a:t>
            </a:r>
            <a:r>
              <a:rPr lang="el-GR" sz="2000" b="1" dirty="0"/>
              <a:t>:</a:t>
            </a:r>
          </a:p>
          <a:p>
            <a:endParaRPr lang="el-GR" sz="2000" dirty="0"/>
          </a:p>
          <a:p>
            <a:pPr marL="285750" indent="-285750" algn="just">
              <a:buFont typeface="Wingdings" panose="05000000000000000000" pitchFamily="2" charset="2"/>
              <a:buChar char="§"/>
            </a:pPr>
            <a:r>
              <a:rPr lang="el-GR" dirty="0"/>
              <a:t>Θα πρέπει να παρέχεται επαρκής στήριξη και προετοιμασία στους συμμετέχοντες, ειδικά στους συμμετέχοντες με μειωμένες ευκαιρίες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Θα πρέπει να τηρούνται διαφανείς διαδικασίες για την επιλογή των συμμετεχόντων στις διακρατικές δραστηριότητες, οι οποίες να στηρίζονται σε προκαθορισμένα – καταγεγραμμένα κριτήρια και για τις οποίες να τηρούνται πρακτικά</a:t>
            </a:r>
          </a:p>
          <a:p>
            <a:pPr algn="just"/>
            <a:endParaRPr lang="el-GR" dirty="0"/>
          </a:p>
          <a:p>
            <a:pPr marL="285750" indent="-285750" algn="just">
              <a:buFont typeface="Wingdings" panose="05000000000000000000" pitchFamily="2" charset="2"/>
              <a:buChar char="§"/>
            </a:pPr>
            <a:r>
              <a:rPr lang="el-GR" dirty="0"/>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pPr marL="285750" indent="-285750">
              <a:buFont typeface="Wingdings" panose="05000000000000000000" pitchFamily="2" charset="2"/>
              <a:buChar char="§"/>
            </a:pPr>
            <a:endParaRPr lang="el-GR" sz="1700" dirty="0"/>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3873455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98072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(3/5)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algn="just">
              <a:spcBef>
                <a:spcPct val="20000"/>
              </a:spcBef>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extBox 5"/>
          <p:cNvSpPr txBox="1"/>
          <p:nvPr/>
        </p:nvSpPr>
        <p:spPr>
          <a:xfrm>
            <a:off x="119336" y="2372395"/>
            <a:ext cx="10513168" cy="4462760"/>
          </a:xfrm>
          <a:prstGeom prst="rect">
            <a:avLst/>
          </a:prstGeom>
          <a:noFill/>
        </p:spPr>
        <p:txBody>
          <a:bodyPr wrap="square" rtlCol="0">
            <a:spAutoFit/>
          </a:bodyPr>
          <a:lstStyle/>
          <a:p>
            <a:pPr marL="285750" indent="-285750" algn="just">
              <a:buFont typeface="Wingdings" panose="05000000000000000000" pitchFamily="2" charset="2"/>
              <a:buChar char="§"/>
            </a:pPr>
            <a:r>
              <a:rPr lang="el-GR" sz="1900" dirty="0"/>
              <a:t>Συστήνεται η χρήση του Ευρωπαϊκού Εργαλείου Διαφάνειας </a:t>
            </a:r>
            <a:r>
              <a:rPr lang="en-US" sz="1900" dirty="0" err="1"/>
              <a:t>Europass</a:t>
            </a:r>
            <a:r>
              <a:rPr lang="en-US" sz="1900" dirty="0"/>
              <a:t> (</a:t>
            </a:r>
            <a:r>
              <a:rPr lang="en-US" sz="1900" dirty="0" err="1"/>
              <a:t>Europass</a:t>
            </a:r>
            <a:r>
              <a:rPr lang="en-US" sz="1900" dirty="0"/>
              <a:t> </a:t>
            </a:r>
            <a:r>
              <a:rPr lang="el-GR" sz="1900" dirty="0"/>
              <a:t> </a:t>
            </a:r>
            <a:r>
              <a:rPr lang="en-US" sz="1900" dirty="0"/>
              <a:t>Mobility Certificate) </a:t>
            </a:r>
            <a:r>
              <a:rPr lang="el-GR" sz="1900" dirty="0"/>
              <a:t>για την αναγνώριση/επικύρωση των μαθησιακών αποτελεσμάτων που αποκτούν οι συμμετέχοντες</a:t>
            </a:r>
          </a:p>
          <a:p>
            <a:pPr algn="just"/>
            <a:endParaRPr lang="el-GR" sz="1500" dirty="0"/>
          </a:p>
          <a:p>
            <a:pPr marL="285750" indent="-285750" algn="just">
              <a:buFont typeface="Wingdings" panose="05000000000000000000" pitchFamily="2" charset="2"/>
              <a:buChar char="§"/>
            </a:pPr>
            <a:r>
              <a:rPr lang="el-GR" sz="1900" dirty="0"/>
              <a:t>Οι εταίροι πρέπει να εφαρμόζουν αποτελεσματικές διαδικασίες για την ασφάλεια και την προστασία των συμμετεχόντων, στη βάση προσυμφωνημένου κοινού πλάνου.</a:t>
            </a:r>
          </a:p>
          <a:p>
            <a:pPr algn="just"/>
            <a:endParaRPr lang="el-GR" sz="1500" dirty="0"/>
          </a:p>
          <a:p>
            <a:pPr marL="285750" indent="-285750" algn="just">
              <a:buFont typeface="Wingdings" panose="05000000000000000000" pitchFamily="2" charset="2"/>
              <a:buChar char="§"/>
            </a:pPr>
            <a:r>
              <a:rPr lang="el-GR" sz="1900" dirty="0"/>
              <a:t>Ο δικαιούχος πρέπει να μεριμνά για την ασφαλιστική κάλυψη των συμμετεχόντων</a:t>
            </a:r>
          </a:p>
          <a:p>
            <a:pPr algn="just"/>
            <a:endParaRPr lang="el-GR" sz="1500" dirty="0"/>
          </a:p>
          <a:p>
            <a:pPr marL="285750" indent="-285750" algn="just">
              <a:buFont typeface="Wingdings" panose="05000000000000000000" pitchFamily="2" charset="2"/>
              <a:buChar char="§"/>
            </a:pPr>
            <a:r>
              <a:rPr lang="el-GR" sz="1900" dirty="0"/>
              <a:t>Στην περίπτωση διακίνησης μαθητών, θα πρέπει προηγουμένως να έχει εξασφαλιστεί η συγκατάθεση του γονέα/κηδεμόνα. Στο έντυπο συγκατάθεσης θα πρέπει να περιληφθεί ειδική ρήτρα για θέματα </a:t>
            </a:r>
            <a:r>
              <a:rPr lang="en-GB" sz="1900" dirty="0"/>
              <a:t>GDPR</a:t>
            </a:r>
            <a:r>
              <a:rPr lang="el-GR" sz="1900" dirty="0"/>
              <a:t>,</a:t>
            </a:r>
            <a:r>
              <a:rPr lang="en-GB" sz="1900" dirty="0"/>
              <a:t> </a:t>
            </a:r>
            <a:r>
              <a:rPr lang="el-GR" sz="1900" dirty="0"/>
              <a:t>ούτως ώστε να έχετε το δικαίωμα να προωθήσετε σχετικό φωτογραφικό υλικό προς την  ΕΥ ή να το αναρτήσετε στα μέσα Κοινωνικής Δικτύωσης/στην ιστοσελίδα του Σχεδίου.</a:t>
            </a:r>
          </a:p>
          <a:p>
            <a:pPr marL="285750" indent="-285750">
              <a:buFont typeface="Wingdings" panose="05000000000000000000" pitchFamily="2" charset="2"/>
              <a:buChar char="§"/>
            </a:pPr>
            <a:endParaRPr lang="el-GR" sz="1400"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n-US" dirty="0"/>
          </a:p>
          <a:p>
            <a:r>
              <a:rPr lang="el-GR" dirty="0"/>
              <a:t> </a:t>
            </a:r>
            <a:endParaRPr lang="en-US" dirty="0"/>
          </a:p>
        </p:txBody>
      </p:sp>
    </p:spTree>
    <p:extLst>
      <p:ext uri="{BB962C8B-B14F-4D97-AF65-F5344CB8AC3E}">
        <p14:creationId xmlns:p14="http://schemas.microsoft.com/office/powerpoint/2010/main" val="19543284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(4/5)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263352" y="1964711"/>
            <a:ext cx="10441160" cy="4447371"/>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Σε </a:t>
            </a:r>
            <a:r>
              <a:rPr lang="el-GR" sz="2000" b="1" i="1" u="sng" dirty="0" err="1"/>
              <a:t>ό,τι</a:t>
            </a:r>
            <a:r>
              <a:rPr lang="el-GR" sz="2000" b="1" i="1" u="sng" dirty="0"/>
              <a:t> αφορά την υλοποίηση διακρατικών δραστηριοτήτων Μάθησης / Διδασκαλίας / Κατάρτισης (οργανισμός υποδοχής)</a:t>
            </a:r>
            <a:r>
              <a:rPr lang="el-GR" sz="2000" b="1" i="1" dirty="0"/>
              <a:t>:</a:t>
            </a:r>
          </a:p>
          <a:p>
            <a:endParaRPr lang="el-GR" sz="2000" dirty="0"/>
          </a:p>
          <a:p>
            <a:pPr marL="285750" indent="-285750" algn="just">
              <a:buFont typeface="Wingdings" panose="05000000000000000000" pitchFamily="2" charset="2"/>
              <a:buChar char="§"/>
            </a:pPr>
            <a:r>
              <a:rPr lang="el-GR" sz="1900" dirty="0"/>
              <a:t>Εκ των προτέρων ετοιμασία της ημερήσιας διάταξης της δραστηριότητας και όλων των εντύπων που θα χρησιμοποιηθούν κατά τη διάρκειά της, σε συνεργασία με όλους τους εταίρους</a:t>
            </a:r>
          </a:p>
          <a:p>
            <a:pPr algn="just"/>
            <a:endParaRPr lang="el-GR" sz="1300" dirty="0"/>
          </a:p>
          <a:p>
            <a:pPr marL="285750" indent="-285750" algn="just">
              <a:buFont typeface="Wingdings" panose="05000000000000000000" pitchFamily="2" charset="2"/>
              <a:buChar char="§"/>
            </a:pPr>
            <a:r>
              <a:rPr lang="el-GR" sz="1900" dirty="0"/>
              <a:t>Παροχή στήριξης στους εισερχόμενους εταίρους σχετικά με την εξεύρεση διαμονής</a:t>
            </a:r>
          </a:p>
          <a:p>
            <a:pPr algn="just"/>
            <a:endParaRPr lang="el-GR" sz="1300" dirty="0"/>
          </a:p>
          <a:p>
            <a:pPr marL="285750" indent="-285750" algn="just">
              <a:buFont typeface="Wingdings" panose="05000000000000000000" pitchFamily="2" charset="2"/>
              <a:buChar char="§"/>
            </a:pPr>
            <a:r>
              <a:rPr lang="el-GR" sz="1900" dirty="0"/>
              <a:t>Παροχή χρήσιμων πληροφοριών στους εισερχόμενους εταίρους για τη χώρα υποδοχής σε σχέση με το κόστος ζωής, τη διακίνηση, τη μετάβαση από και προς το αεροδρόμιο κτλ. και εξασφάλιση δωρεάν πρόσβασης σε μουσεία και αρχαιολογικούς χώρους (μέσω του Τμήματος Αρχαιοτήτων)</a:t>
            </a:r>
          </a:p>
          <a:p>
            <a:pPr algn="just"/>
            <a:endParaRPr lang="el-GR" sz="1300" dirty="0"/>
          </a:p>
          <a:p>
            <a:pPr marL="285750" indent="-285750" algn="just">
              <a:buFont typeface="Wingdings" panose="05000000000000000000" pitchFamily="2" charset="2"/>
              <a:buChar char="§"/>
            </a:pPr>
            <a:r>
              <a:rPr lang="el-GR" sz="1900" dirty="0"/>
              <a:t>Διοργάνωση πολιτιστικών δραστηριοτήτων </a:t>
            </a:r>
          </a:p>
          <a:p>
            <a:pPr algn="just"/>
            <a:endParaRPr lang="el-GR" sz="1300" dirty="0"/>
          </a:p>
          <a:p>
            <a:pPr marL="285750" indent="-285750" algn="just">
              <a:buFont typeface="Wingdings" panose="05000000000000000000" pitchFamily="2" charset="2"/>
              <a:buChar char="§"/>
            </a:pPr>
            <a:r>
              <a:rPr lang="el-GR" sz="1900" dirty="0"/>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Tree>
    <p:extLst>
      <p:ext uri="{BB962C8B-B14F-4D97-AF65-F5344CB8AC3E}">
        <p14:creationId xmlns:p14="http://schemas.microsoft.com/office/powerpoint/2010/main" val="2431990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(5/5)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19336" y="1988840"/>
            <a:ext cx="10297144" cy="5786199"/>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Σε </a:t>
            </a:r>
            <a:r>
              <a:rPr lang="el-GR" sz="2000" b="1" i="1" u="sng" dirty="0" err="1"/>
              <a:t>ό,τι</a:t>
            </a:r>
            <a:r>
              <a:rPr lang="el-GR" sz="2000" b="1" i="1" u="sng" dirty="0"/>
              <a:t> αφορά τη συνεργασία μεταξύ εταίρων</a:t>
            </a:r>
            <a:r>
              <a:rPr lang="el-GR" sz="2000" b="1" i="1" dirty="0"/>
              <a:t>:</a:t>
            </a:r>
          </a:p>
          <a:p>
            <a:endParaRPr lang="el-GR" sz="1400" dirty="0"/>
          </a:p>
          <a:p>
            <a:pPr marL="285750" indent="-285750">
              <a:buFont typeface="Wingdings" panose="05000000000000000000" pitchFamily="2" charset="2"/>
              <a:buChar char="§"/>
            </a:pPr>
            <a:r>
              <a:rPr lang="el-GR" sz="1900" dirty="0"/>
              <a:t>Συνεχής επικοινωνία με τους εταίρους </a:t>
            </a:r>
            <a:r>
              <a:rPr lang="en-US" sz="1900" dirty="0"/>
              <a:t>. </a:t>
            </a:r>
            <a:r>
              <a:rPr lang="el-GR" sz="1900" dirty="0"/>
              <a:t>Κατάρτιση πλάνου επικοινωνίας πριν από την έναρξη του Σχεδίου</a:t>
            </a:r>
            <a:r>
              <a:rPr lang="en-US" sz="1900" dirty="0"/>
              <a:t> (</a:t>
            </a:r>
            <a:r>
              <a:rPr lang="el-GR" sz="1900" dirty="0"/>
              <a:t>μέσα και συχνότητα</a:t>
            </a:r>
            <a:r>
              <a:rPr lang="en-US" sz="1900" dirty="0"/>
              <a:t> </a:t>
            </a:r>
            <a:r>
              <a:rPr lang="el-GR" sz="1900" dirty="0"/>
              <a:t>επικοινωνίας).</a:t>
            </a:r>
          </a:p>
          <a:p>
            <a:endParaRPr lang="el-GR" sz="1900" dirty="0"/>
          </a:p>
          <a:p>
            <a:pPr marL="285750" indent="-285750">
              <a:buFont typeface="Wingdings" panose="05000000000000000000" pitchFamily="2" charset="2"/>
              <a:buChar char="§"/>
            </a:pPr>
            <a:r>
              <a:rPr lang="el-GR" sz="1900" dirty="0"/>
              <a:t>Ισομερής κατανομή καθηκόντων μεταξύ των εταίρων, που να λαμβάνει υπόψη τις ιδιαιτερότητες και την εξειδίκευση του καθενός</a:t>
            </a:r>
          </a:p>
          <a:p>
            <a:endParaRPr lang="el-GR" sz="1900" dirty="0"/>
          </a:p>
          <a:p>
            <a:pPr marL="285750" indent="-285750">
              <a:buFont typeface="Wingdings" panose="05000000000000000000" pitchFamily="2" charset="2"/>
              <a:buChar char="§"/>
            </a:pPr>
            <a:r>
              <a:rPr lang="el-GR" sz="1900" dirty="0"/>
              <a:t>Δημιουργία κοινόχρηστου ηλεκτρονικού φακέλου για καταχώρηση του υλικού που σχετίζεται με το Πρόγραμμα (για παράδειγμα, </a:t>
            </a:r>
            <a:r>
              <a:rPr lang="en-US" sz="1900" dirty="0"/>
              <a:t>Google Drive)</a:t>
            </a:r>
            <a:endParaRPr lang="el-GR" sz="1900" dirty="0"/>
          </a:p>
          <a:p>
            <a:endParaRPr lang="el-GR" sz="1900" dirty="0"/>
          </a:p>
          <a:p>
            <a:pPr marL="285750" indent="-285750">
              <a:buFont typeface="Wingdings" panose="05000000000000000000" pitchFamily="2" charset="2"/>
              <a:buChar char="§"/>
            </a:pPr>
            <a:r>
              <a:rPr lang="el-GR" sz="1900" dirty="0"/>
              <a:t>Λήψη μέτρων για τη διασφάλιση της ποιοτικής υλοποίησης του Σχεδίου, την αποφυγή/διαχείριση συγκρούσεων, την πρόληψη κινδύνων για τους συμμετέχοντες και την αποτελεσματική διαχείριση του Σχεδίου</a:t>
            </a:r>
          </a:p>
          <a:p>
            <a:endParaRPr lang="el-GR" sz="1900" dirty="0"/>
          </a:p>
          <a:p>
            <a:pPr marL="285750" indent="-285750">
              <a:buFont typeface="Wingdings" panose="05000000000000000000" pitchFamily="2" charset="2"/>
              <a:buChar char="§"/>
            </a:pPr>
            <a:r>
              <a:rPr lang="el-GR" sz="1900" dirty="0"/>
              <a:t>Κατάρτιση πλάνου για τη συνεχή αξιολόγηση της προόδου του Σχεδίου και των παραδοτέων του</a:t>
            </a:r>
          </a:p>
          <a:p>
            <a:endParaRPr lang="el-GR" sz="1600"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Tree>
    <p:extLst>
      <p:ext uri="{BB962C8B-B14F-4D97-AF65-F5344CB8AC3E}">
        <p14:creationId xmlns:p14="http://schemas.microsoft.com/office/powerpoint/2010/main" val="39883443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647728" y="3933056"/>
            <a:ext cx="4998484"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ΑΠΑΝΤΗΣΕΙΣ ΣΕ ΣΥΝΗΘΕΙΣ ΕΡΩΤΗΣΕΙΣ</a:t>
            </a:r>
            <a:endParaRPr lang="en-US" sz="2400" b="1" dirty="0"/>
          </a:p>
        </p:txBody>
      </p:sp>
      <p:sp>
        <p:nvSpPr>
          <p:cNvPr id="3" name="AutoShape 2" descr="Image result for PROJECT MANAGEMENT"/>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2289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2441575" y="6175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629" y="1916832"/>
            <a:ext cx="3404682" cy="312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412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3311" y="68818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Καθοδήγηση για τη χρήση του </a:t>
            </a:r>
            <a:r>
              <a:rPr lang="en-US" sz="2500" b="1" dirty="0">
                <a:solidFill>
                  <a:srgbClr val="20376A"/>
                </a:solidFill>
                <a:ea typeface="+mj-ea"/>
                <a:cs typeface="+mj-cs"/>
              </a:rPr>
              <a:t>BM &amp; </a:t>
            </a:r>
            <a:r>
              <a:rPr lang="el-GR" sz="2500" b="1" dirty="0">
                <a:solidFill>
                  <a:srgbClr val="20376A"/>
                </a:solidFill>
                <a:ea typeface="+mj-ea"/>
                <a:cs typeface="+mj-cs"/>
              </a:rPr>
              <a:t>του </a:t>
            </a:r>
            <a:r>
              <a:rPr lang="en-US" sz="2500" b="1" dirty="0">
                <a:solidFill>
                  <a:srgbClr val="20376A"/>
                </a:solidFill>
                <a:ea typeface="+mj-ea"/>
                <a:cs typeface="+mj-cs"/>
              </a:rPr>
              <a:t>PRP</a:t>
            </a: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479376" y="1988840"/>
            <a:ext cx="10369152" cy="5755422"/>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Πώς θα εξοικειωθώ με τη χρήση των εργαλείων </a:t>
            </a:r>
            <a:r>
              <a:rPr lang="en-US" sz="2000" b="1" dirty="0"/>
              <a:t>Beneficiary Module </a:t>
            </a:r>
            <a:r>
              <a:rPr lang="el-GR" sz="2000" b="1" dirty="0"/>
              <a:t>και </a:t>
            </a:r>
            <a:r>
              <a:rPr lang="en-US" sz="2000" b="1" dirty="0"/>
              <a:t>Project Results Platform</a:t>
            </a:r>
            <a:r>
              <a:rPr lang="el-GR" sz="2000" b="1" dirty="0"/>
              <a:t>; Πότε ξεκινώ να χρησιμοποιώ τα δύο εργαλεία και πώς αποκτώ πρόσβαση σε αυτά;</a:t>
            </a:r>
          </a:p>
          <a:p>
            <a:endParaRPr lang="el-GR" sz="1000" b="1" dirty="0"/>
          </a:p>
          <a:p>
            <a:pPr marL="285750" indent="-285750">
              <a:buFont typeface="Wingdings" panose="05000000000000000000" pitchFamily="2" charset="2"/>
              <a:buChar char="§"/>
            </a:pPr>
            <a:r>
              <a:rPr lang="el-GR" dirty="0"/>
              <a:t>Το ΙΔΕΠ διοργανώνει εργαστήρια σχετικά με τη χρήση των πιο πάνω, για τα οποία λαμβάνετε σχετική πρόσκληση</a:t>
            </a:r>
          </a:p>
          <a:p>
            <a:endParaRPr lang="el-GR" sz="1000" dirty="0"/>
          </a:p>
          <a:p>
            <a:pPr marL="285750" indent="-285750" algn="just">
              <a:buFont typeface="Wingdings" panose="05000000000000000000" pitchFamily="2" charset="2"/>
              <a:buChar char="§"/>
            </a:pPr>
            <a:r>
              <a:rPr lang="el-GR" dirty="0"/>
              <a:t>Κανονικά, μπορείτε να ξεκινήσετε να χρησιμοποιείτε το </a:t>
            </a:r>
            <a:r>
              <a:rPr lang="en-US" dirty="0"/>
              <a:t>Beneficiary Module </a:t>
            </a:r>
            <a:r>
              <a:rPr lang="el-GR" dirty="0"/>
              <a:t>από τη στιγμή που θα έχετε διευθετήσει/υλοποιήσει κινητικότητες ή θα έχετε αναπτύξει κάποιο Αποτέλεσμα</a:t>
            </a:r>
            <a:r>
              <a:rPr lang="en-GB" dirty="0"/>
              <a:t> (</a:t>
            </a:r>
            <a:r>
              <a:rPr lang="el-GR" dirty="0"/>
              <a:t>το εργαλείο βρίσκεται ακόμα υπό ανάπτυξη από την ΕΕ)</a:t>
            </a:r>
          </a:p>
          <a:p>
            <a:pPr algn="just"/>
            <a:endParaRPr lang="el-GR" sz="1000" dirty="0"/>
          </a:p>
          <a:p>
            <a:pPr marL="285750" indent="-285750" algn="just">
              <a:buFont typeface="Wingdings" panose="05000000000000000000" pitchFamily="2" charset="2"/>
              <a:buChar char="§"/>
            </a:pPr>
            <a:r>
              <a:rPr lang="el-GR" dirty="0"/>
              <a:t>Το </a:t>
            </a:r>
            <a:r>
              <a:rPr lang="en-US" dirty="0"/>
              <a:t>Project Results Platform </a:t>
            </a:r>
            <a:r>
              <a:rPr lang="el-GR" dirty="0"/>
              <a:t>μπορείτε να ξεκινήσετε να το χρησιμοποιείτε ακόμα και πριν από την παραγωγή αποτελεσμάτων για την καταχώρηση των στοιχείων των εταίρων σας και των βασικών στοιχείων του Σχεδίου (π.χ. ιστοσελίδα)</a:t>
            </a:r>
          </a:p>
          <a:p>
            <a:endParaRPr lang="el-GR" sz="1000" dirty="0"/>
          </a:p>
          <a:p>
            <a:pPr marL="285750" indent="-285750">
              <a:buFont typeface="Wingdings" panose="05000000000000000000" pitchFamily="2" charset="2"/>
              <a:buChar char="§"/>
            </a:pPr>
            <a:r>
              <a:rPr lang="el-GR" dirty="0"/>
              <a:t>Πρόσβαση στα δύο εργαλεία έχει το δηλωμένο στην αίτηση πρόσωπο επαφής </a:t>
            </a:r>
            <a:r>
              <a:rPr lang="el-GR" u="sng" dirty="0"/>
              <a:t>του συντονιστή εταίρου </a:t>
            </a:r>
            <a:r>
              <a:rPr lang="el-GR" dirty="0"/>
              <a:t>με το </a:t>
            </a:r>
            <a:r>
              <a:rPr lang="en-GB" dirty="0"/>
              <a:t>email </a:t>
            </a:r>
            <a:r>
              <a:rPr lang="el-GR" dirty="0"/>
              <a:t>που έχει καταχωρηθεί στην αίτηση, νοουμένου ότι στο συγκεκριμένο </a:t>
            </a:r>
            <a:r>
              <a:rPr lang="en-GB" dirty="0"/>
              <a:t>email </a:t>
            </a:r>
            <a:r>
              <a:rPr lang="el-GR" dirty="0"/>
              <a:t>έχει δημιουργήσει </a:t>
            </a:r>
            <a:r>
              <a:rPr lang="en-US" dirty="0"/>
              <a:t>EU Login Account</a:t>
            </a:r>
            <a:endParaRPr lang="el-GR" b="1" dirty="0"/>
          </a:p>
          <a:p>
            <a:pPr marL="285750" indent="-285750">
              <a:buFont typeface="Wingdings" panose="05000000000000000000" pitchFamily="2" charset="2"/>
              <a:buChar char="q"/>
            </a:pPr>
            <a:endParaRPr lang="el-GR" b="1"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014206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839425"/>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Επιλεξιμότητα Εξόδων επί Κορωνοϊού</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12712" y="2420888"/>
            <a:ext cx="12025336" cy="4493538"/>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Πού θα βρω συγκεντρωμένες τις πληροφορίες που αφορούν την Επιλεξιμότητα Εξόδων για Σχέδια Βασικής Δράσης 2 που έχουν επηρεαστεί/θα επηρεαστούν από τον Κορωνοϊό;</a:t>
            </a:r>
          </a:p>
          <a:p>
            <a:endParaRPr lang="el-GR" sz="2000" b="1" dirty="0"/>
          </a:p>
          <a:p>
            <a:endParaRPr lang="el-GR" sz="1000" b="1" dirty="0"/>
          </a:p>
          <a:p>
            <a:pPr marL="285750" indent="-285750" algn="just">
              <a:buFont typeface="Wingdings" panose="05000000000000000000" pitchFamily="2" charset="2"/>
              <a:buChar char="§"/>
              <a:defRPr/>
            </a:pPr>
            <a:r>
              <a:rPr lang="el-GR" dirty="0"/>
              <a:t>Η Ε.Υ. έχει ετοιμάσει και αναρτήσει στην ιστοσελίδα της Οδηγό Επιλεξιμότητας Εξόδων αναφορικά με τις δραστηριότητες της Βασικής Δράσης 2, που επηρεάζονται από το ξέσπασμα του Κορωνοϊού. Ο Οδηγός αφορά τόσο τα Σχέδια ΚΑ229, ΚΑ201, ΚΑ202, ΚΑ203, και ΚΑ204 όσο και τα ΚΑ220 Σχέδια.  </a:t>
            </a:r>
          </a:p>
          <a:p>
            <a:pPr marL="285750" indent="-285750" algn="just">
              <a:buFont typeface="Wingdings" panose="05000000000000000000" pitchFamily="2" charset="2"/>
              <a:buChar char="q"/>
              <a:defRPr/>
            </a:pPr>
            <a:endParaRPr lang="el-GR" dirty="0"/>
          </a:p>
          <a:p>
            <a:pPr algn="just">
              <a:defRPr/>
            </a:pPr>
            <a:endParaRPr lang="el-GR" dirty="0"/>
          </a:p>
          <a:p>
            <a:pPr algn="ctr">
              <a:defRPr/>
            </a:pPr>
            <a:r>
              <a:rPr lang="en-GB" dirty="0">
                <a:hlinkClick r:id="rId2"/>
              </a:rPr>
              <a:t>Erasmus+ – IDEP</a:t>
            </a:r>
            <a:endParaRPr lang="el-GR" dirty="0"/>
          </a:p>
          <a:p>
            <a:pPr algn="ctr">
              <a:defRPr/>
            </a:pPr>
            <a:r>
              <a:rPr lang="el-GR" u="sng" dirty="0">
                <a:solidFill>
                  <a:srgbClr val="FF0000"/>
                </a:solidFill>
                <a:hlinkClick r:id="rId3"/>
              </a:rPr>
              <a:t>Οδηγός για επιλεξιμότητα εξόδων, στα πλαίσια της κατάστασης που έχει προκληθεί από τον Κορωνοϊό</a:t>
            </a:r>
            <a:endParaRPr lang="el-GR" dirty="0">
              <a:solidFill>
                <a:srgbClr val="FF0000"/>
              </a:solidFill>
            </a:endParaRPr>
          </a:p>
          <a:p>
            <a:pPr lvl="0" algn="just">
              <a:defRPr/>
            </a:pPr>
            <a:endParaRPr lang="el-GR" dirty="0">
              <a:solidFill>
                <a:srgbClr val="FF0000"/>
              </a:solidFill>
            </a:endParaRPr>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158413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rPr>
              <a:t>Επικοινωνία με ΙΔΕΠ</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680166" y="1844824"/>
            <a:ext cx="8232258" cy="6309420"/>
          </a:xfrm>
          <a:prstGeom prst="rect">
            <a:avLst/>
          </a:prstGeom>
          <a:noFill/>
        </p:spPr>
        <p:txBody>
          <a:bodyPr wrap="square" rtlCol="0">
            <a:spAutoFit/>
          </a:bodyPr>
          <a:lstStyle/>
          <a:p>
            <a:endParaRPr lang="en-GB" dirty="0"/>
          </a:p>
          <a:p>
            <a:r>
              <a:rPr lang="el-GR" sz="2000" b="1" dirty="0"/>
              <a:t>Συμπράξεις Συνεργασίας (ΚΑ220)</a:t>
            </a:r>
          </a:p>
          <a:p>
            <a:endParaRPr lang="en-GB" sz="2000" b="1" dirty="0"/>
          </a:p>
          <a:p>
            <a:endParaRPr lang="el-GR" sz="2000" b="1" dirty="0"/>
          </a:p>
          <a:p>
            <a:pPr marL="285750" indent="-285750">
              <a:buFont typeface="Wingdings" panose="05000000000000000000" pitchFamily="2" charset="2"/>
              <a:buChar char="ü"/>
            </a:pPr>
            <a:r>
              <a:rPr lang="el-GR" sz="2000" b="1" dirty="0"/>
              <a:t> Σταύρου Πολίνα</a:t>
            </a:r>
          </a:p>
          <a:p>
            <a:r>
              <a:rPr lang="el-GR" sz="2000" dirty="0"/>
              <a:t>      Λειτουργός Βασικής Δράσης 2 </a:t>
            </a:r>
          </a:p>
          <a:p>
            <a:r>
              <a:rPr lang="el-GR" sz="2000" dirty="0"/>
              <a:t>      Τηλέφωνο: 22448889</a:t>
            </a:r>
          </a:p>
          <a:p>
            <a:r>
              <a:rPr lang="el-GR" sz="2000" dirty="0"/>
              <a:t>      Ηλεκτρονική Διεύθυνση: </a:t>
            </a:r>
            <a:r>
              <a:rPr lang="en-US" sz="2000" dirty="0" err="1">
                <a:hlinkClick r:id="rId2"/>
              </a:rPr>
              <a:t>pstavrou</a:t>
            </a:r>
            <a:r>
              <a:rPr lang="en-US" sz="2000" dirty="0">
                <a:hlinkClick r:id="rId2"/>
              </a:rPr>
              <a:t>@</a:t>
            </a:r>
            <a:r>
              <a:rPr lang="en-GB" sz="2000" dirty="0" err="1">
                <a:hlinkClick r:id="rId2"/>
              </a:rPr>
              <a:t>idep</a:t>
            </a:r>
            <a:r>
              <a:rPr lang="en-US" sz="2000" dirty="0">
                <a:hlinkClick r:id="rId2"/>
              </a:rPr>
              <a:t>.org.cy</a:t>
            </a:r>
            <a:endParaRPr lang="en-US" sz="2000" dirty="0"/>
          </a:p>
          <a:p>
            <a:endParaRPr lang="en-US" sz="2000" b="1" dirty="0"/>
          </a:p>
          <a:p>
            <a:endParaRPr lang="en-US" sz="2000" b="1" dirty="0"/>
          </a:p>
          <a:p>
            <a:pPr marL="357188" indent="-357188">
              <a:buFont typeface="Wingdings" panose="05000000000000000000" pitchFamily="2" charset="2"/>
              <a:buChar char="ü"/>
            </a:pPr>
            <a:r>
              <a:rPr lang="el-GR" sz="2000" b="1" dirty="0" err="1"/>
              <a:t>Λεωνίδου</a:t>
            </a:r>
            <a:r>
              <a:rPr lang="el-GR" sz="2000" b="1" dirty="0"/>
              <a:t> Στέλλα</a:t>
            </a:r>
          </a:p>
          <a:p>
            <a:r>
              <a:rPr lang="el-GR" sz="2000" b="1" dirty="0"/>
              <a:t>      </a:t>
            </a:r>
            <a:r>
              <a:rPr lang="el-GR" sz="2000" dirty="0"/>
              <a:t>Συντονίστρια Βασικής Δράσης 2</a:t>
            </a:r>
          </a:p>
          <a:p>
            <a:r>
              <a:rPr lang="el-GR" sz="2000" dirty="0"/>
              <a:t>      Τηλέφωνο: 22448894</a:t>
            </a:r>
          </a:p>
          <a:p>
            <a:r>
              <a:rPr lang="el-GR" sz="2000" dirty="0"/>
              <a:t>      Ηλεκτρονική Διεύθυνση: </a:t>
            </a:r>
            <a:r>
              <a:rPr lang="en-US" sz="2000" dirty="0">
                <a:hlinkClick r:id="rId3"/>
              </a:rPr>
              <a:t>sleonidou@idep.org.cy</a:t>
            </a:r>
            <a:endParaRPr lang="en-US" sz="2000" dirty="0"/>
          </a:p>
          <a:p>
            <a:endParaRPr lang="el-GR" b="1" dirty="0"/>
          </a:p>
          <a:p>
            <a:endParaRPr lang="el-GR" b="1" dirty="0"/>
          </a:p>
          <a:p>
            <a:pPr marL="285750" indent="-285750">
              <a:buFont typeface="Wingdings" panose="05000000000000000000" pitchFamily="2" charset="2"/>
              <a:buChar char="§"/>
            </a:pPr>
            <a:endParaRPr lang="el-GR" b="1" dirty="0"/>
          </a:p>
          <a:p>
            <a:endParaRPr lang="el-GR" b="1" dirty="0"/>
          </a:p>
          <a:p>
            <a:endParaRPr lang="el-GR" dirty="0"/>
          </a:p>
          <a:p>
            <a:endParaRPr lang="el-GR" dirty="0"/>
          </a:p>
          <a:p>
            <a:endParaRPr lang="el-GR" dirty="0"/>
          </a:p>
        </p:txBody>
      </p:sp>
      <p:pic>
        <p:nvPicPr>
          <p:cNvPr id="3079" name="Picture 7" descr="C:\Users\Officer4\AppData\Local\Microsoft\Windows\Temporary Internet Files\Content.IE5\UXYS2N32\contact-us-1426589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905" y="2996952"/>
            <a:ext cx="2096582" cy="217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6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7275" y="721943"/>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n-GB" sz="2500" b="1" dirty="0">
                <a:solidFill>
                  <a:srgbClr val="20376A"/>
                </a:solidFill>
                <a:ea typeface="+mj-ea"/>
                <a:cs typeface="+mj-cs"/>
              </a:rPr>
              <a:t>Addendum</a:t>
            </a:r>
          </a:p>
        </p:txBody>
      </p:sp>
      <p:sp>
        <p:nvSpPr>
          <p:cNvPr id="3" name="Content Placeholder 2"/>
          <p:cNvSpPr txBox="1">
            <a:spLocks/>
          </p:cNvSpPr>
          <p:nvPr/>
        </p:nvSpPr>
        <p:spPr>
          <a:xfrm>
            <a:off x="2084078"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1884627"/>
            <a:ext cx="11017224" cy="1862048"/>
          </a:xfrm>
          <a:prstGeom prst="rect">
            <a:avLst/>
          </a:prstGeom>
          <a:noFill/>
        </p:spPr>
        <p:txBody>
          <a:bodyPr wrap="square" rtlCol="0">
            <a:spAutoFit/>
          </a:bodyPr>
          <a:lstStyle/>
          <a:p>
            <a:endParaRPr lang="el-GR" sz="1900" dirty="0">
              <a:sym typeface="Wingdings" panose="05000000000000000000" pitchFamily="2" charset="2"/>
            </a:endParaRPr>
          </a:p>
          <a:p>
            <a:pPr marL="342900" indent="-342900">
              <a:buFont typeface="Wingdings" panose="05000000000000000000" pitchFamily="2" charset="2"/>
              <a:buChar char="q"/>
            </a:pPr>
            <a:r>
              <a:rPr lang="en-US" sz="2000" b="1" dirty="0"/>
              <a:t>Addendum to the Grant Agreement for KA2 Strategic Partnerships:</a:t>
            </a:r>
            <a:r>
              <a:rPr lang="en-US" sz="2000" dirty="0"/>
              <a:t> </a:t>
            </a:r>
          </a:p>
          <a:p>
            <a:pPr algn="ctr"/>
            <a:endParaRPr lang="en-US" sz="2000" dirty="0"/>
          </a:p>
          <a:p>
            <a:pPr algn="ctr"/>
            <a:r>
              <a:rPr lang="el-GR" dirty="0"/>
              <a:t>Επιπρόσθετες διατάξεις που θα ισχύσουν μόνο για τα σχέδια που θα υλοποιήσουν διαδικτυακές/μεικτές κινητικότητες</a:t>
            </a:r>
            <a:r>
              <a:rPr lang="en-US" dirty="0"/>
              <a:t> </a:t>
            </a:r>
            <a:r>
              <a:rPr lang="el-GR" dirty="0"/>
              <a:t>αντί για φυσικές μόνο, ως αποτέλεσμα της πανδημίας </a:t>
            </a:r>
            <a:r>
              <a:rPr lang="en-US" dirty="0"/>
              <a:t>Covid-19</a:t>
            </a:r>
            <a:endParaRPr lang="el-GR" dirty="0"/>
          </a:p>
          <a:p>
            <a:endParaRPr lang="el-GR" sz="2000" dirty="0"/>
          </a:p>
        </p:txBody>
      </p:sp>
      <p:pic>
        <p:nvPicPr>
          <p:cNvPr id="1026" name="Picture 2" descr="Addendum Meaning - YouTube">
            <a:extLst>
              <a:ext uri="{FF2B5EF4-FFF2-40B4-BE49-F238E27FC236}">
                <a16:creationId xmlns:a16="http://schemas.microsoft.com/office/drawing/2014/main" id="{F99D88DF-989E-4D87-A0C6-4878F2B00CF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31773" y="4335973"/>
            <a:ext cx="3675900" cy="2067694"/>
          </a:xfrm>
          <a:prstGeom prst="snip2DiagRect">
            <a:avLst/>
          </a:prstGeom>
          <a:solidFill>
            <a:srgbClr val="01A6C7"/>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83122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9767" y="315117"/>
            <a:ext cx="8064896" cy="973027"/>
          </a:xfrm>
          <a:prstGeom prst="rect">
            <a:avLst/>
          </a:prstGeom>
        </p:spPr>
        <p:txBody>
          <a:bodyPr vert="horz" lIns="91440" tIns="45720" rIns="91440" bIns="45720" rtlCol="0" anchor="ctr">
            <a:noAutofit/>
          </a:bodyPr>
          <a:lstStyle/>
          <a:p>
            <a:pPr algn="ctr">
              <a:spcBef>
                <a:spcPct val="0"/>
              </a:spcBef>
              <a:defRPr/>
            </a:pPr>
            <a:r>
              <a:rPr lang="en-US" sz="36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3" name="Content Placeholder 2"/>
          <p:cNvSpPr txBox="1">
            <a:spLocks/>
          </p:cNvSpPr>
          <p:nvPr/>
        </p:nvSpPr>
        <p:spPr>
          <a:xfrm>
            <a:off x="2117668" y="111906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692835" y="1844829"/>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737953"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2422468" y="1844826"/>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2372461" y="80162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92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703513" y="1700808"/>
            <a:ext cx="8677404" cy="4409254"/>
          </a:xfrm>
          <a:prstGeom prst="rect">
            <a:avLst/>
          </a:prstGeom>
        </p:spPr>
        <p:txBody>
          <a:bodyPr/>
          <a:lstStyle/>
          <a:p>
            <a:pPr algn="just">
              <a:spcBef>
                <a:spcPct val="20000"/>
              </a:spcBef>
              <a:defRPr/>
            </a:pPr>
            <a:r>
              <a:rPr lang="en-US" sz="2400" b="1" i="1" dirty="0">
                <a:solidFill>
                  <a:schemeClr val="tx1">
                    <a:lumMod val="75000"/>
                    <a:lumOff val="25000"/>
                  </a:schemeClr>
                </a:solidFill>
              </a:rPr>
              <a:t>			</a:t>
            </a:r>
          </a:p>
        </p:txBody>
      </p:sp>
      <p:sp>
        <p:nvSpPr>
          <p:cNvPr id="4" name="AutoShape 2" descr="Image result for Exceptional Costs KA2 Pictures"/>
          <p:cNvSpPr>
            <a:spLocks noChangeAspect="1" noChangeArrowheads="1"/>
          </p:cNvSpPr>
          <p:nvPr/>
        </p:nvSpPr>
        <p:spPr bwMode="auto">
          <a:xfrm>
            <a:off x="1679576" y="-21478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1831976" y="-19954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045661" y="5085184"/>
            <a:ext cx="6714636" cy="369332"/>
          </a:xfrm>
          <a:prstGeom prst="rect">
            <a:avLst/>
          </a:prstGeom>
          <a:noFill/>
        </p:spPr>
        <p:txBody>
          <a:bodyPr wrap="square" rtlCol="0">
            <a:spAutoFit/>
          </a:bodyPr>
          <a:lstStyle/>
          <a:p>
            <a:r>
              <a:rPr lang="en-US" dirty="0"/>
              <a:t> </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737" y="1664844"/>
            <a:ext cx="5678357" cy="319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1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7740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(1/16)</a:t>
            </a: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33492" y="2150273"/>
            <a:ext cx="11233248" cy="4555093"/>
          </a:xfrm>
          <a:prstGeom prst="rect">
            <a:avLst/>
          </a:prstGeom>
          <a:noFill/>
        </p:spPr>
        <p:txBody>
          <a:bodyPr wrap="square" rtlCol="0">
            <a:spAutoFit/>
          </a:bodyPr>
          <a:lstStyle/>
          <a:p>
            <a:pPr>
              <a:buFont typeface="Wingdings" panose="05000000000000000000" pitchFamily="2" charset="2"/>
              <a:buChar char="q"/>
            </a:pPr>
            <a:r>
              <a:rPr lang="el-GR" sz="2000" dirty="0"/>
              <a:t>  </a:t>
            </a:r>
            <a:r>
              <a:rPr lang="el-GR" sz="2000" b="1" u="sng" dirty="0"/>
              <a:t>Άρθρο Ι.2.2 </a:t>
            </a:r>
            <a:r>
              <a:rPr lang="el-GR" sz="2000" b="1" dirty="0"/>
              <a:t>– Διάρκεια Σχεδίου: </a:t>
            </a:r>
          </a:p>
          <a:p>
            <a:pPr marL="342900" indent="-342900">
              <a:buFont typeface="Wingdings" panose="05000000000000000000" pitchFamily="2" charset="2"/>
              <a:buChar char="§"/>
            </a:pPr>
            <a:r>
              <a:rPr lang="el-GR" dirty="0"/>
              <a:t>Συνολική διάρκεια του Σχεδίου σε μήνες </a:t>
            </a:r>
          </a:p>
          <a:p>
            <a:pPr marL="342900" indent="-342900">
              <a:buFont typeface="Wingdings" panose="05000000000000000000" pitchFamily="2" charset="2"/>
              <a:buChar char="§"/>
            </a:pPr>
            <a:r>
              <a:rPr lang="el-GR" dirty="0"/>
              <a:t>Ημερομηνίες έναρξης και λήξης του Σχεδίου</a:t>
            </a:r>
          </a:p>
          <a:p>
            <a:endParaRPr lang="el-GR" sz="2000" dirty="0"/>
          </a:p>
          <a:p>
            <a:r>
              <a:rPr lang="el-GR" u="sng" dirty="0"/>
              <a:t>Η διάρκεια ενός Σχεδίου μπορεί να παραταθεί, εφόσον</a:t>
            </a:r>
            <a:r>
              <a:rPr lang="el-GR" dirty="0"/>
              <a:t>: </a:t>
            </a:r>
          </a:p>
          <a:p>
            <a:endParaRPr lang="el-GR" sz="2000" dirty="0"/>
          </a:p>
          <a:p>
            <a:pPr marL="285750" indent="-285750">
              <a:buFont typeface="Wingdings" panose="05000000000000000000" pitchFamily="2" charset="2"/>
              <a:buChar char="ü"/>
            </a:pPr>
            <a:r>
              <a:rPr lang="el-GR" dirty="0"/>
              <a:t>Όλοι οι εταίροι είναι σύμφωνοι με την αλλαγή</a:t>
            </a:r>
          </a:p>
          <a:p>
            <a:pPr marL="285750" indent="-285750">
              <a:buFont typeface="Wingdings" panose="05000000000000000000" pitchFamily="2" charset="2"/>
              <a:buChar char="ü"/>
            </a:pPr>
            <a:r>
              <a:rPr lang="el-GR" dirty="0"/>
              <a:t>Η μέγιστη διάρκεια του Σχεδίου δεν ξεπερνά τους 36 μήνες</a:t>
            </a:r>
          </a:p>
          <a:p>
            <a:pPr marL="285750" indent="-285750">
              <a:buFont typeface="Wingdings" panose="05000000000000000000" pitchFamily="2" charset="2"/>
              <a:buChar char="ü"/>
            </a:pPr>
            <a:r>
              <a:rPr lang="el-GR" dirty="0"/>
              <a:t>Η τροποποίηση εξυπηρετεί το γενικό συμφέρον του Σχεδίου</a:t>
            </a:r>
          </a:p>
          <a:p>
            <a:pPr marL="285750" indent="-285750">
              <a:buFont typeface="Wingdings" panose="05000000000000000000" pitchFamily="2" charset="2"/>
              <a:buChar char="ü"/>
            </a:pPr>
            <a:r>
              <a:rPr lang="el-GR" dirty="0"/>
              <a:t>Το αίτημα για τροποποίηση της διάρκειας υποβληθεί επαρκώς αιτιολογημένο προς το ΙΔΕΠ</a:t>
            </a:r>
            <a:r>
              <a:rPr lang="en-US" dirty="0"/>
              <a:t>, </a:t>
            </a:r>
            <a:r>
              <a:rPr lang="el-GR" dirty="0"/>
              <a:t>τουλάχιστον ένα μήνα πριν από την ημερομηνία λήξης του Σχεδίου και λάβει σχετική έγκριση</a:t>
            </a:r>
          </a:p>
          <a:p>
            <a:endParaRPr lang="el-GR" dirty="0"/>
          </a:p>
          <a:p>
            <a:r>
              <a:rPr lang="el-GR" sz="1700" i="1" u="sng" dirty="0"/>
              <a:t>Σημείωση</a:t>
            </a:r>
            <a:r>
              <a:rPr lang="el-GR" sz="1700" i="1" dirty="0"/>
              <a:t>: </a:t>
            </a:r>
            <a:r>
              <a:rPr lang="en-GB" sz="1700" i="1" dirty="0"/>
              <a:t>H </a:t>
            </a:r>
            <a:r>
              <a:rPr lang="el-GR" sz="1700" i="1" dirty="0"/>
              <a:t>συνολική επιχορήγηση δεν αυξάνεται ως αποτέλεσμα της παράτασης της </a:t>
            </a:r>
          </a:p>
          <a:p>
            <a:r>
              <a:rPr lang="el-GR" sz="1700" i="1" dirty="0"/>
              <a:t>διάρκειας του Σχεδίου</a:t>
            </a:r>
          </a:p>
          <a:p>
            <a:endParaRPr lang="en-US" dirty="0"/>
          </a:p>
          <a:p>
            <a:endParaRPr lang="el-GR" sz="1600" i="1" u="sng" dirty="0"/>
          </a:p>
        </p:txBody>
      </p:sp>
    </p:spTree>
    <p:extLst>
      <p:ext uri="{BB962C8B-B14F-4D97-AF65-F5344CB8AC3E}">
        <p14:creationId xmlns:p14="http://schemas.microsoft.com/office/powerpoint/2010/main" val="3167119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11595</TotalTime>
  <Words>8689</Words>
  <Application>Microsoft Office PowerPoint</Application>
  <PresentationFormat>Widescreen</PresentationFormat>
  <Paragraphs>1189</Paragraphs>
  <Slides>80</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80</vt:i4>
      </vt:variant>
    </vt:vector>
  </HeadingPairs>
  <TitlesOfParts>
    <vt:vector size="90" baseType="lpstr">
      <vt:lpstr>SimSun</vt:lpstr>
      <vt:lpstr>Arial</vt:lpstr>
      <vt:lpstr>Calibri</vt:lpstr>
      <vt:lpstr>Calibri Light</vt:lpstr>
      <vt:lpstr>Century Gothic</vt:lpstr>
      <vt:lpstr>Symbol</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2084</cp:revision>
  <cp:lastPrinted>2019-09-09T07:06:08Z</cp:lastPrinted>
  <dcterms:created xsi:type="dcterms:W3CDTF">2017-01-13T12:48:53Z</dcterms:created>
  <dcterms:modified xsi:type="dcterms:W3CDTF">2025-02-14T13:05:56Z</dcterms:modified>
</cp:coreProperties>
</file>