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69"/>
  </p:notesMasterIdLst>
  <p:handoutMasterIdLst>
    <p:handoutMasterId r:id="rId70"/>
  </p:handoutMasterIdLst>
  <p:sldIdLst>
    <p:sldId id="506" r:id="rId3"/>
    <p:sldId id="271" r:id="rId4"/>
    <p:sldId id="279" r:id="rId5"/>
    <p:sldId id="272" r:id="rId6"/>
    <p:sldId id="396" r:id="rId7"/>
    <p:sldId id="443" r:id="rId8"/>
    <p:sldId id="471" r:id="rId9"/>
    <p:sldId id="397" r:id="rId10"/>
    <p:sldId id="398" r:id="rId11"/>
    <p:sldId id="487" r:id="rId12"/>
    <p:sldId id="571" r:id="rId13"/>
    <p:sldId id="490" r:id="rId14"/>
    <p:sldId id="538" r:id="rId15"/>
    <p:sldId id="491" r:id="rId16"/>
    <p:sldId id="539" r:id="rId17"/>
    <p:sldId id="492" r:id="rId18"/>
    <p:sldId id="540" r:id="rId19"/>
    <p:sldId id="541" r:id="rId20"/>
    <p:sldId id="542" r:id="rId21"/>
    <p:sldId id="543" r:id="rId22"/>
    <p:sldId id="544" r:id="rId23"/>
    <p:sldId id="557" r:id="rId24"/>
    <p:sldId id="558" r:id="rId25"/>
    <p:sldId id="556" r:id="rId26"/>
    <p:sldId id="555" r:id="rId27"/>
    <p:sldId id="547" r:id="rId28"/>
    <p:sldId id="548" r:id="rId29"/>
    <p:sldId id="513" r:id="rId30"/>
    <p:sldId id="514" r:id="rId31"/>
    <p:sldId id="549" r:id="rId32"/>
    <p:sldId id="554" r:id="rId33"/>
    <p:sldId id="552" r:id="rId34"/>
    <p:sldId id="550" r:id="rId35"/>
    <p:sldId id="572" r:id="rId36"/>
    <p:sldId id="553" r:id="rId37"/>
    <p:sldId id="545" r:id="rId38"/>
    <p:sldId id="465" r:id="rId39"/>
    <p:sldId id="563" r:id="rId40"/>
    <p:sldId id="564" r:id="rId41"/>
    <p:sldId id="565" r:id="rId42"/>
    <p:sldId id="566" r:id="rId43"/>
    <p:sldId id="562" r:id="rId44"/>
    <p:sldId id="469" r:id="rId45"/>
    <p:sldId id="520" r:id="rId46"/>
    <p:sldId id="567" r:id="rId47"/>
    <p:sldId id="417" r:id="rId48"/>
    <p:sldId id="535" r:id="rId49"/>
    <p:sldId id="532" r:id="rId50"/>
    <p:sldId id="418" r:id="rId51"/>
    <p:sldId id="467" r:id="rId52"/>
    <p:sldId id="533" r:id="rId53"/>
    <p:sldId id="568" r:id="rId54"/>
    <p:sldId id="534" r:id="rId55"/>
    <p:sldId id="569" r:id="rId56"/>
    <p:sldId id="421" r:id="rId57"/>
    <p:sldId id="466" r:id="rId58"/>
    <p:sldId id="422" r:id="rId59"/>
    <p:sldId id="428" r:id="rId60"/>
    <p:sldId id="429" r:id="rId61"/>
    <p:sldId id="430" r:id="rId62"/>
    <p:sldId id="432" r:id="rId63"/>
    <p:sldId id="434" r:id="rId64"/>
    <p:sldId id="439" r:id="rId65"/>
    <p:sldId id="537" r:id="rId66"/>
    <p:sldId id="440" r:id="rId67"/>
    <p:sldId id="570" r:id="rId68"/>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01A6C7"/>
    <a:srgbClr val="20BAA8"/>
    <a:srgbClr val="FF6600"/>
    <a:srgbClr val="20376A"/>
    <a:srgbClr val="B27DE7"/>
    <a:srgbClr val="01AED1"/>
    <a:srgbClr val="01C9F1"/>
    <a:srgbClr val="17D3CF"/>
    <a:srgbClr val="5EE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91762" autoAdjust="0"/>
  </p:normalViewPr>
  <p:slideViewPr>
    <p:cSldViewPr>
      <p:cViewPr varScale="1">
        <p:scale>
          <a:sx n="76" d="100"/>
          <a:sy n="76" d="100"/>
        </p:scale>
        <p:origin x="10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81DDC80-8C12-44D9-8950-C6F6074319BE}">
      <dgm:prSet/>
      <dgm:spPr/>
      <dgm:t>
        <a:bodyPr/>
        <a:lstStyle/>
        <a:p>
          <a:r>
            <a:rPr lang="el-GR"/>
            <a:t>Πραγματοποιείται στις εγκαταστάσεις του ΙΔΕΠ, για να προσδιοριστεί το τελικό ποσό επιχορήγησης που δικαιούται ο δικαιούχος.</a:t>
          </a:r>
          <a:endParaRPr lang="en-US"/>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dgm:spPr/>
      <dgm:t>
        <a:bodyPr/>
        <a:lstStyle/>
        <a:p>
          <a:r>
            <a:rPr lang="el-GR"/>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1380"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39620"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Πραγματοποιείται στις εγκαταστάσεις του ΙΔΕΠ, για να προσδιοριστεί το τελικό ποσό επιχορήγησης που δικαιούται ο δικαιούχος.</a:t>
          </a:r>
          <a:endParaRPr lang="en-US" sz="2700" kern="1200"/>
        </a:p>
      </dsp:txBody>
      <dsp:txXfrm>
        <a:off x="629714" y="854449"/>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sz="2700" kern="1200"/>
        </a:p>
      </dsp:txBody>
      <dsp:txXfrm>
        <a:off x="6550363" y="854449"/>
        <a:ext cx="4663979" cy="2895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14/02/2025</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14/02/2025</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212592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38053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279654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428755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374534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116165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ο Οδηγός αυτός </a:t>
            </a:r>
            <a:r>
              <a:rPr lang="el-GR" dirty="0" err="1"/>
              <a:t>επικαιροποιηθεί</a:t>
            </a:r>
            <a:r>
              <a:rPr lang="el-GR" dirty="0"/>
              <a:t>, η νέα του εκδοχή θα αναρτηθεί στην ιστοσελίδα μας ακριβώς στο σημείο που βρίσκεται και τώρα. Θα γίνει, δηλαδή, αντικατάσταση</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23</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13526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390692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228710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2416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365226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206223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106315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43951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1769927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84163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Δεν υπάρχουν στην ιστοσελίδα μας ειδικά έντυπα για υποβολή αιτήματος τροποποίησης μίας Συμφωνίας Σχεδίου ΚΑ220</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49</a:t>
            </a:fld>
            <a:endParaRPr lang="en-GB"/>
          </a:p>
        </p:txBody>
      </p:sp>
    </p:spTree>
    <p:extLst>
      <p:ext uri="{BB962C8B-B14F-4D97-AF65-F5344CB8AC3E}">
        <p14:creationId xmlns:p14="http://schemas.microsoft.com/office/powerpoint/2010/main" val="3082887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Ακόμα</a:t>
            </a:r>
            <a:r>
              <a:rPr lang="el-GR" baseline="0" dirty="0"/>
              <a:t> και στην περίπτωση που ελέγχονται τα καταχωρημένα έξοδα του Σχεδίου στο λογιστικό σύστημα του δικαιούχου, ο έλεγχος που λαμβάνει χώρα κατά την υλοποίηση του Σχεδίου δεν αποσκοπεί στην εύρεση οικονομικών τεκμηρίων, αλλά στην αξιολόγηση και βελτίωση της ποιότητας των διαδικασιών που ακολουθούνται.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2687499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65</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4187502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66</a:t>
            </a:fld>
            <a:endParaRPr lang="en-GB"/>
          </a:p>
        </p:txBody>
      </p:sp>
    </p:spTree>
    <p:extLst>
      <p:ext uri="{BB962C8B-B14F-4D97-AF65-F5344CB8AC3E}">
        <p14:creationId xmlns:p14="http://schemas.microsoft.com/office/powerpoint/2010/main" val="400734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191339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234207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404677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34750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Για την Πρόσκληση του 2022, τα ΚΑ220 Σχέδια δεν είναι ακόμα διαθέσιμα στο ΒΜ</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553755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02/14/2025</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02/14/2025</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02/14/2025</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erasmus-plus.ec.europa.eu/projec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info/resources-partners/european-commission-visual-identity_es"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idep.org.cy/wp-content/uploads/Handbook-on-KA2-lump-sums.pdf"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8" Type="http://schemas.openxmlformats.org/officeDocument/2006/relationships/hyperlink" Target="https://idep.org.cy/wp-content/uploads/FAQ-lump-sumsv1.pdf" TargetMode="External"/><Relationship Id="rId3" Type="http://schemas.openxmlformats.org/officeDocument/2006/relationships/hyperlink" Target="https://erasmus-plus.ec.europa.eu/projects" TargetMode="External"/><Relationship Id="rId7" Type="http://schemas.openxmlformats.org/officeDocument/2006/relationships/hyperlink" Target="https://idep.org.cy/wp-content/uploads/Handbook-on-KA2-lump-sums.pdf" TargetMode="External"/><Relationship Id="rId2" Type="http://schemas.openxmlformats.org/officeDocument/2006/relationships/hyperlink" Target="https://idep.org.cy/erasmus/diacheirisi-egkekrimenon-schedion-2/symprakseis-synergasias/" TargetMode="External"/><Relationship Id="rId1" Type="http://schemas.openxmlformats.org/officeDocument/2006/relationships/slideLayout" Target="../slideLayouts/slideLayout19.xml"/><Relationship Id="rId6" Type="http://schemas.openxmlformats.org/officeDocument/2006/relationships/hyperlink" Target="https://idep.org.cy/project/odigies-gia-diadosi-ton-apotelesmaton-ton-egkekrimenon-erasmus-schedion/" TargetMode="External"/><Relationship Id="rId5" Type="http://schemas.openxmlformats.org/officeDocument/2006/relationships/hyperlink" Target="https://webgate.ec.europa.eu/beneficiary-module/project/" TargetMode="External"/><Relationship Id="rId4" Type="http://schemas.openxmlformats.org/officeDocument/2006/relationships/hyperlink" Target="https://idep.org.cy/wp-content/uploads/EPRP-Guide-for-Beneficiaries-2022.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sviolari@idep.org.cy"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hyperlink" Target="mailto:sleonidou@llp.org.cy"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797152"/>
            <a:ext cx="5040560" cy="2431435"/>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Συνεργασίας -</a:t>
            </a:r>
          </a:p>
          <a:p>
            <a:pPr algn="ctr" defTabSz="685800"/>
            <a:r>
              <a:rPr lang="el-GR" altLang="en-US" sz="1700" b="1" dirty="0">
                <a:solidFill>
                  <a:schemeClr val="tx1">
                    <a:lumMod val="75000"/>
                    <a:lumOff val="25000"/>
                  </a:schemeClr>
                </a:solidFill>
              </a:rPr>
              <a:t>Όλοι οι Τομείς Εκπαίδευσης και Κατάρτισης</a:t>
            </a: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r>
              <a:rPr lang="el-GR" altLang="en-US" b="1" dirty="0">
                <a:solidFill>
                  <a:srgbClr val="FF6600"/>
                </a:solidFill>
              </a:rPr>
              <a:t>Πρόσκλησης 202</a:t>
            </a:r>
            <a:r>
              <a:rPr lang="en-GB" altLang="en-US" b="1" dirty="0">
                <a:solidFill>
                  <a:srgbClr val="FF6600"/>
                </a:solidFill>
              </a:rPr>
              <a:t>2</a:t>
            </a:r>
            <a:endParaRPr lang="el-GR" altLang="en-US" b="1" dirty="0">
              <a:solidFill>
                <a:srgbClr val="FF6600"/>
              </a:solidFill>
            </a:endParaRPr>
          </a:p>
          <a:p>
            <a:pPr algn="ctr"/>
            <a:r>
              <a:rPr lang="el-GR" altLang="en-US" sz="1600" b="1" i="1" dirty="0">
                <a:solidFill>
                  <a:schemeClr val="accent6">
                    <a:lumMod val="75000"/>
                  </a:schemeClr>
                </a:solidFill>
              </a:rPr>
              <a:t>18 Νοεμβρίου 2022</a:t>
            </a:r>
            <a:endParaRPr lang="en-US" altLang="en-US" sz="1600" b="1" i="1" dirty="0">
              <a:solidFill>
                <a:schemeClr val="accent6">
                  <a:lumMod val="75000"/>
                </a:schemeClr>
              </a:solidFill>
            </a:endParaRPr>
          </a:p>
          <a:p>
            <a:endParaRPr lang="en-US" sz="1600" b="1" i="1" dirty="0">
              <a:solidFill>
                <a:srgbClr val="01A6C7"/>
              </a:solidFill>
            </a:endParaRP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0884" y="775289"/>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96688" y="652025"/>
            <a:ext cx="12090444" cy="6771084"/>
          </a:xfrm>
          <a:prstGeom prst="rect">
            <a:avLst/>
          </a:prstGeom>
          <a:noFill/>
        </p:spPr>
        <p:txBody>
          <a:bodyPr wrap="square" rtlCol="0">
            <a:spAutoFit/>
          </a:bodyPr>
          <a:lstStyle/>
          <a:p>
            <a:pPr lvl="0"/>
            <a:r>
              <a:rPr lang="el-GR" sz="1900" dirty="0"/>
              <a:t> </a:t>
            </a:r>
            <a:r>
              <a:rPr lang="el-GR" sz="2000" b="1" u="sng" dirty="0"/>
              <a:t>Άρθρο Ι.4.</a:t>
            </a:r>
            <a:r>
              <a:rPr lang="el-GR" sz="2000" b="1" dirty="0"/>
              <a:t> – Υποβολή Εκθέσεων και Ρυθμίσεις Πληρωμής: </a:t>
            </a:r>
            <a:endParaRPr lang="en-US" sz="2000" b="1" dirty="0"/>
          </a:p>
          <a:p>
            <a:pPr algn="just"/>
            <a:endParaRPr lang="el-GR" sz="2200" b="1" dirty="0"/>
          </a:p>
          <a:p>
            <a:pPr marL="285750" indent="-285750" algn="just">
              <a:buFont typeface="Wingdings" panose="05000000000000000000" pitchFamily="2" charset="2"/>
              <a:buChar char="§"/>
            </a:pPr>
            <a:r>
              <a:rPr lang="el-GR" dirty="0"/>
              <a:t>Το ΙΔΕΠ πρέπει να καταβάλει στον δικαιούχο </a:t>
            </a:r>
            <a:r>
              <a:rPr lang="el-GR" b="1" u="sng" dirty="0"/>
              <a:t>3 πληρωμές σε Ευρώ</a:t>
            </a:r>
            <a:r>
              <a:rPr lang="el-GR" dirty="0"/>
              <a:t>:</a:t>
            </a:r>
          </a:p>
          <a:p>
            <a:endParaRPr lang="en-US" sz="2200" dirty="0"/>
          </a:p>
          <a:p>
            <a:pPr marL="285750" indent="-285750" algn="just">
              <a:buFont typeface="Wingdings" panose="05000000000000000000" pitchFamily="2" charset="2"/>
              <a:buChar char="ü"/>
            </a:pPr>
            <a:r>
              <a:rPr lang="el-GR" u="sng" dirty="0"/>
              <a:t>Πρώτη πληρωμή προχρηματοδότησης</a:t>
            </a:r>
            <a:r>
              <a:rPr lang="el-GR" dirty="0"/>
              <a:t>: Ανέρχεται στο </a:t>
            </a:r>
            <a:r>
              <a:rPr lang="el-GR" u="sng" dirty="0"/>
              <a:t>40% της συνολικής επιχορήγησης</a:t>
            </a:r>
            <a:r>
              <a:rPr lang="el-GR" dirty="0"/>
              <a:t> και κατατίθεται στον τραπεζικό λογαριασμό του δικαιούχου </a:t>
            </a:r>
            <a:r>
              <a:rPr lang="el-GR" u="sng" dirty="0"/>
              <a:t>εντός 30 ημερών από την ημερομηνία έναρξης ισχύος</a:t>
            </a:r>
            <a:r>
              <a:rPr lang="el-GR" dirty="0"/>
              <a:t> της Συμφωνίας. Η πληρωμή αυτή παραμένει ιδιοκτησία της Εθνική Υπηρεσίας, μέχρι και το ξεκαθάρισμα του τελικού ποσού επιχορήγησης.</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ü"/>
            </a:pPr>
            <a:r>
              <a:rPr lang="el-GR" u="sng" dirty="0"/>
              <a:t>Δεύτερη πληρωμή προχρηματοδότησης</a:t>
            </a:r>
            <a:r>
              <a:rPr lang="el-GR" dirty="0"/>
              <a:t>: Ανέρχεται στο 40% και κατατίθεται στον τραπεζικό λογαριασμό του δικαιούχου εντός 60 ημερών από την ημερομηνία υποβολής της ενδιάμεσης έκθεσης (Άρθρο Ι.4.3). Η πληρωμή αυτή παραμένει ιδιοκτησία της Εθνικής Υπηρεσίας, μέχρι και το ξεκαθάρισμα του τελικού ποσού επιχορήγησης.</a:t>
            </a:r>
          </a:p>
          <a:p>
            <a:pPr algn="just"/>
            <a:endParaRPr lang="el-GR" sz="2200" dirty="0"/>
          </a:p>
          <a:p>
            <a:pPr marL="285750" indent="-285750" algn="just">
              <a:buFont typeface="Wingdings" panose="05000000000000000000" pitchFamily="2" charset="2"/>
              <a:buChar char="ü"/>
            </a:pPr>
            <a:r>
              <a:rPr lang="el-GR" u="sng" dirty="0"/>
              <a:t>Πληρωμή του υπόλοιπου ποσού επιχορήγησης</a:t>
            </a:r>
            <a:r>
              <a:rPr lang="el-GR" dirty="0"/>
              <a:t>: Κατατίθεται στον τραπεζικό λογαριασμό του δικαιούχου </a:t>
            </a:r>
            <a:r>
              <a:rPr lang="el-GR" u="sng" dirty="0"/>
              <a:t>εντός 60 ημερών από την υποβολή της Τελικής Έκθεσης του Σχεδίου</a:t>
            </a:r>
            <a:r>
              <a:rPr lang="el-GR" dirty="0"/>
              <a:t>, η οποία συμπληρώνεται είτε στην ελληνική είτε στην αγγλική γλώσσα και συνιστά το </a:t>
            </a:r>
            <a:r>
              <a:rPr lang="el-GR" u="sng" dirty="0"/>
              <a:t>αίτημα πληρωμής του υπολοίπου που πρέπει να υποβάλλεται σε Ευρώ</a:t>
            </a:r>
            <a:endParaRPr lang="el-GR" sz="2200" dirty="0"/>
          </a:p>
          <a:p>
            <a:pPr algn="just"/>
            <a:endParaRPr lang="el-GR" sz="1700" i="1" u="sng" dirty="0"/>
          </a:p>
          <a:p>
            <a:pPr algn="just"/>
            <a:r>
              <a:rPr lang="el-GR" sz="1700" i="1" u="sng" dirty="0"/>
              <a:t>Σημειώσεις</a:t>
            </a:r>
            <a:r>
              <a:rPr lang="el-GR" sz="1700" i="1" dirty="0"/>
              <a:t>: </a:t>
            </a:r>
          </a:p>
          <a:p>
            <a:pPr algn="just"/>
            <a:r>
              <a:rPr lang="el-GR" sz="1700" i="1" dirty="0"/>
              <a:t>1. Το διάστημα των 60 ημερών στις δύο τελευταίες περιπτώσεις </a:t>
            </a:r>
            <a:r>
              <a:rPr lang="el-GR" sz="1700" i="1" u="sng" dirty="0"/>
              <a:t>ενδέχεται να παραταθεί</a:t>
            </a:r>
            <a:r>
              <a:rPr lang="el-GR" sz="1700" i="1" dirty="0"/>
              <a:t>, εάν σημειωθούν παραλείψεις από πλευράς δικαιούχου σε σχέση με την υποβολή της ενδιάμεσης ή τελικής έκθεσης </a:t>
            </a:r>
          </a:p>
          <a:p>
            <a:pPr algn="just"/>
            <a:r>
              <a:rPr lang="el-GR" sz="1700" i="1" dirty="0"/>
              <a:t>2. Η πληρωμή του υπόλοιπου ποσού επιχορήγησης μπορεί να λάβει τη μορφή </a:t>
            </a:r>
            <a:r>
              <a:rPr lang="el-GR" sz="1700" i="1" u="sng" dirty="0"/>
              <a:t>επιστροφής χρημάτων από τον </a:t>
            </a:r>
            <a:r>
              <a:rPr lang="el-GR" sz="1700" i="1" u="sng" dirty="0" err="1"/>
              <a:t>αιτητή</a:t>
            </a:r>
            <a:r>
              <a:rPr lang="el-GR" sz="1700" i="1" dirty="0"/>
              <a:t>, </a:t>
            </a:r>
          </a:p>
          <a:p>
            <a:pPr algn="just"/>
            <a:r>
              <a:rPr lang="el-GR" sz="1700" i="1" dirty="0"/>
              <a:t>όταν το συνολικό επιλέξιμο ποσό που έχει ξοδευτεί είναι χαμηλότερο από το ποσό της προχρηματοδότησης</a:t>
            </a:r>
          </a:p>
          <a:p>
            <a:pPr algn="just"/>
            <a:endParaRPr lang="el-GR" sz="1700" i="1" dirty="0"/>
          </a:p>
          <a:p>
            <a:endParaRPr lang="el-GR" sz="1400" i="1" u="sng" dirty="0"/>
          </a:p>
          <a:p>
            <a:endParaRPr lang="en-US" sz="1700" dirty="0"/>
          </a:p>
        </p:txBody>
      </p:sp>
      <p:sp>
        <p:nvSpPr>
          <p:cNvPr id="7" name="Title 1">
            <a:extLst>
              <a:ext uri="{FF2B5EF4-FFF2-40B4-BE49-F238E27FC236}">
                <a16:creationId xmlns:a16="http://schemas.microsoft.com/office/drawing/2014/main" id="{95520820-307C-2940-00E3-77A88F87DCD2}"/>
              </a:ext>
            </a:extLst>
          </p:cNvPr>
          <p:cNvSpPr txBox="1">
            <a:spLocks/>
          </p:cNvSpPr>
          <p:nvPr/>
        </p:nvSpPr>
        <p:spPr>
          <a:xfrm>
            <a:off x="-960784" y="3219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(3/10)</a:t>
            </a:r>
            <a:endParaRPr lang="en-GB" sz="2800" b="1" dirty="0">
              <a:solidFill>
                <a:schemeClr val="bg1"/>
              </a:solidFill>
              <a:ea typeface="+mj-ea"/>
              <a:cs typeface="+mj-cs"/>
            </a:endParaRPr>
          </a:p>
        </p:txBody>
      </p:sp>
    </p:spTree>
    <p:extLst>
      <p:ext uri="{BB962C8B-B14F-4D97-AF65-F5344CB8AC3E}">
        <p14:creationId xmlns:p14="http://schemas.microsoft.com/office/powerpoint/2010/main" val="37592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0884" y="775289"/>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786640"/>
            <a:ext cx="11611068" cy="5893921"/>
          </a:xfrm>
          <a:prstGeom prst="rect">
            <a:avLst/>
          </a:prstGeom>
          <a:noFill/>
        </p:spPr>
        <p:txBody>
          <a:bodyPr wrap="square" rtlCol="0">
            <a:spAutoFit/>
          </a:bodyPr>
          <a:lstStyle/>
          <a:p>
            <a:pPr lvl="0"/>
            <a:r>
              <a:rPr lang="el-GR" sz="1900" dirty="0"/>
              <a:t> </a:t>
            </a:r>
            <a:r>
              <a:rPr lang="el-GR" sz="2000" b="1" u="sng" dirty="0"/>
              <a:t>Άρθρο Ι.4.3</a:t>
            </a:r>
            <a:r>
              <a:rPr lang="el-GR" sz="2000" b="1" dirty="0"/>
              <a:t> – Ενδιάμεσες Εκθέσεις: </a:t>
            </a:r>
            <a:endParaRPr lang="en-US" sz="2000" b="1" dirty="0"/>
          </a:p>
          <a:p>
            <a:pPr algn="just"/>
            <a:endParaRPr lang="el-GR" sz="2200" b="1" dirty="0"/>
          </a:p>
          <a:p>
            <a:pPr marL="285750" indent="-285750" algn="just">
              <a:buFont typeface="Wingdings" panose="05000000000000000000" pitchFamily="2" charset="2"/>
              <a:buChar char="§"/>
            </a:pPr>
            <a:r>
              <a:rPr lang="el-GR" dirty="0"/>
              <a:t>Ο δικαιούχος πρέπει να υποβάλει στο ΙΔΕΠ </a:t>
            </a:r>
            <a:r>
              <a:rPr lang="el-GR" b="1" u="sng" dirty="0"/>
              <a:t>ενδιάμεση έκθεση</a:t>
            </a:r>
            <a:r>
              <a:rPr lang="el-GR" dirty="0"/>
              <a:t>, η οποία:</a:t>
            </a:r>
          </a:p>
          <a:p>
            <a:endParaRPr lang="en-US" sz="2200" dirty="0"/>
          </a:p>
          <a:p>
            <a:pPr marL="285750" indent="-285750" algn="just">
              <a:buFont typeface="Wingdings" panose="05000000000000000000" pitchFamily="2" charset="2"/>
              <a:buChar char="ü"/>
            </a:pPr>
            <a:r>
              <a:rPr lang="el-GR" dirty="0"/>
              <a:t>Συμπληρώνεται είτε στην ελληνική είτε στην αγγλική γλώσσα και συνιστά </a:t>
            </a:r>
            <a:r>
              <a:rPr lang="el-GR" u="sng" dirty="0"/>
              <a:t>το αίτημα πληρωμής της δεύτερης δόσης προχρηματοδότησης, σε Ευρώ</a:t>
            </a:r>
          </a:p>
          <a:p>
            <a:pPr marL="285750" indent="-285750" algn="just">
              <a:buFont typeface="Wingdings" panose="05000000000000000000" pitchFamily="2" charset="2"/>
              <a:buChar char="ü"/>
            </a:pPr>
            <a:endParaRPr lang="el-GR" u="sng" dirty="0"/>
          </a:p>
          <a:p>
            <a:pPr marL="285750" indent="-285750" algn="just">
              <a:buFont typeface="Wingdings" panose="05000000000000000000" pitchFamily="2" charset="2"/>
              <a:buChar char="ü"/>
            </a:pPr>
            <a:r>
              <a:rPr lang="el-GR" u="sng" dirty="0"/>
              <a:t>Καλύπτει συγκεκριμένη χρονική περίοδο</a:t>
            </a:r>
            <a:r>
              <a:rPr lang="el-GR" dirty="0"/>
              <a:t>, από την έναρξη του Σχεδίου, μέχρι μία συγκεκριμένη ημερομηνία, η οποία συμπίπτει συνήθως με τα μέσα υλοποίησης του Σχεδίου</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ü"/>
            </a:pPr>
            <a:r>
              <a:rPr lang="el-GR" dirty="0"/>
              <a:t>Υποβάλλεται </a:t>
            </a:r>
            <a:r>
              <a:rPr lang="el-GR" u="sng" dirty="0"/>
              <a:t>εντός 30 ημερών από την ημερομηνία λήξης της περιόδου που καλύπτει η έκθεση</a:t>
            </a:r>
          </a:p>
          <a:p>
            <a:pPr marL="285750" indent="-285750" algn="just">
              <a:buFont typeface="Wingdings" panose="05000000000000000000" pitchFamily="2" charset="2"/>
              <a:buChar char="ü"/>
            </a:pPr>
            <a:endParaRPr lang="el-GR" sz="1700" i="1" u="sng" dirty="0"/>
          </a:p>
          <a:p>
            <a:pPr marL="285750" indent="-285750" algn="just">
              <a:buFont typeface="Wingdings" panose="05000000000000000000" pitchFamily="2" charset="2"/>
              <a:buChar char="ü"/>
            </a:pPr>
            <a:r>
              <a:rPr lang="el-GR" dirty="0"/>
              <a:t>Περιλαμβάνει </a:t>
            </a:r>
            <a:r>
              <a:rPr lang="el-GR" u="sng" dirty="0"/>
              <a:t>περιγραφή της εφαρμογής των δραστηριοτήτων</a:t>
            </a:r>
            <a:r>
              <a:rPr lang="el-GR" dirty="0"/>
              <a:t> του Σχεδίου που υλοποιήθηκαν μέχρι και την περίοδο που καλύπτει και </a:t>
            </a:r>
            <a:r>
              <a:rPr lang="el-GR" u="sng" dirty="0"/>
              <a:t>δήλωση του αντίστοιχου, δαπανηθέντος ποσού</a:t>
            </a:r>
          </a:p>
          <a:p>
            <a:pPr algn="just"/>
            <a:endParaRPr lang="el-GR" sz="1700" i="1" u="sng" dirty="0"/>
          </a:p>
          <a:p>
            <a:pPr algn="just"/>
            <a:endParaRPr lang="el-GR" sz="1400" i="1" u="sng" dirty="0"/>
          </a:p>
          <a:p>
            <a:pPr algn="just"/>
            <a:r>
              <a:rPr lang="el-GR" sz="1700" i="1" u="sng" dirty="0"/>
              <a:t>Σημείωση</a:t>
            </a:r>
            <a:r>
              <a:rPr lang="el-GR" sz="1700" dirty="0"/>
              <a:t>:</a:t>
            </a:r>
            <a:r>
              <a:rPr lang="el-GR" sz="1700" i="1" dirty="0"/>
              <a:t> Εάν το δηλωθέν δαπανηθέν ποσό αντιστοιχεί σε ποσό μικρότερο του 70% της πρώτης πληρωμής προχρηματοδότησης, η δεύτερη πληρωμή προχρηματοδότησης μειώνεται κατά το ποσό που προκύπτει εάν από το ποσό που ισοδυναμεί με το 70% αφαιρεθεί το δαπανηθέν ποσό. </a:t>
            </a:r>
          </a:p>
          <a:p>
            <a:endParaRPr lang="el-GR" sz="1400" i="1" u="sng" dirty="0"/>
          </a:p>
          <a:p>
            <a:endParaRPr lang="en-US" sz="1700" dirty="0"/>
          </a:p>
        </p:txBody>
      </p:sp>
      <p:sp>
        <p:nvSpPr>
          <p:cNvPr id="7" name="Title 1">
            <a:extLst>
              <a:ext uri="{FF2B5EF4-FFF2-40B4-BE49-F238E27FC236}">
                <a16:creationId xmlns:a16="http://schemas.microsoft.com/office/drawing/2014/main" id="{95520820-307C-2940-00E3-77A88F87DCD2}"/>
              </a:ext>
            </a:extLst>
          </p:cNvPr>
          <p:cNvSpPr txBox="1">
            <a:spLocks/>
          </p:cNvSpPr>
          <p:nvPr/>
        </p:nvSpPr>
        <p:spPr>
          <a:xfrm>
            <a:off x="-888776" y="1171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(4/10)</a:t>
            </a:r>
            <a:endParaRPr lang="en-GB" sz="2800" b="1" dirty="0">
              <a:solidFill>
                <a:schemeClr val="bg1"/>
              </a:solidFill>
              <a:ea typeface="+mj-ea"/>
              <a:cs typeface="+mj-cs"/>
            </a:endParaRPr>
          </a:p>
        </p:txBody>
      </p:sp>
    </p:spTree>
    <p:extLst>
      <p:ext uri="{BB962C8B-B14F-4D97-AF65-F5344CB8AC3E}">
        <p14:creationId xmlns:p14="http://schemas.microsoft.com/office/powerpoint/2010/main" val="100438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002906"/>
            <a:ext cx="10945216" cy="2923877"/>
          </a:xfrm>
          <a:prstGeom prst="rect">
            <a:avLst/>
          </a:prstGeom>
        </p:spPr>
        <p:txBody>
          <a:bodyPr wrap="square">
            <a:spAutoFit/>
          </a:bodyPr>
          <a:lstStyle/>
          <a:p>
            <a:pPr algn="just"/>
            <a:endParaRPr lang="el-GR" sz="2000" b="1" dirty="0"/>
          </a:p>
          <a:p>
            <a:pPr marL="285750" indent="-285750" algn="just">
              <a:buFont typeface="Wingdings" panose="05000000000000000000" pitchFamily="2" charset="2"/>
              <a:buChar char="§"/>
            </a:pPr>
            <a:r>
              <a:rPr lang="el-GR" b="1" dirty="0"/>
              <a:t>Πληρωμές από τον συντονιστή εταίρο στους υπόλοιπους εταίρους:</a:t>
            </a:r>
            <a:endParaRPr lang="el-GR" sz="2000" dirty="0"/>
          </a:p>
          <a:p>
            <a:pPr algn="just"/>
            <a:endParaRPr lang="el-GR" sz="1600" dirty="0"/>
          </a:p>
          <a:p>
            <a:pPr marL="285750" indent="-285750">
              <a:buFont typeface="Wingdings" panose="05000000000000000000" pitchFamily="2" charset="2"/>
              <a:buChar char="ü"/>
            </a:pPr>
            <a:r>
              <a:rPr lang="el-GR" dirty="0"/>
              <a:t>Ο συντονιστής εταίρος υποχρεούται να καταβάλει στον κάθε ένα από τους υπόλοιπους εταίρους το ποσό που του αναλογεί </a:t>
            </a:r>
            <a:r>
              <a:rPr lang="el-GR" u="sng" dirty="0"/>
              <a:t>μέσω τραπεζικής εντολής</a:t>
            </a:r>
            <a:r>
              <a:rPr lang="el-GR" dirty="0"/>
              <a:t>.</a:t>
            </a:r>
          </a:p>
          <a:p>
            <a:endParaRPr lang="el-GR" dirty="0"/>
          </a:p>
          <a:p>
            <a:pPr marL="285750" indent="-285750">
              <a:buFont typeface="Wingdings" panose="05000000000000000000" pitchFamily="2" charset="2"/>
              <a:buChar char="ü"/>
            </a:pPr>
            <a:r>
              <a:rPr lang="el-GR" dirty="0"/>
              <a:t>Για κάθε τραπεζική μεταφορά, ο συντονιστής εταίρος θα πρέπει να διαθέτει τα </a:t>
            </a:r>
            <a:r>
              <a:rPr lang="el-GR" u="sng" dirty="0"/>
              <a:t>απαραίτητα αποδεικτικά</a:t>
            </a:r>
            <a:r>
              <a:rPr lang="el-GR" dirty="0"/>
              <a:t>, στην περίπτωση που του ζητηθούν κατά τη διάρκεια ελέγχων από την ΕΥ ή την ΕΕ.</a:t>
            </a:r>
          </a:p>
          <a:p>
            <a:pPr marL="285750" indent="-285750">
              <a:buFont typeface="Wingdings" panose="05000000000000000000" pitchFamily="2" charset="2"/>
              <a:buChar char="ü"/>
            </a:pPr>
            <a:endParaRPr lang="el-GR" sz="1700" i="1" dirty="0"/>
          </a:p>
          <a:p>
            <a:endParaRPr lang="el-GR" sz="2300" dirty="0"/>
          </a:p>
        </p:txBody>
      </p:sp>
      <p:sp>
        <p:nvSpPr>
          <p:cNvPr id="3" name="Title 1"/>
          <p:cNvSpPr txBox="1">
            <a:spLocks/>
          </p:cNvSpPr>
          <p:nvPr/>
        </p:nvSpPr>
        <p:spPr>
          <a:xfrm>
            <a:off x="2207568" y="771607"/>
            <a:ext cx="8064896" cy="926519"/>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4" name="AutoShape 2" descr="What Are The Requirements of an Online Money Transfer Process? -  goldrattschools"/>
          <p:cNvSpPr>
            <a:spLocks noChangeAspect="1" noChangeArrowheads="1"/>
          </p:cNvSpPr>
          <p:nvPr/>
        </p:nvSpPr>
        <p:spPr bwMode="auto">
          <a:xfrm>
            <a:off x="5015880" y="3633632"/>
            <a:ext cx="1296144" cy="1296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194604" y="4393155"/>
            <a:ext cx="2619375" cy="1743075"/>
          </a:xfrm>
          <a:prstGeom prst="rect">
            <a:avLst/>
          </a:prstGeom>
        </p:spPr>
      </p:pic>
      <p:sp>
        <p:nvSpPr>
          <p:cNvPr id="6" name="Rectangle 5"/>
          <p:cNvSpPr/>
          <p:nvPr/>
        </p:nvSpPr>
        <p:spPr>
          <a:xfrm>
            <a:off x="263352" y="4753341"/>
            <a:ext cx="6096000" cy="703911"/>
          </a:xfrm>
          <a:prstGeom prst="rect">
            <a:avLst/>
          </a:prstGeom>
        </p:spPr>
        <p:txBody>
          <a:bodyPr>
            <a:spAutoFit/>
          </a:bodyPr>
          <a:lstStyle/>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D8E52205-762C-1D83-1587-E6A0989DEC50}"/>
              </a:ext>
            </a:extLst>
          </p:cNvPr>
          <p:cNvSpPr txBox="1">
            <a:spLocks/>
          </p:cNvSpPr>
          <p:nvPr/>
        </p:nvSpPr>
        <p:spPr>
          <a:xfrm>
            <a:off x="-888776" y="1356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(5/10)</a:t>
            </a:r>
            <a:endParaRPr lang="en-GB" sz="2800" b="1" dirty="0">
              <a:solidFill>
                <a:schemeClr val="bg1"/>
              </a:solidFill>
              <a:ea typeface="+mj-ea"/>
              <a:cs typeface="+mj-cs"/>
            </a:endParaRPr>
          </a:p>
        </p:txBody>
      </p:sp>
    </p:spTree>
    <p:extLst>
      <p:ext uri="{BB962C8B-B14F-4D97-AF65-F5344CB8AC3E}">
        <p14:creationId xmlns:p14="http://schemas.microsoft.com/office/powerpoint/2010/main" val="247514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7647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78230"/>
            <a:ext cx="11624990" cy="5170646"/>
          </a:xfrm>
          <a:prstGeom prst="rect">
            <a:avLst/>
          </a:prstGeom>
          <a:noFill/>
        </p:spPr>
        <p:txBody>
          <a:bodyPr wrap="square" rtlCol="0">
            <a:spAutoFit/>
          </a:bodyPr>
          <a:lstStyle/>
          <a:p>
            <a:pPr lvl="0" algn="just"/>
            <a:r>
              <a:rPr lang="el-GR" sz="2000" b="1" u="sng" dirty="0"/>
              <a:t>Άρθρο Ι.7</a:t>
            </a:r>
            <a:r>
              <a:rPr lang="el-GR" sz="2000" b="1" dirty="0"/>
              <a:t> – Επιπρόσθετες Διατάξεις ως προς τη Διαχείριση Προσωπικών Δεδομένων από τους δικαιούχους: </a:t>
            </a:r>
            <a:endParaRPr lang="en-US" sz="2000" b="1" dirty="0"/>
          </a:p>
          <a:p>
            <a:pPr algn="just"/>
            <a:endParaRPr lang="el-GR" sz="2200" dirty="0"/>
          </a:p>
          <a:p>
            <a:pPr marL="285750" indent="-285750" algn="just">
              <a:buFont typeface="Wingdings" panose="05000000000000000000" pitchFamily="2" charset="2"/>
              <a:buChar char="§"/>
            </a:pPr>
            <a:r>
              <a:rPr lang="el-GR" dirty="0">
                <a:effectLst/>
                <a:ea typeface="Times New Roman" panose="02020603050405020304" pitchFamily="18" charset="0"/>
              </a:rPr>
              <a:t>Οι δικαιούχοι πρέπει να εφαρμόσουν μέτρα, προκειμένου οι διαδικασίες τους για επεξεργασία προσωπικών δεδομένων να συμβαδίζουν με:</a:t>
            </a:r>
          </a:p>
          <a:p>
            <a:pPr marL="285750" indent="-285750" algn="just">
              <a:buFont typeface="Wingdings" panose="05000000000000000000" pitchFamily="2" charset="2"/>
              <a:buChar char="§"/>
            </a:pPr>
            <a:endParaRPr lang="el-GR" dirty="0">
              <a:effectLst/>
              <a:ea typeface="Times New Roman" panose="02020603050405020304" pitchFamily="18" charset="0"/>
            </a:endParaRPr>
          </a:p>
          <a:p>
            <a:pPr marL="285750" indent="-285750" algn="just">
              <a:buFont typeface="Wingdings" panose="05000000000000000000" pitchFamily="2" charset="2"/>
              <a:buChar char="ü"/>
            </a:pPr>
            <a:r>
              <a:rPr lang="el-GR" dirty="0">
                <a:ea typeface="Times New Roman" panose="02020603050405020304" pitchFamily="18" charset="0"/>
              </a:rPr>
              <a:t>Τ</a:t>
            </a:r>
            <a:r>
              <a:rPr lang="el-GR" dirty="0">
                <a:effectLst/>
                <a:ea typeface="Times New Roman" panose="02020603050405020304" pitchFamily="18" charset="0"/>
              </a:rPr>
              <a:t>ον ακόλουθο </a:t>
            </a:r>
            <a:r>
              <a:rPr lang="el-GR" u="sng" dirty="0">
                <a:effectLst/>
                <a:ea typeface="Times New Roman" panose="02020603050405020304" pitchFamily="18" charset="0"/>
              </a:rPr>
              <a:t>Ευρωπαϊκό Κανονισμό: </a:t>
            </a:r>
            <a:r>
              <a:rPr lang="en-GB" dirty="0">
                <a:effectLst/>
                <a:ea typeface="Times New Roman" panose="02020603050405020304" pitchFamily="18" charset="0"/>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p>
          <a:p>
            <a:pPr marL="285750" indent="-285750" algn="just">
              <a:buFont typeface="Wingdings" panose="05000000000000000000" pitchFamily="2" charset="2"/>
              <a:buChar char="ü"/>
            </a:pPr>
            <a:r>
              <a:rPr lang="el-GR" dirty="0">
                <a:effectLst/>
                <a:ea typeface="Times New Roman" panose="02020603050405020304" pitchFamily="18" charset="0"/>
              </a:rPr>
              <a:t>Τις Εθνικές τους Νομοθεσίες</a:t>
            </a:r>
          </a:p>
          <a:p>
            <a:pPr marL="285750" indent="-285750" algn="just">
              <a:buFont typeface="Wingdings" panose="05000000000000000000" pitchFamily="2" charset="2"/>
              <a:buChar char="ü"/>
            </a:pPr>
            <a:r>
              <a:rPr lang="el-GR" dirty="0">
                <a:effectLst/>
                <a:ea typeface="Times New Roman" panose="02020603050405020304" pitchFamily="18" charset="0"/>
              </a:rPr>
              <a:t>Το </a:t>
            </a:r>
            <a:r>
              <a:rPr lang="el-GR" u="sng" dirty="0">
                <a:effectLst/>
                <a:ea typeface="Times New Roman" panose="02020603050405020304" pitchFamily="18" charset="0"/>
              </a:rPr>
              <a:t>Άρθρο </a:t>
            </a:r>
            <a:r>
              <a:rPr lang="en-GB" u="sng" dirty="0">
                <a:effectLst/>
                <a:ea typeface="Times New Roman" panose="02020603050405020304" pitchFamily="18" charset="0"/>
              </a:rPr>
              <a:t>II.7.2 </a:t>
            </a:r>
            <a:r>
              <a:rPr lang="el-GR" u="sng" dirty="0">
                <a:effectLst/>
                <a:ea typeface="Times New Roman" panose="02020603050405020304" pitchFamily="18" charset="0"/>
              </a:rPr>
              <a:t>του Παραρτήματος Ι </a:t>
            </a:r>
            <a:r>
              <a:rPr lang="el-GR" dirty="0">
                <a:effectLst/>
                <a:ea typeface="Times New Roman" panose="02020603050405020304" pitchFamily="18" charset="0"/>
              </a:rPr>
              <a:t>της Συμφωνίας Επιχορήγησης</a:t>
            </a:r>
            <a:endParaRPr lang="el-GR" dirty="0">
              <a:solidFill>
                <a:srgbClr val="FF0000"/>
              </a:solidFill>
            </a:endParaRPr>
          </a:p>
          <a:p>
            <a:pPr algn="just"/>
            <a:endParaRPr lang="en-US" sz="2200" dirty="0">
              <a:solidFill>
                <a:srgbClr val="FF0000"/>
              </a:solidFill>
            </a:endParaRPr>
          </a:p>
          <a:p>
            <a:pPr marL="285750" indent="-285750" algn="just">
              <a:buFont typeface="Wingdings" panose="05000000000000000000" pitchFamily="2" charset="2"/>
              <a:buChar char="§"/>
            </a:pPr>
            <a:r>
              <a:rPr lang="el-GR" dirty="0"/>
              <a:t>Τ</a:t>
            </a:r>
            <a:r>
              <a:rPr lang="el-GR" dirty="0">
                <a:ea typeface="Times New Roman" panose="02020603050405020304" pitchFamily="18" charset="0"/>
              </a:rPr>
              <a:t>ο προσωπικό και οι εκπαιδευόμενοι των δικαιούχων οργανισμών που θα συμμετάσχουν στις δραστηριότητες του Σχεδίου πρέπει να ενημερωθούν εκ των προτέρων για </a:t>
            </a:r>
            <a:r>
              <a:rPr lang="el-GR" u="sng" dirty="0">
                <a:ea typeface="Times New Roman" panose="02020603050405020304" pitchFamily="18" charset="0"/>
              </a:rPr>
              <a:t>τον τρόπο διαχείρισης/επεξεργασίας των προσωπικών τους δεδομένων</a:t>
            </a:r>
            <a:r>
              <a:rPr lang="el-GR" dirty="0">
                <a:ea typeface="Times New Roman" panose="02020603050405020304" pitchFamily="18" charset="0"/>
              </a:rPr>
              <a:t>  (</a:t>
            </a:r>
            <a:r>
              <a:rPr lang="en-GB" dirty="0"/>
              <a:t>Privacy Statement for processing personal data</a:t>
            </a:r>
            <a:r>
              <a:rPr lang="el-GR" dirty="0"/>
              <a:t>)</a:t>
            </a:r>
            <a:endParaRPr lang="el-GR" dirty="0">
              <a:effectLst/>
              <a:ea typeface="Times New Roman" panose="02020603050405020304" pitchFamily="18" charset="0"/>
            </a:endParaRPr>
          </a:p>
          <a:p>
            <a:pPr algn="just"/>
            <a:endParaRPr lang="en-GB" dirty="0"/>
          </a:p>
          <a:p>
            <a:pPr algn="just"/>
            <a:endParaRPr lang="en-GB" dirty="0">
              <a:solidFill>
                <a:srgbClr val="FF0000"/>
              </a:solidFill>
            </a:endParaRPr>
          </a:p>
          <a:p>
            <a:pPr lvl="0" algn="just"/>
            <a:endParaRPr lang="el-GR" sz="1400" i="1" u="sng" dirty="0">
              <a:solidFill>
                <a:srgbClr val="FF0000"/>
              </a:solidFill>
            </a:endParaRPr>
          </a:p>
        </p:txBody>
      </p:sp>
      <p:sp>
        <p:nvSpPr>
          <p:cNvPr id="7" name="Title 1">
            <a:extLst>
              <a:ext uri="{FF2B5EF4-FFF2-40B4-BE49-F238E27FC236}">
                <a16:creationId xmlns:a16="http://schemas.microsoft.com/office/drawing/2014/main" id="{178C297E-7F71-47ED-74B6-175CD5DE1704}"/>
              </a:ext>
            </a:extLst>
          </p:cNvPr>
          <p:cNvSpPr txBox="1">
            <a:spLocks/>
          </p:cNvSpPr>
          <p:nvPr/>
        </p:nvSpPr>
        <p:spPr>
          <a:xfrm>
            <a:off x="-960784" y="1350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(6/10)</a:t>
            </a:r>
            <a:endParaRPr lang="en-GB" sz="2800" b="1" dirty="0">
              <a:solidFill>
                <a:schemeClr val="bg1"/>
              </a:solidFill>
              <a:ea typeface="+mj-ea"/>
              <a:cs typeface="+mj-cs"/>
            </a:endParaRPr>
          </a:p>
        </p:txBody>
      </p:sp>
      <p:pic>
        <p:nvPicPr>
          <p:cNvPr id="1026" name="Picture 2" descr="Logo general data protection regulation banner Vector Image">
            <a:extLst>
              <a:ext uri="{FF2B5EF4-FFF2-40B4-BE49-F238E27FC236}">
                <a16:creationId xmlns:a16="http://schemas.microsoft.com/office/drawing/2014/main" id="{DD903061-F906-0D07-DF45-5DACD09AB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66" y="5805264"/>
            <a:ext cx="802210" cy="80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0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5262979"/>
          </a:xfrm>
          <a:prstGeom prst="rect">
            <a:avLst/>
          </a:prstGeom>
          <a:noFill/>
        </p:spPr>
        <p:txBody>
          <a:bodyPr wrap="square" rtlCol="0">
            <a:spAutoFit/>
          </a:bodyPr>
          <a:lstStyle/>
          <a:p>
            <a:pPr lvl="0"/>
            <a:r>
              <a:rPr lang="el-GR" sz="1900" dirty="0"/>
              <a:t> </a:t>
            </a:r>
            <a:r>
              <a:rPr lang="el-GR" sz="2000" b="1" u="sng" dirty="0"/>
              <a:t>Άρθρο Ι.8</a:t>
            </a:r>
            <a:r>
              <a:rPr lang="el-GR" sz="2000" b="1" dirty="0"/>
              <a:t> – Προστασία και ασφάλεια των συμμετεχόντων: </a:t>
            </a:r>
            <a:endParaRPr lang="en-US" sz="2000" b="1" dirty="0"/>
          </a:p>
          <a:p>
            <a:endParaRPr lang="el-GR" sz="2200" dirty="0"/>
          </a:p>
          <a:p>
            <a:pPr marL="285750" indent="-285750">
              <a:buFont typeface="Wingdings" panose="05000000000000000000" pitchFamily="2" charset="2"/>
              <a:buChar char="§"/>
            </a:pPr>
            <a:r>
              <a:rPr lang="el-GR" dirty="0"/>
              <a:t>Οι δικαιούχοι πρέπει να εφαρμόζουν αποτελεσματικές διαδικασίες για την ασφάλεια και την προστασία των συμμετεχόντων στο Σχέδιο. Οι δικαιούχοι πρέπει τουλάχιστον να:</a:t>
            </a:r>
            <a:endParaRPr lang="en-GB" dirty="0"/>
          </a:p>
          <a:p>
            <a:endParaRPr lang="el-GR" sz="1500" dirty="0">
              <a:solidFill>
                <a:srgbClr val="FF0000"/>
              </a:solidFill>
            </a:endParaRPr>
          </a:p>
          <a:p>
            <a:endParaRPr lang="en-US" sz="1500" dirty="0">
              <a:solidFill>
                <a:srgbClr val="FF0000"/>
              </a:solidFill>
            </a:endParaRPr>
          </a:p>
          <a:p>
            <a:pPr marL="285750" indent="-285750">
              <a:buFont typeface="Wingdings" panose="05000000000000000000" pitchFamily="2" charset="2"/>
              <a:buChar char="ü"/>
            </a:pPr>
            <a:r>
              <a:rPr lang="el-GR" dirty="0"/>
              <a:t> Παρέχουν </a:t>
            </a:r>
            <a:r>
              <a:rPr lang="el-GR" u="sng" dirty="0"/>
              <a:t>ασφαλιστική κάλυψη</a:t>
            </a:r>
            <a:r>
              <a:rPr lang="el-GR" dirty="0"/>
              <a:t> στους συμμετέχοντες σε δραστηριότητες στο εξωτερικό</a:t>
            </a:r>
          </a:p>
          <a:p>
            <a:endParaRPr lang="el-GR" dirty="0"/>
          </a:p>
          <a:p>
            <a:pPr marL="361950" indent="-361950">
              <a:buFont typeface="Wingdings" panose="05000000000000000000" pitchFamily="2" charset="2"/>
              <a:buChar char="ü"/>
            </a:pPr>
            <a:r>
              <a:rPr lang="el-GR" dirty="0"/>
              <a:t>Τηρούν πλήρως </a:t>
            </a:r>
            <a:r>
              <a:rPr lang="el-GR" u="sng" dirty="0"/>
              <a:t>τον εφαρμοστέο κανονισμό για την προστασία και την ασφάλεια των ανηλίκων</a:t>
            </a:r>
            <a:r>
              <a:rPr lang="el-GR" dirty="0"/>
              <a:t>, όπως ορίζεται από την ισχύουσα νομοθεσία στις χώρες αποστολής και υποδοχής. Ανάμεσα σε άλλες, θα πρέπει να εφαρμόζουν τις διατάξεις που αφορούν τα εξής:</a:t>
            </a:r>
          </a:p>
          <a:p>
            <a:endParaRPr lang="el-GR" dirty="0"/>
          </a:p>
          <a:p>
            <a:pPr marL="285750" indent="-285750">
              <a:buFontTx/>
              <a:buChar char="-"/>
            </a:pPr>
            <a:r>
              <a:rPr lang="el-GR" dirty="0"/>
              <a:t>Συγκατάθεση γονέα ή κηδεμόνα</a:t>
            </a:r>
          </a:p>
          <a:p>
            <a:pPr marL="285750" indent="-285750">
              <a:buFontTx/>
              <a:buChar char="-"/>
            </a:pPr>
            <a:r>
              <a:rPr lang="el-GR" dirty="0"/>
              <a:t>Όρια ηλικίας</a:t>
            </a:r>
            <a:endParaRPr lang="en-GB" dirty="0"/>
          </a:p>
          <a:p>
            <a:r>
              <a:rPr lang="el-GR" dirty="0"/>
              <a:t> </a:t>
            </a:r>
            <a:endParaRPr lang="en-GB" dirty="0"/>
          </a:p>
          <a:p>
            <a:r>
              <a:rPr lang="el-GR" dirty="0"/>
              <a:t> </a:t>
            </a:r>
            <a:endParaRPr lang="en-GB" dirty="0"/>
          </a:p>
          <a:p>
            <a:r>
              <a:rPr lang="el-GR" dirty="0"/>
              <a:t> </a:t>
            </a:r>
            <a:endParaRPr lang="en-GB"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960784" y="1632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(7/10)</a:t>
            </a:r>
            <a:endParaRPr lang="en-GB" sz="2800" b="1" dirty="0">
              <a:solidFill>
                <a:schemeClr val="bg1"/>
              </a:solidFill>
              <a:ea typeface="+mj-ea"/>
              <a:cs typeface="+mj-cs"/>
            </a:endParaRPr>
          </a:p>
        </p:txBody>
      </p:sp>
    </p:spTree>
    <p:extLst>
      <p:ext uri="{BB962C8B-B14F-4D97-AF65-F5344CB8AC3E}">
        <p14:creationId xmlns:p14="http://schemas.microsoft.com/office/powerpoint/2010/main" val="73090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6017032"/>
          </a:xfrm>
          <a:prstGeom prst="rect">
            <a:avLst/>
          </a:prstGeom>
          <a:noFill/>
        </p:spPr>
        <p:txBody>
          <a:bodyPr wrap="square" rtlCol="0">
            <a:spAutoFit/>
          </a:bodyPr>
          <a:lstStyle/>
          <a:p>
            <a:pPr lvl="0"/>
            <a:r>
              <a:rPr lang="el-GR" sz="1900" dirty="0"/>
              <a:t> </a:t>
            </a:r>
            <a:r>
              <a:rPr lang="el-GR" sz="2000" b="1" u="sng" dirty="0"/>
              <a:t>Άρθρο Ι.10</a:t>
            </a:r>
            <a:r>
              <a:rPr lang="el-GR" sz="2000" b="1" dirty="0"/>
              <a:t> – Χρήση Ηλεκτρονικών Εργαλείων: </a:t>
            </a:r>
            <a:endParaRPr lang="en-US" sz="2000" b="1" dirty="0"/>
          </a:p>
          <a:p>
            <a:endParaRPr lang="el-GR" sz="2200" dirty="0"/>
          </a:p>
          <a:p>
            <a:pPr marL="285750" indent="-285750">
              <a:buFont typeface="Wingdings" panose="05000000000000000000" pitchFamily="2" charset="2"/>
              <a:buChar char="§"/>
            </a:pPr>
            <a:r>
              <a:rPr lang="el-GR" dirty="0"/>
              <a:t>Οι δικαιούχοι υποχρεούνται  να χρησιμοποιήσουν το Ευρωπαϊκό εργαλείο </a:t>
            </a:r>
            <a:r>
              <a:rPr lang="en-GB" u="sng" dirty="0"/>
              <a:t>Beneficiary Module</a:t>
            </a:r>
            <a:r>
              <a:rPr lang="en-GB" dirty="0"/>
              <a:t> </a:t>
            </a:r>
            <a:r>
              <a:rPr lang="el-GR" dirty="0"/>
              <a:t>για την:</a:t>
            </a:r>
          </a:p>
          <a:p>
            <a:pPr marL="285750" indent="-285750">
              <a:buFont typeface="Wingdings" panose="05000000000000000000" pitchFamily="2" charset="2"/>
              <a:buChar char="ü"/>
            </a:pPr>
            <a:r>
              <a:rPr lang="el-GR" u="sng" dirty="0"/>
              <a:t>Καταχώρηση των δραστηριοτήτων και των αντίστοιχων εξόδων </a:t>
            </a:r>
            <a:r>
              <a:rPr lang="el-GR" dirty="0"/>
              <a:t>των Σχεδίων τους, κατά τη διάρκεια υλοποίησής τους</a:t>
            </a:r>
          </a:p>
          <a:p>
            <a:pPr marL="285750" indent="-285750">
              <a:buFont typeface="Wingdings" panose="05000000000000000000" pitchFamily="2" charset="2"/>
              <a:buChar char="ü"/>
            </a:pPr>
            <a:r>
              <a:rPr lang="el-GR" dirty="0"/>
              <a:t>Την </a:t>
            </a:r>
            <a:r>
              <a:rPr lang="el-GR" u="sng" dirty="0"/>
              <a:t>υποβολή της ενδιάμεσης και τελικής έκθεσης</a:t>
            </a:r>
            <a:r>
              <a:rPr lang="el-GR" dirty="0"/>
              <a:t> του Σχεδίου τους</a:t>
            </a:r>
          </a:p>
          <a:p>
            <a:endParaRPr lang="el-GR" sz="1500" dirty="0">
              <a:solidFill>
                <a:srgbClr val="FF0000"/>
              </a:solidFill>
            </a:endParaRPr>
          </a:p>
          <a:p>
            <a:r>
              <a:rPr lang="el-GR" sz="1700" i="1" u="sng" dirty="0"/>
              <a:t>Σημειώσει</a:t>
            </a:r>
            <a:r>
              <a:rPr lang="el-GR" sz="1700" i="1" dirty="0"/>
              <a:t>ς: </a:t>
            </a:r>
          </a:p>
          <a:p>
            <a:pPr marL="273050" indent="-273050">
              <a:buAutoNum type="arabicPeriod"/>
            </a:pPr>
            <a:r>
              <a:rPr lang="el-GR" sz="1700" i="1" dirty="0"/>
              <a:t>Για πρόσβαση στο εργαλείο διαχείρισης εκθέσεων, οι δικαιούχοι κάνουν </a:t>
            </a:r>
            <a:r>
              <a:rPr lang="el-GR" sz="1700" i="1" dirty="0" err="1"/>
              <a:t>log</a:t>
            </a:r>
            <a:r>
              <a:rPr lang="el-GR" sz="1700" i="1" dirty="0"/>
              <a:t> in στην Πλατφόρμα</a:t>
            </a:r>
            <a:r>
              <a:rPr lang="el-GR" sz="1700" b="0" i="1" dirty="0">
                <a:solidFill>
                  <a:srgbClr val="7A7A7A"/>
                </a:solidFill>
                <a:effectLst/>
                <a:latin typeface="Poppins" panose="00000500000000000000" pitchFamily="2" charset="0"/>
              </a:rPr>
              <a:t> </a:t>
            </a:r>
            <a:r>
              <a:rPr lang="el-GR" sz="1700" b="0" i="1" u="none" strike="noStrike" dirty="0">
                <a:effectLst/>
                <a:hlinkClick r:id="rId3"/>
              </a:rPr>
              <a:t>Erasmus+ and European </a:t>
            </a:r>
            <a:r>
              <a:rPr lang="el-GR" sz="1700" b="0" i="1" u="none" strike="noStrike" dirty="0" err="1">
                <a:effectLst/>
                <a:hlinkClick r:id="rId3"/>
              </a:rPr>
              <a:t>Solidarity</a:t>
            </a:r>
            <a:r>
              <a:rPr lang="el-GR" sz="1700" b="0" i="1" u="none" strike="noStrike" dirty="0">
                <a:effectLst/>
                <a:hlinkClick r:id="rId3"/>
              </a:rPr>
              <a:t> </a:t>
            </a:r>
            <a:r>
              <a:rPr lang="el-GR" sz="1700" b="0" i="1" u="none" strike="noStrike" dirty="0" err="1">
                <a:effectLst/>
                <a:hlinkClick r:id="rId3"/>
              </a:rPr>
              <a:t>Corps</a:t>
            </a:r>
            <a:r>
              <a:rPr lang="el-GR" sz="1700" b="0" i="1" u="none" strike="noStrike" dirty="0">
                <a:effectLst/>
                <a:hlinkClick r:id="rId3"/>
              </a:rPr>
              <a:t> </a:t>
            </a:r>
            <a:r>
              <a:rPr lang="el-GR" sz="1700" b="0" i="1" u="none" strike="noStrike" dirty="0" err="1">
                <a:effectLst/>
                <a:hlinkClick r:id="rId3"/>
              </a:rPr>
              <a:t>Platform</a:t>
            </a:r>
            <a:r>
              <a:rPr lang="el-GR" sz="1700" b="0" i="1" dirty="0">
                <a:solidFill>
                  <a:srgbClr val="7A7A7A"/>
                </a:solidFill>
                <a:effectLst/>
              </a:rPr>
              <a:t> </a:t>
            </a:r>
            <a:r>
              <a:rPr lang="el-GR" sz="1700" i="1" dirty="0"/>
              <a:t>και στη συνέχεια, από το αριστερό μενού επιλέγουν Projects και </a:t>
            </a:r>
            <a:r>
              <a:rPr lang="el-GR" sz="1700" i="1" dirty="0" err="1"/>
              <a:t>My</a:t>
            </a:r>
            <a:r>
              <a:rPr lang="el-GR" sz="1700" i="1" dirty="0"/>
              <a:t> Projects)</a:t>
            </a:r>
          </a:p>
          <a:p>
            <a:pPr marL="273050" indent="-273050">
              <a:buAutoNum type="arabicPeriod"/>
            </a:pPr>
            <a:r>
              <a:rPr lang="el-GR" sz="1700" i="1" dirty="0"/>
              <a:t>Όταν ένα Σχέδιο  δημιουργηθεί μέσα στο </a:t>
            </a:r>
            <a:r>
              <a:rPr lang="en-GB" sz="1700" i="1" dirty="0"/>
              <a:t>Beneficiary Module, </a:t>
            </a:r>
            <a:r>
              <a:rPr lang="el-GR" sz="1700" i="1" dirty="0"/>
              <a:t>όλα τα βασικά πρόσωπα επικοινωνίας των εταίρων οργανισμών (όχι οι νόμιμοι εκπρόσωποι), όπως δηλώθηκαν μέσα στην αίτηση για επιχορήγηση, λαμβάνουν σχετική αυτόματη ειδοποίηση από το σύστημα</a:t>
            </a:r>
          </a:p>
          <a:p>
            <a:pPr marL="273050" indent="-273050">
              <a:buAutoNum type="arabicPeriod"/>
            </a:pPr>
            <a:r>
              <a:rPr lang="el-GR" sz="1700" i="1" dirty="0"/>
              <a:t>Την ευθύνη για την καταχώρηση των πληροφοριών στο εργαλείο και την υποβολή της ενδιάμεσης και τελικής έκθεσης την φέρει ο συντονιστής του Σχεδίου</a:t>
            </a:r>
          </a:p>
          <a:p>
            <a:pPr marL="342900" indent="-342900">
              <a:buAutoNum type="arabicPeriod"/>
            </a:pPr>
            <a:endParaRPr lang="el-GR" sz="1700" i="1" dirty="0"/>
          </a:p>
          <a:p>
            <a:pPr marL="273050" indent="-273050">
              <a:buFont typeface="Wingdings" panose="05000000000000000000" pitchFamily="2" charset="2"/>
              <a:buChar char="§"/>
            </a:pPr>
            <a:r>
              <a:rPr lang="el-GR" sz="1800" dirty="0">
                <a:effectLst/>
                <a:ea typeface="Calibri" panose="020F0502020204030204" pitchFamily="34" charset="0"/>
              </a:rPr>
              <a:t>Ο συντονιστής του Σχεδίου είναι ο μόνος που έχει πρόσβαση και έχει την υποχρέωση να αναρτήσει </a:t>
            </a:r>
            <a:r>
              <a:rPr lang="el-GR" sz="1800" u="sng" dirty="0">
                <a:effectLst/>
                <a:ea typeface="Calibri" panose="020F0502020204030204" pitchFamily="34" charset="0"/>
              </a:rPr>
              <a:t>τα αποτελέσματα του Σχεδίου</a:t>
            </a:r>
            <a:r>
              <a:rPr lang="el-GR" sz="1800" dirty="0">
                <a:effectLst/>
                <a:ea typeface="Calibri" panose="020F0502020204030204" pitchFamily="34" charset="0"/>
              </a:rPr>
              <a:t> στην </a:t>
            </a:r>
            <a:r>
              <a:rPr lang="el-GR" sz="1800" dirty="0">
                <a:effectLst/>
                <a:ea typeface="Calibri" panose="020F0502020204030204" pitchFamily="34" charset="0"/>
                <a:hlinkClick r:id="rId4"/>
              </a:rPr>
              <a:t>Πλατφόρμα Διάδοσης των Αποτελεσμάτων του Σχεδίου</a:t>
            </a:r>
            <a:r>
              <a:rPr lang="el-GR" sz="1800" dirty="0">
                <a:effectLst/>
                <a:ea typeface="Calibri" panose="020F0502020204030204" pitchFamily="34" charset="0"/>
              </a:rPr>
              <a:t> (</a:t>
            </a:r>
            <a:r>
              <a:rPr lang="en-GB" sz="1800" dirty="0">
                <a:effectLst/>
                <a:ea typeface="Calibri" panose="020F0502020204030204" pitchFamily="34" charset="0"/>
              </a:rPr>
              <a:t>Erasmus+ Project Results Platform</a:t>
            </a:r>
            <a:r>
              <a:rPr lang="el-GR" sz="1800" dirty="0">
                <a:effectLst/>
                <a:ea typeface="Calibri" panose="020F0502020204030204" pitchFamily="34" charset="0"/>
              </a:rPr>
              <a:t>). Η </a:t>
            </a:r>
          </a:p>
          <a:p>
            <a:r>
              <a:rPr lang="el-GR" dirty="0">
                <a:ea typeface="Calibri" panose="020F0502020204030204" pitchFamily="34" charset="0"/>
              </a:rPr>
              <a:t>     </a:t>
            </a:r>
            <a:r>
              <a:rPr lang="el-GR" sz="1800" dirty="0">
                <a:effectLst/>
                <a:ea typeface="Calibri" panose="020F0502020204030204" pitchFamily="34" charset="0"/>
              </a:rPr>
              <a:t>ενέργεια αυτή αποτελεί </a:t>
            </a:r>
            <a:r>
              <a:rPr lang="el-GR" sz="1800" u="sng" dirty="0">
                <a:effectLst/>
                <a:ea typeface="Calibri" panose="020F0502020204030204" pitchFamily="34" charset="0"/>
              </a:rPr>
              <a:t>προϋπόθεση έναρξης της διαδικασίας αξιολόγησης της Τελικής Έκθεσης</a:t>
            </a:r>
            <a:r>
              <a:rPr lang="el-GR" sz="1800" dirty="0">
                <a:effectLst/>
                <a:ea typeface="Calibri" panose="020F0502020204030204" pitchFamily="34" charset="0"/>
              </a:rPr>
              <a:t> του Σχεδίου </a:t>
            </a:r>
          </a:p>
          <a:p>
            <a:r>
              <a:rPr lang="el-GR" dirty="0">
                <a:ea typeface="Calibri" panose="020F0502020204030204" pitchFamily="34" charset="0"/>
              </a:rPr>
              <a:t>     </a:t>
            </a:r>
            <a:r>
              <a:rPr lang="el-GR" sz="1800" dirty="0">
                <a:effectLst/>
                <a:ea typeface="Calibri" panose="020F0502020204030204" pitchFamily="34" charset="0"/>
              </a:rPr>
              <a:t>από την Εθνική Υπηρεσία.</a:t>
            </a:r>
            <a:r>
              <a:rPr lang="el-GR" sz="1700" i="1" dirty="0"/>
              <a:t> </a:t>
            </a:r>
            <a:endParaRPr lang="en-GB" sz="1700" i="1" dirty="0"/>
          </a:p>
          <a:p>
            <a:r>
              <a:rPr lang="el-GR" sz="1700" i="1" dirty="0"/>
              <a:t> </a:t>
            </a:r>
            <a:endParaRPr lang="en-GB" sz="1700" i="1"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888776" y="962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(8/10)</a:t>
            </a:r>
            <a:endParaRPr lang="en-GB" sz="2800" b="1" dirty="0">
              <a:solidFill>
                <a:schemeClr val="bg1"/>
              </a:solidFill>
              <a:ea typeface="+mj-ea"/>
              <a:cs typeface="+mj-cs"/>
            </a:endParaRPr>
          </a:p>
        </p:txBody>
      </p:sp>
    </p:spTree>
    <p:extLst>
      <p:ext uri="{BB962C8B-B14F-4D97-AF65-F5344CB8AC3E}">
        <p14:creationId xmlns:p14="http://schemas.microsoft.com/office/powerpoint/2010/main" val="189444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46464"/>
            <a:ext cx="11881320" cy="7032694"/>
          </a:xfrm>
          <a:prstGeom prst="rect">
            <a:avLst/>
          </a:prstGeom>
          <a:noFill/>
        </p:spPr>
        <p:txBody>
          <a:bodyPr wrap="square" rtlCol="0">
            <a:spAutoFit/>
          </a:bodyPr>
          <a:lstStyle/>
          <a:p>
            <a:r>
              <a:rPr lang="el-GR" sz="2000" b="1" u="sng" dirty="0"/>
              <a:t>Άρθρο Ι.12</a:t>
            </a:r>
            <a:r>
              <a:rPr lang="el-GR" sz="2000" b="1" dirty="0"/>
              <a:t> – Προβολή της Ευρωπαϊκής Χρηματοδότησης</a:t>
            </a:r>
          </a:p>
          <a:p>
            <a:pPr marL="342900" indent="-342900">
              <a:buFont typeface="Wingdings" panose="05000000000000000000" pitchFamily="2" charset="2"/>
              <a:buChar char="q"/>
            </a:pPr>
            <a:endParaRPr lang="el-GR" sz="2000" b="1" u="sng" dirty="0"/>
          </a:p>
          <a:p>
            <a:pPr marL="285750" indent="-285750">
              <a:buFont typeface="Wingdings" panose="05000000000000000000" pitchFamily="2" charset="2"/>
              <a:buChar char="§"/>
            </a:pPr>
            <a:r>
              <a:rPr lang="el-GR" dirty="0"/>
              <a:t>Οι δικαιούχοι </a:t>
            </a:r>
            <a:r>
              <a:rPr lang="el-GR" u="sng" dirty="0"/>
              <a:t>πρέπει να γνωστοποιούν τη στήριξη που έλαβαν μέσω του Προγράμματος </a:t>
            </a:r>
            <a:r>
              <a:rPr lang="en-GB" u="sng" dirty="0"/>
              <a:t>Erasmus+</a:t>
            </a:r>
            <a:r>
              <a:rPr lang="en-GB" dirty="0"/>
              <a:t> </a:t>
            </a:r>
            <a:r>
              <a:rPr lang="el-GR" dirty="0"/>
              <a:t>στις ακόλουθες περιπτώσεις:</a:t>
            </a:r>
          </a:p>
          <a:p>
            <a:endParaRPr lang="el-GR" b="1" dirty="0">
              <a:solidFill>
                <a:srgbClr val="FF0000"/>
              </a:solidFill>
            </a:endParaRPr>
          </a:p>
          <a:p>
            <a:pPr marL="285750" indent="-285750">
              <a:buFont typeface="Wingdings" panose="05000000000000000000" pitchFamily="2" charset="2"/>
              <a:buChar char="ü"/>
            </a:pPr>
            <a:r>
              <a:rPr lang="el-GR" dirty="0"/>
              <a:t>Σε όλο το υλικό επικοινωνίας και προώθησης του Σχεδίου</a:t>
            </a:r>
          </a:p>
          <a:p>
            <a:pPr marL="285750" indent="-285750">
              <a:buFont typeface="Wingdings" panose="05000000000000000000" pitchFamily="2" charset="2"/>
              <a:buChar char="ü"/>
            </a:pPr>
            <a:r>
              <a:rPr lang="el-GR" dirty="0"/>
              <a:t>Στην ιστοσελίδα του Σχεδίου</a:t>
            </a:r>
          </a:p>
          <a:p>
            <a:pPr marL="285750" indent="-285750">
              <a:buFont typeface="Wingdings" panose="05000000000000000000" pitchFamily="2" charset="2"/>
              <a:buChar char="ü"/>
            </a:pPr>
            <a:r>
              <a:rPr lang="el-GR" dirty="0"/>
              <a:t>Στις ιστοσελίδες των εταίρων οργανισμών, όταν αυτές περιέχουν αναφορές στο Σχέδιο/υλικό του Σχεδίου</a:t>
            </a:r>
          </a:p>
          <a:p>
            <a:pPr marL="285750" indent="-285750">
              <a:buFont typeface="Wingdings" panose="05000000000000000000" pitchFamily="2" charset="2"/>
              <a:buChar char="ü"/>
            </a:pPr>
            <a:r>
              <a:rPr lang="el-GR" dirty="0"/>
              <a:t>Στις δημοσιεύσεις στα μέσα Κοινωνικής Δικτύωσης</a:t>
            </a:r>
          </a:p>
          <a:p>
            <a:endParaRPr lang="el-GR" b="1" dirty="0">
              <a:solidFill>
                <a:srgbClr val="FF0000"/>
              </a:solidFill>
            </a:endParaRPr>
          </a:p>
          <a:p>
            <a:endParaRPr lang="el-GR" b="1" dirty="0">
              <a:solidFill>
                <a:srgbClr val="FF0000"/>
              </a:solidFill>
            </a:endParaRPr>
          </a:p>
          <a:p>
            <a:endParaRPr lang="el-GR" b="1" dirty="0">
              <a:solidFill>
                <a:srgbClr val="FF0000"/>
              </a:solidFill>
            </a:endParaRPr>
          </a:p>
          <a:p>
            <a:r>
              <a:rPr lang="el-GR" sz="1700" i="1" u="sng" dirty="0"/>
              <a:t>Σημείωση</a:t>
            </a:r>
            <a:r>
              <a:rPr lang="el-GR" sz="1700" i="1" dirty="0"/>
              <a:t>: Οι επίσημες οδηγίες (λογότυπα που πρέπει να χρησιμοποιούνται κτλ.) βρίσκονται </a:t>
            </a:r>
          </a:p>
          <a:p>
            <a:r>
              <a:rPr lang="el-GR" sz="1700" i="1" dirty="0"/>
              <a:t>στον ακόλουθο σύνδεσμο:</a:t>
            </a:r>
            <a:r>
              <a:rPr lang="el-GR" dirty="0">
                <a:solidFill>
                  <a:srgbClr val="FF0000"/>
                </a:solidFill>
              </a:rPr>
              <a:t> </a:t>
            </a:r>
            <a:r>
              <a:rPr lang="en-GB" sz="1700" u="sng" dirty="0">
                <a:hlinkClick r:id="rId3"/>
              </a:rPr>
              <a:t>https://ec.europa.eu/info/resources-partners/european-commission-visual-identity_es</a:t>
            </a:r>
            <a:r>
              <a:rPr lang="en-GB" sz="1700" dirty="0"/>
              <a:t> </a:t>
            </a:r>
          </a:p>
          <a:p>
            <a:pPr marL="180975" indent="-180975"/>
            <a:endParaRPr lang="el-GR" sz="1700" dirty="0"/>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7" name="Picture 6"/>
          <p:cNvPicPr>
            <a:picLocks noChangeAspect="1"/>
          </p:cNvPicPr>
          <p:nvPr/>
        </p:nvPicPr>
        <p:blipFill>
          <a:blip r:embed="rId4"/>
          <a:stretch>
            <a:fillRect/>
          </a:stretch>
        </p:blipFill>
        <p:spPr>
          <a:xfrm>
            <a:off x="10410950" y="2492896"/>
            <a:ext cx="1888651" cy="2671418"/>
          </a:xfrm>
          <a:prstGeom prst="rect">
            <a:avLst/>
          </a:prstGeom>
        </p:spPr>
      </p:pic>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1925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(9/10)</a:t>
            </a:r>
            <a:endParaRPr lang="en-GB" sz="2800" b="1" dirty="0">
              <a:solidFill>
                <a:schemeClr val="bg1"/>
              </a:solidFill>
              <a:ea typeface="+mj-ea"/>
              <a:cs typeface="+mj-cs"/>
            </a:endParaRPr>
          </a:p>
        </p:txBody>
      </p:sp>
    </p:spTree>
    <p:extLst>
      <p:ext uri="{BB962C8B-B14F-4D97-AF65-F5344CB8AC3E}">
        <p14:creationId xmlns:p14="http://schemas.microsoft.com/office/powerpoint/2010/main" val="29102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35953"/>
            <a:ext cx="11881320" cy="6678751"/>
          </a:xfrm>
          <a:prstGeom prst="rect">
            <a:avLst/>
          </a:prstGeom>
          <a:noFill/>
        </p:spPr>
        <p:txBody>
          <a:bodyPr wrap="square" rtlCol="0">
            <a:spAutoFit/>
          </a:bodyPr>
          <a:lstStyle/>
          <a:p>
            <a:pPr algn="just"/>
            <a:r>
              <a:rPr lang="el-GR" sz="2000" b="1" u="sng" dirty="0"/>
              <a:t>Άρθρο Ι.15</a:t>
            </a:r>
            <a:r>
              <a:rPr lang="el-GR" sz="2000" b="1" dirty="0"/>
              <a:t> – Οικονομική ευθύνη δικαιούχων</a:t>
            </a:r>
          </a:p>
          <a:p>
            <a:pPr algn="just"/>
            <a:endParaRPr lang="el-GR" sz="2200" b="1" u="sng" dirty="0"/>
          </a:p>
          <a:p>
            <a:pPr marL="285750" indent="-285750" algn="just">
              <a:buFont typeface="Wingdings" panose="05000000000000000000" pitchFamily="2" charset="2"/>
              <a:buChar char="§"/>
            </a:pPr>
            <a:r>
              <a:rPr lang="el-GR" dirty="0"/>
              <a:t>Οι δικαιούχοι, πέραν του συντονιστή, φέρουν ευθύνη </a:t>
            </a:r>
            <a:r>
              <a:rPr lang="el-GR" u="sng" dirty="0"/>
              <a:t>μόνο για το ποσό που τους αντιστοιχεί για τις δραστηριότητες που θα υλοποιήσουν</a:t>
            </a:r>
            <a:r>
              <a:rPr lang="el-GR" dirty="0"/>
              <a:t>, το συνολικό δηλαδή ποσό που </a:t>
            </a:r>
            <a:r>
              <a:rPr lang="el-GR" dirty="0" err="1"/>
              <a:t>εμβάζεται</a:t>
            </a:r>
            <a:r>
              <a:rPr lang="el-GR" dirty="0"/>
              <a:t> στον τραπεζικό λογαριασμό τους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Ο συντονιστής οργανισμός φέρει ευθύνη </a:t>
            </a:r>
            <a:r>
              <a:rPr lang="el-GR" u="sng" dirty="0"/>
              <a:t>για το συνολικό ποσό επιχορήγησης</a:t>
            </a:r>
            <a:r>
              <a:rPr lang="el-GR" dirty="0"/>
              <a:t>, το ποσό δηλαδή που </a:t>
            </a:r>
            <a:r>
              <a:rPr lang="el-GR" dirty="0" err="1"/>
              <a:t>εμβάζεται</a:t>
            </a:r>
            <a:r>
              <a:rPr lang="el-GR" dirty="0"/>
              <a:t> από την Εθνική Υπηρεσία της χώρας του στον τραπεζικό του λογαριασμό</a:t>
            </a:r>
          </a:p>
          <a:p>
            <a:pPr algn="just"/>
            <a:endParaRPr lang="el-GR" sz="2200" dirty="0"/>
          </a:p>
          <a:p>
            <a:pPr algn="just"/>
            <a:endParaRPr lang="el-GR" sz="2200" dirty="0"/>
          </a:p>
          <a:p>
            <a:pPr algn="just"/>
            <a:r>
              <a:rPr lang="el-GR" sz="1700" i="1" u="sng" dirty="0"/>
              <a:t>Σημείωση</a:t>
            </a:r>
            <a:r>
              <a:rPr lang="el-GR" sz="1700" i="1" dirty="0"/>
              <a:t>: Όλοι οι εταίροι που συναποτελούν την Κοινοπραξία (ανεξαρτήτως του ρόλου τους) φέρουν ευθύνη - όλοι μαζί και ο καθένας ξεχωριστά - για την υλοποίηση των δραστηριοτήτων του Σχεδίου και την ανάπτυξη των αποτελεσμάτων του, στη βάση της Συμφωνίας Επιχορήγησης. Ως εκ τούτου, </a:t>
            </a:r>
            <a:r>
              <a:rPr lang="el-GR" sz="1700" i="1" u="sng" dirty="0"/>
              <a:t>εάν ένας εξ’ αυτών αποτύχει να υλοποιήσει τις δραστηριότητες που του έχουν ανατεθεί, όλοι οι υπόλοιποι εταίροι γίνονται αυτομάτως υπεύθυνοι για την υλοποίησή τους</a:t>
            </a:r>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888776"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(10/10)</a:t>
            </a:r>
            <a:endParaRPr lang="en-GB" sz="2800" b="1" dirty="0">
              <a:solidFill>
                <a:schemeClr val="bg1"/>
              </a:solidFill>
              <a:ea typeface="+mj-ea"/>
              <a:cs typeface="+mj-cs"/>
            </a:endParaRPr>
          </a:p>
        </p:txBody>
      </p:sp>
    </p:spTree>
    <p:extLst>
      <p:ext uri="{BB962C8B-B14F-4D97-AF65-F5344CB8AC3E}">
        <p14:creationId xmlns:p14="http://schemas.microsoft.com/office/powerpoint/2010/main" val="51572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908720"/>
            <a:ext cx="11881320" cy="7017306"/>
          </a:xfrm>
          <a:prstGeom prst="rect">
            <a:avLst/>
          </a:prstGeom>
          <a:noFill/>
        </p:spPr>
        <p:txBody>
          <a:bodyPr wrap="square" rtlCol="0">
            <a:spAutoFit/>
          </a:bodyPr>
          <a:lstStyle/>
          <a:p>
            <a:pPr algn="just"/>
            <a:r>
              <a:rPr lang="el-GR" sz="2000" b="1" u="sng" dirty="0"/>
              <a:t>Άρθρο ΙΙ.2.3</a:t>
            </a:r>
            <a:r>
              <a:rPr lang="el-GR" sz="2000" b="1" dirty="0"/>
              <a:t> – Γενικές Υποχρεώσεις και ρόλος του συντονιστή</a:t>
            </a:r>
          </a:p>
          <a:p>
            <a:pPr algn="just"/>
            <a:endParaRPr lang="el-GR" sz="2000" b="1" dirty="0"/>
          </a:p>
          <a:p>
            <a:pPr algn="just"/>
            <a:r>
              <a:rPr lang="el-GR" sz="2000" b="1" dirty="0"/>
              <a:t>Ο συντονιστής:</a:t>
            </a:r>
          </a:p>
          <a:p>
            <a:pPr algn="just"/>
            <a:endParaRPr lang="el-GR" sz="2200" b="1" u="sng" dirty="0"/>
          </a:p>
          <a:p>
            <a:pPr marL="285750" indent="-285750" algn="just">
              <a:buFont typeface="Wingdings" panose="05000000000000000000" pitchFamily="2" charset="2"/>
              <a:buChar char="§"/>
            </a:pPr>
            <a:r>
              <a:rPr lang="el-GR" dirty="0"/>
              <a:t>Παρακολουθεί την υλοποίηση των δραστηριοτήτων του Σχεδίου, ούτως ώστε να διασφαλίσει ότι υλοποιούνται στη βάση της Συμφωνίας Επιχορήγησης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Εκτελεί χρέη διαμεσολαβητή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Υποχρεούται να ενημερώσει την Εθνική Υπηρεσία της χώρας του, στην περίπτωση που:</a:t>
            </a:r>
          </a:p>
          <a:p>
            <a:pPr algn="just"/>
            <a:endParaRPr lang="el-GR" dirty="0"/>
          </a:p>
          <a:p>
            <a:pPr marL="285750" indent="-285750" algn="just">
              <a:buFont typeface="Wingdings" panose="05000000000000000000" pitchFamily="2" charset="2"/>
              <a:buChar char="ü"/>
            </a:pPr>
            <a:r>
              <a:rPr lang="el-GR" dirty="0"/>
              <a:t>Προκύπτει αλλαγή στην επίσημη ονομασία, τη διεύθυνση ή τον νόμιμο εκπρόσωπο ενός εκ των εταίρων</a:t>
            </a:r>
          </a:p>
          <a:p>
            <a:pPr marL="285750" indent="-285750" algn="just">
              <a:buFont typeface="Wingdings" panose="05000000000000000000" pitchFamily="2" charset="2"/>
              <a:buChar char="ü"/>
            </a:pPr>
            <a:r>
              <a:rPr lang="el-GR" dirty="0"/>
              <a:t>Αλλάζει η νομική, οικονομική, οργανωτική κατάσταση ή η κατάσταση ιδιοκτησίας ενός εκ των εταίρων</a:t>
            </a:r>
          </a:p>
          <a:p>
            <a:pPr marL="285750" indent="-285750" algn="just">
              <a:buFont typeface="Wingdings" panose="05000000000000000000" pitchFamily="2" charset="2"/>
              <a:buChar char="ü"/>
            </a:pPr>
            <a:r>
              <a:rPr lang="el-GR" dirty="0"/>
              <a:t>Έχουν δημιουργηθεί συνθήκες που ενδέχεται να καθυστερήσουν ή να επηρεάσουν την υλοποίηση του Σχεδίου</a:t>
            </a:r>
          </a:p>
          <a:p>
            <a:pPr marL="285750" indent="-285750" algn="just">
              <a:buFont typeface="Wingdings" panose="05000000000000000000" pitchFamily="2" charset="2"/>
              <a:buChar char="ü"/>
            </a:pPr>
            <a:r>
              <a:rPr lang="el-GR" dirty="0"/>
              <a:t>Ένας εκ των εταίρων οργανισμών περιέρχεται σε κατάσταση αποκλεισμού από το Πρόγραμμα </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
            </a:pPr>
            <a:r>
              <a:rPr lang="el-GR" dirty="0"/>
              <a:t>Φέρει την ευθύνη επικύρωσης της πληροφόρησης και των αποδεικτικών στοιχείων που συλλέγει από τους εταίρους του, προτού δοθούν στην Εθνική Υπηρεσία</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3219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(1/3)</a:t>
            </a:r>
            <a:endParaRPr lang="en-GB" sz="2800" b="1" dirty="0">
              <a:solidFill>
                <a:schemeClr val="bg1"/>
              </a:solidFill>
              <a:ea typeface="+mj-ea"/>
              <a:cs typeface="+mj-cs"/>
            </a:endParaRPr>
          </a:p>
        </p:txBody>
      </p:sp>
    </p:spTree>
    <p:extLst>
      <p:ext uri="{BB962C8B-B14F-4D97-AF65-F5344CB8AC3E}">
        <p14:creationId xmlns:p14="http://schemas.microsoft.com/office/powerpoint/2010/main" val="167996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5061" y="818206"/>
            <a:ext cx="11881320" cy="4431983"/>
          </a:xfrm>
          <a:prstGeom prst="rect">
            <a:avLst/>
          </a:prstGeom>
          <a:noFill/>
        </p:spPr>
        <p:txBody>
          <a:bodyPr wrap="square" rtlCol="0">
            <a:spAutoFit/>
          </a:bodyPr>
          <a:lstStyle/>
          <a:p>
            <a:pPr algn="just"/>
            <a:endParaRPr lang="el-GR" sz="2200" b="1" u="sng" dirty="0"/>
          </a:p>
          <a:p>
            <a:pPr marL="285750" indent="-285750" algn="just">
              <a:buFont typeface="Wingdings" panose="05000000000000000000" pitchFamily="2" charset="2"/>
              <a:buChar char="§"/>
            </a:pPr>
            <a:r>
              <a:rPr lang="el-GR" dirty="0"/>
              <a:t>Πραγματοποιεί έγκαιρα τις πληρωμές προς τους εταίρους του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Υποβάλλει έγκαιρα τα αιτήματα για πληρωμή της δεύτερης δόσης προχρηματοδότησης και για αποπληρωμή του τελικού ποσού επιχορήγησης, στη βάση των διατάξεων της Συμφωνίας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Παρέχει στην Εθνική Υπηρεσία ή στην ΕΕ τα απαιτούμενα έντυπα για τη διενέργεια ποιοτικών και οικονομικών ελέγχων, κατά τη διάρκεια της υλοποίησης του Σχεδίου και μετά τη λήξη του</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(2/3)</a:t>
            </a:r>
            <a:endParaRPr lang="en-GB" sz="2800" b="1" dirty="0">
              <a:solidFill>
                <a:schemeClr val="bg1"/>
              </a:solidFill>
              <a:ea typeface="+mj-ea"/>
              <a:cs typeface="+mj-cs"/>
            </a:endParaRPr>
          </a:p>
        </p:txBody>
      </p:sp>
      <p:pic>
        <p:nvPicPr>
          <p:cNvPr id="2050" name="Picture 2" descr="Anatomy of a Training Coordinator: Q&amp;A With Geri McArdle | ATD">
            <a:extLst>
              <a:ext uri="{FF2B5EF4-FFF2-40B4-BE49-F238E27FC236}">
                <a16:creationId xmlns:a16="http://schemas.microsoft.com/office/drawing/2014/main" id="{542676C8-F53E-C24C-008A-46EE6322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870" y="4096820"/>
            <a:ext cx="3756260" cy="249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8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335360" y="1698115"/>
            <a:ext cx="10369152" cy="4462760"/>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400" b="1" dirty="0">
                <a:solidFill>
                  <a:srgbClr val="308879"/>
                </a:solidFill>
              </a:rPr>
              <a:t>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Οργανωτικά και Πρακτικά Θέματα</a:t>
            </a:r>
          </a:p>
        </p:txBody>
      </p:sp>
      <p:sp>
        <p:nvSpPr>
          <p:cNvPr id="6" name="Title 1"/>
          <p:cNvSpPr txBox="1">
            <a:spLocks/>
          </p:cNvSpPr>
          <p:nvPr/>
        </p:nvSpPr>
        <p:spPr>
          <a:xfrm>
            <a:off x="2167476" y="64548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3452" y="1149371"/>
            <a:ext cx="11881320" cy="4062651"/>
          </a:xfrm>
          <a:prstGeom prst="rect">
            <a:avLst/>
          </a:prstGeom>
          <a:noFill/>
        </p:spPr>
        <p:txBody>
          <a:bodyPr wrap="square" rtlCol="0">
            <a:spAutoFit/>
          </a:bodyPr>
          <a:lstStyle/>
          <a:p>
            <a:pPr algn="just"/>
            <a:r>
              <a:rPr lang="el-GR" sz="2000" b="1" u="sng" dirty="0"/>
              <a:t>Άρθρο ΙΙ.27.2</a:t>
            </a:r>
            <a:r>
              <a:rPr lang="el-GR" sz="2000" b="1" dirty="0"/>
              <a:t> – Τήρηση εγγράφων</a:t>
            </a:r>
          </a:p>
          <a:p>
            <a:pPr algn="just"/>
            <a:endParaRPr lang="el-GR" sz="2000" b="1" dirty="0"/>
          </a:p>
          <a:p>
            <a:pPr algn="just"/>
            <a:r>
              <a:rPr lang="el-GR" sz="2000" b="1" dirty="0"/>
              <a:t>Τα πρωτότυπα αποδεικτικά/Τα ηλεκτρονικά και λογιστικά αρχεία που σχετίζονται με την υλοποίηση του Σχεδίου τηρούνται στις εγκαταστάσεις του συντονιστή οργανισμού για:</a:t>
            </a:r>
          </a:p>
          <a:p>
            <a:pPr algn="just"/>
            <a:endParaRPr lang="el-GR" sz="2200" b="1" u="sng" dirty="0"/>
          </a:p>
          <a:p>
            <a:pPr marL="285750" indent="-285750" algn="just">
              <a:buFont typeface="Wingdings" panose="05000000000000000000" pitchFamily="2" charset="2"/>
              <a:buChar char="§"/>
            </a:pPr>
            <a:r>
              <a:rPr lang="el-GR" b="1" dirty="0"/>
              <a:t>5 χρόνια</a:t>
            </a:r>
            <a:r>
              <a:rPr lang="el-GR" dirty="0"/>
              <a:t>, από την ημερομηνία αποπληρωμής του τελικού ποσού επιχορήγησης</a:t>
            </a:r>
            <a:endParaRPr lang="el-GR" u="sng" dirty="0"/>
          </a:p>
          <a:p>
            <a:pPr algn="just"/>
            <a:endParaRPr lang="el-GR" sz="2200"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198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(3/3)</a:t>
            </a:r>
            <a:endParaRPr lang="en-GB" sz="2800" b="1" dirty="0">
              <a:solidFill>
                <a:schemeClr val="bg1"/>
              </a:solidFill>
              <a:ea typeface="+mj-ea"/>
              <a:cs typeface="+mj-cs"/>
            </a:endParaRPr>
          </a:p>
        </p:txBody>
      </p:sp>
      <p:pic>
        <p:nvPicPr>
          <p:cNvPr id="3074" name="Picture 2" descr="Employee records: How long should your business keep them? - Shred Right">
            <a:extLst>
              <a:ext uri="{FF2B5EF4-FFF2-40B4-BE49-F238E27FC236}">
                <a16:creationId xmlns:a16="http://schemas.microsoft.com/office/drawing/2014/main" id="{7255EF12-804F-779A-1072-A2857A07A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4365104"/>
            <a:ext cx="3229920" cy="214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7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5853910"/>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ΟΙ ΔΙΚΑΙΟΥΧΟΙ ΠΡΕΠΕΙ ΝΑ ΥΠΟΒΑΛΟΥΝ ΤΗΝ ΤΕΛΙΚΗ ΤΟΥΣ ΕΚΘΕΣΗ ΕΝΤΟΣ   60 ΗΜΕΡΩΝ ΑΠΟ ΤΗΝ ΕΠΙΣΗΜΗ ΗΜΕΡΟΜΗΝΙΑ ΛΗΞΗΣ ΤΟΥ ΣΧΕΔΙΟΥ, ΟΠΩΣ ΑΥΤΗ ΚΑΘΟΡΙΖΕΤΑΙ ΣΤΗ ΣΥΜΦΩΝΙΑ ΕΠΙΧΟΡΗΓΗΣΗΣ</a:t>
            </a: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ΣΤΗΝ ΟΠΟΙΑ ΥΠΟΒΑΛΛΕΤΑΙ, ΔΗΛΑΔΗ ΤΗΝ ΕΘΝΙΚΗ ΥΠΗΡΕΣΙΑ ΤΗΣ ΧΩΡΑΣ ΤΟΥ ΣΥΝΤΟΝΙΣΤΗ</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21021"/>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και Αξιολόγηση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055440" y="1880828"/>
            <a:ext cx="9865096" cy="309634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760984" y="58559"/>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947428" y="1556792"/>
            <a:ext cx="10297144" cy="4401205"/>
          </a:xfrm>
          <a:prstGeom prst="rect">
            <a:avLst/>
          </a:prstGeom>
          <a:noFill/>
        </p:spPr>
        <p:txBody>
          <a:bodyPr wrap="square">
            <a:spAutoFit/>
          </a:bodyPr>
          <a:lstStyle/>
          <a:p>
            <a:pPr algn="ctr"/>
            <a:r>
              <a:rPr lang="el-GR" sz="2000" dirty="0">
                <a:solidFill>
                  <a:srgbClr val="000000"/>
                </a:solidFill>
                <a:latin typeface="Calibri" panose="020F0502020204030204" pitchFamily="34" charset="0"/>
              </a:rPr>
              <a:t>Το έντυπο Τελικής Έκθεσης των Σχεδίων ΚΑ220, που εγκρίθηκαν στα πλαίσια της Πρόσκλησης του 2022, </a:t>
            </a:r>
            <a:r>
              <a:rPr lang="el-GR" sz="2000" b="1" dirty="0">
                <a:solidFill>
                  <a:srgbClr val="000000"/>
                </a:solidFill>
                <a:latin typeface="Calibri" panose="020F0502020204030204" pitchFamily="34" charset="0"/>
              </a:rPr>
              <a:t>δεν είναι ακόμη διαθέσιμο</a:t>
            </a:r>
            <a:r>
              <a:rPr lang="el-GR" sz="2000" dirty="0">
                <a:solidFill>
                  <a:srgbClr val="000000"/>
                </a:solidFill>
                <a:latin typeface="Calibri" panose="020F0502020204030204" pitchFamily="34" charset="0"/>
              </a:rPr>
              <a:t>, καθώς – από τεχνικής απόψεως – δεν είναι ακόμα εφικτή η μεταφορά των Σχεδίων αυτών στο </a:t>
            </a:r>
            <a:r>
              <a:rPr lang="en-GB" sz="2000" dirty="0">
                <a:solidFill>
                  <a:srgbClr val="000000"/>
                </a:solidFill>
                <a:latin typeface="Calibri" panose="020F0502020204030204" pitchFamily="34" charset="0"/>
              </a:rPr>
              <a:t>Beneficiary Module </a:t>
            </a:r>
            <a:r>
              <a:rPr lang="en-GB" sz="2000" dirty="0">
                <a:solidFill>
                  <a:srgbClr val="000000"/>
                </a:solidFill>
                <a:latin typeface="Calibri" panose="020F0502020204030204" pitchFamily="34" charset="0"/>
                <a:sym typeface="Wingdings" panose="05000000000000000000" pitchFamily="2" charset="2"/>
              </a:rPr>
              <a:t> </a:t>
            </a:r>
            <a:r>
              <a:rPr lang="el-GR" sz="2000" dirty="0">
                <a:solidFill>
                  <a:srgbClr val="000000"/>
                </a:solidFill>
                <a:latin typeface="Calibri" panose="020F0502020204030204" pitchFamily="34" charset="0"/>
                <a:sym typeface="Wingdings" panose="05000000000000000000" pitchFamily="2" charset="2"/>
              </a:rPr>
              <a:t>Δεν έχουμε επίσημη πληροφόρηση για την ακριβή δομή του εντύπου (το ίδιο ισχύει και για το έντυπο Ενδιάμεσης Έκθεσης)</a:t>
            </a:r>
            <a:endParaRPr lang="en-GB" sz="2000" dirty="0">
              <a:solidFill>
                <a:srgbClr val="000000"/>
              </a:solidFill>
              <a:latin typeface="Calibri" panose="020F0502020204030204" pitchFamily="34" charset="0"/>
            </a:endParaRPr>
          </a:p>
          <a:p>
            <a:pPr algn="ctr"/>
            <a:endParaRPr lang="el-GR" sz="2000" dirty="0">
              <a:solidFill>
                <a:srgbClr val="000000"/>
              </a:solidFill>
              <a:latin typeface="Calibri" panose="020F0502020204030204" pitchFamily="34" charset="0"/>
            </a:endParaRPr>
          </a:p>
          <a:p>
            <a:pPr algn="ctr"/>
            <a:endParaRPr lang="en-GB" sz="2000" dirty="0">
              <a:solidFill>
                <a:srgbClr val="000000"/>
              </a:solidFill>
              <a:latin typeface="Calibri" panose="020F0502020204030204" pitchFamily="34" charset="0"/>
            </a:endParaRPr>
          </a:p>
          <a:p>
            <a:pPr algn="ctr"/>
            <a:r>
              <a:rPr lang="el-GR" sz="2000" dirty="0">
                <a:solidFill>
                  <a:srgbClr val="000000"/>
                </a:solidFill>
                <a:latin typeface="Calibri" panose="020F0502020204030204" pitchFamily="34" charset="0"/>
              </a:rPr>
              <a:t>Στον </a:t>
            </a:r>
            <a:r>
              <a:rPr lang="el-GR" sz="2000" dirty="0">
                <a:solidFill>
                  <a:srgbClr val="000000"/>
                </a:solidFill>
                <a:latin typeface="Calibri" panose="020F0502020204030204" pitchFamily="34" charset="0"/>
                <a:hlinkClick r:id="rId3"/>
              </a:rPr>
              <a:t>Οδηγό για τη Χρήση του Χρηματοδοτικού Μοντέλου που βασίζεται σε κατ’ </a:t>
            </a:r>
            <a:r>
              <a:rPr lang="el-GR" sz="2000" dirty="0" err="1">
                <a:solidFill>
                  <a:srgbClr val="000000"/>
                </a:solidFill>
                <a:latin typeface="Calibri" panose="020F0502020204030204" pitchFamily="34" charset="0"/>
                <a:hlinkClick r:id="rId3"/>
              </a:rPr>
              <a:t>αποκοπήν</a:t>
            </a:r>
            <a:r>
              <a:rPr lang="el-GR" sz="2000" dirty="0">
                <a:solidFill>
                  <a:srgbClr val="000000"/>
                </a:solidFill>
                <a:latin typeface="Calibri" panose="020F0502020204030204" pitchFamily="34" charset="0"/>
                <a:hlinkClick r:id="rId3"/>
              </a:rPr>
              <a:t> ποσά</a:t>
            </a:r>
            <a:r>
              <a:rPr lang="el-GR" sz="2000" dirty="0">
                <a:solidFill>
                  <a:srgbClr val="000000"/>
                </a:solidFill>
                <a:latin typeface="Calibri" panose="020F0502020204030204" pitchFamily="34" charset="0"/>
              </a:rPr>
              <a:t> υπάρχει </a:t>
            </a:r>
            <a:r>
              <a:rPr lang="el-GR" sz="2000" u="sng" dirty="0">
                <a:solidFill>
                  <a:srgbClr val="000000"/>
                </a:solidFill>
                <a:latin typeface="Calibri" panose="020F0502020204030204" pitchFamily="34" charset="0"/>
              </a:rPr>
              <a:t>ενότητα</a:t>
            </a:r>
            <a:r>
              <a:rPr lang="el-GR"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sym typeface="Wingdings" panose="05000000000000000000" pitchFamily="2" charset="2"/>
              </a:rPr>
              <a:t>(5.3. </a:t>
            </a:r>
            <a:r>
              <a:rPr lang="en-GB" sz="2000" dirty="0">
                <a:solidFill>
                  <a:srgbClr val="000000"/>
                </a:solidFill>
                <a:latin typeface="Calibri" panose="020F0502020204030204" pitchFamily="34" charset="0"/>
                <a:sym typeface="Wingdings" panose="05000000000000000000" pitchFamily="2" charset="2"/>
              </a:rPr>
              <a:t>“Reporting”</a:t>
            </a:r>
            <a:r>
              <a:rPr lang="el-GR" sz="2000" dirty="0">
                <a:solidFill>
                  <a:srgbClr val="000000"/>
                </a:solidFill>
                <a:latin typeface="Calibri" panose="020F0502020204030204" pitchFamily="34" charset="0"/>
                <a:sym typeface="Wingdings" panose="05000000000000000000" pitchFamily="2" charset="2"/>
              </a:rPr>
              <a:t>, 5.4. </a:t>
            </a:r>
            <a:r>
              <a:rPr lang="en-GB" sz="2000" dirty="0">
                <a:solidFill>
                  <a:srgbClr val="000000"/>
                </a:solidFill>
                <a:latin typeface="Calibri" panose="020F0502020204030204" pitchFamily="34" charset="0"/>
                <a:sym typeface="Wingdings" panose="05000000000000000000" pitchFamily="2" charset="2"/>
              </a:rPr>
              <a:t>“Quality Assessment”) </a:t>
            </a:r>
            <a:r>
              <a:rPr lang="el-GR" sz="2000" u="sng" dirty="0">
                <a:solidFill>
                  <a:srgbClr val="000000"/>
                </a:solidFill>
                <a:latin typeface="Calibri" panose="020F0502020204030204" pitchFamily="34" charset="0"/>
              </a:rPr>
              <a:t>που αναφέρεται στη γενική δομή του εντύπου και τον ακριβή τρόπο βαθμολόγησης μίας Τελικής Έκθεσης</a:t>
            </a:r>
            <a:r>
              <a:rPr lang="el-GR" sz="2000" dirty="0">
                <a:solidFill>
                  <a:srgbClr val="000000"/>
                </a:solidFill>
                <a:latin typeface="Calibri" panose="020F0502020204030204" pitchFamily="34" charset="0"/>
              </a:rPr>
              <a:t> Σχεδίου ΚΑ220 </a:t>
            </a:r>
            <a:r>
              <a:rPr lang="el-GR" sz="2000" dirty="0">
                <a:solidFill>
                  <a:srgbClr val="000000"/>
                </a:solidFill>
                <a:latin typeface="Calibri" panose="020F0502020204030204" pitchFamily="34" charset="0"/>
                <a:sym typeface="Wingdings" panose="05000000000000000000" pitchFamily="2" charset="2"/>
              </a:rPr>
              <a:t> </a:t>
            </a:r>
            <a:r>
              <a:rPr lang="el-GR" sz="2000" b="1" dirty="0">
                <a:solidFill>
                  <a:srgbClr val="000000"/>
                </a:solidFill>
                <a:latin typeface="Calibri" panose="020F0502020204030204" pitchFamily="34" charset="0"/>
                <a:sym typeface="Wingdings" panose="05000000000000000000" pitchFamily="2" charset="2"/>
              </a:rPr>
              <a:t>Αναμένεται σύντομα </a:t>
            </a:r>
            <a:r>
              <a:rPr lang="el-GR" sz="2000" b="1" dirty="0" err="1">
                <a:solidFill>
                  <a:srgbClr val="000000"/>
                </a:solidFill>
                <a:latin typeface="Calibri" panose="020F0502020204030204" pitchFamily="34" charset="0"/>
                <a:sym typeface="Wingdings" panose="05000000000000000000" pitchFamily="2" charset="2"/>
              </a:rPr>
              <a:t>επικαιροποιημένος</a:t>
            </a:r>
            <a:r>
              <a:rPr lang="el-GR" sz="2000" b="1" dirty="0">
                <a:solidFill>
                  <a:srgbClr val="000000"/>
                </a:solidFill>
                <a:latin typeface="Calibri" panose="020F0502020204030204" pitchFamily="34" charset="0"/>
                <a:sym typeface="Wingdings" panose="05000000000000000000" pitchFamily="2" charset="2"/>
              </a:rPr>
              <a:t> Οδηγός</a:t>
            </a:r>
            <a:r>
              <a:rPr lang="el-GR" sz="2000" dirty="0">
                <a:solidFill>
                  <a:srgbClr val="000000"/>
                </a:solidFill>
                <a:latin typeface="Calibri" panose="020F0502020204030204" pitchFamily="34" charset="0"/>
                <a:sym typeface="Wingdings" panose="05000000000000000000" pitchFamily="2" charset="2"/>
              </a:rPr>
              <a:t>, ο οποίος θα περιέχει αλλαγές ως προς αυτή την ενότητα και ο οποίος θα αντικαταστήσει στην ιστοσελίδα του ΙΔΕΠ τον υφιστάμενο</a:t>
            </a:r>
            <a:endParaRPr lang="el-GR" sz="2000" i="0" u="none" strike="noStrike" baseline="0" dirty="0">
              <a:solidFill>
                <a:srgbClr val="000000"/>
              </a:solidFill>
              <a:latin typeface="Calibri" panose="020F0502020204030204" pitchFamily="34" charset="0"/>
            </a:endParaRPr>
          </a:p>
          <a:p>
            <a:endParaRPr lang="el-GR" sz="2000"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0481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900143"/>
            <a:ext cx="11965313" cy="4918269"/>
          </a:xfrm>
          <a:prstGeom prst="rect">
            <a:avLst/>
          </a:prstGeom>
        </p:spPr>
        <p:txBody>
          <a:bodyPr wrap="square">
            <a:spAutoFit/>
          </a:bodyPr>
          <a:lstStyle/>
          <a:p>
            <a:r>
              <a:rPr lang="el-GR" sz="2000" b="1" i="0" u="none" strike="noStrike" baseline="0" dirty="0">
                <a:solidFill>
                  <a:srgbClr val="000000"/>
                </a:solidFill>
                <a:latin typeface="Calibri" panose="020F0502020204030204" pitchFamily="34" charset="0"/>
              </a:rPr>
              <a:t>Η τελική έκθεση θα διαθέτει </a:t>
            </a:r>
            <a:r>
              <a:rPr lang="el-GR" sz="2000" b="1" i="0" u="sng" strike="noStrike" baseline="0" dirty="0">
                <a:solidFill>
                  <a:srgbClr val="000000"/>
                </a:solidFill>
                <a:latin typeface="Calibri" panose="020F0502020204030204" pitchFamily="34" charset="0"/>
              </a:rPr>
              <a:t>παρόμοια δομή με την αίτηση</a:t>
            </a:r>
            <a:r>
              <a:rPr lang="el-GR" sz="2000" b="1" i="0" u="none" strike="noStrike" baseline="0" dirty="0">
                <a:solidFill>
                  <a:srgbClr val="000000"/>
                </a:solidFill>
                <a:latin typeface="Calibri" panose="020F0502020204030204" pitchFamily="34" charset="0"/>
              </a:rPr>
              <a:t> για επιχορήγηση και θα αξιολογείται ως προς τις ακόλουθες πτυχές:</a:t>
            </a:r>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105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(1/2)</a:t>
            </a:r>
            <a:endParaRPr lang="en-GB" sz="2800" b="1" dirty="0">
              <a:solidFill>
                <a:schemeClr val="bg1"/>
              </a:solidFill>
              <a:ea typeface="+mj-ea"/>
              <a:cs typeface="+mj-cs"/>
            </a:endParaRPr>
          </a:p>
        </p:txBody>
      </p:sp>
      <p:graphicFrame>
        <p:nvGraphicFramePr>
          <p:cNvPr id="2" name="Table 4">
            <a:extLst>
              <a:ext uri="{FF2B5EF4-FFF2-40B4-BE49-F238E27FC236}">
                <a16:creationId xmlns:a16="http://schemas.microsoft.com/office/drawing/2014/main" id="{7C41B179-EDE7-5A56-BD6A-6701C2752C92}"/>
              </a:ext>
            </a:extLst>
          </p:cNvPr>
          <p:cNvGraphicFramePr>
            <a:graphicFrameLocks noGrp="1"/>
          </p:cNvGraphicFramePr>
          <p:nvPr>
            <p:extLst>
              <p:ext uri="{D42A27DB-BD31-4B8C-83A1-F6EECF244321}">
                <p14:modId xmlns:p14="http://schemas.microsoft.com/office/powerpoint/2010/main" val="1760226045"/>
              </p:ext>
            </p:extLst>
          </p:nvPr>
        </p:nvGraphicFramePr>
        <p:xfrm>
          <a:off x="1847528" y="2435132"/>
          <a:ext cx="8128000" cy="3383280"/>
        </p:xfrm>
        <a:graphic>
          <a:graphicData uri="http://schemas.openxmlformats.org/drawingml/2006/table">
            <a:tbl>
              <a:tblPr firstRow="1" bandRow="1">
                <a:tableStyleId>{D7AC3CCA-C797-4891-BE02-D94E43425B78}</a:tableStyleId>
              </a:tblPr>
              <a:tblGrid>
                <a:gridCol w="4064000">
                  <a:extLst>
                    <a:ext uri="{9D8B030D-6E8A-4147-A177-3AD203B41FA5}">
                      <a16:colId xmlns:a16="http://schemas.microsoft.com/office/drawing/2014/main" val="2359393290"/>
                    </a:ext>
                  </a:extLst>
                </a:gridCol>
                <a:gridCol w="4064000">
                  <a:extLst>
                    <a:ext uri="{9D8B030D-6E8A-4147-A177-3AD203B41FA5}">
                      <a16:colId xmlns:a16="http://schemas.microsoft.com/office/drawing/2014/main" val="705903765"/>
                    </a:ext>
                  </a:extLst>
                </a:gridCol>
              </a:tblGrid>
              <a:tr h="370840">
                <a:tc>
                  <a:txBody>
                    <a:bodyPr/>
                    <a:lstStyle/>
                    <a:p>
                      <a:r>
                        <a:rPr lang="el-GR" dirty="0"/>
                        <a:t>Διαχείριση Σχεδίου</a:t>
                      </a:r>
                      <a:endParaRPr lang="en-GB" dirty="0"/>
                    </a:p>
                  </a:txBody>
                  <a:tcPr/>
                </a:tc>
                <a:tc>
                  <a:txBody>
                    <a:bodyPr/>
                    <a:lstStyle/>
                    <a:p>
                      <a:pPr marL="0" indent="0">
                        <a:buFont typeface="Arial" panose="020B0604020202020204" pitchFamily="34" charset="0"/>
                        <a:buNone/>
                      </a:pPr>
                      <a:r>
                        <a:rPr lang="el-GR" sz="1700" b="0" dirty="0"/>
                        <a:t>Ποιότητα της συνεργασίας ανάμεσα στους εταίρους, Κατανομή καθηκόντων, Τήρηση του αρχικού χρονοδιαγράμματος, Συντονισμός  κτλ.      </a:t>
                      </a:r>
                    </a:p>
                  </a:txBody>
                  <a:tcPr/>
                </a:tc>
                <a:extLst>
                  <a:ext uri="{0D108BD9-81ED-4DB2-BD59-A6C34878D82A}">
                    <a16:rowId xmlns:a16="http://schemas.microsoft.com/office/drawing/2014/main" val="4095431068"/>
                  </a:ext>
                </a:extLst>
              </a:tr>
              <a:tr h="370840">
                <a:tc>
                  <a:txBody>
                    <a:bodyPr/>
                    <a:lstStyle/>
                    <a:p>
                      <a:r>
                        <a:rPr lang="el-GR" b="1" dirty="0"/>
                        <a:t>Υλοποίηση Σχεδίου</a:t>
                      </a:r>
                      <a:endParaRPr lang="en-GB" b="1" dirty="0"/>
                    </a:p>
                  </a:txBody>
                  <a:tcPr/>
                </a:tc>
                <a:tc>
                  <a:txBody>
                    <a:bodyPr/>
                    <a:lstStyle/>
                    <a:p>
                      <a:r>
                        <a:rPr lang="el-GR" sz="1700" dirty="0"/>
                        <a:t>Βαθμός επίτευξης των στόχων του Σχεδίου, στη βάση των ποσοτικών και ποιοτικών δεικτών επιτυχίας που είχαν καθοριστεί στην αίτηση για επιχορήγηση, Ποιότητα αποτελεσμάτων</a:t>
                      </a:r>
                      <a:endParaRPr lang="en-GB" sz="1700" dirty="0"/>
                    </a:p>
                  </a:txBody>
                  <a:tcPr/>
                </a:tc>
                <a:extLst>
                  <a:ext uri="{0D108BD9-81ED-4DB2-BD59-A6C34878D82A}">
                    <a16:rowId xmlns:a16="http://schemas.microsoft.com/office/drawing/2014/main" val="489295457"/>
                  </a:ext>
                </a:extLst>
              </a:tr>
              <a:tr h="370840">
                <a:tc>
                  <a:txBody>
                    <a:bodyPr/>
                    <a:lstStyle/>
                    <a:p>
                      <a:r>
                        <a:rPr lang="el-GR" b="1" dirty="0"/>
                        <a:t>Διάδοση και Αντίκτυπος</a:t>
                      </a:r>
                      <a:endParaRPr lang="en-GB" b="1" dirty="0"/>
                    </a:p>
                  </a:txBody>
                  <a:tcPr/>
                </a:tc>
                <a:tc>
                  <a:txBody>
                    <a:bodyPr/>
                    <a:lstStyle/>
                    <a:p>
                      <a:r>
                        <a:rPr lang="el-GR" sz="1700" dirty="0"/>
                        <a:t>Διάδοση αποτελεσμάτων και οφέλη που προέκυψαν για άλλα ενδιαφερόμενα μέρη (εκτός της Σύμπραξης)</a:t>
                      </a:r>
                      <a:endParaRPr lang="en-GB" sz="1700" dirty="0"/>
                    </a:p>
                  </a:txBody>
                  <a:tcPr/>
                </a:tc>
                <a:extLst>
                  <a:ext uri="{0D108BD9-81ED-4DB2-BD59-A6C34878D82A}">
                    <a16:rowId xmlns:a16="http://schemas.microsoft.com/office/drawing/2014/main" val="2748272256"/>
                  </a:ext>
                </a:extLst>
              </a:tr>
            </a:tbl>
          </a:graphicData>
        </a:graphic>
      </p:graphicFrame>
    </p:spTree>
    <p:extLst>
      <p:ext uri="{BB962C8B-B14F-4D97-AF65-F5344CB8AC3E}">
        <p14:creationId xmlns:p14="http://schemas.microsoft.com/office/powerpoint/2010/main" val="234655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1268760"/>
            <a:ext cx="11965313" cy="1040285"/>
          </a:xfrm>
          <a:prstGeom prst="rect">
            <a:avLst/>
          </a:prstGeom>
        </p:spPr>
        <p:txBody>
          <a:bodyPr wrap="square">
            <a:spAutoFit/>
          </a:bodyPr>
          <a:lstStyle/>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(2/2)</a:t>
            </a:r>
            <a:endParaRPr lang="en-GB" sz="2800" b="1" dirty="0">
              <a:solidFill>
                <a:schemeClr val="bg1"/>
              </a:solidFill>
              <a:ea typeface="+mj-ea"/>
              <a:cs typeface="+mj-cs"/>
            </a:endParaRPr>
          </a:p>
        </p:txBody>
      </p:sp>
      <p:sp>
        <p:nvSpPr>
          <p:cNvPr id="5" name="TextBox 4">
            <a:extLst>
              <a:ext uri="{FF2B5EF4-FFF2-40B4-BE49-F238E27FC236}">
                <a16:creationId xmlns:a16="http://schemas.microsoft.com/office/drawing/2014/main" id="{86D1FC18-59C3-4313-E5C5-44F801558A9D}"/>
              </a:ext>
            </a:extLst>
          </p:cNvPr>
          <p:cNvSpPr txBox="1"/>
          <p:nvPr/>
        </p:nvSpPr>
        <p:spPr>
          <a:xfrm>
            <a:off x="220444" y="836712"/>
            <a:ext cx="11965313" cy="5862759"/>
          </a:xfrm>
          <a:prstGeom prst="rect">
            <a:avLst/>
          </a:prstGeom>
          <a:noFill/>
        </p:spPr>
        <p:txBody>
          <a:bodyPr wrap="square">
            <a:spAutoFit/>
          </a:bodyPr>
          <a:lstStyle/>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Πιο αναλυτικά, η ποιοτική αξιολόγηση της Τελικής Έκθεσης θα επικεντρώνεται στα εξής:</a:t>
            </a:r>
            <a:endParaRPr lang="en-GB" sz="2000" b="1"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υλοποιήθηκε με βάση την εγκεκριμένη αίτηση για επιχορήγηση</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δραστηριοτήτων που υλοποιήθηκαν και τον βαθμό συμβολής τους στην επίτευξη των στόχων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αποτελεσμάτων που παράχθηκαν</a:t>
            </a:r>
            <a:r>
              <a:rPr lang="en-GB" dirty="0">
                <a:effectLst/>
                <a:ea typeface="Calibri" panose="020F0502020204030204" pitchFamily="34" charset="0"/>
                <a:cs typeface="Times New Roman" panose="02020603050405020304" pitchFamily="18" charset="0"/>
              </a:rPr>
              <a:t> </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Στα μαθησιακά αποτελέσματα που απέκτησαν οι συμμετέχοντες και στον αντίκτυπο που είχε πάνω τους το Σχέδιο</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αποδείχθηκε καινοτόμο/συμπληρωματικό σε άλλες πρωτοβουλίες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προστιθέμενη ευρωπα</a:t>
            </a:r>
            <a:r>
              <a:rPr lang="el-GR" dirty="0">
                <a:ea typeface="Calibri" panose="020F0502020204030204" pitchFamily="34" charset="0"/>
                <a:cs typeface="Times New Roman" panose="02020603050405020304" pitchFamily="18" charset="0"/>
              </a:rPr>
              <a:t>ϊκή αξία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εφάρμοσε αποτελεσματικά μέτρα για τη διασφάλιση της ποιότητας και μέτρα για την αξιολόγηση των αποτελεσμάτων </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αντίκτυπο στους συμμετέχοντες οργανισμούς</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και την έκταση των δραστηριοτήτων διάδοσης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πιθανό ευρύτερο αντίκτυπο του Σχεδίου σε άτομα και οργανισμούς εκτός της Σύμπραξης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98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687" y="1506141"/>
            <a:ext cx="11965313" cy="4789003"/>
          </a:xfrm>
          <a:prstGeom prst="rect">
            <a:avLst/>
          </a:prstGeom>
        </p:spPr>
        <p:txBody>
          <a:bodyPr wrap="square">
            <a:spAutoFit/>
          </a:bodyPr>
          <a:lstStyle/>
          <a:p>
            <a:pPr marL="285750" indent="-285750" algn="just">
              <a:buFont typeface="Wingdings" panose="05000000000000000000" pitchFamily="2" charset="2"/>
              <a:buChar char="§"/>
              <a:defRPr/>
            </a:pPr>
            <a:r>
              <a:rPr lang="el-GR" dirty="0"/>
              <a:t>Είναι συμβατή με τους </a:t>
            </a:r>
            <a:r>
              <a:rPr lang="el-GR" u="sng" dirty="0"/>
              <a:t>γενικούς στόχους της Δράσης</a:t>
            </a:r>
            <a:r>
              <a:rPr lang="el-GR" dirty="0"/>
              <a:t>, </a:t>
            </a:r>
            <a:r>
              <a:rPr lang="el-GR" dirty="0" err="1"/>
              <a:t>π.χ</a:t>
            </a:r>
            <a:r>
              <a:rPr lang="el-GR" dirty="0"/>
              <a:t>:</a:t>
            </a:r>
            <a:endParaRPr lang="el-GR" sz="2200" dirty="0"/>
          </a:p>
          <a:p>
            <a:pPr marL="285750" indent="-285750" algn="just">
              <a:buFont typeface="Wingdings" panose="05000000000000000000" pitchFamily="2" charset="2"/>
              <a:buChar char="ü"/>
              <a:defRPr/>
            </a:pPr>
            <a:r>
              <a:rPr lang="el-GR" dirty="0"/>
              <a:t>Υποστηρίζει την ένταξη των ομάδων-στόχων με λιγότερες ευκαιρίες μάθησης</a:t>
            </a:r>
          </a:p>
          <a:p>
            <a:pPr marL="285750" indent="-285750" algn="just">
              <a:buFont typeface="Wingdings" panose="05000000000000000000" pitchFamily="2" charset="2"/>
              <a:buChar char="ü"/>
              <a:defRPr/>
            </a:pPr>
            <a:r>
              <a:rPr lang="el-GR" dirty="0"/>
              <a:t>Προάγει την Ευρωπαϊκή διάσταση σε τοπικό επίπεδο</a:t>
            </a:r>
          </a:p>
          <a:p>
            <a:pPr marL="285750" indent="-285750" algn="just">
              <a:buFont typeface="Wingdings" panose="05000000000000000000" pitchFamily="2" charset="2"/>
              <a:buChar char="ü"/>
              <a:defRPr/>
            </a:pPr>
            <a:r>
              <a:rPr lang="el-GR" dirty="0"/>
              <a:t>Ενισχύει την ποιότητα στην εργασία/στις πρακτικές των συμμετεχόντων οργανισμών/ιδρυμάτων</a:t>
            </a:r>
          </a:p>
          <a:p>
            <a:pPr marL="285750" indent="-285750" algn="just">
              <a:buFont typeface="Wingdings" panose="05000000000000000000" pitchFamily="2" charset="2"/>
              <a:buChar char="ü"/>
              <a:defRPr/>
            </a:pPr>
            <a:r>
              <a:rPr lang="el-GR" dirty="0"/>
              <a:t>Ενισχύει τη διεθνοποίηση των συμμετεχόντων οργανισμών/ιδρυμάτων κτλ.</a:t>
            </a:r>
          </a:p>
          <a:p>
            <a:pPr algn="just">
              <a:defRPr/>
            </a:pPr>
            <a:endParaRPr lang="el-GR" sz="2200"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Έχει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συνάφεια με τους στόχους και τα αποτελέσματα του Σχεδίου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έχοντας συμβάλει στην επίτευξή τους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spcBef>
                <a:spcPct val="20000"/>
              </a:spcBef>
              <a:defRPr/>
            </a:pPr>
            <a:endParaRPr lang="el-GR" sz="2200" u="sng" dirty="0"/>
          </a:p>
          <a:p>
            <a:pPr marL="285750" indent="-285750" algn="just">
              <a:spcBef>
                <a:spcPct val="20000"/>
              </a:spcBef>
              <a:buFont typeface="Wingdings" panose="05000000000000000000" pitchFamily="2" charset="2"/>
              <a:buChar char="§"/>
              <a:defRPr/>
            </a:pPr>
            <a:r>
              <a:rPr lang="el-GR" u="sng" dirty="0"/>
              <a:t>Περιγράφεται επαρκώς</a:t>
            </a:r>
            <a:r>
              <a:rPr lang="en-GB" dirty="0"/>
              <a:t> </a:t>
            </a:r>
            <a:r>
              <a:rPr lang="el-GR" dirty="0"/>
              <a:t>στην τελική έκθεση:</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Τα στάδια υλοποίησής της παρουσιάζονται και αναλύονται ξεχωριστά</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Το περιεχόμενό της δεν αποκλίνει από αυτό της προγραμματισμένης δραστηριότητας</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392832" y="3702"/>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Ποιοτική Αξιολόγηση Δραστηριοτήτων (1/2)</a:t>
            </a:r>
            <a:endParaRPr lang="en-GB" sz="2800" b="1" dirty="0">
              <a:solidFill>
                <a:schemeClr val="bg1"/>
              </a:solidFill>
              <a:ea typeface="+mj-ea"/>
              <a:cs typeface="+mj-cs"/>
            </a:endParaRPr>
          </a:p>
        </p:txBody>
      </p:sp>
      <p:pic>
        <p:nvPicPr>
          <p:cNvPr id="1026" name="Picture 2" descr="Activity word on whiteboard Stock Photo by ©mhatzapa 9762205">
            <a:extLst>
              <a:ext uri="{FF2B5EF4-FFF2-40B4-BE49-F238E27FC236}">
                <a16:creationId xmlns:a16="http://schemas.microsoft.com/office/drawing/2014/main" id="{3BDDBBC9-58F0-3C00-A651-8CC79EC0F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5318172"/>
            <a:ext cx="2026892"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DCAC09-247F-F257-1478-3705C0103BB7}"/>
              </a:ext>
            </a:extLst>
          </p:cNvPr>
          <p:cNvSpPr txBox="1"/>
          <p:nvPr/>
        </p:nvSpPr>
        <p:spPr>
          <a:xfrm>
            <a:off x="226687" y="842898"/>
            <a:ext cx="10909873" cy="400110"/>
          </a:xfrm>
          <a:prstGeom prst="rect">
            <a:avLst/>
          </a:prstGeom>
          <a:noFill/>
        </p:spPr>
        <p:txBody>
          <a:bodyPr wrap="square">
            <a:spAutoFit/>
          </a:bodyPr>
          <a:lstStyle/>
          <a:p>
            <a:r>
              <a:rPr lang="el-GR" sz="2000" b="1" dirty="0"/>
              <a:t>Μία δραστηριότητα θα πρέπει να:</a:t>
            </a:r>
            <a:endParaRPr lang="en-GB" sz="2000" dirty="0"/>
          </a:p>
        </p:txBody>
      </p:sp>
    </p:spTree>
    <p:extLst>
      <p:ext uri="{BB962C8B-B14F-4D97-AF65-F5344CB8AC3E}">
        <p14:creationId xmlns:p14="http://schemas.microsoft.com/office/powerpoint/2010/main" val="309480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836712"/>
            <a:ext cx="11473952" cy="556767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dirty="0"/>
              <a:t>Είναι </a:t>
            </a:r>
            <a:r>
              <a:rPr lang="el-GR" u="sng" dirty="0"/>
              <a:t>όσο γίνεται </a:t>
            </a:r>
            <a:r>
              <a:rPr lang="el-GR" u="sng" dirty="0" err="1"/>
              <a:t>προσβάσιμη</a:t>
            </a:r>
            <a:r>
              <a:rPr lang="el-GR" u="sng" dirty="0"/>
              <a:t>/περιληπτική</a:t>
            </a:r>
            <a:r>
              <a:rPr lang="el-GR" dirty="0"/>
              <a:t>, ενσωματώνει – στο μέγιστο δυνατό βαθμό - τη </a:t>
            </a:r>
            <a:r>
              <a:rPr lang="el-GR" u="sng" dirty="0"/>
              <a:t>χρήση ψηφιακών μέσων και</a:t>
            </a:r>
            <a:r>
              <a:rPr lang="el-GR" dirty="0"/>
              <a:t> είναι </a:t>
            </a:r>
            <a:r>
              <a:rPr lang="el-GR" u="sng" dirty="0"/>
              <a:t>όσο γίνεται  σχεδιασμένη με τρόπο φιλικό προς το περιβάλλον</a:t>
            </a:r>
          </a:p>
          <a:p>
            <a:pPr algn="just">
              <a:spcBef>
                <a:spcPct val="20000"/>
              </a:spcBef>
              <a:defRPr/>
            </a:pPr>
            <a:endParaRPr lang="el-GR" u="sng" dirty="0"/>
          </a:p>
          <a:p>
            <a:pPr marL="285750" indent="-285750" algn="just">
              <a:spcBef>
                <a:spcPct val="20000"/>
              </a:spcBef>
              <a:buFont typeface="Wingdings" panose="05000000000000000000" pitchFamily="2" charset="2"/>
              <a:buChar char="§"/>
              <a:defRPr/>
            </a:pPr>
            <a:endParaRPr lang="el-GR" dirty="0"/>
          </a:p>
          <a:p>
            <a:pPr marL="285750" indent="-285750" algn="just">
              <a:spcBef>
                <a:spcPct val="20000"/>
              </a:spcBef>
              <a:buFont typeface="Wingdings" panose="05000000000000000000" pitchFamily="2" charset="2"/>
              <a:buChar char="§"/>
              <a:defRPr/>
            </a:pPr>
            <a:r>
              <a:rPr lang="el-GR" dirty="0"/>
              <a:t>Είναι – από πλευράς κόστους – </a:t>
            </a:r>
            <a:r>
              <a:rPr lang="el-GR" u="sng" dirty="0"/>
              <a:t>οικονομική και αποδοτική</a:t>
            </a:r>
          </a:p>
          <a:p>
            <a:pPr algn="just">
              <a:spcBef>
                <a:spcPct val="20000"/>
              </a:spcBef>
              <a:defRPr/>
            </a:pPr>
            <a:endParaRPr lang="el-GR" u="sng" dirty="0"/>
          </a:p>
          <a:p>
            <a:pPr algn="just">
              <a:spcBef>
                <a:spcPct val="20000"/>
              </a:spcBef>
              <a:defRPr/>
            </a:pPr>
            <a:r>
              <a:rPr lang="el-GR" sz="1700" i="1" u="sng" dirty="0"/>
              <a:t>Σημειώσεις</a:t>
            </a:r>
            <a:r>
              <a:rPr lang="el-GR" sz="1700" i="1" dirty="0"/>
              <a:t>:</a:t>
            </a:r>
          </a:p>
          <a:p>
            <a:pPr marL="273050" indent="-273050" algn="just">
              <a:spcBef>
                <a:spcPct val="20000"/>
              </a:spcBef>
              <a:buAutoNum type="arabicPeriod"/>
              <a:defRPr/>
            </a:pPr>
            <a:r>
              <a:rPr lang="el-GR" sz="1700" i="1" dirty="0"/>
              <a:t>Οι δραστηριότητες μπορεί να είναι </a:t>
            </a:r>
            <a:r>
              <a:rPr lang="el-GR" sz="1700" i="1" u="sng" dirty="0"/>
              <a:t>μόνο φυσικές</a:t>
            </a:r>
            <a:r>
              <a:rPr lang="el-GR" sz="1700" i="1" dirty="0"/>
              <a:t>, </a:t>
            </a:r>
            <a:r>
              <a:rPr lang="el-GR" sz="1700" i="1" u="sng" dirty="0"/>
              <a:t>μόνο εικονικές</a:t>
            </a:r>
            <a:r>
              <a:rPr lang="el-GR" sz="1700" i="1" dirty="0"/>
              <a:t>, </a:t>
            </a:r>
            <a:r>
              <a:rPr lang="el-GR" sz="1700" i="1" u="sng" dirty="0"/>
              <a:t>υβριδικές</a:t>
            </a:r>
            <a:r>
              <a:rPr lang="el-GR" sz="1700" i="1" dirty="0"/>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t>μεικτές</a:t>
            </a:r>
            <a:r>
              <a:rPr lang="el-GR" sz="1700" i="1" dirty="0"/>
              <a:t> (=ένα μέρος της δραστηριότητας να υλοποιείται με φυσική παρουσία των συμμετεχόντων και άλλο μέρος της με εικονική παρουσία τους, όχι ταυτόχρονα)</a:t>
            </a:r>
          </a:p>
          <a:p>
            <a:pPr algn="just">
              <a:spcBef>
                <a:spcPct val="20000"/>
              </a:spcBef>
              <a:defRPr/>
            </a:pPr>
            <a:endParaRPr lang="el-GR" sz="1700" i="1" dirty="0"/>
          </a:p>
          <a:p>
            <a:pPr marL="273050" indent="-273050" algn="just">
              <a:spcBef>
                <a:spcPct val="20000"/>
              </a:spcBef>
              <a:buAutoNum type="arabicPeriod"/>
              <a:defRPr/>
            </a:pPr>
            <a:r>
              <a:rPr lang="el-GR" sz="1700" i="1" dirty="0"/>
              <a:t>Οι δραστηριότητες μπορεί να είναι είτε </a:t>
            </a:r>
            <a:r>
              <a:rPr lang="el-GR" sz="1700" i="1" u="sng" dirty="0"/>
              <a:t>εθνικές</a:t>
            </a:r>
            <a:r>
              <a:rPr lang="el-GR" sz="1700" i="1" dirty="0"/>
              <a:t> είτε </a:t>
            </a:r>
            <a:r>
              <a:rPr lang="el-GR" sz="1700" i="1" u="sng" dirty="0"/>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3" name="Title 1">
            <a:extLst>
              <a:ext uri="{FF2B5EF4-FFF2-40B4-BE49-F238E27FC236}">
                <a16:creationId xmlns:a16="http://schemas.microsoft.com/office/drawing/2014/main" id="{FB5316FC-8CD4-5E45-C211-DA1A13CEB3F8}"/>
              </a:ext>
            </a:extLst>
          </p:cNvPr>
          <p:cNvSpPr txBox="1">
            <a:spLocks/>
          </p:cNvSpPr>
          <p:nvPr/>
        </p:nvSpPr>
        <p:spPr>
          <a:xfrm>
            <a:off x="-1392832" y="-1"/>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Ποιοτική Αξιολόγηση Δραστηριοτήτων (2/2)</a:t>
            </a:r>
            <a:endParaRPr lang="en-GB" sz="2800" b="1" dirty="0">
              <a:solidFill>
                <a:schemeClr val="bg1"/>
              </a:solidFill>
              <a:ea typeface="+mj-ea"/>
              <a:cs typeface="+mj-cs"/>
            </a:endParaRPr>
          </a:p>
        </p:txBody>
      </p:sp>
    </p:spTree>
    <p:extLst>
      <p:ext uri="{BB962C8B-B14F-4D97-AF65-F5344CB8AC3E}">
        <p14:creationId xmlns:p14="http://schemas.microsoft.com/office/powerpoint/2010/main" val="2188920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1052736"/>
            <a:ext cx="11965313" cy="6647974"/>
          </a:xfrm>
          <a:prstGeom prst="rect">
            <a:avLst/>
          </a:prstGeom>
        </p:spPr>
        <p:txBody>
          <a:bodyPr wrap="square">
            <a:spAutoFit/>
          </a:bodyPr>
          <a:lstStyle/>
          <a:p>
            <a:pPr algn="just">
              <a:spcBef>
                <a:spcPct val="20000"/>
              </a:spcBef>
              <a:defRPr/>
            </a:pPr>
            <a:r>
              <a:rPr lang="el-GR" sz="2000" b="1" u="sng" dirty="0"/>
              <a:t>Κατά την αξιολόγηση της τελικής έκθεσης ενός Σχεδίου, μία δραστηριότητα θεωρείται επιλέξιμη όταν</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
              <a:defRPr/>
            </a:pPr>
            <a:r>
              <a:rPr lang="el-GR" dirty="0"/>
              <a:t>Συμβαδίζει με τα κριτήρια επιλεξιμότητας, </a:t>
            </a:r>
            <a:r>
              <a:rPr lang="el-GR" u="sng" dirty="0"/>
              <a:t>όπως αυτά ορίζονται στον Οδηγό του Προγράμματος</a:t>
            </a:r>
            <a:r>
              <a:rPr lang="el-GR" dirty="0"/>
              <a:t>, δηλαδή:</a:t>
            </a:r>
          </a:p>
          <a:p>
            <a:pPr algn="just">
              <a:defRPr/>
            </a:pPr>
            <a:endParaRPr lang="el-GR" sz="2200" dirty="0"/>
          </a:p>
          <a:p>
            <a:pPr marL="285750" indent="-285750" algn="just">
              <a:buFont typeface="Wingdings" panose="05000000000000000000" pitchFamily="2" charset="2"/>
              <a:buChar char="ü"/>
              <a:defRPr/>
            </a:pPr>
            <a:r>
              <a:rPr lang="el-GR" dirty="0"/>
              <a:t>Έχει διεξαχθεί σε μία από τις Χώρες των οργανισμών που συμμετέχουν στο Σχέδιο </a:t>
            </a:r>
            <a:r>
              <a:rPr lang="el-GR" b="1" dirty="0"/>
              <a:t>ή</a:t>
            </a:r>
          </a:p>
          <a:p>
            <a:pPr marL="285750" indent="-285750" algn="just">
              <a:buFont typeface="Wingdings" panose="05000000000000000000" pitchFamily="2" charset="2"/>
              <a:buChar char="ü"/>
              <a:defRPr/>
            </a:pPr>
            <a:r>
              <a:rPr lang="el-GR" dirty="0"/>
              <a:t>Έχει </a:t>
            </a:r>
            <a:r>
              <a:rPr lang="el-GR" dirty="0" err="1"/>
              <a:t>διαξαχθεί</a:t>
            </a:r>
            <a:r>
              <a:rPr lang="el-GR" dirty="0"/>
              <a:t> σε μία από τις Χώρες όπου εδρεύουν οργανισμοί της Ευρωπαϊκής Ένωσης (Βρυξέλλες, Φρανκφούρτη, Λουξεμβούργο, Στρασβούργο, Χάγη) </a:t>
            </a:r>
            <a:r>
              <a:rPr lang="el-GR" b="1" dirty="0"/>
              <a:t>ή</a:t>
            </a:r>
          </a:p>
          <a:p>
            <a:pPr marL="285750" indent="-285750" algn="just">
              <a:buFont typeface="Wingdings" panose="05000000000000000000" pitchFamily="2" charset="2"/>
              <a:buChar char="ü"/>
              <a:defRPr/>
            </a:pPr>
            <a:r>
              <a:rPr lang="el-GR" dirty="0"/>
              <a:t>Έχει υλοποιηθεί στα πλαίσια συναφούς θεματικού συνεδρίου, το οποίο </a:t>
            </a:r>
            <a:r>
              <a:rPr lang="el-GR" dirty="0" err="1"/>
              <a:t>διεξήχθηκε</a:t>
            </a:r>
            <a:r>
              <a:rPr lang="el-GR" dirty="0"/>
              <a:t> σε μία από τις χώρες που είναι γενικά επιλέξιμες για συμμετοχή στο Πρόγραμμα </a:t>
            </a:r>
          </a:p>
          <a:p>
            <a:pPr algn="just">
              <a:defRPr/>
            </a:pPr>
            <a:endParaRPr lang="el-GR" sz="2200" dirty="0"/>
          </a:p>
          <a:p>
            <a:pPr marL="285750" indent="-285750" algn="just">
              <a:buFont typeface="Wingdings" panose="05000000000000000000" pitchFamily="2" charset="2"/>
              <a:buChar char="§"/>
              <a:defRPr/>
            </a:pPr>
            <a:r>
              <a:rPr lang="el-GR" dirty="0"/>
              <a:t>Έχει ολοκληρωθεί </a:t>
            </a:r>
            <a:r>
              <a:rPr lang="el-GR" u="sng" dirty="0"/>
              <a:t>εντός του χρονικού πλαισίου υλοποίησης του Σχεδίου</a:t>
            </a:r>
            <a:r>
              <a:rPr lang="el-GR" dirty="0"/>
              <a:t>, όπως αυτό καθορίστηκε στη Συμφωνία/στην τροποποιημένη Συμφωνία Επιχορήγησης</a:t>
            </a:r>
          </a:p>
          <a:p>
            <a:pPr marL="285750" indent="-285750" algn="just">
              <a:buFont typeface="Wingdings" panose="05000000000000000000" pitchFamily="2" charset="2"/>
              <a:buChar char="§"/>
              <a:defRPr/>
            </a:pPr>
            <a:endParaRPr lang="el-GR" dirty="0"/>
          </a:p>
          <a:p>
            <a:pPr marL="285750" indent="-285750" algn="just">
              <a:buFont typeface="Wingdings" panose="05000000000000000000" pitchFamily="2" charset="2"/>
              <a:buChar char="§"/>
              <a:defRPr/>
            </a:pPr>
            <a:r>
              <a:rPr lang="el-GR" u="sng" dirty="0"/>
              <a:t>Συνοδεύεται από υποστηρικτικά έγγραφα</a:t>
            </a:r>
            <a:r>
              <a:rPr lang="el-GR" dirty="0"/>
              <a:t>, τα οποία επιβεβαιώνουν ότι όντως υλοποιήθηκε</a:t>
            </a:r>
          </a:p>
          <a:p>
            <a:pPr marL="285750" indent="-285750" algn="just">
              <a:buFont typeface="Wingdings" panose="05000000000000000000" pitchFamily="2" charset="2"/>
              <a:buChar char="§"/>
              <a:defRPr/>
            </a:pPr>
            <a:endParaRPr lang="el-GR" u="sng" dirty="0"/>
          </a:p>
          <a:p>
            <a:pPr marL="285750" indent="-285750" algn="just">
              <a:buFont typeface="Wingdings" panose="05000000000000000000" pitchFamily="2" charset="2"/>
              <a:buChar char="§"/>
              <a:defRPr/>
            </a:pPr>
            <a:r>
              <a:rPr lang="el-GR" dirty="0"/>
              <a:t>Μόνο </a:t>
            </a:r>
            <a:r>
              <a:rPr lang="el-GR" u="sng" dirty="0"/>
              <a:t>στην περίπτωση που η δραστηριότητα ή μέρος της υλοποιείται με αγορά υπηρεσιών</a:t>
            </a:r>
            <a:r>
              <a:rPr lang="el-GR" dirty="0"/>
              <a:t>: Δεν πρόκειται για μία από τις βασικές δραστηριότητες του Σχεδίου, που συνεισφέρει άμεσα στην υλοποίηση των στόχων του</a:t>
            </a:r>
          </a:p>
          <a:p>
            <a:pPr algn="just">
              <a:defRPr/>
            </a:pPr>
            <a:endParaRPr lang="el-GR" dirty="0"/>
          </a:p>
          <a:p>
            <a:pPr algn="just">
              <a:defRPr/>
            </a:pPr>
            <a:endParaRPr lang="el-GR" sz="2200"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a:t>
            </a:r>
            <a:r>
              <a:rPr lang="el-GR" sz="2800" b="1" dirty="0" err="1">
                <a:solidFill>
                  <a:schemeClr val="bg1"/>
                </a:solidFill>
                <a:ea typeface="+mj-ea"/>
                <a:cs typeface="+mj-cs"/>
              </a:rPr>
              <a:t>Επιλεξιμότητας</a:t>
            </a:r>
            <a:r>
              <a:rPr lang="el-GR" sz="2800" b="1" dirty="0">
                <a:solidFill>
                  <a:schemeClr val="bg1"/>
                </a:solidFill>
                <a:ea typeface="+mj-ea"/>
                <a:cs typeface="+mj-cs"/>
              </a:rPr>
              <a:t> Δραστηριοτήτων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21882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017306"/>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ΠΟΥ ΙΣΧΥΟΥΝ, ΤΟΤΕ ΚΑΙ ΤΑ ΑΝΤΙΣΤΟΙΧΑ ΕΞΟΔΑ ΠΟΥ ΕΧΟΥΝ ΓΙΝΕΙ ΓΙΑ ΤΗΝ ΥΛΟΠΟΙΗΣΗ ΤΗΣ ΘΕΩΡΟΥΝΤΑΙ ΚΑΤΑ ΚΑΝΟΝΑ ΕΠΙΛΕΞΙΜΑ</a:t>
            </a:r>
          </a:p>
          <a:p>
            <a:pPr algn="ctr">
              <a:spcBef>
                <a:spcPct val="20000"/>
              </a:spcBef>
              <a:defRPr/>
            </a:pPr>
            <a:endParaRPr lang="el-GR" b="1" dirty="0">
              <a:sym typeface="Wingdings" panose="05000000000000000000" pitchFamily="2" charset="2"/>
            </a:endParaRP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a:t>
            </a:r>
            <a:r>
              <a:rPr lang="en-GB" b="1" dirty="0">
                <a:sym typeface="Wingdings" panose="05000000000000000000" pitchFamily="2" charset="2"/>
              </a:rPr>
              <a:t>2</a:t>
            </a:r>
            <a:r>
              <a:rPr lang="el-GR" b="1" dirty="0">
                <a:sym typeface="Wingdings" panose="05000000000000000000" pitchFamily="2" charset="2"/>
              </a:rPr>
              <a:t>0 ΣΧΕΔΙΟΥ ΕΧΟΥΝ ΚΟΣΤΟΣ ΜΕΓΑΛΥΤΕΡΟ ΤΟΥ ΚΑΤ’ ΑΠΟΚΟΠΗΝ ΠΟΣΟΥ, ΤΟ ΕΠΙΠΛΕΟΝ ΑΥΤΟ ΚΟΣΤΟΣ ΔΕ ΘΑ ΚΑΛΥΦΘΕΙ ΑΠΟ ΚΟΙΝΟΤΙΚΑ ΚΟΝΔΥΛΙΑ </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5672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a:t>
            </a:r>
            <a:r>
              <a:rPr lang="el-GR" sz="2800" b="1" dirty="0" err="1">
                <a:solidFill>
                  <a:schemeClr val="bg1"/>
                </a:solidFill>
                <a:ea typeface="+mj-ea"/>
                <a:cs typeface="+mj-cs"/>
              </a:rPr>
              <a:t>Επιλεξιμότητας</a:t>
            </a:r>
            <a:r>
              <a:rPr lang="el-GR" sz="2800" b="1" dirty="0">
                <a:solidFill>
                  <a:schemeClr val="bg1"/>
                </a:solidFill>
                <a:ea typeface="+mj-ea"/>
                <a:cs typeface="+mj-cs"/>
              </a:rPr>
              <a:t> Εξόδων - Τι ισχύει γενικά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36510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384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7258" y="3284984"/>
            <a:ext cx="6946575"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0114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7" y="1196752"/>
            <a:ext cx="11965313" cy="4899803"/>
          </a:xfrm>
          <a:prstGeom prst="rect">
            <a:avLst/>
          </a:prstGeom>
        </p:spPr>
        <p:txBody>
          <a:bodyPr wrap="square">
            <a:spAutoFit/>
          </a:bodyPr>
          <a:lstStyle/>
          <a:p>
            <a:pPr algn="just">
              <a:spcBef>
                <a:spcPct val="20000"/>
              </a:spcBef>
              <a:defRPr/>
            </a:pPr>
            <a:r>
              <a:rPr lang="el-GR" sz="2000" b="1" dirty="0"/>
              <a:t>Τα αποδεικτικά που απαιτούνται για σκοπούς υποβολής Τελικής Έκθεσης, προκειμένου μία δραστηριότητα και τα αντίστοιχα έξοδά της να θεωρηθούν επιλέξιμα, είναι:</a:t>
            </a:r>
          </a:p>
          <a:p>
            <a:pPr algn="just">
              <a:spcBef>
                <a:spcPct val="20000"/>
              </a:spcBef>
              <a:defRPr/>
            </a:pPr>
            <a:endParaRPr lang="el-GR" sz="2200" b="1" u="sng" dirty="0"/>
          </a:p>
          <a:p>
            <a:pPr marL="285750" indent="-285750" algn="just">
              <a:buFont typeface="Wingdings" panose="05000000000000000000" pitchFamily="2" charset="2"/>
              <a:buChar char="§"/>
              <a:defRPr/>
            </a:pPr>
            <a:r>
              <a:rPr lang="el-GR" u="sng" dirty="0"/>
              <a:t>Αντίγραφα εγγράφων και αρχείων που αποδεικνύουν ότι η υπό εξέταση δραστηριότητα έχει όντως υλοποιηθεί </a:t>
            </a:r>
          </a:p>
          <a:p>
            <a:pPr algn="just">
              <a:defRPr/>
            </a:pPr>
            <a:endParaRPr lang="el-GR" sz="2200" dirty="0"/>
          </a:p>
          <a:p>
            <a:pPr marR="0" lvl="0" algn="l" defTabSz="914400" rtl="0" eaLnBrk="1" fontAlgn="auto" latinLnBrk="0" hangingPunct="1">
              <a:lnSpc>
                <a:spcPct val="100000"/>
              </a:lnSpc>
              <a:spcBef>
                <a:spcPts val="0"/>
              </a:spcBef>
              <a:spcAft>
                <a:spcPts val="0"/>
              </a:spcAft>
              <a:buClrTx/>
              <a:buSzTx/>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Παράδειγμα: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Δραστηριότητα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Συνάντηση για σκοπούς συντονισμού του Σχεδίου</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Κατάλληλα αποδεικτικά</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videos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/Έγγραφα που χρησιμοποιήθηκαν/Έγγραφα που παράχθηκαν</a:t>
            </a:r>
          </a:p>
          <a:p>
            <a:pPr algn="just">
              <a:defRPr/>
            </a:pPr>
            <a:endParaRPr lang="el-GR" sz="2200" dirty="0"/>
          </a:p>
          <a:p>
            <a:pPr algn="just">
              <a:defRPr/>
            </a:pPr>
            <a:endParaRPr lang="el-GR" sz="2200" dirty="0"/>
          </a:p>
          <a:p>
            <a:pPr algn="just">
              <a:defRPr/>
            </a:pPr>
            <a:endParaRPr lang="el-GR" dirty="0"/>
          </a:p>
          <a:p>
            <a:pPr algn="just">
              <a:spcBef>
                <a:spcPct val="20000"/>
              </a:spcBef>
              <a:defRPr/>
            </a:pPr>
            <a:r>
              <a:rPr lang="el-GR" sz="1700" i="1" u="sng" dirty="0"/>
              <a:t>Σημείωση</a:t>
            </a:r>
            <a:r>
              <a:rPr lang="el-GR" sz="1700" i="1" dirty="0"/>
              <a:t>: Αποδεικτικά των εξόδων που έχουν πραγματοποιηθεί (π.χ. αποδείξεις και τιμολόγια) δεν απαιτούνται</a:t>
            </a:r>
          </a:p>
          <a:p>
            <a:pPr algn="just">
              <a:spcBef>
                <a:spcPct val="20000"/>
              </a:spcBef>
              <a:defRPr/>
            </a:pPr>
            <a:endParaRPr lang="en-GB" dirty="0"/>
          </a:p>
        </p:txBody>
      </p:sp>
    </p:spTree>
    <p:extLst>
      <p:ext uri="{BB962C8B-B14F-4D97-AF65-F5344CB8AC3E}">
        <p14:creationId xmlns:p14="http://schemas.microsoft.com/office/powerpoint/2010/main" val="39913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54496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από την Εθνική Υπηρεσία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738508" cy="4801314"/>
          </a:xfrm>
          <a:prstGeom prst="rect">
            <a:avLst/>
          </a:prstGeom>
        </p:spPr>
        <p:txBody>
          <a:bodyPr wrap="square">
            <a:spAutoFit/>
          </a:bodyPr>
          <a:lstStyle/>
          <a:p>
            <a:pPr algn="just">
              <a:spcBef>
                <a:spcPct val="20000"/>
              </a:spcBef>
              <a:defRPr/>
            </a:pPr>
            <a:r>
              <a:rPr lang="el-GR" sz="2000" b="1"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endParaRPr lang="el-GR" sz="2200" b="1" dirty="0"/>
          </a:p>
          <a:p>
            <a:pPr marL="285750" indent="-285750" algn="just">
              <a:spcBef>
                <a:spcPct val="20000"/>
              </a:spcBef>
              <a:buFont typeface="Wingdings" panose="05000000000000000000" pitchFamily="2" charset="2"/>
              <a:buChar char="ü"/>
              <a:defRPr/>
            </a:pPr>
            <a:r>
              <a:rPr lang="el-GR" dirty="0"/>
              <a:t>Την τελική έκθεση του Σχεδίου</a:t>
            </a:r>
          </a:p>
          <a:p>
            <a:pPr marL="285750" indent="-285750" algn="just">
              <a:spcBef>
                <a:spcPct val="20000"/>
              </a:spcBef>
              <a:buFont typeface="Wingdings" panose="05000000000000000000" pitchFamily="2" charset="2"/>
              <a:buChar char="ü"/>
              <a:defRPr/>
            </a:pPr>
            <a:r>
              <a:rPr lang="el-GR" dirty="0"/>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t>Επί τόπου ελέγχους που διενεργούνται κατά τη διάρκεια και/ή μετά τη λήξη του Σχεδίου (</a:t>
            </a:r>
            <a:r>
              <a:rPr lang="en-GB" dirty="0"/>
              <a:t>On-the-spot checks)</a:t>
            </a:r>
            <a:endParaRPr lang="el-GR" dirty="0"/>
          </a:p>
          <a:p>
            <a:pPr marL="285750" indent="-285750" algn="just">
              <a:spcBef>
                <a:spcPct val="20000"/>
              </a:spcBef>
              <a:buFont typeface="Wingdings" panose="05000000000000000000" pitchFamily="2" charset="2"/>
              <a:buChar char="ü"/>
              <a:defRPr/>
            </a:pPr>
            <a:r>
              <a:rPr lang="el-GR" dirty="0"/>
              <a:t>Εις βάθος έλεγχο επιπλέον υποστηρικτικών εγγράφων που διενεργείται μετά από την αξιολόγηση της Τελικής Έκθεσης </a:t>
            </a:r>
            <a:r>
              <a:rPr lang="en-GB" dirty="0"/>
              <a:t>(Desk</a:t>
            </a:r>
            <a:r>
              <a:rPr lang="el-GR" dirty="0"/>
              <a:t> </a:t>
            </a:r>
            <a:r>
              <a:rPr lang="en-GB" dirty="0"/>
              <a:t>check)</a:t>
            </a:r>
            <a:endParaRPr lang="el-GR" dirty="0"/>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ανά Πακέτο Εργασίας</a:t>
            </a:r>
          </a:p>
          <a:p>
            <a:pPr marL="285750" indent="-285750" algn="just">
              <a:spcBef>
                <a:spcPct val="20000"/>
              </a:spcBef>
              <a:buFont typeface="Wingdings" panose="05000000000000000000" pitchFamily="2" charset="2"/>
              <a:buChar char="ü"/>
              <a:defRPr/>
            </a:pPr>
            <a:endParaRPr lang="en-GB" dirty="0"/>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191344" y="4529601"/>
            <a:ext cx="11809312" cy="1152128"/>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3253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σε επίπεδο Δραστηριοτήτων</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378468" cy="3022366"/>
          </a:xfrm>
          <a:prstGeom prst="rect">
            <a:avLst/>
          </a:prstGeom>
        </p:spPr>
        <p:txBody>
          <a:bodyPr wrap="square">
            <a:spAutoFit/>
          </a:bodyPr>
          <a:lstStyle/>
          <a:p>
            <a:pPr algn="just">
              <a:spcBef>
                <a:spcPct val="20000"/>
              </a:spcBef>
              <a:defRPr/>
            </a:pPr>
            <a:r>
              <a:rPr lang="el-GR" sz="2000" b="1" dirty="0"/>
              <a:t>Για να εφαρμοστούν αποκοπές σε αυτό το επίπεδο, θα πρέπει μία δραστηριότητα:</a:t>
            </a:r>
          </a:p>
          <a:p>
            <a:pPr algn="just">
              <a:spcBef>
                <a:spcPct val="20000"/>
              </a:spcBef>
              <a:defRPr/>
            </a:pPr>
            <a:endParaRPr lang="el-GR" b="1" dirty="0"/>
          </a:p>
          <a:p>
            <a:pPr marL="285750" indent="-285750" algn="just">
              <a:spcBef>
                <a:spcPct val="20000"/>
              </a:spcBef>
              <a:buFont typeface="Wingdings" panose="05000000000000000000" pitchFamily="2" charset="2"/>
              <a:buChar char="ü"/>
              <a:defRPr/>
            </a:pPr>
            <a:r>
              <a:rPr lang="el-GR" dirty="0"/>
              <a:t>Να μην έχει υλοποιηθεί καθόλου αλλά και να μην έχει αντικατασταθεί από άλλη δραστηριότητα, που να είναι αντίστοιχη από άποψη συνεισφοράς στην επίτευξη των στόχων του Σχεδίου και κονδυλίου</a:t>
            </a:r>
          </a:p>
          <a:p>
            <a:pPr marL="285750" indent="-285750" algn="just">
              <a:spcBef>
                <a:spcPct val="20000"/>
              </a:spcBef>
              <a:buFont typeface="Wingdings" panose="05000000000000000000" pitchFamily="2" charset="2"/>
              <a:buChar char="ü"/>
              <a:defRPr/>
            </a:pPr>
            <a:r>
              <a:rPr lang="el-GR" dirty="0"/>
              <a:t>Έχει υλοποιηθεί μερικώς </a:t>
            </a:r>
          </a:p>
          <a:p>
            <a:pPr marL="285750" indent="-285750" algn="just">
              <a:spcBef>
                <a:spcPct val="20000"/>
              </a:spcBef>
              <a:buFont typeface="Wingdings" panose="05000000000000000000" pitchFamily="2" charset="2"/>
              <a:buChar char="ü"/>
              <a:defRPr/>
            </a:pPr>
            <a:r>
              <a:rPr lang="el-GR" dirty="0"/>
              <a:t>Έχει υλοποιηθεί αλλά να έχει κριθεί μη ικανοποιητική ως προς την ποιότητά της/τη συμβολή της στην επίτευξη των στόχων του πακέτου εργασίας στο οποίο συμπεριλαμβάνεται</a:t>
            </a:r>
          </a:p>
          <a:p>
            <a:pPr marL="285750" indent="-285750" algn="just">
              <a:spcBef>
                <a:spcPct val="20000"/>
              </a:spcBef>
              <a:buFont typeface="Wingdings" panose="05000000000000000000" pitchFamily="2" charset="2"/>
              <a:buChar char="ü"/>
              <a:defRPr/>
            </a:pPr>
            <a:r>
              <a:rPr lang="el-GR" dirty="0"/>
              <a:t>Να μην πληροί τα κριτήρια </a:t>
            </a:r>
            <a:r>
              <a:rPr lang="el-GR" dirty="0" err="1"/>
              <a:t>επιλεξιμότητας</a:t>
            </a:r>
            <a:r>
              <a:rPr lang="el-GR" dirty="0"/>
              <a:t> δραστηριοτήτων (Διαφάνεια αριθμός 28)</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160911" y="3985594"/>
            <a:ext cx="11191673" cy="1116459"/>
          </a:xfrm>
          <a:prstGeom prst="rect">
            <a:avLst/>
          </a:prstGeom>
          <a:noFill/>
        </p:spPr>
        <p:txBody>
          <a:bodyPr wrap="square">
            <a:spAutoFit/>
          </a:bodyPr>
          <a:lstStyle/>
          <a:p>
            <a:pPr algn="ctr">
              <a:lnSpc>
                <a:spcPct val="113000"/>
              </a:lnSpc>
              <a:spcAft>
                <a:spcPts val="1000"/>
              </a:spcAft>
            </a:pPr>
            <a:r>
              <a:rPr lang="el-GR" sz="2000" b="1" dirty="0">
                <a:effectLst/>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 δραστηριότητα, όπως αυτό είναι καταχωρημένο</a:t>
            </a:r>
            <a:r>
              <a:rPr lang="el-GR" sz="2000" b="1" dirty="0">
                <a:ea typeface="Calibri" panose="020F0502020204030204" pitchFamily="34" charset="0"/>
                <a:cs typeface="Times New Roman" panose="02020603050405020304" pitchFamily="18" charset="0"/>
              </a:rPr>
              <a:t> </a:t>
            </a:r>
            <a:r>
              <a:rPr lang="el-GR" sz="2000" b="1" dirty="0">
                <a:effectLst/>
                <a:ea typeface="Calibri" panose="020F0502020204030204" pitchFamily="34" charset="0"/>
                <a:cs typeface="Times New Roman" panose="02020603050405020304" pitchFamily="18" charset="0"/>
              </a:rPr>
              <a:t>στο Παράρτημα ΙΙ της Συμφωνίας Επιχορήγησης</a:t>
            </a:r>
            <a:endParaRPr lang="en-GB" sz="2000" b="1"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118130" y="3985593"/>
            <a:ext cx="11191673" cy="1116459"/>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08EE146-DC81-D372-AA93-7B981CF42258}"/>
              </a:ext>
            </a:extLst>
          </p:cNvPr>
          <p:cNvSpPr txBox="1"/>
          <p:nvPr/>
        </p:nvSpPr>
        <p:spPr>
          <a:xfrm>
            <a:off x="191344" y="5337046"/>
            <a:ext cx="10657184" cy="877163"/>
          </a:xfrm>
          <a:prstGeom prst="rect">
            <a:avLst/>
          </a:prstGeom>
          <a:noFill/>
        </p:spPr>
        <p:txBody>
          <a:bodyPr wrap="square">
            <a:spAutoFit/>
          </a:bodyPr>
          <a:lstStyle/>
          <a:p>
            <a:pPr marL="88900" algn="just">
              <a:spcBef>
                <a:spcPct val="20000"/>
              </a:spcBef>
              <a:tabLst>
                <a:tab pos="88900" algn="l"/>
              </a:tabLst>
              <a:defRPr/>
            </a:pPr>
            <a:r>
              <a:rPr lang="el-GR" sz="1700" i="1" u="sng" dirty="0"/>
              <a:t>Σημείωση</a:t>
            </a:r>
            <a:r>
              <a:rPr lang="el-GR" sz="1700" i="1" dirty="0"/>
              <a:t>: Σε ό,τι αφορά τα συνολικά έξοδα που συνδέονται με υπεργολαβίες, ο περιορισμός του 20% ελέγχεται κατά την εξέταση της αίτησης για επιχορήγηση. Στο στάδιο της τελικής έκθεσης ελέγχεται μόνο κατά πόσον οι υπεργολαβίες δεν καλύπτουν την υλοποίηση βασικών δραστηριοτήτων του Σχεδίου </a:t>
            </a:r>
            <a:endParaRPr lang="en-GB" sz="1700" i="1" dirty="0"/>
          </a:p>
        </p:txBody>
      </p:sp>
    </p:spTree>
    <p:extLst>
      <p:ext uri="{BB962C8B-B14F-4D97-AF65-F5344CB8AC3E}">
        <p14:creationId xmlns:p14="http://schemas.microsoft.com/office/powerpoint/2010/main" val="317908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σε επίπεδο Πακέτων Εργασίας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93288" cy="1748171"/>
          </a:xfrm>
          <a:prstGeom prst="rect">
            <a:avLst/>
          </a:prstGeom>
        </p:spPr>
        <p:txBody>
          <a:bodyPr wrap="square">
            <a:spAutoFit/>
          </a:bodyPr>
          <a:lstStyle/>
          <a:p>
            <a:pPr algn="just">
              <a:spcBef>
                <a:spcPct val="20000"/>
              </a:spcBef>
              <a:defRPr/>
            </a:pPr>
            <a:r>
              <a:rPr lang="el-GR" sz="2000" b="1" dirty="0"/>
              <a:t>Για να εφαρμοστούν αποκοπές σε αυτό το επίπεδο, θα πρέπει το πακέτο εργασίας:</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t>Να μην έχει υλοποιηθεί καθόλου αλλά και να μην έχει αντικατασταθεί από άλλο πακέτο, που να είναι αντίστοιχο από άποψη δραστηριοτήτων και κονδυλίου</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429706" y="4071623"/>
            <a:ext cx="11138902" cy="1116459"/>
          </a:xfrm>
          <a:prstGeom prst="rect">
            <a:avLst/>
          </a:prstGeom>
          <a:noFill/>
        </p:spPr>
        <p:txBody>
          <a:bodyPr wrap="square">
            <a:spAutoFit/>
          </a:bodyPr>
          <a:lstStyle/>
          <a:p>
            <a:pPr algn="ctr">
              <a:lnSpc>
                <a:spcPct val="113000"/>
              </a:lnSpc>
              <a:spcAft>
                <a:spcPts val="1000"/>
              </a:spcAft>
            </a:pPr>
            <a:r>
              <a:rPr lang="el-GR" sz="2000" b="1" dirty="0">
                <a:effectLst/>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στο Πακέτο Εργασίας, όπως αυτό είναι καταχωρημένο στο Παράρτημα ΙΙ της Συμφωνίας Επιχορήγησης</a:t>
            </a:r>
            <a:endParaRPr lang="en-GB" sz="2000" b="1"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429705" y="4071623"/>
            <a:ext cx="11066895" cy="119755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674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39283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στο συνολικό τελικό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1344" y="1348404"/>
            <a:ext cx="11018428" cy="3881062"/>
          </a:xfrm>
          <a:prstGeom prst="rect">
            <a:avLst/>
          </a:prstGeom>
        </p:spPr>
        <p:txBody>
          <a:bodyPr wrap="square">
            <a:spAutoFit/>
          </a:bodyPr>
          <a:lstStyle/>
          <a:p>
            <a:pPr algn="just">
              <a:spcBef>
                <a:spcPct val="20000"/>
              </a:spcBef>
              <a:defRPr/>
            </a:pPr>
            <a:r>
              <a:rPr lang="el-GR" sz="2000" b="1" dirty="0"/>
              <a:t>Αν η τελική έκθεση λάβει βαθμολογία κατώτερη των </a:t>
            </a:r>
            <a:r>
              <a:rPr lang="en-GB" sz="2000" b="1" dirty="0"/>
              <a:t>7</a:t>
            </a:r>
            <a:r>
              <a:rPr lang="el-GR" sz="2000" b="1" dirty="0"/>
              <a:t>0 μονάδων (ανώτατη συνολική βαθμολογία: 100)</a:t>
            </a:r>
            <a:r>
              <a:rPr lang="en-GB" sz="2000" b="1" dirty="0"/>
              <a:t>, </a:t>
            </a:r>
            <a:r>
              <a:rPr lang="el-GR" sz="2000" b="1" dirty="0"/>
              <a:t>η Εθνική Υπηρεσία διατηρεί το δικαίωμα να εφαρμόσει αποκοπές στο συνολικό τελικό ποσό επιχορήγησης, ως ακολούθως:</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dirty="0"/>
              <a:t>10% </a:t>
            </a:r>
            <a:r>
              <a:rPr lang="el-GR" dirty="0"/>
              <a:t>αν η τελική έκθεση λάβει βαθμολογία μεταξύ </a:t>
            </a:r>
            <a:r>
              <a:rPr lang="en-GB" dirty="0"/>
              <a:t>5</a:t>
            </a:r>
            <a:r>
              <a:rPr lang="el-GR" dirty="0"/>
              <a:t>5 και </a:t>
            </a:r>
            <a:r>
              <a:rPr lang="en-GB" dirty="0"/>
              <a:t>6</a:t>
            </a:r>
            <a:r>
              <a:rPr lang="el-GR" dirty="0"/>
              <a:t>9 μονάδων</a:t>
            </a:r>
          </a:p>
          <a:p>
            <a:pPr marL="342900" indent="-342900" algn="just">
              <a:spcBef>
                <a:spcPct val="20000"/>
              </a:spcBef>
              <a:buFont typeface="Wingdings" panose="05000000000000000000" pitchFamily="2" charset="2"/>
              <a:buChar char="ü"/>
              <a:defRPr/>
            </a:pPr>
            <a:r>
              <a:rPr lang="en-GB" dirty="0"/>
              <a:t>40% </a:t>
            </a:r>
            <a:r>
              <a:rPr lang="el-GR" dirty="0"/>
              <a:t>αν η τελική έκθεση λάβει βαθμολογία μεταξύ </a:t>
            </a:r>
            <a:r>
              <a:rPr lang="en-GB" dirty="0"/>
              <a:t>40</a:t>
            </a:r>
            <a:r>
              <a:rPr lang="el-GR" dirty="0"/>
              <a:t> και </a:t>
            </a:r>
            <a:r>
              <a:rPr lang="en-GB" dirty="0"/>
              <a:t>54</a:t>
            </a:r>
            <a:r>
              <a:rPr lang="el-GR" dirty="0"/>
              <a:t> μονάδων</a:t>
            </a:r>
          </a:p>
          <a:p>
            <a:pPr marL="342900" indent="-342900" algn="just">
              <a:spcBef>
                <a:spcPct val="20000"/>
              </a:spcBef>
              <a:buFont typeface="Wingdings" panose="05000000000000000000" pitchFamily="2" charset="2"/>
              <a:buChar char="ü"/>
              <a:defRPr/>
            </a:pPr>
            <a:r>
              <a:rPr lang="el-GR" dirty="0"/>
              <a:t>70% αν η τελική έκθεση λάβει βαθμολογία μεταξύ 0 και </a:t>
            </a:r>
            <a:r>
              <a:rPr lang="en-GB" dirty="0"/>
              <a:t>3</a:t>
            </a:r>
            <a:r>
              <a:rPr lang="el-GR" dirty="0"/>
              <a:t>9 μονάδων</a:t>
            </a:r>
          </a:p>
          <a:p>
            <a:pPr algn="just">
              <a:spcBef>
                <a:spcPct val="20000"/>
              </a:spcBef>
              <a:defRPr/>
            </a:pPr>
            <a:endParaRPr lang="en-GB" sz="2200" b="1" dirty="0"/>
          </a:p>
          <a:p>
            <a:pPr algn="just">
              <a:spcBef>
                <a:spcPct val="20000"/>
              </a:spcBef>
              <a:defRPr/>
            </a:pPr>
            <a:endParaRPr lang="el-GR" sz="2200" b="1" dirty="0"/>
          </a:p>
          <a:p>
            <a:pPr algn="just">
              <a:spcBef>
                <a:spcPct val="20000"/>
              </a:spcBef>
              <a:defRPr/>
            </a:pPr>
            <a:r>
              <a:rPr lang="el-GR" sz="1700" i="1" u="sng" dirty="0"/>
              <a:t>Σημείωση</a:t>
            </a:r>
            <a:r>
              <a:rPr lang="el-GR" sz="1700" i="1" dirty="0"/>
              <a:t>: Οι πιο πάνω αποκοπές εφαρμόζονται στη βάση της βαθμολογίας της Τελικής Έκθεσης, ακόμα και αν όλες οι δραστηριότητες του Σχεδίου έχουν όντως πραγματοποιηθεί και είναι επιλέξιμες</a:t>
            </a:r>
            <a:endParaRPr lang="en-GB" sz="1700" i="1" dirty="0"/>
          </a:p>
        </p:txBody>
      </p:sp>
    </p:spTree>
    <p:extLst>
      <p:ext uri="{BB962C8B-B14F-4D97-AF65-F5344CB8AC3E}">
        <p14:creationId xmlns:p14="http://schemas.microsoft.com/office/powerpoint/2010/main" val="3400479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328" y="938552"/>
            <a:ext cx="11305256" cy="5663089"/>
          </a:xfrm>
          <a:prstGeom prst="rect">
            <a:avLst/>
          </a:prstGeom>
          <a:noFill/>
        </p:spPr>
        <p:txBody>
          <a:bodyPr wrap="square" rtlCol="0">
            <a:spAutoFit/>
          </a:bodyPr>
          <a:lstStyle/>
          <a:p>
            <a:pPr algn="just"/>
            <a:r>
              <a:rPr lang="el-GR" sz="2000" b="1" dirty="0"/>
              <a:t>Οι περιπτώσεις στις οποίες απαιτείται Τροποποίηση Συμφωνίας Επιχορήγησης είναι οι ακόλουθες:</a:t>
            </a:r>
            <a:endParaRPr lang="en-GB" sz="2000" b="1" dirty="0"/>
          </a:p>
          <a:p>
            <a:pPr algn="just"/>
            <a:endParaRPr lang="el-GR" sz="2000" dirty="0"/>
          </a:p>
          <a:p>
            <a:pPr marL="285750" indent="-285750" algn="just">
              <a:buFont typeface="Wingdings" panose="05000000000000000000" pitchFamily="2" charset="2"/>
              <a:buChar char="§"/>
            </a:pPr>
            <a:r>
              <a:rPr lang="el-GR" dirty="0"/>
              <a:t>Μεταφορά ποσού από ένα Πακέτο Εργασίας σε άλλο, νοουμένου ότι τα εν λόγω Πακέτα Εργασίας δεν έχουν ήδη υλοποιηθεί </a:t>
            </a:r>
            <a:r>
              <a:rPr lang="el-GR" dirty="0">
                <a:sym typeface="Wingdings" panose="05000000000000000000" pitchFamily="2" charset="2"/>
              </a:rPr>
              <a:t> Αυτό αυτόματα επιφέρει διαφοροποίηση στους καταλόγους δραστηριοτήτων που αντιστοιχούν στα πακέτα που επηρεάζονται. Οι </a:t>
            </a:r>
            <a:r>
              <a:rPr lang="el-GR" dirty="0" err="1">
                <a:sym typeface="Wingdings" panose="05000000000000000000" pitchFamily="2" charset="2"/>
              </a:rPr>
              <a:t>επικαιροποιημένοι</a:t>
            </a:r>
            <a:r>
              <a:rPr lang="el-GR" dirty="0">
                <a:sym typeface="Wingdings" panose="05000000000000000000" pitchFamily="2" charset="2"/>
              </a:rPr>
              <a:t> κατάλογοι δραστηριοτήτων θα πρέπει να παρουσιάζονται στο αίτημα για τροποποίηση</a:t>
            </a:r>
          </a:p>
          <a:p>
            <a:pPr algn="just"/>
            <a:endParaRPr lang="el-GR" dirty="0"/>
          </a:p>
          <a:p>
            <a:pPr marL="285750" indent="-285750" algn="just">
              <a:buFont typeface="Wingdings" panose="05000000000000000000" pitchFamily="2" charset="2"/>
              <a:buChar char="§"/>
            </a:pPr>
            <a:r>
              <a:rPr lang="el-GR" dirty="0"/>
              <a:t>Αποχώρηση εταίρου</a:t>
            </a:r>
          </a:p>
          <a:p>
            <a:pPr algn="just"/>
            <a:endParaRPr lang="en-GB" dirty="0"/>
          </a:p>
          <a:p>
            <a:pPr marL="285750" indent="-285750" algn="just">
              <a:buFont typeface="Wingdings" panose="05000000000000000000" pitchFamily="2" charset="2"/>
              <a:buChar char="§"/>
            </a:pPr>
            <a:r>
              <a:rPr lang="el-GR" dirty="0"/>
              <a:t>Προσθήκη/Αντικατάσταση εταίρου</a:t>
            </a:r>
          </a:p>
          <a:p>
            <a:pPr algn="just"/>
            <a:endParaRPr lang="en-GB" dirty="0"/>
          </a:p>
          <a:p>
            <a:pPr marL="285750" indent="-285750" algn="just">
              <a:buFont typeface="Wingdings" panose="05000000000000000000" pitchFamily="2" charset="2"/>
              <a:buChar char="§"/>
            </a:pPr>
            <a:r>
              <a:rPr lang="el-GR" dirty="0"/>
              <a:t>Αλλαγή στοιχείων Τραπεζικού Λογαριασμού του Συντονιστή (να ανεβαίνουν και στην Υπηρεσία </a:t>
            </a:r>
            <a:r>
              <a:rPr lang="en-US" dirty="0"/>
              <a:t>ORS)</a:t>
            </a:r>
            <a:endParaRPr lang="el-GR" dirty="0"/>
          </a:p>
          <a:p>
            <a:pPr algn="just"/>
            <a:endParaRPr lang="en-GB" dirty="0"/>
          </a:p>
          <a:p>
            <a:pPr marL="285750" indent="-285750" algn="just">
              <a:buFont typeface="Wingdings" panose="05000000000000000000" pitchFamily="2" charset="2"/>
              <a:buChar char="§"/>
            </a:pPr>
            <a:r>
              <a:rPr lang="el-GR" dirty="0"/>
              <a:t>Αλλαγή διάρκειας Σχεδίου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Τεχνική Αλλαγή Συντονιστή Κοινοπραξίας</a:t>
            </a:r>
            <a:endParaRPr lang="en-GB" dirty="0"/>
          </a:p>
          <a:p>
            <a:pPr algn="just"/>
            <a:endParaRPr lang="en-GB" dirty="0"/>
          </a:p>
          <a:p>
            <a:pPr algn="just"/>
            <a:r>
              <a:rPr lang="el-GR" sz="1700" i="1" u="sng" dirty="0"/>
              <a:t>Σημείωση</a:t>
            </a:r>
            <a:r>
              <a:rPr lang="el-GR" sz="1700" i="1" dirty="0"/>
              <a:t>: Η τροποποίηση μπορεί είτε να λάβει τη μορφή μίας επιστολής, υπογεγραμμένης μόνο από την ΕΥ, ή </a:t>
            </a:r>
          </a:p>
          <a:p>
            <a:pPr algn="just"/>
            <a:r>
              <a:rPr lang="el-GR" sz="1700" i="1" dirty="0"/>
              <a:t>μίας επίσημης τροποποίησης της Συμφωνίας Επιχορήγησης, υπογεγραμμένης και από τα δύο συμβαλλόμενα μέρη </a:t>
            </a:r>
            <a:endParaRPr lang="en-GB" sz="1700" i="1" dirty="0"/>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2706868" y="3855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4770537"/>
          </a:xfrm>
          <a:prstGeom prst="rect">
            <a:avLst/>
          </a:prstGeom>
          <a:noFill/>
        </p:spPr>
        <p:txBody>
          <a:bodyPr wrap="square" rtlCol="0">
            <a:spAutoFit/>
          </a:bodyPr>
          <a:lstStyle/>
          <a:p>
            <a:r>
              <a:rPr lang="el-GR" sz="2000" b="1" dirty="0"/>
              <a:t>Στην περίπτωση όπου ένας εταίρος αποχωρεί, χωρίς να αντικαθίσταται από κάποιον άλλο, ισχύουν τα εξής:</a:t>
            </a:r>
          </a:p>
          <a:p>
            <a:endParaRPr lang="el-GR" sz="2000" b="1" dirty="0"/>
          </a:p>
          <a:p>
            <a:pPr marL="285750" indent="-285750">
              <a:buFont typeface="Wingdings" panose="05000000000000000000" pitchFamily="2" charset="2"/>
              <a:buChar char="§"/>
            </a:pPr>
            <a:r>
              <a:rPr lang="el-GR" dirty="0"/>
              <a:t>Αν ο εταίρος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Αν ο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Το ποσό που ο </a:t>
            </a:r>
            <a:r>
              <a:rPr lang="el-GR" dirty="0" err="1"/>
              <a:t>αποχωρήσας</a:t>
            </a:r>
            <a:r>
              <a:rPr lang="el-GR" dirty="0"/>
              <a:t> εταίρος δε θα λάβει με την αποχώρησή του θα ανακατανεμηθεί στους υπόλοιπους εταίρους,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να εξεταστεί και να εγκριθεί από την Εθνική Υπηρεσία.</a:t>
            </a:r>
          </a:p>
          <a:p>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558696" y="4358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Αποχώρηση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7080" y="883820"/>
            <a:ext cx="11562836" cy="5847755"/>
          </a:xfrm>
          <a:prstGeom prst="rect">
            <a:avLst/>
          </a:prstGeom>
          <a:noFill/>
        </p:spPr>
        <p:txBody>
          <a:bodyPr wrap="square" rtlCol="0">
            <a:spAutoFit/>
          </a:bodyPr>
          <a:lstStyle/>
          <a:p>
            <a:r>
              <a:rPr lang="el-GR" sz="2000" b="1" dirty="0"/>
              <a:t>Στην περίπτωση όπου ένας εταίρος αποχωρεί, αλλά αντικαθίσταται από κάποιον άλλο, ισχύουν τα εξής:</a:t>
            </a:r>
          </a:p>
          <a:p>
            <a:endParaRPr lang="el-GR" sz="2000" b="1" dirty="0"/>
          </a:p>
          <a:p>
            <a:pPr marL="285750" indent="-285750" algn="just">
              <a:buFont typeface="Wingdings" panose="05000000000000000000" pitchFamily="2" charset="2"/>
              <a:buChar char="§"/>
            </a:pPr>
            <a:r>
              <a:rPr lang="el-GR" dirty="0"/>
              <a:t>Αν ο εταίρος που αποχωρεί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Αν ο </a:t>
            </a:r>
            <a:r>
              <a:rPr lang="el-GR" dirty="0" err="1"/>
              <a:t>αποχωρήσας</a:t>
            </a:r>
            <a:r>
              <a:rPr lang="el-GR" dirty="0"/>
              <a:t>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αναλαμβάνει όλες τις υπολειπόμενες εργασίες που αντιστοιχούσαν στον τελευταίο, τότε ολόκληρο το υπολειπόμενο ποσό του εταίρου που αποχώρησε θα κατανεμηθεί στον νέο εταίρο.</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δεν αναλαμβάνει αυτούσιες τις υπολειπόμενες εργασίες που αντιστοιχούσαν στον τελευταίο, θα γίνει ανακατανομή του υπολειπόμενου κονδυλίου σε όλους τους εναπομείναντες εταίρους, συμπεριλαμβανομένου και του νέου εταίρου,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a:t>
            </a:r>
          </a:p>
          <a:p>
            <a:pPr algn="just"/>
            <a:r>
              <a:rPr lang="el-GR" dirty="0"/>
              <a:t>      να εξεταστεί και να εγκριθεί από την Εθνική Υπηρεσία.</a:t>
            </a:r>
          </a:p>
          <a:p>
            <a:pPr algn="just"/>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91044" y="5757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Αντικατάσταση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347026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728" y="2360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(1/</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6771084"/>
          </a:xfrm>
          <a:prstGeom prst="rect">
            <a:avLst/>
          </a:prstGeom>
          <a:noFill/>
        </p:spPr>
        <p:txBody>
          <a:bodyPr wrap="square" rtlCol="0">
            <a:spAutoFit/>
          </a:bodyPr>
          <a:lstStyle/>
          <a:p>
            <a:r>
              <a:rPr lang="el-GR" sz="2200" dirty="0"/>
              <a:t>Η Συμφωνία Επιχορήγησης αποτελείται από τα εξής μέρ</a:t>
            </a:r>
            <a:r>
              <a:rPr lang="el-GR" sz="2100" dirty="0"/>
              <a:t>η:</a:t>
            </a:r>
          </a:p>
          <a:p>
            <a:endParaRPr lang="el-GR" sz="2200" dirty="0"/>
          </a:p>
          <a:p>
            <a:r>
              <a:rPr lang="el-GR" sz="2000" b="1" u="sng" dirty="0"/>
              <a:t>Ειδικές Διατάξεις</a:t>
            </a:r>
            <a:r>
              <a:rPr lang="el-GR" sz="2000" b="1" dirty="0"/>
              <a:t>: </a:t>
            </a:r>
          </a:p>
          <a:p>
            <a:endParaRPr lang="el-GR" sz="1700" b="1" dirty="0"/>
          </a:p>
          <a:p>
            <a:pPr marL="285750" indent="-285750" algn="just">
              <a:buFont typeface="Wingdings" panose="05000000000000000000" pitchFamily="2" charset="2"/>
              <a:buChar char="§"/>
            </a:pPr>
            <a:r>
              <a:rPr lang="el-GR" dirty="0"/>
              <a:t>Εκτυπώνονται από τον δικαιούχο σε </a:t>
            </a:r>
            <a:r>
              <a:rPr lang="el-GR" u="sng" dirty="0"/>
              <a:t>δύο αντίτυπα</a:t>
            </a:r>
          </a:p>
          <a:p>
            <a:pPr marL="285750" indent="-285750" algn="just">
              <a:buFont typeface="Wingdings" panose="05000000000000000000" pitchFamily="2" charset="2"/>
              <a:buChar char="§"/>
            </a:pPr>
            <a:r>
              <a:rPr lang="el-GR" dirty="0"/>
              <a:t>Τα δύο αντίτυπα μονογράφονται (όλες οι σελίδες) και υπογράφονται και σφραγίζονται </a:t>
            </a:r>
            <a:r>
              <a:rPr lang="el-GR" u="sng" dirty="0"/>
              <a:t>από τον νόμιμο εκπρόσωπο του δικαιούχου</a:t>
            </a:r>
            <a:r>
              <a:rPr lang="el-GR" dirty="0"/>
              <a:t> (η σφραγίδα δεν απαιτείται όταν η υπογραφή είναι ηλεκτρονική)</a:t>
            </a:r>
            <a:endParaRPr lang="el-GR" dirty="0">
              <a:sym typeface="Wingdings" panose="05000000000000000000" pitchFamily="2" charset="2"/>
            </a:endParaRPr>
          </a:p>
          <a:p>
            <a:pPr marL="285750" indent="-285750" algn="just">
              <a:buFont typeface="Wingdings" panose="05000000000000000000" pitchFamily="2" charset="2"/>
              <a:buChar char="§"/>
            </a:pPr>
            <a:r>
              <a:rPr lang="el-GR" dirty="0">
                <a:sym typeface="Wingdings" panose="05000000000000000000" pitchFamily="2" charset="2"/>
              </a:rPr>
              <a:t>Τα δύο αντίτυπα αποστέλλονται </a:t>
            </a:r>
            <a:r>
              <a:rPr lang="el-GR" u="sng" dirty="0">
                <a:sym typeface="Wingdings" panose="05000000000000000000" pitchFamily="2" charset="2"/>
              </a:rPr>
              <a:t>είτε ταχυδρομικώς</a:t>
            </a:r>
            <a:r>
              <a:rPr lang="el-GR" dirty="0">
                <a:sym typeface="Wingdings" panose="05000000000000000000" pitchFamily="2" charset="2"/>
              </a:rPr>
              <a:t> (όταν φέρουν χειρόγραφη υπογραφή) </a:t>
            </a:r>
            <a:r>
              <a:rPr lang="el-GR" u="sng" dirty="0">
                <a:sym typeface="Wingdings" panose="05000000000000000000" pitchFamily="2" charset="2"/>
              </a:rPr>
              <a:t>είτε μέσω ηλεκτρονικού ταχυδρομείου</a:t>
            </a:r>
            <a:r>
              <a:rPr lang="el-GR" dirty="0">
                <a:sym typeface="Wingdings" panose="05000000000000000000" pitchFamily="2" charset="2"/>
              </a:rPr>
              <a:t> (όταν φέρουν ηλεκτρονική υπογραφή) στο ΙΔΕΠ Διά Βίου Μάθησης, για να υπογραφούν από τη Διεύθυνση του ΙΔΕΠ</a:t>
            </a:r>
          </a:p>
          <a:p>
            <a:pPr marL="285750" indent="-285750" algn="just">
              <a:buFont typeface="Wingdings" panose="05000000000000000000" pitchFamily="2" charset="2"/>
              <a:buChar char="§"/>
            </a:pPr>
            <a:r>
              <a:rPr lang="el-GR" dirty="0">
                <a:sym typeface="Wingdings" panose="05000000000000000000" pitchFamily="2" charset="2"/>
              </a:rPr>
              <a:t>Το ένα εκ των δύο υπογεγραμμένων αντιτύπων αποστέλλεται πίσω στον δικαιούχο,  </a:t>
            </a:r>
            <a:r>
              <a:rPr lang="el-GR" u="sng" dirty="0">
                <a:sym typeface="Wingdings" panose="05000000000000000000" pitchFamily="2" charset="2"/>
              </a:rPr>
              <a:t>με τον ίδιο τρόπο που παραλήφθηκε</a:t>
            </a:r>
            <a:r>
              <a:rPr lang="el-GR" dirty="0">
                <a:sym typeface="Wingdings" panose="05000000000000000000" pitchFamily="2" charset="2"/>
              </a:rPr>
              <a:t>, μαζί με συνοδευτική επιστολή υπογεγραμμένης Συμφωνίας, για να φυλαχθεί στο αρχείο του Σχεδίου</a:t>
            </a:r>
          </a:p>
          <a:p>
            <a:pPr algn="just"/>
            <a:endParaRPr lang="el-GR" sz="2200" i="1" u="sng" dirty="0">
              <a:sym typeface="Wingdings" panose="05000000000000000000" pitchFamily="2" charset="2"/>
            </a:endParaRPr>
          </a:p>
          <a:p>
            <a:pPr algn="just"/>
            <a:r>
              <a:rPr lang="el-GR" sz="1700" i="1" u="sng" dirty="0">
                <a:sym typeface="Wingdings" panose="05000000000000000000" pitchFamily="2" charset="2"/>
              </a:rPr>
              <a:t>Σημειώσεις</a:t>
            </a:r>
            <a:r>
              <a:rPr lang="el-GR" sz="1700" i="1" dirty="0">
                <a:sym typeface="Wingdings" panose="05000000000000000000" pitchFamily="2" charset="2"/>
              </a:rPr>
              <a:t>:  </a:t>
            </a:r>
          </a:p>
          <a:p>
            <a:pPr algn="just"/>
            <a:r>
              <a:rPr lang="el-GR" sz="1700" i="1" dirty="0">
                <a:sym typeface="Wingdings" panose="05000000000000000000" pitchFamily="2" charset="2"/>
              </a:rPr>
              <a:t>1. Οι Ειδικές Διατάξεις της Συμφωνίας Επιχορήγησης </a:t>
            </a:r>
            <a:r>
              <a:rPr lang="el-GR" sz="1700" i="1" u="sng" dirty="0">
                <a:sym typeface="Wingdings" panose="05000000000000000000" pitchFamily="2" charset="2"/>
              </a:rPr>
              <a:t>υπερισχύουν</a:t>
            </a:r>
            <a:r>
              <a:rPr lang="el-GR" sz="1700" i="1" dirty="0">
                <a:sym typeface="Wingdings" panose="05000000000000000000" pitchFamily="2" charset="2"/>
              </a:rPr>
              <a:t> έναντι των διατάξεων των υπόλοιπων Παραρτημάτων της Συμφωνίας</a:t>
            </a:r>
          </a:p>
          <a:p>
            <a:pPr algn="just"/>
            <a:endParaRPr lang="el-GR" sz="1700" i="1" dirty="0">
              <a:sym typeface="Wingdings" panose="05000000000000000000" pitchFamily="2" charset="2"/>
            </a:endParaRPr>
          </a:p>
          <a:p>
            <a:r>
              <a:rPr lang="el-GR" sz="1700" i="1" dirty="0">
                <a:sym typeface="Wingdings" panose="05000000000000000000" pitchFamily="2" charset="2"/>
              </a:rPr>
              <a:t>2. Ό</a:t>
            </a:r>
            <a:r>
              <a:rPr lang="el-GR" sz="1700" i="1" dirty="0"/>
              <a:t>λα τα επίσημα έγγραφα ενός Σχεδίου που απαιτούν υπογραφές υπογράφονται πάντοτε από τον νόμιμο εκπρόσωπο του συντονιστικού οργανισμού είτε χειρόγραφα είτε με τη χρήση </a:t>
            </a:r>
            <a:r>
              <a:rPr lang="en-GB" sz="1700" i="1" dirty="0"/>
              <a:t>Qualified Electronic Signature (QES)</a:t>
            </a:r>
            <a:r>
              <a:rPr lang="el-GR" sz="1700" i="1" dirty="0"/>
              <a:t>, βασισμένης σε </a:t>
            </a:r>
          </a:p>
          <a:p>
            <a:r>
              <a:rPr lang="el-GR" sz="1700" i="1" dirty="0" err="1"/>
              <a:t>qualified</a:t>
            </a:r>
            <a:r>
              <a:rPr lang="el-GR" sz="1700" i="1" dirty="0"/>
              <a:t> </a:t>
            </a:r>
            <a:r>
              <a:rPr lang="el-GR" sz="1700" i="1" dirty="0" err="1"/>
              <a:t>certificate</a:t>
            </a:r>
            <a:r>
              <a:rPr lang="el-GR" sz="1700" i="1" dirty="0"/>
              <a:t> που εκδόθηκε από φορέα που εδρεύει </a:t>
            </a:r>
            <a:r>
              <a:rPr lang="el-GR" sz="1700" i="1" u="sng" dirty="0"/>
              <a:t>σε Ευρωπαϊκή Χώρα</a:t>
            </a:r>
            <a:endParaRPr lang="el-GR" sz="1400" u="sng"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161664"/>
            <a:ext cx="11562836" cy="4216539"/>
          </a:xfrm>
          <a:prstGeom prst="rect">
            <a:avLst/>
          </a:prstGeom>
          <a:noFill/>
        </p:spPr>
        <p:txBody>
          <a:bodyPr wrap="square" rtlCol="0">
            <a:spAutoFit/>
          </a:bodyPr>
          <a:lstStyle/>
          <a:p>
            <a:r>
              <a:rPr lang="el-GR" sz="2000" b="1" dirty="0"/>
              <a:t>Στην περίπτωση που προστίθεται ένας εταίρος στην Κοινοπραξία, χωρίς να αποχωρεί κάποιος άλλος, ισχύουν τα εξής:</a:t>
            </a:r>
          </a:p>
          <a:p>
            <a:endParaRPr lang="el-GR" sz="2200" b="1" dirty="0"/>
          </a:p>
          <a:p>
            <a:pPr marL="285750" indent="-285750" algn="just">
              <a:buFont typeface="Wingdings" panose="05000000000000000000" pitchFamily="2" charset="2"/>
              <a:buChar char="§"/>
            </a:pPr>
            <a:r>
              <a:rPr lang="el-GR" dirty="0"/>
              <a:t>Η προσθήκη εταίρου γίνεται αποδεκτή, εφόσον αποδεδειγμένα ενισχύει την ποιότητα/αποτελεσματικότητα της κοινοπραξίας.</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να δηλώνεται ξεκάθαρα η ημερομηνία κατά την οποία ο νέος εταίρος θα γίνει ενεργός και να περιγράφεται η ακριβής συνεισφορά του στην υλοποίηση των δραστηριοτήτων του Σχεδίου.</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επίσης, να δηλώνονται το ενδεικτικό ποσό που θα διατεθεί στον καινούριο εταίρο και οι αλλαγές που θα προκύψουν στα κονδύλια που αντιστοιχούν στους υπόλοιπους εταίρους, ως αποτέλεσμα της ανάληψης κάποιων εργασιών από τον καινούριο εταίρο.</a:t>
            </a:r>
          </a:p>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 </a:t>
            </a: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634557" y="7736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Προσθήκη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156686"/>
            <a:ext cx="11233248" cy="5447645"/>
          </a:xfrm>
          <a:prstGeom prst="rect">
            <a:avLst/>
          </a:prstGeom>
          <a:noFill/>
        </p:spPr>
        <p:txBody>
          <a:bodyPr wrap="square" rtlCol="0">
            <a:spAutoFit/>
          </a:bodyPr>
          <a:lstStyle/>
          <a:p>
            <a:pPr algn="just"/>
            <a:r>
              <a:rPr lang="el-GR" sz="2000" b="1" dirty="0"/>
              <a:t>Οι εταίροι που προστίθενται στην κοινοπραξία, είτε αντικαθιστώντας κάποιον άλλον εταίρο που αποχωρεί είτε όχι, πρέπει να:</a:t>
            </a:r>
          </a:p>
          <a:p>
            <a:pPr algn="just"/>
            <a:endParaRPr lang="el-GR" sz="2200" b="1" dirty="0"/>
          </a:p>
          <a:p>
            <a:pPr marL="285750" indent="-285750" algn="just">
              <a:buFont typeface="Wingdings" panose="05000000000000000000" pitchFamily="2" charset="2"/>
              <a:buChar char="§"/>
            </a:pPr>
            <a:r>
              <a:rPr lang="el-GR" dirty="0"/>
              <a:t>Είναι επιλέξιμοι για συμμετοχή στη δράση</a:t>
            </a:r>
          </a:p>
          <a:p>
            <a:pPr algn="just"/>
            <a:endParaRPr lang="el-GR" sz="2200" dirty="0"/>
          </a:p>
          <a:p>
            <a:pPr marL="285750" indent="-285750" algn="just">
              <a:buFont typeface="Wingdings" panose="05000000000000000000" pitchFamily="2" charset="2"/>
              <a:buChar char="§"/>
            </a:pPr>
            <a:r>
              <a:rPr lang="el-GR" dirty="0"/>
              <a:t>Είναι κάτοχοι ενός μοναδικού αναγνωριστικού κωδικού </a:t>
            </a:r>
            <a:r>
              <a:rPr lang="en-GB" dirty="0"/>
              <a:t>OID, </a:t>
            </a:r>
            <a:r>
              <a:rPr lang="el-GR" dirty="0"/>
              <a:t>τα στοιχεία του οποίου έχουν επικυρωθεί από την Εθνική Υπηρεσία της χώρας όπου εδρεύει</a:t>
            </a:r>
          </a:p>
          <a:p>
            <a:pPr algn="just"/>
            <a:endParaRPr lang="el-GR" sz="2200" dirty="0"/>
          </a:p>
          <a:p>
            <a:pPr marL="285750" indent="-285750" algn="just">
              <a:buFont typeface="Wingdings" panose="05000000000000000000" pitchFamily="2" charset="2"/>
              <a:buChar char="§"/>
            </a:pPr>
            <a:r>
              <a:rPr lang="el-GR" dirty="0"/>
              <a:t>Έχουν υπογράψει έντυπο εξουσιοδότησης (</a:t>
            </a:r>
            <a:r>
              <a:rPr lang="en-GB" dirty="0"/>
              <a:t>mandate), </a:t>
            </a:r>
            <a:r>
              <a:rPr lang="el-GR" dirty="0"/>
              <a:t>αντίστοιχο με αυτό που υπέγραψαν οι εταίροι που συμπεριλήφθηκαν στην αίτηση για επιχορήγηση.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
            </a:pPr>
            <a:endParaRPr lang="el-GR" dirty="0"/>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23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140100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542029"/>
            <a:ext cx="11562836" cy="3631763"/>
          </a:xfrm>
          <a:prstGeom prst="rect">
            <a:avLst/>
          </a:prstGeom>
          <a:noFill/>
        </p:spPr>
        <p:txBody>
          <a:bodyPr wrap="square" rtlCol="0">
            <a:spAutoFit/>
          </a:bodyPr>
          <a:lstStyle/>
          <a:p>
            <a:pPr marL="342900" indent="-342900" algn="just">
              <a:buFont typeface="Wingdings" panose="05000000000000000000" pitchFamily="2" charset="2"/>
              <a:buChar char="§"/>
            </a:pPr>
            <a:r>
              <a:rPr lang="el-GR" sz="2000" dirty="0"/>
              <a:t>Η αλλαγή συντονιστή, δηλαδή η αντικατάσταση του συντονιστή οργανισμού από κάποιον άλλο οργανισμό, επιτρέπεται </a:t>
            </a:r>
            <a:r>
              <a:rPr lang="el-GR" sz="2000" b="1" dirty="0"/>
              <a:t>μόνο πριν από την Υπογραφή της Συμφωνίας επιχορήγησης</a:t>
            </a:r>
            <a:r>
              <a:rPr lang="el-GR" sz="2000" dirty="0"/>
              <a:t>, νοουμένου ότι ο οργανισμός που τον αντικαθιστά εδρεύει στην ίδια χώρα και ανήκει ήδη στην κοινοπραξία</a:t>
            </a:r>
          </a:p>
          <a:p>
            <a:pPr algn="just"/>
            <a:endParaRPr lang="el-GR" sz="2200" dirty="0"/>
          </a:p>
          <a:p>
            <a:pPr algn="just"/>
            <a:endParaRPr lang="el-GR" sz="2200" dirty="0"/>
          </a:p>
          <a:p>
            <a:pPr marL="342900" indent="-342900" algn="just">
              <a:buFont typeface="Wingdings" panose="05000000000000000000" pitchFamily="2" charset="2"/>
              <a:buChar char="§"/>
            </a:pPr>
            <a:r>
              <a:rPr lang="el-GR" sz="2000" dirty="0"/>
              <a:t>Η </a:t>
            </a:r>
            <a:r>
              <a:rPr lang="el-GR" sz="2000" b="1" dirty="0"/>
              <a:t>τεχνική αλλαγή συντονιστή</a:t>
            </a:r>
            <a:r>
              <a:rPr lang="el-GR" sz="2000" dirty="0"/>
              <a:t>, που προκύπτει από κάποιον επανακαθορισμό της δομής του οργανισμού (π.χ. συγχώνευση με άλλον οργανισμό), </a:t>
            </a:r>
            <a:r>
              <a:rPr lang="el-GR" sz="2000" b="1" dirty="0"/>
              <a:t>επιτρέπεται και κατά τη διάρκεια της υλοποίησης του Σχεδίου</a:t>
            </a:r>
            <a:r>
              <a:rPr lang="el-GR" sz="2000" dirty="0"/>
              <a:t>. Στην περίπτωση αυτή, ο συντονιστής οργανισμός παραμένει ουσιαστικά ο ίδιος με αυτόν που αιτήθηκε την επιχορήγηση εκ μέρους της κοινοπραξίας</a:t>
            </a:r>
          </a:p>
          <a:p>
            <a:endParaRPr lang="el-GR" sz="2000" dirty="0"/>
          </a:p>
          <a:p>
            <a:endParaRPr lang="el-GR" sz="800" dirty="0"/>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362508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5509200"/>
          </a:xfrm>
          <a:prstGeom prst="rect">
            <a:avLst/>
          </a:prstGeom>
          <a:noFill/>
        </p:spPr>
        <p:txBody>
          <a:bodyPr wrap="square" rtlCol="0">
            <a:spAutoFit/>
          </a:bodyPr>
          <a:lstStyle/>
          <a:p>
            <a:r>
              <a:rPr lang="el-GR" sz="2000" b="1"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p>
          <a:p>
            <a:endParaRPr lang="el-GR" sz="2000" dirty="0"/>
          </a:p>
          <a:p>
            <a:endParaRPr lang="el-GR" sz="800" dirty="0"/>
          </a:p>
          <a:p>
            <a:pPr marL="742950" lvl="1" indent="-285750" algn="just">
              <a:buFont typeface="Wingdings" panose="05000000000000000000" pitchFamily="2" charset="2"/>
              <a:buChar char="§"/>
            </a:pPr>
            <a:r>
              <a:rPr lang="el-GR" dirty="0"/>
              <a:t>Παράταση για την υποβολή της τελικής έκθεσης</a:t>
            </a:r>
          </a:p>
          <a:p>
            <a:pPr lvl="1" algn="just"/>
            <a:endParaRPr lang="el-GR" sz="2200" dirty="0"/>
          </a:p>
          <a:p>
            <a:pPr marL="742950" lvl="1" indent="-285750" algn="just">
              <a:buFont typeface="Wingdings" panose="05000000000000000000" pitchFamily="2" charset="2"/>
              <a:buChar char="§"/>
            </a:pPr>
            <a:r>
              <a:rPr lang="el-GR" dirty="0"/>
              <a:t>Αλλαγή νόμιμου εκπροσώπου του συντονιστή οργανισμού ή κάποιου εκ των υπόλοιπων εταίρων οργανισμών</a:t>
            </a:r>
          </a:p>
          <a:p>
            <a:pPr lvl="1" algn="just"/>
            <a:endParaRPr lang="el-GR" sz="2200" dirty="0"/>
          </a:p>
          <a:p>
            <a:pPr marL="742950" lvl="1" indent="-285750" algn="just">
              <a:buFont typeface="Wingdings" panose="05000000000000000000" pitchFamily="2" charset="2"/>
              <a:buChar char="§"/>
            </a:pPr>
            <a:r>
              <a:rPr lang="el-GR" dirty="0"/>
              <a:t>Αλλαγή βασικού προσώπου επαφής του συντονιστή οργανισμού ή κάποιου εκ των υπόλοιπων εταίρων οργανισμών</a:t>
            </a:r>
          </a:p>
          <a:p>
            <a:pPr lvl="1" algn="just"/>
            <a:endParaRPr lang="el-GR" sz="2200" dirty="0"/>
          </a:p>
          <a:p>
            <a:pPr marL="742950" lvl="1" indent="-285750" algn="just">
              <a:buFont typeface="Wingdings" panose="05000000000000000000" pitchFamily="2" charset="2"/>
              <a:buChar char="§"/>
            </a:pPr>
            <a:r>
              <a:rPr lang="el-GR" dirty="0"/>
              <a:t>Αλλαγές στο Πρόγραμμα Εργασίας, που δεν επιφέρουν αλλαγές στην αρχική κατανομή κονδυλίου (π.χ. αλλαγή της σειράς υλοποίησης των δραστηριοτήτων του Σχεδίου) </a:t>
            </a:r>
          </a:p>
          <a:p>
            <a:pPr marL="742950" lvl="1" indent="-285750" algn="just">
              <a:buFont typeface="Wingdings" panose="05000000000000000000" pitchFamily="2" charset="2"/>
              <a:buChar char="§"/>
            </a:pPr>
            <a:endParaRPr lang="el-GR" dirty="0"/>
          </a:p>
          <a:p>
            <a:pPr marL="742950" lvl="1" indent="-285750" algn="just">
              <a:buFont typeface="Wingdings" panose="05000000000000000000" pitchFamily="2" charset="2"/>
              <a:buChar char="§"/>
            </a:pPr>
            <a:r>
              <a:rPr lang="el-GR" dirty="0">
                <a:sym typeface="Wingdings" panose="05000000000000000000" pitchFamily="2" charset="2"/>
              </a:rPr>
              <a:t>Μεταφορά ποσού από μία δραστηριότητα σε άλλη, εντός ενός Πακέτου Εργασίας</a:t>
            </a:r>
            <a:endParaRPr lang="el-GR" dirty="0"/>
          </a:p>
          <a:p>
            <a:pPr marL="742950" lvl="1" indent="-285750" algn="just">
              <a:buFont typeface="Wingdings" panose="05000000000000000000" pitchFamily="2" charset="2"/>
              <a:buChar char="§"/>
            </a:pPr>
            <a:endParaRPr lang="el-GR" dirty="0"/>
          </a:p>
          <a:p>
            <a:pPr marL="742950" lvl="1" indent="-285750" algn="just">
              <a:buFont typeface="Wingdings" panose="05000000000000000000" pitchFamily="2" charset="2"/>
              <a:buChar char="§"/>
            </a:pPr>
            <a:r>
              <a:rPr lang="el-GR" dirty="0"/>
              <a:t>Ανακατανομή του κονδυλίου εντός μίας δραστηριότητας</a:t>
            </a:r>
          </a:p>
          <a:p>
            <a:pPr marL="742950" lvl="1" indent="-285750" algn="just">
              <a:buFont typeface="Wingdings" panose="05000000000000000000" pitchFamily="2" charset="2"/>
              <a:buChar char="§"/>
            </a:pPr>
            <a:endParaRPr lang="el-GR"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48369" y="-355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141157"/>
            <a:ext cx="10594863" cy="5278368"/>
          </a:xfrm>
          <a:prstGeom prst="rect">
            <a:avLst/>
          </a:prstGeom>
          <a:noFill/>
        </p:spPr>
        <p:txBody>
          <a:bodyPr wrap="square" rtlCol="0">
            <a:spAutoFit/>
          </a:bodyPr>
          <a:lstStyle/>
          <a:p>
            <a:pPr algn="just"/>
            <a:r>
              <a:rPr lang="el-GR" sz="2000" b="1" dirty="0"/>
              <a:t>Όλα τα αιτήματα για τροποποίηση της Συμφωνίας Επιχορήγησης πρέπει να υποβάλλονται γραπτώς στο ΙΔΕΠ Διά Βίου Μάθησης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Με τη σύμφωνη γνώμη όλων των εταίρων</a:t>
            </a:r>
            <a:endParaRPr lang="en-GB" dirty="0"/>
          </a:p>
          <a:p>
            <a:pPr marL="285750" indent="-285750" algn="just">
              <a:buFont typeface="Wingdings" panose="05000000000000000000" pitchFamily="2" charset="2"/>
              <a:buChar char="§"/>
            </a:pPr>
            <a:r>
              <a:rPr lang="el-GR" dirty="0"/>
              <a:t>Νοουμένου ότι εξυπηρετούν το γενικό συμφέρον του Σχεδίου</a:t>
            </a:r>
            <a:endParaRPr lang="en-GB" dirty="0"/>
          </a:p>
          <a:p>
            <a:pPr marL="285750" indent="-285750" algn="just">
              <a:buFont typeface="Wingdings" panose="05000000000000000000" pitchFamily="2" charset="2"/>
              <a:buChar char="§"/>
            </a:pPr>
            <a:r>
              <a:rPr lang="el-GR" dirty="0"/>
              <a:t>Με την προϋπόθεση ότι αιτιολογούνται επαρκώς</a:t>
            </a:r>
            <a:endParaRPr lang="en-GB" dirty="0"/>
          </a:p>
          <a:p>
            <a:pPr marL="285750" indent="-285750" algn="just">
              <a:buFont typeface="Wingdings" panose="05000000000000000000" pitchFamily="2" charset="2"/>
              <a:buChar char="§"/>
            </a:pPr>
            <a:r>
              <a:rPr lang="el-GR" dirty="0"/>
              <a:t>Αρκετά </a:t>
            </a:r>
            <a:r>
              <a:rPr lang="el-GR" i="1" dirty="0"/>
              <a:t>πριν από την ημερομηνία εφαρμογής</a:t>
            </a:r>
            <a:r>
              <a:rPr lang="el-GR" dirty="0"/>
              <a:t> της αιτούμενης αλλαγής</a:t>
            </a:r>
            <a:endParaRPr lang="en-GB" dirty="0"/>
          </a:p>
          <a:p>
            <a:pPr marL="285750" indent="-285750" algn="just">
              <a:buFont typeface="Wingdings" panose="05000000000000000000" pitchFamily="2" charset="2"/>
              <a:buChar char="§"/>
            </a:pPr>
            <a:r>
              <a:rPr lang="el-GR" i="1" dirty="0"/>
              <a:t>Τουλάχιστον ένα μήνα πριν από την ολοκλήρωση του Σχεδίου</a:t>
            </a:r>
          </a:p>
          <a:p>
            <a:pPr marL="285750" indent="-285750" algn="just">
              <a:buFont typeface="Wingdings" panose="05000000000000000000" pitchFamily="2" charset="2"/>
              <a:buChar char="§"/>
            </a:pPr>
            <a:r>
              <a:rPr lang="el-GR" i="1" dirty="0"/>
              <a:t>Μέσω έντυπης επιστολής ή ηλεκτρονικού ταχυδρομείου: Το αίτημα πρέπει πάντοτε να προέρχεται από τον νόμιμο εκπρόσωπο του συντονιστή εταίρου </a:t>
            </a:r>
            <a:r>
              <a:rPr lang="el-GR" i="1" dirty="0">
                <a:sym typeface="Wingdings" panose="05000000000000000000" pitchFamily="2" charset="2"/>
              </a:rPr>
              <a:t> Έντυπη επιστολή: Υπογεγραμμένη και σφραγισμένη από τον νόμιμο εκπρόσωπο / </a:t>
            </a:r>
            <a:r>
              <a:rPr lang="en-GB" i="1" dirty="0">
                <a:sym typeface="Wingdings" panose="05000000000000000000" pitchFamily="2" charset="2"/>
              </a:rPr>
              <a:t>Email: </a:t>
            </a:r>
            <a:r>
              <a:rPr lang="el-GR" i="1" dirty="0">
                <a:sym typeface="Wingdings" panose="05000000000000000000" pitchFamily="2" charset="2"/>
              </a:rPr>
              <a:t>Αποστολή από την επίσημη διεύθυνση του οργανισμού και κοινοποίηση στον νόμιμο εκπρόσωπο)</a:t>
            </a:r>
            <a:r>
              <a:rPr lang="el-GR" i="1" dirty="0"/>
              <a:t> </a:t>
            </a:r>
            <a:endParaRPr lang="el-GR" sz="1700" i="1" dirty="0"/>
          </a:p>
          <a:p>
            <a:pPr algn="just"/>
            <a:endParaRPr lang="el-GR" sz="2200" dirty="0"/>
          </a:p>
          <a:p>
            <a:pPr algn="just"/>
            <a:endParaRPr lang="en-GB" sz="2200" dirty="0"/>
          </a:p>
          <a:p>
            <a:pPr algn="just"/>
            <a:r>
              <a:rPr lang="el-GR" sz="1700" i="1" u="sng" dirty="0"/>
              <a:t>Σημείωση</a:t>
            </a:r>
            <a:r>
              <a:rPr lang="el-GR" sz="1700" i="1" dirty="0"/>
              <a:t>: Για να θεωρείται έγκυρη, οποιαδήποτε τροποποίηση της Συμφωνίας Επιχορήγησης, αυτή θα πρέπει να </a:t>
            </a:r>
          </a:p>
          <a:p>
            <a:pPr algn="just"/>
            <a:r>
              <a:rPr lang="el-GR" sz="1700" i="1" dirty="0"/>
              <a:t>εκδοθεί και να τεθεί σε ισχύ από την ΕΥ πριν από τη λήξη του Σχεδίου</a:t>
            </a:r>
            <a:endParaRPr lang="en-US" sz="1700" i="1" dirty="0"/>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2554468" y="2720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Αιτημάτων προς την Εθνική Υπηρεσία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470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836712"/>
            <a:ext cx="10776520" cy="7109639"/>
          </a:xfrm>
          <a:prstGeom prst="rect">
            <a:avLst/>
          </a:prstGeom>
          <a:noFill/>
        </p:spPr>
        <p:txBody>
          <a:bodyPr wrap="square" rtlCol="0">
            <a:spAutoFit/>
          </a:bodyPr>
          <a:lstStyle/>
          <a:p>
            <a:endParaRPr lang="el-GR" dirty="0"/>
          </a:p>
          <a:p>
            <a:r>
              <a:rPr lang="el-GR" sz="2000" b="1" u="sng" dirty="0"/>
              <a:t>Οι έλεγχοι στους οποίους υπόκεινται τα εγκεκριμένα Σχέδια:</a:t>
            </a:r>
          </a:p>
          <a:p>
            <a:endParaRPr lang="el-GR" sz="2000" b="1" u="sng" dirty="0"/>
          </a:p>
          <a:p>
            <a:pPr marL="285750" indent="-285750">
              <a:buFont typeface="Wingdings" panose="05000000000000000000" pitchFamily="2" charset="2"/>
              <a:buChar char="§"/>
            </a:pPr>
            <a:r>
              <a:rPr lang="el-GR" dirty="0"/>
              <a:t>Διεξάγονται για σκοπούς επαλήθευσης της ποιότητας</a:t>
            </a:r>
            <a:r>
              <a:rPr lang="en-GB" dirty="0"/>
              <a:t>, </a:t>
            </a:r>
            <a:r>
              <a:rPr lang="el-GR" dirty="0"/>
              <a:t>της </a:t>
            </a:r>
            <a:r>
              <a:rPr lang="el-GR" dirty="0" err="1"/>
              <a:t>επιλεξιμότητας</a:t>
            </a:r>
            <a:r>
              <a:rPr lang="el-GR" dirty="0"/>
              <a:t> και της υλοποίησης των δραστηριοτήτων του Σχεδίου</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Ισοδυναμούν με ελέγχους επίδοσης (=βαθμός στον οποίο οι προγραμματισμένες δραστηριότητες υλοποιήθηκαν σε σχέση με τους στόχους του Σχεδίου) και όχι οικονομικούς ελέγχους. </a:t>
            </a:r>
          </a:p>
          <a:p>
            <a:endParaRPr lang="el-GR" dirty="0"/>
          </a:p>
          <a:p>
            <a:pPr marL="285750" indent="-285750">
              <a:buFont typeface="Wingdings" panose="05000000000000000000" pitchFamily="2" charset="2"/>
              <a:buChar char="§"/>
            </a:pPr>
            <a:r>
              <a:rPr lang="el-GR" dirty="0"/>
              <a:t>Διεξάγονται για να διαπιστωθεί κατά πόσον οι διαδικασίες που ακολουθήθηκαν συμβαδίζουν με τους όρους της Συμφωνίας Επιχορήγησης</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
            </a:pPr>
            <a:r>
              <a:rPr lang="el-GR" dirty="0"/>
              <a:t>Εξακριβώνουν κατά πόσον η διαδικασία που ακολουθήθηκε από τον δικαιούχο είναι σωστά καταγεγραμμένη και τεκμηριωμένη (=έλεγχος διαδικαστικών και διαχειριστικών πτυχών</a:t>
            </a:r>
            <a:r>
              <a:rPr lang="en-GB" dirty="0"/>
              <a:t>)</a:t>
            </a:r>
            <a:endParaRPr lang="el-GR" dirty="0"/>
          </a:p>
          <a:p>
            <a:endParaRPr lang="el-GR" dirty="0"/>
          </a:p>
          <a:p>
            <a:pPr marL="285750" indent="-285750">
              <a:buFont typeface="Wingdings" panose="05000000000000000000" pitchFamily="2" charset="2"/>
              <a:buChar char="§"/>
            </a:pPr>
            <a:r>
              <a:rPr lang="el-GR" dirty="0"/>
              <a:t>Δρουν υποστηρικτικά στη διαδικασία της αξιολόγησης της ποιότητας των Σχεδίων από την ΕΥ</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
            </a:pPr>
            <a:r>
              <a:rPr lang="el-GR" dirty="0"/>
              <a:t>Καθορίζουν το συνολικό τελικό ποσό επιχορήγησης </a:t>
            </a:r>
            <a:r>
              <a:rPr lang="el-GR" dirty="0">
                <a:sym typeface="Wingdings" panose="05000000000000000000" pitchFamily="2" charset="2"/>
              </a:rPr>
              <a:t> </a:t>
            </a:r>
            <a:r>
              <a:rPr lang="el-GR" dirty="0"/>
              <a:t>Το τελικό ποσό επιχορήγησης προκύπτει ως αποτέλεσμα όλων των ελέγχων στους οποίους υπόκειται ένα Σχέδιο.</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849216" y="3803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Σκοπός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89359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51584" y="1792553"/>
            <a:ext cx="7488832" cy="3508653"/>
          </a:xfrm>
          <a:prstGeom prst="rect">
            <a:avLst/>
          </a:prstGeom>
          <a:noFill/>
        </p:spPr>
        <p:txBody>
          <a:bodyPr wrap="square" rtlCol="0">
            <a:spAutoFit/>
          </a:bodyPr>
          <a:lstStyle/>
          <a:p>
            <a:endParaRPr lang="el-GR" dirty="0"/>
          </a:p>
          <a:p>
            <a:endParaRPr lang="el-GR" dirty="0"/>
          </a:p>
          <a:p>
            <a:pPr algn="ctr"/>
            <a:r>
              <a:rPr lang="el-GR" sz="2200" dirty="0"/>
              <a:t>Βάσει του Άρθρου ΙΙ.27 των Γενικών Διατάξεων της Συμφωνίας Επιχορήγησης (Παράρτημα Ι), «για οποιοδήποτε είδος ελέγχου, η ΕΥ έχει το δικαίωμα να ζητήσει από τον δικαιούχο την προσκόμιση επιπλέον υποστηρικτικών εγγράφων, τα οποία κανονικά απαιτούνται για τη διεξαγωγή κάποιου άλλου είδους ελέγχου»</a:t>
            </a:r>
          </a:p>
          <a:p>
            <a:endParaRPr lang="el-GR" dirty="0"/>
          </a:p>
          <a:p>
            <a:endParaRPr lang="el-GR" dirty="0"/>
          </a:p>
          <a:p>
            <a:endParaRPr lang="en-US" dirty="0"/>
          </a:p>
        </p:txBody>
      </p:sp>
      <p:sp>
        <p:nvSpPr>
          <p:cNvPr id="7" name="Rounded Rectangle 6"/>
          <p:cNvSpPr/>
          <p:nvPr/>
        </p:nvSpPr>
        <p:spPr>
          <a:xfrm>
            <a:off x="1929044" y="2060848"/>
            <a:ext cx="8424936" cy="273630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2571326"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Άρθρο ΙΙ.27 – 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31259" y="908720"/>
            <a:ext cx="11497389" cy="6740307"/>
          </a:xfrm>
          <a:prstGeom prst="rect">
            <a:avLst/>
          </a:prstGeom>
          <a:noFill/>
        </p:spPr>
        <p:txBody>
          <a:bodyPr wrap="square" rtlCol="0">
            <a:spAutoFit/>
          </a:bodyPr>
          <a:lstStyle/>
          <a:p>
            <a:r>
              <a:rPr lang="el-GR" sz="2000" b="1" dirty="0">
                <a:solidFill>
                  <a:srgbClr val="308879"/>
                </a:solidFill>
              </a:rPr>
              <a:t>Υποχρεωτικοί Έλεγχοι</a:t>
            </a:r>
            <a:r>
              <a:rPr lang="el-GR" sz="2000" dirty="0">
                <a:solidFill>
                  <a:srgbClr val="308879"/>
                </a:solidFill>
              </a:rPr>
              <a:t>:</a:t>
            </a:r>
          </a:p>
          <a:p>
            <a:endParaRPr lang="el-GR" sz="2000" dirty="0"/>
          </a:p>
          <a:p>
            <a:pPr marL="285750" indent="-285750">
              <a:buFont typeface="Wingdings" panose="05000000000000000000" pitchFamily="2" charset="2"/>
              <a:buChar char="§"/>
            </a:pPr>
            <a:r>
              <a:rPr lang="el-GR" b="1" dirty="0"/>
              <a:t>Έλεγχος Τελικής Έκθεσης </a:t>
            </a:r>
            <a:r>
              <a:rPr lang="el-GR" dirty="0"/>
              <a:t>(</a:t>
            </a:r>
            <a:r>
              <a:rPr lang="en-GB" dirty="0"/>
              <a:t>Final Report Check)</a:t>
            </a:r>
            <a:endParaRPr lang="el-GR" dirty="0"/>
          </a:p>
          <a:p>
            <a:endParaRPr lang="el-GR" sz="2000" b="1" dirty="0"/>
          </a:p>
          <a:p>
            <a:endParaRPr lang="el-GR" sz="2000" b="1" dirty="0"/>
          </a:p>
          <a:p>
            <a:r>
              <a:rPr lang="el-GR" sz="2000" b="1" dirty="0">
                <a:solidFill>
                  <a:srgbClr val="308879"/>
                </a:solidFill>
              </a:rPr>
              <a:t>Μη Υποχρεωτικοί Έλεγχοι:</a:t>
            </a:r>
          </a:p>
          <a:p>
            <a:r>
              <a:rPr lang="el-GR" sz="2000" dirty="0">
                <a:sym typeface="Wingdings" panose="05000000000000000000" pitchFamily="2" charset="2"/>
              </a:rPr>
              <a:t> </a:t>
            </a:r>
            <a:r>
              <a:rPr lang="el-GR" sz="2000" dirty="0"/>
              <a:t>Έλεγχοι που γίνονται είτε </a:t>
            </a:r>
            <a:r>
              <a:rPr lang="el-GR" sz="2000" dirty="0" err="1"/>
              <a:t>στοχευμένα</a:t>
            </a:r>
            <a:r>
              <a:rPr lang="el-GR" sz="2000" dirty="0"/>
              <a:t>, ως αποτέλεσμα του ελέγχου αξιολόγησης κινδύνου που διενεργεί η ΕΥ, είτε επειδή ένα Σχέδιο περιλαμβάνεται στο δείγμα της Εθνικής Υπηρεσίας που απαιτείται από την Ευρωπαϊκή Επιτροπή</a:t>
            </a:r>
            <a:endParaRPr lang="el-GR" dirty="0"/>
          </a:p>
          <a:p>
            <a:endParaRPr lang="el-GR" dirty="0"/>
          </a:p>
          <a:p>
            <a:pPr marL="285750" indent="-285750">
              <a:buFont typeface="Wingdings" panose="05000000000000000000" pitchFamily="2" charset="2"/>
              <a:buChar char="§"/>
            </a:pPr>
            <a:r>
              <a:rPr lang="el-GR" b="1" dirty="0"/>
              <a:t>Έλεγχος επιπλέον υποστηρικτικών εγγράφων </a:t>
            </a:r>
            <a:r>
              <a:rPr lang="el-GR" dirty="0"/>
              <a:t>(</a:t>
            </a:r>
            <a:r>
              <a:rPr lang="en-GB" dirty="0"/>
              <a:t>Desk check</a:t>
            </a:r>
            <a:r>
              <a:rPr lang="el-GR" dirty="0"/>
              <a:t>)</a:t>
            </a:r>
          </a:p>
          <a:p>
            <a:endParaRPr lang="el-GR" dirty="0"/>
          </a:p>
          <a:p>
            <a:pPr marL="285750" indent="-285750">
              <a:buFont typeface="Wingdings" panose="05000000000000000000" pitchFamily="2" charset="2"/>
              <a:buChar char="§"/>
            </a:pPr>
            <a:r>
              <a:rPr lang="el-GR" b="1" dirty="0"/>
              <a:t>Επιτόπιος Έλεγχος</a:t>
            </a:r>
            <a:endParaRPr lang="el-GR" dirty="0"/>
          </a:p>
          <a:p>
            <a:pPr marL="285750" indent="-285750">
              <a:buFont typeface="Wingdings" panose="05000000000000000000" pitchFamily="2" charset="2"/>
              <a:buChar char="ü"/>
            </a:pPr>
            <a:r>
              <a:rPr lang="el-GR" dirty="0"/>
              <a:t>Κατά την υλοποίηση του Σχεδίου (</a:t>
            </a:r>
            <a:r>
              <a:rPr lang="en-GB" dirty="0"/>
              <a:t>On-the-spot check during project implementation</a:t>
            </a:r>
            <a:r>
              <a:rPr lang="el-GR" dirty="0"/>
              <a:t>)</a:t>
            </a:r>
          </a:p>
          <a:p>
            <a:pPr marL="285750" indent="-285750">
              <a:buFont typeface="Wingdings" panose="05000000000000000000" pitchFamily="2" charset="2"/>
              <a:buChar char="ü"/>
            </a:pPr>
            <a:r>
              <a:rPr lang="el-GR" dirty="0"/>
              <a:t>Μετά τη λήξη του Σχεδίου και την αξιολόγηση της Τελικής Έκθεσης(</a:t>
            </a:r>
            <a:r>
              <a:rPr lang="en-GB" dirty="0"/>
              <a:t>On-the-spot check after completion of the project</a:t>
            </a:r>
            <a:r>
              <a:rPr lang="el-GR" dirty="0"/>
              <a:t>)</a:t>
            </a:r>
          </a:p>
          <a:p>
            <a:endParaRPr lang="el-GR" dirty="0"/>
          </a:p>
          <a:p>
            <a:pPr marL="285750" indent="-285750">
              <a:buFont typeface="Wingdings" panose="05000000000000000000" pitchFamily="2" charset="2"/>
              <a:buChar char="§"/>
            </a:pPr>
            <a:r>
              <a:rPr lang="el-GR" b="1" dirty="0"/>
              <a:t>Συστημικός έλεγχος επανεμφανιζόμενου δικαιούχου </a:t>
            </a:r>
            <a:r>
              <a:rPr lang="el-GR" dirty="0"/>
              <a:t>(</a:t>
            </a:r>
            <a:r>
              <a:rPr lang="en-GB" dirty="0"/>
              <a:t>System check of recurrent beneficiary</a:t>
            </a:r>
            <a:r>
              <a:rPr lang="el-GR" dirty="0"/>
              <a:t>)</a:t>
            </a:r>
            <a:endParaRPr lang="en-GB" dirty="0"/>
          </a:p>
          <a:p>
            <a:endParaRPr lang="el-GR" dirty="0"/>
          </a:p>
          <a:p>
            <a:pPr marL="285750" indent="-285750">
              <a:buFont typeface="Wingdings" panose="05000000000000000000" pitchFamily="2" charset="2"/>
              <a:buChar char="§"/>
            </a:pPr>
            <a:r>
              <a:rPr lang="en-GB" b="1" dirty="0"/>
              <a:t>Audit</a:t>
            </a:r>
            <a:r>
              <a:rPr lang="el-GR" b="1" dirty="0"/>
              <a:t>: </a:t>
            </a:r>
            <a:r>
              <a:rPr lang="el-GR" dirty="0"/>
              <a:t>Δε διεξάγεται από την ΕΥ αλλά είτε από την ΕΕ είτε από ανεξάρτητο σώμα ελεγκτών</a:t>
            </a:r>
            <a:endParaRPr lang="en-GB" b="1" dirty="0"/>
          </a:p>
          <a:p>
            <a:pPr marL="285750" indent="-285750" algn="just">
              <a:buFont typeface="Wingdings" panose="05000000000000000000" pitchFamily="2" charset="2"/>
              <a:buChar char="q"/>
            </a:pPr>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5065240" y="2341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Είδη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5030A26B-C84D-4FF9-75FF-04D48ABC8440}"/>
              </a:ext>
            </a:extLst>
          </p:cNvPr>
          <p:cNvSpPr txBox="1">
            <a:spLocks/>
          </p:cNvSpPr>
          <p:nvPr/>
        </p:nvSpPr>
        <p:spPr>
          <a:xfrm>
            <a:off x="-4138644" y="1194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Τελικής Έκθεσης</a:t>
            </a:r>
            <a:endParaRPr lang="en-GB" sz="2800" b="1" dirty="0">
              <a:solidFill>
                <a:schemeClr val="bg1"/>
              </a:solidFill>
              <a:ea typeface="+mj-ea"/>
              <a:cs typeface="+mj-cs"/>
            </a:endParaRPr>
          </a:p>
        </p:txBody>
      </p:sp>
      <p:pic>
        <p:nvPicPr>
          <p:cNvPr id="1028" name="Picture 4" descr="The Art of Consulting – The Final Report – Adam Bager">
            <a:extLst>
              <a:ext uri="{FF2B5EF4-FFF2-40B4-BE49-F238E27FC236}">
                <a16:creationId xmlns:a16="http://schemas.microsoft.com/office/drawing/2014/main" id="{023C5099-112B-1042-C4E5-B6749477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27" y="4114841"/>
            <a:ext cx="27432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239996828"/>
              </p:ext>
            </p:extLst>
          </p:nvPr>
        </p:nvGraphicFramePr>
        <p:xfrm>
          <a:off x="191344" y="1478357"/>
          <a:ext cx="11305817" cy="409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386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4064" y="892138"/>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908579"/>
            <a:ext cx="12072664" cy="6186309"/>
          </a:xfrm>
          <a:prstGeom prst="rect">
            <a:avLst/>
          </a:prstGeom>
          <a:noFill/>
        </p:spPr>
        <p:txBody>
          <a:bodyPr wrap="square" rtlCol="0">
            <a:spAutoFit/>
          </a:bodyPr>
          <a:lstStyle/>
          <a:p>
            <a:endParaRPr lang="el-GR" sz="2400" dirty="0"/>
          </a:p>
          <a:p>
            <a:r>
              <a:rPr lang="el-GR" sz="2000" b="1" u="sng" dirty="0"/>
              <a:t>Παραρτήματα</a:t>
            </a:r>
            <a:r>
              <a:rPr lang="el-GR" sz="2000" b="1" dirty="0"/>
              <a:t>:</a:t>
            </a:r>
          </a:p>
          <a:p>
            <a:endParaRPr lang="el-GR" sz="2200" dirty="0"/>
          </a:p>
          <a:p>
            <a:pPr marL="285750" indent="-285750">
              <a:buFont typeface="Wingdings" panose="05000000000000000000" pitchFamily="2" charset="2"/>
              <a:buChar char="§"/>
            </a:pPr>
            <a:r>
              <a:rPr lang="el-GR" b="1" u="sng" dirty="0"/>
              <a:t>Παράρτημα Ι</a:t>
            </a:r>
            <a:r>
              <a:rPr lang="el-GR" dirty="0"/>
              <a:t> </a:t>
            </a:r>
            <a:r>
              <a:rPr lang="el-GR" b="1" dirty="0"/>
              <a:t>– </a:t>
            </a:r>
            <a:r>
              <a:rPr lang="en-US" b="1" dirty="0"/>
              <a:t>General Conditions</a:t>
            </a:r>
            <a:r>
              <a:rPr lang="el-GR" b="1" dirty="0"/>
              <a:t> </a:t>
            </a:r>
            <a:r>
              <a:rPr lang="el-GR" dirty="0">
                <a:sym typeface="Wingdings" panose="05000000000000000000" pitchFamily="2" charset="2"/>
              </a:rPr>
              <a:t></a:t>
            </a:r>
            <a:r>
              <a:rPr lang="en-US" dirty="0"/>
              <a:t> </a:t>
            </a:r>
            <a:r>
              <a:rPr lang="el-GR" dirty="0"/>
              <a:t>Οι Γενικές Διατάξεις της Συμφωνίας Επιχορήγησης, που είναι κοινές για όλα τα Σχέδια και περιλαμβάνουν τις:</a:t>
            </a:r>
          </a:p>
          <a:p>
            <a:pPr marL="285750" indent="-285750">
              <a:buFont typeface="Wingdings" panose="05000000000000000000" pitchFamily="2" charset="2"/>
              <a:buChar char="ü"/>
            </a:pPr>
            <a:r>
              <a:rPr lang="el-GR" dirty="0"/>
              <a:t>Νομικές και Διοικητικές Διατάξεις (</a:t>
            </a:r>
            <a:r>
              <a:rPr lang="en-GB" dirty="0"/>
              <a:t>Legal and Administrative Provisions</a:t>
            </a:r>
            <a:r>
              <a:rPr lang="el-GR" dirty="0"/>
              <a:t>)</a:t>
            </a:r>
            <a:endParaRPr lang="en-GB" dirty="0"/>
          </a:p>
          <a:p>
            <a:pPr marL="285750" indent="-285750">
              <a:buFont typeface="Wingdings" panose="05000000000000000000" pitchFamily="2" charset="2"/>
              <a:buChar char="ü"/>
            </a:pPr>
            <a:r>
              <a:rPr lang="el-GR" dirty="0"/>
              <a:t>Οικονομικές Διατάξεις (</a:t>
            </a:r>
            <a:r>
              <a:rPr lang="en-GB" dirty="0"/>
              <a:t>Financial Provisions</a:t>
            </a:r>
            <a:r>
              <a:rPr lang="el-GR" dirty="0"/>
              <a:t>)</a:t>
            </a:r>
          </a:p>
          <a:p>
            <a:endParaRPr lang="el-GR" sz="2200" dirty="0"/>
          </a:p>
          <a:p>
            <a:pPr marL="285750" indent="-285750">
              <a:buFont typeface="Wingdings" panose="05000000000000000000" pitchFamily="2" charset="2"/>
              <a:buChar char="§"/>
            </a:pPr>
            <a:r>
              <a:rPr lang="el-GR" b="1" u="sng" dirty="0"/>
              <a:t>Παράρτημα ΙΙ</a:t>
            </a:r>
            <a:r>
              <a:rPr lang="el-GR" dirty="0"/>
              <a:t> </a:t>
            </a:r>
            <a:r>
              <a:rPr lang="el-GR" b="1" dirty="0"/>
              <a:t>– </a:t>
            </a:r>
            <a:r>
              <a:rPr lang="en-US" b="1" dirty="0"/>
              <a:t>Description of the Project;</a:t>
            </a:r>
            <a:r>
              <a:rPr lang="en-GB" b="1" dirty="0"/>
              <a:t>Estimated budget of the project</a:t>
            </a:r>
            <a:r>
              <a:rPr lang="en-US" b="1" dirty="0"/>
              <a:t>;List of other Beneficiaries</a:t>
            </a:r>
            <a:r>
              <a:rPr lang="el-GR" b="1" dirty="0"/>
              <a:t> </a:t>
            </a:r>
            <a:r>
              <a:rPr lang="el-GR" dirty="0">
                <a:sym typeface="Wingdings" panose="05000000000000000000" pitchFamily="2" charset="2"/>
              </a:rPr>
              <a:t></a:t>
            </a:r>
            <a:r>
              <a:rPr lang="en-US" dirty="0"/>
              <a:t> </a:t>
            </a:r>
            <a:r>
              <a:rPr lang="el-GR" dirty="0"/>
              <a:t>Περιλαμβάνει:</a:t>
            </a:r>
          </a:p>
          <a:p>
            <a:pPr marL="285750" indent="-285750">
              <a:buFont typeface="Wingdings" panose="05000000000000000000" pitchFamily="2" charset="2"/>
              <a:buChar char="ü"/>
            </a:pPr>
            <a:r>
              <a:rPr lang="el-GR" dirty="0"/>
              <a:t>Γενικές πληροφορίες για το Σχέδιο</a:t>
            </a:r>
          </a:p>
          <a:p>
            <a:pPr marL="285750" indent="-285750">
              <a:buFont typeface="Wingdings" panose="05000000000000000000" pitchFamily="2" charset="2"/>
              <a:buChar char="ü"/>
            </a:pPr>
            <a:r>
              <a:rPr lang="el-GR" dirty="0"/>
              <a:t>Παρουσίαση εγκεκριμένου κονδυλίου (Ανά Δραστηριότητα</a:t>
            </a:r>
            <a:r>
              <a:rPr lang="en-GB" dirty="0"/>
              <a:t>)</a:t>
            </a:r>
            <a:endParaRPr lang="el-GR" dirty="0"/>
          </a:p>
          <a:p>
            <a:pPr marL="285750" indent="-285750">
              <a:buFont typeface="Wingdings" panose="05000000000000000000" pitchFamily="2" charset="2"/>
              <a:buChar char="ü"/>
            </a:pPr>
            <a:r>
              <a:rPr lang="el-GR" dirty="0"/>
              <a:t>Βασικές πληροφορίες για κάθε συμμετέχοντα οργανισμό</a:t>
            </a:r>
          </a:p>
          <a:p>
            <a:pPr marL="266700"/>
            <a:endParaRPr lang="el-GR" sz="2200" dirty="0"/>
          </a:p>
          <a:p>
            <a:pPr marL="266700"/>
            <a:endParaRPr lang="el-GR" sz="2200" i="1" u="sng" dirty="0"/>
          </a:p>
          <a:p>
            <a:pPr>
              <a:tabLst>
                <a:tab pos="447675" algn="l"/>
              </a:tabLst>
            </a:pPr>
            <a:r>
              <a:rPr lang="el-GR" sz="1700" i="1" u="sng" dirty="0"/>
              <a:t>Σημείωση</a:t>
            </a:r>
            <a:r>
              <a:rPr lang="el-GR" sz="1700" i="1" dirty="0"/>
              <a:t>: Το Παράρτημα ΙΙ, μαζί με τις Ειδικές Διατάξεις και το Παράρτημα </a:t>
            </a:r>
            <a:r>
              <a:rPr lang="en-GB" sz="1700" i="1" dirty="0"/>
              <a:t>IV-Mandates,</a:t>
            </a:r>
            <a:r>
              <a:rPr lang="el-GR" sz="1700" i="1" dirty="0"/>
              <a:t> αποτελούν τα τρία έγγραφα που περιλαμβάνονται στη Συμφωνία Επιχορήγησης και είναι </a:t>
            </a:r>
            <a:r>
              <a:rPr lang="el-GR" sz="1700" i="1" u="sng" dirty="0"/>
              <a:t>μοναδικά για κάθε Σχέδιο.</a:t>
            </a:r>
            <a:endParaRPr lang="el-GR" sz="1700" i="1" dirty="0"/>
          </a:p>
          <a:p>
            <a:endParaRPr lang="el-GR" sz="1600" i="1"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E82EDB88-76D6-D63E-4A89-FB1247484195}"/>
              </a:ext>
            </a:extLst>
          </p:cNvPr>
          <p:cNvSpPr txBox="1">
            <a:spLocks/>
          </p:cNvSpPr>
          <p:nvPr/>
        </p:nvSpPr>
        <p:spPr>
          <a:xfrm>
            <a:off x="-384720" y="3626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(2/</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1286879"/>
            <a:ext cx="10801200" cy="4647426"/>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u="sng" dirty="0"/>
              <a:t>Σε βάθος έλεγχος των υποστηρικτικών εγγράφων</a:t>
            </a:r>
            <a:r>
              <a:rPr lang="el-GR" sz="2000" dirty="0"/>
              <a:t>/αποδεικτικών υλοποίησης των δραστηριοτήτων, ο οποίος </a:t>
            </a:r>
            <a:r>
              <a:rPr lang="el-GR" sz="2000" u="sng" dirty="0"/>
              <a:t>διεξάγεται στις εγκαταστάσεις της Εθνικής Υπηρεσίας</a:t>
            </a:r>
            <a:r>
              <a:rPr lang="el-GR" sz="2000" dirty="0"/>
              <a:t>, μετά από την ποιοτική αξιολόγηση της τελικής έκθεσης. Στόχος του είναι να επιβεβαιωθεί ότι οι δραστηριότητες που περιγράφονται στην Τελική Έκθεση έλαβαν πράγματι χώρα</a:t>
            </a:r>
            <a:r>
              <a:rPr lang="el-GR" dirty="0"/>
              <a:t>.</a:t>
            </a:r>
            <a:endParaRPr lang="en-GB" dirty="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l-GR" dirty="0"/>
          </a:p>
          <a:p>
            <a:pPr marL="285750" indent="-285750" algn="just">
              <a:buFont typeface="Wingdings" panose="05000000000000000000" pitchFamily="2" charset="2"/>
              <a:buChar char="§"/>
            </a:pPr>
            <a:r>
              <a:rPr lang="el-GR" sz="2000" dirty="0"/>
              <a:t>Ο δικαιούχος δε γνωρίζει πριν από τη λήξη του Σχεδίου ότι αυτό έχει επιλεγεί για έλεγχο επιπλέον υποστηρικτικών εγγράφων. </a:t>
            </a:r>
            <a:r>
              <a:rPr lang="el-GR" sz="2000" u="sng" dirty="0"/>
              <a:t>Ο δικαιούχος λαμβάνει επιστολή ειδοποίησης από το οικονομικό Τμήμα του ΙΔΕΠ, μετά από την υποβολή της Τελικής Έκθεσης</a:t>
            </a:r>
            <a:r>
              <a:rPr lang="el-GR" sz="2000" dirty="0"/>
              <a:t>. Στην επιστολή αναγράφονται αναλυτικά τα επιπλέον αποδεικτικά/υποστηρικτικά έγγραφα που θα πρέπει να υποβληθούν (εκτός αυτών που ήδη υποβλήθηκαν μαζί με την  τελική έκθεση), εντός καθορισμένου χρονικού διαστήματος.  </a:t>
            </a:r>
          </a:p>
          <a:p>
            <a:pPr marL="285750" indent="-285750">
              <a:buFont typeface="Wingdings" panose="05000000000000000000" pitchFamily="2" charset="2"/>
              <a:buChar char="q"/>
            </a:pPr>
            <a:endParaRPr lang="el-GR" dirty="0"/>
          </a:p>
          <a:p>
            <a:endParaRPr lang="en-US" dirty="0"/>
          </a:p>
        </p:txBody>
      </p:sp>
      <p:sp>
        <p:nvSpPr>
          <p:cNvPr id="7"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2" name="Title 1">
            <a:extLst>
              <a:ext uri="{FF2B5EF4-FFF2-40B4-BE49-F238E27FC236}">
                <a16:creationId xmlns:a16="http://schemas.microsoft.com/office/drawing/2014/main" id="{6A21C76E-3681-6643-49D3-CC972128F354}"/>
              </a:ext>
            </a:extLst>
          </p:cNvPr>
          <p:cNvSpPr txBox="1">
            <a:spLocks/>
          </p:cNvSpPr>
          <p:nvPr/>
        </p:nvSpPr>
        <p:spPr>
          <a:xfrm>
            <a:off x="-2630668" y="4520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επιπλέον υποστηρικτικών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30757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8060" y="81917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92" y="576063"/>
            <a:ext cx="12006208" cy="7448193"/>
          </a:xfrm>
          <a:prstGeom prst="rect">
            <a:avLst/>
          </a:prstGeom>
          <a:noFill/>
        </p:spPr>
        <p:txBody>
          <a:bodyPr wrap="square" rtlCol="0">
            <a:spAutoFit/>
          </a:bodyPr>
          <a:lstStyle/>
          <a:p>
            <a:pPr algn="just"/>
            <a:endParaRPr lang="el-GR" dirty="0"/>
          </a:p>
          <a:p>
            <a:pPr algn="just"/>
            <a:r>
              <a:rPr lang="el-GR" sz="2000" b="1" dirty="0"/>
              <a:t>Κατά τη διεξαγωγή των επί-τόπου ελέγχων, ο δικαιούχος πρέπει να:</a:t>
            </a:r>
          </a:p>
          <a:p>
            <a:pPr algn="just"/>
            <a:endParaRPr lang="el-GR" sz="2000" b="1" dirty="0"/>
          </a:p>
          <a:p>
            <a:pPr marL="285750" indent="-285750" algn="just">
              <a:buFont typeface="Wingdings" panose="05000000000000000000" pitchFamily="2" charset="2"/>
              <a:buChar char="§"/>
            </a:pPr>
            <a:r>
              <a:rPr lang="el-GR" dirty="0"/>
              <a:t>Θέσει στη διάθεση της Εθνικής Υπηρεσίας τα </a:t>
            </a:r>
            <a:r>
              <a:rPr lang="el-GR" u="sng" dirty="0"/>
              <a:t>αυθεντικά αποδεικτικά/υποστηρικτικά έγγραφα</a:t>
            </a:r>
            <a:r>
              <a:rPr lang="el-GR" dirty="0"/>
              <a:t>, που αποδεικνύουν ότι οι δραστηριότητες του Σχεδίου έχουν όντως υλοποιηθεί</a:t>
            </a:r>
          </a:p>
          <a:p>
            <a:pPr algn="just"/>
            <a:endParaRPr lang="el-GR" dirty="0"/>
          </a:p>
          <a:p>
            <a:pPr marL="285750" indent="-285750" algn="just">
              <a:buFont typeface="Wingdings" panose="05000000000000000000" pitchFamily="2" charset="2"/>
              <a:buChar char="§"/>
            </a:pPr>
            <a:r>
              <a:rPr lang="el-GR" dirty="0"/>
              <a:t>Παρέχει πρόσβαση στην ΕΥ στην </a:t>
            </a:r>
            <a:r>
              <a:rPr lang="el-GR" u="sng" dirty="0"/>
              <a:t>καταχώρηση των εξόδων του Σχεδίου στο λογιστικό του σύστημα</a:t>
            </a:r>
            <a:r>
              <a:rPr lang="en-GB" dirty="0"/>
              <a:t> </a:t>
            </a:r>
            <a:r>
              <a:rPr lang="el-GR" dirty="0"/>
              <a:t>και στα </a:t>
            </a:r>
            <a:r>
              <a:rPr lang="el-GR" u="sng" dirty="0"/>
              <a:t>αρχεία προσωπικού </a:t>
            </a:r>
            <a:r>
              <a:rPr lang="el-GR" dirty="0"/>
              <a:t>του</a:t>
            </a:r>
          </a:p>
          <a:p>
            <a:pPr marL="285750" indent="-285750" algn="just">
              <a:buFont typeface="Wingdings" panose="05000000000000000000" pitchFamily="2" charset="2"/>
              <a:buChar char="§"/>
            </a:pPr>
            <a:endParaRPr lang="el-GR" dirty="0"/>
          </a:p>
          <a:p>
            <a:pPr algn="just"/>
            <a:r>
              <a:rPr lang="el-GR" sz="2000" b="1" dirty="0"/>
              <a:t>Για τους επιτόπιους ελέγχους ισχύουν τα ακόλουθα:</a:t>
            </a:r>
          </a:p>
          <a:p>
            <a:pPr algn="just"/>
            <a:endParaRPr lang="el-GR" sz="2000" b="1" dirty="0"/>
          </a:p>
          <a:p>
            <a:pPr marL="342900" indent="-342900" algn="just">
              <a:buFont typeface="Wingdings" panose="05000000000000000000" pitchFamily="2" charset="2"/>
              <a:buChar char="§"/>
            </a:pPr>
            <a:r>
              <a:rPr lang="el-GR" dirty="0"/>
              <a:t>Διενεργούνται κανονικά </a:t>
            </a:r>
            <a:r>
              <a:rPr lang="el-GR" u="sng" dirty="0"/>
              <a:t>στις εγκαταστάσεις του συντονιστή του Σχεδίου</a:t>
            </a:r>
            <a:r>
              <a:rPr lang="el-GR" dirty="0"/>
              <a:t> (λόγω πανδημίας, συχνά πλέον υλοποιούνται διαδικτυακά)</a:t>
            </a:r>
          </a:p>
          <a:p>
            <a:pPr algn="just"/>
            <a:r>
              <a:rPr lang="el-GR" dirty="0"/>
              <a:t> </a:t>
            </a:r>
          </a:p>
          <a:p>
            <a:pPr marL="342900" indent="-342900" algn="just">
              <a:buFont typeface="Wingdings" panose="05000000000000000000" pitchFamily="2" charset="2"/>
              <a:buChar char="§"/>
            </a:pPr>
            <a:r>
              <a:rPr lang="el-GR" dirty="0"/>
              <a:t>Διενεργούνται </a:t>
            </a:r>
            <a:r>
              <a:rPr lang="el-GR" u="sng" dirty="0"/>
              <a:t>προκειμένου να εξακριβωθεί</a:t>
            </a:r>
            <a:r>
              <a:rPr lang="el-GR" dirty="0"/>
              <a:t>:</a:t>
            </a:r>
          </a:p>
          <a:p>
            <a:pPr marL="285750" indent="-285750" algn="just">
              <a:buFont typeface="Wingdings" panose="05000000000000000000" pitchFamily="2" charset="2"/>
              <a:buChar char="ü"/>
            </a:pPr>
            <a:r>
              <a:rPr lang="el-GR" dirty="0"/>
              <a:t> Κατά πόσον πράγματι υλοποιήθηκαν οι δραστηριότητες του Σχεδίου με βάση τον αρχικό προγραμματισμό</a:t>
            </a:r>
          </a:p>
          <a:p>
            <a:pPr marL="285750" indent="-285750" algn="just">
              <a:buFont typeface="Wingdings" panose="05000000000000000000" pitchFamily="2" charset="2"/>
              <a:buChar char="ü"/>
            </a:pPr>
            <a:r>
              <a:rPr lang="el-GR" dirty="0"/>
              <a:t> Κατά πόσον οι δραστηριότητες είναι επιλέξιμες και ποιοτικές</a:t>
            </a:r>
          </a:p>
          <a:p>
            <a:pPr marL="285750" indent="-285750" algn="just">
              <a:buFont typeface="Wingdings" panose="05000000000000000000" pitchFamily="2" charset="2"/>
              <a:buChar char="ü"/>
            </a:pPr>
            <a:r>
              <a:rPr lang="el-GR" dirty="0"/>
              <a:t> Εάν οι συμμετέχοντες στις δραστηριότητες είναι επιλέξιμοι</a:t>
            </a:r>
          </a:p>
          <a:p>
            <a:pPr marL="342900" indent="-342900" algn="just">
              <a:buFont typeface="Wingdings" panose="05000000000000000000" pitchFamily="2" charset="2"/>
              <a:buChar char="§"/>
            </a:pPr>
            <a:endParaRPr lang="el-GR" dirty="0"/>
          </a:p>
          <a:p>
            <a:pPr marL="342900" indent="-342900" algn="just">
              <a:buFont typeface="Wingdings" panose="05000000000000000000" pitchFamily="2" charset="2"/>
              <a:buChar char="§"/>
            </a:pPr>
            <a:r>
              <a:rPr lang="el-GR" dirty="0"/>
              <a:t>Διεξάγονται </a:t>
            </a:r>
            <a:r>
              <a:rPr lang="el-GR" u="sng" dirty="0"/>
              <a:t>μετά από έγκαιρη γραπτή ενημέρωση του δικαιούχου</a:t>
            </a:r>
            <a:r>
              <a:rPr lang="el-GR" dirty="0"/>
              <a:t> και από κοινού καθορισμό ημερομηνίας </a:t>
            </a:r>
          </a:p>
          <a:p>
            <a:pPr marL="363538" indent="-363538" algn="just"/>
            <a:r>
              <a:rPr lang="el-GR" dirty="0"/>
              <a:t>       διεξαγωγής του Ελέγχου</a:t>
            </a:r>
          </a:p>
          <a:p>
            <a:pPr algn="just"/>
            <a:endParaRPr lang="el-GR" sz="2000" b="1" dirty="0"/>
          </a:p>
          <a:p>
            <a:pPr algn="just"/>
            <a:endParaRPr lang="el-GR" dirty="0"/>
          </a:p>
          <a:p>
            <a:pPr algn="just"/>
            <a:endParaRPr lang="el-GR" dirty="0"/>
          </a:p>
          <a:p>
            <a:pPr>
              <a:tabLst>
                <a:tab pos="2427288" algn="l"/>
              </a:tabLst>
            </a:pPr>
            <a:endParaRPr lang="en-GB" dirty="0"/>
          </a:p>
          <a:p>
            <a:endParaRPr lang="en-US" dirty="0"/>
          </a:p>
        </p:txBody>
      </p:sp>
      <p:sp>
        <p:nvSpPr>
          <p:cNvPr id="7" name="Title 1">
            <a:extLst>
              <a:ext uri="{FF2B5EF4-FFF2-40B4-BE49-F238E27FC236}">
                <a16:creationId xmlns:a16="http://schemas.microsoft.com/office/drawing/2014/main" id="{2430D404-33D4-165A-7F5F-60F5A3A7697D}"/>
              </a:ext>
            </a:extLst>
          </p:cNvPr>
          <p:cNvSpPr txBox="1">
            <a:spLocks/>
          </p:cNvSpPr>
          <p:nvPr/>
        </p:nvSpPr>
        <p:spPr>
          <a:xfrm>
            <a:off x="-4777207"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Επιτόπιοι Έλεγχοι</a:t>
            </a:r>
            <a:endParaRPr lang="en-GB" sz="2800" b="1" dirty="0">
              <a:solidFill>
                <a:schemeClr val="bg1"/>
              </a:solidFill>
              <a:ea typeface="+mj-ea"/>
              <a:cs typeface="+mj-cs"/>
            </a:endParaRPr>
          </a:p>
        </p:txBody>
      </p:sp>
    </p:spTree>
    <p:extLst>
      <p:ext uri="{BB962C8B-B14F-4D97-AF65-F5344CB8AC3E}">
        <p14:creationId xmlns:p14="http://schemas.microsoft.com/office/powerpoint/2010/main" val="9184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55314" y="1877047"/>
            <a:ext cx="11081372" cy="3553473"/>
          </a:xfrm>
          <a:prstGeom prst="rect">
            <a:avLst/>
          </a:prstGeom>
          <a:noFill/>
        </p:spPr>
        <p:txBody>
          <a:bodyPr wrap="square" rtlCol="0">
            <a:spAutoFit/>
          </a:bodyPr>
          <a:lstStyle/>
          <a:p>
            <a:pPr marL="457200" algn="ctr">
              <a:lnSpc>
                <a:spcPct val="115000"/>
              </a:lnSpc>
              <a:spcAft>
                <a:spcPts val="1000"/>
              </a:spcAft>
            </a:pPr>
            <a:r>
              <a:rPr lang="el-GR" sz="2400" u="sng" dirty="0">
                <a:effectLst/>
                <a:latin typeface="Calibri Body"/>
                <a:ea typeface="SimSun" panose="02010600030101010101" pitchFamily="2" charset="-122"/>
                <a:cs typeface="Times New Roman" panose="02020603050405020304" pitchFamily="18" charset="0"/>
              </a:rPr>
              <a:t>Έλεγχος των συστημάτων και των διαδικασιών</a:t>
            </a:r>
            <a:r>
              <a:rPr lang="el-GR" sz="2400" dirty="0">
                <a:effectLst/>
                <a:latin typeface="Calibri Body"/>
                <a:ea typeface="SimSun" panose="02010600030101010101" pitchFamily="2" charset="-122"/>
                <a:cs typeface="Times New Roman" panose="02020603050405020304" pitchFamily="18" charset="0"/>
              </a:rPr>
              <a:t> που χρησιμοποιούνται/εφαρμόζονται από τους δικαιούχους και της ικανότητάς τους να υλοποιούν διαφορετικά Σχέδια με τον πιο ποιοτικό τρόπο</a:t>
            </a:r>
            <a:endParaRPr lang="en-GB" sz="2400" dirty="0">
              <a:effectLst/>
              <a:latin typeface="Calibri Body"/>
              <a:ea typeface="SimSun" panose="02010600030101010101" pitchFamily="2" charset="-122"/>
              <a:cs typeface="Times New Roman" panose="02020603050405020304" pitchFamily="18" charset="0"/>
            </a:endParaRPr>
          </a:p>
          <a:p>
            <a:pPr marL="457200" algn="ctr">
              <a:lnSpc>
                <a:spcPct val="115000"/>
              </a:lnSpc>
              <a:spcAft>
                <a:spcPts val="1000"/>
              </a:spcAft>
            </a:pPr>
            <a:endParaRPr lang="en-GB" sz="2400" dirty="0">
              <a:latin typeface="Calibri Body"/>
              <a:ea typeface="SimSun" panose="02010600030101010101" pitchFamily="2" charset="-122"/>
              <a:cs typeface="Times New Roman" panose="02020603050405020304" pitchFamily="18" charset="0"/>
            </a:endParaRPr>
          </a:p>
          <a:p>
            <a:pPr marL="457200" algn="ctr">
              <a:lnSpc>
                <a:spcPct val="115000"/>
              </a:lnSpc>
              <a:spcAft>
                <a:spcPts val="1000"/>
              </a:spcAft>
            </a:pPr>
            <a:r>
              <a:rPr lang="el-GR" sz="2400" dirty="0">
                <a:latin typeface="Calibri Body"/>
                <a:ea typeface="SimSun" panose="02010600030101010101" pitchFamily="2" charset="-122"/>
                <a:cs typeface="Times New Roman" panose="02020603050405020304" pitchFamily="18" charset="0"/>
              </a:rPr>
              <a:t>Διενεργείται κανονικά </a:t>
            </a:r>
            <a:r>
              <a:rPr lang="el-GR" sz="2400" u="sng" dirty="0">
                <a:latin typeface="Calibri Body"/>
                <a:ea typeface="SimSun" panose="02010600030101010101" pitchFamily="2" charset="-122"/>
                <a:cs typeface="Times New Roman" panose="02020603050405020304" pitchFamily="18" charset="0"/>
              </a:rPr>
              <a:t>στις εγκαταστάσεις του δικαιούχου</a:t>
            </a:r>
          </a:p>
          <a:p>
            <a:pPr marL="457200" algn="ctr">
              <a:lnSpc>
                <a:spcPct val="115000"/>
              </a:lnSpc>
              <a:spcAft>
                <a:spcPts val="1000"/>
              </a:spcAft>
            </a:pPr>
            <a:endParaRPr lang="el-GR" sz="2400" dirty="0">
              <a:effectLst/>
              <a:latin typeface="Calibri Body"/>
              <a:ea typeface="SimSun" panose="02010600030101010101" pitchFamily="2" charset="-122"/>
              <a:cs typeface="Times New Roman" panose="02020603050405020304" pitchFamily="18" charset="0"/>
            </a:endParaRPr>
          </a:p>
          <a:p>
            <a:pPr marL="457200" algn="ctr">
              <a:lnSpc>
                <a:spcPct val="115000"/>
              </a:lnSpc>
              <a:spcAft>
                <a:spcPts val="1000"/>
              </a:spcAft>
            </a:pPr>
            <a:r>
              <a:rPr lang="el-GR" sz="2400" dirty="0">
                <a:latin typeface="Calibri Body"/>
                <a:ea typeface="SimSun" panose="02010600030101010101" pitchFamily="2" charset="-122"/>
                <a:cs typeface="Times New Roman" panose="02020603050405020304" pitchFamily="18" charset="0"/>
              </a:rPr>
              <a:t>Εξετάζει τόσο </a:t>
            </a:r>
            <a:r>
              <a:rPr lang="el-GR" sz="2400" u="sng" dirty="0">
                <a:latin typeface="Calibri Body"/>
                <a:ea typeface="SimSun" panose="02010600030101010101" pitchFamily="2" charset="-122"/>
                <a:cs typeface="Times New Roman" panose="02020603050405020304" pitchFamily="18" charset="0"/>
              </a:rPr>
              <a:t>Σχέδια που έχουν κλείσει όσο και ανοικτά Σχέδια</a:t>
            </a:r>
            <a:endParaRPr lang="en-GB" sz="2400" u="sng" dirty="0">
              <a:effectLst/>
              <a:latin typeface="Calibri Body"/>
              <a:ea typeface="SimSun" panose="02010600030101010101" pitchFamily="2" charset="-122"/>
              <a:cs typeface="Times New Roman" panose="02020603050405020304" pitchFamily="18" charset="0"/>
            </a:endParaRPr>
          </a:p>
        </p:txBody>
      </p:sp>
      <p:sp>
        <p:nvSpPr>
          <p:cNvPr id="7"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9" name="Title 1">
            <a:extLst>
              <a:ext uri="{FF2B5EF4-FFF2-40B4-BE49-F238E27FC236}">
                <a16:creationId xmlns:a16="http://schemas.microsoft.com/office/drawing/2014/main" id="{1970FC3A-1CB8-083F-0142-B20849B73842}"/>
              </a:ext>
            </a:extLst>
          </p:cNvPr>
          <p:cNvSpPr txBox="1">
            <a:spLocks/>
          </p:cNvSpPr>
          <p:nvPr/>
        </p:nvSpPr>
        <p:spPr>
          <a:xfrm>
            <a:off x="-2112912" y="3747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Συστημικός  Έλεγχος Επανεμφανιζόμενου Δικαιούχου</a:t>
            </a:r>
            <a:endParaRPr lang="en-GB" sz="2800" b="1" dirty="0">
              <a:solidFill>
                <a:schemeClr val="bg1"/>
              </a:solidFill>
              <a:ea typeface="+mj-ea"/>
              <a:cs typeface="+mj-cs"/>
            </a:endParaRPr>
          </a:p>
        </p:txBody>
      </p:sp>
    </p:spTree>
    <p:extLst>
      <p:ext uri="{BB962C8B-B14F-4D97-AF65-F5344CB8AC3E}">
        <p14:creationId xmlns:p14="http://schemas.microsoft.com/office/powerpoint/2010/main" val="318424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20866"/>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28043"/>
            <a:ext cx="10585176" cy="5109091"/>
          </a:xfrm>
          <a:prstGeom prst="rect">
            <a:avLst/>
          </a:prstGeom>
          <a:noFill/>
        </p:spPr>
        <p:txBody>
          <a:bodyPr wrap="square" rtlCol="0">
            <a:spAutoFit/>
          </a:bodyPr>
          <a:lstStyle/>
          <a:p>
            <a:pPr algn="just"/>
            <a:r>
              <a:rPr lang="el-GR" sz="2000" b="1" dirty="0"/>
              <a:t>Ο έλεγχος αυτός:</a:t>
            </a:r>
          </a:p>
          <a:p>
            <a:pPr algn="just"/>
            <a:endParaRPr lang="el-GR" u="sng" dirty="0"/>
          </a:p>
          <a:p>
            <a:pPr marL="285750" indent="-285750" algn="just">
              <a:buFont typeface="Wingdings" panose="05000000000000000000" pitchFamily="2" charset="2"/>
              <a:buChar char="§"/>
            </a:pPr>
            <a:r>
              <a:rPr lang="el-GR" dirty="0"/>
              <a:t>Γίνεται μετά από το κλείσιμο του Σχεδίου και εντός 3 ή 5 χρόνων μετά από την αποπληρωμή του τελικού ποσού επιχορήγησης</a:t>
            </a:r>
            <a:endParaRPr lang="en-GB" dirty="0"/>
          </a:p>
          <a:p>
            <a:pPr marL="285750" indent="-285750" algn="just">
              <a:buFont typeface="Wingdings" panose="05000000000000000000" pitchFamily="2" charset="2"/>
              <a:buChar char="§"/>
            </a:pPr>
            <a:r>
              <a:rPr lang="el-GR" dirty="0"/>
              <a:t>Διεξάγεται, αφού προηγουμένως ενημερωθεί ο δικαιούχος (ο δικαιούχος ενημερώνεται για το τι ακριβώς θα ελεγχθεί)</a:t>
            </a:r>
            <a:endParaRPr lang="en-GB" dirty="0"/>
          </a:p>
          <a:p>
            <a:pPr marL="285750" indent="-285750" algn="just">
              <a:buFont typeface="Wingdings" panose="05000000000000000000" pitchFamily="2" charset="2"/>
              <a:buChar char="§"/>
            </a:pPr>
            <a:r>
              <a:rPr lang="el-GR" dirty="0"/>
              <a:t>Δεν αποσκοπεί κανονικά στο να εξετάσει τα έξοδα του πραγματοποιήθηκαν, αλλά στο να επιβεβαιώσει ότι οι δραστηριότητες έχουν όντως υλοποιηθεί και τα αποτελέσματα έχουν παραχθεί, βάσει του αρχικού προγραμματισμού. </a:t>
            </a:r>
          </a:p>
          <a:p>
            <a:pPr algn="just"/>
            <a:endParaRPr lang="el-GR" sz="2000" dirty="0"/>
          </a:p>
          <a:p>
            <a:pPr algn="just"/>
            <a:r>
              <a:rPr lang="el-GR" sz="1700" b="1" i="1" u="sng" dirty="0"/>
              <a:t>Σημειώσεις:</a:t>
            </a:r>
          </a:p>
          <a:p>
            <a:pPr algn="just"/>
            <a:r>
              <a:rPr lang="el-GR" sz="1700" dirty="0"/>
              <a:t>1. </a:t>
            </a:r>
            <a:r>
              <a:rPr lang="el-GR" sz="1700" i="1" dirty="0"/>
              <a:t>Οι ελεγκτές διατηρούν το δικαίωμα να ελέγξουν έγγραφα που σχετίζονται με τα παραχθέντα έξοδα των δραστηριοτήτων, όταν σκοπός του ελέγχου είναι η αξιολόγηση και αναθεώρηση του χρηματοδοτικού μοντέλου που χρησιμοποιείται. Ακόμη, όμως, και στην περίπτωση που ελέγχονται, σκοπός του ελέγχου είναι η αξιολόγηση της αποδοτικότητας του χρηματοδοτικού μοντέλου και τα ευρήματα που προκύπτουν δεν έχουν οικονομικές επιπτώσεις στον δικαιούχο (εκτός σε περιπτώσεις εντοπισμού απάτης).</a:t>
            </a:r>
          </a:p>
          <a:p>
            <a:pPr algn="just"/>
            <a:r>
              <a:rPr lang="el-GR" sz="1700" i="1" dirty="0"/>
              <a:t>2. Οι δικαιούχοι πρέπει να ακολουθούν τις λογιστικές πρακτικές που συμβαδίζουν με την Εθνική Νομοθεσία και τα διεθνή πρότυπα.</a:t>
            </a:r>
          </a:p>
        </p:txBody>
      </p:sp>
      <p:sp>
        <p:nvSpPr>
          <p:cNvPr id="7" name="Title 1">
            <a:extLst>
              <a:ext uri="{FF2B5EF4-FFF2-40B4-BE49-F238E27FC236}">
                <a16:creationId xmlns:a16="http://schemas.microsoft.com/office/drawing/2014/main" id="{A555BDE1-A48E-6E75-F52E-462A2584E5CB}"/>
              </a:ext>
            </a:extLst>
          </p:cNvPr>
          <p:cNvSpPr txBox="1">
            <a:spLocks/>
          </p:cNvSpPr>
          <p:nvPr/>
        </p:nvSpPr>
        <p:spPr>
          <a:xfrm>
            <a:off x="-5209256" y="14871"/>
            <a:ext cx="12817424" cy="576063"/>
          </a:xfrm>
          <a:prstGeom prst="rect">
            <a:avLst/>
          </a:prstGeom>
        </p:spPr>
        <p:txBody>
          <a:bodyPr vert="horz" lIns="91440" tIns="45720" rIns="91440" bIns="45720" rtlCol="0" anchor="ctr">
            <a:noAutofit/>
          </a:bodyPr>
          <a:lstStyle/>
          <a:p>
            <a:pPr algn="ctr">
              <a:spcBef>
                <a:spcPct val="0"/>
              </a:spcBef>
              <a:defRPr/>
            </a:pPr>
            <a:r>
              <a:rPr lang="en-GB" sz="2800" b="1" dirty="0">
                <a:solidFill>
                  <a:schemeClr val="bg1"/>
                </a:solidFill>
                <a:ea typeface="+mj-ea"/>
                <a:cs typeface="+mj-cs"/>
              </a:rPr>
              <a:t>Audit Check</a:t>
            </a:r>
          </a:p>
        </p:txBody>
      </p:sp>
    </p:spTree>
    <p:extLst>
      <p:ext uri="{BB962C8B-B14F-4D97-AF65-F5344CB8AC3E}">
        <p14:creationId xmlns:p14="http://schemas.microsoft.com/office/powerpoint/2010/main" val="1384471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ΟΡΓΑΝΩΤΙΚΑ ΚΑΙ ΠΡΑΚΤΙΚΑ ΘΕΜΑΤΑ</a:t>
            </a:r>
            <a:r>
              <a:rPr kumimoji="0" lang="el-GR" sz="3400" b="1" i="0" u="none" strike="noStrike" kern="0" cap="none" spc="0" normalizeH="0" baseline="0" noProof="0" dirty="0">
                <a:ln>
                  <a:noFill/>
                </a:ln>
                <a:solidFill>
                  <a:srgbClr val="1EA292"/>
                </a:solidFill>
                <a:effectLst/>
                <a:uLnTx/>
                <a:uFillTx/>
              </a:rPr>
              <a:t> </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728" y="1295834"/>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2268" y="876997"/>
            <a:ext cx="8382230" cy="1080120"/>
          </a:xfrm>
          <a:prstGeom prst="rect">
            <a:avLst/>
          </a:prstGeom>
        </p:spPr>
        <p:txBody>
          <a:bodyPr vert="horz" lIns="91440" tIns="45720" rIns="91440" bIns="45720" rtlCol="0" anchor="ctr">
            <a:noAutofit/>
          </a:bodyPr>
          <a:lstStyle/>
          <a:p>
            <a:pPr>
              <a:spcBef>
                <a:spcPct val="0"/>
              </a:spcBef>
              <a:defRPr/>
            </a:pPr>
            <a:r>
              <a:rPr lang="el-GR" sz="2000" b="1" dirty="0">
                <a:ea typeface="+mj-ea"/>
                <a:cs typeface="+mj-cs"/>
              </a:rPr>
              <a:t>Οικονομική Διαχείριση Σχεδίου</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512268" y="1953145"/>
            <a:ext cx="10984332" cy="2308324"/>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εμβάσματα προς τους υπόλοιπους εταίρους, αναλόγως των δραστηριοτήτων που έχουν υλοποιήσει/θα υλοποιήσουν (τα εμβάσματα αυτά είναι πιθανόν να ελεγχθούν, κατά τη διάρκεια επιτόπιων ελέγχων). </a:t>
            </a:r>
          </a:p>
          <a:p>
            <a:endParaRPr lang="el-GR" dirty="0"/>
          </a:p>
          <a:p>
            <a:pPr marL="285750" indent="-285750" algn="just">
              <a:buFont typeface="Wingdings" panose="05000000000000000000" pitchFamily="2" charset="2"/>
              <a:buChar char="§"/>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120 000 Ευρώ, θα πρέπει κάθε χρόνο να ξοδεύει 60 000 Ευρώ.</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5130304"/>
            <a:ext cx="2189514" cy="1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5990553B-7CA4-9DAD-F7D8-185B99A7138E}"/>
              </a:ext>
            </a:extLst>
          </p:cNvPr>
          <p:cNvSpPr txBox="1">
            <a:spLocks/>
          </p:cNvSpPr>
          <p:nvPr/>
        </p:nvSpPr>
        <p:spPr>
          <a:xfrm>
            <a:off x="-3553072" y="-278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714" y="859824"/>
            <a:ext cx="8064896" cy="1080120"/>
          </a:xfrm>
          <a:prstGeom prst="rect">
            <a:avLst/>
          </a:prstGeom>
        </p:spPr>
        <p:txBody>
          <a:bodyPr vert="horz" lIns="91440" tIns="45720" rIns="91440" bIns="45720" rtlCol="0" anchor="ctr">
            <a:noAutofit/>
          </a:bodyPr>
          <a:lstStyle/>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61484" y="1503211"/>
            <a:ext cx="11305256" cy="4231928"/>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Πρέπει να τηρείται φυσικός φάκελος του Σχεδίου, στις εγκαταστάσεις του συντονιστή, με</a:t>
            </a:r>
            <a:r>
              <a:rPr lang="el-GR" dirty="0"/>
              <a:t>:</a:t>
            </a:r>
          </a:p>
          <a:p>
            <a:pPr algn="just"/>
            <a:endParaRPr lang="el-GR" dirty="0"/>
          </a:p>
          <a:p>
            <a:pPr marL="742950" lvl="1" indent="-285750" algn="just">
              <a:buFont typeface="Wingdings" panose="05000000000000000000" pitchFamily="2" charset="2"/>
              <a:buChar char="ü"/>
            </a:pPr>
            <a:r>
              <a:rPr lang="el-GR" dirty="0"/>
              <a:t>Τα στοιχεία του </a:t>
            </a:r>
            <a:r>
              <a:rPr lang="en-US" dirty="0"/>
              <a:t>EU Login Account </a:t>
            </a:r>
            <a:r>
              <a:rPr lang="el-GR" dirty="0"/>
              <a:t>που χρησιμοποιήθηκε για την </a:t>
            </a:r>
            <a:r>
              <a:rPr lang="el-GR" dirty="0">
                <a:hlinkClick r:id="rId2"/>
              </a:rPr>
              <a:t>εγγραφή του οργανισμού </a:t>
            </a:r>
            <a:r>
              <a:rPr lang="el-GR" dirty="0"/>
              <a:t>στην Πλατφόρμα </a:t>
            </a:r>
            <a:r>
              <a:rPr lang="en-GB" dirty="0"/>
              <a:t>EESCP</a:t>
            </a:r>
            <a:endParaRPr lang="el-GR" dirty="0"/>
          </a:p>
          <a:p>
            <a:pPr marL="742950" lvl="1" indent="-285750" algn="just">
              <a:buFont typeface="Wingdings" panose="05000000000000000000" pitchFamily="2" charset="2"/>
              <a:buChar char="ü"/>
            </a:pPr>
            <a:r>
              <a:rPr lang="el-GR" dirty="0"/>
              <a:t>Τα στοιχεία του </a:t>
            </a:r>
            <a:r>
              <a:rPr lang="en-US" dirty="0"/>
              <a:t>EU Login Account</a:t>
            </a:r>
            <a:r>
              <a:rPr lang="el-GR" dirty="0"/>
              <a:t> που χρησιμοποιούνται για πρόσβαση στο </a:t>
            </a:r>
            <a:r>
              <a:rPr lang="en-US" dirty="0"/>
              <a:t>Beneficiary Module (</a:t>
            </a:r>
            <a:r>
              <a:rPr lang="el-GR" dirty="0"/>
              <a:t>αν διαφέρουν από τα προηγούμενα)</a:t>
            </a:r>
          </a:p>
          <a:p>
            <a:pPr marL="742950" lvl="1" indent="-285750" algn="just">
              <a:buFont typeface="Wingdings" panose="05000000000000000000" pitchFamily="2" charset="2"/>
              <a:buChar char="ü"/>
            </a:pPr>
            <a:r>
              <a:rPr lang="el-GR" dirty="0"/>
              <a:t>Την αίτηση για επιχορήγηση</a:t>
            </a:r>
          </a:p>
          <a:p>
            <a:pPr marL="742950" lvl="1" indent="-285750" algn="just">
              <a:buFont typeface="Wingdings" panose="05000000000000000000" pitchFamily="2" charset="2"/>
              <a:buChar char="ü"/>
            </a:pPr>
            <a:r>
              <a:rPr lang="el-GR" dirty="0"/>
              <a:t>Τη Συμφωνία Επιχορήγησης με τα Παραρτήματά της και </a:t>
            </a:r>
          </a:p>
          <a:p>
            <a:pPr marL="742950" lvl="1" indent="-285750" algn="just">
              <a:buFont typeface="Wingdings" panose="05000000000000000000" pitchFamily="2" charset="2"/>
              <a:buChar char="ü"/>
            </a:pPr>
            <a:r>
              <a:rPr lang="el-GR" dirty="0"/>
              <a:t>Όλα τα αποδεικτικά έγγραφα που σχετίζονται με τις επιλέξιμες δραστηριότητες του Σχεδίου, ακόμη και αυτά που δε θα αναρτηθούν στην τελική έκθεση, αρχειοθετημένα (στην περίπτωση των εξόδων που αφορούν υπεργολαβίες, καλό είναι να τηρούνται οι αντίστοιχες αποδείξεις/τα αντίστοιχα τιμολόγια). </a:t>
            </a:r>
          </a:p>
          <a:p>
            <a:pPr algn="just"/>
            <a:endParaRPr lang="el-GR" dirty="0"/>
          </a:p>
          <a:p>
            <a:pPr algn="just"/>
            <a:endParaRPr lang="el-GR" sz="1900" dirty="0"/>
          </a:p>
          <a:p>
            <a:pPr algn="just"/>
            <a:endParaRPr lang="el-GR" sz="1600" dirty="0"/>
          </a:p>
          <a:p>
            <a:pPr algn="just"/>
            <a:endParaRPr lang="el-GR" sz="1600" dirty="0"/>
          </a:p>
        </p:txBody>
      </p:sp>
      <p:sp>
        <p:nvSpPr>
          <p:cNvPr id="4" name="Title 1">
            <a:extLst>
              <a:ext uri="{FF2B5EF4-FFF2-40B4-BE49-F238E27FC236}">
                <a16:creationId xmlns:a16="http://schemas.microsoft.com/office/drawing/2014/main" id="{37B04729-13DC-3A97-084A-936254E81FDE}"/>
              </a:ext>
            </a:extLst>
          </p:cNvPr>
          <p:cNvSpPr txBox="1">
            <a:spLocks/>
          </p:cNvSpPr>
          <p:nvPr/>
        </p:nvSpPr>
        <p:spPr>
          <a:xfrm>
            <a:off x="-3625080" y="275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1673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326243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Είναι απαραίτητο να τηρείται </a:t>
            </a:r>
            <a:r>
              <a:rPr lang="en-US" dirty="0"/>
              <a:t>Excel File, </a:t>
            </a:r>
            <a:r>
              <a:rPr lang="el-GR" dirty="0"/>
              <a:t>στο οποίο να καταγράφονται όλα τα δαπανηθέντα ποσά </a:t>
            </a:r>
          </a:p>
          <a:p>
            <a:pPr algn="just"/>
            <a:endParaRPr lang="el-GR" sz="2200" dirty="0"/>
          </a:p>
          <a:p>
            <a:pPr marL="285750" indent="-285750" algn="just">
              <a:buFont typeface="Wingdings" panose="05000000000000000000" pitchFamily="2" charset="2"/>
              <a:buChar char="§"/>
            </a:pPr>
            <a:r>
              <a:rPr lang="el-GR" dirty="0"/>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πτήσεων κτλ.</a:t>
            </a:r>
          </a:p>
          <a:p>
            <a:pPr algn="just"/>
            <a:endParaRPr lang="el-GR" sz="2200" dirty="0"/>
          </a:p>
          <a:p>
            <a:pPr marL="285750" indent="-285750" algn="just">
              <a:buFont typeface="Wingdings" panose="05000000000000000000" pitchFamily="2" charset="2"/>
              <a:buChar char="§"/>
            </a:pPr>
            <a:r>
              <a:rPr lang="el-GR" dirty="0"/>
              <a:t>Στην περίπτωση αλλαγής στοιχείων Τραπεζικού Λογαριασμού του συντονιστή, θα πρέπει (επιπρόσθετα στην υποβολή αιτήματος για Τροποποίηση της Συμφωνίας) τα επικαιροποιημένα στοιχεία Τραπεζικού Λογαριασμού να αναρτούνται  στην Υπηρεσία </a:t>
            </a:r>
            <a:r>
              <a:rPr lang="en-US" dirty="0"/>
              <a:t>ORS.</a:t>
            </a:r>
          </a:p>
          <a:p>
            <a:endParaRPr lang="el-GR" dirty="0"/>
          </a:p>
          <a:p>
            <a:endParaRPr lang="en-US" dirty="0"/>
          </a:p>
        </p:txBody>
      </p:sp>
      <p:sp>
        <p:nvSpPr>
          <p:cNvPr id="4" name="Title 1">
            <a:extLst>
              <a:ext uri="{FF2B5EF4-FFF2-40B4-BE49-F238E27FC236}">
                <a16:creationId xmlns:a16="http://schemas.microsoft.com/office/drawing/2014/main" id="{95CA3133-9BA4-28D1-C7A4-BBD220F05F39}"/>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500699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555093"/>
          </a:xfrm>
          <a:prstGeom prst="rect">
            <a:avLst/>
          </a:prstGeom>
          <a:noFill/>
        </p:spPr>
        <p:txBody>
          <a:bodyPr wrap="square" rtlCol="0">
            <a:spAutoFit/>
          </a:bodyPr>
          <a:lstStyle/>
          <a:p>
            <a:r>
              <a:rPr lang="el-GR" sz="2000" b="1" dirty="0"/>
              <a:t>Πρακτικές Πληροφορίες:</a:t>
            </a:r>
          </a:p>
          <a:p>
            <a:endParaRPr lang="el-GR" sz="2000" b="1" dirty="0"/>
          </a:p>
          <a:p>
            <a:r>
              <a:rPr lang="el-GR" sz="2000" b="1" u="sng" dirty="0"/>
              <a:t>Σε επίπεδο οργανισμού</a:t>
            </a:r>
            <a:r>
              <a:rPr lang="el-GR" sz="2000"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a:t>
            </a:r>
            <a:endParaRPr lang="el-GR" dirty="0">
              <a:solidFill>
                <a:srgbClr val="FF0000"/>
              </a:solidFill>
            </a:endParaRP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Οι τοπικές δραστηριότητες μπορούν να υλοποιούνται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33492" y="1303845"/>
            <a:ext cx="11251140" cy="4939814"/>
          </a:xfrm>
          <a:prstGeom prst="rect">
            <a:avLst/>
          </a:prstGeom>
          <a:noFill/>
        </p:spPr>
        <p:txBody>
          <a:bodyPr wrap="square" rtlCol="0">
            <a:spAutoFit/>
          </a:bodyPr>
          <a:lstStyle/>
          <a:p>
            <a:r>
              <a:rPr lang="el-GR" sz="2000" b="1" dirty="0"/>
              <a:t>Πρακτικές Πληροφορίες:</a:t>
            </a:r>
          </a:p>
          <a:p>
            <a:pPr marL="285750" indent="-285750">
              <a:buFont typeface="Wingdings" panose="05000000000000000000" pitchFamily="2" charset="2"/>
              <a:buChar char="q"/>
            </a:pPr>
            <a:endParaRPr lang="el-GR" sz="2000" b="1" u="sng" dirty="0"/>
          </a:p>
          <a:p>
            <a:r>
              <a:rPr lang="el-GR" sz="2000" b="1" u="sng" dirty="0"/>
              <a:t>Σε ό,τι αφορά τους συμμετέχοντες στις διακρατικές δραστηριότητες του Σχεδίου (Οργανισμός Αποστολής):</a:t>
            </a:r>
          </a:p>
          <a:p>
            <a:endParaRPr lang="el-GR" sz="2000" dirty="0"/>
          </a:p>
          <a:p>
            <a:pPr marL="285750" indent="-285750" algn="just">
              <a:buFont typeface="Wingdings" panose="05000000000000000000" pitchFamily="2" charset="2"/>
              <a:buChar char="§"/>
            </a:pPr>
            <a:r>
              <a:rPr lang="el-GR" dirty="0"/>
              <a:t>Θα πρέπει να παρέχεται επαρκής στήριξη και προετοιμασία στους συμμετέχοντες, ειδικά στους συμμετέχοντες με μειωμένες ευκαιρίες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algn="just"/>
            <a:endParaRPr lang="el-GR" dirty="0"/>
          </a:p>
          <a:p>
            <a:pPr marL="285750" indent="-285750" algn="just">
              <a:buFont typeface="Wingdings" panose="05000000000000000000" pitchFamily="2" charset="2"/>
              <a:buChar char="§"/>
            </a:pPr>
            <a:r>
              <a:rPr lang="el-GR" dirty="0"/>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endParaRPr lang="el-GR" sz="1700"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436" y="937622"/>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486093" y="124297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348903"/>
            <a:ext cx="11640616" cy="5740033"/>
          </a:xfrm>
          <a:prstGeom prst="rect">
            <a:avLst/>
          </a:prstGeom>
          <a:noFill/>
        </p:spPr>
        <p:txBody>
          <a:bodyPr wrap="square" rtlCol="0">
            <a:spAutoFit/>
          </a:bodyPr>
          <a:lstStyle/>
          <a:p>
            <a:pPr marL="285750" indent="-285750">
              <a:buFont typeface="Wingdings" panose="05000000000000000000" pitchFamily="2" charset="2"/>
              <a:buChar char="§"/>
            </a:pPr>
            <a:r>
              <a:rPr lang="el-GR" sz="2000" b="1" u="sng" dirty="0"/>
              <a:t>Παράρτημα ΙΙΙ</a:t>
            </a:r>
            <a:r>
              <a:rPr lang="el-GR" sz="2000" dirty="0"/>
              <a:t> </a:t>
            </a:r>
            <a:r>
              <a:rPr lang="el-GR" sz="2000" b="1" dirty="0"/>
              <a:t>– </a:t>
            </a:r>
            <a:r>
              <a:rPr lang="en-US" sz="2000" b="1" dirty="0"/>
              <a:t>Financial and Contractual Rules</a:t>
            </a:r>
            <a:r>
              <a:rPr lang="el-GR" sz="2000" dirty="0">
                <a:sym typeface="Wingdings" panose="05000000000000000000" pitchFamily="2" charset="2"/>
              </a:rPr>
              <a:t></a:t>
            </a:r>
            <a:r>
              <a:rPr lang="el-GR" sz="2000" dirty="0"/>
              <a:t> Κοινό παράρτημα για όλα τα</a:t>
            </a:r>
            <a:r>
              <a:rPr lang="en-GB" sz="2000" dirty="0"/>
              <a:t> KA210</a:t>
            </a:r>
            <a:r>
              <a:rPr lang="el-GR" sz="2000" dirty="0"/>
              <a:t> Σχέδια και περιλαμβάνει:</a:t>
            </a:r>
            <a:endParaRPr lang="en-GB" sz="2000" dirty="0"/>
          </a:p>
          <a:p>
            <a:endParaRPr lang="el-GR" sz="2000" dirty="0"/>
          </a:p>
          <a:p>
            <a:pPr marL="355600" indent="-355600" algn="just">
              <a:buFont typeface="Wingdings" panose="05000000000000000000" pitchFamily="2" charset="2"/>
              <a:buChar char="ü"/>
              <a:tabLst>
                <a:tab pos="538163" algn="l"/>
              </a:tabLst>
            </a:pPr>
            <a:r>
              <a:rPr lang="el-GR" dirty="0"/>
              <a:t>Τους κανονισμούς που διέπουν τις Δράσεις που βασίζονται σε επιχορήγηση που λαμβάνει μορφή κατ’ </a:t>
            </a:r>
            <a:r>
              <a:rPr lang="el-GR" dirty="0" err="1"/>
              <a:t>αποκοπήν</a:t>
            </a:r>
            <a:r>
              <a:rPr lang="el-GR" dirty="0"/>
              <a:t> ποσού</a:t>
            </a:r>
            <a:r>
              <a:rPr lang="en-GB" dirty="0"/>
              <a:t>, </a:t>
            </a:r>
            <a:r>
              <a:rPr lang="el-GR" dirty="0"/>
              <a:t>με ειδική αναφορά στα υποστηρικτικά έγγραφα που απαιτούνται για σκοπούς υποβολής τελικής έκθεσης</a:t>
            </a:r>
            <a:endParaRPr lang="en-GB" dirty="0"/>
          </a:p>
          <a:p>
            <a:pPr marL="285750" indent="-285750" algn="just">
              <a:buFont typeface="Wingdings" panose="05000000000000000000" pitchFamily="2" charset="2"/>
              <a:buChar char="ü"/>
            </a:pPr>
            <a:r>
              <a:rPr lang="el-GR" dirty="0"/>
              <a:t> Τις προϋποθέσεις επιλεξιμότητας των δραστηριοτήτων των Σχεδίων</a:t>
            </a:r>
          </a:p>
          <a:p>
            <a:pPr marL="285750" indent="-285750" algn="just">
              <a:buFont typeface="Wingdings" panose="05000000000000000000" pitchFamily="2" charset="2"/>
              <a:buChar char="ü"/>
            </a:pPr>
            <a:r>
              <a:rPr lang="el-GR" dirty="0"/>
              <a:t> Πληροφόρηση για τη δυνατότητα τροποποίησης των διατάξεων των Συμφωνιών Επιχορήγησης</a:t>
            </a:r>
            <a:r>
              <a:rPr lang="en-GB" dirty="0"/>
              <a:t>	</a:t>
            </a:r>
          </a:p>
          <a:p>
            <a:pPr marL="285750" indent="-285750" algn="just">
              <a:buFont typeface="Wingdings" panose="05000000000000000000" pitchFamily="2" charset="2"/>
              <a:buChar char="ü"/>
            </a:pPr>
            <a:r>
              <a:rPr lang="el-GR" dirty="0"/>
              <a:t> Τα ποιοτικά κριτήρια που χρησιμοποιούνται για την αξιολόγηση των Τελικών Εκθέσεων</a:t>
            </a:r>
            <a:r>
              <a:rPr lang="en-GB" dirty="0"/>
              <a:t>	</a:t>
            </a:r>
          </a:p>
          <a:p>
            <a:pPr marL="355600" indent="-355600" algn="just">
              <a:buFont typeface="Wingdings" panose="05000000000000000000" pitchFamily="2" charset="2"/>
              <a:buChar char="ü"/>
            </a:pPr>
            <a:r>
              <a:rPr lang="el-GR" dirty="0"/>
              <a:t>Πληροφόρηση για τις συνθήκες μείωσης της επιχορήγησης λόγω ελλιπούς, μερικής ή καθυστερημένης υλοποίησης των Σχεδίων</a:t>
            </a:r>
            <a:endParaRPr lang="en-GB" dirty="0"/>
          </a:p>
          <a:p>
            <a:pPr marL="285750" indent="-285750" algn="just">
              <a:buFont typeface="Wingdings" panose="05000000000000000000" pitchFamily="2" charset="2"/>
              <a:buChar char="ü"/>
            </a:pPr>
            <a:r>
              <a:rPr lang="el-GR" dirty="0"/>
              <a:t> Αναφορά στους ελέγχους των δικαιούχων και στα αντίστοιχα απαιτούμενα υποστηρικτικά έγγραφα</a:t>
            </a:r>
            <a:endParaRPr lang="en-GB" dirty="0"/>
          </a:p>
          <a:p>
            <a:pPr marL="285750" indent="-285750" algn="just">
              <a:buFont typeface="Wingdings" panose="05000000000000000000" pitchFamily="2" charset="2"/>
              <a:buChar char="ü"/>
            </a:pPr>
            <a:endParaRPr lang="en-GB" dirty="0"/>
          </a:p>
          <a:p>
            <a:pPr algn="just"/>
            <a:endParaRPr lang="en-GB" dirty="0"/>
          </a:p>
          <a:p>
            <a:pPr marL="285750" indent="-285750">
              <a:buFont typeface="Wingdings" panose="05000000000000000000" pitchFamily="2" charset="2"/>
              <a:buChar char="§"/>
            </a:pPr>
            <a:r>
              <a:rPr lang="el-GR" b="1" u="sng" dirty="0">
                <a:sym typeface="Wingdings" panose="05000000000000000000" pitchFamily="2" charset="2"/>
              </a:rPr>
              <a:t>Παράρτημα </a:t>
            </a:r>
            <a:r>
              <a:rPr lang="en-GB" b="1" u="sng" dirty="0">
                <a:sym typeface="Wingdings" panose="05000000000000000000" pitchFamily="2" charset="2"/>
              </a:rPr>
              <a:t>I</a:t>
            </a:r>
            <a:r>
              <a:rPr lang="en-US" b="1" u="sng" dirty="0">
                <a:sym typeface="Wingdings" panose="05000000000000000000" pitchFamily="2" charset="2"/>
              </a:rPr>
              <a:t>V</a:t>
            </a:r>
            <a:r>
              <a:rPr lang="en-US" b="1" dirty="0">
                <a:sym typeface="Wingdings" panose="05000000000000000000" pitchFamily="2" charset="2"/>
              </a:rPr>
              <a:t> – Mandates  </a:t>
            </a:r>
            <a:r>
              <a:rPr lang="el-GR" dirty="0">
                <a:sym typeface="Wingdings" panose="05000000000000000000" pitchFamily="2" charset="2"/>
              </a:rPr>
              <a:t>Είναι οι </a:t>
            </a:r>
            <a:r>
              <a:rPr lang="el-GR" u="sng" dirty="0">
                <a:sym typeface="Wingdings" panose="05000000000000000000" pitchFamily="2" charset="2"/>
              </a:rPr>
              <a:t>εξουσιοδοτήσεις</a:t>
            </a:r>
            <a:r>
              <a:rPr lang="el-GR" dirty="0">
                <a:sym typeface="Wingdings" panose="05000000000000000000" pitchFamily="2" charset="2"/>
              </a:rPr>
              <a:t> που παραχώρησαν στον συντονιστή οι υπόλοιποι εταίροι της Σύμπραξης, κατά το στάδιο υποβολής της αίτησης, προκειμένου να δρα εξ’ ονόματός τους. Είναι μοναδικό παράρτημα για κάθε Σχέδιο.</a:t>
            </a:r>
            <a:endParaRPr lang="en-GB" dirty="0">
              <a:sym typeface="Wingdings" panose="05000000000000000000" pitchFamily="2" charset="2"/>
            </a:endParaRPr>
          </a:p>
          <a:p>
            <a:endParaRPr lang="en-GB" b="1" dirty="0">
              <a:sym typeface="Wingdings" panose="05000000000000000000" pitchFamily="2" charset="2"/>
            </a:endParaRPr>
          </a:p>
          <a:p>
            <a:pPr algn="just"/>
            <a:endParaRPr lang="en-GB" dirty="0"/>
          </a:p>
          <a:p>
            <a:pPr marL="285750" indent="-285750" algn="just">
              <a:buFont typeface="Wingdings" panose="05000000000000000000" pitchFamily="2" charset="2"/>
              <a:buChar char="ü"/>
            </a:pPr>
            <a:endParaRPr lang="el-GR" dirty="0"/>
          </a:p>
          <a:p>
            <a:endParaRPr lang="el-GR" sz="1900" dirty="0"/>
          </a:p>
        </p:txBody>
      </p:sp>
      <p:sp>
        <p:nvSpPr>
          <p:cNvPr id="7" name="Title 1">
            <a:extLst>
              <a:ext uri="{FF2B5EF4-FFF2-40B4-BE49-F238E27FC236}">
                <a16:creationId xmlns:a16="http://schemas.microsoft.com/office/drawing/2014/main" id="{7A94D5CB-387A-F419-C362-23A3FE08C655}"/>
              </a:ext>
            </a:extLst>
          </p:cNvPr>
          <p:cNvSpPr txBox="1">
            <a:spLocks/>
          </p:cNvSpPr>
          <p:nvPr/>
        </p:nvSpPr>
        <p:spPr>
          <a:xfrm>
            <a:off x="-456728" y="2865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(3/</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980728"/>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839416" y="1414512"/>
            <a:ext cx="11017224" cy="4647426"/>
          </a:xfrm>
          <a:prstGeom prst="rect">
            <a:avLst/>
          </a:prstGeom>
          <a:noFill/>
        </p:spPr>
        <p:txBody>
          <a:bodyPr wrap="square" rtlCol="0">
            <a:spAutoFit/>
          </a:bodyPr>
          <a:lstStyle/>
          <a:p>
            <a:pPr marL="285750" indent="-285750">
              <a:buFont typeface="Wingdings" panose="05000000000000000000" pitchFamily="2" charset="2"/>
              <a:buChar char="§"/>
            </a:pPr>
            <a:r>
              <a:rPr lang="el-GR" dirty="0"/>
              <a:t>Συστήνεται η χρήση του Ευρωπαϊκού Εργαλείου Διαφάνειας </a:t>
            </a:r>
            <a:r>
              <a:rPr lang="en-US" dirty="0" err="1"/>
              <a:t>Europass</a:t>
            </a:r>
            <a:r>
              <a:rPr lang="en-US" dirty="0"/>
              <a:t> (</a:t>
            </a:r>
            <a:r>
              <a:rPr lang="en-US" dirty="0" err="1"/>
              <a:t>Europass</a:t>
            </a:r>
            <a:r>
              <a:rPr lang="en-US" dirty="0"/>
              <a:t> </a:t>
            </a:r>
            <a:r>
              <a:rPr lang="el-GR" dirty="0"/>
              <a:t> </a:t>
            </a:r>
            <a:r>
              <a:rPr lang="en-US" dirty="0"/>
              <a:t>Mobility Certificate) </a:t>
            </a:r>
            <a:r>
              <a:rPr lang="el-GR" dirty="0"/>
              <a:t>για την αναγνώριση/επικύρωση των μαθησιακών αποτελεσμάτων που αποκτούν οι συμμετέχοντες</a:t>
            </a:r>
          </a:p>
          <a:p>
            <a:endParaRPr lang="el-GR" sz="2200" dirty="0"/>
          </a:p>
          <a:p>
            <a:pPr marL="285750" indent="-285750">
              <a:buFont typeface="Wingdings" panose="05000000000000000000" pitchFamily="2" charset="2"/>
              <a:buChar char="§"/>
            </a:pPr>
            <a:r>
              <a:rPr lang="el-GR" dirty="0"/>
              <a:t>Οι εταίροι πρέπει να εφαρμόζουν αποτελεσματικές διαδικασίες για την ασφάλεια και την προστασία των συμμετεχόντων</a:t>
            </a:r>
          </a:p>
          <a:p>
            <a:endParaRPr lang="el-GR" sz="2200" dirty="0"/>
          </a:p>
          <a:p>
            <a:pPr marL="285750" indent="-285750">
              <a:buFont typeface="Wingdings" panose="05000000000000000000" pitchFamily="2" charset="2"/>
              <a:buChar char="§"/>
            </a:pPr>
            <a:r>
              <a:rPr lang="el-GR" dirty="0"/>
              <a:t>Ο δικαιούχος πρέπει να μεριμνά για την ασφαλιστική κάλυψη των συμμετεχόντων</a:t>
            </a:r>
          </a:p>
          <a:p>
            <a:endParaRPr lang="el-GR" sz="2200" dirty="0"/>
          </a:p>
          <a:p>
            <a:pPr marL="285750" indent="-285750">
              <a:buFont typeface="Wingdings" panose="05000000000000000000" pitchFamily="2" charset="2"/>
              <a:buChar char="§"/>
            </a:pPr>
            <a:r>
              <a:rPr lang="el-GR"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dirty="0"/>
              <a:t>GDPR</a:t>
            </a:r>
            <a:r>
              <a:rPr lang="el-GR" dirty="0"/>
              <a:t>,</a:t>
            </a:r>
            <a:r>
              <a:rPr lang="en-GB" dirty="0"/>
              <a:t> </a:t>
            </a:r>
            <a:r>
              <a:rPr lang="el-GR" dirty="0"/>
              <a:t>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
        <p:nvSpPr>
          <p:cNvPr id="4" name="Title 1">
            <a:extLst>
              <a:ext uri="{FF2B5EF4-FFF2-40B4-BE49-F238E27FC236}">
                <a16:creationId xmlns:a16="http://schemas.microsoft.com/office/drawing/2014/main" id="{3E8E6330-F416-5F63-0468-A45A5EC8FE11}"/>
              </a:ext>
            </a:extLst>
          </p:cNvPr>
          <p:cNvSpPr txBox="1">
            <a:spLocks/>
          </p:cNvSpPr>
          <p:nvPr/>
        </p:nvSpPr>
        <p:spPr>
          <a:xfrm>
            <a:off x="-3481064" y="-712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954328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802851" y="1674266"/>
            <a:ext cx="10369152" cy="4308872"/>
          </a:xfrm>
          <a:prstGeom prst="rect">
            <a:avLst/>
          </a:prstGeom>
          <a:noFill/>
        </p:spPr>
        <p:txBody>
          <a:bodyPr wrap="square" rtlCol="0">
            <a:spAutoFit/>
          </a:bodyPr>
          <a:lstStyle/>
          <a:p>
            <a:r>
              <a:rPr lang="el-GR" sz="2000" b="1" u="sng" dirty="0"/>
              <a:t>Σε ό,τι αφορά την υλοποίηση διακρατικών δραστηριοτήτων (οργανισμός υποδοχής)</a:t>
            </a:r>
            <a:r>
              <a:rPr lang="el-GR" sz="2000" b="1" dirty="0"/>
              <a:t>:</a:t>
            </a:r>
          </a:p>
          <a:p>
            <a:endParaRPr lang="el-GR" sz="2000" dirty="0"/>
          </a:p>
          <a:p>
            <a:pPr marL="285750" indent="-285750" algn="just">
              <a:buFont typeface="Wingdings" panose="05000000000000000000" pitchFamily="2" charset="2"/>
              <a:buChar char="§"/>
            </a:pPr>
            <a:r>
              <a:rPr lang="el-GR"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dirty="0"/>
          </a:p>
          <a:p>
            <a:pPr marL="285750" indent="-285750" algn="just">
              <a:buFont typeface="Wingdings" panose="05000000000000000000" pitchFamily="2" charset="2"/>
              <a:buChar char="§"/>
            </a:pPr>
            <a:r>
              <a:rPr lang="el-GR" dirty="0"/>
              <a:t>Παροχή στήριξης στους εισερχόμενους εταίρους σχετικά με την εξεύρεση διαμονής</a:t>
            </a:r>
          </a:p>
          <a:p>
            <a:pPr algn="just"/>
            <a:endParaRPr lang="el-GR" dirty="0"/>
          </a:p>
          <a:p>
            <a:pPr marL="285750" indent="-285750" algn="just">
              <a:buFont typeface="Wingdings" panose="05000000000000000000" pitchFamily="2" charset="2"/>
              <a:buChar char="§"/>
            </a:pPr>
            <a:r>
              <a:rPr lang="el-GR"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dirty="0"/>
          </a:p>
          <a:p>
            <a:pPr marL="285750" indent="-285750" algn="just">
              <a:buFont typeface="Wingdings" panose="05000000000000000000" pitchFamily="2" charset="2"/>
              <a:buChar char="§"/>
            </a:pPr>
            <a:r>
              <a:rPr lang="el-GR" dirty="0"/>
              <a:t>Διοργάνωση πολιτιστικών δραστηριοτήτων </a:t>
            </a:r>
          </a:p>
          <a:p>
            <a:pPr algn="just"/>
            <a:endParaRPr lang="el-GR" dirty="0"/>
          </a:p>
          <a:p>
            <a:pPr marL="285750" indent="-285750" algn="just">
              <a:buFont typeface="Wingdings" panose="05000000000000000000" pitchFamily="2" charset="2"/>
              <a:buChar char="§"/>
            </a:pPr>
            <a:r>
              <a:rPr lang="el-GR" dirty="0"/>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3481064" y="228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767408" y="1095085"/>
            <a:ext cx="8053754" cy="400110"/>
          </a:xfrm>
          <a:prstGeom prst="rect">
            <a:avLst/>
          </a:prstGeom>
          <a:noFill/>
        </p:spPr>
        <p:txBody>
          <a:bodyPr wrap="square">
            <a:spAutoFit/>
          </a:bodyPr>
          <a:lstStyle/>
          <a:p>
            <a:r>
              <a:rPr lang="el-GR" sz="2000" b="1" dirty="0"/>
              <a:t>Πρακτικές Πληροφορίες:</a:t>
            </a:r>
          </a:p>
        </p:txBody>
      </p:sp>
    </p:spTree>
    <p:extLst>
      <p:ext uri="{BB962C8B-B14F-4D97-AF65-F5344CB8AC3E}">
        <p14:creationId xmlns:p14="http://schemas.microsoft.com/office/powerpoint/2010/main" val="2431990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695400" y="1228249"/>
            <a:ext cx="11356632" cy="5386090"/>
          </a:xfrm>
          <a:prstGeom prst="rect">
            <a:avLst/>
          </a:prstGeom>
          <a:noFill/>
        </p:spPr>
        <p:txBody>
          <a:bodyPr wrap="square" rtlCol="0">
            <a:spAutoFit/>
          </a:bodyPr>
          <a:lstStyle/>
          <a:p>
            <a:r>
              <a:rPr lang="el-GR" sz="2000" b="1" dirty="0"/>
              <a:t>Πρακτικές Πληροφορίες:</a:t>
            </a:r>
          </a:p>
          <a:p>
            <a:endParaRPr lang="el-GR" sz="2000" b="1" u="sng" dirty="0"/>
          </a:p>
          <a:p>
            <a:r>
              <a:rPr lang="el-GR" sz="2000" b="1" u="sng" dirty="0"/>
              <a:t>Σε ό,τι αφορά τη συνεργασία μεταξύ εταίρων</a:t>
            </a:r>
            <a:r>
              <a:rPr lang="el-GR" sz="2000" b="1" dirty="0"/>
              <a:t>:</a:t>
            </a:r>
          </a:p>
          <a:p>
            <a:endParaRPr lang="el-GR" sz="1400" dirty="0"/>
          </a:p>
          <a:p>
            <a:pPr marL="285750" indent="-285750">
              <a:buFont typeface="Wingdings" panose="05000000000000000000" pitchFamily="2" charset="2"/>
              <a:buChar char="§"/>
            </a:pPr>
            <a:r>
              <a:rPr lang="el-GR" dirty="0"/>
              <a:t>Συνεχής επικοινωνία μεταξύ εταίρων</a:t>
            </a:r>
            <a:r>
              <a:rPr lang="en-US" dirty="0"/>
              <a:t>. </a:t>
            </a:r>
            <a:r>
              <a:rPr lang="el-GR" dirty="0"/>
              <a:t>Καθορισμός εκ των προτέρων των μέσων και της συχνότητας επικοινωνίας.</a:t>
            </a:r>
          </a:p>
          <a:p>
            <a:endParaRPr lang="el-GR" dirty="0"/>
          </a:p>
          <a:p>
            <a:pPr marL="285750" indent="-285750">
              <a:buFont typeface="Wingdings" panose="05000000000000000000" pitchFamily="2" charset="2"/>
              <a:buChar char="§"/>
            </a:pPr>
            <a:r>
              <a:rPr lang="el-GR" dirty="0"/>
              <a:t>Ισομερής κατανομή καθηκόντων μεταξύ των εταίρων, που να λαμβάνει υπόψη τις ιδιαιτερότητες και την εξειδίκευση του καθενός</a:t>
            </a:r>
          </a:p>
          <a:p>
            <a:endParaRPr lang="el-GR" dirty="0"/>
          </a:p>
          <a:p>
            <a:pPr marL="285750" indent="-285750">
              <a:buFont typeface="Wingdings" panose="05000000000000000000" pitchFamily="2" charset="2"/>
              <a:buChar char="§"/>
            </a:pPr>
            <a:r>
              <a:rPr lang="el-GR" dirty="0"/>
              <a:t>Δημιουργία κοινόχρηστου ηλεκτρονικού φακέλου για καταχώρηση του υλικού που σχετίζεται με το Πρόγραμμα (για παράδειγμα, </a:t>
            </a:r>
            <a:r>
              <a:rPr lang="en-US" dirty="0"/>
              <a:t>Google Drive)</a:t>
            </a:r>
            <a:endParaRPr lang="el-GR" dirty="0"/>
          </a:p>
          <a:p>
            <a:endParaRPr lang="el-GR" dirty="0"/>
          </a:p>
          <a:p>
            <a:pPr marL="285750" indent="-285750">
              <a:buFont typeface="Wingdings" panose="05000000000000000000" pitchFamily="2" charset="2"/>
              <a:buChar char="§"/>
            </a:pPr>
            <a:r>
              <a:rPr lang="el-GR" dirty="0"/>
              <a:t>Λήψη μέτρων για τη διασφάλιση της ποιοτικής υλοποίησης του Σχεδίου και την αποτελεσματική διαχείριση του Σχεδίου</a:t>
            </a:r>
          </a:p>
          <a:p>
            <a:endParaRPr lang="el-GR" dirty="0"/>
          </a:p>
          <a:p>
            <a:pPr marL="285750" indent="-285750">
              <a:buFont typeface="Wingdings" panose="05000000000000000000" pitchFamily="2" charset="2"/>
              <a:buChar char="§"/>
            </a:pPr>
            <a:r>
              <a:rPr lang="el-GR" dirty="0"/>
              <a:t>Συνεχής αξιολόγηση της προόδου του Σχεδίου και των παραδοτέων του</a:t>
            </a:r>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3311" y="688189"/>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0" y="1249021"/>
            <a:ext cx="10945216" cy="4739759"/>
          </a:xfrm>
          <a:prstGeom prst="rect">
            <a:avLst/>
          </a:prstGeom>
          <a:noFill/>
        </p:spPr>
        <p:txBody>
          <a:bodyPr wrap="square" rtlCol="0">
            <a:spAutoFit/>
          </a:bodyPr>
          <a:lstStyle/>
          <a:p>
            <a:r>
              <a:rPr lang="el-GR" sz="2000" b="1" dirty="0"/>
              <a:t>Χρήση των εργαλείων </a:t>
            </a:r>
            <a:r>
              <a:rPr lang="en-US" sz="2000" b="1" dirty="0"/>
              <a:t>Beneficiary Module </a:t>
            </a:r>
            <a:r>
              <a:rPr lang="el-GR" sz="2000" b="1" dirty="0"/>
              <a:t>και </a:t>
            </a:r>
            <a:r>
              <a:rPr lang="en-GB" sz="2000" b="1" dirty="0"/>
              <a:t>Erasmus+ </a:t>
            </a:r>
            <a:r>
              <a:rPr lang="en-US" sz="2000" b="1" dirty="0"/>
              <a:t>Project Results Platform</a:t>
            </a:r>
            <a:r>
              <a:rPr lang="el-GR" sz="2000" b="1" dirty="0"/>
              <a:t>: </a:t>
            </a:r>
          </a:p>
          <a:p>
            <a:endParaRPr lang="el-GR" sz="2000" b="1" dirty="0"/>
          </a:p>
          <a:p>
            <a:endParaRPr lang="el-GR" sz="10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2200" dirty="0"/>
          </a:p>
          <a:p>
            <a:pPr marL="285750" indent="-285750" algn="just">
              <a:buFont typeface="Wingdings" panose="05000000000000000000" pitchFamily="2" charset="2"/>
              <a:buChar char="§"/>
            </a:pPr>
            <a:r>
              <a:rPr lang="el-GR" dirty="0"/>
              <a:t>Στο εργαλείο </a:t>
            </a:r>
            <a:r>
              <a:rPr lang="en-US" dirty="0"/>
              <a:t>Beneficiary Module</a:t>
            </a:r>
            <a:r>
              <a:rPr lang="el-GR" dirty="0"/>
              <a:t> δεν είναι ακόμα διαθέσιμα τα Σχέδια της Πρόσκλησης του 2022</a:t>
            </a:r>
          </a:p>
          <a:p>
            <a:pPr algn="just"/>
            <a:endParaRPr lang="el-GR" sz="2200" dirty="0"/>
          </a:p>
          <a:p>
            <a:pPr marL="285750" indent="-285750" algn="just">
              <a:buFont typeface="Wingdings" panose="05000000000000000000" pitchFamily="2" charset="2"/>
              <a:buChar char="§"/>
            </a:pPr>
            <a:r>
              <a:rPr lang="el-GR" dirty="0"/>
              <a:t>Την Πλατφόρμα </a:t>
            </a:r>
            <a:r>
              <a:rPr lang="en-GB" dirty="0"/>
              <a:t>Erasmus+ </a:t>
            </a:r>
            <a:r>
              <a:rPr lang="en-US" dirty="0"/>
              <a:t>Project Results Platform </a:t>
            </a:r>
            <a:r>
              <a:rPr lang="el-GR" dirty="0"/>
              <a:t>μπορείτε να ξεκινήσετε να τη χρησιμοποιείτε ακόμα και πριν από την παραγωγή αποτελεσμάτων</a:t>
            </a:r>
            <a:r>
              <a:rPr lang="en-GB" dirty="0"/>
              <a:t>,</a:t>
            </a:r>
            <a:r>
              <a:rPr lang="el-GR" dirty="0"/>
              <a:t> για την καταχώρηση των στοιχείων των εταίρων σας και των βασικών στοιχείων του Σχεδίου (π.χ. ιστοσελίδα, λογότυπο)</a:t>
            </a:r>
          </a:p>
          <a:p>
            <a:endParaRPr lang="el-GR" sz="1000" dirty="0"/>
          </a:p>
          <a:p>
            <a:endParaRPr lang="el-GR" b="1" dirty="0"/>
          </a:p>
          <a:p>
            <a:endParaRPr lang="el-GR" b="1" dirty="0"/>
          </a:p>
          <a:p>
            <a:endParaRPr lang="el-GR" dirty="0"/>
          </a:p>
          <a:p>
            <a:endParaRPr lang="el-GR" dirty="0"/>
          </a:p>
          <a:p>
            <a:endParaRPr lang="el-GR" dirty="0"/>
          </a:p>
        </p:txBody>
      </p:sp>
      <p:sp>
        <p:nvSpPr>
          <p:cNvPr id="6" name="Title 1">
            <a:extLst>
              <a:ext uri="{FF2B5EF4-FFF2-40B4-BE49-F238E27FC236}">
                <a16:creationId xmlns:a16="http://schemas.microsoft.com/office/drawing/2014/main" id="{60A65D3F-C6B3-446D-CB60-C1D008C6090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014206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605499" y="980728"/>
            <a:ext cx="11017224" cy="5693866"/>
          </a:xfrm>
          <a:prstGeom prst="rect">
            <a:avLst/>
          </a:prstGeom>
          <a:noFill/>
        </p:spPr>
        <p:txBody>
          <a:bodyPr wrap="square" rtlCol="0">
            <a:spAutoFit/>
          </a:bodyPr>
          <a:lstStyle/>
          <a:p>
            <a:pPr algn="just"/>
            <a:r>
              <a:rPr lang="el-GR" sz="2200" b="1" dirty="0">
                <a:sym typeface="Wingdings" panose="05000000000000000000" pitchFamily="2" charset="2"/>
              </a:rPr>
              <a:t>Χρήσιμοι Σύνδεσμοι:</a:t>
            </a:r>
          </a:p>
          <a:p>
            <a:pPr algn="just"/>
            <a:endParaRPr lang="el-GR" sz="2000" b="1" i="1" dirty="0">
              <a:sym typeface="Wingdings" panose="05000000000000000000" pitchFamily="2" charset="2"/>
            </a:endParaRPr>
          </a:p>
          <a:p>
            <a:pPr algn="just"/>
            <a:r>
              <a:rPr lang="el-GR" sz="1600" b="1" i="1" dirty="0">
                <a:sym typeface="Wingdings" panose="05000000000000000000" pitchFamily="2" charset="2"/>
                <a:hlinkClick r:id="rId2"/>
              </a:rPr>
              <a:t>Συμφωνία Επιχορήγησης και Παραρτήματα (</a:t>
            </a:r>
            <a:r>
              <a:rPr lang="en-GB" sz="1600" b="1" i="1" dirty="0">
                <a:sym typeface="Wingdings" panose="05000000000000000000" pitchFamily="2" charset="2"/>
                <a:hlinkClick r:id="rId2"/>
              </a:rPr>
              <a:t>Templates)</a:t>
            </a:r>
            <a:r>
              <a:rPr lang="el-GR" sz="1600" b="1" i="1" dirty="0">
                <a:sym typeface="Wingdings" panose="05000000000000000000" pitchFamily="2" charset="2"/>
                <a:hlinkClick r:id="rId2"/>
              </a:rPr>
              <a:t> </a:t>
            </a:r>
            <a:r>
              <a:rPr lang="el-GR" sz="1600" dirty="0">
                <a:solidFill>
                  <a:prstClr val="black"/>
                </a:solidFill>
                <a:sym typeface="Wingdings" panose="05000000000000000000" pitchFamily="2" charset="2"/>
              </a:rPr>
              <a:t> Έτος Συμφωνίας Επιχορήγησης 2022│ΚΑ220</a:t>
            </a:r>
            <a:endParaRPr lang="en-GB" sz="1600" dirty="0">
              <a:solidFill>
                <a:prstClr val="black"/>
              </a:solidFill>
              <a:sym typeface="Wingdings" panose="05000000000000000000" pitchFamily="2" charset="2"/>
            </a:endParaRPr>
          </a:p>
          <a:p>
            <a:pPr lvl="0" algn="just"/>
            <a:endParaRPr lang="en-GB" sz="1600" dirty="0">
              <a:solidFill>
                <a:prstClr val="black"/>
              </a:solidFill>
              <a:sym typeface="Wingdings" panose="05000000000000000000" pitchFamily="2" charset="2"/>
            </a:endParaRPr>
          </a:p>
          <a:p>
            <a:pPr algn="just"/>
            <a:r>
              <a:rPr lang="el-GR" sz="1600" b="1" i="1" dirty="0">
                <a:sym typeface="Wingdings" panose="05000000000000000000" pitchFamily="2" charset="2"/>
                <a:hlinkClick r:id="rId3">
                  <a:extLst>
                    <a:ext uri="{A12FA001-AC4F-418D-AE19-62706E023703}">
                      <ahyp:hlinkClr xmlns:ahyp="http://schemas.microsoft.com/office/drawing/2018/hyperlinkcolor" val="tx"/>
                    </a:ext>
                  </a:extLst>
                </a:hlinkClick>
              </a:rPr>
              <a:t>Πλατφόρμα Διάδοσης των Αποτελεσμάτων των Σχεδίων </a:t>
            </a:r>
            <a:r>
              <a:rPr lang="en-GB" sz="1600" b="1" i="1" dirty="0">
                <a:sym typeface="Wingdings" panose="05000000000000000000" pitchFamily="2" charset="2"/>
                <a:hlinkClick r:id="rId3">
                  <a:extLst>
                    <a:ext uri="{A12FA001-AC4F-418D-AE19-62706E023703}">
                      <ahyp:hlinkClr xmlns:ahyp="http://schemas.microsoft.com/office/drawing/2018/hyperlinkcolor" val="tx"/>
                    </a:ext>
                  </a:extLst>
                </a:hlinkClick>
              </a:rPr>
              <a:t>– Erasmus+ Project Results Platform</a:t>
            </a:r>
            <a:endParaRPr lang="el-GR" sz="1600" b="1" i="1" dirty="0"/>
          </a:p>
          <a:p>
            <a:pPr algn="just"/>
            <a:endParaRPr lang="el-GR" sz="1600" b="1" i="1" dirty="0"/>
          </a:p>
          <a:p>
            <a:pPr lvl="0" algn="just"/>
            <a:r>
              <a:rPr lang="el-GR" sz="1600" b="1" i="1" dirty="0">
                <a:hlinkClick r:id="rId4"/>
              </a:rPr>
              <a:t>Οδηγός χρήσης της Πλατφόρμας Διάδοσης των Αποτελεσμάτων των Σχεδίων</a:t>
            </a:r>
            <a:endParaRPr lang="en-GB" sz="1600" b="1" i="1" dirty="0"/>
          </a:p>
          <a:p>
            <a:pPr lvl="0" algn="just"/>
            <a:endParaRPr lang="en-GB" sz="1600" b="1" i="1" dirty="0">
              <a:solidFill>
                <a:prstClr val="black"/>
              </a:solidFill>
              <a:sym typeface="Wingdings" panose="05000000000000000000" pitchFamily="2" charset="2"/>
            </a:endParaRPr>
          </a:p>
          <a:p>
            <a:pPr algn="just"/>
            <a:r>
              <a:rPr lang="en-GB" sz="1600" b="1" i="1" dirty="0">
                <a:solidFill>
                  <a:prstClr val="black"/>
                </a:solidFill>
                <a:sym typeface="Wingdings" panose="05000000000000000000" pitchFamily="2" charset="2"/>
                <a:hlinkClick r:id="rId5"/>
              </a:rPr>
              <a:t>Beneficiary Module - </a:t>
            </a:r>
            <a:r>
              <a:rPr lang="el-GR" sz="1600" b="1" i="1" dirty="0">
                <a:solidFill>
                  <a:prstClr val="black"/>
                </a:solidFill>
                <a:sym typeface="Wingdings" panose="05000000000000000000" pitchFamily="2" charset="2"/>
                <a:hlinkClick r:id="rId5"/>
              </a:rPr>
              <a:t>Σύνδεσμος Πρόσβασης</a:t>
            </a:r>
            <a:endParaRPr lang="el-GR" sz="1600" b="1" i="1" dirty="0">
              <a:solidFill>
                <a:prstClr val="black"/>
              </a:solidFill>
              <a:sym typeface="Wingdings" panose="05000000000000000000" pitchFamily="2" charset="2"/>
            </a:endParaRPr>
          </a:p>
          <a:p>
            <a:pPr algn="just"/>
            <a:endParaRPr lang="el-GR" sz="1600" b="1" i="1" dirty="0">
              <a:solidFill>
                <a:prstClr val="black"/>
              </a:solidFill>
              <a:sym typeface="Wingdings" panose="05000000000000000000" pitchFamily="2" charset="2"/>
            </a:endParaRPr>
          </a:p>
          <a:p>
            <a:pPr algn="just"/>
            <a:r>
              <a:rPr lang="en-GB" sz="1600" b="1" i="1" dirty="0">
                <a:solidFill>
                  <a:prstClr val="black"/>
                </a:solidFill>
                <a:sym typeface="Wingdings" panose="05000000000000000000" pitchFamily="2" charset="2"/>
                <a:hlinkClick r:id="rId2"/>
              </a:rPr>
              <a:t>Beneficiary Module –</a:t>
            </a:r>
            <a:r>
              <a:rPr lang="el-GR" sz="1600" b="1" i="1" dirty="0">
                <a:solidFill>
                  <a:prstClr val="black"/>
                </a:solidFill>
                <a:sym typeface="Wingdings" panose="05000000000000000000" pitchFamily="2" charset="2"/>
                <a:hlinkClick r:id="rId2"/>
              </a:rPr>
              <a:t> Σύντομος Οδηγός ΙΔΕΠ</a:t>
            </a:r>
            <a:r>
              <a:rPr lang="el-GR" sz="1600" b="1" i="1" dirty="0">
                <a:solidFill>
                  <a:prstClr val="black"/>
                </a:solidFill>
                <a:sym typeface="Wingdings" panose="05000000000000000000" pitchFamily="2" charset="2"/>
              </a:rPr>
              <a:t>  </a:t>
            </a:r>
            <a:r>
              <a:rPr lang="el-GR" sz="1600" dirty="0">
                <a:solidFill>
                  <a:prstClr val="black"/>
                </a:solidFill>
                <a:sym typeface="Wingdings" panose="05000000000000000000" pitchFamily="2" charset="2"/>
              </a:rPr>
              <a:t>Χρήσιμα Εργαλεία </a:t>
            </a:r>
            <a:r>
              <a:rPr lang="el-GR" sz="1600" b="1" i="1" dirty="0">
                <a:solidFill>
                  <a:prstClr val="black"/>
                </a:solidFill>
                <a:sym typeface="Wingdings" panose="05000000000000000000" pitchFamily="2" charset="2"/>
              </a:rPr>
              <a:t> </a:t>
            </a:r>
            <a:r>
              <a:rPr lang="en-GB" sz="1600" dirty="0">
                <a:solidFill>
                  <a:prstClr val="black"/>
                </a:solidFill>
                <a:sym typeface="Wingdings" panose="05000000000000000000" pitchFamily="2" charset="2"/>
              </a:rPr>
              <a:t>Beneficiary Module (</a:t>
            </a:r>
            <a:r>
              <a:rPr lang="el-GR" sz="1600" dirty="0">
                <a:solidFill>
                  <a:prstClr val="black"/>
                </a:solidFill>
                <a:sym typeface="Wingdings" panose="05000000000000000000" pitchFamily="2" charset="2"/>
              </a:rPr>
              <a:t>Για πρόσβαση στο εργαλείο διαχείρισης εκθέσεων, θα πρέπει να κάνετε </a:t>
            </a:r>
            <a:r>
              <a:rPr lang="en-GB" sz="1600" dirty="0">
                <a:solidFill>
                  <a:prstClr val="black"/>
                </a:solidFill>
                <a:sym typeface="Wingdings" panose="05000000000000000000" pitchFamily="2" charset="2"/>
              </a:rPr>
              <a:t>log in </a:t>
            </a:r>
            <a:r>
              <a:rPr lang="el-GR" sz="1600" dirty="0">
                <a:solidFill>
                  <a:prstClr val="black"/>
                </a:solidFill>
                <a:sym typeface="Wingdings" panose="05000000000000000000" pitchFamily="2" charset="2"/>
              </a:rPr>
              <a:t>στην Πλατφόρμα </a:t>
            </a:r>
            <a:r>
              <a:rPr lang="en-GB" sz="1600" dirty="0">
                <a:solidFill>
                  <a:prstClr val="black"/>
                </a:solidFill>
                <a:sym typeface="Wingdings" panose="05000000000000000000" pitchFamily="2" charset="2"/>
              </a:rPr>
              <a:t>Erasmus+ and European Solidarity Corps Platform </a:t>
            </a:r>
            <a:r>
              <a:rPr lang="el-GR" sz="1600" dirty="0">
                <a:solidFill>
                  <a:prstClr val="black"/>
                </a:solidFill>
                <a:sym typeface="Wingdings" panose="05000000000000000000" pitchFamily="2" charset="2"/>
              </a:rPr>
              <a:t>και στη συνέχεια, από το αριστερό μενού να επιλέξετε </a:t>
            </a:r>
            <a:r>
              <a:rPr lang="en-GB" sz="1600" dirty="0">
                <a:solidFill>
                  <a:prstClr val="black"/>
                </a:solidFill>
                <a:sym typeface="Wingdings" panose="05000000000000000000" pitchFamily="2" charset="2"/>
              </a:rPr>
              <a:t>Projects </a:t>
            </a:r>
            <a:r>
              <a:rPr lang="el-GR" sz="1600" dirty="0">
                <a:solidFill>
                  <a:prstClr val="black"/>
                </a:solidFill>
                <a:sym typeface="Wingdings" panose="05000000000000000000" pitchFamily="2" charset="2"/>
              </a:rPr>
              <a:t>και </a:t>
            </a:r>
            <a:r>
              <a:rPr lang="en-GB" sz="1600" dirty="0">
                <a:solidFill>
                  <a:prstClr val="black"/>
                </a:solidFill>
                <a:sym typeface="Wingdings" panose="05000000000000000000" pitchFamily="2" charset="2"/>
              </a:rPr>
              <a:t>My Projects) | </a:t>
            </a:r>
            <a:r>
              <a:rPr lang="el-GR" sz="1600" b="1" dirty="0">
                <a:solidFill>
                  <a:prstClr val="black"/>
                </a:solidFill>
                <a:sym typeface="Wingdings" panose="05000000000000000000" pitchFamily="2" charset="2"/>
              </a:rPr>
              <a:t>Σύντομος Οδηγός – ΙΔΕΠ</a:t>
            </a:r>
          </a:p>
          <a:p>
            <a:pPr marL="263525" lvl="0" algn="just"/>
            <a:endParaRPr lang="el-GR" sz="1600" b="1" i="1" dirty="0">
              <a:solidFill>
                <a:prstClr val="black"/>
              </a:solidFill>
              <a:sym typeface="Wingdings" panose="05000000000000000000" pitchFamily="2" charset="2"/>
            </a:endParaRPr>
          </a:p>
          <a:p>
            <a:pPr lvl="0" algn="just"/>
            <a:r>
              <a:rPr lang="el-GR" sz="1600" b="1" i="1" dirty="0">
                <a:solidFill>
                  <a:prstClr val="black"/>
                </a:solidFill>
                <a:sym typeface="Wingdings" panose="05000000000000000000" pitchFamily="2" charset="2"/>
                <a:hlinkClick r:id="rId6"/>
              </a:rPr>
              <a:t>Οδηγός για Δικαιούχους για Προβολή των Σχεδίων τους και Διάδοση των Αποτελεσμάτων τους </a:t>
            </a:r>
            <a:endParaRPr lang="el-GR" sz="1600" b="1" i="1" dirty="0">
              <a:solidFill>
                <a:prstClr val="black"/>
              </a:solidFill>
              <a:sym typeface="Wingdings" panose="05000000000000000000" pitchFamily="2" charset="2"/>
            </a:endParaRPr>
          </a:p>
          <a:p>
            <a:pPr lvl="0" algn="just"/>
            <a:r>
              <a:rPr lang="el-GR" sz="1600" b="1" i="1" dirty="0">
                <a:solidFill>
                  <a:prstClr val="black"/>
                </a:solidFill>
                <a:sym typeface="Wingdings" panose="05000000000000000000" pitchFamily="2" charset="2"/>
              </a:rPr>
              <a:t>     </a:t>
            </a:r>
            <a:endParaRPr lang="el-GR" sz="1600" dirty="0"/>
          </a:p>
          <a:p>
            <a:pPr lvl="0" algn="just"/>
            <a:r>
              <a:rPr lang="el-GR" sz="1600" b="1" i="1" dirty="0">
                <a:solidFill>
                  <a:prstClr val="black"/>
                </a:solidFill>
                <a:sym typeface="Wingdings" panose="05000000000000000000" pitchFamily="2" charset="2"/>
                <a:hlinkClick r:id="rId7"/>
              </a:rPr>
              <a:t>Οδηγός για τη χρήση του χρηματοδοτικού μοντέλου που βασίζεται σε κατ’ </a:t>
            </a:r>
            <a:r>
              <a:rPr lang="el-GR" sz="1600" b="1" i="1" dirty="0" err="1">
                <a:solidFill>
                  <a:prstClr val="black"/>
                </a:solidFill>
                <a:sym typeface="Wingdings" panose="05000000000000000000" pitchFamily="2" charset="2"/>
                <a:hlinkClick r:id="rId7"/>
              </a:rPr>
              <a:t>αποκοπήν</a:t>
            </a:r>
            <a:r>
              <a:rPr lang="el-GR" sz="1600" b="1" i="1" dirty="0">
                <a:solidFill>
                  <a:prstClr val="black"/>
                </a:solidFill>
                <a:sym typeface="Wingdings" panose="05000000000000000000" pitchFamily="2" charset="2"/>
                <a:hlinkClick r:id="rId7"/>
              </a:rPr>
              <a:t> ποσά </a:t>
            </a:r>
            <a:r>
              <a:rPr lang="el-GR" sz="1600" b="1" i="1" dirty="0">
                <a:solidFill>
                  <a:prstClr val="black"/>
                </a:solidFill>
                <a:sym typeface="Wingdings" panose="05000000000000000000" pitchFamily="2" charset="2"/>
              </a:rPr>
              <a:t> </a:t>
            </a:r>
            <a:r>
              <a:rPr lang="el-GR" sz="1600" dirty="0">
                <a:solidFill>
                  <a:prstClr val="black"/>
                </a:solidFill>
                <a:sym typeface="Wingdings" panose="05000000000000000000" pitchFamily="2" charset="2"/>
              </a:rPr>
              <a:t>Αναμένεται σύντομα καινούριος Οδηγός, καθώς ο συγκεκριμένος περιλαμβάνει μερική πληροφόρηση που δεν ισχύει πλέον</a:t>
            </a:r>
          </a:p>
          <a:p>
            <a:pPr lvl="0" algn="just"/>
            <a:endParaRPr lang="el-GR" sz="1600" dirty="0">
              <a:solidFill>
                <a:prstClr val="black"/>
              </a:solidFill>
              <a:sym typeface="Wingdings" panose="05000000000000000000" pitchFamily="2" charset="2"/>
            </a:endParaRPr>
          </a:p>
          <a:p>
            <a:pPr lvl="0" algn="just"/>
            <a:r>
              <a:rPr lang="el-GR" sz="1600" b="1" i="1" dirty="0">
                <a:solidFill>
                  <a:prstClr val="black"/>
                </a:solidFill>
                <a:sym typeface="Wingdings" panose="05000000000000000000" pitchFamily="2" charset="2"/>
                <a:hlinkClick r:id="rId8"/>
              </a:rPr>
              <a:t>Συνήθεις ερωτήσεις για τη χρήση του χρηματοδοτικού μοντέλου που βασίζεται σε κατ' </a:t>
            </a:r>
            <a:r>
              <a:rPr lang="el-GR" sz="1600" b="1" i="1" dirty="0" err="1">
                <a:solidFill>
                  <a:prstClr val="black"/>
                </a:solidFill>
                <a:sym typeface="Wingdings" panose="05000000000000000000" pitchFamily="2" charset="2"/>
                <a:hlinkClick r:id="rId8"/>
              </a:rPr>
              <a:t>αποκοπήν</a:t>
            </a:r>
            <a:r>
              <a:rPr lang="el-GR" sz="1600" b="1" i="1" dirty="0">
                <a:solidFill>
                  <a:prstClr val="black"/>
                </a:solidFill>
                <a:sym typeface="Wingdings" panose="05000000000000000000" pitchFamily="2" charset="2"/>
                <a:hlinkClick r:id="rId8"/>
              </a:rPr>
              <a:t> ποσά</a:t>
            </a:r>
            <a:endParaRPr lang="el-GR" sz="1600" b="1" i="1" dirty="0">
              <a:solidFill>
                <a:prstClr val="black"/>
              </a:solidFill>
              <a:sym typeface="Wingdings" panose="05000000000000000000" pitchFamily="2" charset="2"/>
            </a:endParaRPr>
          </a:p>
          <a:p>
            <a:pPr marL="263525" indent="-263525" algn="just"/>
            <a:endParaRPr lang="en-GB" sz="1600" b="1" i="1" dirty="0">
              <a:sym typeface="Wingdings" panose="05000000000000000000" pitchFamily="2" charset="2"/>
            </a:endParaRP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308879"/>
                </a:solidFill>
              </a:rPr>
              <a:t>Επικοινωνία με ΙΔΕΠ</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383651" y="1331592"/>
            <a:ext cx="8424936" cy="6001643"/>
          </a:xfrm>
          <a:prstGeom prst="rect">
            <a:avLst/>
          </a:prstGeom>
          <a:noFill/>
        </p:spPr>
        <p:txBody>
          <a:bodyPr wrap="square" rtlCol="0">
            <a:spAutoFit/>
          </a:bodyPr>
          <a:lstStyle/>
          <a:p>
            <a:endParaRPr lang="en-GB" dirty="0"/>
          </a:p>
          <a:p>
            <a:endParaRPr lang="en-GB" sz="2000" b="1" dirty="0"/>
          </a:p>
          <a:p>
            <a:endParaRPr lang="el-GR" sz="2000" b="1" dirty="0"/>
          </a:p>
          <a:p>
            <a:pPr marL="285750" indent="-285750">
              <a:buFont typeface="Wingdings" panose="05000000000000000000" pitchFamily="2" charset="2"/>
              <a:buChar char="ü"/>
            </a:pPr>
            <a:r>
              <a:rPr lang="el-GR" sz="2000" b="1" dirty="0"/>
              <a:t> </a:t>
            </a:r>
            <a:r>
              <a:rPr lang="el-GR" sz="2000" b="1" dirty="0" err="1"/>
              <a:t>Βιολάρη</a:t>
            </a:r>
            <a:r>
              <a:rPr lang="el-GR" sz="2000" b="1" dirty="0"/>
              <a:t> Σοφία</a:t>
            </a:r>
          </a:p>
          <a:p>
            <a:r>
              <a:rPr lang="el-GR" sz="2000" dirty="0"/>
              <a:t>      Λειτουργός Βασικής Δράσης 2 </a:t>
            </a:r>
          </a:p>
          <a:p>
            <a:r>
              <a:rPr lang="el-GR" sz="2000" dirty="0"/>
              <a:t>      Τηλέφωνο: 22448850</a:t>
            </a:r>
          </a:p>
          <a:p>
            <a:r>
              <a:rPr lang="el-GR" sz="2000" dirty="0"/>
              <a:t>      Ηλεκτρονική Διεύθυνση: </a:t>
            </a:r>
            <a:r>
              <a:rPr lang="en-US" sz="2000" dirty="0" err="1">
                <a:hlinkClick r:id="rId3"/>
              </a:rPr>
              <a:t>sviolari</a:t>
            </a:r>
            <a:r>
              <a:rPr lang="en-US" sz="2000" dirty="0">
                <a:hlinkClick r:id="rId3"/>
              </a:rPr>
              <a:t>@</a:t>
            </a:r>
            <a:r>
              <a:rPr lang="en-GB" sz="2000" dirty="0" err="1">
                <a:hlinkClick r:id="rId3"/>
              </a:rPr>
              <a:t>idep</a:t>
            </a:r>
            <a:r>
              <a:rPr lang="en-US" sz="2000" dirty="0">
                <a:hlinkClick r:id="rId3"/>
              </a:rPr>
              <a:t>.org.cy</a:t>
            </a:r>
            <a:endParaRPr lang="en-US" sz="2000" dirty="0"/>
          </a:p>
          <a:p>
            <a:endParaRPr lang="en-US" sz="2000" b="1" dirty="0"/>
          </a:p>
          <a:p>
            <a:endParaRPr lang="en-US" sz="2000" b="1" dirty="0"/>
          </a:p>
          <a:p>
            <a:pPr marL="357188" indent="-357188">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4"/>
              </a:rPr>
              <a:t>sleonidou@idep.org.cy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296" y="2492896"/>
            <a:ext cx="2096582" cy="2171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56566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763026"/>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85656" y="824493"/>
            <a:ext cx="11642992" cy="5047536"/>
          </a:xfrm>
          <a:prstGeom prst="rect">
            <a:avLst/>
          </a:prstGeom>
          <a:noFill/>
        </p:spPr>
        <p:txBody>
          <a:bodyPr wrap="square" rtlCol="0">
            <a:spAutoFit/>
          </a:bodyPr>
          <a:lstStyle/>
          <a:p>
            <a:endParaRPr lang="en-US" sz="1900" b="1" dirty="0">
              <a:sym typeface="Wingdings" panose="05000000000000000000" pitchFamily="2" charset="2"/>
            </a:endParaRPr>
          </a:p>
          <a:p>
            <a:endParaRPr lang="en-GB" b="1" dirty="0">
              <a:sym typeface="Wingdings" panose="05000000000000000000" pitchFamily="2" charset="2"/>
            </a:endParaRPr>
          </a:p>
          <a:p>
            <a:pPr marL="285750" indent="-285750" algn="just">
              <a:buFont typeface="Wingdings" panose="05000000000000000000" pitchFamily="2" charset="2"/>
              <a:buChar char="§"/>
            </a:pPr>
            <a:r>
              <a:rPr lang="el-GR" b="1" u="sng" dirty="0">
                <a:sym typeface="Wingdings" panose="05000000000000000000" pitchFamily="2" charset="2"/>
              </a:rPr>
              <a:t>Παράρτημα </a:t>
            </a:r>
            <a:r>
              <a:rPr lang="en-US" b="1" u="sng" dirty="0">
                <a:sym typeface="Wingdings" panose="05000000000000000000" pitchFamily="2" charset="2"/>
              </a:rPr>
              <a:t> V</a:t>
            </a:r>
            <a:r>
              <a:rPr lang="en-US" b="1" dirty="0">
                <a:sym typeface="Wingdings" panose="05000000000000000000" pitchFamily="2" charset="2"/>
              </a:rPr>
              <a:t> – Beneficiary’s Bank Account Details  </a:t>
            </a:r>
            <a:r>
              <a:rPr lang="el-GR"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 οργανισμού όπου θα γίνονται τα εμβάσματα από το ΙΔΕΠ και μπορεί να λάβει μία από τις ακόλουθες μορφές:</a:t>
            </a: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u="sng" dirty="0"/>
              <a:t>Έντυπο ΙΒΑΝ</a:t>
            </a:r>
            <a:endParaRPr lang="en-GB" u="sng" dirty="0"/>
          </a:p>
          <a:p>
            <a:pPr marL="285750" indent="-285750" algn="just">
              <a:buFont typeface="Wingdings" panose="05000000000000000000" pitchFamily="2" charset="2"/>
              <a:buChar char="ü"/>
            </a:pPr>
            <a:r>
              <a:rPr lang="el-GR" u="sng" dirty="0"/>
              <a:t>Δελτίο Τραπεζικών Στοιχείων</a:t>
            </a:r>
            <a:endParaRPr lang="en-GB" u="sng" dirty="0"/>
          </a:p>
          <a:p>
            <a:pPr marL="285750" indent="-285750" algn="just">
              <a:buFont typeface="Wingdings" panose="05000000000000000000" pitchFamily="2" charset="2"/>
              <a:buChar char="ü"/>
            </a:pPr>
            <a:endParaRPr lang="en-GB" dirty="0"/>
          </a:p>
          <a:p>
            <a:pPr algn="just"/>
            <a:endParaRPr lang="el-GR" dirty="0">
              <a:solidFill>
                <a:srgbClr val="FF0000"/>
              </a:solidFill>
            </a:endParaRPr>
          </a:p>
          <a:p>
            <a:pPr algn="just"/>
            <a:endParaRPr lang="el-GR" dirty="0">
              <a:solidFill>
                <a:srgbClr val="FF0000"/>
              </a:solidFill>
            </a:endParaRPr>
          </a:p>
          <a:p>
            <a:pPr algn="just"/>
            <a:endParaRPr lang="en-GB" dirty="0">
              <a:solidFill>
                <a:srgbClr val="FF0000"/>
              </a:solidFill>
            </a:endParaRPr>
          </a:p>
          <a:p>
            <a:pPr algn="just"/>
            <a:r>
              <a:rPr lang="el-GR" sz="1700" i="1" u="sng" dirty="0"/>
              <a:t>Σημείωση</a:t>
            </a:r>
            <a:r>
              <a:rPr lang="el-GR" sz="1700" i="1" dirty="0"/>
              <a:t>:</a:t>
            </a:r>
            <a:r>
              <a:rPr lang="el-GR" sz="1700" i="1" dirty="0">
                <a:solidFill>
                  <a:srgbClr val="FF0000"/>
                </a:solidFill>
              </a:rPr>
              <a:t> </a:t>
            </a:r>
            <a:r>
              <a:rPr lang="en-GB" sz="1700" i="1" dirty="0"/>
              <a:t> </a:t>
            </a:r>
            <a:r>
              <a:rPr lang="el-GR" sz="1700" i="1" dirty="0"/>
              <a:t>Το Παράρτημα </a:t>
            </a:r>
            <a:r>
              <a:rPr lang="en-GB" sz="1700" i="1" dirty="0"/>
              <a:t>V </a:t>
            </a:r>
            <a:r>
              <a:rPr lang="el-GR" sz="1700" i="1" dirty="0"/>
              <a:t>πρέπει να είναι </a:t>
            </a:r>
            <a:r>
              <a:rPr lang="el-GR" sz="1700" i="1" dirty="0" err="1"/>
              <a:t>μονογραμμένο</a:t>
            </a:r>
            <a:r>
              <a:rPr lang="el-GR" sz="1700" i="1" dirty="0"/>
              <a:t> και σφραγισμένο από τον νόμιμο εκπρόσωπο του δικαιούχου οργανισμού, εκτός εάν είναι τοποθετημένο σε ηλεκτρονικό αρχείο στο οποίο περιλαμβάνονται επίσης οι ηλεκτρονικά υπογεγραμμένες ειδικές διατάξεις της Συμφωνίας</a:t>
            </a:r>
          </a:p>
          <a:p>
            <a:pPr marL="263525"/>
            <a:endParaRPr lang="el-GR" sz="1700" i="1" dirty="0"/>
          </a:p>
          <a:p>
            <a:endParaRPr lang="el-GR" dirty="0">
              <a:solidFill>
                <a:srgbClr val="FF0000"/>
              </a:solidFill>
            </a:endParaRPr>
          </a:p>
          <a:p>
            <a:endParaRPr lang="el-GR" sz="1900" b="1" dirty="0"/>
          </a:p>
        </p:txBody>
      </p:sp>
      <p:sp>
        <p:nvSpPr>
          <p:cNvPr id="7" name="Title 1">
            <a:extLst>
              <a:ext uri="{FF2B5EF4-FFF2-40B4-BE49-F238E27FC236}">
                <a16:creationId xmlns:a16="http://schemas.microsoft.com/office/drawing/2014/main" id="{EE2B5384-E1A8-8A8E-C4D0-E4267CC0C687}"/>
              </a:ext>
            </a:extLst>
          </p:cNvPr>
          <p:cNvSpPr txBox="1">
            <a:spLocks/>
          </p:cNvSpPr>
          <p:nvPr/>
        </p:nvSpPr>
        <p:spPr>
          <a:xfrm>
            <a:off x="-456728" y="-117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(4/</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266493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8" y="1133690"/>
            <a:ext cx="11737304" cy="578619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Άρθρο Ι.2.1</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 Έναρξη ισχύος Συμφωνίας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Η Συμφωνία τίθεται σε ισχύ, από τη στιγμή που υπογράφεται   από τη Διεύθυνση του ΙΔΕΠ </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l-GR" sz="2000" dirty="0"/>
          </a:p>
          <a:p>
            <a:pPr algn="just">
              <a:tabLst>
                <a:tab pos="357188" algn="l"/>
              </a:tabLst>
            </a:pPr>
            <a:r>
              <a:rPr lang="el-GR" sz="2000" b="1" u="sng" dirty="0"/>
              <a:t>Άρθρο Ι.2.2</a:t>
            </a:r>
            <a:r>
              <a:rPr lang="el-GR" sz="2000" b="1" dirty="0"/>
              <a:t> – Διάρκεια Σχεδίου: </a:t>
            </a:r>
          </a:p>
          <a:p>
            <a:pPr algn="just"/>
            <a:endParaRPr lang="el-GR" sz="2000" b="1" dirty="0"/>
          </a:p>
          <a:p>
            <a:pPr marL="285750" indent="-285750" algn="just">
              <a:buFont typeface="Wingdings" panose="05000000000000000000" pitchFamily="2" charset="2"/>
              <a:buChar char="§"/>
            </a:pPr>
            <a:r>
              <a:rPr lang="el-GR" dirty="0"/>
              <a:t>Συνολική διάρκεια του Σχεδίου σε μήνες </a:t>
            </a:r>
          </a:p>
          <a:p>
            <a:pPr marL="285750" indent="-285750" algn="just">
              <a:buFont typeface="Wingdings" panose="05000000000000000000" pitchFamily="2" charset="2"/>
              <a:buChar char="§"/>
            </a:pPr>
            <a:r>
              <a:rPr lang="el-GR" dirty="0"/>
              <a:t>Ημερομηνίες έναρξης και λήξης του Σχεδίου</a:t>
            </a:r>
          </a:p>
          <a:p>
            <a:pPr algn="just"/>
            <a:endParaRPr lang="el-GR" sz="2000" dirty="0"/>
          </a:p>
          <a:p>
            <a:pPr algn="just"/>
            <a:r>
              <a:rPr lang="el-GR" u="sng" dirty="0"/>
              <a:t>Η διάρκεια ενός Σχεδίου μπορεί – σε εξαιρετικές περιπτώσεις - να παραταθεί, εφόσον</a:t>
            </a:r>
            <a:r>
              <a:rPr lang="el-GR" dirty="0"/>
              <a:t>: </a:t>
            </a:r>
          </a:p>
          <a:p>
            <a:pPr algn="just"/>
            <a:endParaRPr lang="el-GR" sz="2000" dirty="0"/>
          </a:p>
          <a:p>
            <a:pPr marL="285750" indent="-285750" algn="just">
              <a:buFont typeface="Wingdings" panose="05000000000000000000" pitchFamily="2" charset="2"/>
              <a:buChar char="ü"/>
            </a:pPr>
            <a:r>
              <a:rPr lang="el-GR" dirty="0"/>
              <a:t>Όλοι οι εταίροι είναι σύμφωνοι με την αλλαγή</a:t>
            </a:r>
          </a:p>
          <a:p>
            <a:pPr marL="285750" indent="-285750" algn="just">
              <a:buFont typeface="Wingdings" panose="05000000000000000000" pitchFamily="2" charset="2"/>
              <a:buChar char="ü"/>
            </a:pPr>
            <a:r>
              <a:rPr lang="el-GR" dirty="0"/>
              <a:t>Η παράταση εξυπηρετεί το γενικό συμφέρον του Σχεδίου</a:t>
            </a:r>
            <a:endParaRPr lang="en-GB" dirty="0"/>
          </a:p>
          <a:p>
            <a:pPr marL="285750" indent="-285750" algn="just">
              <a:buFont typeface="Wingdings" panose="05000000000000000000" pitchFamily="2" charset="2"/>
              <a:buChar char="ü"/>
            </a:pPr>
            <a:r>
              <a:rPr lang="el-GR" dirty="0"/>
              <a:t>Η συνολική διάρκεια του Σχεδίου δε θα ξεπερνά τους 36 μήνες</a:t>
            </a:r>
          </a:p>
          <a:p>
            <a:pPr marL="285750" indent="-285750" algn="just">
              <a:buFont typeface="Wingdings" panose="05000000000000000000" pitchFamily="2" charset="2"/>
              <a:buChar char="ü"/>
            </a:pPr>
            <a:r>
              <a:rPr lang="el-GR" dirty="0"/>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t>Το αίτημα για παράταση της διάρκειας και συνεπώς, για τροποποίηση της Συμφωνίας Επιχορήγησης, γίνει αποδεκτό από την ΕΥ</a:t>
            </a:r>
          </a:p>
          <a:p>
            <a:pPr algn="just"/>
            <a:endParaRPr lang="el-GR" sz="1700" i="1" u="sng" dirty="0"/>
          </a:p>
          <a:p>
            <a:pPr algn="just"/>
            <a:r>
              <a:rPr lang="el-GR" sz="1700" i="1" u="sng" dirty="0"/>
              <a:t>Σημείωση</a:t>
            </a:r>
            <a:r>
              <a:rPr lang="el-GR" sz="1700" i="1" dirty="0"/>
              <a:t>: </a:t>
            </a:r>
            <a:r>
              <a:rPr lang="en-GB" sz="1700" i="1" dirty="0"/>
              <a:t>H </a:t>
            </a:r>
            <a:r>
              <a:rPr lang="el-GR" sz="1700" i="1" dirty="0"/>
              <a:t>συνολική επιχορήγηση </a:t>
            </a:r>
            <a:r>
              <a:rPr lang="el-GR" sz="1700" i="1" u="sng" dirty="0"/>
              <a:t>δεν αυξάνεται</a:t>
            </a:r>
            <a:r>
              <a:rPr lang="el-GR" sz="1700" i="1" dirty="0"/>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60784" y="1044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(1/10)</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7488" y="89022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6746" y="1844827"/>
            <a:ext cx="11496600" cy="5970865"/>
          </a:xfrm>
          <a:prstGeom prst="rect">
            <a:avLst/>
          </a:prstGeom>
          <a:noFill/>
        </p:spPr>
        <p:txBody>
          <a:bodyPr wrap="square" rtlCol="0">
            <a:spAutoFit/>
          </a:bodyPr>
          <a:lstStyle/>
          <a:p>
            <a:pPr algn="just"/>
            <a:r>
              <a:rPr lang="el-GR" sz="2000" b="1" u="sng" dirty="0"/>
              <a:t>Άρθρο Ι.3.1</a:t>
            </a:r>
            <a:r>
              <a:rPr lang="el-GR" sz="2000" b="1" dirty="0"/>
              <a:t> – Ανώτατο Ποσό και Μορφή της Επιχορήγησης:</a:t>
            </a:r>
          </a:p>
          <a:p>
            <a:pPr algn="just"/>
            <a:endParaRPr lang="el-GR" sz="2000" dirty="0"/>
          </a:p>
          <a:p>
            <a:pPr marL="285750" indent="-285750" algn="just">
              <a:buFont typeface="Wingdings" panose="05000000000000000000" pitchFamily="2" charset="2"/>
              <a:buChar char="§"/>
            </a:pPr>
            <a:r>
              <a:rPr lang="el-GR" dirty="0"/>
              <a:t>Το συνολικό ανώτατο ποσό επιχορήγησης είναι αυτό που αναγράφεται εδώ. Σε καμία περίπτωση, </a:t>
            </a:r>
            <a:r>
              <a:rPr lang="el-GR" u="sng" dirty="0"/>
              <a:t>δεν μπορεί το ποσό αυτό να αυξηθεί</a:t>
            </a:r>
            <a:r>
              <a:rPr lang="el-GR" dirty="0"/>
              <a:t>.</a:t>
            </a:r>
          </a:p>
          <a:p>
            <a:pPr algn="just"/>
            <a:endParaRPr lang="el-GR" dirty="0"/>
          </a:p>
          <a:p>
            <a:pPr algn="just"/>
            <a:r>
              <a:rPr lang="el-GR" sz="1700" i="1" u="sng" dirty="0"/>
              <a:t>Σημείωση</a:t>
            </a:r>
            <a:r>
              <a:rPr lang="el-GR" sz="1700" i="1" dirty="0"/>
              <a:t>: Εάν, με τη λήξη του Σχεδίου, προκύπτουν επιλέξιμα </a:t>
            </a:r>
            <a:r>
              <a:rPr lang="en-GB" sz="1700" i="1" dirty="0"/>
              <a:t>“force-majeure”</a:t>
            </a:r>
            <a:r>
              <a:rPr lang="el-GR" sz="1700" i="1" dirty="0"/>
              <a:t> έξοδα, αυτά συγκαταλέγονται στον αρχικό εγκεκριμένο προϋπολογισμό</a:t>
            </a:r>
          </a:p>
          <a:p>
            <a:pPr algn="just"/>
            <a:endParaRPr lang="el-GR" dirty="0"/>
          </a:p>
          <a:p>
            <a:pPr algn="just"/>
            <a:r>
              <a:rPr lang="el-GR" sz="2000" b="1" u="sng" dirty="0"/>
              <a:t>Άρθρο Ι.3.2</a:t>
            </a:r>
            <a:r>
              <a:rPr lang="el-GR" sz="2000" dirty="0"/>
              <a:t>: </a:t>
            </a:r>
            <a:r>
              <a:rPr lang="el-GR" sz="2000" b="1" dirty="0"/>
              <a:t>Η επιχορήγηση λαμβάνει τη μορφή κατ’ </a:t>
            </a:r>
            <a:r>
              <a:rPr lang="el-GR" sz="2000" b="1" dirty="0" err="1"/>
              <a:t>αποκοπήν</a:t>
            </a:r>
            <a:r>
              <a:rPr lang="el-GR" sz="2000" b="1" dirty="0"/>
              <a:t> ποσού</a:t>
            </a:r>
            <a:r>
              <a:rPr lang="el-GR" sz="2000" dirty="0"/>
              <a:t>, το οποίο:</a:t>
            </a:r>
          </a:p>
          <a:p>
            <a:pPr algn="just"/>
            <a:endParaRPr lang="el-GR" dirty="0"/>
          </a:p>
          <a:p>
            <a:pPr marL="285750" indent="-285750" algn="just">
              <a:buFont typeface="Wingdings" panose="05000000000000000000" pitchFamily="2" charset="2"/>
              <a:buChar char="§"/>
            </a:pPr>
            <a:r>
              <a:rPr lang="el-GR" dirty="0"/>
              <a:t>Ισοδυναμεί με </a:t>
            </a:r>
            <a:r>
              <a:rPr lang="el-GR" u="sng" dirty="0"/>
              <a:t>το ποσό που αιτήθηκε</a:t>
            </a:r>
            <a:r>
              <a:rPr lang="el-GR" dirty="0"/>
              <a:t> η κοινοπραξία </a:t>
            </a:r>
            <a:r>
              <a:rPr lang="el-GR" dirty="0">
                <a:sym typeface="Wingdings" panose="05000000000000000000" pitchFamily="2" charset="2"/>
              </a:rPr>
              <a:t> </a:t>
            </a:r>
            <a:r>
              <a:rPr lang="el-GR" dirty="0"/>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
            </a:pPr>
            <a:r>
              <a:rPr lang="el-GR" dirty="0"/>
              <a:t>Αναμένεται να καλύψει </a:t>
            </a:r>
            <a:r>
              <a:rPr lang="el-GR" u="sng" dirty="0"/>
              <a:t>μέρος των εξόδων </a:t>
            </a:r>
            <a:r>
              <a:rPr lang="el-GR" dirty="0"/>
              <a:t>που συνδέονται με την υλοποίηση των επιλέξιμων δραστηριοτήτων του Σχεδίου </a:t>
            </a:r>
            <a:r>
              <a:rPr lang="el-GR" dirty="0">
                <a:sym typeface="Wingdings" panose="05000000000000000000" pitchFamily="2" charset="2"/>
              </a:rPr>
              <a:t> Αρχή συγχρηματοδότησης</a:t>
            </a:r>
          </a:p>
          <a:p>
            <a:pPr marL="285750" indent="-285750" algn="just">
              <a:buFont typeface="Wingdings" panose="05000000000000000000" pitchFamily="2" charset="2"/>
              <a:buChar char="§"/>
            </a:pPr>
            <a:r>
              <a:rPr lang="el-GR" dirty="0">
                <a:sym typeface="Wingdings" panose="05000000000000000000" pitchFamily="2" charset="2"/>
              </a:rPr>
              <a:t>Δε σημαίνει απαραίτητα ότι είναι το τελικό ποσό που θα λάβει η κοινοπραξία, μετά από την αξιολόγηση της </a:t>
            </a:r>
          </a:p>
          <a:p>
            <a:pPr algn="just"/>
            <a:r>
              <a:rPr lang="el-GR" dirty="0">
                <a:sym typeface="Wingdings" panose="05000000000000000000" pitchFamily="2" charset="2"/>
              </a:rPr>
              <a:t>     Τελικής Έκθεσης </a:t>
            </a:r>
            <a:endParaRPr lang="el-GR" dirty="0"/>
          </a:p>
          <a:p>
            <a:pPr algn="just"/>
            <a:endParaRPr lang="el-GR" dirty="0"/>
          </a:p>
          <a:p>
            <a:pPr algn="just"/>
            <a:endParaRPr lang="el-GR" dirty="0"/>
          </a:p>
          <a:p>
            <a:pPr algn="just"/>
            <a:endParaRPr lang="en-US" dirty="0"/>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556" y="844446"/>
            <a:ext cx="2220152" cy="14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C72F20BA-1D97-1848-3372-BDBF5E946D31}"/>
              </a:ext>
            </a:extLst>
          </p:cNvPr>
          <p:cNvSpPr txBox="1">
            <a:spLocks/>
          </p:cNvSpPr>
          <p:nvPr/>
        </p:nvSpPr>
        <p:spPr>
          <a:xfrm>
            <a:off x="-930106" y="-630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(2/10)</a:t>
            </a:r>
            <a:endParaRPr lang="en-GB" sz="2800" b="1" dirty="0">
              <a:solidFill>
                <a:schemeClr val="bg1"/>
              </a:solidFill>
              <a:ea typeface="+mj-ea"/>
              <a:cs typeface="+mj-cs"/>
            </a:endParaRPr>
          </a:p>
        </p:txBody>
      </p:sp>
    </p:spTree>
    <p:extLst>
      <p:ext uri="{BB962C8B-B14F-4D97-AF65-F5344CB8AC3E}">
        <p14:creationId xmlns:p14="http://schemas.microsoft.com/office/powerpoint/2010/main" val="2813234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14757</TotalTime>
  <Words>7218</Words>
  <Application>Microsoft Office PowerPoint</Application>
  <PresentationFormat>Widescreen</PresentationFormat>
  <Paragraphs>964</Paragraphs>
  <Slides>66</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Arial</vt:lpstr>
      <vt:lpstr>Calibri</vt:lpstr>
      <vt:lpstr>Calibri Body</vt:lpstr>
      <vt:lpstr>Calibri Light</vt:lpstr>
      <vt:lpstr>Poppins</vt:lpstr>
      <vt:lpstr>Symbol</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2645</cp:revision>
  <cp:lastPrinted>2019-09-09T07:06:08Z</cp:lastPrinted>
  <dcterms:created xsi:type="dcterms:W3CDTF">2017-01-13T12:48:53Z</dcterms:created>
  <dcterms:modified xsi:type="dcterms:W3CDTF">2025-02-14T13:05:19Z</dcterms:modified>
</cp:coreProperties>
</file>