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handoutMasterIdLst>
    <p:handoutMasterId r:id="rId77"/>
  </p:handoutMasterIdLst>
  <p:sldIdLst>
    <p:sldId id="395" r:id="rId2"/>
    <p:sldId id="271" r:id="rId3"/>
    <p:sldId id="408" r:id="rId4"/>
    <p:sldId id="272" r:id="rId5"/>
    <p:sldId id="396" r:id="rId6"/>
    <p:sldId id="443" r:id="rId7"/>
    <p:sldId id="471" r:id="rId8"/>
    <p:sldId id="472" r:id="rId9"/>
    <p:sldId id="397" r:id="rId10"/>
    <p:sldId id="473" r:id="rId11"/>
    <p:sldId id="398" r:id="rId12"/>
    <p:sldId id="399" r:id="rId13"/>
    <p:sldId id="475" r:id="rId14"/>
    <p:sldId id="444" r:id="rId15"/>
    <p:sldId id="400" r:id="rId16"/>
    <p:sldId id="445" r:id="rId17"/>
    <p:sldId id="474" r:id="rId18"/>
    <p:sldId id="446" r:id="rId19"/>
    <p:sldId id="448" r:id="rId20"/>
    <p:sldId id="402" r:id="rId21"/>
    <p:sldId id="403" r:id="rId22"/>
    <p:sldId id="447" r:id="rId23"/>
    <p:sldId id="409" r:id="rId24"/>
    <p:sldId id="410" r:id="rId25"/>
    <p:sldId id="477" r:id="rId26"/>
    <p:sldId id="449" r:id="rId27"/>
    <p:sldId id="478" r:id="rId28"/>
    <p:sldId id="450" r:id="rId29"/>
    <p:sldId id="479" r:id="rId30"/>
    <p:sldId id="451" r:id="rId31"/>
    <p:sldId id="476" r:id="rId32"/>
    <p:sldId id="452" r:id="rId33"/>
    <p:sldId id="480" r:id="rId34"/>
    <p:sldId id="454" r:id="rId35"/>
    <p:sldId id="470" r:id="rId36"/>
    <p:sldId id="455" r:id="rId37"/>
    <p:sldId id="481" r:id="rId38"/>
    <p:sldId id="456" r:id="rId39"/>
    <p:sldId id="457" r:id="rId40"/>
    <p:sldId id="458" r:id="rId41"/>
    <p:sldId id="482" r:id="rId42"/>
    <p:sldId id="483" r:id="rId43"/>
    <p:sldId id="411" r:id="rId44"/>
    <p:sldId id="459" r:id="rId45"/>
    <p:sldId id="412" r:id="rId46"/>
    <p:sldId id="468" r:id="rId47"/>
    <p:sldId id="484" r:id="rId48"/>
    <p:sldId id="414" r:id="rId49"/>
    <p:sldId id="415" r:id="rId50"/>
    <p:sldId id="461" r:id="rId51"/>
    <p:sldId id="462" r:id="rId52"/>
    <p:sldId id="463" r:id="rId53"/>
    <p:sldId id="465" r:id="rId54"/>
    <p:sldId id="469" r:id="rId55"/>
    <p:sldId id="416" r:id="rId56"/>
    <p:sldId id="417" r:id="rId57"/>
    <p:sldId id="418" r:id="rId58"/>
    <p:sldId id="467" r:id="rId59"/>
    <p:sldId id="419" r:id="rId60"/>
    <p:sldId id="420" r:id="rId61"/>
    <p:sldId id="421" r:id="rId62"/>
    <p:sldId id="466" r:id="rId63"/>
    <p:sldId id="422" r:id="rId64"/>
    <p:sldId id="428" r:id="rId65"/>
    <p:sldId id="429" r:id="rId66"/>
    <p:sldId id="430" r:id="rId67"/>
    <p:sldId id="432" r:id="rId68"/>
    <p:sldId id="434" r:id="rId69"/>
    <p:sldId id="435" r:id="rId70"/>
    <p:sldId id="439" r:id="rId71"/>
    <p:sldId id="486" r:id="rId72"/>
    <p:sldId id="442" r:id="rId73"/>
    <p:sldId id="440" r:id="rId74"/>
    <p:sldId id="314" r:id="rId75"/>
  </p:sldIdLst>
  <p:sldSz cx="9144000" cy="6858000" type="screen4x3"/>
  <p:notesSz cx="6797675"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tella Demetriou"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A6C7"/>
    <a:srgbClr val="01AED1"/>
    <a:srgbClr val="20BAA8"/>
    <a:srgbClr val="01C9F1"/>
    <a:srgbClr val="17D3CF"/>
    <a:srgbClr val="5EE3FE"/>
    <a:srgbClr val="D2FEF5"/>
    <a:srgbClr val="20376A"/>
    <a:srgbClr val="01BCE1"/>
    <a:srgbClr val="B27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1762" autoAdjust="0"/>
  </p:normalViewPr>
  <p:slideViewPr>
    <p:cSldViewPr>
      <p:cViewPr varScale="1">
        <p:scale>
          <a:sx n="77" d="100"/>
          <a:sy n="77" d="100"/>
        </p:scale>
        <p:origin x="714"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79" d="100"/>
          <a:sy n="79" d="100"/>
        </p:scale>
        <p:origin x="-3936" y="-84"/>
      </p:cViewPr>
      <p:guideLst>
        <p:guide orient="horz" pos="3110"/>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865" y="1"/>
            <a:ext cx="2946275" cy="494051"/>
          </a:xfrm>
          <a:prstGeom prst="rect">
            <a:avLst/>
          </a:prstGeom>
        </p:spPr>
        <p:txBody>
          <a:bodyPr vert="horz" lIns="91440" tIns="45720" rIns="91440" bIns="45720" rtlCol="0"/>
          <a:lstStyle>
            <a:lvl1pPr algn="r">
              <a:defRPr sz="1200"/>
            </a:lvl1pPr>
          </a:lstStyle>
          <a:p>
            <a:fld id="{75FE1BE7-F90D-4ED2-9596-F4B3E3C3EE34}" type="datetimeFigureOut">
              <a:rPr lang="en-GB" smtClean="0"/>
              <a:t>14/02/2025</a:t>
            </a:fld>
            <a:endParaRPr lang="en-GB"/>
          </a:p>
        </p:txBody>
      </p:sp>
      <p:sp>
        <p:nvSpPr>
          <p:cNvPr id="4" name="Footer Placeholder 3"/>
          <p:cNvSpPr>
            <a:spLocks noGrp="1"/>
          </p:cNvSpPr>
          <p:nvPr>
            <p:ph type="ftr" sz="quarter" idx="2"/>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865" y="9378515"/>
            <a:ext cx="2946275" cy="494051"/>
          </a:xfrm>
          <a:prstGeom prst="rect">
            <a:avLst/>
          </a:prstGeom>
        </p:spPr>
        <p:txBody>
          <a:bodyPr vert="horz" lIns="91440" tIns="45720" rIns="91440" bIns="45720" rtlCol="0" anchor="b"/>
          <a:lstStyle>
            <a:lvl1pPr algn="r">
              <a:defRPr sz="1200"/>
            </a:lvl1pPr>
          </a:lstStyle>
          <a:p>
            <a:fld id="{8EC75B03-A0FF-4EC4-81BD-BAA4691C04A4}" type="slidenum">
              <a:rPr lang="en-GB" smtClean="0"/>
              <a:t>‹#›</a:t>
            </a:fld>
            <a:endParaRPr lang="en-GB"/>
          </a:p>
        </p:txBody>
      </p:sp>
    </p:spTree>
    <p:extLst>
      <p:ext uri="{BB962C8B-B14F-4D97-AF65-F5344CB8AC3E}">
        <p14:creationId xmlns:p14="http://schemas.microsoft.com/office/powerpoint/2010/main" val="2884432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46275" cy="49405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865" y="1"/>
            <a:ext cx="2946275" cy="494051"/>
          </a:xfrm>
          <a:prstGeom prst="rect">
            <a:avLst/>
          </a:prstGeom>
        </p:spPr>
        <p:txBody>
          <a:bodyPr vert="horz" lIns="91440" tIns="45720" rIns="91440" bIns="45720" rtlCol="0"/>
          <a:lstStyle>
            <a:lvl1pPr algn="r">
              <a:defRPr sz="1200"/>
            </a:lvl1pPr>
          </a:lstStyle>
          <a:p>
            <a:fld id="{D04FA4B2-6F26-4105-8AFC-37E9ED71A066}" type="datetimeFigureOut">
              <a:rPr lang="en-GB" smtClean="0"/>
              <a:t>14/02/2025</a:t>
            </a:fld>
            <a:endParaRPr lang="en-GB"/>
          </a:p>
        </p:txBody>
      </p:sp>
      <p:sp>
        <p:nvSpPr>
          <p:cNvPr id="4" name="Slide Image Placeholder 3"/>
          <p:cNvSpPr>
            <a:spLocks noGrp="1" noRot="1" noChangeAspect="1"/>
          </p:cNvSpPr>
          <p:nvPr>
            <p:ph type="sldImg" idx="2"/>
          </p:nvPr>
        </p:nvSpPr>
        <p:spPr>
          <a:xfrm>
            <a:off x="930275" y="741363"/>
            <a:ext cx="4937125" cy="37020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384" y="4690944"/>
            <a:ext cx="5436909" cy="444307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2" y="9378515"/>
            <a:ext cx="2946275" cy="4940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865" y="9378515"/>
            <a:ext cx="2946275" cy="494051"/>
          </a:xfrm>
          <a:prstGeom prst="rect">
            <a:avLst/>
          </a:prstGeom>
        </p:spPr>
        <p:txBody>
          <a:bodyPr vert="horz" lIns="91440" tIns="45720" rIns="91440" bIns="45720" rtlCol="0" anchor="b"/>
          <a:lstStyle>
            <a:lvl1pPr algn="r">
              <a:defRPr sz="1200"/>
            </a:lvl1pPr>
          </a:lstStyle>
          <a:p>
            <a:fld id="{556035BE-9121-418A-8AD8-15B5A0C3EC7C}" type="slidenum">
              <a:rPr lang="en-GB" smtClean="0"/>
              <a:t>‹#›</a:t>
            </a:fld>
            <a:endParaRPr lang="en-GB"/>
          </a:p>
        </p:txBody>
      </p:sp>
    </p:spTree>
    <p:extLst>
      <p:ext uri="{BB962C8B-B14F-4D97-AF65-F5344CB8AC3E}">
        <p14:creationId xmlns:p14="http://schemas.microsoft.com/office/powerpoint/2010/main" val="180071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26</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35</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36</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37</a:t>
            </a:fld>
            <a:endParaRPr lang="en-GB"/>
          </a:p>
        </p:txBody>
      </p:sp>
    </p:spTree>
    <p:extLst>
      <p:ext uri="{BB962C8B-B14F-4D97-AF65-F5344CB8AC3E}">
        <p14:creationId xmlns:p14="http://schemas.microsoft.com/office/powerpoint/2010/main" val="39665415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38</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39</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40</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41</a:t>
            </a:fld>
            <a:endParaRPr lang="en-GB"/>
          </a:p>
        </p:txBody>
      </p:sp>
    </p:spTree>
    <p:extLst>
      <p:ext uri="{BB962C8B-B14F-4D97-AF65-F5344CB8AC3E}">
        <p14:creationId xmlns:p14="http://schemas.microsoft.com/office/powerpoint/2010/main" val="3349151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42</a:t>
            </a:fld>
            <a:endParaRPr lang="en-GB"/>
          </a:p>
        </p:txBody>
      </p:sp>
    </p:spTree>
    <p:extLst>
      <p:ext uri="{BB962C8B-B14F-4D97-AF65-F5344CB8AC3E}">
        <p14:creationId xmlns:p14="http://schemas.microsoft.com/office/powerpoint/2010/main" val="4241453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47</a:t>
            </a:fld>
            <a:endParaRPr lang="en-GB"/>
          </a:p>
        </p:txBody>
      </p:sp>
    </p:spTree>
    <p:extLst>
      <p:ext uri="{BB962C8B-B14F-4D97-AF65-F5344CB8AC3E}">
        <p14:creationId xmlns:p14="http://schemas.microsoft.com/office/powerpoint/2010/main" val="41501818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41363"/>
            <a:ext cx="4937125" cy="37020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035BE-9121-418A-8AD8-15B5A0C3EC7C}" type="slidenum">
              <a:rPr lang="en-GB" smtClean="0"/>
              <a:t>74</a:t>
            </a:fld>
            <a:endParaRPr lang="en-GB"/>
          </a:p>
        </p:txBody>
      </p:sp>
    </p:spTree>
    <p:extLst>
      <p:ext uri="{BB962C8B-B14F-4D97-AF65-F5344CB8AC3E}">
        <p14:creationId xmlns:p14="http://schemas.microsoft.com/office/powerpoint/2010/main" val="2603979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27</a:t>
            </a:fld>
            <a:endParaRPr lang="en-GB"/>
          </a:p>
        </p:txBody>
      </p:sp>
    </p:spTree>
    <p:extLst>
      <p:ext uri="{BB962C8B-B14F-4D97-AF65-F5344CB8AC3E}">
        <p14:creationId xmlns:p14="http://schemas.microsoft.com/office/powerpoint/2010/main" val="4160753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28</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29</a:t>
            </a:fld>
            <a:endParaRPr lang="en-GB"/>
          </a:p>
        </p:txBody>
      </p:sp>
    </p:spTree>
    <p:extLst>
      <p:ext uri="{BB962C8B-B14F-4D97-AF65-F5344CB8AC3E}">
        <p14:creationId xmlns:p14="http://schemas.microsoft.com/office/powerpoint/2010/main" val="31711353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30</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31</a:t>
            </a:fld>
            <a:endParaRPr lang="en-GB"/>
          </a:p>
        </p:txBody>
      </p:sp>
    </p:spTree>
    <p:extLst>
      <p:ext uri="{BB962C8B-B14F-4D97-AF65-F5344CB8AC3E}">
        <p14:creationId xmlns:p14="http://schemas.microsoft.com/office/powerpoint/2010/main" val="1898401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32</a:t>
            </a:fld>
            <a:endParaRPr lang="en-GB"/>
          </a:p>
        </p:txBody>
      </p:sp>
    </p:spTree>
    <p:extLst>
      <p:ext uri="{BB962C8B-B14F-4D97-AF65-F5344CB8AC3E}">
        <p14:creationId xmlns:p14="http://schemas.microsoft.com/office/powerpoint/2010/main" val="41480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33</a:t>
            </a:fld>
            <a:endParaRPr lang="en-GB"/>
          </a:p>
        </p:txBody>
      </p:sp>
    </p:spTree>
    <p:extLst>
      <p:ext uri="{BB962C8B-B14F-4D97-AF65-F5344CB8AC3E}">
        <p14:creationId xmlns:p14="http://schemas.microsoft.com/office/powerpoint/2010/main" val="3461795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6035BE-9121-418A-8AD8-15B5A0C3EC7C}" type="slidenum">
              <a:rPr lang="en-GB" smtClean="0"/>
              <a:t>34</a:t>
            </a:fld>
            <a:endParaRPr lang="en-GB"/>
          </a:p>
        </p:txBody>
      </p:sp>
    </p:spTree>
    <p:extLst>
      <p:ext uri="{BB962C8B-B14F-4D97-AF65-F5344CB8AC3E}">
        <p14:creationId xmlns:p14="http://schemas.microsoft.com/office/powerpoint/2010/main" val="41480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816573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16" name="Title 1"/>
          <p:cNvSpPr txBox="1">
            <a:spLocks/>
          </p:cNvSpPr>
          <p:nvPr userDrawn="1"/>
        </p:nvSpPr>
        <p:spPr>
          <a:xfrm>
            <a:off x="457200" y="274638"/>
            <a:ext cx="8229600" cy="71596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endParaRPr lang="en-US" u="none" dirty="0"/>
          </a:p>
        </p:txBody>
      </p:sp>
    </p:spTree>
    <p:extLst>
      <p:ext uri="{BB962C8B-B14F-4D97-AF65-F5344CB8AC3E}">
        <p14:creationId xmlns:p14="http://schemas.microsoft.com/office/powerpoint/2010/main" val="1148989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744839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0C3B7B-DF59-4FE9-B761-8741D943DA6D}" type="datetimeFigureOut">
              <a:rPr lang="en-GB" smtClean="0"/>
              <a:t>14/02/2025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867654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730C3B7B-DF59-4FE9-B761-8741D943DA6D}" type="datetimeFigureOut">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85312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730C3B7B-DF59-4FE9-B761-8741D943DA6D}" type="datetimeFigureOut">
              <a:rPr lang="en-GB" smtClean="0"/>
              <a:t>14/02/2025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16119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30C3B7B-DF59-4FE9-B761-8741D943DA6D}" type="datetimeFigureOut">
              <a:rPr lang="en-GB" smtClean="0"/>
              <a:t>14/02/2025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2792379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0C3B7B-DF59-4FE9-B761-8741D943DA6D}" type="datetimeFigureOut">
              <a:rPr lang="en-GB" smtClean="0"/>
              <a:t>14/02/2025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1250390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63888" y="260648"/>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919563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0C3B7B-DF59-4FE9-B761-8741D943DA6D}" type="datetimeFigureOut">
              <a:rPr lang="en-GB" smtClean="0"/>
              <a:t>14/02/2025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a:xfrm>
            <a:off x="6516216" y="6309320"/>
            <a:ext cx="2133600" cy="365125"/>
          </a:xfrm>
        </p:spPr>
        <p:txBody>
          <a:bodyPr/>
          <a:lstStyle/>
          <a:p>
            <a:fld id="{46B67C96-970E-4DE5-9008-8A04A26FE5B1}" type="slidenum">
              <a:rPr lang="en-GB" smtClean="0"/>
              <a:t>‹#›</a:t>
            </a:fld>
            <a:endParaRPr lang="en-GB"/>
          </a:p>
        </p:txBody>
      </p:sp>
    </p:spTree>
    <p:extLst>
      <p:ext uri="{BB962C8B-B14F-4D97-AF65-F5344CB8AC3E}">
        <p14:creationId xmlns:p14="http://schemas.microsoft.com/office/powerpoint/2010/main" val="366044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0C3B7B-DF59-4FE9-B761-8741D943DA6D}" type="datetimeFigureOut">
              <a:rPr lang="en-GB" smtClean="0"/>
              <a:t>14/02/2025</a:t>
            </a:fld>
            <a:endParaRPr lang="en-GB" dirty="0"/>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22889" y="630767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B67C96-970E-4DE5-9008-8A04A26FE5B1}" type="slidenum">
              <a:rPr lang="en-GB" smtClean="0"/>
              <a:t>‹#›</a:t>
            </a:fld>
            <a:endParaRPr lang="en-GB"/>
          </a:p>
        </p:txBody>
      </p:sp>
      <p:pic>
        <p:nvPicPr>
          <p:cNvPr id="1026" name="Picture 2"/>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0" y="6124298"/>
            <a:ext cx="9144000" cy="3482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descr="\\nicfilesrv\LLP_Users\Shared Documnets\LOGOs\IDEP\idep.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100392" y="5245506"/>
            <a:ext cx="1025672" cy="878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4450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9" r:id="rId10"/>
  </p:sldLayoutIdLst>
  <p:txStyles>
    <p:titleStyle>
      <a:lvl1pPr algn="ctr" defTabSz="914400" rtl="0" eaLnBrk="1" latinLnBrk="0" hangingPunct="1">
        <a:spcBef>
          <a:spcPct val="0"/>
        </a:spcBef>
        <a:buNone/>
        <a:defRPr sz="4400" b="1"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8.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hyperlink" Target="https://www.erasmusplus.cy/default.aspx?NewsID=39384&amp;t=156"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hyperlink" Target="https://www.erasmusplus.cy/uploadfiles/IDEP/CoronaVirus/Guide_KA2_expenses_coronavirus.docx" TargetMode="External"/><Relationship Id="rId2" Type="http://schemas.openxmlformats.org/officeDocument/2006/relationships/hyperlink" Target="https://www.erasmusplus.cy/coronavirus" TargetMode="Externa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hyperlink" Target="https://eacea.ec.europa.eu/about-eacea/visual-identity_en"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hyperlink" Target="mailto:sleonidou@llp.org.cy" TargetMode="External"/><Relationship Id="rId2" Type="http://schemas.openxmlformats.org/officeDocument/2006/relationships/hyperlink" Target="mailto:sarnaouti@llp.org.cy" TargetMode="Externa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7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3816424" cy="1162050"/>
          </a:xfrm>
        </p:spPr>
        <p:txBody>
          <a:bodyPr>
            <a:normAutofit fontScale="90000"/>
          </a:bodyPr>
          <a:lstStyle/>
          <a:p>
            <a:pPr>
              <a:tabLst>
                <a:tab pos="1071563" algn="l"/>
              </a:tabLst>
            </a:pPr>
            <a:br>
              <a:rPr lang="en-US" altLang="en-US" dirty="0">
                <a:solidFill>
                  <a:srgbClr val="01A6C7"/>
                </a:solidFill>
              </a:rPr>
            </a:br>
            <a:br>
              <a:rPr lang="en-US" altLang="en-US" dirty="0">
                <a:solidFill>
                  <a:srgbClr val="01A6C7"/>
                </a:solidFill>
              </a:rPr>
            </a:br>
            <a:br>
              <a:rPr lang="en-US" altLang="en-US" dirty="0">
                <a:solidFill>
                  <a:srgbClr val="01A6C7"/>
                </a:solidFill>
              </a:rPr>
            </a:br>
            <a:br>
              <a:rPr lang="en-US" altLang="en-US" dirty="0">
                <a:solidFill>
                  <a:srgbClr val="01A6C7"/>
                </a:solidFill>
              </a:rPr>
            </a:br>
            <a:br>
              <a:rPr lang="en-US" altLang="en-US" dirty="0">
                <a:solidFill>
                  <a:srgbClr val="01A6C7"/>
                </a:solidFill>
              </a:rPr>
            </a:br>
            <a:br>
              <a:rPr lang="en-US" altLang="en-US" dirty="0">
                <a:solidFill>
                  <a:srgbClr val="01A6C7"/>
                </a:solidFill>
              </a:rPr>
            </a:br>
            <a:br>
              <a:rPr lang="en-US" altLang="en-US" dirty="0">
                <a:solidFill>
                  <a:srgbClr val="01A6C7"/>
                </a:solidFill>
              </a:rPr>
            </a:br>
            <a:br>
              <a:rPr lang="en-US" altLang="en-US" dirty="0">
                <a:solidFill>
                  <a:srgbClr val="01A6C7"/>
                </a:solidFill>
              </a:rPr>
            </a:br>
            <a:endParaRPr lang="en-US" sz="2300" dirty="0"/>
          </a:p>
        </p:txBody>
      </p:sp>
      <p:sp>
        <p:nvSpPr>
          <p:cNvPr id="4" name="Text Placeholder 3"/>
          <p:cNvSpPr>
            <a:spLocks noGrp="1"/>
          </p:cNvSpPr>
          <p:nvPr>
            <p:ph type="body" sz="half" idx="2"/>
          </p:nvPr>
        </p:nvSpPr>
        <p:spPr>
          <a:xfrm>
            <a:off x="467544" y="1268760"/>
            <a:ext cx="4104456" cy="4822127"/>
          </a:xfrm>
        </p:spPr>
        <p:txBody>
          <a:bodyPr>
            <a:normAutofit fontScale="55000" lnSpcReduction="20000"/>
          </a:bodyPr>
          <a:lstStyle/>
          <a:p>
            <a:endParaRPr lang="en-US" altLang="en-US" sz="2200" b="1" i="1" u="sng" dirty="0">
              <a:solidFill>
                <a:srgbClr val="01A6C7"/>
              </a:solidFill>
            </a:endParaRPr>
          </a:p>
          <a:p>
            <a:endParaRPr lang="en-US" altLang="en-US" sz="2200" b="1" i="1" u="sng" dirty="0">
              <a:solidFill>
                <a:srgbClr val="01A6C7"/>
              </a:solidFill>
            </a:endParaRPr>
          </a:p>
          <a:p>
            <a:endParaRPr lang="en-US" altLang="en-US" sz="2200" b="1" i="1" u="sng" dirty="0">
              <a:solidFill>
                <a:srgbClr val="01A6C7"/>
              </a:solidFill>
            </a:endParaRPr>
          </a:p>
          <a:p>
            <a:endParaRPr lang="el-GR" altLang="en-US" sz="3600" b="1" i="1" u="sng" dirty="0">
              <a:solidFill>
                <a:srgbClr val="01A6C7"/>
              </a:solidFill>
            </a:endParaRPr>
          </a:p>
          <a:p>
            <a:r>
              <a:rPr lang="el-GR" altLang="en-US" sz="5300" b="1" dirty="0">
                <a:solidFill>
                  <a:srgbClr val="01A6C7"/>
                </a:solidFill>
              </a:rPr>
              <a:t>Διαδικτυακή Ημερίδα Ενημέρωσης - Διαχείριση Εγκεκριμένων Σχεδίων</a:t>
            </a:r>
            <a:r>
              <a:rPr lang="en-US" altLang="en-US" sz="5300" b="1" dirty="0">
                <a:solidFill>
                  <a:srgbClr val="01A6C7"/>
                </a:solidFill>
              </a:rPr>
              <a:t> </a:t>
            </a:r>
            <a:r>
              <a:rPr lang="el-GR" altLang="en-US" sz="5300" b="1" dirty="0">
                <a:solidFill>
                  <a:srgbClr val="01A6C7"/>
                </a:solidFill>
              </a:rPr>
              <a:t>Πρόσκλησης 2020</a:t>
            </a:r>
            <a:br>
              <a:rPr lang="el-GR" altLang="en-US" sz="5300" b="1" i="1" dirty="0">
                <a:solidFill>
                  <a:srgbClr val="01A6C7"/>
                </a:solidFill>
              </a:rPr>
            </a:br>
            <a:r>
              <a:rPr lang="en-GB" altLang="en-US" sz="3100" b="1" i="1" dirty="0">
                <a:solidFill>
                  <a:srgbClr val="01A6C7"/>
                </a:solidFill>
              </a:rPr>
              <a:t>1</a:t>
            </a:r>
            <a:r>
              <a:rPr lang="el-GR" altLang="en-US" sz="3100" b="1" i="1" dirty="0">
                <a:solidFill>
                  <a:srgbClr val="01A6C7"/>
                </a:solidFill>
              </a:rPr>
              <a:t>9</a:t>
            </a:r>
            <a:r>
              <a:rPr lang="en-GB" altLang="en-US" sz="3100" b="1" i="1" dirty="0">
                <a:solidFill>
                  <a:srgbClr val="01A6C7"/>
                </a:solidFill>
              </a:rPr>
              <a:t> </a:t>
            </a:r>
            <a:r>
              <a:rPr lang="el-GR" altLang="en-US" sz="3100" b="1" i="1" dirty="0">
                <a:solidFill>
                  <a:srgbClr val="01A6C7"/>
                </a:solidFill>
              </a:rPr>
              <a:t>Οκτωβρίου, 2020</a:t>
            </a:r>
            <a:endParaRPr lang="en-US" altLang="en-US" sz="3100" b="1" i="1" dirty="0">
              <a:solidFill>
                <a:srgbClr val="01A6C7"/>
              </a:solidFill>
            </a:endParaRPr>
          </a:p>
          <a:p>
            <a:endParaRPr lang="en-US" sz="2200" b="1" i="1" dirty="0">
              <a:solidFill>
                <a:srgbClr val="01A6C7"/>
              </a:solidFill>
            </a:endParaRPr>
          </a:p>
          <a:p>
            <a:endParaRPr lang="en-US" altLang="en-US" sz="2400" b="1" dirty="0"/>
          </a:p>
          <a:p>
            <a:endParaRPr lang="en-US" altLang="en-US" sz="2400" b="1" dirty="0"/>
          </a:p>
          <a:p>
            <a:endParaRPr lang="en-US" altLang="en-US" sz="2400" b="1" dirty="0"/>
          </a:p>
          <a:p>
            <a:endParaRPr lang="el-GR" altLang="en-US" sz="3300" b="1" dirty="0"/>
          </a:p>
          <a:p>
            <a:endParaRPr lang="el-GR" altLang="en-US" sz="3300" b="1" dirty="0"/>
          </a:p>
          <a:p>
            <a:endParaRPr lang="el-GR" altLang="en-US" sz="3300" b="1" dirty="0"/>
          </a:p>
          <a:p>
            <a:r>
              <a:rPr lang="el-GR" altLang="en-US" sz="3300" b="1" dirty="0"/>
              <a:t>Στέλλα Λεωνίδου</a:t>
            </a:r>
          </a:p>
          <a:p>
            <a:r>
              <a:rPr lang="el-GR" altLang="en-US" sz="3300" dirty="0"/>
              <a:t>Συντονίστρια Βασικής Δράσης 2</a:t>
            </a:r>
            <a:endParaRPr lang="en-US" altLang="en-US" sz="3300" dirty="0"/>
          </a:p>
          <a:p>
            <a:endParaRPr lang="en-US" sz="3300" b="1" i="1" dirty="0">
              <a:solidFill>
                <a:srgbClr val="01A6C7"/>
              </a:solidFill>
            </a:endParaRPr>
          </a:p>
          <a:p>
            <a:endParaRPr lang="el-GR" altLang="en-US" sz="2700" b="1" dirty="0"/>
          </a:p>
          <a:p>
            <a:endParaRPr lang="en-US" sz="1000" b="1" i="1" dirty="0"/>
          </a:p>
          <a:p>
            <a:endParaRPr lang="en-US" altLang="en-US" sz="1600" b="1" dirty="0"/>
          </a:p>
          <a:p>
            <a:endParaRPr lang="en-US" altLang="en-US" sz="1600" b="1" dirty="0"/>
          </a:p>
          <a:p>
            <a:endParaRPr lang="el-GR" altLang="en-US" sz="2100" b="1" dirty="0"/>
          </a:p>
          <a:p>
            <a:endParaRPr lang="el-GR" altLang="en-US" sz="2100" b="1" dirty="0"/>
          </a:p>
          <a:p>
            <a:endParaRPr lang="el-GR" altLang="en-US" sz="2700" b="1" dirty="0"/>
          </a:p>
          <a:p>
            <a:endParaRPr lang="el-GR" altLang="en-US" sz="2700" b="1" dirty="0"/>
          </a:p>
        </p:txBody>
      </p:sp>
      <p:pic>
        <p:nvPicPr>
          <p:cNvPr id="6" name="Picture 2" descr="Image result for Erasmus+ on the spot checks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04664"/>
            <a:ext cx="1952138" cy="9760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34752" y="576514"/>
            <a:ext cx="6601744" cy="1292662"/>
          </a:xfrm>
          <a:prstGeom prst="rect">
            <a:avLst/>
          </a:prstGeom>
        </p:spPr>
        <p:txBody>
          <a:bodyPr wrap="square">
            <a:spAutoFit/>
          </a:bodyPr>
          <a:lstStyle/>
          <a:p>
            <a:pPr algn="ctr"/>
            <a:r>
              <a:rPr lang="el-GR" altLang="en-US" i="1" dirty="0">
                <a:solidFill>
                  <a:srgbClr val="20376A"/>
                </a:solidFill>
              </a:rPr>
              <a:t> </a:t>
            </a:r>
            <a:r>
              <a:rPr lang="el-GR" altLang="en-US" sz="2000" i="1" dirty="0">
                <a:solidFill>
                  <a:srgbClr val="20376A"/>
                </a:solidFill>
              </a:rPr>
              <a:t>Στρατηγικές Συμπράξεις σε όλους τους τομείς Εκπαίδευσης </a:t>
            </a:r>
            <a:r>
              <a:rPr lang="en-US" altLang="en-US" sz="2000" i="1" dirty="0">
                <a:solidFill>
                  <a:srgbClr val="20376A"/>
                </a:solidFill>
              </a:rPr>
              <a:t> &amp;</a:t>
            </a:r>
            <a:r>
              <a:rPr lang="el-GR" altLang="en-US" sz="2000" i="1" dirty="0">
                <a:solidFill>
                  <a:srgbClr val="20376A"/>
                </a:solidFill>
              </a:rPr>
              <a:t> Κατάρτισης </a:t>
            </a:r>
            <a:r>
              <a:rPr lang="en-US" altLang="en-US" sz="2000" i="1" dirty="0">
                <a:solidFill>
                  <a:srgbClr val="20376A"/>
                </a:solidFill>
              </a:rPr>
              <a:t>(KA2</a:t>
            </a:r>
            <a:r>
              <a:rPr lang="el-GR" altLang="en-US" sz="2000" i="1" dirty="0">
                <a:solidFill>
                  <a:srgbClr val="20376A"/>
                </a:solidFill>
              </a:rPr>
              <a:t>01, ΚΑ202, ΚΑ203, ΚΑ204</a:t>
            </a:r>
            <a:r>
              <a:rPr lang="en-US" altLang="en-US" sz="2000" i="1" dirty="0">
                <a:solidFill>
                  <a:srgbClr val="20376A"/>
                </a:solidFill>
              </a:rPr>
              <a:t>)</a:t>
            </a:r>
            <a:br>
              <a:rPr lang="el-GR" altLang="en-US" sz="2000" i="1" dirty="0">
                <a:solidFill>
                  <a:srgbClr val="20376A"/>
                </a:solidFill>
              </a:rPr>
            </a:br>
            <a:br>
              <a:rPr lang="en-US" altLang="en-US" sz="1900" i="1" dirty="0">
                <a:solidFill>
                  <a:srgbClr val="01A6C7"/>
                </a:solidFill>
              </a:rPr>
            </a:br>
            <a:endParaRPr lang="en-US" sz="1900" i="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2758" y="5535538"/>
            <a:ext cx="1944216" cy="555349"/>
          </a:xfrm>
          <a:prstGeom prst="rect">
            <a:avLst/>
          </a:prstGeom>
        </p:spPr>
      </p:pic>
      <p:sp>
        <p:nvSpPr>
          <p:cNvPr id="11" name="AutoShape 2" descr="https://articlesbase.com/wp-content/uploads/2019/06/project-management-720x340.jpg"/>
          <p:cNvSpPr>
            <a:spLocks noChangeAspect="1" noChangeArrowheads="1"/>
          </p:cNvSpPr>
          <p:nvPr/>
        </p:nvSpPr>
        <p:spPr bwMode="auto">
          <a:xfrm>
            <a:off x="155575" y="-1554163"/>
            <a:ext cx="6858000" cy="3238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a:extLst>
              <a:ext uri="{FF2B5EF4-FFF2-40B4-BE49-F238E27FC236}">
                <a16:creationId xmlns:a16="http://schemas.microsoft.com/office/drawing/2014/main" id="{A884DF0E-F986-4ED3-92A8-2628B1E0074E}"/>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682025" y="1994483"/>
            <a:ext cx="4244445" cy="2223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9955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7433"/>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(2/14)</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35124" y="1608453"/>
            <a:ext cx="8720228" cy="4431983"/>
          </a:xfrm>
          <a:prstGeom prst="rect">
            <a:avLst/>
          </a:prstGeom>
          <a:noFill/>
        </p:spPr>
        <p:txBody>
          <a:bodyPr wrap="square" rtlCol="0">
            <a:spAutoFit/>
          </a:bodyPr>
          <a:lstStyle/>
          <a:p>
            <a:pPr>
              <a:buFont typeface="Wingdings" panose="05000000000000000000" pitchFamily="2" charset="2"/>
              <a:buChar char="q"/>
            </a:pPr>
            <a:r>
              <a:rPr lang="el-GR" sz="2000" dirty="0"/>
              <a:t>  </a:t>
            </a:r>
            <a:r>
              <a:rPr lang="el-GR" sz="2000" b="1" u="sng" dirty="0"/>
              <a:t>Άρθρο Ι.2.2 </a:t>
            </a:r>
            <a:r>
              <a:rPr lang="el-GR" sz="2000" b="1" dirty="0"/>
              <a:t>– Διάρκεια Σχεδίου:</a:t>
            </a:r>
          </a:p>
          <a:p>
            <a:pPr>
              <a:buFont typeface="Wingdings" panose="05000000000000000000" pitchFamily="2" charset="2"/>
              <a:buChar char="q"/>
            </a:pPr>
            <a:endParaRPr lang="el-GR" sz="2000" b="1" i="1" dirty="0"/>
          </a:p>
          <a:p>
            <a:pPr marL="342900" indent="-342900">
              <a:buFont typeface="Wingdings" panose="05000000000000000000" pitchFamily="2" charset="2"/>
              <a:buChar char="§"/>
            </a:pPr>
            <a:r>
              <a:rPr lang="el-GR" sz="2000" u="sng" dirty="0"/>
              <a:t>Κατ’ εξαίρεση</a:t>
            </a:r>
            <a:r>
              <a:rPr lang="el-GR" sz="2000" dirty="0"/>
              <a:t>, τα Σχέδια που έχουν επηρεαστεί από τον Κορωνοϊό μπορούν να λάβουν παράταση </a:t>
            </a:r>
            <a:r>
              <a:rPr lang="el-GR" sz="2000" u="sng" dirty="0"/>
              <a:t>μέχρι και 12 μήνες</a:t>
            </a:r>
            <a:r>
              <a:rPr lang="el-GR" sz="2000" dirty="0"/>
              <a:t>, νοουμένου ότι ισχύουν όλες οι προϋποθέσεις που ισχύουν και για την 6άμηνη παράταση.</a:t>
            </a:r>
          </a:p>
          <a:p>
            <a:endParaRPr lang="el-GR" sz="2000" dirty="0"/>
          </a:p>
          <a:p>
            <a:r>
              <a:rPr lang="el-GR" sz="2000" dirty="0"/>
              <a:t>Η σχετική ανακοίνωση του ΙΔΕΠ Διά Βίου Μάθησης βρίσκεται στον ακόλουθο σύνδεσμο της ιστοσελίδας του Προγράμματος:</a:t>
            </a:r>
          </a:p>
          <a:p>
            <a:endParaRPr lang="el-GR" sz="2000" dirty="0"/>
          </a:p>
          <a:p>
            <a:r>
              <a:rPr lang="en-US" sz="1700" dirty="0">
                <a:hlinkClick r:id="rId2"/>
              </a:rPr>
              <a:t>https://www.erasmusplus.cy/default.aspx?NewsID=39384&amp;t=156</a:t>
            </a:r>
            <a:endParaRPr lang="el-GR" sz="1700" dirty="0"/>
          </a:p>
          <a:p>
            <a:endParaRPr lang="el-GR" sz="1700" dirty="0"/>
          </a:p>
          <a:p>
            <a:endParaRPr lang="el-GR" sz="1700" dirty="0"/>
          </a:p>
          <a:p>
            <a:r>
              <a:rPr lang="el-GR" sz="1700" u="sng" dirty="0"/>
              <a:t>Σημείωση</a:t>
            </a:r>
            <a:r>
              <a:rPr lang="el-GR" sz="1700" dirty="0"/>
              <a:t>: Το εγκεκριμένο ποσό που αφορά την Διαχείριση και Υλοποίηση του Σχεδίου δεν αυξάνεται ως αποτέλεσμα της παράτασης της διάρκειας του Σχεδίου </a:t>
            </a:r>
          </a:p>
          <a:p>
            <a:endParaRPr lang="el-GR" sz="1700" dirty="0"/>
          </a:p>
        </p:txBody>
      </p:sp>
    </p:spTree>
    <p:extLst>
      <p:ext uri="{BB962C8B-B14F-4D97-AF65-F5344CB8AC3E}">
        <p14:creationId xmlns:p14="http://schemas.microsoft.com/office/powerpoint/2010/main" val="1835836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22154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(3/14)</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8182636"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3322" y="1818360"/>
            <a:ext cx="8757356" cy="4247317"/>
          </a:xfrm>
          <a:prstGeom prst="rect">
            <a:avLst/>
          </a:prstGeom>
          <a:noFill/>
        </p:spPr>
        <p:txBody>
          <a:bodyPr wrap="square" rtlCol="0">
            <a:spAutoFit/>
          </a:bodyPr>
          <a:lstStyle/>
          <a:p>
            <a:pPr marL="285750" indent="-285750">
              <a:buFont typeface="Wingdings" panose="05000000000000000000" pitchFamily="2" charset="2"/>
              <a:buChar char="q"/>
            </a:pPr>
            <a:r>
              <a:rPr lang="el-GR" sz="2000" b="1" u="sng" dirty="0"/>
              <a:t>Άρθρο Ι.3</a:t>
            </a:r>
            <a:r>
              <a:rPr lang="el-GR" sz="2000" b="1" dirty="0"/>
              <a:t> – Ανώτατο Ποσό και Μορφή της Επιχορήγησης:</a:t>
            </a:r>
          </a:p>
          <a:p>
            <a:endParaRPr lang="el-GR" sz="2000" dirty="0"/>
          </a:p>
          <a:p>
            <a:pPr marL="285750" indent="-285750">
              <a:buFont typeface="Wingdings" panose="05000000000000000000" pitchFamily="2" charset="2"/>
              <a:buChar char="§"/>
            </a:pPr>
            <a:r>
              <a:rPr lang="el-GR" sz="2000" dirty="0"/>
              <a:t>Το </a:t>
            </a:r>
            <a:r>
              <a:rPr lang="el-GR" sz="2000" i="1" dirty="0"/>
              <a:t>συνολικό</a:t>
            </a:r>
            <a:r>
              <a:rPr lang="el-GR" sz="2000" dirty="0"/>
              <a:t> ανώτατο ποσό επιχορήγησης είναι αυτό που αναγράφεται στο </a:t>
            </a:r>
            <a:r>
              <a:rPr lang="el-GR" sz="2000" b="1" u="sng" dirty="0"/>
              <a:t>άρθρο Ι.3.1</a:t>
            </a:r>
            <a:r>
              <a:rPr lang="el-GR" sz="2000" dirty="0"/>
              <a:t>. Σε καμία περίπτωση, δεν μπορεί το ποσό αυτό να αυξηθεί.</a:t>
            </a:r>
          </a:p>
          <a:p>
            <a:endParaRPr lang="el-GR" sz="2000" dirty="0"/>
          </a:p>
          <a:p>
            <a:pPr marL="285750" indent="-285750">
              <a:buFont typeface="Wingdings" panose="05000000000000000000" pitchFamily="2" charset="2"/>
              <a:buChar char="§"/>
            </a:pPr>
            <a:r>
              <a:rPr lang="el-GR" sz="2000" b="1" u="sng" dirty="0"/>
              <a:t>Άρθρο Ι.3.2</a:t>
            </a:r>
            <a:r>
              <a:rPr lang="el-GR" sz="2000" dirty="0"/>
              <a:t>: Η επιχορήγηση μπορεί να λάβει τη μορφή:</a:t>
            </a:r>
          </a:p>
          <a:p>
            <a:endParaRPr lang="el-GR" sz="2000" dirty="0"/>
          </a:p>
          <a:p>
            <a:pPr marL="285750" indent="-285750">
              <a:buFont typeface="Wingdings" panose="05000000000000000000" pitchFamily="2" charset="2"/>
              <a:buChar char="ü"/>
            </a:pPr>
            <a:r>
              <a:rPr lang="el-GR" sz="2000" dirty="0"/>
              <a:t>Μοναδιαίου κόστους (βάσει των τιμών του Παραρτήματος </a:t>
            </a:r>
            <a:r>
              <a:rPr lang="en-US" sz="2000" dirty="0"/>
              <a:t>IV </a:t>
            </a:r>
            <a:r>
              <a:rPr lang="el-GR" sz="2000" dirty="0"/>
              <a:t>της Συμφωνίας)</a:t>
            </a:r>
          </a:p>
          <a:p>
            <a:pPr marL="285750" indent="-285750">
              <a:buFont typeface="Wingdings" panose="05000000000000000000" pitchFamily="2" charset="2"/>
              <a:buChar char="ü"/>
            </a:pPr>
            <a:r>
              <a:rPr lang="el-GR" sz="2000" dirty="0"/>
              <a:t>Κάλυψης πραγματικών εξόδων (βάσει εξοφλημένων τιμολογίων/αποδείξεων)</a:t>
            </a:r>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2949" y="4941168"/>
            <a:ext cx="1602318" cy="1030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13234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0990" y="0"/>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(4/14)</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76578" y="1556792"/>
            <a:ext cx="8541333" cy="6047809"/>
          </a:xfrm>
          <a:prstGeom prst="rect">
            <a:avLst/>
          </a:prstGeom>
          <a:noFill/>
        </p:spPr>
        <p:txBody>
          <a:bodyPr wrap="square" rtlCol="0">
            <a:spAutoFit/>
          </a:bodyPr>
          <a:lstStyle/>
          <a:p>
            <a:pPr marL="342900" indent="-342900">
              <a:buFont typeface="Wingdings" panose="05000000000000000000" pitchFamily="2" charset="2"/>
              <a:buChar char="q"/>
            </a:pPr>
            <a:r>
              <a:rPr lang="el-GR" sz="2000" b="1" u="sng" dirty="0"/>
              <a:t>Άρθρο Ι.3.3</a:t>
            </a:r>
            <a:r>
              <a:rPr lang="el-GR" sz="2000" b="1" dirty="0"/>
              <a:t>: Μεταφορές ποσών:</a:t>
            </a:r>
          </a:p>
          <a:p>
            <a:pPr marL="342900" indent="-342900">
              <a:buFont typeface="Wingdings" panose="05000000000000000000" pitchFamily="2" charset="2"/>
              <a:buChar char="q"/>
            </a:pPr>
            <a:endParaRPr lang="el-GR" sz="2000" b="1" dirty="0"/>
          </a:p>
          <a:p>
            <a:r>
              <a:rPr lang="el-GR" sz="2000" dirty="0"/>
              <a:t>Α.  </a:t>
            </a:r>
            <a:r>
              <a:rPr lang="el-GR" sz="2000" b="1" u="sng" dirty="0"/>
              <a:t>Μεταξύ των διαφόρων κατηγοριών προϋπολογισμού</a:t>
            </a:r>
            <a:r>
              <a:rPr lang="el-GR" sz="2000" b="1" dirty="0"/>
              <a:t>:</a:t>
            </a:r>
          </a:p>
          <a:p>
            <a:endParaRPr lang="el-GR" sz="2000" dirty="0"/>
          </a:p>
          <a:p>
            <a:r>
              <a:rPr lang="el-GR" sz="2000" dirty="0"/>
              <a:t>α. Με τροποποίηση της Συμφωνίας Επιχορήγησης</a:t>
            </a:r>
          </a:p>
          <a:p>
            <a:r>
              <a:rPr lang="el-GR" sz="2000" dirty="0"/>
              <a:t>β. Χωρίς τροποποίηση της Συμφωνίας Επιχορήγησης</a:t>
            </a:r>
          </a:p>
          <a:p>
            <a:endParaRPr lang="el-GR" sz="2000" dirty="0"/>
          </a:p>
          <a:p>
            <a:endParaRPr lang="el-GR" sz="2000" dirty="0"/>
          </a:p>
          <a:p>
            <a:r>
              <a:rPr lang="el-GR" sz="2000" dirty="0"/>
              <a:t>Β. </a:t>
            </a:r>
            <a:r>
              <a:rPr lang="el-GR" sz="2000" b="1" u="sng" dirty="0"/>
              <a:t>Εντός της ίδιας κατηγορίας προϋπολογισμού</a:t>
            </a:r>
          </a:p>
          <a:p>
            <a:endParaRPr lang="el-GR" sz="1700" b="1" dirty="0"/>
          </a:p>
          <a:p>
            <a:pPr marL="266700" algn="just"/>
            <a:endParaRPr lang="el-GR" sz="1000" dirty="0"/>
          </a:p>
          <a:p>
            <a:pPr marL="180975" indent="-180975"/>
            <a:endParaRPr lang="el-GR" dirty="0"/>
          </a:p>
          <a:p>
            <a:pPr marL="180975" indent="-180975">
              <a:buFont typeface="Wingdings" panose="05000000000000000000" pitchFamily="2" charset="2"/>
              <a:buChar char="ü"/>
            </a:pPr>
            <a:endParaRPr lang="el-GR"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29429091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0990" y="0"/>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(5/14)</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35124" y="1187555"/>
            <a:ext cx="8541333" cy="7725192"/>
          </a:xfrm>
          <a:prstGeom prst="rect">
            <a:avLst/>
          </a:prstGeom>
          <a:noFill/>
        </p:spPr>
        <p:txBody>
          <a:bodyPr wrap="square" rtlCol="0">
            <a:spAutoFit/>
          </a:bodyPr>
          <a:lstStyle/>
          <a:p>
            <a:pPr marL="342900" indent="-342900">
              <a:buFont typeface="Wingdings" panose="05000000000000000000" pitchFamily="2" charset="2"/>
              <a:buChar char="q"/>
            </a:pPr>
            <a:r>
              <a:rPr lang="en-US" sz="2000" b="1" dirty="0"/>
              <a:t>A. </a:t>
            </a:r>
            <a:r>
              <a:rPr lang="el-GR" sz="2000" b="1" dirty="0"/>
              <a:t>Μεταφορές ποσών μεταξύ των διαφόρων κατηγοριών προϋπολογισμού</a:t>
            </a:r>
          </a:p>
          <a:p>
            <a:endParaRPr lang="el-GR" sz="1700" b="1" dirty="0"/>
          </a:p>
          <a:p>
            <a:pPr marL="266700" algn="just"/>
            <a:endParaRPr lang="el-GR" sz="1000" dirty="0"/>
          </a:p>
          <a:p>
            <a:pPr marL="466725" indent="-285750" algn="just">
              <a:buFont typeface="Wingdings" panose="05000000000000000000" pitchFamily="2" charset="2"/>
              <a:buChar char="§"/>
            </a:pPr>
            <a:r>
              <a:rPr lang="el-GR" sz="1900" i="1" dirty="0"/>
              <a:t>Ο δικαιούχος έχει τη δυνατότητα να μεταφέρει ποσά μεταξύ των διαφορετικών κατηγοριών του προϋπολογισμού, κάτι που θα έχει ως αποτέλεσμα α</a:t>
            </a:r>
            <a:r>
              <a:rPr lang="el-GR" sz="1900" dirty="0"/>
              <a:t>λλαγές στις – σχετικές με κάθε κατηγορία – δραστηριότητες</a:t>
            </a:r>
            <a:endParaRPr lang="en-US" sz="1900" dirty="0"/>
          </a:p>
          <a:p>
            <a:pPr algn="just"/>
            <a:endParaRPr lang="en-US" sz="1900" dirty="0"/>
          </a:p>
          <a:p>
            <a:pPr marL="466725" indent="-285750" algn="just">
              <a:buFont typeface="Wingdings" panose="05000000000000000000" pitchFamily="2" charset="2"/>
              <a:buChar char="§"/>
            </a:pPr>
            <a:r>
              <a:rPr lang="el-GR" sz="1900" i="1" dirty="0"/>
              <a:t>Οι μεταφορές προϋποθέτουν ότι: </a:t>
            </a:r>
          </a:p>
          <a:p>
            <a:pPr marL="266700" indent="-85725" algn="just"/>
            <a:endParaRPr lang="el-GR" sz="1900" i="1" dirty="0"/>
          </a:p>
          <a:p>
            <a:pPr marL="180975">
              <a:buFont typeface="Wingdings" panose="05000000000000000000" pitchFamily="2" charset="2"/>
              <a:buChar char="ü"/>
            </a:pPr>
            <a:r>
              <a:rPr lang="el-GR" sz="1900" dirty="0"/>
              <a:t> Δεν επηρεάζεται η ποιότητα του Σχεδίου</a:t>
            </a:r>
          </a:p>
          <a:p>
            <a:pPr marL="180975"/>
            <a:endParaRPr lang="el-GR" sz="1900" dirty="0"/>
          </a:p>
          <a:p>
            <a:pPr marL="180975">
              <a:buFont typeface="Wingdings" panose="05000000000000000000" pitchFamily="2" charset="2"/>
              <a:buChar char="ü"/>
            </a:pPr>
            <a:r>
              <a:rPr lang="el-GR" sz="1900" dirty="0"/>
              <a:t> Το Σχέδιο υλοποιείται με βάση τον αρχικό προγραμματισμό</a:t>
            </a:r>
          </a:p>
          <a:p>
            <a:pPr marL="180975"/>
            <a:endParaRPr lang="el-GR" sz="1900" dirty="0"/>
          </a:p>
          <a:p>
            <a:pPr marL="180975">
              <a:buFont typeface="Wingdings" panose="05000000000000000000" pitchFamily="2" charset="2"/>
              <a:buChar char="ü"/>
            </a:pPr>
            <a:r>
              <a:rPr lang="el-GR" sz="1900" dirty="0"/>
              <a:t> Δίνεται επαρκής αιτιολόγηση μέσα από:</a:t>
            </a:r>
          </a:p>
          <a:p>
            <a:pPr marL="466725" indent="-285750">
              <a:buFont typeface="Wingdings" panose="05000000000000000000" pitchFamily="2" charset="2"/>
              <a:buChar char="v"/>
            </a:pPr>
            <a:r>
              <a:rPr lang="el-GR" sz="1900" dirty="0"/>
              <a:t>Το αίτημα για Τροποποίηση της Συμφωνίας</a:t>
            </a:r>
          </a:p>
          <a:p>
            <a:pPr marL="466725" indent="-285750">
              <a:buFont typeface="Wingdings" panose="05000000000000000000" pitchFamily="2" charset="2"/>
              <a:buChar char="v"/>
            </a:pPr>
            <a:r>
              <a:rPr lang="el-GR" sz="1900" dirty="0"/>
              <a:t>Την Τελική Έκθεση (όταν η μεταφορά δεν προϋποθέτει Τροποποίηση της</a:t>
            </a:r>
          </a:p>
          <a:p>
            <a:pPr marL="180975"/>
            <a:r>
              <a:rPr lang="el-GR" sz="1900" dirty="0"/>
              <a:t>      Συμφωνίας)</a:t>
            </a:r>
            <a:endParaRPr lang="el-GR" sz="1900" i="1" dirty="0"/>
          </a:p>
          <a:p>
            <a:pPr marL="180975" indent="-180975"/>
            <a:endParaRPr lang="el-GR" dirty="0"/>
          </a:p>
          <a:p>
            <a:pPr marL="180975" indent="-180975">
              <a:buFont typeface="Wingdings" panose="05000000000000000000" pitchFamily="2" charset="2"/>
              <a:buChar char="ü"/>
            </a:pPr>
            <a:endParaRPr lang="el-GR"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410270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0990" y="0"/>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(6/14)</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500990" y="1412776"/>
            <a:ext cx="8085566" cy="4262705"/>
          </a:xfrm>
          <a:prstGeom prst="rect">
            <a:avLst/>
          </a:prstGeom>
          <a:noFill/>
        </p:spPr>
        <p:txBody>
          <a:bodyPr wrap="square" rtlCol="0">
            <a:spAutoFit/>
          </a:bodyPr>
          <a:lstStyle/>
          <a:p>
            <a:pPr algn="just"/>
            <a:endParaRPr lang="el-GR" sz="1300" dirty="0"/>
          </a:p>
          <a:p>
            <a:pPr marL="285750" indent="-285750" algn="just">
              <a:buFont typeface="Wingdings" panose="05000000000000000000" pitchFamily="2" charset="2"/>
              <a:buChar char="§"/>
            </a:pPr>
            <a:r>
              <a:rPr lang="el-GR" sz="2000" b="1" u="sng" dirty="0"/>
              <a:t>Παραδείγματα μεταφορών ποσών</a:t>
            </a:r>
            <a:r>
              <a:rPr lang="el-GR" sz="2000" b="1" dirty="0"/>
              <a:t>:</a:t>
            </a:r>
          </a:p>
          <a:p>
            <a:pPr algn="just"/>
            <a:endParaRPr lang="el-GR" sz="2000" dirty="0"/>
          </a:p>
          <a:p>
            <a:pPr algn="just">
              <a:buFont typeface="Wingdings" panose="05000000000000000000" pitchFamily="2" charset="2"/>
              <a:buChar char="ü"/>
            </a:pPr>
            <a:r>
              <a:rPr lang="el-GR" sz="2000" dirty="0"/>
              <a:t>  Μεταφέρονται  χρήματα από την κατηγορία «Έκτακτες Δαπάνες» (</a:t>
            </a:r>
            <a:r>
              <a:rPr lang="en-US" sz="2000" dirty="0"/>
              <a:t>“Exceptional Costs”) </a:t>
            </a:r>
            <a:r>
              <a:rPr lang="el-GR" sz="2000" dirty="0"/>
              <a:t>στην κατηγορία  «Διακρατικές Δραστηριότητες  Μάθησης, Διδασκαλίας και Κατάρτισης» (</a:t>
            </a:r>
            <a:r>
              <a:rPr lang="en-US" sz="2000" dirty="0"/>
              <a:t>“Learning</a:t>
            </a:r>
            <a:r>
              <a:rPr lang="el-GR" sz="2000" dirty="0"/>
              <a:t>,</a:t>
            </a:r>
            <a:r>
              <a:rPr lang="en-US" sz="2000" dirty="0"/>
              <a:t> Teaching and Training Activities”),</a:t>
            </a:r>
            <a:r>
              <a:rPr lang="el-GR" sz="2000" dirty="0"/>
              <a:t> προκειμένου να αυξηθεί ο αριθμός των συμμετεχόντων σε μία διακρατική δραστηριότητα</a:t>
            </a:r>
            <a:endParaRPr lang="en-US" sz="2000" dirty="0"/>
          </a:p>
          <a:p>
            <a:pPr algn="just"/>
            <a:endParaRPr lang="el-GR" sz="2000" dirty="0"/>
          </a:p>
          <a:p>
            <a:pPr algn="just">
              <a:buFont typeface="Wingdings" panose="05000000000000000000" pitchFamily="2" charset="2"/>
              <a:buChar char="ü"/>
            </a:pPr>
            <a:r>
              <a:rPr lang="el-GR" sz="2000" dirty="0"/>
              <a:t>  Μεταφέρονται χρήματα  από την κατηγορία «Διαχείριση και Υλοποίηση του Σχεδίου» </a:t>
            </a:r>
            <a:r>
              <a:rPr lang="en-US" sz="2000" dirty="0"/>
              <a:t>(“Project Management and Implementation”) </a:t>
            </a:r>
            <a:r>
              <a:rPr lang="el-GR" sz="2000" dirty="0"/>
              <a:t>στην κατηγορία «Πολλαπλασιαστικές Δράσεις» </a:t>
            </a:r>
            <a:r>
              <a:rPr lang="en-US" sz="2000" dirty="0"/>
              <a:t>(“Multiplier Events”)</a:t>
            </a:r>
            <a:r>
              <a:rPr lang="el-GR" sz="2000" dirty="0"/>
              <a:t>,</a:t>
            </a:r>
            <a:r>
              <a:rPr lang="en-US" sz="2000" dirty="0"/>
              <a:t> </a:t>
            </a:r>
            <a:r>
              <a:rPr lang="el-GR" sz="2000" dirty="0"/>
              <a:t>λόγω αύξησης του αριθμού συμμετεχόντων σε κάποια από αυτές</a:t>
            </a:r>
          </a:p>
          <a:p>
            <a:endParaRPr lang="el-GR" dirty="0"/>
          </a:p>
        </p:txBody>
      </p:sp>
    </p:spTree>
    <p:extLst>
      <p:ext uri="{BB962C8B-B14F-4D97-AF65-F5344CB8AC3E}">
        <p14:creationId xmlns:p14="http://schemas.microsoft.com/office/powerpoint/2010/main" val="1008170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154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(7/14)</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1273854"/>
            <a:ext cx="9144000" cy="4970591"/>
          </a:xfrm>
          <a:prstGeom prst="rect">
            <a:avLst/>
          </a:prstGeom>
          <a:noFill/>
        </p:spPr>
        <p:txBody>
          <a:bodyPr wrap="square" rtlCol="0">
            <a:spAutoFit/>
          </a:bodyPr>
          <a:lstStyle/>
          <a:p>
            <a:pPr marL="342900" indent="-342900">
              <a:buFont typeface="Wingdings" panose="05000000000000000000" pitchFamily="2" charset="2"/>
              <a:buChar char="q"/>
            </a:pPr>
            <a:r>
              <a:rPr lang="el-GR" sz="1900" b="1" u="sng" dirty="0"/>
              <a:t>α: Μεταφορά ποσών</a:t>
            </a:r>
            <a:r>
              <a:rPr lang="en-US" sz="1900" b="1" u="sng" dirty="0"/>
              <a:t> </a:t>
            </a:r>
            <a:r>
              <a:rPr lang="el-GR" sz="1900" b="1" u="sng" dirty="0"/>
              <a:t>μεταξύ των κατηγοριών, </a:t>
            </a:r>
            <a:r>
              <a:rPr lang="el-GR" sz="1900" b="1" i="1" u="sng" dirty="0"/>
              <a:t>χωρίς καμία τροποποίηση</a:t>
            </a:r>
            <a:r>
              <a:rPr lang="el-GR" sz="1900" b="1" u="sng" dirty="0"/>
              <a:t> της Συμφωνίας Επιχορήγησης</a:t>
            </a:r>
          </a:p>
          <a:p>
            <a:endParaRPr lang="el-GR" sz="1700" b="1" dirty="0"/>
          </a:p>
          <a:p>
            <a:pPr marL="342900" lvl="0" indent="-342900">
              <a:buFont typeface="Wingdings" panose="05000000000000000000" pitchFamily="2" charset="2"/>
              <a:buChar char="§"/>
            </a:pPr>
            <a:r>
              <a:rPr lang="el-GR" sz="1900" dirty="0"/>
              <a:t>Ο δικαιούχος έχει το δικαίωμα να μεταφέρει σε άλλες κατηγορίες προϋπολογισμού μέχρι και 20% του ποσού επιχορήγησης που αφορά τις πιο κάτω κατηγορίες:</a:t>
            </a:r>
            <a:endParaRPr lang="en-US" sz="1900" dirty="0"/>
          </a:p>
          <a:p>
            <a:pPr lvl="0"/>
            <a:endParaRPr lang="el-GR" sz="1700" dirty="0"/>
          </a:p>
          <a:p>
            <a:pPr marL="609600" lvl="0" indent="-342900">
              <a:buFont typeface="Wingdings" panose="05000000000000000000" pitchFamily="2" charset="2"/>
              <a:buChar char="ü"/>
            </a:pPr>
            <a:r>
              <a:rPr lang="en-US" sz="1900" dirty="0"/>
              <a:t>“</a:t>
            </a:r>
            <a:r>
              <a:rPr lang="el-GR" sz="1900" dirty="0"/>
              <a:t>Διαχείριση και Υλοποίηση του Σχεδίου</a:t>
            </a:r>
            <a:r>
              <a:rPr lang="en-US" sz="1900" dirty="0"/>
              <a:t>”</a:t>
            </a:r>
            <a:r>
              <a:rPr lang="el-GR" sz="1900" dirty="0"/>
              <a:t> (</a:t>
            </a:r>
            <a:r>
              <a:rPr lang="en-US" sz="1900" dirty="0"/>
              <a:t>“Project Management and Implementation”</a:t>
            </a:r>
            <a:r>
              <a:rPr lang="el-GR" sz="1900" dirty="0"/>
              <a:t>)</a:t>
            </a:r>
          </a:p>
          <a:p>
            <a:pPr marL="609600" lvl="0" indent="-342900">
              <a:buFont typeface="Wingdings" panose="05000000000000000000" pitchFamily="2" charset="2"/>
              <a:buChar char="ü"/>
            </a:pPr>
            <a:r>
              <a:rPr lang="en-US" sz="1900" dirty="0"/>
              <a:t>“</a:t>
            </a:r>
            <a:r>
              <a:rPr lang="el-GR" sz="1900" dirty="0"/>
              <a:t>Διακρατικές Συναντήσεις για το Σχέδιο</a:t>
            </a:r>
            <a:r>
              <a:rPr lang="en-US" sz="1900" dirty="0"/>
              <a:t>”</a:t>
            </a:r>
            <a:r>
              <a:rPr lang="el-GR" sz="1900" dirty="0"/>
              <a:t> (</a:t>
            </a:r>
            <a:r>
              <a:rPr lang="en-US" sz="1900" dirty="0"/>
              <a:t>“Transnational Project Meetings”)</a:t>
            </a:r>
            <a:endParaRPr lang="el-GR" sz="1900" dirty="0"/>
          </a:p>
          <a:p>
            <a:pPr marL="609600" lvl="0" indent="-342900">
              <a:buFont typeface="Wingdings" panose="05000000000000000000" pitchFamily="2" charset="2"/>
              <a:buChar char="ü"/>
            </a:pPr>
            <a:r>
              <a:rPr lang="en-US" sz="1900" dirty="0"/>
              <a:t>“</a:t>
            </a:r>
            <a:r>
              <a:rPr lang="el-GR" sz="1900" dirty="0"/>
              <a:t>Πνευματικά Παραδοτέα</a:t>
            </a:r>
            <a:r>
              <a:rPr lang="en-US" sz="1900" dirty="0"/>
              <a:t>”</a:t>
            </a:r>
            <a:r>
              <a:rPr lang="el-GR" sz="1900" dirty="0"/>
              <a:t> (</a:t>
            </a:r>
            <a:r>
              <a:rPr lang="en-US" sz="1900" dirty="0"/>
              <a:t>“Intellectual Outputs”</a:t>
            </a:r>
            <a:r>
              <a:rPr lang="el-GR" sz="1900" dirty="0"/>
              <a:t>)</a:t>
            </a:r>
          </a:p>
          <a:p>
            <a:pPr marL="609600" lvl="0" indent="-342900">
              <a:buFont typeface="Wingdings" panose="05000000000000000000" pitchFamily="2" charset="2"/>
              <a:buChar char="ü"/>
            </a:pPr>
            <a:r>
              <a:rPr lang="en-US" sz="1900" dirty="0"/>
              <a:t>“</a:t>
            </a:r>
            <a:r>
              <a:rPr lang="el-GR" sz="1900" dirty="0"/>
              <a:t>Πολλαπλασιαστικές Δράσεις</a:t>
            </a:r>
            <a:r>
              <a:rPr lang="en-US" sz="1900" dirty="0"/>
              <a:t>”</a:t>
            </a:r>
            <a:r>
              <a:rPr lang="el-GR" sz="1900" dirty="0"/>
              <a:t> (</a:t>
            </a:r>
            <a:r>
              <a:rPr lang="en-US" sz="1900" dirty="0"/>
              <a:t>“Multiplier Events”)</a:t>
            </a:r>
            <a:endParaRPr lang="el-GR" sz="1900" dirty="0"/>
          </a:p>
          <a:p>
            <a:pPr marL="609600" lvl="0" indent="-342900">
              <a:buFont typeface="Wingdings" panose="05000000000000000000" pitchFamily="2" charset="2"/>
              <a:buChar char="ü"/>
            </a:pPr>
            <a:r>
              <a:rPr lang="en-US" sz="1900" dirty="0"/>
              <a:t>“</a:t>
            </a:r>
            <a:r>
              <a:rPr lang="el-GR" sz="1900" dirty="0"/>
              <a:t>Διακρατικές Δραστηριότητες Μάθησης, Διδασκαλίας και Κατάρτισης</a:t>
            </a:r>
            <a:r>
              <a:rPr lang="en-US" sz="1900" dirty="0"/>
              <a:t>”</a:t>
            </a:r>
            <a:r>
              <a:rPr lang="el-GR" sz="1900" dirty="0"/>
              <a:t> (</a:t>
            </a:r>
            <a:r>
              <a:rPr lang="en-US" sz="1900" dirty="0"/>
              <a:t>“Transnational Learning/Teaching/Training Activities”)</a:t>
            </a:r>
            <a:endParaRPr lang="el-GR" sz="1900" dirty="0"/>
          </a:p>
          <a:p>
            <a:pPr marL="609600" lvl="0" indent="-342900">
              <a:buFont typeface="Wingdings" panose="05000000000000000000" pitchFamily="2" charset="2"/>
              <a:buChar char="ü"/>
            </a:pPr>
            <a:r>
              <a:rPr lang="en-US" sz="1900" dirty="0"/>
              <a:t>“</a:t>
            </a:r>
            <a:r>
              <a:rPr lang="el-GR" sz="1900" dirty="0"/>
              <a:t>Έκτακτες Δαπάνες</a:t>
            </a:r>
            <a:r>
              <a:rPr lang="en-US" sz="1900" dirty="0"/>
              <a:t>”</a:t>
            </a:r>
            <a:r>
              <a:rPr lang="el-GR" sz="1900" dirty="0"/>
              <a:t> (</a:t>
            </a:r>
            <a:r>
              <a:rPr lang="en-US" sz="1900" dirty="0"/>
              <a:t>“Exceptional Costs”)</a:t>
            </a:r>
            <a:endParaRPr lang="el-GR" sz="1900" dirty="0"/>
          </a:p>
          <a:p>
            <a:pPr lvl="0"/>
            <a:endParaRPr lang="el-GR" sz="1700" dirty="0"/>
          </a:p>
          <a:p>
            <a:pPr marL="342900" lvl="0" indent="-342900">
              <a:buFont typeface="Wingdings" panose="05000000000000000000" pitchFamily="2" charset="2"/>
              <a:buChar char="§"/>
            </a:pPr>
            <a:r>
              <a:rPr lang="el-GR" sz="1900" dirty="0"/>
              <a:t>Οι κατηγορίες </a:t>
            </a:r>
            <a:r>
              <a:rPr lang="en-US" sz="1900" dirty="0"/>
              <a:t>“</a:t>
            </a:r>
            <a:r>
              <a:rPr lang="el-GR" sz="1900" dirty="0"/>
              <a:t>Διαχείριση και Υλοποίηση του Σχεδίου</a:t>
            </a:r>
            <a:r>
              <a:rPr lang="en-US" sz="1900" dirty="0"/>
              <a:t>”</a:t>
            </a:r>
            <a:r>
              <a:rPr lang="el-GR" sz="1900" dirty="0"/>
              <a:t> και </a:t>
            </a:r>
            <a:r>
              <a:rPr lang="en-US" sz="1900" dirty="0"/>
              <a:t>“</a:t>
            </a:r>
            <a:r>
              <a:rPr lang="el-GR" sz="1900" dirty="0"/>
              <a:t>Έκτακτες Δαπάνες</a:t>
            </a:r>
            <a:r>
              <a:rPr lang="en-US" sz="1900" dirty="0"/>
              <a:t>” </a:t>
            </a:r>
            <a:endParaRPr lang="el-GR" sz="1900" dirty="0"/>
          </a:p>
          <a:p>
            <a:pPr lvl="0"/>
            <a:r>
              <a:rPr lang="el-GR" sz="1900" dirty="0"/>
              <a:t>      δε δέχονται μεταφορές ποσών από άλλες κατηγορίες </a:t>
            </a:r>
          </a:p>
        </p:txBody>
      </p:sp>
    </p:spTree>
    <p:extLst>
      <p:ext uri="{BB962C8B-B14F-4D97-AF65-F5344CB8AC3E}">
        <p14:creationId xmlns:p14="http://schemas.microsoft.com/office/powerpoint/2010/main" val="1631109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9120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(8/14)</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17823" y="1161667"/>
            <a:ext cx="8521133" cy="4924425"/>
          </a:xfrm>
          <a:prstGeom prst="rect">
            <a:avLst/>
          </a:prstGeom>
          <a:noFill/>
        </p:spPr>
        <p:txBody>
          <a:bodyPr wrap="square" rtlCol="0">
            <a:spAutoFit/>
          </a:bodyPr>
          <a:lstStyle/>
          <a:p>
            <a:endParaRPr lang="el-GR" sz="1400" dirty="0"/>
          </a:p>
          <a:p>
            <a:pPr marL="342900" indent="-342900">
              <a:buFont typeface="Wingdings" panose="05000000000000000000" pitchFamily="2" charset="2"/>
              <a:buChar char="§"/>
            </a:pPr>
            <a:r>
              <a:rPr lang="el-GR" sz="2000" dirty="0"/>
              <a:t>Οι μεταφορές ποσών μεταξύ των διαφόρων κατηγοριών προϋπολογισμού δεν μπορούν να έχουν ως αποτέλεσμα αύξηση πέραν του 20% του ποσού που απονεμήθηκε σε μία κατηγορία. </a:t>
            </a:r>
          </a:p>
          <a:p>
            <a:endParaRPr lang="el-GR" sz="1900" dirty="0"/>
          </a:p>
          <a:p>
            <a:pPr marL="342900" lvl="0" indent="-342900" algn="just">
              <a:buFont typeface="Wingdings" panose="05000000000000000000" pitchFamily="2" charset="2"/>
              <a:buChar char="§"/>
            </a:pPr>
            <a:r>
              <a:rPr lang="el-GR" sz="2000" dirty="0"/>
              <a:t>Η κατηγορία προϋπολογισμού </a:t>
            </a:r>
            <a:r>
              <a:rPr lang="en-US" sz="2000" dirty="0"/>
              <a:t>“</a:t>
            </a:r>
            <a:r>
              <a:rPr lang="el-GR" sz="2000" dirty="0"/>
              <a:t>Επιχορήγηση για Άτομα με Ειδικές Ανάγκες</a:t>
            </a:r>
            <a:r>
              <a:rPr lang="en-US" sz="2000" dirty="0"/>
              <a:t>” </a:t>
            </a:r>
            <a:r>
              <a:rPr lang="el-GR" sz="2000" dirty="0"/>
              <a:t>εξαιρείται από τον πιο πάνω κανονισμό και είναι κατηγορία που μπορεί να προκύψει και κατά την υλοποίηση του Σχεδίου (Όλες οι άλλες κατηγορίες δαπανών θεωρούνται επιλέξιμες μόνο εφόσον περιλαμβάνονται στη Συμφωνία Επιχορήγησης που υπογράφει το ΙΔΕΠ με τον Δικαιούχο – Παράρτημα </a:t>
            </a:r>
            <a:r>
              <a:rPr lang="en-US" sz="2000" dirty="0"/>
              <a:t>II)</a:t>
            </a:r>
            <a:r>
              <a:rPr lang="el-GR" sz="2000" dirty="0"/>
              <a:t>. Το ίδιο ισχύει και για την κατηγορία </a:t>
            </a:r>
            <a:r>
              <a:rPr lang="en-US" sz="2000" dirty="0"/>
              <a:t>“</a:t>
            </a:r>
            <a:r>
              <a:rPr lang="el-GR" sz="2000" dirty="0"/>
              <a:t>Έκτακτες Δαπάνες – Υψηλές Δαπάνες Μετακίνησης</a:t>
            </a:r>
            <a:r>
              <a:rPr lang="en-US" sz="2000" dirty="0"/>
              <a:t>”</a:t>
            </a:r>
            <a:r>
              <a:rPr lang="el-GR" sz="2000" dirty="0"/>
              <a:t> (</a:t>
            </a:r>
            <a:r>
              <a:rPr lang="en-US" sz="2000" dirty="0"/>
              <a:t>“Exceptional costs for Expensive Travel”) </a:t>
            </a:r>
            <a:endParaRPr lang="el-GR" sz="2000" dirty="0"/>
          </a:p>
          <a:p>
            <a:pPr lvl="0"/>
            <a:endParaRPr lang="el-GR" sz="1900" dirty="0"/>
          </a:p>
          <a:p>
            <a:pPr marL="342900" lvl="0" indent="-342900">
              <a:buFont typeface="Wingdings" panose="05000000000000000000" pitchFamily="2" charset="2"/>
              <a:buChar char="§"/>
            </a:pPr>
            <a:r>
              <a:rPr lang="el-GR" sz="2000" dirty="0"/>
              <a:t>Το εγκεκριμένο κονδύλι που αφορά την κατηγορία </a:t>
            </a:r>
            <a:r>
              <a:rPr lang="en-US" sz="2000" dirty="0"/>
              <a:t>“</a:t>
            </a:r>
            <a:r>
              <a:rPr lang="el-GR" sz="2000" dirty="0"/>
              <a:t>Επιχορήγηση για Άτομα με Ειδικές Ανάγκες</a:t>
            </a:r>
            <a:r>
              <a:rPr lang="en-US" sz="2000" dirty="0"/>
              <a:t>” </a:t>
            </a:r>
            <a:r>
              <a:rPr lang="el-GR" sz="2000" dirty="0"/>
              <a:t>δεν μπορεί να μεταφερθεί σε καμία άλλη κατηγορία προϋπολογισμού</a:t>
            </a:r>
          </a:p>
        </p:txBody>
      </p:sp>
    </p:spTree>
    <p:extLst>
      <p:ext uri="{BB962C8B-B14F-4D97-AF65-F5344CB8AC3E}">
        <p14:creationId xmlns:p14="http://schemas.microsoft.com/office/powerpoint/2010/main" val="609428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9120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(9/14)</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08520" y="1161667"/>
            <a:ext cx="9117395" cy="5078313"/>
          </a:xfrm>
          <a:prstGeom prst="rect">
            <a:avLst/>
          </a:prstGeom>
          <a:noFill/>
        </p:spPr>
        <p:txBody>
          <a:bodyPr wrap="square" rtlCol="0">
            <a:spAutoFit/>
          </a:bodyPr>
          <a:lstStyle/>
          <a:p>
            <a:endParaRPr lang="el-GR" sz="1400" dirty="0"/>
          </a:p>
          <a:p>
            <a:pPr marL="342900" indent="-342900">
              <a:buFont typeface="Wingdings" panose="05000000000000000000" pitchFamily="2" charset="2"/>
              <a:buChar char="q"/>
            </a:pPr>
            <a:r>
              <a:rPr lang="el-GR" b="1" u="sng" dirty="0"/>
              <a:t>Επιπρόσθετες Διατάξεις για μεταφορά ποσών μεταξύ κατηγοριών, </a:t>
            </a:r>
            <a:r>
              <a:rPr lang="el-GR" b="1" i="1" u="sng" dirty="0"/>
              <a:t>χωρίς καμία τροποποίηση</a:t>
            </a:r>
            <a:r>
              <a:rPr lang="el-GR" b="1" u="sng" dirty="0"/>
              <a:t> της Συμφωνίας Επιχορήγησης (Ισχύουν μόνο για Σχέδια που θα υλοποιήσουν εικονικές δραστηριότητες, βάσει του Παραρτήματος </a:t>
            </a:r>
            <a:r>
              <a:rPr lang="en-US" b="1" u="sng" dirty="0"/>
              <a:t>VII – Addendum)</a:t>
            </a:r>
            <a:r>
              <a:rPr lang="el-GR" b="1" dirty="0"/>
              <a:t>:</a:t>
            </a:r>
            <a:endParaRPr lang="en-US" dirty="0"/>
          </a:p>
          <a:p>
            <a:endParaRPr lang="el-GR" sz="1000" dirty="0"/>
          </a:p>
          <a:p>
            <a:endParaRPr lang="el-GR" sz="1000" dirty="0"/>
          </a:p>
          <a:p>
            <a:pPr marL="552450" lvl="0" indent="-285750" algn="just">
              <a:buFont typeface="Wingdings" panose="05000000000000000000" pitchFamily="2" charset="2"/>
              <a:buChar char="§"/>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Οι δικαιούχοι δικαιούνται να μεταφέρουν </a:t>
            </a:r>
            <a:r>
              <a:rPr lang="el-GR" sz="1800" u="sng" dirty="0">
                <a:effectLst/>
                <a:latin typeface="Times New Roman" panose="02020603050405020304" pitchFamily="18" charset="0"/>
                <a:ea typeface="Times New Roman" panose="02020603050405020304" pitchFamily="18" charset="0"/>
                <a:cs typeface="Times New Roman" panose="02020603050405020304" pitchFamily="18" charset="0"/>
              </a:rPr>
              <a:t>μέχρι και 60%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του ποσού που αντιστοιχεί στις κατηγορίες </a:t>
            </a:r>
            <a:r>
              <a:rPr lang="en-US" sz="1800" dirty="0"/>
              <a:t>“</a:t>
            </a:r>
            <a:r>
              <a:rPr lang="el-GR" sz="1800" dirty="0"/>
              <a:t>Διακρατικές Συναντήσεις για το Σχέδιο</a:t>
            </a:r>
            <a:r>
              <a:rPr lang="en-US" sz="1800" dirty="0"/>
              <a:t>”</a:t>
            </a:r>
            <a:r>
              <a:rPr lang="el-GR" dirty="0"/>
              <a:t>, </a:t>
            </a:r>
            <a:r>
              <a:rPr lang="en-US" sz="1800" dirty="0"/>
              <a:t>“</a:t>
            </a:r>
            <a:r>
              <a:rPr lang="el-GR" sz="1800" dirty="0"/>
              <a:t>Πολλαπλασιαστικές Δράσεις</a:t>
            </a:r>
            <a:r>
              <a:rPr lang="en-US" sz="1800" dirty="0"/>
              <a:t>”</a:t>
            </a:r>
            <a:r>
              <a:rPr lang="el-GR" dirty="0"/>
              <a:t>, </a:t>
            </a:r>
            <a:r>
              <a:rPr lang="en-US" dirty="0"/>
              <a:t>“</a:t>
            </a:r>
            <a:r>
              <a:rPr lang="el-GR" sz="1800" dirty="0"/>
              <a:t>Διακρατικές Δραστηριότητες Μάθησης, Διδασκαλίας και Κατάρτισης</a:t>
            </a:r>
            <a:r>
              <a:rPr lang="en-US" sz="1800" dirty="0"/>
              <a:t>”</a:t>
            </a:r>
            <a:r>
              <a:rPr lang="el-GR" sz="1800" dirty="0"/>
              <a:t> και «Έκτακτες Δαπάνες» </a:t>
            </a:r>
            <a:r>
              <a:rPr lang="el-GR" dirty="0"/>
              <a:t>σε οποιαδήποτε άλλη κατηγορία, εκτός από τις κατηγορίες </a:t>
            </a:r>
            <a:r>
              <a:rPr lang="en-US" dirty="0"/>
              <a:t>“</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Διαχείριση και  Υλοποίηση Σχεδίου</a:t>
            </a: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GB" sz="1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και </a:t>
            </a:r>
            <a:r>
              <a:rPr lang="en-US"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l-GR" sz="1800" dirty="0"/>
              <a:t>Έκτακτες Δαπάνες</a:t>
            </a:r>
            <a:r>
              <a:rPr lang="en-US" sz="1800" dirty="0"/>
              <a:t>”</a:t>
            </a:r>
            <a:endParaRPr lang="el-GR" sz="1800" dirty="0"/>
          </a:p>
          <a:p>
            <a:pPr marL="552450" lvl="0" indent="-285750" algn="just">
              <a:buFont typeface="Wingdings" panose="05000000000000000000" pitchFamily="2" charset="2"/>
              <a:buChar char="§"/>
            </a:pPr>
            <a:endParaRPr lang="el-GR" dirty="0">
              <a:effectLst/>
              <a:latin typeface="Calibri" panose="020F0502020204030204" pitchFamily="34" charset="0"/>
              <a:ea typeface="Calibri" panose="020F0502020204030204" pitchFamily="34" charset="0"/>
              <a:cs typeface="Times New Roman" panose="02020603050405020304" pitchFamily="18" charset="0"/>
            </a:endParaRPr>
          </a:p>
          <a:p>
            <a:pPr marL="552450" indent="-285750" algn="just">
              <a:buFont typeface="Wingdings" panose="05000000000000000000" pitchFamily="2" charset="2"/>
              <a:buChar char="§"/>
            </a:pPr>
            <a:r>
              <a:rPr lang="el-GR" sz="1800" dirty="0"/>
              <a:t>Σχέδια τα οποία θα χρειαστεί να αγοράσουν/ενοικιάσουν εξοπλισμό και/ή υπηρεσίες, προκειμένου να υλοποιήσουν τις εικονικές τους δραστηριότητες, δικαιούνται να μεταφέρουν </a:t>
            </a:r>
            <a:r>
              <a:rPr lang="el-GR" sz="1800" u="sng" dirty="0"/>
              <a:t>μέχρι και 10% </a:t>
            </a:r>
            <a:r>
              <a:rPr lang="el-GR" sz="1800" dirty="0"/>
              <a:t>του ποσού κάθε εγκεκριμένης κατηγορίας προϋπολογισμού στην κατηγορία «Έκτακτες Δαπάνες», ακόμη και αν το Σχέδιο δεν είχε εξαρχής εγκριθεί για την συγκεκριμένη κατηγορία εξόδων</a:t>
            </a:r>
          </a:p>
          <a:p>
            <a:pPr marL="266700" lvl="0" algn="just"/>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
            </a:pPr>
            <a:endParaRPr lang="en-US" sz="2000" dirty="0"/>
          </a:p>
        </p:txBody>
      </p:sp>
    </p:spTree>
    <p:extLst>
      <p:ext uri="{BB962C8B-B14F-4D97-AF65-F5344CB8AC3E}">
        <p14:creationId xmlns:p14="http://schemas.microsoft.com/office/powerpoint/2010/main" val="3755515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92387" y="2132856"/>
            <a:ext cx="8523440" cy="1512168"/>
          </a:xfrm>
          <a:prstGeom prst="roundRect">
            <a:avLst/>
          </a:prstGeom>
          <a:solidFill>
            <a:srgbClr val="01AED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txBox="1">
            <a:spLocks/>
          </p:cNvSpPr>
          <p:nvPr/>
        </p:nvSpPr>
        <p:spPr>
          <a:xfrm>
            <a:off x="549979" y="99834"/>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(10/14)</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20707" y="1355243"/>
            <a:ext cx="8523440" cy="4801314"/>
          </a:xfrm>
          <a:prstGeom prst="rect">
            <a:avLst/>
          </a:prstGeom>
          <a:noFill/>
        </p:spPr>
        <p:txBody>
          <a:bodyPr wrap="square" rtlCol="0">
            <a:spAutoFit/>
          </a:bodyPr>
          <a:lstStyle/>
          <a:p>
            <a:r>
              <a:rPr lang="el-GR" b="1" u="sng" dirty="0"/>
              <a:t>β. Μεταφορά ποσών, </a:t>
            </a:r>
            <a:r>
              <a:rPr lang="el-GR" b="1" i="1" u="sng" dirty="0"/>
              <a:t>με τροποποίηση</a:t>
            </a:r>
            <a:r>
              <a:rPr lang="el-GR" b="1" u="sng" dirty="0"/>
              <a:t> της Συμφωνίας Επιχορήγησης</a:t>
            </a:r>
            <a:r>
              <a:rPr lang="el-GR" b="1" dirty="0"/>
              <a:t>:</a:t>
            </a:r>
          </a:p>
          <a:p>
            <a:endParaRPr lang="el-GR" dirty="0"/>
          </a:p>
          <a:p>
            <a:pPr lvl="0" algn="ctr"/>
            <a:endParaRPr lang="el-GR" dirty="0"/>
          </a:p>
          <a:p>
            <a:pPr lvl="0" algn="ctr"/>
            <a:r>
              <a:rPr lang="el-GR" dirty="0"/>
              <a:t>Εάν επιθυμείτε να πραγματοποιήσετε μεταφορά ποσών από μία κατηγορία προϋπολογισμού σε άλλη, που να μην εμπίπτει σε όσες αναφέρονται στο Άρθρο </a:t>
            </a:r>
            <a:r>
              <a:rPr lang="en-US" dirty="0"/>
              <a:t>I.3.3</a:t>
            </a:r>
            <a:r>
              <a:rPr lang="el-GR" dirty="0"/>
              <a:t> ή στο Παράρτημα </a:t>
            </a:r>
            <a:r>
              <a:rPr lang="en-US" dirty="0"/>
              <a:t>VII-Addendum</a:t>
            </a:r>
            <a:r>
              <a:rPr lang="el-GR" dirty="0"/>
              <a:t>, θα πρέπει να υποβάλετε αίτημα για τροποποίηση της Συμφωνίας Επιχορήγησης προς το ΙΔΕΠ Διά Βίου Μάθησης. Το ΙΔΕΠ διατηρεί το δικαίωμα να απορρίψει το αίτημα, εάν δεν το θεωρεί πλήρως δικαιολογημένο!</a:t>
            </a:r>
          </a:p>
          <a:p>
            <a:pPr lvl="0"/>
            <a:endParaRPr lang="el-GR" dirty="0"/>
          </a:p>
          <a:p>
            <a:pPr lvl="0"/>
            <a:endParaRPr lang="el-GR" dirty="0"/>
          </a:p>
          <a:p>
            <a:endParaRPr lang="en-US" dirty="0"/>
          </a:p>
          <a:p>
            <a:pPr marL="285750" indent="-285750">
              <a:buFont typeface="Wingdings" panose="05000000000000000000" pitchFamily="2" charset="2"/>
              <a:buChar char="ü"/>
            </a:pPr>
            <a:endParaRPr lang="el-GR"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218" y="4365104"/>
            <a:ext cx="2555779" cy="1560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08943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4495" y="1340767"/>
            <a:ext cx="8176876" cy="3693319"/>
          </a:xfrm>
          <a:prstGeom prst="rect">
            <a:avLst/>
          </a:prstGeom>
        </p:spPr>
        <p:txBody>
          <a:bodyPr wrap="square">
            <a:spAutoFit/>
          </a:bodyPr>
          <a:lstStyle/>
          <a:p>
            <a:pPr marL="285750" indent="-285750">
              <a:buFont typeface="Wingdings" panose="05000000000000000000" pitchFamily="2" charset="2"/>
              <a:buChar char="q"/>
            </a:pPr>
            <a:r>
              <a:rPr lang="el-GR" sz="2000" i="1" dirty="0"/>
              <a:t>Για δύο κατηγορίες προϋπολογισμού ορίζονται από τον Οδηγό του Προγράμματος ανώτατα ποσά ανά Σχέδιο</a:t>
            </a:r>
            <a:r>
              <a:rPr lang="el-GR" sz="2000" dirty="0"/>
              <a:t>: </a:t>
            </a:r>
            <a:endParaRPr lang="en-US" sz="2000" dirty="0"/>
          </a:p>
          <a:p>
            <a:endParaRPr lang="el-GR" sz="2000" dirty="0"/>
          </a:p>
          <a:p>
            <a:pPr marL="285750" indent="-285750">
              <a:buFont typeface="Wingdings" panose="05000000000000000000" pitchFamily="2" charset="2"/>
              <a:buChar char="§"/>
            </a:pPr>
            <a:r>
              <a:rPr lang="el-GR" sz="2000" dirty="0"/>
              <a:t>Έκτακτες Δαπάνες: </a:t>
            </a:r>
            <a:r>
              <a:rPr lang="el-GR" sz="2000" u="sng" dirty="0"/>
              <a:t>50.000 EUR</a:t>
            </a:r>
            <a:endParaRPr lang="el-GR" sz="2000" dirty="0"/>
          </a:p>
          <a:p>
            <a:pPr marL="285750" indent="-285750">
              <a:buFont typeface="Wingdings" panose="05000000000000000000" pitchFamily="2" charset="2"/>
              <a:buChar char="§"/>
            </a:pPr>
            <a:r>
              <a:rPr lang="el-GR" sz="2000" dirty="0"/>
              <a:t>Πολλαπλασιαστικές Δράσεις: </a:t>
            </a:r>
            <a:r>
              <a:rPr lang="el-GR" sz="2000" u="sng" dirty="0"/>
              <a:t>30.000 </a:t>
            </a:r>
            <a:r>
              <a:rPr lang="en-US" sz="2000" u="sng" dirty="0"/>
              <a:t>EUR</a:t>
            </a:r>
            <a:endParaRPr lang="el-GR" sz="2000" u="sng" dirty="0"/>
          </a:p>
          <a:p>
            <a:pPr marL="285750" indent="-285750">
              <a:buFont typeface="Wingdings" panose="05000000000000000000" pitchFamily="2" charset="2"/>
              <a:buChar char="§"/>
            </a:pPr>
            <a:endParaRPr lang="el-GR" sz="2000" dirty="0"/>
          </a:p>
          <a:p>
            <a:r>
              <a:rPr lang="el-GR" sz="2000" dirty="0"/>
              <a:t>Καμία μεταφορά μεταξύ κατηγοριών προϋπολογισμού (είτε με είτε χωρίς τροποποίηση) δεν μπορεί να έχει ως αποτέλεσμα την αύξηση των ανώτατων ποσών των συγκεκριμένων κατηγοριών</a:t>
            </a:r>
          </a:p>
          <a:p>
            <a:endParaRPr lang="el-GR" dirty="0"/>
          </a:p>
          <a:p>
            <a:r>
              <a:rPr lang="el-GR" dirty="0"/>
              <a:t> </a:t>
            </a:r>
          </a:p>
          <a:p>
            <a:r>
              <a:rPr lang="el-GR" dirty="0"/>
              <a:t> </a:t>
            </a:r>
          </a:p>
        </p:txBody>
      </p:sp>
      <p:sp>
        <p:nvSpPr>
          <p:cNvPr id="3" name="Title 1"/>
          <p:cNvSpPr txBox="1">
            <a:spLocks/>
          </p:cNvSpPr>
          <p:nvPr/>
        </p:nvSpPr>
        <p:spPr>
          <a:xfrm>
            <a:off x="504495" y="116632"/>
            <a:ext cx="8064896" cy="926519"/>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(11/14)</a:t>
            </a:r>
            <a:endParaRPr lang="en-GB" sz="2500" b="1" dirty="0">
              <a:solidFill>
                <a:srgbClr val="20376A"/>
              </a:solidFill>
              <a:ea typeface="+mj-ea"/>
              <a:cs typeface="+mj-cs"/>
            </a:endParaRPr>
          </a:p>
        </p:txBody>
      </p:sp>
      <p:pic>
        <p:nvPicPr>
          <p:cNvPr id="1026" name="Picture 2" descr="Image result for EURO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1808" y="4527238"/>
            <a:ext cx="3960440" cy="136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122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1"/>
            <a:ext cx="8064896" cy="413048"/>
          </a:xfrm>
          <a:prstGeom prst="rect">
            <a:avLst/>
          </a:prstGeom>
        </p:spPr>
        <p:txBody>
          <a:bodyPr vert="horz" lIns="91440" tIns="45720" rIns="91440" bIns="45720" rtlCol="0" anchor="ctr">
            <a:noAutofit/>
          </a:bodyPr>
          <a:lstStyle/>
          <a:p>
            <a:pPr algn="ctr">
              <a:spcBef>
                <a:spcPct val="0"/>
              </a:spcBef>
              <a:defRPr/>
            </a:pPr>
            <a:endParaRPr lang="el-GR" sz="3600" b="1" dirty="0">
              <a:solidFill>
                <a:schemeClr val="tx1">
                  <a:lumMod val="75000"/>
                  <a:lumOff val="25000"/>
                </a:schemeClr>
              </a:solidFill>
              <a:ea typeface="+mj-ea"/>
              <a:cs typeface="+mj-cs"/>
            </a:endParaRPr>
          </a:p>
          <a:p>
            <a:pPr algn="ctr">
              <a:spcBef>
                <a:spcPct val="0"/>
              </a:spcBef>
              <a:defRPr/>
            </a:pPr>
            <a:r>
              <a:rPr lang="el-GR" sz="3600" b="1" dirty="0">
                <a:solidFill>
                  <a:srgbClr val="20376A"/>
                </a:solidFill>
                <a:ea typeface="+mj-ea"/>
                <a:cs typeface="+mj-cs"/>
              </a:rPr>
              <a:t>ΠΕΡΙΕΧΟΜΕΝΑ</a:t>
            </a:r>
            <a:endParaRPr lang="en-GB" sz="3600" b="1" dirty="0">
              <a:solidFill>
                <a:srgbClr val="20376A"/>
              </a:solidFill>
              <a:ea typeface="+mj-ea"/>
              <a:cs typeface="+mj-cs"/>
            </a:endParaRPr>
          </a:p>
        </p:txBody>
      </p:sp>
      <p:sp>
        <p:nvSpPr>
          <p:cNvPr id="3" name="Content Placeholder 2"/>
          <p:cNvSpPr txBox="1">
            <a:spLocks/>
          </p:cNvSpPr>
          <p:nvPr/>
        </p:nvSpPr>
        <p:spPr>
          <a:xfrm>
            <a:off x="593668" y="1161666"/>
            <a:ext cx="7992888" cy="4643597"/>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7" name="TextBox 6"/>
          <p:cNvSpPr txBox="1"/>
          <p:nvPr/>
        </p:nvSpPr>
        <p:spPr>
          <a:xfrm>
            <a:off x="701680" y="1340768"/>
            <a:ext cx="7704856" cy="3785652"/>
          </a:xfrm>
          <a:prstGeom prst="rect">
            <a:avLst/>
          </a:prstGeom>
          <a:noFill/>
        </p:spPr>
        <p:txBody>
          <a:bodyPr wrap="square" rtlCol="0">
            <a:spAutoFit/>
          </a:bodyPr>
          <a:lstStyle/>
          <a:p>
            <a:endParaRPr lang="el-GR" sz="2000" dirty="0"/>
          </a:p>
          <a:p>
            <a:pPr marL="285750" indent="-285750">
              <a:buFont typeface="Wingdings" panose="05000000000000000000" pitchFamily="2" charset="2"/>
              <a:buChar char="Ø"/>
            </a:pPr>
            <a:r>
              <a:rPr lang="el-GR" sz="2000" b="1" dirty="0"/>
              <a:t>Συμφωνία Επιχορήγησης</a:t>
            </a:r>
          </a:p>
          <a:p>
            <a:endParaRPr lang="el-GR" sz="2000" dirty="0"/>
          </a:p>
          <a:p>
            <a:pPr marL="285750" indent="-285750">
              <a:buFont typeface="Wingdings" panose="05000000000000000000" pitchFamily="2" charset="2"/>
              <a:buChar char="Ø"/>
            </a:pPr>
            <a:r>
              <a:rPr lang="el-GR" sz="2000" b="1" dirty="0"/>
              <a:t>Κατηγορίες Προϋπολογισμού και Απαιτούμενα Αποδεικτικά</a:t>
            </a:r>
          </a:p>
          <a:p>
            <a:pPr marL="285750" indent="-285750">
              <a:buFont typeface="Wingdings" panose="05000000000000000000" pitchFamily="2" charset="2"/>
              <a:buChar char="Ø"/>
            </a:pPr>
            <a:endParaRPr lang="el-GR" sz="2000" dirty="0"/>
          </a:p>
          <a:p>
            <a:pPr marL="285750" indent="-285750">
              <a:buFont typeface="Wingdings" panose="05000000000000000000" pitchFamily="2" charset="2"/>
              <a:buChar char="Ø"/>
            </a:pPr>
            <a:r>
              <a:rPr lang="el-GR" sz="2000" b="1" dirty="0"/>
              <a:t>Τροποποιήσεις Συμφωνιών Επιχορήγησης</a:t>
            </a:r>
          </a:p>
          <a:p>
            <a:endParaRPr lang="el-GR" sz="2000" dirty="0"/>
          </a:p>
          <a:p>
            <a:pPr marL="285750" indent="-285750">
              <a:buFont typeface="Wingdings" panose="05000000000000000000" pitchFamily="2" charset="2"/>
              <a:buChar char="Ø"/>
            </a:pPr>
            <a:r>
              <a:rPr lang="el-GR" sz="2000" b="1" dirty="0"/>
              <a:t>Έλεγχοι του Δικαιούχου</a:t>
            </a:r>
          </a:p>
          <a:p>
            <a:pPr marL="285750" indent="-285750">
              <a:buFont typeface="Wingdings" panose="05000000000000000000" pitchFamily="2" charset="2"/>
              <a:buChar char="Ø"/>
            </a:pPr>
            <a:endParaRPr lang="el-GR" sz="2000" dirty="0"/>
          </a:p>
          <a:p>
            <a:pPr marL="285750" indent="-285750">
              <a:buFont typeface="Wingdings" panose="05000000000000000000" pitchFamily="2" charset="2"/>
              <a:buChar char="Ø"/>
            </a:pPr>
            <a:r>
              <a:rPr lang="el-GR" sz="2000" b="1" dirty="0"/>
              <a:t>Οργανωτικά και Πρακτικά Θέματα</a:t>
            </a:r>
          </a:p>
          <a:p>
            <a:pPr marL="285750" indent="-285750">
              <a:buFont typeface="Wingdings" panose="05000000000000000000" pitchFamily="2" charset="2"/>
              <a:buChar char="Ø"/>
            </a:pPr>
            <a:endParaRPr lang="el-GR" sz="2000" dirty="0"/>
          </a:p>
          <a:p>
            <a:pPr marL="285750" indent="-285750">
              <a:buFont typeface="Wingdings" panose="05000000000000000000" pitchFamily="2" charset="2"/>
              <a:buChar char="Ø"/>
            </a:pPr>
            <a:r>
              <a:rPr lang="el-GR" sz="2000" b="1" dirty="0"/>
              <a:t>Απαντήσεις σε Συνήθεις Ερωτήσεις</a:t>
            </a:r>
            <a:endParaRPr lang="en-US" sz="2000" b="1" dirty="0"/>
          </a:p>
        </p:txBody>
      </p:sp>
    </p:spTree>
    <p:extLst>
      <p:ext uri="{BB962C8B-B14F-4D97-AF65-F5344CB8AC3E}">
        <p14:creationId xmlns:p14="http://schemas.microsoft.com/office/powerpoint/2010/main" val="13647643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33265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(12</a:t>
            </a:r>
            <a:r>
              <a:rPr lang="en-US" sz="2500" b="1" dirty="0">
                <a:solidFill>
                  <a:srgbClr val="20376A"/>
                </a:solidFill>
                <a:ea typeface="+mj-ea"/>
                <a:cs typeface="+mj-cs"/>
              </a:rPr>
              <a:t>/</a:t>
            </a:r>
            <a:r>
              <a:rPr lang="el-GR" sz="2500" b="1" dirty="0">
                <a:solidFill>
                  <a:srgbClr val="20376A"/>
                </a:solidFill>
                <a:ea typeface="+mj-ea"/>
                <a:cs typeface="+mj-cs"/>
              </a:rPr>
              <a:t>14)</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95535" y="1442467"/>
            <a:ext cx="8343419" cy="5247590"/>
          </a:xfrm>
          <a:prstGeom prst="rect">
            <a:avLst/>
          </a:prstGeom>
          <a:noFill/>
        </p:spPr>
        <p:txBody>
          <a:bodyPr wrap="square" rtlCol="0">
            <a:spAutoFit/>
          </a:bodyPr>
          <a:lstStyle/>
          <a:p>
            <a:endParaRPr lang="el-GR" dirty="0"/>
          </a:p>
          <a:p>
            <a:r>
              <a:rPr lang="el-GR" b="1" u="sng" dirty="0"/>
              <a:t>Β. Μεταφορές ποσών εντός της ίδιας κατηγορίας προϋπολογισμού</a:t>
            </a:r>
            <a:r>
              <a:rPr lang="el-GR" b="1" dirty="0"/>
              <a:t>:</a:t>
            </a:r>
          </a:p>
          <a:p>
            <a:pPr marL="285750" indent="-285750">
              <a:buFont typeface="Wingdings" panose="05000000000000000000" pitchFamily="2" charset="2"/>
              <a:buChar char="§"/>
            </a:pPr>
            <a:endParaRPr lang="el-GR" b="1" dirty="0"/>
          </a:p>
          <a:p>
            <a:pPr algn="just"/>
            <a:r>
              <a:rPr lang="el-GR" sz="2000" dirty="0"/>
              <a:t>Η μεταφορά ποσών εντός της ίδιας κατηγορίας προϋπολογισμού είναι αποδεκτή, όταν </a:t>
            </a:r>
            <a:r>
              <a:rPr lang="el-GR" sz="2000" i="1" dirty="0"/>
              <a:t>δεν επιδρά αρνητικά στην ποιότητα των δραστηριοτήτων</a:t>
            </a:r>
            <a:r>
              <a:rPr lang="el-GR" sz="2000" dirty="0"/>
              <a:t> που επηρεάζονται και </a:t>
            </a:r>
            <a:r>
              <a:rPr lang="el-GR" sz="2000" i="1" dirty="0"/>
              <a:t>δεν οδηγεί σε ουσιαστική διαφοροποίηση των αποτελεσμάτων </a:t>
            </a:r>
            <a:r>
              <a:rPr lang="el-GR" sz="2000" dirty="0"/>
              <a:t>του Σχεδίου. </a:t>
            </a:r>
            <a:r>
              <a:rPr lang="el-GR" sz="2000" i="1" dirty="0"/>
              <a:t>Δεν απαιτεί τροποποίηση της Συμφωνίας Επιχορήγησης, αλλά οι σχετικές αλλαγές θα πρέπει να επεξηγηθούν με σαφήνεια στην Τελική Έκθεση</a:t>
            </a:r>
            <a:r>
              <a:rPr lang="el-GR" sz="2000" dirty="0"/>
              <a:t>.</a:t>
            </a:r>
            <a:endParaRPr lang="en-US" sz="2000" dirty="0"/>
          </a:p>
          <a:p>
            <a:endParaRPr lang="el-GR" sz="1700" dirty="0"/>
          </a:p>
          <a:p>
            <a:endParaRPr lang="el-GR" dirty="0"/>
          </a:p>
          <a:p>
            <a:endParaRPr lang="el-GR"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a:p>
            <a:endParaRPr lang="el-GR" dirty="0"/>
          </a:p>
          <a:p>
            <a:pPr marL="285750" indent="-285750">
              <a:buFont typeface="Wingdings" panose="05000000000000000000" pitchFamily="2" charset="2"/>
              <a:buChar char="q"/>
            </a:pPr>
            <a:endParaRPr lang="el-GR" dirty="0"/>
          </a:p>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066262"/>
            <a:ext cx="2574675" cy="2065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34356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1693" y="-99392"/>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(13/14)</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1199025"/>
            <a:ext cx="8831520" cy="5001369"/>
          </a:xfrm>
          <a:prstGeom prst="rect">
            <a:avLst/>
          </a:prstGeom>
          <a:noFill/>
        </p:spPr>
        <p:txBody>
          <a:bodyPr wrap="square" rtlCol="0">
            <a:spAutoFit/>
          </a:bodyPr>
          <a:lstStyle/>
          <a:p>
            <a:pPr lvl="0">
              <a:buFont typeface="Wingdings" panose="05000000000000000000" pitchFamily="2" charset="2"/>
              <a:buChar char="q"/>
            </a:pPr>
            <a:r>
              <a:rPr lang="el-GR" sz="1900" dirty="0"/>
              <a:t>  </a:t>
            </a:r>
            <a:r>
              <a:rPr lang="el-GR" sz="1900" b="1" u="sng" dirty="0"/>
              <a:t>Άρθρο Ι.4.</a:t>
            </a:r>
            <a:r>
              <a:rPr lang="el-GR" sz="1900" b="1" dirty="0"/>
              <a:t>– Υποβολή Εκθέσεων και Ρυθμίσεις Πληρωμής: </a:t>
            </a:r>
            <a:endParaRPr lang="en-US" sz="1900" b="1" dirty="0"/>
          </a:p>
          <a:p>
            <a:endParaRPr lang="el-GR" sz="1500" dirty="0"/>
          </a:p>
          <a:p>
            <a:pPr marL="285750" indent="-285750" algn="just">
              <a:buFont typeface="Wingdings" panose="05000000000000000000" pitchFamily="2" charset="2"/>
              <a:buChar char="§"/>
            </a:pPr>
            <a:r>
              <a:rPr lang="el-GR" sz="1900" b="1" dirty="0"/>
              <a:t>Ρυθμίσεις πληρωμής: </a:t>
            </a:r>
            <a:r>
              <a:rPr lang="el-GR" sz="1900" dirty="0"/>
              <a:t>Το ΙΔΕΠ πρέπει να καταβάλει τις ακόλουθες πληρωμές στον δικαιούχο:</a:t>
            </a:r>
          </a:p>
          <a:p>
            <a:endParaRPr lang="en-US" sz="1500" dirty="0"/>
          </a:p>
          <a:p>
            <a:pPr marL="285750" indent="-285750" algn="just">
              <a:buFont typeface="Wingdings" panose="05000000000000000000" pitchFamily="2" charset="2"/>
              <a:buChar char="ü"/>
            </a:pPr>
            <a:r>
              <a:rPr lang="el-GR" sz="1900" i="1" u="sng" dirty="0"/>
              <a:t>Πρώτη πληρωμή προχρηματοδότησης</a:t>
            </a:r>
            <a:r>
              <a:rPr lang="el-GR" sz="1900" i="1" dirty="0"/>
              <a:t>: </a:t>
            </a:r>
            <a:r>
              <a:rPr lang="el-GR" sz="1900" dirty="0"/>
              <a:t>40% της συνολικής επιχορήγησης. Κατατίθεται στον τραπεζικό λογαριασμό του δικαιούχου, εντός 30 ημερών από την υπογραφή της Συμφωνίας και από τα δύο συμβαλλόμενα μέρη.</a:t>
            </a:r>
          </a:p>
          <a:p>
            <a:pPr algn="just"/>
            <a:endParaRPr lang="el-GR" sz="1500" dirty="0"/>
          </a:p>
          <a:p>
            <a:pPr marL="285750" indent="-285750" algn="just">
              <a:buFont typeface="Wingdings" panose="05000000000000000000" pitchFamily="2" charset="2"/>
              <a:buChar char="ü"/>
            </a:pPr>
            <a:r>
              <a:rPr lang="el-GR" sz="1900" i="1" u="sng" dirty="0"/>
              <a:t>Δεύτερη πληρωμή προχρηματοδότησης</a:t>
            </a:r>
            <a:r>
              <a:rPr lang="el-GR" sz="1900" dirty="0"/>
              <a:t>: 40% της συνολικής επιχορήγησης. Κατατίθεται στον τραπεζικό λογαριασμό του δικαιούχου, εντός 60 ημερών από την υποβολή ενδιάμεσης έκθεσης, η οποία:</a:t>
            </a:r>
          </a:p>
          <a:p>
            <a:pPr algn="just"/>
            <a:endParaRPr lang="el-GR" sz="1000" dirty="0"/>
          </a:p>
          <a:p>
            <a:pPr marL="742950" lvl="1" indent="-285750" algn="just">
              <a:buFont typeface="Wingdings" panose="05000000000000000000" pitchFamily="2" charset="2"/>
              <a:buChar char="v"/>
            </a:pPr>
            <a:r>
              <a:rPr lang="el-GR" sz="1700" dirty="0">
                <a:sym typeface="Wingdings" panose="05000000000000000000" pitchFamily="2" charset="2"/>
              </a:rPr>
              <a:t>Αφορά προκαθορισμένη περίοδο υλοποίησης του Σχεδίου (Άρθρο Ι.4.3) </a:t>
            </a:r>
          </a:p>
          <a:p>
            <a:pPr marL="742950" lvl="1" indent="-285750">
              <a:buFont typeface="Wingdings" panose="05000000000000000000" pitchFamily="2" charset="2"/>
              <a:buChar char="v"/>
            </a:pPr>
            <a:r>
              <a:rPr lang="el-GR" sz="1700" dirty="0">
                <a:sym typeface="Wingdings" panose="05000000000000000000" pitchFamily="2" charset="2"/>
              </a:rPr>
              <a:t>Αποδεικνύει ότι έχει ήδη ξοδευτεί τουλάχιστον το 70% της πρώτης πληρωμής προχρηματοδότησης.  </a:t>
            </a:r>
          </a:p>
          <a:p>
            <a:endParaRPr lang="el-GR" sz="1400" i="1" u="sng" dirty="0"/>
          </a:p>
          <a:p>
            <a:r>
              <a:rPr lang="el-GR" sz="1400" i="1" u="sng" dirty="0"/>
              <a:t>Σημείωση</a:t>
            </a:r>
            <a:r>
              <a:rPr lang="el-GR" sz="1400" i="1" dirty="0"/>
              <a:t>: Εάν μέχρι και την υποβολή της ενδιάμεσης έκθεσης δεν έχει ξοδευτεί το 70% της πρώτης πληρωμής προχρηματοδότησης, υποβάλλεται δεύτερη ενδιάμεση έκθεση, μόλις ισχύσει αυτή η προϋπόθεση.</a:t>
            </a:r>
            <a:endParaRPr lang="en-US" sz="1700" dirty="0"/>
          </a:p>
        </p:txBody>
      </p:sp>
    </p:spTree>
    <p:extLst>
      <p:ext uri="{BB962C8B-B14F-4D97-AF65-F5344CB8AC3E}">
        <p14:creationId xmlns:p14="http://schemas.microsoft.com/office/powerpoint/2010/main" val="39384759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0478" y="1556792"/>
            <a:ext cx="8352929" cy="4416594"/>
          </a:xfrm>
          <a:prstGeom prst="rect">
            <a:avLst/>
          </a:prstGeom>
        </p:spPr>
        <p:txBody>
          <a:bodyPr wrap="square">
            <a:spAutoFit/>
          </a:bodyPr>
          <a:lstStyle/>
          <a:p>
            <a:pPr marL="285750" indent="-285750" algn="just">
              <a:buFont typeface="Wingdings" panose="05000000000000000000" pitchFamily="2" charset="2"/>
              <a:buChar char="ü"/>
            </a:pPr>
            <a:r>
              <a:rPr lang="el-GR" sz="2400" i="1" u="sng" dirty="0"/>
              <a:t>Πληρωμή του υπολοίπου</a:t>
            </a:r>
            <a:r>
              <a:rPr lang="el-GR" sz="2400" dirty="0"/>
              <a:t>: </a:t>
            </a:r>
          </a:p>
          <a:p>
            <a:pPr algn="just"/>
            <a:endParaRPr lang="el-GR" sz="2400" dirty="0"/>
          </a:p>
          <a:p>
            <a:pPr marL="342900" indent="-342900" algn="just">
              <a:buFont typeface="Wingdings" panose="05000000000000000000" pitchFamily="2" charset="2"/>
              <a:buChar char="v"/>
            </a:pPr>
            <a:r>
              <a:rPr lang="el-GR" sz="2100" dirty="0"/>
              <a:t>Υπολογίζεται με βάση την Τελική Έκθεση του δικαιούχου, που συνιστά την αίτηση πληρωμής του υπολοίπου (άρθρο I.4.4.). και υποβάλλεται από τον συντονιστικό οργανισμό εκ μέρους όλης της κοινοπραξίας</a:t>
            </a:r>
          </a:p>
          <a:p>
            <a:pPr marL="342900" indent="-342900" algn="just">
              <a:buFont typeface="Wingdings" panose="05000000000000000000" pitchFamily="2" charset="2"/>
              <a:buChar char="v"/>
            </a:pPr>
            <a:r>
              <a:rPr lang="el-GR" sz="2100" dirty="0"/>
              <a:t>Στην Τελική Έκθεση πρέπει να επισυνάπτονται  τα απαραίτητα για κάθε κατηγορία πιστοποιητικά. </a:t>
            </a:r>
          </a:p>
          <a:p>
            <a:pPr marL="342900" indent="-342900" algn="just">
              <a:buFont typeface="Wingdings" panose="05000000000000000000" pitchFamily="2" charset="2"/>
              <a:buChar char="v"/>
            </a:pPr>
            <a:r>
              <a:rPr lang="el-GR" sz="2100" dirty="0"/>
              <a:t>Η έκθεση αξιολογείται από εξωτερικό αξιολογητή και με βάση τα ευρήματα που προκύπτουν, διενεργείται η τελική πληρωμή, εντός 60 ημερών από την υποβολή της.</a:t>
            </a:r>
            <a:endParaRPr lang="el-GR" sz="2100" i="1" dirty="0"/>
          </a:p>
          <a:p>
            <a:pPr marL="342900" indent="-342900" algn="just">
              <a:buFont typeface="Wingdings" panose="05000000000000000000" pitchFamily="2" charset="2"/>
              <a:buChar char="v"/>
            </a:pPr>
            <a:r>
              <a:rPr lang="el-GR" sz="2100" dirty="0"/>
              <a:t>Εάν το υπόλοιπο ποσό είναι αρνητικό, τότε η πληρωμή του λαμβάνει τη μορφή  επιστροφής χρημάτων από τον δικαιούχο.</a:t>
            </a:r>
            <a:endParaRPr lang="en-US" sz="2100" dirty="0"/>
          </a:p>
          <a:p>
            <a:endParaRPr lang="el-GR" sz="2300" dirty="0"/>
          </a:p>
        </p:txBody>
      </p:sp>
      <p:sp>
        <p:nvSpPr>
          <p:cNvPr id="3" name="Title 1"/>
          <p:cNvSpPr txBox="1">
            <a:spLocks/>
          </p:cNvSpPr>
          <p:nvPr/>
        </p:nvSpPr>
        <p:spPr>
          <a:xfrm>
            <a:off x="504495" y="116632"/>
            <a:ext cx="8064896" cy="926519"/>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(14/14)</a:t>
            </a:r>
            <a:endParaRPr lang="en-GB" sz="2500" b="1" dirty="0">
              <a:solidFill>
                <a:srgbClr val="20376A"/>
              </a:solidFill>
              <a:ea typeface="+mj-ea"/>
              <a:cs typeface="+mj-cs"/>
            </a:endParaRPr>
          </a:p>
        </p:txBody>
      </p:sp>
    </p:spTree>
    <p:extLst>
      <p:ext uri="{BB962C8B-B14F-4D97-AF65-F5344CB8AC3E}">
        <p14:creationId xmlns:p14="http://schemas.microsoft.com/office/powerpoint/2010/main" val="1609150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003296" y="3236510"/>
            <a:ext cx="4858574" cy="1938992"/>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r>
              <a:rPr lang="el-GR" sz="2400" b="1" dirty="0"/>
              <a:t>ΚΑΤΗΓΟΡΙΕΣ ΠΡΟΫΠΟΛΟΓΙΣΜΟΥ ΚΑΙ </a:t>
            </a:r>
          </a:p>
          <a:p>
            <a:pPr algn="ctr"/>
            <a:r>
              <a:rPr lang="el-GR" sz="2400" b="1" dirty="0"/>
              <a:t>ΑΠΑΙΤΟΥΜΕΝΑ ΑΠΟΔΕΙΚΤΙΚΑ</a:t>
            </a:r>
            <a:endParaRPr lang="en-US" sz="2400" b="1" dirty="0"/>
          </a:p>
        </p:txBody>
      </p:sp>
      <p:sp>
        <p:nvSpPr>
          <p:cNvPr id="3" name="AutoShape 2" descr="Image result for Agreements ic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greements ic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ecmag.com/sites/default/files/styles/article_medium/public/xml_uploads/unzipped/business_contract_work_office_professional_corporate_icons_think156459787_1.jpg?itok=OTkLQj1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6" name="Picture 4" descr="euro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482" y="1412776"/>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380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Διαχείριση και Υλοποίηση του Σχεδίου</a:t>
            </a:r>
            <a:r>
              <a:rPr lang="en-US" sz="2400" b="1" dirty="0">
                <a:solidFill>
                  <a:srgbClr val="20376A"/>
                </a:solidFill>
              </a:rPr>
              <a:t> (1/2)</a:t>
            </a:r>
            <a:r>
              <a:rPr lang="el-GR" sz="2400" b="1" dirty="0">
                <a:solidFill>
                  <a:srgbClr val="20376A"/>
                </a:solidFill>
              </a:rPr>
              <a:t> </a:t>
            </a:r>
            <a:endParaRPr lang="en-GB" sz="2400" b="1" dirty="0">
              <a:solidFill>
                <a:srgbClr val="20376A"/>
              </a:solidFill>
            </a:endParaRPr>
          </a:p>
        </p:txBody>
      </p:sp>
      <p:sp>
        <p:nvSpPr>
          <p:cNvPr id="4" name="Rectangle 3"/>
          <p:cNvSpPr/>
          <p:nvPr/>
        </p:nvSpPr>
        <p:spPr>
          <a:xfrm>
            <a:off x="107504" y="1628800"/>
            <a:ext cx="8823017" cy="4308872"/>
          </a:xfrm>
          <a:prstGeom prst="rect">
            <a:avLst/>
          </a:prstGeom>
        </p:spPr>
        <p:txBody>
          <a:bodyPr wrap="square">
            <a:spAutoFit/>
          </a:bodyPr>
          <a:lstStyle/>
          <a:p>
            <a:pPr marL="285750" indent="-285750" algn="just">
              <a:spcBef>
                <a:spcPct val="20000"/>
              </a:spcBef>
              <a:buFont typeface="Wingdings" panose="05000000000000000000" pitchFamily="2" charset="2"/>
              <a:buChar char="q"/>
              <a:defRPr/>
            </a:pPr>
            <a:r>
              <a:rPr lang="el-GR" sz="2200" b="1" i="1" u="sng" dirty="0"/>
              <a:t>Καλύπτει έξοδα που αφορούν κάθε Σχέδιο που υλοποιείται, όπως:</a:t>
            </a:r>
            <a:endParaRPr lang="en-US" sz="2200" b="1" i="1" u="sng" dirty="0"/>
          </a:p>
          <a:p>
            <a:pPr algn="just">
              <a:spcBef>
                <a:spcPct val="20000"/>
              </a:spcBef>
              <a:defRPr/>
            </a:pPr>
            <a:endParaRPr lang="en-US" sz="2200" b="1" i="1" dirty="0"/>
          </a:p>
          <a:p>
            <a:pPr marL="285750" indent="-285750" algn="just">
              <a:spcBef>
                <a:spcPct val="20000"/>
              </a:spcBef>
              <a:buFont typeface="Wingdings" panose="05000000000000000000" pitchFamily="2" charset="2"/>
              <a:buChar char="§"/>
              <a:defRPr/>
            </a:pPr>
            <a:r>
              <a:rPr lang="el-GR" sz="2000" dirty="0">
                <a:sym typeface="Wingdings" panose="05000000000000000000" pitchFamily="2" charset="2"/>
              </a:rPr>
              <a:t>Έξοδα διαχείρισης σχεδίου </a:t>
            </a:r>
            <a:r>
              <a:rPr lang="en-US" sz="2000" dirty="0"/>
              <a:t>(</a:t>
            </a:r>
            <a:r>
              <a:rPr lang="el-GR" sz="2000" dirty="0"/>
              <a:t>π.χ. προγραμματισμός, σχεδιασμός</a:t>
            </a:r>
            <a:r>
              <a:rPr lang="en-US" sz="2000" dirty="0"/>
              <a:t>, </a:t>
            </a:r>
            <a:r>
              <a:rPr lang="el-GR" sz="2000" dirty="0"/>
              <a:t>συντονισμός εταίρων</a:t>
            </a:r>
            <a:r>
              <a:rPr lang="en-US" sz="2000" dirty="0"/>
              <a:t>)</a:t>
            </a:r>
            <a:endParaRPr lang="el-GR" sz="2000" dirty="0"/>
          </a:p>
          <a:p>
            <a:pPr marL="285750" indent="-285750" algn="just">
              <a:spcBef>
                <a:spcPct val="20000"/>
              </a:spcBef>
              <a:buFont typeface="Wingdings" panose="05000000000000000000" pitchFamily="2" charset="2"/>
              <a:buChar char="§"/>
              <a:defRPr/>
            </a:pPr>
            <a:r>
              <a:rPr lang="el-GR" sz="2000" dirty="0"/>
              <a:t>Παραγωγή υλικού και εργαλείων (π.χ. σχεδιασμός ιστοσελίδας)/αποτελεσμάτων μικρής κλίμακας</a:t>
            </a:r>
          </a:p>
          <a:p>
            <a:pPr marL="285750" indent="-285750" algn="just">
              <a:spcBef>
                <a:spcPct val="20000"/>
              </a:spcBef>
              <a:buFont typeface="Wingdings" panose="05000000000000000000" pitchFamily="2" charset="2"/>
              <a:buChar char="§"/>
              <a:defRPr/>
            </a:pPr>
            <a:r>
              <a:rPr lang="el-GR" sz="2000" dirty="0"/>
              <a:t>Τοπικές δραστηριότητες και δραστηριότητες διάδοσης</a:t>
            </a:r>
          </a:p>
          <a:p>
            <a:pPr marL="285750" indent="-285750" algn="just">
              <a:spcBef>
                <a:spcPct val="20000"/>
              </a:spcBef>
              <a:buFont typeface="Wingdings" panose="05000000000000000000" pitchFamily="2" charset="2"/>
              <a:buChar char="§"/>
              <a:defRPr/>
            </a:pPr>
            <a:r>
              <a:rPr lang="el-GR" sz="2000" dirty="0"/>
              <a:t>Δημιουργία υλικού πληροφόρησης και προώθησης του Σχεδίου</a:t>
            </a:r>
          </a:p>
          <a:p>
            <a:pPr marL="285750" indent="-285750" algn="just">
              <a:spcBef>
                <a:spcPct val="20000"/>
              </a:spcBef>
              <a:buFont typeface="Wingdings" panose="05000000000000000000" pitchFamily="2" charset="2"/>
              <a:buChar char="§"/>
              <a:defRPr/>
            </a:pPr>
            <a:r>
              <a:rPr lang="el-GR" sz="2000" dirty="0"/>
              <a:t>Έξοδα φιλοξενίας (π.χ. πολιτισμικές δραστηριότητες, κατά τη διάρκεια των διακρατικών δραστηριοτήτων κινητικότητας)</a:t>
            </a:r>
          </a:p>
          <a:p>
            <a:pPr marL="285750" indent="-285750" algn="just">
              <a:spcBef>
                <a:spcPct val="20000"/>
              </a:spcBef>
              <a:buFont typeface="Wingdings" panose="05000000000000000000" pitchFamily="2" charset="2"/>
              <a:buChar char="§"/>
              <a:defRPr/>
            </a:pPr>
            <a:r>
              <a:rPr lang="el-GR" sz="2000" dirty="0"/>
              <a:t>Ταξιδιωτική ασφάλεια συμμετεχόντων σε διακρατικές δραστηριότητες</a:t>
            </a:r>
          </a:p>
          <a:p>
            <a:pPr algn="just">
              <a:spcBef>
                <a:spcPct val="20000"/>
              </a:spcBef>
              <a:defRPr/>
            </a:pPr>
            <a:endParaRPr lang="el-GR" dirty="0"/>
          </a:p>
        </p:txBody>
      </p:sp>
    </p:spTree>
    <p:extLst>
      <p:ext uri="{BB962C8B-B14F-4D97-AF65-F5344CB8AC3E}">
        <p14:creationId xmlns:p14="http://schemas.microsoft.com/office/powerpoint/2010/main" val="545081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Διαχείριση και Υλοποίηση του Σχεδίου</a:t>
            </a:r>
            <a:r>
              <a:rPr lang="en-US" sz="2400" b="1" dirty="0">
                <a:solidFill>
                  <a:srgbClr val="20376A"/>
                </a:solidFill>
              </a:rPr>
              <a:t> (2/2)</a:t>
            </a:r>
            <a:r>
              <a:rPr lang="el-GR" sz="2400" b="1" dirty="0">
                <a:solidFill>
                  <a:srgbClr val="20376A"/>
                </a:solidFill>
              </a:rPr>
              <a:t> </a:t>
            </a:r>
            <a:endParaRPr lang="en-GB" sz="2400" b="1" dirty="0">
              <a:solidFill>
                <a:srgbClr val="20376A"/>
              </a:solidFill>
            </a:endParaRPr>
          </a:p>
        </p:txBody>
      </p:sp>
      <p:sp>
        <p:nvSpPr>
          <p:cNvPr id="4" name="Rectangle 3"/>
          <p:cNvSpPr/>
          <p:nvPr/>
        </p:nvSpPr>
        <p:spPr>
          <a:xfrm>
            <a:off x="107503" y="1127359"/>
            <a:ext cx="8928992" cy="2412968"/>
          </a:xfrm>
          <a:prstGeom prst="rect">
            <a:avLst/>
          </a:prstGeom>
        </p:spPr>
        <p:txBody>
          <a:bodyPr wrap="square">
            <a:spAutoFit/>
          </a:bodyPr>
          <a:lstStyle/>
          <a:p>
            <a:pPr algn="just">
              <a:spcBef>
                <a:spcPct val="20000"/>
              </a:spcBef>
              <a:defRPr/>
            </a:pPr>
            <a:endParaRPr lang="el-GR" dirty="0"/>
          </a:p>
          <a:p>
            <a:pPr marL="285750" indent="-285750" algn="just">
              <a:spcBef>
                <a:spcPct val="20000"/>
              </a:spcBef>
              <a:buFont typeface="Wingdings" panose="05000000000000000000" pitchFamily="2" charset="2"/>
              <a:buChar char="q"/>
              <a:defRPr/>
            </a:pPr>
            <a:r>
              <a:rPr lang="el-GR" sz="2200" b="1" i="1" u="sng" dirty="0"/>
              <a:t>Απαιτούμενα Αποδεικτικά</a:t>
            </a:r>
            <a:r>
              <a:rPr lang="el-GR" sz="2200" b="1" i="1" dirty="0"/>
              <a:t>:</a:t>
            </a:r>
            <a:endParaRPr lang="en-US" sz="2200" b="1" i="1" dirty="0"/>
          </a:p>
          <a:p>
            <a:pPr algn="just">
              <a:spcBef>
                <a:spcPct val="20000"/>
              </a:spcBef>
              <a:defRPr/>
            </a:pPr>
            <a:endParaRPr lang="el-GR" sz="2200" b="1" i="1" dirty="0"/>
          </a:p>
          <a:p>
            <a:pPr marL="285750" indent="-285750">
              <a:buFont typeface="Wingdings" panose="05000000000000000000" pitchFamily="2" charset="2"/>
              <a:buChar char="§"/>
              <a:defRPr/>
            </a:pPr>
            <a:r>
              <a:rPr lang="el-GR" sz="2000" dirty="0"/>
              <a:t>Περιγραφή των δραστηριοτήτων που πραγματοποιήθηκαν και των</a:t>
            </a:r>
            <a:r>
              <a:rPr lang="en-US" sz="2000" dirty="0"/>
              <a:t> </a:t>
            </a:r>
            <a:r>
              <a:rPr lang="el-GR" sz="2000" dirty="0"/>
              <a:t>παραχθέντων</a:t>
            </a:r>
            <a:endParaRPr lang="en-US" sz="2000" dirty="0"/>
          </a:p>
          <a:p>
            <a:pPr>
              <a:defRPr/>
            </a:pPr>
            <a:r>
              <a:rPr lang="en-US" sz="2000" dirty="0"/>
              <a:t>    </a:t>
            </a:r>
            <a:r>
              <a:rPr lang="el-GR" sz="2000" dirty="0"/>
              <a:t> αποτελεσμάτων στην τελική έκθεση</a:t>
            </a:r>
          </a:p>
          <a:p>
            <a:pPr marL="285750" indent="-285750">
              <a:buFont typeface="Wingdings" panose="05000000000000000000" pitchFamily="2" charset="2"/>
              <a:buChar char="§"/>
              <a:defRPr/>
            </a:pPr>
            <a:r>
              <a:rPr lang="el-GR" sz="2000" dirty="0"/>
              <a:t>Ανάρτηση των αποτελεσμάτων του Σχεδίου στην </a:t>
            </a:r>
            <a:r>
              <a:rPr lang="en-US" sz="2000" dirty="0"/>
              <a:t>“</a:t>
            </a:r>
            <a:r>
              <a:rPr lang="el-GR" sz="2000" dirty="0"/>
              <a:t>Πλατφόρμα Διάδοσης των </a:t>
            </a:r>
            <a:endParaRPr lang="en-US" sz="2000" dirty="0"/>
          </a:p>
          <a:p>
            <a:pPr>
              <a:defRPr/>
            </a:pPr>
            <a:r>
              <a:rPr lang="en-US" sz="2000" dirty="0"/>
              <a:t>     </a:t>
            </a:r>
            <a:r>
              <a:rPr lang="el-GR" sz="2000" dirty="0"/>
              <a:t>Αποτελεσμάτων</a:t>
            </a:r>
            <a:r>
              <a:rPr lang="en-US" sz="2000" dirty="0"/>
              <a:t>”</a:t>
            </a:r>
            <a:r>
              <a:rPr lang="el-GR" sz="2000" dirty="0"/>
              <a:t> του Προγράμματος </a:t>
            </a:r>
            <a:r>
              <a:rPr lang="en-US" sz="2000" dirty="0"/>
              <a:t>Erasmus+</a:t>
            </a:r>
          </a:p>
        </p:txBody>
      </p:sp>
      <p:pic>
        <p:nvPicPr>
          <p:cNvPr id="3074" name="Picture 2" descr="Documentation - KonaKart">
            <a:extLst>
              <a:ext uri="{FF2B5EF4-FFF2-40B4-BE49-F238E27FC236}">
                <a16:creationId xmlns:a16="http://schemas.microsoft.com/office/drawing/2014/main" id="{3593BF80-DFDB-4C57-869B-D59CB695F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7" y="393305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2907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99978" y="1533748"/>
            <a:ext cx="8944043" cy="4896544"/>
          </a:xfrm>
          <a:prstGeom prst="rect">
            <a:avLst/>
          </a:prstGeom>
        </p:spPr>
        <p:txBody>
          <a:bodyPr/>
          <a:lstStyle/>
          <a:p>
            <a:pPr marL="285750" indent="-285750" algn="just">
              <a:spcBef>
                <a:spcPct val="20000"/>
              </a:spcBef>
              <a:buFont typeface="Wingdings" panose="05000000000000000000" pitchFamily="2" charset="2"/>
              <a:buChar char="q"/>
              <a:defRPr/>
            </a:pPr>
            <a:r>
              <a:rPr lang="el-GR" sz="2000" b="1" i="1" u="sng" kern="150" dirty="0">
                <a:ea typeface="SimSun" panose="02010600030101010101" pitchFamily="2" charset="-122"/>
                <a:cs typeface="Tahoma" panose="020B0604030504040204" pitchFamily="34" charset="0"/>
              </a:rPr>
              <a:t>Συναντήσεις μεταξύ των εταίρων για σκοπούς Υλοποίησης και Συντονισμού του Σχεδίου</a:t>
            </a:r>
            <a:r>
              <a:rPr lang="el-GR" sz="2000" b="1" u="sng" kern="150" dirty="0">
                <a:ea typeface="SimSun" panose="02010600030101010101" pitchFamily="2" charset="-122"/>
                <a:cs typeface="Tahoma" panose="020B0604030504040204" pitchFamily="34" charset="0"/>
              </a:rPr>
              <a:t>, </a:t>
            </a:r>
            <a:r>
              <a:rPr lang="el-GR" sz="2000" b="1" i="1" u="sng" kern="150" dirty="0">
                <a:ea typeface="SimSun" panose="02010600030101010101" pitchFamily="2" charset="-122"/>
                <a:cs typeface="Tahoma" panose="020B0604030504040204" pitchFamily="34" charset="0"/>
              </a:rPr>
              <a:t>που πραγματοποιούνται σε έναν από τους συμμετέχοντες οργανισμούς</a:t>
            </a:r>
            <a:r>
              <a:rPr lang="el-GR" sz="2000" b="1" i="1" kern="150" dirty="0">
                <a:ea typeface="SimSun" panose="02010600030101010101" pitchFamily="2" charset="-122"/>
                <a:cs typeface="Tahoma" panose="020B0604030504040204" pitchFamily="34" charset="0"/>
              </a:rPr>
              <a:t>:</a:t>
            </a:r>
          </a:p>
          <a:p>
            <a:pPr marL="285750" indent="-285750" algn="just">
              <a:spcBef>
                <a:spcPct val="20000"/>
              </a:spcBef>
              <a:buFont typeface="Wingdings" panose="05000000000000000000" pitchFamily="2" charset="2"/>
              <a:buChar char="q"/>
              <a:defRPr/>
            </a:pPr>
            <a:endParaRPr lang="fr-BE" sz="1000" b="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r>
              <a:rPr lang="el-GR" sz="1900" u="sng" kern="150" dirty="0">
                <a:ea typeface="SimSun" panose="02010600030101010101" pitchFamily="2" charset="-122"/>
                <a:cs typeface="Tahoma" panose="020B0604030504040204" pitchFamily="34" charset="0"/>
              </a:rPr>
              <a:t>Επιλέξιμες Δαπάνες</a:t>
            </a:r>
            <a:r>
              <a:rPr lang="el-GR" sz="1900" kern="150" dirty="0">
                <a:ea typeface="SimSun" panose="02010600030101010101" pitchFamily="2" charset="-122"/>
                <a:cs typeface="Tahoma" panose="020B0604030504040204" pitchFamily="34" charset="0"/>
              </a:rPr>
              <a:t>: Δαπάνες Ταξιδίου και Διαβίωσης.</a:t>
            </a:r>
          </a:p>
          <a:p>
            <a:pPr marL="285750" indent="-285750" algn="just">
              <a:spcBef>
                <a:spcPct val="20000"/>
              </a:spcBef>
              <a:buFont typeface="Wingdings" panose="05000000000000000000" pitchFamily="2" charset="2"/>
              <a:buChar char="ü"/>
              <a:defRPr/>
            </a:pPr>
            <a:r>
              <a:rPr lang="el-GR" sz="1900" kern="150" dirty="0">
                <a:ea typeface="SimSun" panose="02010600030101010101" pitchFamily="2" charset="-122"/>
                <a:cs typeface="Tahoma" panose="020B0604030504040204" pitchFamily="34" charset="0"/>
              </a:rPr>
              <a:t>Ένα ποσό και για τις δύο δαπάνες, το οποίο υπολογίζεται στη βάση χιλιομετρικής απόστασης (μοναδιαίο κόστος). Η διάρκεια της συνάντησης δε λαμβάνεται υπόψη για τον υπολογισμό του ποσού.</a:t>
            </a:r>
          </a:p>
          <a:p>
            <a:pPr algn="just">
              <a:spcBef>
                <a:spcPct val="20000"/>
              </a:spcBef>
              <a:defRPr/>
            </a:pPr>
            <a:endParaRPr lang="el-GR" sz="1900"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r>
              <a:rPr lang="el-GR" sz="1900" u="sng" kern="150" dirty="0">
                <a:ea typeface="SimSun" panose="02010600030101010101" pitchFamily="2" charset="-122"/>
                <a:cs typeface="Tahoma" panose="020B0604030504040204" pitchFamily="34" charset="0"/>
              </a:rPr>
              <a:t>Συμμετέχοντες</a:t>
            </a:r>
            <a:r>
              <a:rPr lang="el-GR" sz="1900" kern="150" dirty="0">
                <a:ea typeface="SimSun" panose="02010600030101010101" pitchFamily="2" charset="-122"/>
                <a:cs typeface="Tahoma" panose="020B0604030504040204" pitchFamily="34" charset="0"/>
              </a:rPr>
              <a:t>: Σε κάθε περίπτωση, ο δικαιούχος πρέπει να είναι σε θέση να αποδείξει, εάν του ζητηθεί, την επίσημη σύνδεση των συμμετεχόντων με τους εταίρους οργανισμούς (προσωπικό ή εγγεγραμμένα μέλη, τα οποία πληρώνουν συνδρομή). </a:t>
            </a:r>
            <a:r>
              <a:rPr lang="el-GR" sz="1900" u="sng" kern="150" dirty="0">
                <a:ea typeface="SimSun" panose="02010600030101010101" pitchFamily="2" charset="-122"/>
                <a:cs typeface="Tahoma" panose="020B0604030504040204" pitchFamily="34" charset="0"/>
              </a:rPr>
              <a:t>Η συμμετοχή εκπαιδευομένων δε συνίσταται</a:t>
            </a:r>
            <a:r>
              <a:rPr lang="el-GR" sz="1900" kern="150" dirty="0">
                <a:ea typeface="SimSun" panose="02010600030101010101" pitchFamily="2" charset="-122"/>
                <a:cs typeface="Tahoma" panose="020B0604030504040204" pitchFamily="34" charset="0"/>
              </a:rPr>
              <a:t>. </a:t>
            </a:r>
          </a:p>
          <a:p>
            <a:pPr algn="just">
              <a:spcBef>
                <a:spcPct val="20000"/>
              </a:spcBef>
              <a:defRPr/>
            </a:pPr>
            <a:endParaRPr lang="el-GR" sz="1000" kern="150" dirty="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b="1" dirty="0">
              <a:solidFill>
                <a:srgbClr val="01A6C7"/>
              </a:solidFill>
            </a:endParaRPr>
          </a:p>
          <a:p>
            <a:pPr algn="just">
              <a:spcBef>
                <a:spcPct val="20000"/>
              </a:spcBef>
              <a:defRPr/>
            </a:pPr>
            <a:endParaRPr lang="el-GR" sz="1500" b="1" dirty="0">
              <a:solidFill>
                <a:srgbClr val="01A6C7"/>
              </a:solidFill>
            </a:endParaRPr>
          </a:p>
          <a:p>
            <a:pPr lvl="1" algn="just">
              <a:spcBef>
                <a:spcPct val="20000"/>
              </a:spcBef>
              <a:defRPr/>
            </a:pPr>
            <a:endParaRPr lang="el-GR" sz="2400" b="1" dirty="0">
              <a:solidFill>
                <a:srgbClr val="01A6C7"/>
              </a:solidFill>
            </a:endParaRPr>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pic>
        <p:nvPicPr>
          <p:cNvPr id="2050" name="Picture 2" descr="Image result for Budget Images">
            <a:extLst>
              <a:ext uri="{FF2B5EF4-FFF2-40B4-BE49-F238E27FC236}">
                <a16:creationId xmlns:a16="http://schemas.microsoft.com/office/drawing/2014/main" id="{291D1A33-05B9-424E-8C5B-97129FF49D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397" y="602518"/>
            <a:ext cx="976862" cy="60375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88421"/>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Φυσικές Διακρατικές Συναντήσεις (1/</a:t>
            </a:r>
            <a:r>
              <a:rPr lang="en-US" sz="2400" b="1" dirty="0">
                <a:solidFill>
                  <a:srgbClr val="20376A"/>
                </a:solidFill>
              </a:rPr>
              <a:t>5</a:t>
            </a:r>
            <a:r>
              <a:rPr lang="el-GR" sz="2400" b="1" dirty="0">
                <a:solidFill>
                  <a:srgbClr val="20376A"/>
                </a:solidFill>
              </a:rPr>
              <a:t>) </a:t>
            </a:r>
            <a:endParaRPr lang="en-GB" sz="2400" b="1" dirty="0">
              <a:solidFill>
                <a:srgbClr val="20376A"/>
              </a:solidFill>
            </a:endParaRPr>
          </a:p>
        </p:txBody>
      </p:sp>
    </p:spTree>
    <p:extLst>
      <p:ext uri="{BB962C8B-B14F-4D97-AF65-F5344CB8AC3E}">
        <p14:creationId xmlns:p14="http://schemas.microsoft.com/office/powerpoint/2010/main" val="31438217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0" y="1468199"/>
            <a:ext cx="8944043" cy="4896544"/>
          </a:xfrm>
          <a:prstGeom prst="rect">
            <a:avLst/>
          </a:prstGeom>
        </p:spPr>
        <p:txBody>
          <a:bodyPr/>
          <a:lstStyle/>
          <a:p>
            <a:pPr algn="just">
              <a:spcBef>
                <a:spcPct val="20000"/>
              </a:spcBef>
              <a:defRPr/>
            </a:pPr>
            <a:endParaRPr lang="el-GR" sz="1000"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r>
              <a:rPr lang="el-GR" sz="2000" u="sng" kern="150" dirty="0">
                <a:ea typeface="SimSun" panose="02010600030101010101" pitchFamily="2" charset="-122"/>
                <a:cs typeface="Tahoma" panose="020B0604030504040204" pitchFamily="34" charset="0"/>
              </a:rPr>
              <a:t>Τελική Έκθεση</a:t>
            </a:r>
            <a:r>
              <a:rPr lang="el-GR" sz="2000" kern="150" dirty="0">
                <a:ea typeface="SimSun" panose="02010600030101010101" pitchFamily="2" charset="-122"/>
                <a:cs typeface="Tahoma" panose="020B0604030504040204" pitchFamily="34" charset="0"/>
              </a:rPr>
              <a:t>: Για κάθε διακρατική συνάντηση, δηλώνονται στο </a:t>
            </a:r>
            <a:r>
              <a:rPr lang="en-US" sz="2000" kern="150" dirty="0">
                <a:ea typeface="SimSun" panose="02010600030101010101" pitchFamily="2" charset="-122"/>
                <a:cs typeface="Tahoma" panose="020B0604030504040204" pitchFamily="34" charset="0"/>
              </a:rPr>
              <a:t>Mobility Tool </a:t>
            </a:r>
            <a:r>
              <a:rPr lang="el-GR" sz="2000" kern="150" dirty="0">
                <a:ea typeface="SimSun" panose="02010600030101010101" pitchFamily="2" charset="-122"/>
                <a:cs typeface="Tahoma" panose="020B0604030504040204" pitchFamily="34" charset="0"/>
              </a:rPr>
              <a:t>ο οργανισμός υποδοχής, οι ημερομηνίες διεξαγωγής και ο αριθμός  συμμετεχόντων από κάθε εταίρο.</a:t>
            </a:r>
          </a:p>
          <a:p>
            <a:pPr algn="just">
              <a:spcBef>
                <a:spcPct val="20000"/>
              </a:spcBef>
              <a:defRPr/>
            </a:pPr>
            <a:endParaRPr lang="fr-BE" sz="17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b="1" dirty="0">
              <a:solidFill>
                <a:srgbClr val="01A6C7"/>
              </a:solidFill>
            </a:endParaRPr>
          </a:p>
          <a:p>
            <a:pPr algn="just">
              <a:spcBef>
                <a:spcPct val="20000"/>
              </a:spcBef>
              <a:defRPr/>
            </a:pPr>
            <a:endParaRPr lang="el-GR" sz="1500" b="1" dirty="0">
              <a:solidFill>
                <a:srgbClr val="01A6C7"/>
              </a:solidFill>
            </a:endParaRPr>
          </a:p>
          <a:p>
            <a:pPr lvl="1" algn="just">
              <a:spcBef>
                <a:spcPct val="20000"/>
              </a:spcBef>
              <a:defRPr/>
            </a:pPr>
            <a:endParaRPr lang="el-GR" sz="2400" b="1" dirty="0">
              <a:solidFill>
                <a:srgbClr val="01A6C7"/>
              </a:solidFill>
            </a:endParaRPr>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pic>
        <p:nvPicPr>
          <p:cNvPr id="2050" name="Picture 2" descr="Image result for Budget Images">
            <a:extLst>
              <a:ext uri="{FF2B5EF4-FFF2-40B4-BE49-F238E27FC236}">
                <a16:creationId xmlns:a16="http://schemas.microsoft.com/office/drawing/2014/main" id="{291D1A33-05B9-424E-8C5B-97129FF49DC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90397" y="602518"/>
            <a:ext cx="976862" cy="603755"/>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88421"/>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Φυσικές Διακρατικές Συναντήσεις (</a:t>
            </a:r>
            <a:r>
              <a:rPr lang="en-US" sz="2400" b="1" dirty="0">
                <a:solidFill>
                  <a:srgbClr val="20376A"/>
                </a:solidFill>
              </a:rPr>
              <a:t>2</a:t>
            </a:r>
            <a:r>
              <a:rPr lang="el-GR" sz="2400" b="1" dirty="0">
                <a:solidFill>
                  <a:srgbClr val="20376A"/>
                </a:solidFill>
              </a:rPr>
              <a:t>/</a:t>
            </a:r>
            <a:r>
              <a:rPr lang="en-US" sz="2400" b="1" dirty="0">
                <a:solidFill>
                  <a:srgbClr val="20376A"/>
                </a:solidFill>
              </a:rPr>
              <a:t>5</a:t>
            </a:r>
            <a:r>
              <a:rPr lang="el-GR" sz="2400" b="1" dirty="0">
                <a:solidFill>
                  <a:srgbClr val="20376A"/>
                </a:solidFill>
              </a:rPr>
              <a:t>) </a:t>
            </a:r>
            <a:endParaRPr lang="en-GB" sz="2400" b="1" dirty="0">
              <a:solidFill>
                <a:srgbClr val="20376A"/>
              </a:solidFill>
            </a:endParaRPr>
          </a:p>
        </p:txBody>
      </p:sp>
      <p:pic>
        <p:nvPicPr>
          <p:cNvPr id="4098" name="Picture 2" descr="IFLA -- The LTR 2010-2011 Final Report">
            <a:extLst>
              <a:ext uri="{FF2B5EF4-FFF2-40B4-BE49-F238E27FC236}">
                <a16:creationId xmlns:a16="http://schemas.microsoft.com/office/drawing/2014/main" id="{835AAFE8-3ED8-4FAB-BD5C-5C58E97708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8666" y="3137907"/>
            <a:ext cx="2898070" cy="289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5609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88413" y="1484784"/>
            <a:ext cx="8605145" cy="4392488"/>
          </a:xfrm>
          <a:prstGeom prst="rect">
            <a:avLst/>
          </a:prstGeom>
        </p:spPr>
        <p:txBody>
          <a:bodyPr/>
          <a:lstStyle/>
          <a:p>
            <a:pPr marL="285750" indent="-285750" algn="just">
              <a:spcBef>
                <a:spcPct val="20000"/>
              </a:spcBef>
              <a:buFont typeface="Wingdings" panose="05000000000000000000" pitchFamily="2" charset="2"/>
              <a:buChar char="q"/>
              <a:defRPr/>
            </a:pPr>
            <a:endParaRPr lang="el-GR" sz="1500" kern="150" dirty="0">
              <a:ea typeface="SimSun" panose="02010600030101010101" pitchFamily="2" charset="-122"/>
              <a:cs typeface="Tahoma" panose="020B0604030504040204" pitchFamily="34" charset="0"/>
            </a:endParaRPr>
          </a:p>
          <a:p>
            <a:pPr algn="just">
              <a:spcBef>
                <a:spcPct val="20000"/>
              </a:spcBef>
              <a:defRPr/>
            </a:pPr>
            <a:endParaRPr lang="fr-BE" sz="19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88413" y="1201543"/>
            <a:ext cx="8659974" cy="5346843"/>
          </a:xfrm>
          <a:prstGeom prst="rect">
            <a:avLst/>
          </a:prstGeom>
        </p:spPr>
        <p:txBody>
          <a:bodyPr/>
          <a:lstStyle/>
          <a:p>
            <a:pPr marL="342900" indent="-342900" algn="just">
              <a:spcBef>
                <a:spcPct val="20000"/>
              </a:spcBef>
              <a:buFont typeface="Wingdings" panose="05000000000000000000" pitchFamily="2" charset="2"/>
              <a:buChar char="q"/>
              <a:defRPr/>
            </a:pPr>
            <a:r>
              <a:rPr lang="el-GR" sz="2000" b="1" i="1" u="sng" dirty="0"/>
              <a:t>Απαιτούμενα Αποδεικτικά</a:t>
            </a:r>
            <a:r>
              <a:rPr lang="el-GR" sz="2000" b="1" i="1" dirty="0"/>
              <a:t>:</a:t>
            </a:r>
            <a:endParaRPr lang="en-US" sz="2000" b="1" i="1" dirty="0"/>
          </a:p>
          <a:p>
            <a:pPr algn="just">
              <a:spcBef>
                <a:spcPct val="20000"/>
              </a:spcBef>
              <a:defRPr/>
            </a:pPr>
            <a:endParaRPr lang="en-US" sz="2000" b="1" i="1" dirty="0"/>
          </a:p>
          <a:p>
            <a:pPr marL="285750" indent="-285750" algn="just">
              <a:spcBef>
                <a:spcPct val="20000"/>
              </a:spcBef>
              <a:buFont typeface="Wingdings" panose="05000000000000000000" pitchFamily="2" charset="2"/>
              <a:buChar char="§"/>
              <a:defRPr/>
            </a:pPr>
            <a:r>
              <a:rPr lang="el-GR" sz="2000" b="1" u="sng" dirty="0"/>
              <a:t>Ατομικά Πιστοποιητικά Συμμετοχής</a:t>
            </a:r>
            <a:r>
              <a:rPr lang="el-GR" sz="2000" u="sng" dirty="0"/>
              <a:t> (δείγμα στην ιστοσελίδα μας), που να περιέχουν</a:t>
            </a:r>
            <a:r>
              <a:rPr lang="el-GR" sz="2000" dirty="0"/>
              <a:t>: </a:t>
            </a:r>
          </a:p>
          <a:p>
            <a:pPr marL="742950" lvl="1" indent="-285750" algn="just">
              <a:spcBef>
                <a:spcPct val="20000"/>
              </a:spcBef>
              <a:buFont typeface="Wingdings" panose="05000000000000000000" pitchFamily="2" charset="2"/>
              <a:buChar char="ü"/>
              <a:defRPr/>
            </a:pPr>
            <a:r>
              <a:rPr lang="el-GR" dirty="0"/>
              <a:t>Υπογραφή από τον οργανισμό υποδοχής</a:t>
            </a:r>
          </a:p>
          <a:p>
            <a:pPr marL="742950" lvl="1" indent="-285750" algn="just">
              <a:spcBef>
                <a:spcPct val="20000"/>
              </a:spcBef>
              <a:buFont typeface="Wingdings" panose="05000000000000000000" pitchFamily="2" charset="2"/>
              <a:buChar char="ü"/>
              <a:defRPr/>
            </a:pPr>
            <a:r>
              <a:rPr lang="el-GR" dirty="0"/>
              <a:t>Ονοματεπώνυμο συμμετέχοντα</a:t>
            </a:r>
          </a:p>
          <a:p>
            <a:pPr marL="742950" lvl="1" indent="-285750" algn="just">
              <a:spcBef>
                <a:spcPct val="20000"/>
              </a:spcBef>
              <a:buFont typeface="Wingdings" panose="05000000000000000000" pitchFamily="2" charset="2"/>
              <a:buChar char="ü"/>
              <a:defRPr/>
            </a:pPr>
            <a:r>
              <a:rPr lang="el-GR" dirty="0"/>
              <a:t>Όνομα/Σκοπό συνάντησης </a:t>
            </a:r>
          </a:p>
          <a:p>
            <a:pPr marL="742950" lvl="1" indent="-285750" algn="just">
              <a:spcBef>
                <a:spcPct val="20000"/>
              </a:spcBef>
              <a:buFont typeface="Wingdings" panose="05000000000000000000" pitchFamily="2" charset="2"/>
              <a:buChar char="ü"/>
              <a:defRPr/>
            </a:pPr>
            <a:r>
              <a:rPr lang="el-GR" dirty="0"/>
              <a:t>Ημερομηνία έναρξης και λήξης της συνάντησης</a:t>
            </a:r>
            <a:endParaRPr lang="en-US" dirty="0"/>
          </a:p>
          <a:p>
            <a:pPr lvl="1" algn="just">
              <a:spcBef>
                <a:spcPct val="20000"/>
              </a:spcBef>
              <a:defRPr/>
            </a:pPr>
            <a:endParaRPr lang="el-GR" dirty="0"/>
          </a:p>
          <a:p>
            <a:pPr marL="285750" indent="-285750" algn="just">
              <a:spcBef>
                <a:spcPct val="20000"/>
              </a:spcBef>
              <a:buFont typeface="Wingdings" panose="05000000000000000000" pitchFamily="2" charset="2"/>
              <a:buChar char="ü"/>
              <a:defRPr/>
            </a:pPr>
            <a:endParaRPr lang="el-GR" sz="800" dirty="0"/>
          </a:p>
          <a:p>
            <a:pPr marL="285750" indent="-285750" algn="just">
              <a:spcBef>
                <a:spcPct val="20000"/>
              </a:spcBef>
              <a:buFont typeface="Wingdings" panose="05000000000000000000" pitchFamily="2" charset="2"/>
              <a:buChar char="§"/>
              <a:defRPr/>
            </a:pPr>
            <a:r>
              <a:rPr lang="el-GR" sz="2000" b="1" u="sng" dirty="0"/>
              <a:t>Λίστα Συμμετεχόντων</a:t>
            </a:r>
            <a:r>
              <a:rPr lang="el-GR" sz="2000" u="sng" dirty="0"/>
              <a:t>, υπογεγραμμένη από τους συμμετέχοντες και τον οργανισμό υποδοχής, που να περιλαμβάνει</a:t>
            </a:r>
            <a:r>
              <a:rPr lang="el-GR" sz="2000" dirty="0"/>
              <a:t>:</a:t>
            </a:r>
          </a:p>
          <a:p>
            <a:pPr marL="742950" lvl="1" indent="-285750" algn="just">
              <a:spcBef>
                <a:spcPct val="20000"/>
              </a:spcBef>
              <a:buFont typeface="Wingdings" panose="05000000000000000000" pitchFamily="2" charset="2"/>
              <a:buChar char="ü"/>
              <a:defRPr/>
            </a:pPr>
            <a:r>
              <a:rPr lang="el-GR" dirty="0"/>
              <a:t>Τίτλο, Ημερομηνίες και Χώρο Διεξαγωγής της Συνάντησης</a:t>
            </a:r>
          </a:p>
          <a:p>
            <a:pPr marL="742950" lvl="1" indent="-285750" algn="just">
              <a:spcBef>
                <a:spcPct val="20000"/>
              </a:spcBef>
              <a:buFont typeface="Wingdings" panose="05000000000000000000" pitchFamily="2" charset="2"/>
              <a:buChar char="ü"/>
              <a:defRPr/>
            </a:pPr>
            <a:r>
              <a:rPr lang="el-GR" dirty="0"/>
              <a:t>Ονοματεπώνυμο, Υπογραφή, Όνομα &amp; Ταχυδρομική Διεύθυνση </a:t>
            </a:r>
            <a:endParaRPr lang="en-US" dirty="0"/>
          </a:p>
          <a:p>
            <a:pPr lvl="1" algn="just">
              <a:spcBef>
                <a:spcPct val="20000"/>
              </a:spcBef>
              <a:defRPr/>
            </a:pPr>
            <a:r>
              <a:rPr lang="en-US" dirty="0"/>
              <a:t>      </a:t>
            </a:r>
            <a:r>
              <a:rPr lang="el-GR" dirty="0"/>
              <a:t>Ιδρύματος του κάθε συμμετέχοντα</a:t>
            </a:r>
          </a:p>
          <a:p>
            <a:pPr algn="just">
              <a:spcBef>
                <a:spcPct val="20000"/>
              </a:spcBef>
              <a:defRPr/>
            </a:pPr>
            <a:endParaRPr lang="el-GR" sz="1600" b="1" dirty="0">
              <a:solidFill>
                <a:srgbClr val="01A6C7"/>
              </a:solidFill>
            </a:endParaRPr>
          </a:p>
          <a:p>
            <a:pPr algn="just">
              <a:spcBef>
                <a:spcPct val="20000"/>
              </a:spcBef>
              <a:defRPr/>
            </a:pPr>
            <a:endParaRPr lang="el-GR" sz="1500" b="1" dirty="0">
              <a:solidFill>
                <a:srgbClr val="01A6C7"/>
              </a:solidFill>
            </a:endParaRPr>
          </a:p>
          <a:p>
            <a:pPr lvl="1" algn="just">
              <a:spcBef>
                <a:spcPct val="20000"/>
              </a:spcBef>
              <a:defRPr/>
            </a:pPr>
            <a:endParaRPr lang="el-GR" sz="2400" b="1" dirty="0">
              <a:solidFill>
                <a:srgbClr val="01A6C7"/>
              </a:solidFill>
            </a:endParaRPr>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5185"/>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Φυσικές Διακρατικές Συναντήσεις (</a:t>
            </a:r>
            <a:r>
              <a:rPr lang="en-US" sz="2400" b="1" dirty="0">
                <a:solidFill>
                  <a:srgbClr val="20376A"/>
                </a:solidFill>
              </a:rPr>
              <a:t>3</a:t>
            </a:r>
            <a:r>
              <a:rPr lang="el-GR" sz="2400" b="1" dirty="0">
                <a:solidFill>
                  <a:srgbClr val="20376A"/>
                </a:solidFill>
              </a:rPr>
              <a:t>/</a:t>
            </a:r>
            <a:r>
              <a:rPr lang="en-US" sz="2400" b="1" dirty="0">
                <a:solidFill>
                  <a:srgbClr val="20376A"/>
                </a:solidFill>
              </a:rPr>
              <a:t>5</a:t>
            </a:r>
            <a:r>
              <a:rPr lang="el-GR" sz="2400" b="1" dirty="0">
                <a:solidFill>
                  <a:srgbClr val="20376A"/>
                </a:solidFill>
              </a:rPr>
              <a:t>)</a:t>
            </a:r>
            <a:endParaRPr lang="en-GB" sz="2400" b="1" dirty="0">
              <a:solidFill>
                <a:srgbClr val="20376A"/>
              </a:solidFill>
            </a:endParaRPr>
          </a:p>
        </p:txBody>
      </p:sp>
    </p:spTree>
    <p:extLst>
      <p:ext uri="{BB962C8B-B14F-4D97-AF65-F5344CB8AC3E}">
        <p14:creationId xmlns:p14="http://schemas.microsoft.com/office/powerpoint/2010/main" val="30000655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88413" y="1484784"/>
            <a:ext cx="8605145" cy="4392488"/>
          </a:xfrm>
          <a:prstGeom prst="rect">
            <a:avLst/>
          </a:prstGeom>
        </p:spPr>
        <p:txBody>
          <a:bodyPr/>
          <a:lstStyle/>
          <a:p>
            <a:pPr marL="285750" indent="-285750" algn="just">
              <a:spcBef>
                <a:spcPct val="20000"/>
              </a:spcBef>
              <a:buFont typeface="Wingdings" panose="05000000000000000000" pitchFamily="2" charset="2"/>
              <a:buChar char="q"/>
              <a:defRPr/>
            </a:pPr>
            <a:endParaRPr lang="el-GR" sz="1500" kern="150" dirty="0">
              <a:ea typeface="SimSun" panose="02010600030101010101" pitchFamily="2" charset="-122"/>
              <a:cs typeface="Tahoma" panose="020B0604030504040204" pitchFamily="34" charset="0"/>
            </a:endParaRPr>
          </a:p>
          <a:p>
            <a:pPr algn="just">
              <a:spcBef>
                <a:spcPct val="20000"/>
              </a:spcBef>
              <a:defRPr/>
            </a:pPr>
            <a:endParaRPr lang="fr-BE" sz="19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469087" y="1664302"/>
            <a:ext cx="8659974" cy="5346843"/>
          </a:xfrm>
          <a:prstGeom prst="rect">
            <a:avLst/>
          </a:prstGeom>
        </p:spPr>
        <p:txBody>
          <a:bodyPr/>
          <a:lstStyle/>
          <a:p>
            <a:pPr algn="just">
              <a:spcBef>
                <a:spcPct val="20000"/>
              </a:spcBef>
              <a:defRPr/>
            </a:pPr>
            <a:endParaRPr lang="el-GR" sz="800" dirty="0"/>
          </a:p>
          <a:p>
            <a:pPr marL="285750" indent="-285750" algn="just">
              <a:spcBef>
                <a:spcPct val="20000"/>
              </a:spcBef>
              <a:buFont typeface="Wingdings" panose="05000000000000000000" pitchFamily="2" charset="2"/>
              <a:buChar char="§"/>
              <a:defRPr/>
            </a:pPr>
            <a:endParaRPr lang="en-US" sz="2000" u="sng" dirty="0"/>
          </a:p>
          <a:p>
            <a:pPr marL="285750" indent="-285750" algn="just">
              <a:spcBef>
                <a:spcPct val="20000"/>
              </a:spcBef>
              <a:buFont typeface="Wingdings" panose="05000000000000000000" pitchFamily="2" charset="2"/>
              <a:buChar char="§"/>
              <a:defRPr/>
            </a:pPr>
            <a:r>
              <a:rPr lang="el-GR" sz="2000" b="1" u="sng" dirty="0"/>
              <a:t>Αναλυτική Ημερήσια Διάταξη</a:t>
            </a:r>
            <a:endParaRPr lang="en-US" sz="2000" b="1" u="sng" dirty="0"/>
          </a:p>
          <a:p>
            <a:pPr marL="285750" indent="-285750" algn="just">
              <a:spcBef>
                <a:spcPct val="20000"/>
              </a:spcBef>
              <a:buFont typeface="Wingdings" panose="05000000000000000000" pitchFamily="2" charset="2"/>
              <a:buChar char="§"/>
              <a:defRPr/>
            </a:pPr>
            <a:endParaRPr lang="en-US" sz="2000" u="sng" dirty="0"/>
          </a:p>
          <a:p>
            <a:pPr marL="285750" indent="-285750" algn="just">
              <a:spcBef>
                <a:spcPct val="20000"/>
              </a:spcBef>
              <a:buFont typeface="Wingdings" panose="05000000000000000000" pitchFamily="2" charset="2"/>
              <a:buChar char="§"/>
              <a:defRPr/>
            </a:pPr>
            <a:endParaRPr lang="en-US" sz="2000" u="sng" dirty="0"/>
          </a:p>
          <a:p>
            <a:pPr marL="285750" indent="-285750" algn="just">
              <a:spcBef>
                <a:spcPct val="20000"/>
              </a:spcBef>
              <a:buFont typeface="Wingdings" panose="05000000000000000000" pitchFamily="2" charset="2"/>
              <a:buChar char="§"/>
              <a:defRPr/>
            </a:pPr>
            <a:endParaRPr lang="en-US" sz="2000" u="sng" dirty="0"/>
          </a:p>
          <a:p>
            <a:pPr marL="285750" indent="-285750" algn="just">
              <a:spcBef>
                <a:spcPct val="20000"/>
              </a:spcBef>
              <a:buFont typeface="Wingdings" panose="05000000000000000000" pitchFamily="2" charset="2"/>
              <a:buChar char="§"/>
              <a:defRPr/>
            </a:pPr>
            <a:endParaRPr lang="en-US" sz="2000" u="sng" dirty="0"/>
          </a:p>
          <a:p>
            <a:pPr marL="342900" indent="-342900" algn="just">
              <a:spcBef>
                <a:spcPct val="20000"/>
              </a:spcBef>
              <a:buFont typeface="Wingdings" panose="05000000000000000000" pitchFamily="2" charset="2"/>
              <a:buChar char="§"/>
              <a:defRPr/>
            </a:pPr>
            <a:r>
              <a:rPr lang="el-GR" sz="2000" b="1" u="sng" dirty="0"/>
              <a:t>Έντυπα που διαμοιράστηκαν και </a:t>
            </a:r>
            <a:endParaRPr lang="en-US" sz="2000" b="1" u="sng" dirty="0"/>
          </a:p>
          <a:p>
            <a:pPr algn="just">
              <a:spcBef>
                <a:spcPct val="20000"/>
              </a:spcBef>
              <a:defRPr/>
            </a:pPr>
            <a:r>
              <a:rPr lang="en-US" sz="2000" b="1" dirty="0"/>
              <a:t>      </a:t>
            </a:r>
            <a:r>
              <a:rPr lang="el-GR" sz="2000" b="1" u="sng" dirty="0"/>
              <a:t>χρησιμοποιήθηκαν κατά τη συνάντηση</a:t>
            </a:r>
          </a:p>
          <a:p>
            <a:pPr algn="just">
              <a:spcBef>
                <a:spcPct val="20000"/>
              </a:spcBef>
              <a:defRPr/>
            </a:pPr>
            <a:endParaRPr lang="el-GR" sz="1600" b="1" dirty="0">
              <a:solidFill>
                <a:srgbClr val="01A6C7"/>
              </a:solidFill>
            </a:endParaRPr>
          </a:p>
          <a:p>
            <a:pPr algn="just">
              <a:spcBef>
                <a:spcPct val="20000"/>
              </a:spcBef>
              <a:defRPr/>
            </a:pPr>
            <a:endParaRPr lang="el-GR" sz="1500" b="1" dirty="0">
              <a:solidFill>
                <a:srgbClr val="01A6C7"/>
              </a:solidFill>
            </a:endParaRPr>
          </a:p>
          <a:p>
            <a:pPr lvl="1" algn="just">
              <a:spcBef>
                <a:spcPct val="20000"/>
              </a:spcBef>
              <a:defRPr/>
            </a:pPr>
            <a:endParaRPr lang="el-GR" sz="2400" b="1" dirty="0">
              <a:solidFill>
                <a:srgbClr val="01A6C7"/>
              </a:solidFill>
            </a:endParaRPr>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5185"/>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Φυσικές Διακρατικές Συναντήσεις (</a:t>
            </a:r>
            <a:r>
              <a:rPr lang="en-US" sz="2400" b="1" dirty="0">
                <a:solidFill>
                  <a:srgbClr val="20376A"/>
                </a:solidFill>
              </a:rPr>
              <a:t>4</a:t>
            </a:r>
            <a:r>
              <a:rPr lang="el-GR" sz="2400" b="1" dirty="0">
                <a:solidFill>
                  <a:srgbClr val="20376A"/>
                </a:solidFill>
              </a:rPr>
              <a:t>/</a:t>
            </a:r>
            <a:r>
              <a:rPr lang="en-US" sz="2400" b="1" dirty="0">
                <a:solidFill>
                  <a:srgbClr val="20376A"/>
                </a:solidFill>
              </a:rPr>
              <a:t>5</a:t>
            </a:r>
            <a:r>
              <a:rPr lang="el-GR" sz="2400" b="1" dirty="0">
                <a:solidFill>
                  <a:srgbClr val="20376A"/>
                </a:solidFill>
              </a:rPr>
              <a:t>)</a:t>
            </a:r>
            <a:endParaRPr lang="en-GB" sz="2400" b="1" dirty="0">
              <a:solidFill>
                <a:srgbClr val="20376A"/>
              </a:solidFill>
            </a:endParaRPr>
          </a:p>
        </p:txBody>
      </p:sp>
      <p:pic>
        <p:nvPicPr>
          <p:cNvPr id="5122" name="Picture 2" descr="How To Create a Meeting Agenda | MeetingKing">
            <a:extLst>
              <a:ext uri="{FF2B5EF4-FFF2-40B4-BE49-F238E27FC236}">
                <a16:creationId xmlns:a16="http://schemas.microsoft.com/office/drawing/2014/main" id="{4AC8925C-00C2-48D2-8D4F-F108AFE36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8358" y="1858108"/>
            <a:ext cx="1634756" cy="136229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Documents - Streamline the Office Doc. Online - EasyWork">
            <a:extLst>
              <a:ext uri="{FF2B5EF4-FFF2-40B4-BE49-F238E27FC236}">
                <a16:creationId xmlns:a16="http://schemas.microsoft.com/office/drawing/2014/main" id="{5C914439-BD06-4C67-80C7-30DC77D8AB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0418" y="3793723"/>
            <a:ext cx="2336761" cy="1198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262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578857" y="3236510"/>
            <a:ext cx="3707426" cy="1938992"/>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endParaRPr lang="en-US" sz="2400" dirty="0"/>
          </a:p>
          <a:p>
            <a:pPr algn="ctr"/>
            <a:r>
              <a:rPr lang="el-GR" sz="2400" b="1" dirty="0"/>
              <a:t>ΣΥΜΦΩΝΙΑ ΕΠΙΧΟΡΗΓΗΣΗΣ</a:t>
            </a:r>
            <a:endParaRPr lang="en-US" sz="2400" b="1" dirty="0"/>
          </a:p>
        </p:txBody>
      </p:sp>
      <p:sp>
        <p:nvSpPr>
          <p:cNvPr id="3" name="AutoShape 2" descr="Image result for Agreements ic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greements ic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ecmag.com/sites/default/files/styles/article_medium/public/xml_uploads/unzipped/business_contract_work_office_professional_corporate_icons_think156459787_1.jpg?itok=OTkLQj1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Image result for Agreements ic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6286" y="1052736"/>
            <a:ext cx="3219450" cy="3219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3967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88413" y="1484784"/>
            <a:ext cx="8605145" cy="4392488"/>
          </a:xfrm>
          <a:prstGeom prst="rect">
            <a:avLst/>
          </a:prstGeom>
        </p:spPr>
        <p:txBody>
          <a:bodyPr/>
          <a:lstStyle/>
          <a:p>
            <a:pPr marL="285750" indent="-285750" algn="just">
              <a:spcBef>
                <a:spcPct val="20000"/>
              </a:spcBef>
              <a:buFont typeface="Wingdings" panose="05000000000000000000" pitchFamily="2" charset="2"/>
              <a:buChar char="q"/>
              <a:defRPr/>
            </a:pPr>
            <a:endParaRPr lang="el-GR" sz="1500" kern="150" dirty="0">
              <a:ea typeface="SimSun" panose="02010600030101010101" pitchFamily="2" charset="-122"/>
              <a:cs typeface="Tahoma" panose="020B0604030504040204" pitchFamily="34" charset="0"/>
            </a:endParaRPr>
          </a:p>
          <a:p>
            <a:pPr algn="just">
              <a:spcBef>
                <a:spcPct val="20000"/>
              </a:spcBef>
              <a:defRPr/>
            </a:pPr>
            <a:endParaRPr lang="fr-BE" sz="19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188413" y="1412776"/>
            <a:ext cx="8507580" cy="3168352"/>
          </a:xfrm>
          <a:prstGeom prst="rect">
            <a:avLst/>
          </a:prstGeom>
        </p:spPr>
        <p:txBody>
          <a:bodyPr/>
          <a:lstStyle/>
          <a:p>
            <a:pPr marL="285750" indent="-285750" algn="just">
              <a:spcBef>
                <a:spcPct val="20000"/>
              </a:spcBef>
              <a:buFont typeface="Wingdings" panose="05000000000000000000" pitchFamily="2" charset="2"/>
              <a:buChar char="q"/>
              <a:defRPr/>
            </a:pPr>
            <a:r>
              <a:rPr lang="el-GR" sz="2000" dirty="0"/>
              <a:t>Για σκοπούς υπολογισμού της χιλιομετρικής απόστασης, </a:t>
            </a:r>
            <a:r>
              <a:rPr lang="el-GR" sz="2000" i="1" dirty="0"/>
              <a:t>ως</a:t>
            </a:r>
            <a:r>
              <a:rPr lang="el-GR" sz="2000" dirty="0"/>
              <a:t> </a:t>
            </a:r>
            <a:r>
              <a:rPr lang="el-GR" sz="2000" i="1" dirty="0"/>
              <a:t>τόπος αναχώρησης θεωρείται ή πόλη-έδρα του οργανισμού αποστολής </a:t>
            </a:r>
            <a:r>
              <a:rPr lang="el-GR" sz="2000" dirty="0"/>
              <a:t>και </a:t>
            </a:r>
            <a:r>
              <a:rPr lang="el-GR" sz="2000" i="1" dirty="0"/>
              <a:t>ως</a:t>
            </a:r>
            <a:r>
              <a:rPr lang="el-GR" sz="2000" dirty="0"/>
              <a:t> </a:t>
            </a:r>
            <a:r>
              <a:rPr lang="el-GR" sz="2000" i="1" dirty="0"/>
              <a:t>τόπος άφιξης η πόλη-έδρα του οργανισμού υποδοχής</a:t>
            </a:r>
            <a:r>
              <a:rPr lang="el-GR" sz="2000" dirty="0"/>
              <a:t>.</a:t>
            </a:r>
          </a:p>
          <a:p>
            <a:pPr algn="just">
              <a:spcBef>
                <a:spcPct val="20000"/>
              </a:spcBef>
              <a:defRPr/>
            </a:pPr>
            <a:endParaRPr lang="el-GR" sz="2000" dirty="0"/>
          </a:p>
          <a:p>
            <a:pPr marL="285750" indent="-285750" algn="just">
              <a:spcBef>
                <a:spcPct val="20000"/>
              </a:spcBef>
              <a:buFont typeface="Wingdings" panose="05000000000000000000" pitchFamily="2" charset="2"/>
              <a:buChar char="q"/>
              <a:defRPr/>
            </a:pPr>
            <a:r>
              <a:rPr lang="el-GR" sz="2000" i="1" dirty="0"/>
              <a:t>Εάν στην Τελική Έκθεση δηλωθεί διαφορετικός τόπος αναχώρησης ή άφιξης από τους πιο πάνω</a:t>
            </a:r>
            <a:r>
              <a:rPr lang="el-GR" sz="2000" dirty="0"/>
              <a:t>, πρέπει να:</a:t>
            </a:r>
          </a:p>
          <a:p>
            <a:pPr marL="742950" lvl="1" indent="-285750" algn="just">
              <a:spcBef>
                <a:spcPct val="20000"/>
              </a:spcBef>
              <a:buFont typeface="Wingdings" panose="05000000000000000000" pitchFamily="2" charset="2"/>
              <a:buChar char="§"/>
              <a:defRPr/>
            </a:pPr>
            <a:r>
              <a:rPr lang="el-GR" sz="2000" dirty="0"/>
              <a:t>Δοθεί επαρκής επεξήγηση για την απόκλιση αυτή</a:t>
            </a:r>
          </a:p>
          <a:p>
            <a:pPr marL="742950" lvl="1" indent="-285750" algn="just">
              <a:spcBef>
                <a:spcPct val="20000"/>
              </a:spcBef>
              <a:buFont typeface="Wingdings" panose="05000000000000000000" pitchFamily="2" charset="2"/>
              <a:buChar char="§"/>
              <a:defRPr/>
            </a:pPr>
            <a:r>
              <a:rPr lang="el-GR" sz="2000" dirty="0"/>
              <a:t>Επισυναφθούν αεροπορικά εισιτήρια ή τιμολόγια, στα οποία να φαίνονται οι πόλεις αναχώρησης και άφιξης (μόνο εάν αλλάζει η χιλιομετρική απόσταση)</a:t>
            </a:r>
          </a:p>
          <a:p>
            <a:pPr algn="just">
              <a:spcBef>
                <a:spcPct val="20000"/>
              </a:spcBef>
              <a:defRPr/>
            </a:pPr>
            <a:endParaRPr lang="el-GR" dirty="0"/>
          </a:p>
          <a:p>
            <a:pPr lvl="1" algn="just">
              <a:spcBef>
                <a:spcPct val="20000"/>
              </a:spcBef>
              <a:defRPr/>
            </a:pPr>
            <a:endParaRPr lang="el-GR" dirty="0"/>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128819"/>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Φυσικές Διακρατικές Συναντήσεις (</a:t>
            </a:r>
            <a:r>
              <a:rPr lang="en-US" sz="2400" b="1" dirty="0">
                <a:solidFill>
                  <a:srgbClr val="20376A"/>
                </a:solidFill>
              </a:rPr>
              <a:t>5</a:t>
            </a:r>
            <a:r>
              <a:rPr lang="el-GR" sz="2400" b="1" dirty="0">
                <a:solidFill>
                  <a:srgbClr val="20376A"/>
                </a:solidFill>
              </a:rPr>
              <a:t>/</a:t>
            </a:r>
            <a:r>
              <a:rPr lang="en-US" sz="2400" b="1" dirty="0">
                <a:solidFill>
                  <a:srgbClr val="20376A"/>
                </a:solidFill>
              </a:rPr>
              <a:t>5</a:t>
            </a:r>
            <a:r>
              <a:rPr lang="el-GR" sz="2400" b="1" dirty="0">
                <a:solidFill>
                  <a:srgbClr val="20376A"/>
                </a:solidFill>
              </a:rPr>
              <a:t>) </a:t>
            </a:r>
            <a:endParaRPr lang="en-GB" sz="2400" b="1" dirty="0">
              <a:solidFill>
                <a:srgbClr val="20376A"/>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140426" y="4808176"/>
            <a:ext cx="1274096" cy="1274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06919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88413" y="1484784"/>
            <a:ext cx="8605145" cy="4392488"/>
          </a:xfrm>
          <a:prstGeom prst="rect">
            <a:avLst/>
          </a:prstGeom>
        </p:spPr>
        <p:txBody>
          <a:bodyPr/>
          <a:lstStyle/>
          <a:p>
            <a:pPr marL="285750" indent="-285750" algn="just">
              <a:spcBef>
                <a:spcPct val="20000"/>
              </a:spcBef>
              <a:buFont typeface="Wingdings" panose="05000000000000000000" pitchFamily="2" charset="2"/>
              <a:buChar char="q"/>
              <a:defRPr/>
            </a:pPr>
            <a:endParaRPr lang="el-GR" sz="1500" kern="150" dirty="0">
              <a:ea typeface="SimSun" panose="02010600030101010101" pitchFamily="2" charset="-122"/>
              <a:cs typeface="Tahoma" panose="020B0604030504040204" pitchFamily="34" charset="0"/>
            </a:endParaRPr>
          </a:p>
          <a:p>
            <a:pPr algn="just">
              <a:spcBef>
                <a:spcPct val="20000"/>
              </a:spcBef>
              <a:defRPr/>
            </a:pPr>
            <a:endParaRPr lang="fr-BE" sz="19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352365" y="2960971"/>
            <a:ext cx="8507580" cy="3168352"/>
          </a:xfrm>
          <a:prstGeom prst="rect">
            <a:avLst/>
          </a:prstGeom>
        </p:spPr>
        <p:txBody>
          <a:bodyPr/>
          <a:lstStyle/>
          <a:p>
            <a:pPr algn="just">
              <a:spcBef>
                <a:spcPct val="20000"/>
              </a:spcBef>
              <a:defRPr/>
            </a:pPr>
            <a:endParaRPr lang="el-GR" dirty="0"/>
          </a:p>
          <a:p>
            <a:pPr lvl="1" algn="just">
              <a:spcBef>
                <a:spcPct val="20000"/>
              </a:spcBef>
              <a:defRPr/>
            </a:pPr>
            <a:endParaRPr lang="el-GR" dirty="0"/>
          </a:p>
          <a:p>
            <a:pPr algn="just">
              <a:spcBef>
                <a:spcPts val="400"/>
              </a:spcBef>
              <a:defRPr/>
            </a:pPr>
            <a:endParaRPr lang="el-GR" sz="1400" b="1" dirty="0">
              <a:solidFill>
                <a:srgbClr val="01A6C7"/>
              </a:solidFill>
            </a:endParaRPr>
          </a:p>
          <a:p>
            <a:pPr algn="just">
              <a:spcBef>
                <a:spcPct val="20000"/>
              </a:spcBef>
              <a:defRPr/>
            </a:pPr>
            <a:endParaRPr lang="el-GR" sz="24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128819"/>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Εικονικές Διακρατικές Συναντήσεις</a:t>
            </a:r>
            <a:endParaRPr lang="en-GB" sz="2400" b="1" dirty="0">
              <a:solidFill>
                <a:srgbClr val="20376A"/>
              </a:solidFill>
            </a:endParaRPr>
          </a:p>
        </p:txBody>
      </p:sp>
      <p:sp>
        <p:nvSpPr>
          <p:cNvPr id="12" name="TextBox 11">
            <a:extLst>
              <a:ext uri="{FF2B5EF4-FFF2-40B4-BE49-F238E27FC236}">
                <a16:creationId xmlns:a16="http://schemas.microsoft.com/office/drawing/2014/main" id="{079638DC-DAB3-4368-A600-B563557065E2}"/>
              </a:ext>
            </a:extLst>
          </p:cNvPr>
          <p:cNvSpPr txBox="1"/>
          <p:nvPr/>
        </p:nvSpPr>
        <p:spPr>
          <a:xfrm>
            <a:off x="457826" y="1642373"/>
            <a:ext cx="8201656" cy="1967142"/>
          </a:xfrm>
          <a:prstGeom prst="rect">
            <a:avLst/>
          </a:prstGeom>
          <a:noFill/>
        </p:spPr>
        <p:txBody>
          <a:bodyPr wrap="square">
            <a:spAutoFit/>
          </a:bodyPr>
          <a:lstStyle/>
          <a:p>
            <a:pPr marL="180340" marR="0" algn="ctr">
              <a:lnSpc>
                <a:spcPct val="107000"/>
              </a:lnSpc>
              <a:spcBef>
                <a:spcPts val="0"/>
              </a:spcBef>
              <a:spcAft>
                <a:spcPts val="800"/>
              </a:spcAft>
            </a:pPr>
            <a:r>
              <a:rPr lang="el-GR" sz="2300" dirty="0">
                <a:effectLst/>
                <a:latin typeface="Times New Roman" panose="02020603050405020304" pitchFamily="18" charset="0"/>
                <a:ea typeface="Calibri" panose="020F0502020204030204" pitchFamily="34" charset="0"/>
                <a:cs typeface="Times New Roman" panose="02020603050405020304" pitchFamily="18" charset="0"/>
              </a:rPr>
              <a:t>Στην περίπτωση που μία τέτοια δραστηριότητα υλοποιείται διαδικτυακά, αυτή δε συνδέεται με κανένα επιλέξιμο κόστος. Τα έξοδα που μπορεί να προκύψουν αναμένεται να καλυφθούν από μέρος του ποσού που αντιστοιχεί στην κατηγορία </a:t>
            </a:r>
            <a:r>
              <a:rPr lang="en-GB" sz="2300" dirty="0">
                <a:effectLst/>
                <a:latin typeface="Times New Roman" panose="02020603050405020304" pitchFamily="18" charset="0"/>
                <a:ea typeface="Calibri" panose="020F0502020204030204" pitchFamily="34" charset="0"/>
                <a:cs typeface="Times New Roman" panose="02020603050405020304" pitchFamily="18" charset="0"/>
              </a:rPr>
              <a:t>“Project management and implementation”</a:t>
            </a:r>
            <a:r>
              <a:rPr lang="el-GR" sz="23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3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descr="Lead a successful BIM coordination meeting with some easy tips">
            <a:extLst>
              <a:ext uri="{FF2B5EF4-FFF2-40B4-BE49-F238E27FC236}">
                <a16:creationId xmlns:a16="http://schemas.microsoft.com/office/drawing/2014/main" id="{C2E78290-5706-4FB9-A07E-4ED1333F01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5277" y="4258058"/>
            <a:ext cx="3181350" cy="1438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3698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16935" y="1340768"/>
            <a:ext cx="8839709" cy="4937250"/>
          </a:xfrm>
          <a:prstGeom prst="rect">
            <a:avLst/>
          </a:prstGeom>
        </p:spPr>
        <p:txBody>
          <a:bodyPr/>
          <a:lstStyle/>
          <a:p>
            <a:pPr marL="285750" indent="-285750" algn="just">
              <a:spcBef>
                <a:spcPct val="20000"/>
              </a:spcBef>
              <a:buFont typeface="Wingdings" panose="05000000000000000000" pitchFamily="2" charset="2"/>
              <a:buChar char="q"/>
              <a:defRPr/>
            </a:pPr>
            <a:r>
              <a:rPr lang="el-GR" sz="2000" b="1" i="1" u="sng" dirty="0"/>
              <a:t>Προϊόντα Πνευματικής Εργασίας</a:t>
            </a:r>
            <a:r>
              <a:rPr lang="en-US" sz="2000" u="sng" dirty="0">
                <a:solidFill>
                  <a:schemeClr val="tx1">
                    <a:lumMod val="65000"/>
                    <a:lumOff val="35000"/>
                  </a:schemeClr>
                </a:solidFill>
              </a:rPr>
              <a:t>/</a:t>
            </a:r>
            <a:r>
              <a:rPr lang="el-GR" sz="2000" b="1" i="1" u="sng" dirty="0"/>
              <a:t>Απτά αποτελέσματα του Σχεδίου (Μεγάλης  Εμβέλειας), τα οποία έχουν εγκριθεί από το ΙΔΕΠ Διά Βίου Μάθησης</a:t>
            </a:r>
            <a:r>
              <a:rPr lang="el-GR" sz="2000" b="1" i="1" dirty="0"/>
              <a:t>:</a:t>
            </a:r>
          </a:p>
          <a:p>
            <a:pPr algn="just">
              <a:spcBef>
                <a:spcPct val="20000"/>
              </a:spcBef>
              <a:defRPr/>
            </a:pPr>
            <a:endParaRPr lang="en-US" sz="2000" b="1" i="1" u="sng" dirty="0"/>
          </a:p>
          <a:p>
            <a:pPr algn="just">
              <a:spcBef>
                <a:spcPct val="20000"/>
              </a:spcBef>
              <a:defRPr/>
            </a:pPr>
            <a:endParaRPr lang="el-GR" sz="800" b="1" i="1" u="sng" dirty="0"/>
          </a:p>
          <a:p>
            <a:pPr marL="285750" indent="-285750" algn="just">
              <a:spcBef>
                <a:spcPct val="20000"/>
              </a:spcBef>
              <a:buFont typeface="Wingdings" panose="05000000000000000000" pitchFamily="2" charset="2"/>
              <a:buChar char="§"/>
              <a:defRPr/>
            </a:pPr>
            <a:r>
              <a:rPr lang="el-GR" u="sng" dirty="0"/>
              <a:t>Υπολογισμός Επιλέξιμων Δαπανών</a:t>
            </a:r>
            <a:r>
              <a:rPr lang="el-GR" dirty="0"/>
              <a:t>: Το ποσό επιχορήγησης για κάθε άτομο που συμμετέχει προκύπτει από τον εξής πολλαπλασιασμό: Ημέρες Εργασίας  Χ  Μοναδιαίο Κόστος. Η τιμή του Μοναδιαίου Κόστους καθορίζεται από την κατηγορία του προσωπικού (</a:t>
            </a:r>
            <a:r>
              <a:rPr lang="en-US" dirty="0"/>
              <a:t>“technician”, “researcher”)</a:t>
            </a:r>
            <a:r>
              <a:rPr lang="el-GR" dirty="0"/>
              <a:t> και τη χώρα του οργανισμού του. </a:t>
            </a:r>
          </a:p>
          <a:p>
            <a:pPr algn="just">
              <a:spcBef>
                <a:spcPct val="20000"/>
              </a:spcBef>
              <a:defRPr/>
            </a:pPr>
            <a:endParaRPr lang="el-GR" dirty="0"/>
          </a:p>
          <a:p>
            <a:pPr algn="just">
              <a:spcBef>
                <a:spcPct val="20000"/>
              </a:spcBef>
              <a:defRPr/>
            </a:pPr>
            <a:endParaRPr lang="el-GR" sz="800" dirty="0"/>
          </a:p>
          <a:p>
            <a:pPr algn="just">
              <a:spcBef>
                <a:spcPct val="20000"/>
              </a:spcBef>
              <a:defRPr/>
            </a:pPr>
            <a:r>
              <a:rPr lang="el-GR" sz="1700" u="sng" dirty="0"/>
              <a:t>Σημείωση: Η συμμετοχή Διαχειριστών </a:t>
            </a:r>
            <a:r>
              <a:rPr lang="en-US" sz="1700" u="sng" dirty="0"/>
              <a:t>(“managers”) </a:t>
            </a:r>
            <a:r>
              <a:rPr lang="el-GR" sz="1700" u="sng" dirty="0"/>
              <a:t>και Διοικητικού Προσωπικού</a:t>
            </a:r>
            <a:r>
              <a:rPr lang="en-US" sz="1700" u="sng" dirty="0"/>
              <a:t> (“administrative staff”)</a:t>
            </a:r>
            <a:r>
              <a:rPr lang="el-GR" sz="1700" u="sng" dirty="0"/>
              <a:t> θεωρείται μη επιλέξιμη</a:t>
            </a:r>
            <a:r>
              <a:rPr lang="en-US" sz="1700" dirty="0"/>
              <a:t>: </a:t>
            </a:r>
            <a:r>
              <a:rPr lang="el-GR" sz="1700" dirty="0"/>
              <a:t>Κατά βάση, οι δύο αυτές κατηγορίες καλύπτονται από την κατηγορία «Διαχείριση και Υλοποίηση του Σχεδίου», εκτός εάν ήδη δόθηκε έγκριση από το ΙΔΕΠ για κάλυψη των εν λόγω δαπανών από το κονδύλι που αφορά τα «Πνευματικά Παραδοτέα».</a:t>
            </a:r>
            <a:endParaRPr lang="en-US" sz="1700" dirty="0"/>
          </a:p>
          <a:p>
            <a:pPr algn="just">
              <a:spcBef>
                <a:spcPct val="20000"/>
              </a:spcBef>
              <a:defRPr/>
            </a:pPr>
            <a:endParaRPr lang="el-GR" sz="800" b="1" i="1" u="sng" dirty="0"/>
          </a:p>
          <a:p>
            <a:pPr marL="266700" indent="-266700" algn="just">
              <a:spcBef>
                <a:spcPct val="20000"/>
              </a:spcBef>
              <a:defRPr/>
            </a:pPr>
            <a:endParaRPr lang="en-US" sz="1600" dirty="0"/>
          </a:p>
          <a:p>
            <a:pPr algn="just">
              <a:spcBef>
                <a:spcPct val="20000"/>
              </a:spcBef>
              <a:defRPr/>
            </a:pPr>
            <a:r>
              <a:rPr lang="el-GR" sz="1600" dirty="0"/>
              <a:t>	</a:t>
            </a:r>
          </a:p>
          <a:p>
            <a:pPr marL="285750" indent="-285750" algn="just">
              <a:spcBef>
                <a:spcPct val="20000"/>
              </a:spcBef>
              <a:buFont typeface="Wingdings" panose="05000000000000000000" pitchFamily="2" charset="2"/>
              <a:buChar char="§"/>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978" y="0"/>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(1/7)</a:t>
            </a:r>
            <a:endParaRPr lang="en-GB" sz="2400" b="1" dirty="0">
              <a:solidFill>
                <a:srgbClr val="20376A"/>
              </a:solidFill>
            </a:endParaRPr>
          </a:p>
        </p:txBody>
      </p:sp>
    </p:spTree>
    <p:extLst>
      <p:ext uri="{BB962C8B-B14F-4D97-AF65-F5344CB8AC3E}">
        <p14:creationId xmlns:p14="http://schemas.microsoft.com/office/powerpoint/2010/main" val="30535906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6577" y="1251909"/>
            <a:ext cx="8839709" cy="4937250"/>
          </a:xfrm>
          <a:prstGeom prst="rect">
            <a:avLst/>
          </a:prstGeom>
        </p:spPr>
        <p:txBody>
          <a:bodyPr/>
          <a:lstStyle/>
          <a:p>
            <a:pPr marL="266700" indent="-266700">
              <a:defRPr/>
            </a:pPr>
            <a:endParaRPr lang="el-GR" dirty="0"/>
          </a:p>
          <a:p>
            <a:pPr marL="285750" indent="-285750">
              <a:buFont typeface="Wingdings" panose="05000000000000000000" pitchFamily="2" charset="2"/>
              <a:buChar char="§"/>
              <a:defRPr/>
            </a:pPr>
            <a:r>
              <a:rPr lang="el-GR" u="sng" kern="150" dirty="0">
                <a:ea typeface="Times New Roman" panose="02020603050405020304" pitchFamily="18" charset="0"/>
                <a:cs typeface="Times New Roman" panose="02020603050405020304" pitchFamily="18" charset="0"/>
              </a:rPr>
              <a:t>Συμμετέχοντες</a:t>
            </a:r>
            <a:r>
              <a:rPr lang="el-GR" kern="150" dirty="0">
                <a:ea typeface="Times New Roman" panose="02020603050405020304" pitchFamily="18" charset="0"/>
                <a:cs typeface="Times New Roman" panose="02020603050405020304" pitchFamily="18" charset="0"/>
              </a:rPr>
              <a:t>: Η χρηματοδότηση για τα «Πνευματικά Παραδοτέα» αφορά μόνο τις </a:t>
            </a:r>
            <a:r>
              <a:rPr lang="el-GR" b="1" i="1" kern="150" dirty="0">
                <a:ea typeface="Times New Roman" panose="02020603050405020304" pitchFamily="18" charset="0"/>
                <a:cs typeface="Times New Roman" panose="02020603050405020304" pitchFamily="18" charset="0"/>
              </a:rPr>
              <a:t>δαπάνες του έμμισθου προσωπικού των συμμετεχόντων οργανισμών </a:t>
            </a:r>
            <a:r>
              <a:rPr lang="el-GR" kern="150" dirty="0">
                <a:ea typeface="Times New Roman" panose="02020603050405020304" pitchFamily="18" charset="0"/>
                <a:cs typeface="Times New Roman" panose="02020603050405020304" pitchFamily="18" charset="0"/>
              </a:rPr>
              <a:t>για την παραγωγή τους</a:t>
            </a:r>
          </a:p>
          <a:p>
            <a:pPr>
              <a:defRPr/>
            </a:pPr>
            <a:endParaRPr lang="el-GR" kern="150" dirty="0">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defRPr/>
            </a:pPr>
            <a:r>
              <a:rPr lang="el-GR" u="sng" kern="150" dirty="0">
                <a:ea typeface="SimSun" panose="02010600030101010101" pitchFamily="2" charset="-122"/>
                <a:cs typeface="Tahoma" panose="020B0604030504040204" pitchFamily="34" charset="0"/>
              </a:rPr>
              <a:t>Τελική Έκθεση</a:t>
            </a:r>
            <a:r>
              <a:rPr lang="el-GR" kern="150" dirty="0">
                <a:ea typeface="SimSun" panose="02010600030101010101" pitchFamily="2" charset="-122"/>
                <a:cs typeface="Tahoma" panose="020B0604030504040204" pitchFamily="34" charset="0"/>
              </a:rPr>
              <a:t>: Στην τελική έκθεση απαιτείται ακριβής περιγραφή του κάθε παραδοτέου, των αποτελεσμάτων του και των δραστηριοτήτων που οδήγησαν στην παραγωγή του. Επίσης, δηλώνονται οι ημερομηνίες έναρξης και λήξης ανάπτυξής του και οι συνολικές εργατοημέρες για κάθε εταίρο, ανά κατηγορία προσωπικού</a:t>
            </a:r>
            <a:endParaRPr lang="fr-BE" kern="150" dirty="0">
              <a:solidFill>
                <a:schemeClr val="tx1">
                  <a:lumMod val="65000"/>
                  <a:lumOff val="35000"/>
                </a:schemeClr>
              </a:solidFill>
              <a:ea typeface="SimSun" panose="02010600030101010101" pitchFamily="2" charset="-122"/>
              <a:cs typeface="Tahoma" panose="020B0604030504040204" pitchFamily="34" charset="0"/>
            </a:endParaRPr>
          </a:p>
          <a:p>
            <a:pPr marL="285750" indent="-285750">
              <a:buFont typeface="Wingdings" panose="05000000000000000000" pitchFamily="2" charset="2"/>
              <a:buChar char="§"/>
              <a:defRPr/>
            </a:pPr>
            <a:endParaRPr lang="el-GR" kern="150" dirty="0">
              <a:ea typeface="Times New Roman" panose="02020603050405020304" pitchFamily="18" charset="0"/>
              <a:cs typeface="Times New Roman" panose="02020603050405020304" pitchFamily="18" charset="0"/>
            </a:endParaRPr>
          </a:p>
          <a:p>
            <a:pPr marL="266700" indent="-266700">
              <a:defRPr/>
            </a:pPr>
            <a:endParaRPr lang="el-GR" sz="1600" dirty="0"/>
          </a:p>
          <a:p>
            <a:pPr marL="266700" indent="-266700" algn="just">
              <a:spcBef>
                <a:spcPct val="20000"/>
              </a:spcBef>
              <a:defRPr/>
            </a:pPr>
            <a:endParaRPr lang="en-US" sz="1600" dirty="0"/>
          </a:p>
          <a:p>
            <a:pPr algn="just">
              <a:spcBef>
                <a:spcPct val="20000"/>
              </a:spcBef>
              <a:defRPr/>
            </a:pPr>
            <a:r>
              <a:rPr lang="el-GR" sz="1600" dirty="0"/>
              <a:t>	</a:t>
            </a:r>
          </a:p>
          <a:p>
            <a:pPr marL="285750" indent="-285750" algn="just">
              <a:spcBef>
                <a:spcPct val="20000"/>
              </a:spcBef>
              <a:buFont typeface="Wingdings" panose="05000000000000000000" pitchFamily="2" charset="2"/>
              <a:buChar char="§"/>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978" y="0"/>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(2/7)</a:t>
            </a:r>
            <a:endParaRPr lang="en-GB" sz="2400" b="1" dirty="0">
              <a:solidFill>
                <a:srgbClr val="20376A"/>
              </a:solidFill>
            </a:endParaRPr>
          </a:p>
        </p:txBody>
      </p:sp>
      <p:pic>
        <p:nvPicPr>
          <p:cNvPr id="6148" name="Picture 4" descr="Outputs | Destex Project">
            <a:extLst>
              <a:ext uri="{FF2B5EF4-FFF2-40B4-BE49-F238E27FC236}">
                <a16:creationId xmlns:a16="http://schemas.microsoft.com/office/drawing/2014/main" id="{DD1228D1-A3E9-453B-A4DD-CC58D37391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871" y="4136635"/>
            <a:ext cx="2531329" cy="2648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76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96312" y="1484784"/>
            <a:ext cx="8759275" cy="4392488"/>
          </a:xfrm>
          <a:prstGeom prst="rect">
            <a:avLst/>
          </a:prstGeom>
        </p:spPr>
        <p:txBody>
          <a:bodyPr/>
          <a:lstStyle/>
          <a:p>
            <a:pPr algn="just">
              <a:spcBef>
                <a:spcPct val="20000"/>
              </a:spcBef>
              <a:defRPr/>
            </a:pPr>
            <a:r>
              <a:rPr lang="el-GR" sz="2200" u="sng" kern="150" dirty="0">
                <a:ea typeface="Times New Roman" panose="02020603050405020304" pitchFamily="18" charset="0"/>
                <a:cs typeface="Times New Roman" panose="02020603050405020304" pitchFamily="18" charset="0"/>
              </a:rPr>
              <a:t>Σημειώσεις:</a:t>
            </a:r>
          </a:p>
          <a:p>
            <a:pPr algn="just">
              <a:spcBef>
                <a:spcPct val="20000"/>
              </a:spcBef>
              <a:defRPr/>
            </a:pPr>
            <a:endParaRPr lang="el-GR" sz="1000" b="1" i="1" u="sng" dirty="0"/>
          </a:p>
          <a:p>
            <a:pPr marL="285750" indent="-285750" algn="just">
              <a:spcBef>
                <a:spcPct val="20000"/>
              </a:spcBef>
              <a:buFont typeface="Wingdings" panose="05000000000000000000" pitchFamily="2" charset="2"/>
              <a:buChar char="§"/>
              <a:defRPr/>
            </a:pPr>
            <a:r>
              <a:rPr lang="el-GR" sz="1900" u="sng" kern="150" dirty="0">
                <a:ea typeface="SimSun" panose="02010600030101010101" pitchFamily="2" charset="-122"/>
                <a:cs typeface="Tahoma" panose="020B0604030504040204" pitchFamily="34" charset="0"/>
              </a:rPr>
              <a:t>Μεταφορά κονδυλίων από άλλη κατηγορία προϋπολογισμού</a:t>
            </a:r>
            <a:r>
              <a:rPr lang="el-GR" sz="1900" kern="150" dirty="0">
                <a:ea typeface="SimSun" panose="02010600030101010101" pitchFamily="2" charset="-122"/>
                <a:cs typeface="Tahoma" panose="020B0604030504040204" pitchFamily="34" charset="0"/>
              </a:rPr>
              <a:t>: Σε περιπτώσεις μεταφοράς κονδυλίων προς κάποιο παραδοτέο, οι εργατοημέρες που δηλώνονται στην τελική έκθεση για την παραγωγή του πρέπει να είναι </a:t>
            </a:r>
            <a:r>
              <a:rPr lang="el-GR" sz="1900" b="1" i="1" kern="150" dirty="0">
                <a:ea typeface="SimSun" panose="02010600030101010101" pitchFamily="2" charset="-122"/>
                <a:cs typeface="Tahoma" panose="020B0604030504040204" pitchFamily="34" charset="0"/>
              </a:rPr>
              <a:t>ρεαλιστικές</a:t>
            </a:r>
            <a:r>
              <a:rPr lang="el-GR" sz="1900" kern="150" dirty="0">
                <a:ea typeface="SimSun" panose="02010600030101010101" pitchFamily="2" charset="-122"/>
                <a:cs typeface="Tahoma" panose="020B0604030504040204" pitchFamily="34" charset="0"/>
              </a:rPr>
              <a:t> και </a:t>
            </a:r>
            <a:r>
              <a:rPr lang="el-GR" sz="1900" b="1" i="1" kern="150" dirty="0">
                <a:ea typeface="SimSun" panose="02010600030101010101" pitchFamily="2" charset="-122"/>
                <a:cs typeface="Tahoma" panose="020B0604030504040204" pitchFamily="34" charset="0"/>
              </a:rPr>
              <a:t>να συνάδουν με τους στόχους και το περιεχόμενό του.</a:t>
            </a:r>
          </a:p>
          <a:p>
            <a:pPr marL="285750" indent="-285750" algn="just">
              <a:spcBef>
                <a:spcPct val="20000"/>
              </a:spcBef>
              <a:buFont typeface="Wingdings" panose="05000000000000000000" pitchFamily="2" charset="2"/>
              <a:buChar char="§"/>
              <a:defRPr/>
            </a:pPr>
            <a:endParaRPr lang="el-GR" sz="1900" b="1" i="1" kern="150" dirty="0">
              <a:ea typeface="SimSun" panose="02010600030101010101" pitchFamily="2" charset="-122"/>
              <a:cs typeface="Tahoma" panose="020B0604030504040204" pitchFamily="34" charset="0"/>
            </a:endParaRPr>
          </a:p>
          <a:p>
            <a:pPr marL="266700" indent="-266700" algn="just">
              <a:buFont typeface="Wingdings" panose="05000000000000000000" pitchFamily="2" charset="2"/>
              <a:buChar char="§"/>
              <a:defRPr/>
            </a:pPr>
            <a:r>
              <a:rPr lang="el-GR" sz="1900" u="sng" dirty="0"/>
              <a:t>Μη επιλέξιμα παραδοτέα</a:t>
            </a:r>
            <a:r>
              <a:rPr lang="el-GR" sz="1900" dirty="0"/>
              <a:t>: Όταν ένα παραδοτέο δε θεωρηθεί από το ΙΔΕΠ επιλέξιμο για επιχορήγηση, κατά την αξιολόγηση της αίτησης, ο δικαιούχος εξακολουθεί να έχει</a:t>
            </a:r>
            <a:r>
              <a:rPr lang="en-US" sz="1900" dirty="0"/>
              <a:t> </a:t>
            </a:r>
            <a:r>
              <a:rPr lang="el-GR" sz="1900" dirty="0"/>
              <a:t>υποχρέωση να το υλοποιήσει, λόγω του ότι συμπεριλήφθηκε στον αρχικό προγραμματισμό του Σχεδίου και άρα, αποτελεί απαραίτητο στάδιο για την ολοκλήρωση του  Σχεδίου.</a:t>
            </a:r>
          </a:p>
          <a:p>
            <a:pPr marL="285750" indent="-285750" algn="just">
              <a:spcBef>
                <a:spcPct val="20000"/>
              </a:spcBef>
              <a:buFont typeface="Wingdings" panose="05000000000000000000" pitchFamily="2" charset="2"/>
              <a:buChar char="§"/>
              <a:defRPr/>
            </a:pPr>
            <a:endParaRPr lang="el-GR" sz="20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el-GR" sz="1000" b="1" i="1" kern="150" dirty="0">
              <a:ea typeface="SimSun" panose="02010600030101010101" pitchFamily="2" charset="-122"/>
              <a:cs typeface="Tahoma" panose="020B0604030504040204" pitchFamily="34" charset="0"/>
            </a:endParaRPr>
          </a:p>
          <a:p>
            <a:pPr algn="just">
              <a:spcBef>
                <a:spcPct val="20000"/>
              </a:spcBef>
              <a:defRPr/>
            </a:pPr>
            <a:endParaRPr lang="en-US" sz="1600" b="1" i="1" u="sng" dirty="0"/>
          </a:p>
          <a:p>
            <a:pPr algn="just">
              <a:spcBef>
                <a:spcPct val="20000"/>
              </a:spcBef>
              <a:defRPr/>
            </a:pPr>
            <a:endParaRPr lang="en-US" sz="1600" dirty="0">
              <a:solidFill>
                <a:schemeClr val="tx1">
                  <a:lumMod val="65000"/>
                  <a:lumOff val="35000"/>
                </a:schemeClr>
              </a:solidFill>
            </a:endParaRPr>
          </a:p>
          <a:p>
            <a:pPr algn="just">
              <a:spcBef>
                <a:spcPct val="20000"/>
              </a:spcBef>
              <a:defRPr/>
            </a:pPr>
            <a:endParaRPr lang="en-US" sz="1600" dirty="0"/>
          </a:p>
          <a:p>
            <a:pPr algn="just">
              <a:spcBef>
                <a:spcPct val="20000"/>
              </a:spcBef>
              <a:defRPr/>
            </a:pPr>
            <a:r>
              <a:rPr lang="el-GR" sz="1600" dirty="0"/>
              <a:t>	</a:t>
            </a:r>
          </a:p>
          <a:p>
            <a:pPr marL="285750" indent="-285750" algn="just">
              <a:spcBef>
                <a:spcPct val="20000"/>
              </a:spcBef>
              <a:buFont typeface="Wingdings" panose="05000000000000000000" pitchFamily="2" charset="2"/>
              <a:buChar char="§"/>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
              <a:defRPr/>
            </a:pPr>
            <a:endParaRPr lang="el-GR" sz="16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fr-BE" sz="1600" b="1" i="1" kern="150" dirty="0">
              <a:ea typeface="SimSun" panose="02010600030101010101" pitchFamily="2" charset="-122"/>
              <a:cs typeface="Tahoma" panose="020B0604030504040204" pitchFamily="34" charset="0"/>
            </a:endParaRPr>
          </a:p>
          <a:p>
            <a:pPr algn="just">
              <a:spcBef>
                <a:spcPct val="20000"/>
              </a:spcBef>
              <a:defRPr/>
            </a:pPr>
            <a:endParaRPr lang="fr-BE"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128819"/>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a:t>
            </a:r>
            <a:r>
              <a:rPr lang="en-US" sz="2400" b="1" dirty="0">
                <a:solidFill>
                  <a:srgbClr val="20376A"/>
                </a:solidFill>
              </a:rPr>
              <a:t>3</a:t>
            </a:r>
            <a:r>
              <a:rPr lang="el-GR" sz="2400" b="1" dirty="0">
                <a:solidFill>
                  <a:srgbClr val="20376A"/>
                </a:solidFill>
              </a:rPr>
              <a:t>/7)</a:t>
            </a:r>
            <a:endParaRPr lang="en-GB" sz="2400" b="1" dirty="0">
              <a:solidFill>
                <a:srgbClr val="20376A"/>
              </a:solidFill>
            </a:endParaRPr>
          </a:p>
        </p:txBody>
      </p:sp>
    </p:spTree>
    <p:extLst>
      <p:ext uri="{BB962C8B-B14F-4D97-AF65-F5344CB8AC3E}">
        <p14:creationId xmlns:p14="http://schemas.microsoft.com/office/powerpoint/2010/main" val="1983208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05841" y="1772816"/>
            <a:ext cx="8759275" cy="30243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513245" y="1327809"/>
            <a:ext cx="8208912" cy="3096344"/>
          </a:xfrm>
          <a:prstGeom prst="rect">
            <a:avLst/>
          </a:prstGeom>
        </p:spPr>
        <p:txBody>
          <a:bodyPr/>
          <a:lstStyle/>
          <a:p>
            <a:pPr algn="just">
              <a:spcBef>
                <a:spcPct val="20000"/>
              </a:spcBef>
              <a:defRPr/>
            </a:pPr>
            <a:endParaRPr lang="el-GR" sz="1700" u="sng" kern="150" dirty="0">
              <a:ea typeface="Times New Roman" panose="02020603050405020304" pitchFamily="18" charset="0"/>
              <a:cs typeface="Times New Roman" panose="02020603050405020304" pitchFamily="18" charset="0"/>
            </a:endParaRPr>
          </a:p>
          <a:p>
            <a:pPr algn="ctr">
              <a:spcBef>
                <a:spcPct val="20000"/>
              </a:spcBef>
              <a:defRPr/>
            </a:pPr>
            <a:endParaRPr lang="el-GR" sz="2000" kern="150" dirty="0">
              <a:ea typeface="Times New Roman" panose="02020603050405020304" pitchFamily="18" charset="0"/>
              <a:cs typeface="Times New Roman" panose="02020603050405020304" pitchFamily="18" charset="0"/>
            </a:endParaRPr>
          </a:p>
          <a:p>
            <a:pPr algn="ctr">
              <a:spcBef>
                <a:spcPct val="20000"/>
              </a:spcBef>
              <a:defRPr/>
            </a:pPr>
            <a:r>
              <a:rPr lang="el-GR" sz="2000" kern="150" dirty="0">
                <a:ea typeface="Times New Roman" panose="02020603050405020304" pitchFamily="18" charset="0"/>
                <a:cs typeface="Times New Roman" panose="02020603050405020304" pitchFamily="18" charset="0"/>
              </a:rPr>
              <a:t>Στην περίπτωση που ένας </a:t>
            </a:r>
            <a:r>
              <a:rPr lang="el-GR" sz="2000" b="1" i="1" kern="150" dirty="0">
                <a:ea typeface="Times New Roman" panose="02020603050405020304" pitchFamily="18" charset="0"/>
                <a:cs typeface="Times New Roman" panose="02020603050405020304" pitchFamily="18" charset="0"/>
              </a:rPr>
              <a:t>σύνδεσμος με εγγεγραμμένα μέλη </a:t>
            </a:r>
            <a:r>
              <a:rPr lang="el-GR" sz="2000" kern="150" dirty="0">
                <a:ea typeface="Times New Roman" panose="02020603050405020304" pitchFamily="18" charset="0"/>
                <a:cs typeface="Times New Roman" panose="02020603050405020304" pitchFamily="18" charset="0"/>
              </a:rPr>
              <a:t>συμμετέχει ως εταίρος σε κάποιο Σχέδιο, τα εγγεγραμμένα του μέλη μπορούν να λάβουν χρηματοδότηση για την παραγωγή πνευματικών παραδοτέων.</a:t>
            </a:r>
          </a:p>
          <a:p>
            <a:pPr marL="285750" indent="-285750" algn="ctr">
              <a:spcBef>
                <a:spcPct val="20000"/>
              </a:spcBef>
              <a:buFont typeface="Wingdings" panose="05000000000000000000" pitchFamily="2" charset="2"/>
              <a:buChar char="§"/>
              <a:defRPr/>
            </a:pPr>
            <a:endParaRPr lang="el-GR" sz="2000" kern="150" dirty="0">
              <a:ea typeface="Times New Roman" panose="02020603050405020304" pitchFamily="18" charset="0"/>
              <a:cs typeface="Times New Roman" panose="02020603050405020304" pitchFamily="18" charset="0"/>
            </a:endParaRPr>
          </a:p>
          <a:p>
            <a:pPr algn="ctr">
              <a:spcBef>
                <a:spcPct val="20000"/>
              </a:spcBef>
              <a:defRPr/>
            </a:pPr>
            <a:r>
              <a:rPr lang="el-GR" sz="2000" kern="150" dirty="0">
                <a:ea typeface="Times New Roman" panose="02020603050405020304" pitchFamily="18" charset="0"/>
                <a:cs typeface="Times New Roman" panose="02020603050405020304" pitchFamily="18" charset="0"/>
              </a:rPr>
              <a:t>Στην περίπτωση αυτή, η σχέση μέλους θα πρέπει </a:t>
            </a:r>
            <a:r>
              <a:rPr lang="el-GR" sz="2000" b="1" i="1" kern="150" dirty="0">
                <a:ea typeface="Times New Roman" panose="02020603050405020304" pitchFamily="18" charset="0"/>
                <a:cs typeface="Times New Roman" panose="02020603050405020304" pitchFamily="18" charset="0"/>
              </a:rPr>
              <a:t>και πάλι να αποδειχθεί μέσω σύμβασης για </a:t>
            </a:r>
            <a:r>
              <a:rPr lang="el-GR" sz="2000" b="1" i="1" kern="150" dirty="0" err="1">
                <a:ea typeface="Times New Roman" panose="02020603050405020304" pitchFamily="18" charset="0"/>
                <a:cs typeface="Times New Roman" panose="02020603050405020304" pitchFamily="18" charset="0"/>
              </a:rPr>
              <a:t>εργοδότηση</a:t>
            </a:r>
            <a:r>
              <a:rPr lang="el-GR" sz="2000" kern="150" dirty="0">
                <a:ea typeface="Times New Roman" panose="02020603050405020304" pitchFamily="18" charset="0"/>
                <a:cs typeface="Times New Roman" panose="02020603050405020304" pitchFamily="18" charset="0"/>
              </a:rPr>
              <a:t>, η οποία να είναι συμβατή με τη νομοθεσία της χώρας στην οποία εδρεύει ο οργανισμός και να έχει υπογραφεί πριν από την έναρξη ισχύος της Συμφωνίας Επιχορήγησης </a:t>
            </a:r>
            <a:endParaRPr lang="en-US" sz="2000" kern="150" dirty="0">
              <a:ea typeface="Times New Roman" panose="02020603050405020304" pitchFamily="18" charset="0"/>
              <a:cs typeface="Times New Roman" panose="02020603050405020304" pitchFamily="18" charset="0"/>
            </a:endParaRPr>
          </a:p>
          <a:p>
            <a:pPr algn="just">
              <a:spcBef>
                <a:spcPct val="20000"/>
              </a:spcBef>
              <a:defRPr/>
            </a:pPr>
            <a:endParaRPr lang="en-US" sz="2000" kern="150" dirty="0">
              <a:ea typeface="Times New Roman" panose="02020603050405020304" pitchFamily="18" charset="0"/>
              <a:cs typeface="Times New Roman" panose="02020603050405020304" pitchFamily="18" charset="0"/>
            </a:endParaRPr>
          </a:p>
          <a:p>
            <a:pPr algn="just">
              <a:spcBef>
                <a:spcPct val="20000"/>
              </a:spcBef>
              <a:defRPr/>
            </a:pPr>
            <a:endParaRPr lang="en-US" sz="1600" dirty="0"/>
          </a:p>
          <a:p>
            <a:pPr algn="just">
              <a:spcBef>
                <a:spcPct val="20000"/>
              </a:spcBef>
              <a:defRPr/>
            </a:pPr>
            <a:r>
              <a:rPr lang="el-GR" sz="1600" dirty="0"/>
              <a:t>	</a:t>
            </a:r>
          </a:p>
          <a:p>
            <a:pPr marL="285750" indent="-285750" algn="just">
              <a:spcBef>
                <a:spcPct val="20000"/>
              </a:spcBef>
              <a:buFont typeface="Wingdings" panose="05000000000000000000" pitchFamily="2" charset="2"/>
              <a:buChar char="§"/>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
              <a:defRPr/>
            </a:pPr>
            <a:endParaRPr lang="el-GR" sz="16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fr-BE" sz="1600" b="1" i="1" kern="150" dirty="0">
              <a:ea typeface="SimSun" panose="02010600030101010101" pitchFamily="2" charset="-122"/>
              <a:cs typeface="Tahoma" panose="020B0604030504040204" pitchFamily="34" charset="0"/>
            </a:endParaRPr>
          </a:p>
          <a:p>
            <a:pPr algn="just">
              <a:spcBef>
                <a:spcPct val="20000"/>
              </a:spcBef>
              <a:defRPr/>
            </a:pPr>
            <a:endParaRPr lang="fr-BE"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128819"/>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(4/7)</a:t>
            </a:r>
            <a:endParaRPr lang="en-GB" sz="2400" b="1" dirty="0">
              <a:solidFill>
                <a:srgbClr val="20376A"/>
              </a:solidFill>
            </a:endParaRPr>
          </a:p>
        </p:txBody>
      </p:sp>
    </p:spTree>
    <p:extLst>
      <p:ext uri="{BB962C8B-B14F-4D97-AF65-F5344CB8AC3E}">
        <p14:creationId xmlns:p14="http://schemas.microsoft.com/office/powerpoint/2010/main" val="17406098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85918" y="1408193"/>
            <a:ext cx="8861770" cy="5147653"/>
          </a:xfrm>
          <a:prstGeom prst="rect">
            <a:avLst/>
          </a:prstGeom>
        </p:spPr>
        <p:txBody>
          <a:bodyPr/>
          <a:lstStyle/>
          <a:p>
            <a:pPr marL="285750" indent="-285750" algn="just">
              <a:spcBef>
                <a:spcPct val="20000"/>
              </a:spcBef>
              <a:buFont typeface="Wingdings" panose="05000000000000000000" pitchFamily="2" charset="2"/>
              <a:buChar char="q"/>
              <a:defRPr/>
            </a:pPr>
            <a:r>
              <a:rPr lang="el-GR" sz="2000" b="1" i="1" u="sng" dirty="0"/>
              <a:t>Απαιτούμενα Αποδεικτικά</a:t>
            </a:r>
            <a:r>
              <a:rPr lang="el-GR" sz="2000" b="1" i="1" dirty="0"/>
              <a:t>:</a:t>
            </a:r>
          </a:p>
          <a:p>
            <a:pPr algn="just">
              <a:spcBef>
                <a:spcPct val="20000"/>
              </a:spcBef>
              <a:defRPr/>
            </a:pPr>
            <a:endParaRPr lang="el-GR" sz="800" b="1" i="1" dirty="0"/>
          </a:p>
          <a:p>
            <a:pPr marL="285750" indent="-285750" algn="just">
              <a:spcBef>
                <a:spcPct val="20000"/>
              </a:spcBef>
              <a:buFont typeface="Wingdings" panose="05000000000000000000" pitchFamily="2" charset="2"/>
              <a:buChar char="§"/>
              <a:defRPr/>
            </a:pPr>
            <a:r>
              <a:rPr lang="el-GR" b="1" u="sng" dirty="0"/>
              <a:t>Απόδειξη της παραγωγής του παραδοτέου</a:t>
            </a:r>
            <a:r>
              <a:rPr lang="el-GR" dirty="0"/>
              <a:t>:</a:t>
            </a:r>
          </a:p>
          <a:p>
            <a:pPr algn="just">
              <a:spcBef>
                <a:spcPct val="20000"/>
              </a:spcBef>
              <a:defRPr/>
            </a:pPr>
            <a:endParaRPr lang="el-GR" dirty="0"/>
          </a:p>
          <a:p>
            <a:pPr marL="285750" lvl="1" indent="-285750" algn="just">
              <a:spcBef>
                <a:spcPct val="20000"/>
              </a:spcBef>
              <a:buFont typeface="Wingdings" panose="05000000000000000000" pitchFamily="2" charset="2"/>
              <a:buChar char="ü"/>
              <a:defRPr/>
            </a:pPr>
            <a:r>
              <a:rPr lang="el-GR" dirty="0"/>
              <a:t>Ανάρτησή του στην Πλατφόρμα Διάδοσης των Αποτελεσμάτων του Προγράμματος (</a:t>
            </a:r>
            <a:r>
              <a:rPr lang="en-US" dirty="0"/>
              <a:t>“Project Results Platform”)</a:t>
            </a:r>
            <a:r>
              <a:rPr lang="el-GR" dirty="0"/>
              <a:t> </a:t>
            </a:r>
          </a:p>
          <a:p>
            <a:pPr marL="285750" lvl="1" indent="-285750" algn="just">
              <a:spcBef>
                <a:spcPct val="20000"/>
              </a:spcBef>
              <a:buFont typeface="Wingdings" panose="05000000000000000000" pitchFamily="2" charset="2"/>
              <a:buChar char="ü"/>
              <a:tabLst>
                <a:tab pos="231775" algn="l"/>
              </a:tabLst>
              <a:defRPr/>
            </a:pPr>
            <a:r>
              <a:rPr lang="el-GR" dirty="0"/>
              <a:t>Διαθεσιμότητα του παραδοτέου, σε περιπτώσεις ελέγχων που διεξάγονται από το ΙΔΕΠ, στις εγκαταστάσεις του δικαιούχου</a:t>
            </a:r>
          </a:p>
          <a:p>
            <a:pPr algn="just">
              <a:spcBef>
                <a:spcPct val="20000"/>
              </a:spcBef>
              <a:defRPr/>
            </a:pPr>
            <a:endParaRPr lang="el-GR" sz="800" dirty="0">
              <a:solidFill>
                <a:schemeClr val="tx1">
                  <a:lumMod val="65000"/>
                  <a:lumOff val="35000"/>
                </a:schemeClr>
              </a:solidFill>
            </a:endParaRPr>
          </a:p>
          <a:p>
            <a:pPr marL="285750" indent="-285750" algn="just">
              <a:spcBef>
                <a:spcPct val="20000"/>
              </a:spcBef>
              <a:buFont typeface="Wingdings" panose="05000000000000000000" pitchFamily="2" charset="2"/>
              <a:buChar char="ü"/>
              <a:defRPr/>
            </a:pPr>
            <a:endParaRPr lang="en-US" sz="1600" dirty="0"/>
          </a:p>
          <a:p>
            <a:pPr algn="just">
              <a:spcBef>
                <a:spcPct val="20000"/>
              </a:spcBef>
              <a:defRPr/>
            </a:pPr>
            <a:r>
              <a:rPr lang="el-GR" sz="1600" dirty="0"/>
              <a:t>	</a:t>
            </a:r>
          </a:p>
          <a:p>
            <a:pPr algn="just">
              <a:spcBef>
                <a:spcPct val="20000"/>
              </a:spcBef>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
              <a:defRPr/>
            </a:pPr>
            <a:endParaRPr lang="el-GR" sz="16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fr-BE" sz="1600" b="1" i="1" kern="150" dirty="0">
              <a:ea typeface="SimSun" panose="02010600030101010101" pitchFamily="2" charset="-122"/>
              <a:cs typeface="Tahoma" panose="020B0604030504040204" pitchFamily="34" charset="0"/>
            </a:endParaRPr>
          </a:p>
          <a:p>
            <a:pPr algn="just">
              <a:spcBef>
                <a:spcPct val="20000"/>
              </a:spcBef>
              <a:defRPr/>
            </a:pPr>
            <a:endParaRPr lang="fr-BE"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29191"/>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(5/7)</a:t>
            </a:r>
            <a:endParaRPr lang="en-GB" sz="2400" b="1" dirty="0">
              <a:solidFill>
                <a:srgbClr val="20376A"/>
              </a:solidFill>
            </a:endParaRPr>
          </a:p>
        </p:txBody>
      </p:sp>
      <p:pic>
        <p:nvPicPr>
          <p:cNvPr id="2" name="Picture 2">
            <a:extLst>
              <a:ext uri="{FF2B5EF4-FFF2-40B4-BE49-F238E27FC236}">
                <a16:creationId xmlns:a16="http://schemas.microsoft.com/office/drawing/2014/main" id="{C8F88AE3-AF28-4BAB-A2C3-3827F23170C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4221088"/>
            <a:ext cx="2592288" cy="1707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9118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107979" y="1161666"/>
            <a:ext cx="8861770" cy="5147653"/>
          </a:xfrm>
          <a:prstGeom prst="rect">
            <a:avLst/>
          </a:prstGeom>
        </p:spPr>
        <p:txBody>
          <a:bodyPr/>
          <a:lstStyle/>
          <a:p>
            <a:pPr algn="just">
              <a:spcBef>
                <a:spcPct val="20000"/>
              </a:spcBef>
              <a:defRPr/>
            </a:pPr>
            <a:endParaRPr lang="el-GR" dirty="0"/>
          </a:p>
          <a:p>
            <a:pPr marL="285750" indent="-285750" algn="just">
              <a:spcBef>
                <a:spcPct val="20000"/>
              </a:spcBef>
              <a:buFont typeface="Wingdings" panose="05000000000000000000" pitchFamily="2" charset="2"/>
              <a:buChar char="§"/>
              <a:defRPr/>
            </a:pPr>
            <a:r>
              <a:rPr lang="el-GR" sz="2000" b="1" u="sng" dirty="0"/>
              <a:t>Δελτία Εργασίας (</a:t>
            </a:r>
            <a:r>
              <a:rPr lang="en-US" sz="2000" b="1" u="sng" dirty="0"/>
              <a:t>“Time-sheet”) </a:t>
            </a:r>
            <a:r>
              <a:rPr lang="el-GR" sz="2000" b="1" u="sng" dirty="0"/>
              <a:t>για όλους τους συμμετέχοντες, που να περιλαμβάνουν τα εξής</a:t>
            </a:r>
            <a:r>
              <a:rPr lang="el-GR" sz="2000" b="1" dirty="0"/>
              <a:t>:</a:t>
            </a:r>
          </a:p>
          <a:p>
            <a:pPr algn="just">
              <a:spcBef>
                <a:spcPct val="20000"/>
              </a:spcBef>
              <a:defRPr/>
            </a:pPr>
            <a:endParaRPr lang="el-GR" sz="2000" b="1" dirty="0"/>
          </a:p>
          <a:p>
            <a:pPr marL="285750" indent="-285750" algn="just">
              <a:spcBef>
                <a:spcPct val="20000"/>
              </a:spcBef>
              <a:buFont typeface="Wingdings" panose="05000000000000000000" pitchFamily="2" charset="2"/>
              <a:buChar char="ü"/>
              <a:defRPr/>
            </a:pPr>
            <a:r>
              <a:rPr lang="el-GR" sz="2000" dirty="0"/>
              <a:t>Αριθμό Πνευματικού Παραδοτέου </a:t>
            </a:r>
          </a:p>
          <a:p>
            <a:pPr marL="285750" indent="-285750" algn="just">
              <a:spcBef>
                <a:spcPct val="20000"/>
              </a:spcBef>
              <a:buFont typeface="Wingdings" panose="05000000000000000000" pitchFamily="2" charset="2"/>
              <a:buChar char="ü"/>
              <a:defRPr/>
            </a:pPr>
            <a:r>
              <a:rPr lang="el-GR" sz="2000" dirty="0"/>
              <a:t>Περιγραφή δραστηριότητας</a:t>
            </a:r>
          </a:p>
          <a:p>
            <a:pPr marL="285750" indent="-285750" algn="just">
              <a:spcBef>
                <a:spcPct val="20000"/>
              </a:spcBef>
              <a:buFont typeface="Wingdings" panose="05000000000000000000" pitchFamily="2" charset="2"/>
              <a:buChar char="ü"/>
              <a:defRPr/>
            </a:pPr>
            <a:r>
              <a:rPr lang="el-GR" sz="2000" dirty="0"/>
              <a:t>Ονοματεπώνυμο Συμμετέχοντα</a:t>
            </a:r>
          </a:p>
          <a:p>
            <a:pPr marL="285750" indent="-285750" algn="just">
              <a:spcBef>
                <a:spcPct val="20000"/>
              </a:spcBef>
              <a:buFont typeface="Wingdings" panose="05000000000000000000" pitchFamily="2" charset="2"/>
              <a:buChar char="ü"/>
              <a:defRPr/>
            </a:pPr>
            <a:r>
              <a:rPr lang="el-GR" sz="2000" dirty="0"/>
              <a:t>Κατηγορία Προσωπικού του Συμμετέχοντα </a:t>
            </a:r>
          </a:p>
          <a:p>
            <a:pPr marL="285750" indent="-285750" algn="just">
              <a:spcBef>
                <a:spcPct val="20000"/>
              </a:spcBef>
              <a:buFont typeface="Wingdings" panose="05000000000000000000" pitchFamily="2" charset="2"/>
              <a:buChar char="ü"/>
              <a:defRPr/>
            </a:pPr>
            <a:r>
              <a:rPr lang="el-GR" sz="2000" dirty="0"/>
              <a:t>Ημερομηνία κατά την οποία εργάστηκε ο Συμμετέχοντας</a:t>
            </a:r>
          </a:p>
          <a:p>
            <a:pPr marL="285750" indent="-285750" algn="just">
              <a:spcBef>
                <a:spcPct val="20000"/>
              </a:spcBef>
              <a:buFont typeface="Wingdings" panose="05000000000000000000" pitchFamily="2" charset="2"/>
              <a:buChar char="ü"/>
              <a:defRPr/>
            </a:pPr>
            <a:r>
              <a:rPr lang="el-GR" sz="2000" dirty="0"/>
              <a:t>Αριθμό ωρών εργασίας συμμετέχοντα για κάθε δηλωμένη ημερομηνία</a:t>
            </a:r>
          </a:p>
          <a:p>
            <a:pPr marL="285750" indent="-285750" algn="just">
              <a:spcBef>
                <a:spcPct val="20000"/>
              </a:spcBef>
              <a:buFont typeface="Wingdings" panose="05000000000000000000" pitchFamily="2" charset="2"/>
              <a:buChar char="ü"/>
              <a:defRPr/>
            </a:pPr>
            <a:r>
              <a:rPr lang="el-GR" sz="2000" dirty="0"/>
              <a:t>Συνολικό αριθμό ημερών εργασίας για κάθε συμμετέχοντα</a:t>
            </a:r>
          </a:p>
          <a:p>
            <a:pPr marL="285750" indent="-285750" algn="just">
              <a:spcBef>
                <a:spcPct val="20000"/>
              </a:spcBef>
              <a:buFont typeface="Wingdings" panose="05000000000000000000" pitchFamily="2" charset="2"/>
              <a:buChar char="ü"/>
              <a:defRPr/>
            </a:pPr>
            <a:endParaRPr lang="en-US" sz="2000" dirty="0"/>
          </a:p>
          <a:p>
            <a:pPr algn="just">
              <a:spcBef>
                <a:spcPct val="20000"/>
              </a:spcBef>
              <a:defRPr/>
            </a:pPr>
            <a:r>
              <a:rPr lang="el-GR" sz="2000" dirty="0"/>
              <a:t>	</a:t>
            </a:r>
          </a:p>
          <a:p>
            <a:pPr marL="285750" indent="-285750" algn="just">
              <a:spcBef>
                <a:spcPct val="20000"/>
              </a:spcBef>
              <a:buFont typeface="Wingdings" panose="05000000000000000000" pitchFamily="2" charset="2"/>
              <a:buChar char="§"/>
              <a:defRPr/>
            </a:pPr>
            <a:endParaRPr lang="el-GR" sz="1600" dirty="0"/>
          </a:p>
          <a:p>
            <a:pPr marL="285750" indent="-285750" algn="just">
              <a:spcBef>
                <a:spcPct val="20000"/>
              </a:spcBef>
              <a:buFont typeface="Wingdings" panose="05000000000000000000" pitchFamily="2" charset="2"/>
              <a:buChar char="§"/>
              <a:defRPr/>
            </a:pPr>
            <a:endParaRPr lang="el-GR" sz="1600" kern="150" dirty="0">
              <a:ea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
              <a:defRPr/>
            </a:pPr>
            <a:endParaRPr lang="el-GR" sz="16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fr-BE" sz="1600" b="1" i="1" kern="150" dirty="0">
              <a:ea typeface="SimSun" panose="02010600030101010101" pitchFamily="2" charset="-122"/>
              <a:cs typeface="Tahoma" panose="020B0604030504040204" pitchFamily="34" charset="0"/>
            </a:endParaRPr>
          </a:p>
          <a:p>
            <a:pPr algn="just">
              <a:spcBef>
                <a:spcPct val="20000"/>
              </a:spcBef>
              <a:defRPr/>
            </a:pPr>
            <a:endParaRPr lang="fr-BE"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29191"/>
            <a:ext cx="9433048" cy="938719"/>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(6/7)</a:t>
            </a:r>
            <a:endParaRPr lang="en-GB" sz="2400" b="1" dirty="0">
              <a:solidFill>
                <a:srgbClr val="20376A"/>
              </a:solidFill>
            </a:endParaRPr>
          </a:p>
        </p:txBody>
      </p:sp>
    </p:spTree>
    <p:extLst>
      <p:ext uri="{BB962C8B-B14F-4D97-AF65-F5344CB8AC3E}">
        <p14:creationId xmlns:p14="http://schemas.microsoft.com/office/powerpoint/2010/main" val="39854041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214156" y="1417545"/>
            <a:ext cx="8759275" cy="4392488"/>
          </a:xfrm>
          <a:prstGeom prst="rect">
            <a:avLst/>
          </a:prstGeom>
        </p:spPr>
        <p:txBody>
          <a:bodyPr/>
          <a:lstStyle/>
          <a:p>
            <a:pPr marL="285750" indent="-285750" algn="just">
              <a:spcBef>
                <a:spcPct val="20000"/>
              </a:spcBef>
              <a:buFont typeface="Wingdings" panose="05000000000000000000" pitchFamily="2" charset="2"/>
              <a:buChar char="§"/>
              <a:defRPr/>
            </a:pPr>
            <a:r>
              <a:rPr lang="el-GR" sz="2000" b="1" u="sng" dirty="0"/>
              <a:t>Απόδειξη εργασιακής σχέσης</a:t>
            </a:r>
            <a:r>
              <a:rPr lang="el-GR" sz="2000" b="1" dirty="0"/>
              <a:t>:</a:t>
            </a:r>
          </a:p>
          <a:p>
            <a:pPr algn="just">
              <a:spcBef>
                <a:spcPct val="20000"/>
              </a:spcBef>
              <a:defRPr/>
            </a:pPr>
            <a:endParaRPr lang="en-US" sz="1400" dirty="0"/>
          </a:p>
          <a:p>
            <a:pPr marL="285750" indent="-285750" algn="just">
              <a:spcBef>
                <a:spcPct val="20000"/>
              </a:spcBef>
              <a:buFont typeface="Wingdings" panose="05000000000000000000" pitchFamily="2" charset="2"/>
              <a:buChar char="ü"/>
              <a:defRPr/>
            </a:pPr>
            <a:r>
              <a:rPr lang="el-GR" dirty="0"/>
              <a:t>Αποδεικτικό της εργασιακής σχέσης μεταξύ συμμετεχόντων και εταίρων οργανισμών, το οποίο να είναι καταχωρημένο στα επίσημα αρχεία του δικαιούχου:</a:t>
            </a:r>
            <a:r>
              <a:rPr lang="en-GB" dirty="0"/>
              <a:t> </a:t>
            </a:r>
            <a:r>
              <a:rPr lang="el-GR" dirty="0"/>
              <a:t>Σύμβαση Εργοδότησης ή </a:t>
            </a:r>
            <a:r>
              <a:rPr lang="en-GB" dirty="0"/>
              <a:t>Payslip (</a:t>
            </a:r>
            <a:r>
              <a:rPr lang="el-GR" dirty="0"/>
              <a:t>όχι αγορά υπηρεσιών). Στην περίπτωση Σύμβασης σε άλλη γλώσσα, πλην της Ελληνικής και Αγγλικής, απαιτείται να υποβληθεί επιπρόσθετα μετάφραση των ουσιωδών στοιχείων της Σύμβασης </a:t>
            </a:r>
          </a:p>
          <a:p>
            <a:pPr marL="285750" indent="-285750" algn="just">
              <a:spcBef>
                <a:spcPct val="20000"/>
              </a:spcBef>
              <a:buFont typeface="Wingdings" panose="05000000000000000000" pitchFamily="2" charset="2"/>
              <a:buChar char="ü"/>
              <a:defRPr/>
            </a:pPr>
            <a:endParaRPr lang="el-GR" dirty="0"/>
          </a:p>
          <a:p>
            <a:pPr algn="just">
              <a:spcBef>
                <a:spcPct val="20000"/>
              </a:spcBef>
              <a:defRPr/>
            </a:pPr>
            <a:endParaRPr lang="en-US" sz="1000" dirty="0"/>
          </a:p>
          <a:p>
            <a:pPr algn="just">
              <a:spcBef>
                <a:spcPct val="20000"/>
              </a:spcBef>
              <a:defRPr/>
            </a:pPr>
            <a:r>
              <a:rPr lang="el-GR" i="1" u="sng" dirty="0"/>
              <a:t>Σημείωση</a:t>
            </a:r>
            <a:r>
              <a:rPr lang="el-GR" i="1" dirty="0"/>
              <a:t>: Τα άτομα από τα οποία αγοράζονται υπηρεσίες για οποιαδήποτε συνεισφορά στο Σχέδιο δεν ανήκουν στο προσωπικό των εταίρων οργανισμών και δεν μπορούν να εργαστούν για την παραγωγή πνευματικών παραδοτέων. Τα έξοδα εργασίας των ατόμων αυτών καλύπτονται από το κονδύλι που έχει εγκριθεί για την κατηγορία «Έκτακτες Δαπάνες».</a:t>
            </a:r>
          </a:p>
          <a:p>
            <a:pPr marL="285750" indent="-285750" algn="just">
              <a:spcBef>
                <a:spcPct val="20000"/>
              </a:spcBef>
              <a:buFont typeface="Wingdings" panose="05000000000000000000" pitchFamily="2" charset="2"/>
              <a:buChar char="§"/>
              <a:defRPr/>
            </a:pPr>
            <a:endParaRPr lang="el-GR" sz="1200" i="1" kern="150" dirty="0">
              <a:ea typeface="Times New Roman" panose="02020603050405020304" pitchFamily="18" charset="0"/>
              <a:cs typeface="Times New Roman" panose="02020603050405020304" pitchFamily="18" charset="0"/>
            </a:endParaRPr>
          </a:p>
          <a:p>
            <a:pPr marL="285750" indent="-285750" algn="just">
              <a:spcBef>
                <a:spcPct val="20000"/>
              </a:spcBef>
              <a:buFont typeface="Wingdings" panose="05000000000000000000" pitchFamily="2" charset="2"/>
              <a:buChar char="§"/>
              <a:defRPr/>
            </a:pPr>
            <a:endParaRPr lang="el-GR" sz="1600" b="1" i="1" kern="150" dirty="0">
              <a:ea typeface="SimSun" panose="02010600030101010101" pitchFamily="2" charset="-122"/>
              <a:cs typeface="Tahoma" panose="020B0604030504040204" pitchFamily="34" charset="0"/>
            </a:endParaRPr>
          </a:p>
          <a:p>
            <a:pPr marL="285750" indent="-285750" algn="just">
              <a:spcBef>
                <a:spcPct val="20000"/>
              </a:spcBef>
              <a:buFont typeface="Wingdings" panose="05000000000000000000" pitchFamily="2" charset="2"/>
              <a:buChar char="§"/>
              <a:defRPr/>
            </a:pPr>
            <a:endParaRPr lang="fr-BE" sz="1600" b="1" i="1" kern="150" dirty="0">
              <a:ea typeface="SimSun" panose="02010600030101010101" pitchFamily="2" charset="-122"/>
              <a:cs typeface="Tahoma" panose="020B0604030504040204" pitchFamily="34" charset="0"/>
            </a:endParaRPr>
          </a:p>
          <a:p>
            <a:pPr algn="just">
              <a:spcBef>
                <a:spcPct val="20000"/>
              </a:spcBef>
              <a:defRPr/>
            </a:pPr>
            <a:endParaRPr lang="fr-BE"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92504" y="-51442"/>
            <a:ext cx="9433048" cy="1292662"/>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Πνευματικά Παραδοτέα (7/7)</a:t>
            </a:r>
          </a:p>
          <a:p>
            <a:pPr algn="ctr">
              <a:spcBef>
                <a:spcPct val="0"/>
              </a:spcBef>
              <a:defRPr/>
            </a:pPr>
            <a:endParaRPr lang="en-GB" sz="2400" b="1" dirty="0">
              <a:solidFill>
                <a:srgbClr val="20376A"/>
              </a:solidFill>
            </a:endParaRPr>
          </a:p>
        </p:txBody>
      </p:sp>
    </p:spTree>
    <p:extLst>
      <p:ext uri="{BB962C8B-B14F-4D97-AF65-F5344CB8AC3E}">
        <p14:creationId xmlns:p14="http://schemas.microsoft.com/office/powerpoint/2010/main" val="394332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238063" y="1161667"/>
            <a:ext cx="8759275" cy="4392488"/>
          </a:xfrm>
          <a:prstGeom prst="rect">
            <a:avLst/>
          </a:prstGeom>
        </p:spPr>
        <p:txBody>
          <a:bodyPr/>
          <a:lstStyle/>
          <a:p>
            <a:pPr algn="just">
              <a:spcBef>
                <a:spcPct val="20000"/>
              </a:spcBef>
              <a:defRPr/>
            </a:pPr>
            <a:endParaRPr lang="el-GR" sz="1600" b="1" i="1" dirty="0"/>
          </a:p>
          <a:p>
            <a:pPr algn="just">
              <a:spcBef>
                <a:spcPct val="20000"/>
              </a:spcBef>
              <a:defRPr/>
            </a:pPr>
            <a:endParaRPr lang="el-GR" sz="1600" b="1" i="1" dirty="0"/>
          </a:p>
          <a:p>
            <a:pPr algn="just">
              <a:spcBef>
                <a:spcPct val="20000"/>
              </a:spcBef>
              <a:defRPr/>
            </a:pPr>
            <a:endParaRPr lang="el-GR" sz="1600" b="1" i="1" dirty="0"/>
          </a:p>
          <a:p>
            <a:pPr algn="just">
              <a:spcBef>
                <a:spcPct val="20000"/>
              </a:spcBef>
              <a:defRPr/>
            </a:pPr>
            <a:endParaRPr lang="en-US" b="1" i="1" u="sng" dirty="0"/>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36886"/>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Πολλαπλασιαστικές Δράσεις με Φυσική Παρουσία (1/2)</a:t>
            </a:r>
          </a:p>
        </p:txBody>
      </p:sp>
      <p:sp>
        <p:nvSpPr>
          <p:cNvPr id="2" name="Rectangle 1"/>
          <p:cNvSpPr/>
          <p:nvPr/>
        </p:nvSpPr>
        <p:spPr>
          <a:xfrm>
            <a:off x="45700" y="1265950"/>
            <a:ext cx="9144000" cy="5555367"/>
          </a:xfrm>
          <a:prstGeom prst="rect">
            <a:avLst/>
          </a:prstGeom>
        </p:spPr>
        <p:txBody>
          <a:bodyPr wrap="square">
            <a:spAutoFit/>
          </a:bodyPr>
          <a:lstStyle/>
          <a:p>
            <a:pPr marL="285750" indent="-285750" algn="just">
              <a:spcBef>
                <a:spcPct val="20000"/>
              </a:spcBef>
              <a:buFont typeface="Wingdings" panose="05000000000000000000" pitchFamily="2" charset="2"/>
              <a:buChar char="q"/>
              <a:tabLst>
                <a:tab pos="266700" algn="l"/>
              </a:tabLst>
              <a:defRPr/>
            </a:pPr>
            <a:r>
              <a:rPr lang="el-GR" sz="1900" b="1" i="1" u="sng" dirty="0">
                <a:cs typeface="Times New Roman" panose="02020603050405020304" pitchFamily="18" charset="0"/>
              </a:rPr>
              <a:t>Εθνικά ή Διακρατικά Συνέδρια/Εκδηλώσεις, που έχουν ως στόχο τη διάδοση των </a:t>
            </a:r>
            <a:r>
              <a:rPr lang="el-GR" sz="1900" b="1" i="1" u="sng" dirty="0" err="1">
                <a:cs typeface="Times New Roman" panose="02020603050405020304" pitchFamily="18" charset="0"/>
              </a:rPr>
              <a:t>υλοποιηθέντων</a:t>
            </a:r>
            <a:r>
              <a:rPr lang="el-GR" sz="1900" b="1" i="1" u="sng" dirty="0">
                <a:cs typeface="Times New Roman" panose="02020603050405020304" pitchFamily="18" charset="0"/>
              </a:rPr>
              <a:t> πνευματικών παραδοτέων του Σχεδίου</a:t>
            </a:r>
            <a:r>
              <a:rPr lang="el-GR" sz="1900" b="1" i="1" dirty="0">
                <a:cs typeface="Times New Roman" panose="02020603050405020304" pitchFamily="18" charset="0"/>
              </a:rPr>
              <a:t>:</a:t>
            </a:r>
          </a:p>
          <a:p>
            <a:pPr algn="just">
              <a:spcBef>
                <a:spcPct val="20000"/>
              </a:spcBef>
              <a:tabLst>
                <a:tab pos="266700" algn="l"/>
              </a:tabLst>
              <a:defRPr/>
            </a:pPr>
            <a:endParaRPr lang="el-GR" sz="1000" b="1" i="1" u="sng" dirty="0">
              <a:cs typeface="Times New Roman" panose="02020603050405020304" pitchFamily="18" charset="0"/>
            </a:endParaRPr>
          </a:p>
          <a:p>
            <a:pPr marL="285750" indent="-285750" algn="just">
              <a:spcBef>
                <a:spcPct val="20000"/>
              </a:spcBef>
              <a:buFont typeface="Wingdings" panose="05000000000000000000" pitchFamily="2" charset="2"/>
              <a:buChar char="§"/>
              <a:tabLst>
                <a:tab pos="266700" algn="l"/>
              </a:tabLst>
              <a:defRPr/>
            </a:pPr>
            <a:r>
              <a:rPr lang="el-GR" sz="1700" u="sng" dirty="0">
                <a:cs typeface="Times New Roman" panose="02020603050405020304" pitchFamily="18" charset="0"/>
              </a:rPr>
              <a:t>Υπολογισμός Επιλέξιμων Δαπανών</a:t>
            </a:r>
            <a:r>
              <a:rPr lang="el-GR" sz="1700" dirty="0">
                <a:cs typeface="Times New Roman" panose="02020603050405020304" pitchFamily="18" charset="0"/>
              </a:rPr>
              <a:t>: Αριθμός (Ντόπιων και/ή Διεθνών) Συμμετεχόντων Χ Μοναδιαίο κόστος </a:t>
            </a:r>
          </a:p>
          <a:p>
            <a:pPr algn="just">
              <a:spcBef>
                <a:spcPct val="20000"/>
              </a:spcBef>
              <a:tabLst>
                <a:tab pos="266700" algn="l"/>
              </a:tabLst>
              <a:defRPr/>
            </a:pPr>
            <a:endParaRPr lang="el-GR" sz="1200" dirty="0">
              <a:cs typeface="Times New Roman" panose="02020603050405020304" pitchFamily="18" charset="0"/>
            </a:endParaRPr>
          </a:p>
          <a:p>
            <a:pPr marL="285750" indent="-285750" algn="just">
              <a:spcBef>
                <a:spcPct val="20000"/>
              </a:spcBef>
              <a:buFont typeface="Wingdings" panose="05000000000000000000" pitchFamily="2" charset="2"/>
              <a:buChar char="§"/>
              <a:tabLst>
                <a:tab pos="266700" algn="l"/>
              </a:tabLst>
              <a:defRPr/>
            </a:pPr>
            <a:r>
              <a:rPr lang="el-GR" sz="1700" u="sng" dirty="0">
                <a:cs typeface="Times New Roman" panose="02020603050405020304" pitchFamily="18" charset="0"/>
              </a:rPr>
              <a:t>Συμμετέχοντες</a:t>
            </a:r>
            <a:r>
              <a:rPr lang="el-GR" sz="1700" dirty="0">
                <a:cs typeface="Times New Roman" panose="02020603050405020304" pitchFamily="18" charset="0"/>
              </a:rPr>
              <a:t>: Οι συμμετέχοντες που είναι επιλέξιμοι για επιχορήγηση δεν πρέπει να προέρχονται από οργανισμούς που συμμετέχουν στο Σχέδιο, δηλαδή τους:</a:t>
            </a:r>
          </a:p>
          <a:p>
            <a:pPr marL="742950" lvl="1" indent="-285750" algn="just">
              <a:spcBef>
                <a:spcPct val="20000"/>
              </a:spcBef>
              <a:buFont typeface="Wingdings" panose="05000000000000000000" pitchFamily="2" charset="2"/>
              <a:buChar char="ü"/>
              <a:tabLst>
                <a:tab pos="266700" algn="l"/>
              </a:tabLst>
              <a:defRPr/>
            </a:pPr>
            <a:r>
              <a:rPr lang="el-GR" sz="1700" dirty="0">
                <a:cs typeface="Times New Roman" panose="02020603050405020304" pitchFamily="18" charset="0"/>
              </a:rPr>
              <a:t>Εταίρους-οργανισμούς της Σύμπραξης </a:t>
            </a:r>
          </a:p>
          <a:p>
            <a:pPr marL="742950" lvl="1" indent="-285750" algn="just">
              <a:spcBef>
                <a:spcPct val="20000"/>
              </a:spcBef>
              <a:buFont typeface="Wingdings" panose="05000000000000000000" pitchFamily="2" charset="2"/>
              <a:buChar char="ü"/>
              <a:tabLst>
                <a:tab pos="266700" algn="l"/>
              </a:tabLst>
              <a:defRPr/>
            </a:pPr>
            <a:r>
              <a:rPr lang="el-GR" sz="1700" dirty="0">
                <a:cs typeface="Times New Roman" panose="02020603050405020304" pitchFamily="18" charset="0"/>
              </a:rPr>
              <a:t>Συνδεδεμένους εταίρους της Σύμπραξης, όταν αυτοί λειτουργούν ως οργανισμοί υποδοχής.</a:t>
            </a:r>
          </a:p>
          <a:p>
            <a:pPr marL="266700" algn="just">
              <a:spcBef>
                <a:spcPct val="20000"/>
              </a:spcBef>
              <a:tabLst>
                <a:tab pos="266700" algn="l"/>
              </a:tabLst>
              <a:defRPr/>
            </a:pPr>
            <a:endParaRPr lang="el-GR" sz="1200" i="1" u="sng" dirty="0"/>
          </a:p>
          <a:p>
            <a:pPr marL="266700" algn="just">
              <a:spcBef>
                <a:spcPct val="20000"/>
              </a:spcBef>
              <a:tabLst>
                <a:tab pos="266700" algn="l"/>
              </a:tabLst>
              <a:defRPr/>
            </a:pPr>
            <a:r>
              <a:rPr lang="el-GR" sz="1700" i="1" u="sng" dirty="0"/>
              <a:t>Σημείωση</a:t>
            </a:r>
            <a:r>
              <a:rPr lang="el-GR" sz="1700" i="1" dirty="0"/>
              <a:t>: Οι φοιτητές και το ακαδημαϊκό προσωπικό των πανεπιστημίων που συμμετέχουν στα Σχέδια είναι επιλέξιμοι, εφόσον δεν ανήκουν στο Τμήμα που υλοποιεί το Σχέδιο. </a:t>
            </a:r>
          </a:p>
          <a:p>
            <a:pPr algn="just">
              <a:spcBef>
                <a:spcPct val="20000"/>
              </a:spcBef>
              <a:tabLst>
                <a:tab pos="266700" algn="l"/>
              </a:tabLst>
              <a:defRPr/>
            </a:pPr>
            <a:endParaRPr lang="el-GR" sz="1200" dirty="0">
              <a:cs typeface="Times New Roman" panose="02020603050405020304" pitchFamily="18" charset="0"/>
            </a:endParaRPr>
          </a:p>
          <a:p>
            <a:pPr marL="285750" indent="-285750">
              <a:buFont typeface="Wingdings" panose="05000000000000000000" pitchFamily="2" charset="2"/>
              <a:buChar char="§"/>
              <a:tabLst>
                <a:tab pos="266700" algn="l"/>
              </a:tabLst>
              <a:defRPr/>
            </a:pPr>
            <a:r>
              <a:rPr lang="el-GR" sz="1700" u="sng" dirty="0"/>
              <a:t>Επιλέξιμες Δαπάνες</a:t>
            </a:r>
            <a:r>
              <a:rPr lang="el-GR" sz="1700" dirty="0"/>
              <a:t>: Το ποσό που αντιστοιχεί στην κατηγορία αυτή αφορά τη διοργάνωση </a:t>
            </a:r>
          </a:p>
          <a:p>
            <a:pPr>
              <a:tabLst>
                <a:tab pos="266700" algn="l"/>
              </a:tabLst>
              <a:defRPr/>
            </a:pPr>
            <a:r>
              <a:rPr lang="el-GR" sz="1700" dirty="0"/>
              <a:t>      της εκδήλωσης (ενοικίαση αίθουσας, τροφοδοσία κτλ.) και όχι τα έξοδα των </a:t>
            </a:r>
          </a:p>
          <a:p>
            <a:pPr>
              <a:tabLst>
                <a:tab pos="266700" algn="l"/>
              </a:tabLst>
              <a:defRPr/>
            </a:pPr>
            <a:r>
              <a:rPr lang="el-GR" sz="1700" dirty="0"/>
              <a:t>      συμμετεχόντων. Για να θεωρηθεί η εκδήλωση επιλέξιμη για επιχορήγηση, πρέπει να </a:t>
            </a:r>
          </a:p>
          <a:p>
            <a:pPr>
              <a:tabLst>
                <a:tab pos="266700" algn="l"/>
              </a:tabLst>
              <a:defRPr/>
            </a:pPr>
            <a:r>
              <a:rPr lang="el-GR" sz="1700" dirty="0"/>
              <a:t>      τηρεί τα πρότυπα ποιότητας, όπως αυτά καθορίστηκαν στην αίτηση για επιχορήγηση</a:t>
            </a:r>
          </a:p>
          <a:p>
            <a:pPr algn="just">
              <a:spcBef>
                <a:spcPct val="20000"/>
              </a:spcBef>
              <a:tabLst>
                <a:tab pos="266700" algn="l"/>
              </a:tabLst>
              <a:defRPr/>
            </a:pPr>
            <a:endParaRPr lang="el-GR" sz="1700" dirty="0">
              <a:cs typeface="Times New Roman" panose="02020603050405020304" pitchFamily="18" charset="0"/>
            </a:endParaRPr>
          </a:p>
          <a:p>
            <a:pPr algn="just">
              <a:spcBef>
                <a:spcPct val="20000"/>
              </a:spcBef>
              <a:tabLst>
                <a:tab pos="266700" algn="l"/>
              </a:tabLst>
              <a:defRPr/>
            </a:pPr>
            <a:endParaRPr lang="el-GR" sz="1700" dirty="0">
              <a:cs typeface="Times New Roman" panose="02020603050405020304" pitchFamily="18" charset="0"/>
            </a:endParaRPr>
          </a:p>
        </p:txBody>
      </p:sp>
    </p:spTree>
    <p:extLst>
      <p:ext uri="{BB962C8B-B14F-4D97-AF65-F5344CB8AC3E}">
        <p14:creationId xmlns:p14="http://schemas.microsoft.com/office/powerpoint/2010/main" val="1082396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33265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Ειδικές Διατάξεις &amp; Παραρτήματα (1/</a:t>
            </a:r>
            <a:r>
              <a:rPr lang="en-US" sz="2500" b="1" dirty="0">
                <a:solidFill>
                  <a:srgbClr val="20376A"/>
                </a:solidFill>
                <a:ea typeface="+mj-ea"/>
                <a:cs typeface="+mj-cs"/>
              </a:rPr>
              <a:t>5</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44173" y="1595333"/>
            <a:ext cx="8342383" cy="5539978"/>
          </a:xfrm>
          <a:prstGeom prst="rect">
            <a:avLst/>
          </a:prstGeom>
          <a:noFill/>
        </p:spPr>
        <p:txBody>
          <a:bodyPr wrap="square" rtlCol="0">
            <a:spAutoFit/>
          </a:bodyPr>
          <a:lstStyle/>
          <a:p>
            <a:r>
              <a:rPr lang="el-GR" sz="2100" dirty="0"/>
              <a:t>Η Συμφωνία Επιχορήγησης αποτελείται από τα εξής μέρη:</a:t>
            </a:r>
          </a:p>
          <a:p>
            <a:endParaRPr lang="el-GR" sz="2100" dirty="0"/>
          </a:p>
          <a:p>
            <a:pPr marL="285750" indent="-285750">
              <a:buFont typeface="Wingdings" panose="05000000000000000000" pitchFamily="2" charset="2"/>
              <a:buChar char="q"/>
            </a:pPr>
            <a:r>
              <a:rPr lang="el-GR" sz="2100" b="1" u="sng" dirty="0"/>
              <a:t>Ειδικοί Όροι</a:t>
            </a:r>
            <a:r>
              <a:rPr lang="el-GR" sz="2100" b="1" dirty="0"/>
              <a:t>: </a:t>
            </a:r>
          </a:p>
          <a:p>
            <a:endParaRPr lang="el-GR" sz="1700" b="1" dirty="0"/>
          </a:p>
          <a:p>
            <a:pPr marL="285750" indent="-285750">
              <a:buFont typeface="Wingdings" panose="05000000000000000000" pitchFamily="2" charset="2"/>
              <a:buChar char="§"/>
            </a:pPr>
            <a:r>
              <a:rPr lang="el-GR" sz="2100" dirty="0"/>
              <a:t>Εκτυπώνονται από τον δικαιούχο σε δύο αντίτυπα</a:t>
            </a:r>
          </a:p>
          <a:p>
            <a:pPr marL="285750" indent="-285750">
              <a:buFont typeface="Wingdings" panose="05000000000000000000" pitchFamily="2" charset="2"/>
              <a:buChar char="§"/>
            </a:pPr>
            <a:r>
              <a:rPr lang="el-GR" sz="2100" dirty="0"/>
              <a:t>Τα δύο αντίτυπα μονογράφονται (όλες οι σελίδες) και υπογράφονται και σφραγίζονται (τελευταία σελίδα) από τον νόμιμο εκπρόσωπο του δικαιούχου</a:t>
            </a:r>
            <a:endParaRPr lang="el-GR" sz="2100" dirty="0">
              <a:sym typeface="Wingdings" panose="05000000000000000000" pitchFamily="2" charset="2"/>
            </a:endParaRPr>
          </a:p>
          <a:p>
            <a:pPr marL="285750" indent="-285750">
              <a:buFont typeface="Wingdings" panose="05000000000000000000" pitchFamily="2" charset="2"/>
              <a:buChar char="§"/>
            </a:pPr>
            <a:r>
              <a:rPr lang="el-GR" sz="2100" dirty="0">
                <a:sym typeface="Wingdings" panose="05000000000000000000" pitchFamily="2" charset="2"/>
              </a:rPr>
              <a:t>Τα δύο αντίτυπα αποστέλλονται ταχυδρομικώς στο ΙΔΕΠ Διά Βίου Μάθησης, για να υπογραφούν και από τη Διεύθυνση του ΙΔΕΠ</a:t>
            </a:r>
          </a:p>
          <a:p>
            <a:pPr marL="285750" indent="-285750">
              <a:buFont typeface="Wingdings" panose="05000000000000000000" pitchFamily="2" charset="2"/>
              <a:buChar char="§"/>
            </a:pPr>
            <a:r>
              <a:rPr lang="el-GR" sz="2100" dirty="0">
                <a:sym typeface="Wingdings" panose="05000000000000000000" pitchFamily="2" charset="2"/>
              </a:rPr>
              <a:t>Το ένα εκ των δύο αντιτύπων αποστέλλεται ταχυδρομικώς πίσω στον δικαιούχο, για να φυλαχθεί στο αρχείο του Σχεδίου</a:t>
            </a:r>
          </a:p>
          <a:p>
            <a:pPr marL="285750" indent="-285750">
              <a:buFont typeface="Wingdings" panose="05000000000000000000" pitchFamily="2" charset="2"/>
              <a:buChar char="§"/>
            </a:pPr>
            <a:endParaRPr lang="el-GR" sz="1000" dirty="0">
              <a:sym typeface="Wingdings" panose="05000000000000000000" pitchFamily="2" charset="2"/>
            </a:endParaRPr>
          </a:p>
          <a:p>
            <a:r>
              <a:rPr lang="el-GR" sz="1400" i="1" u="sng" dirty="0">
                <a:sym typeface="Wingdings" panose="05000000000000000000" pitchFamily="2" charset="2"/>
              </a:rPr>
              <a:t>Σημείωση</a:t>
            </a:r>
            <a:r>
              <a:rPr lang="el-GR" sz="1400" i="1" dirty="0">
                <a:sym typeface="Wingdings" panose="05000000000000000000" pitchFamily="2" charset="2"/>
              </a:rPr>
              <a:t>:  Ό</a:t>
            </a:r>
            <a:r>
              <a:rPr lang="el-GR" sz="1400" i="1" dirty="0"/>
              <a:t>λα τα επίσημα έγγραφα ενός Σχεδίου που απαιτούν υπογραφές υπογράφονται πάντοτε από τον νόμιμο εκπρόσωπο του συντονιστικού οργανισμού</a:t>
            </a:r>
          </a:p>
          <a:p>
            <a:pPr marL="285750" indent="-285750">
              <a:buFont typeface="Wingdings" panose="05000000000000000000" pitchFamily="2" charset="2"/>
              <a:buChar char="§"/>
            </a:pPr>
            <a:endParaRPr lang="el-GR" sz="1400"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3067029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1714314"/>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algn="just">
              <a:spcBef>
                <a:spcPct val="20000"/>
              </a:spcBef>
              <a:defRPr/>
            </a:pPr>
            <a:endParaRPr lang="el-GR" sz="2400" dirty="0">
              <a:solidFill>
                <a:schemeClr val="tx1">
                  <a:lumMod val="75000"/>
                  <a:lumOff val="25000"/>
                </a:schemeClr>
              </a:solidFill>
            </a:endParaRPr>
          </a:p>
        </p:txBody>
      </p:sp>
      <p:sp>
        <p:nvSpPr>
          <p:cNvPr id="5" name="Content Placeholder 2"/>
          <p:cNvSpPr txBox="1">
            <a:spLocks/>
          </p:cNvSpPr>
          <p:nvPr/>
        </p:nvSpPr>
        <p:spPr>
          <a:xfrm>
            <a:off x="238063" y="1161667"/>
            <a:ext cx="8759275" cy="4392488"/>
          </a:xfrm>
          <a:prstGeom prst="rect">
            <a:avLst/>
          </a:prstGeom>
        </p:spPr>
        <p:txBody>
          <a:bodyPr/>
          <a:lstStyle/>
          <a:p>
            <a:pPr algn="just">
              <a:spcBef>
                <a:spcPct val="20000"/>
              </a:spcBef>
              <a:defRPr/>
            </a:pPr>
            <a:endParaRPr lang="el-GR" sz="1600" b="1" i="1" dirty="0"/>
          </a:p>
          <a:p>
            <a:pPr algn="just">
              <a:spcBef>
                <a:spcPct val="20000"/>
              </a:spcBef>
              <a:defRPr/>
            </a:pPr>
            <a:endParaRPr lang="el-GR" sz="1600" b="1" i="1" dirty="0"/>
          </a:p>
          <a:p>
            <a:pPr algn="just">
              <a:spcBef>
                <a:spcPct val="20000"/>
              </a:spcBef>
              <a:defRPr/>
            </a:pPr>
            <a:endParaRPr lang="en-US" b="1" i="1" u="sng" dirty="0"/>
          </a:p>
          <a:p>
            <a:pPr algn="just">
              <a:spcBef>
                <a:spcPct val="20000"/>
              </a:spcBef>
              <a:defRPr/>
            </a:pPr>
            <a:endParaRPr lang="el-GR" dirty="0">
              <a:solidFill>
                <a:schemeClr val="tx1">
                  <a:lumMod val="65000"/>
                  <a:lumOff val="35000"/>
                </a:schemeClr>
              </a:solidFill>
            </a:endParaRPr>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07504" y="128819"/>
            <a:ext cx="9433048" cy="1292662"/>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Πολλαπλασιαστικές Δράσεις με Φυσική Παρουσία (2/2)</a:t>
            </a:r>
          </a:p>
          <a:p>
            <a:pPr algn="ctr">
              <a:spcBef>
                <a:spcPct val="0"/>
              </a:spcBef>
              <a:defRPr/>
            </a:pPr>
            <a:endParaRPr lang="en-GB" sz="2400" b="1" dirty="0">
              <a:solidFill>
                <a:srgbClr val="20376A"/>
              </a:solidFill>
            </a:endParaRPr>
          </a:p>
        </p:txBody>
      </p:sp>
      <p:sp>
        <p:nvSpPr>
          <p:cNvPr id="2" name="Rectangle 1"/>
          <p:cNvSpPr/>
          <p:nvPr/>
        </p:nvSpPr>
        <p:spPr>
          <a:xfrm>
            <a:off x="235300" y="1218461"/>
            <a:ext cx="8709624" cy="5041380"/>
          </a:xfrm>
          <a:prstGeom prst="rect">
            <a:avLst/>
          </a:prstGeom>
        </p:spPr>
        <p:txBody>
          <a:bodyPr wrap="square">
            <a:spAutoFit/>
          </a:bodyPr>
          <a:lstStyle/>
          <a:p>
            <a:pPr marL="285750" indent="-285750" algn="just">
              <a:buFont typeface="Wingdings" panose="05000000000000000000" pitchFamily="2" charset="2"/>
              <a:buChar char="§"/>
              <a:tabLst>
                <a:tab pos="266700" algn="l"/>
              </a:tabLst>
              <a:defRPr/>
            </a:pPr>
            <a:r>
              <a:rPr lang="el-GR" u="sng" dirty="0">
                <a:cs typeface="Times New Roman" panose="02020603050405020304" pitchFamily="18" charset="0"/>
              </a:rPr>
              <a:t>Τελική Έκθεση</a:t>
            </a:r>
            <a:r>
              <a:rPr lang="el-GR" dirty="0">
                <a:cs typeface="Times New Roman" panose="02020603050405020304" pitchFamily="18" charset="0"/>
              </a:rPr>
              <a:t>: Περιγραφή της κάθε Πολλαπλασιαστικής Δράσης  και δήλωση των πνευματικών παραδοτέων με τα οποία συνδέεται, του διοργανωτή εταίρου, των υπόλοιπων συμμετεχόντων εταίρων-οργανισμών, της χώρας φιλοξενίας της εκδήλωσης και των αριθμών  των ντόπιων και των διεθνών συμμετεχόντων</a:t>
            </a:r>
          </a:p>
          <a:p>
            <a:pPr marL="285750" indent="-285750" algn="just">
              <a:buFont typeface="Wingdings" panose="05000000000000000000" pitchFamily="2" charset="2"/>
              <a:buChar char="§"/>
              <a:tabLst>
                <a:tab pos="266700" algn="l"/>
              </a:tabLst>
              <a:defRPr/>
            </a:pPr>
            <a:endParaRPr lang="el-GR" sz="800" dirty="0">
              <a:cs typeface="Times New Roman" panose="02020603050405020304" pitchFamily="18" charset="0"/>
            </a:endParaRPr>
          </a:p>
          <a:p>
            <a:pPr marL="285750" indent="-285750" algn="just">
              <a:spcBef>
                <a:spcPct val="20000"/>
              </a:spcBef>
              <a:buFont typeface="Wingdings" panose="05000000000000000000" pitchFamily="2" charset="2"/>
              <a:buChar char="q"/>
              <a:tabLst>
                <a:tab pos="266700" algn="l"/>
              </a:tabLst>
              <a:defRPr/>
            </a:pPr>
            <a:r>
              <a:rPr lang="el-GR" sz="2000" b="1" i="1" u="sng" dirty="0">
                <a:cs typeface="Times New Roman" panose="02020603050405020304" pitchFamily="18" charset="0"/>
              </a:rPr>
              <a:t>Απαιτούμενα Αποδεικτικά</a:t>
            </a:r>
            <a:r>
              <a:rPr lang="el-GR" sz="2000" b="1" i="1" dirty="0">
                <a:cs typeface="Times New Roman" panose="02020603050405020304" pitchFamily="18" charset="0"/>
              </a:rPr>
              <a:t>:</a:t>
            </a:r>
          </a:p>
          <a:p>
            <a:pPr algn="just">
              <a:spcBef>
                <a:spcPct val="20000"/>
              </a:spcBef>
              <a:tabLst>
                <a:tab pos="266700" algn="l"/>
              </a:tabLst>
              <a:defRPr/>
            </a:pPr>
            <a:endParaRPr lang="el-GR" sz="800" b="1" i="1" dirty="0">
              <a:cs typeface="Times New Roman" panose="02020603050405020304" pitchFamily="18" charset="0"/>
            </a:endParaRPr>
          </a:p>
          <a:p>
            <a:pPr marL="285750" indent="-285750" algn="just">
              <a:spcBef>
                <a:spcPct val="20000"/>
              </a:spcBef>
              <a:buFont typeface="Wingdings" panose="05000000000000000000" pitchFamily="2" charset="2"/>
              <a:buChar char="§"/>
              <a:tabLst>
                <a:tab pos="266700" algn="l"/>
              </a:tabLst>
              <a:defRPr/>
            </a:pPr>
            <a:r>
              <a:rPr lang="el-GR" b="1" u="sng" dirty="0">
                <a:cs typeface="Times New Roman" panose="02020603050405020304" pitchFamily="18" charset="0"/>
              </a:rPr>
              <a:t>Λίστα Συμμετεχόντων</a:t>
            </a:r>
            <a:r>
              <a:rPr lang="el-GR" u="sng" dirty="0">
                <a:cs typeface="Times New Roman" panose="02020603050405020304" pitchFamily="18" charset="0"/>
              </a:rPr>
              <a:t>, η οποία</a:t>
            </a:r>
            <a:r>
              <a:rPr lang="el-GR" dirty="0">
                <a:cs typeface="Times New Roman" panose="02020603050405020304" pitchFamily="18" charset="0"/>
              </a:rPr>
              <a:t>: </a:t>
            </a:r>
          </a:p>
          <a:p>
            <a:pPr marL="285750" indent="-285750" algn="just">
              <a:spcBef>
                <a:spcPct val="20000"/>
              </a:spcBef>
              <a:buFont typeface="Wingdings" panose="05000000000000000000" pitchFamily="2" charset="2"/>
              <a:buChar char="ü"/>
              <a:tabLst>
                <a:tab pos="266700" algn="l"/>
              </a:tabLst>
              <a:defRPr/>
            </a:pPr>
            <a:r>
              <a:rPr lang="el-GR" dirty="0">
                <a:cs typeface="Times New Roman" panose="02020603050405020304" pitchFamily="18" charset="0"/>
              </a:rPr>
              <a:t>Είναι υπογεγραμμένη από τον κάθε συμμετέχοντα και τον οργανισμό υποδοχής</a:t>
            </a:r>
          </a:p>
          <a:p>
            <a:pPr marL="285750" indent="-285750" algn="just">
              <a:spcBef>
                <a:spcPct val="20000"/>
              </a:spcBef>
              <a:buFont typeface="Wingdings" panose="05000000000000000000" pitchFamily="2" charset="2"/>
              <a:buChar char="ü"/>
              <a:tabLst>
                <a:tab pos="266700" algn="l"/>
              </a:tabLst>
              <a:defRPr/>
            </a:pPr>
            <a:r>
              <a:rPr lang="el-GR" dirty="0">
                <a:cs typeface="Times New Roman" panose="02020603050405020304" pitchFamily="18" charset="0"/>
              </a:rPr>
              <a:t>Περιλαμβάνει τον τίτλο της εκδήλωσης, τη χώρα και τις ημερομηνίες διεξαγωγής της</a:t>
            </a:r>
          </a:p>
          <a:p>
            <a:pPr marL="285750" indent="-285750" algn="just">
              <a:spcBef>
                <a:spcPct val="20000"/>
              </a:spcBef>
              <a:buFont typeface="Wingdings" panose="05000000000000000000" pitchFamily="2" charset="2"/>
              <a:buChar char="ü"/>
              <a:tabLst>
                <a:tab pos="266700" algn="l"/>
              </a:tabLst>
              <a:defRPr/>
            </a:pPr>
            <a:r>
              <a:rPr lang="el-GR" dirty="0">
                <a:cs typeface="Times New Roman" panose="02020603050405020304" pitchFamily="18" charset="0"/>
              </a:rPr>
              <a:t>Περιέχει το ονοματεπώνυμο, την υπογραφή, τον οργανισμό και τη διεύθυνση του οργανισμού του κάθε συμμετέχοντα</a:t>
            </a:r>
          </a:p>
          <a:p>
            <a:pPr marL="285750" indent="-285750" algn="just">
              <a:spcBef>
                <a:spcPct val="20000"/>
              </a:spcBef>
              <a:buFont typeface="Wingdings" panose="05000000000000000000" pitchFamily="2" charset="2"/>
              <a:buChar char="ü"/>
              <a:tabLst>
                <a:tab pos="266700" algn="l"/>
              </a:tabLst>
              <a:defRPr/>
            </a:pPr>
            <a:r>
              <a:rPr lang="el-GR" dirty="0">
                <a:cs typeface="Times New Roman" panose="02020603050405020304" pitchFamily="18" charset="0"/>
              </a:rPr>
              <a:t>Περιλαμβάνει το Τμήμα του συμμετέχοντος Φοιτητή ή Ακαδημαϊκού, στην περίπτωση συμμετοχής ατόμων από Πανεπιστήμια-εταίρους</a:t>
            </a:r>
          </a:p>
          <a:p>
            <a:pPr algn="just">
              <a:spcBef>
                <a:spcPct val="20000"/>
              </a:spcBef>
              <a:tabLst>
                <a:tab pos="266700" algn="l"/>
              </a:tabLst>
              <a:defRPr/>
            </a:pPr>
            <a:endParaRPr lang="el-GR" sz="800" dirty="0">
              <a:cs typeface="Times New Roman" panose="02020603050405020304" pitchFamily="18" charset="0"/>
            </a:endParaRPr>
          </a:p>
          <a:p>
            <a:pPr marL="285750" indent="-285750" algn="just">
              <a:spcBef>
                <a:spcPct val="20000"/>
              </a:spcBef>
              <a:buFont typeface="Wingdings" panose="05000000000000000000" pitchFamily="2" charset="2"/>
              <a:buChar char="§"/>
              <a:tabLst>
                <a:tab pos="266700" algn="l"/>
              </a:tabLst>
              <a:defRPr/>
            </a:pPr>
            <a:r>
              <a:rPr lang="el-GR" b="1" u="sng" dirty="0">
                <a:cs typeface="Times New Roman" panose="02020603050405020304" pitchFamily="18" charset="0"/>
              </a:rPr>
              <a:t>Αναλυτική Ημερήσια Διάταξη της Εκδήλωσης</a:t>
            </a:r>
          </a:p>
          <a:p>
            <a:pPr algn="just">
              <a:spcBef>
                <a:spcPct val="20000"/>
              </a:spcBef>
              <a:tabLst>
                <a:tab pos="266700" algn="l"/>
              </a:tabLst>
              <a:defRPr/>
            </a:pPr>
            <a:endParaRPr lang="el-GR" sz="800" b="1" u="sng" dirty="0">
              <a:cs typeface="Times New Roman" panose="02020603050405020304" pitchFamily="18" charset="0"/>
            </a:endParaRPr>
          </a:p>
          <a:p>
            <a:pPr marL="285750" indent="-285750" algn="just">
              <a:spcBef>
                <a:spcPct val="20000"/>
              </a:spcBef>
              <a:buFont typeface="Wingdings" panose="05000000000000000000" pitchFamily="2" charset="2"/>
              <a:buChar char="§"/>
              <a:tabLst>
                <a:tab pos="266700" algn="l"/>
              </a:tabLst>
              <a:defRPr/>
            </a:pPr>
            <a:r>
              <a:rPr lang="el-GR" b="1" u="sng" dirty="0">
                <a:cs typeface="Times New Roman" panose="02020603050405020304" pitchFamily="18" charset="0"/>
              </a:rPr>
              <a:t>Έντυπα που διανεμήθηκαν/χρησιμοποιήθηκαν</a:t>
            </a:r>
            <a:r>
              <a:rPr lang="el-GR" u="sng" dirty="0">
                <a:cs typeface="Times New Roman" panose="02020603050405020304" pitchFamily="18" charset="0"/>
              </a:rPr>
              <a:t>, κατά την εκδήλωση</a:t>
            </a:r>
          </a:p>
        </p:txBody>
      </p:sp>
    </p:spTree>
    <p:extLst>
      <p:ext uri="{BB962C8B-B14F-4D97-AF65-F5344CB8AC3E}">
        <p14:creationId xmlns:p14="http://schemas.microsoft.com/office/powerpoint/2010/main" val="4163586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91449" y="1289225"/>
            <a:ext cx="8814488" cy="716071"/>
          </a:xfrm>
          <a:prstGeom prst="rect">
            <a:avLst/>
          </a:prstGeom>
        </p:spPr>
        <p:txBody>
          <a:bodyPr/>
          <a:lstStyle/>
          <a:p>
            <a:pPr marL="342900" indent="-342900" algn="just">
              <a:spcBef>
                <a:spcPct val="20000"/>
              </a:spcBef>
              <a:buFont typeface="Wingdings" panose="05000000000000000000" pitchFamily="2" charset="2"/>
              <a:buChar char="q"/>
              <a:defRPr/>
            </a:pPr>
            <a:r>
              <a:rPr lang="el-GR" sz="2000" b="1" i="1" u="sng" dirty="0">
                <a:solidFill>
                  <a:schemeClr val="tx1">
                    <a:lumMod val="75000"/>
                    <a:lumOff val="25000"/>
                  </a:schemeClr>
                </a:solidFill>
              </a:rPr>
              <a:t>Η επιχορήγηση εικονικών Πολλαπλασιαστικών Δράσεων βασίζεται στις ειδικές διατάξεις που περιλαμβάνει το Παράρτημα </a:t>
            </a:r>
            <a:r>
              <a:rPr lang="en-US" sz="2000" b="1" i="1" u="sng" dirty="0">
                <a:solidFill>
                  <a:schemeClr val="tx1">
                    <a:lumMod val="75000"/>
                    <a:lumOff val="25000"/>
                  </a:schemeClr>
                </a:solidFill>
              </a:rPr>
              <a:t>VII – Addendum</a:t>
            </a:r>
            <a:r>
              <a:rPr lang="en-US" sz="2000" b="1" dirty="0">
                <a:solidFill>
                  <a:schemeClr val="tx1">
                    <a:lumMod val="75000"/>
                    <a:lumOff val="25000"/>
                  </a:schemeClr>
                </a:solidFill>
              </a:rPr>
              <a:t>:</a:t>
            </a:r>
            <a:endParaRPr lang="el-GR" sz="2000" b="1" dirty="0">
              <a:solidFill>
                <a:schemeClr val="tx1">
                  <a:lumMod val="75000"/>
                  <a:lumOff val="25000"/>
                </a:schemeClr>
              </a:solidFill>
            </a:endParaRPr>
          </a:p>
          <a:p>
            <a:pPr algn="just">
              <a:spcBef>
                <a:spcPct val="20000"/>
              </a:spcBef>
              <a:defRPr/>
            </a:pPr>
            <a:endParaRPr lang="el-GR" sz="1700" dirty="0">
              <a:solidFill>
                <a:schemeClr val="tx1">
                  <a:lumMod val="75000"/>
                  <a:lumOff val="25000"/>
                </a:schemeClr>
              </a:solidFill>
            </a:endParaRPr>
          </a:p>
        </p:txBody>
      </p:sp>
      <p:sp>
        <p:nvSpPr>
          <p:cNvPr id="5" name="Content Placeholder 2"/>
          <p:cNvSpPr txBox="1">
            <a:spLocks/>
          </p:cNvSpPr>
          <p:nvPr/>
        </p:nvSpPr>
        <p:spPr>
          <a:xfrm>
            <a:off x="238063" y="1161667"/>
            <a:ext cx="8759275" cy="4392488"/>
          </a:xfrm>
          <a:prstGeom prst="rect">
            <a:avLst/>
          </a:prstGeom>
        </p:spPr>
        <p:txBody>
          <a:bodyPr/>
          <a:lstStyle/>
          <a:p>
            <a:pPr algn="just">
              <a:spcBef>
                <a:spcPct val="20000"/>
              </a:spcBef>
              <a:defRPr/>
            </a:pPr>
            <a:r>
              <a:rPr lang="el-GR" sz="1600" b="1" i="1" dirty="0"/>
              <a:t>  </a:t>
            </a:r>
            <a:r>
              <a:rPr lang="en-US" sz="1600" b="1" i="1" dirty="0"/>
              <a:t> </a:t>
            </a:r>
            <a:endParaRPr lang="el-GR" sz="1600" b="1" i="1" dirty="0"/>
          </a:p>
          <a:p>
            <a:pPr algn="just">
              <a:spcBef>
                <a:spcPct val="20000"/>
              </a:spcBef>
              <a:defRPr/>
            </a:pPr>
            <a:endParaRPr lang="en-US" b="1" i="1" u="sng" dirty="0"/>
          </a:p>
          <a:p>
            <a:pPr algn="just">
              <a:spcBef>
                <a:spcPct val="20000"/>
              </a:spcBef>
              <a:defRPr/>
            </a:pPr>
            <a:endParaRPr lang="el-GR" dirty="0">
              <a:solidFill>
                <a:schemeClr val="tx1">
                  <a:lumMod val="65000"/>
                  <a:lumOff val="35000"/>
                </a:schemeClr>
              </a:solidFill>
            </a:endParaRPr>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287714" y="1823727"/>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28137" y="89975"/>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Εικονικές Πολλαπλασιαστικές Δράσεις</a:t>
            </a:r>
            <a:r>
              <a:rPr lang="en-US" sz="2400" b="1" dirty="0">
                <a:solidFill>
                  <a:srgbClr val="20376A"/>
                </a:solidFill>
              </a:rPr>
              <a:t> (1/2)</a:t>
            </a:r>
            <a:endParaRPr lang="el-GR" sz="2400" b="1" dirty="0">
              <a:solidFill>
                <a:srgbClr val="20376A"/>
              </a:solidFill>
            </a:endParaRPr>
          </a:p>
        </p:txBody>
      </p:sp>
      <p:sp>
        <p:nvSpPr>
          <p:cNvPr id="12" name="TextBox 11">
            <a:extLst>
              <a:ext uri="{FF2B5EF4-FFF2-40B4-BE49-F238E27FC236}">
                <a16:creationId xmlns:a16="http://schemas.microsoft.com/office/drawing/2014/main" id="{1E1DFFA8-310D-432C-8EE7-B5488982F9CB}"/>
              </a:ext>
            </a:extLst>
          </p:cNvPr>
          <p:cNvSpPr txBox="1"/>
          <p:nvPr/>
        </p:nvSpPr>
        <p:spPr>
          <a:xfrm>
            <a:off x="116997" y="2255910"/>
            <a:ext cx="8910005" cy="5201167"/>
          </a:xfrm>
          <a:prstGeom prst="rect">
            <a:avLst/>
          </a:prstGeom>
          <a:noFill/>
        </p:spPr>
        <p:txBody>
          <a:bodyPr wrap="square">
            <a:spAutoFit/>
          </a:bodyPr>
          <a:lstStyle/>
          <a:p>
            <a:pPr marL="285750" marR="0" indent="-285750" algn="just">
              <a:lnSpc>
                <a:spcPct val="107000"/>
              </a:lnSpc>
              <a:spcBef>
                <a:spcPts val="0"/>
              </a:spcBef>
              <a:spcAft>
                <a:spcPts val="800"/>
              </a:spcAft>
              <a:buFont typeface="Wingdings" panose="05000000000000000000" pitchFamily="2" charset="2"/>
              <a:buChar char="§"/>
            </a:pPr>
            <a:r>
              <a:rPr lang="el-GR" sz="1900" u="sng" dirty="0">
                <a:latin typeface="Times New Roman" panose="02020603050405020304" pitchFamily="18" charset="0"/>
                <a:ea typeface="Calibri" panose="020F0502020204030204" pitchFamily="34" charset="0"/>
                <a:cs typeface="Times New Roman" panose="02020603050405020304" pitchFamily="18" charset="0"/>
              </a:rPr>
              <a:t>Υπολογισμός Επιλέξιμων Δαπανών</a:t>
            </a:r>
            <a:r>
              <a:rPr lang="el-GR" sz="1900" dirty="0">
                <a:latin typeface="Times New Roman" panose="02020603050405020304" pitchFamily="18" charset="0"/>
                <a:ea typeface="Calibri" panose="020F0502020204030204" pitchFamily="34" charset="0"/>
                <a:cs typeface="Times New Roman" panose="02020603050405020304" pitchFamily="18" charset="0"/>
              </a:rPr>
              <a:t>:</a:t>
            </a:r>
            <a:r>
              <a:rPr lang="el-GR" sz="1900" dirty="0">
                <a:effectLst/>
                <a:latin typeface="Times New Roman" panose="02020603050405020304" pitchFamily="18" charset="0"/>
                <a:ea typeface="Calibri" panose="020F0502020204030204" pitchFamily="34" charset="0"/>
                <a:cs typeface="Times New Roman" panose="02020603050405020304" pitchFamily="18" charset="0"/>
              </a:rPr>
              <a:t> Υπολογίζονται </a:t>
            </a:r>
            <a:r>
              <a:rPr lang="el-GR" sz="1900" u="sng" dirty="0">
                <a:effectLst/>
                <a:latin typeface="Times New Roman" panose="02020603050405020304" pitchFamily="18" charset="0"/>
                <a:ea typeface="Calibri" panose="020F0502020204030204" pitchFamily="34" charset="0"/>
                <a:cs typeface="Times New Roman" panose="02020603050405020304" pitchFamily="18" charset="0"/>
              </a:rPr>
              <a:t>πολλαπλασιάζοντας τον αριθμό των συμμετεχόντων επί 15 Ευρώ</a:t>
            </a:r>
            <a:r>
              <a:rPr lang="el-GR" sz="1900" dirty="0">
                <a:effectLst/>
                <a:latin typeface="Times New Roman" panose="02020603050405020304" pitchFamily="18" charset="0"/>
                <a:ea typeface="Calibri" panose="020F0502020204030204" pitchFamily="34" charset="0"/>
                <a:cs typeface="Times New Roman" panose="02020603050405020304" pitchFamily="18" charset="0"/>
              </a:rPr>
              <a:t> ( = 15% των επιλέξιμων δαπανών για τους ντόπιους συμμετέχοντες σε φυσικές Πολλαπλασιαστικές Δράσεις), </a:t>
            </a:r>
            <a:r>
              <a:rPr lang="en-US" sz="19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900" dirty="0">
                <a:effectLst/>
                <a:latin typeface="Times New Roman" panose="02020603050405020304" pitchFamily="18" charset="0"/>
                <a:ea typeface="Calibri" panose="020F0502020204030204" pitchFamily="34" charset="0"/>
                <a:cs typeface="Times New Roman" panose="02020603050405020304" pitchFamily="18" charset="0"/>
              </a:rPr>
              <a:t>με ανώτατο ποσό τις 5000 Ευρώ ανά Σχέδιο.</a:t>
            </a:r>
            <a:endParaRPr lang="en-US" sz="1900" dirty="0">
              <a:effectLst/>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endParaRPr lang="el-G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70510" marR="0" algn="just">
              <a:lnSpc>
                <a:spcPct val="107000"/>
              </a:lnSpc>
              <a:spcBef>
                <a:spcPts val="0"/>
              </a:spcBef>
              <a:spcAft>
                <a:spcPts val="800"/>
              </a:spcAft>
            </a:pPr>
            <a:r>
              <a:rPr lang="el-GR" sz="1900" dirty="0">
                <a:latin typeface="Times New Roman" panose="02020603050405020304" pitchFamily="18" charset="0"/>
                <a:ea typeface="Calibri" panose="020F0502020204030204" pitchFamily="34" charset="0"/>
                <a:cs typeface="Times New Roman" panose="02020603050405020304" pitchFamily="18" charset="0"/>
              </a:rPr>
              <a:t>Σημείωση: Η έννοια του ντόπιου δε διαχωρίζεται από αυτήν του διεθνούς συμμετέχοντα, όταν η εκδήλωση υλοποιείται διαδικτυακά.</a:t>
            </a:r>
            <a:endParaRPr lang="en-US" sz="1900" dirty="0">
              <a:latin typeface="Times New Roman" panose="02020603050405020304" pitchFamily="18" charset="0"/>
              <a:ea typeface="Calibri" panose="020F0502020204030204" pitchFamily="34" charset="0"/>
              <a:cs typeface="Times New Roman" panose="02020603050405020304" pitchFamily="18" charset="0"/>
            </a:endParaRPr>
          </a:p>
          <a:p>
            <a:pPr marL="270510" marR="0" algn="just">
              <a:lnSpc>
                <a:spcPct val="107000"/>
              </a:lnSpc>
              <a:spcBef>
                <a:spcPts val="0"/>
              </a:spcBef>
              <a:spcAft>
                <a:spcPts val="800"/>
              </a:spcAft>
            </a:pPr>
            <a:endParaRPr lang="el-GR"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Wingdings" panose="05000000000000000000" pitchFamily="2" charset="2"/>
              <a:buChar char="§"/>
            </a:pPr>
            <a:r>
              <a:rPr lang="el-GR" sz="1900" u="sng" dirty="0">
                <a:effectLst/>
                <a:latin typeface="Times New Roman" panose="02020603050405020304" pitchFamily="18" charset="0"/>
                <a:ea typeface="Calibri" panose="020F0502020204030204" pitchFamily="34" charset="0"/>
                <a:cs typeface="Times New Roman" panose="02020603050405020304" pitchFamily="18" charset="0"/>
              </a:rPr>
              <a:t>Συμμετέχοντες</a:t>
            </a:r>
            <a:r>
              <a:rPr lang="el-GR" sz="1900" dirty="0">
                <a:effectLst/>
                <a:latin typeface="Times New Roman" panose="02020603050405020304" pitchFamily="18" charset="0"/>
                <a:ea typeface="Calibri" panose="020F0502020204030204" pitchFamily="34" charset="0"/>
                <a:cs typeface="Times New Roman" panose="02020603050405020304" pitchFamily="18" charset="0"/>
              </a:rPr>
              <a:t>: Ισχύει ό,τι ακριβώς και για τις φυσικές Πολλαπλασιαστικές Δράσεις</a:t>
            </a:r>
          </a:p>
          <a:p>
            <a:pPr marL="285750" marR="0" indent="-285750" algn="just">
              <a:lnSpc>
                <a:spcPct val="107000"/>
              </a:lnSpc>
              <a:spcBef>
                <a:spcPts val="0"/>
              </a:spcBef>
              <a:spcAft>
                <a:spcPts val="800"/>
              </a:spcAft>
              <a:buFont typeface="Wingdings" panose="05000000000000000000" pitchFamily="2" charset="2"/>
              <a:buChar char="§"/>
            </a:pPr>
            <a:endParaRPr lang="el-GR" sz="1900" dirty="0">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107000"/>
              </a:lnSpc>
              <a:spcBef>
                <a:spcPts val="0"/>
              </a:spcBef>
              <a:spcAft>
                <a:spcPts val="800"/>
              </a:spcAft>
            </a:pPr>
            <a:endParaRPr lang="el-GR"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Wingdings" panose="05000000000000000000" pitchFamily="2" charset="2"/>
              <a:buChar char="§"/>
            </a:pPr>
            <a:endParaRPr lang="el-GR" dirty="0">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Wingdings" panose="05000000000000000000" pitchFamily="2" charset="2"/>
              <a:buChar char="§"/>
            </a:pPr>
            <a:endParaRPr lang="el-GR"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marR="0" indent="-285750" algn="just">
              <a:lnSpc>
                <a:spcPct val="107000"/>
              </a:lnSpc>
              <a:spcBef>
                <a:spcPts val="0"/>
              </a:spcBef>
              <a:spcAft>
                <a:spcPts val="800"/>
              </a:spcAft>
              <a:buFont typeface="Wingdings" panose="05000000000000000000" pitchFamily="2" charset="2"/>
              <a:buChar char="§"/>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1020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238063" y="1161667"/>
            <a:ext cx="8759275" cy="4392488"/>
          </a:xfrm>
          <a:prstGeom prst="rect">
            <a:avLst/>
          </a:prstGeom>
        </p:spPr>
        <p:txBody>
          <a:bodyPr/>
          <a:lstStyle/>
          <a:p>
            <a:pPr algn="just">
              <a:spcBef>
                <a:spcPct val="20000"/>
              </a:spcBef>
              <a:defRPr/>
            </a:pPr>
            <a:r>
              <a:rPr lang="el-GR" sz="1600" b="1" i="1" dirty="0"/>
              <a:t>  </a:t>
            </a:r>
            <a:r>
              <a:rPr lang="en-US" sz="1600" b="1" i="1" dirty="0"/>
              <a:t> </a:t>
            </a:r>
            <a:endParaRPr lang="el-GR" sz="1600" b="1" i="1" dirty="0"/>
          </a:p>
          <a:p>
            <a:pPr algn="just">
              <a:spcBef>
                <a:spcPct val="20000"/>
              </a:spcBef>
              <a:defRPr/>
            </a:pPr>
            <a:endParaRPr lang="en-US" b="1" i="1" u="sng" dirty="0"/>
          </a:p>
          <a:p>
            <a:pPr algn="just">
              <a:spcBef>
                <a:spcPct val="20000"/>
              </a:spcBef>
              <a:defRPr/>
            </a:pPr>
            <a:endParaRPr lang="el-GR" dirty="0">
              <a:solidFill>
                <a:schemeClr val="tx1">
                  <a:lumMod val="65000"/>
                  <a:lumOff val="35000"/>
                </a:schemeClr>
              </a:solidFill>
            </a:endParaRPr>
          </a:p>
          <a:p>
            <a:pPr algn="just">
              <a:spcBef>
                <a:spcPct val="20000"/>
              </a:spcBef>
              <a:defRPr/>
            </a:pPr>
            <a:endParaRPr lang="en-US" dirty="0">
              <a:solidFill>
                <a:schemeClr val="tx1">
                  <a:lumMod val="65000"/>
                  <a:lumOff val="35000"/>
                </a:schemeClr>
              </a:solidFill>
            </a:endParaRPr>
          </a:p>
          <a:p>
            <a:pPr algn="just">
              <a:spcBef>
                <a:spcPct val="20000"/>
              </a:spcBef>
              <a:defRPr/>
            </a:pPr>
            <a:endParaRPr lang="el-GR" sz="1500" kern="150" dirty="0">
              <a:ea typeface="SimSun" panose="02010600030101010101" pitchFamily="2" charset="-122"/>
              <a:cs typeface="Tahoma" panose="020B0604030504040204" pitchFamily="34" charset="0"/>
            </a:endParaRPr>
          </a:p>
          <a:p>
            <a:pPr algn="just">
              <a:spcBef>
                <a:spcPct val="20000"/>
              </a:spcBef>
              <a:defRPr/>
            </a:pPr>
            <a:r>
              <a:rPr lang="el-GR" sz="2000" kern="150" dirty="0">
                <a:ea typeface="SimSun" panose="02010600030101010101" pitchFamily="2" charset="-122"/>
                <a:cs typeface="Tahoma" panose="020B0604030504040204" pitchFamily="34" charset="0"/>
              </a:rPr>
              <a:t> </a:t>
            </a:r>
            <a:endParaRPr lang="fr-BE" sz="2000" kern="150" dirty="0">
              <a:solidFill>
                <a:schemeClr val="tx1">
                  <a:lumMod val="65000"/>
                  <a:lumOff val="35000"/>
                </a:schemeClr>
              </a:solidFill>
              <a:ea typeface="SimSun" panose="02010600030101010101" pitchFamily="2" charset="-122"/>
              <a:cs typeface="Tahoma" panose="020B0604030504040204" pitchFamily="34" charset="0"/>
            </a:endParaRPr>
          </a:p>
          <a:p>
            <a:pPr algn="just">
              <a:spcBef>
                <a:spcPts val="500"/>
              </a:spcBef>
              <a:defRPr/>
            </a:pPr>
            <a:endParaRPr lang="fr-BE" sz="2400" b="1" i="1"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marL="342900" indent="-342900" algn="just">
              <a:spcBef>
                <a:spcPct val="20000"/>
              </a:spcBef>
              <a:buFont typeface="Wingdings" panose="05000000000000000000" pitchFamily="2" charset="2"/>
              <a:buChar char="ü"/>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a:p>
            <a:pPr algn="just">
              <a:spcBef>
                <a:spcPct val="20000"/>
              </a:spcBef>
              <a:defRPr/>
            </a:pPr>
            <a:endParaRPr lang="fr-BE" sz="2000" kern="150" dirty="0">
              <a:solidFill>
                <a:schemeClr val="tx1">
                  <a:lumMod val="65000"/>
                  <a:lumOff val="35000"/>
                </a:schemeClr>
              </a:solidFill>
              <a:latin typeface="Times New Roman" panose="02020603050405020304" pitchFamily="18" charset="0"/>
              <a:ea typeface="SimSun" panose="02010600030101010101" pitchFamily="2" charset="-122"/>
              <a:cs typeface="Tahoma" panose="020B0604030504040204" pitchFamily="34" charset="0"/>
            </a:endParaRPr>
          </a:p>
        </p:txBody>
      </p:sp>
      <p:sp>
        <p:nvSpPr>
          <p:cNvPr id="6" name="Content Placeholder 2"/>
          <p:cNvSpPr txBox="1">
            <a:spLocks/>
          </p:cNvSpPr>
          <p:nvPr/>
        </p:nvSpPr>
        <p:spPr>
          <a:xfrm>
            <a:off x="-35466" y="1289225"/>
            <a:ext cx="8659974" cy="3394959"/>
          </a:xfrm>
          <a:prstGeom prst="rect">
            <a:avLst/>
          </a:prstGeom>
        </p:spPr>
        <p:txBody>
          <a:bodyPr/>
          <a:lstStyle/>
          <a:p>
            <a:pPr algn="just">
              <a:spcBef>
                <a:spcPct val="20000"/>
              </a:spcBef>
              <a:defRPr/>
            </a:pPr>
            <a:endParaRPr lang="el-GR" sz="2400" b="1" dirty="0">
              <a:solidFill>
                <a:srgbClr val="01A6C7"/>
              </a:solidFill>
            </a:endParaRPr>
          </a:p>
          <a:p>
            <a:pPr algn="just">
              <a:spcBef>
                <a:spcPct val="20000"/>
              </a:spcBef>
              <a:defRPr/>
            </a:pPr>
            <a:endParaRPr lang="el-GR" sz="1500" b="1" dirty="0">
              <a:solidFill>
                <a:srgbClr val="01A6C7"/>
              </a:solidFill>
            </a:endParaRPr>
          </a:p>
        </p:txBody>
      </p:sp>
      <p:sp>
        <p:nvSpPr>
          <p:cNvPr id="8" name="Title 1">
            <a:extLst>
              <a:ext uri="{FF2B5EF4-FFF2-40B4-BE49-F238E27FC236}">
                <a16:creationId xmlns:a16="http://schemas.microsoft.com/office/drawing/2014/main" id="{335621F7-9D53-4D48-9E73-1A216503C8F7}"/>
              </a:ext>
            </a:extLst>
          </p:cNvPr>
          <p:cNvSpPr txBox="1">
            <a:spLocks/>
          </p:cNvSpPr>
          <p:nvPr/>
        </p:nvSpPr>
        <p:spPr>
          <a:xfrm>
            <a:off x="107504" y="157747"/>
            <a:ext cx="8517004" cy="880864"/>
          </a:xfrm>
          <a:prstGeom prst="rect">
            <a:avLst/>
          </a:prstGeom>
        </p:spPr>
        <p:txBody>
          <a:bodyPr vert="horz" lIns="91440" tIns="45720" rIns="91440" bIns="45720" rtlCol="0" anchor="ctr">
            <a:noAutofit/>
          </a:bodyPr>
          <a:lstStyle/>
          <a:p>
            <a:pPr algn="ctr">
              <a:spcBef>
                <a:spcPct val="0"/>
              </a:spcBef>
              <a:defRPr/>
            </a:pPr>
            <a:endParaRPr lang="en-GB" sz="3400" b="1" dirty="0">
              <a:solidFill>
                <a:srgbClr val="01A6C7"/>
              </a:solidFill>
              <a:ea typeface="+mj-ea"/>
              <a:cs typeface="+mj-cs"/>
            </a:endParaRPr>
          </a:p>
        </p:txBody>
      </p:sp>
      <p:sp>
        <p:nvSpPr>
          <p:cNvPr id="10" name="Title 1"/>
          <p:cNvSpPr txBox="1">
            <a:spLocks/>
          </p:cNvSpPr>
          <p:nvPr/>
        </p:nvSpPr>
        <p:spPr>
          <a:xfrm>
            <a:off x="107978" y="-41509"/>
            <a:ext cx="8064896" cy="1080120"/>
          </a:xfrm>
          <a:prstGeom prst="rect">
            <a:avLst/>
          </a:prstGeom>
        </p:spPr>
        <p:txBody>
          <a:bodyPr vert="horz" lIns="91440" tIns="45720" rIns="91440" bIns="45720" rtlCol="0" anchor="ctr">
            <a:noAutofit/>
          </a:bodyPr>
          <a:lstStyle/>
          <a:p>
            <a:pPr algn="ctr">
              <a:spcBef>
                <a:spcPct val="0"/>
              </a:spcBef>
              <a:defRPr/>
            </a:pPr>
            <a:r>
              <a:rPr lang="el-GR" sz="30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11" name="Rectangle 10"/>
          <p:cNvSpPr/>
          <p:nvPr/>
        </p:nvSpPr>
        <p:spPr>
          <a:xfrm>
            <a:off x="128137" y="89975"/>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Εικονικές Πολλαπλασιαστικές Δράσεις</a:t>
            </a:r>
            <a:r>
              <a:rPr lang="en-US" sz="2400" b="1" dirty="0">
                <a:solidFill>
                  <a:srgbClr val="20376A"/>
                </a:solidFill>
              </a:rPr>
              <a:t> (2/2)</a:t>
            </a:r>
            <a:endParaRPr lang="el-GR" sz="2400" b="1" dirty="0">
              <a:solidFill>
                <a:srgbClr val="20376A"/>
              </a:solidFill>
            </a:endParaRPr>
          </a:p>
        </p:txBody>
      </p:sp>
      <p:sp>
        <p:nvSpPr>
          <p:cNvPr id="7" name="TextBox 6">
            <a:extLst>
              <a:ext uri="{FF2B5EF4-FFF2-40B4-BE49-F238E27FC236}">
                <a16:creationId xmlns:a16="http://schemas.microsoft.com/office/drawing/2014/main" id="{9BDE9867-23AD-4DD0-968C-9B879783E478}"/>
              </a:ext>
            </a:extLst>
          </p:cNvPr>
          <p:cNvSpPr txBox="1"/>
          <p:nvPr/>
        </p:nvSpPr>
        <p:spPr>
          <a:xfrm>
            <a:off x="395536" y="1509489"/>
            <a:ext cx="8228972" cy="4708981"/>
          </a:xfrm>
          <a:prstGeom prst="rect">
            <a:avLst/>
          </a:prstGeom>
          <a:noFill/>
        </p:spPr>
        <p:txBody>
          <a:bodyPr wrap="square" rtlCol="0">
            <a:spAutoFit/>
          </a:bodyPr>
          <a:lstStyle/>
          <a:p>
            <a:pPr marL="285750" indent="-285750">
              <a:buFont typeface="Wingdings" panose="05000000000000000000" pitchFamily="2" charset="2"/>
              <a:buChar char="q"/>
            </a:pPr>
            <a:r>
              <a:rPr lang="el-GR" sz="2000" b="1" i="1" u="sng" dirty="0"/>
              <a:t>Απαιτούμενα Αποδεικτικά</a:t>
            </a:r>
            <a:r>
              <a:rPr lang="el-GR" sz="2000" dirty="0"/>
              <a:t>:</a:t>
            </a:r>
          </a:p>
          <a:p>
            <a:endParaRPr lang="el-GR" sz="2000" dirty="0"/>
          </a:p>
          <a:p>
            <a:pPr marL="342900" indent="-342900" algn="just">
              <a:buFont typeface="Wingdings" panose="05000000000000000000" pitchFamily="2" charset="2"/>
              <a:buChar char="ü"/>
            </a:pPr>
            <a:r>
              <a:rPr lang="el-GR" sz="2000" b="1" dirty="0"/>
              <a:t>Αποδεικτκό που να πιστοποιεί ότι η δραστηριότητα διοργανώθηκε διαδικτυακά</a:t>
            </a:r>
            <a:r>
              <a:rPr lang="el-GR" sz="2000" dirty="0"/>
              <a:t>, </a:t>
            </a:r>
            <a:r>
              <a:rPr lang="el-GR" sz="2000" dirty="0">
                <a:effectLst/>
                <a:latin typeface="Calibri" panose="020F0502020204030204" pitchFamily="34" charset="0"/>
                <a:ea typeface="Calibri" panose="020F0502020204030204" pitchFamily="34" charset="0"/>
                <a:cs typeface="Times New Roman" panose="02020603050405020304" pitchFamily="18" charset="0"/>
              </a:rPr>
              <a:t>το οποίο να περιλαμβάνει το όνομα και την ημερομηνία υλοποίησης της εκδήλωσης (π.χ. ένα </a:t>
            </a:r>
            <a:r>
              <a:rPr lang="en-US" sz="2000" dirty="0">
                <a:effectLst/>
                <a:latin typeface="Calibri" panose="020F0502020204030204" pitchFamily="34" charset="0"/>
                <a:ea typeface="Calibri" panose="020F0502020204030204" pitchFamily="34" charset="0"/>
                <a:cs typeface="Times New Roman" panose="02020603050405020304" pitchFamily="18" charset="0"/>
              </a:rPr>
              <a:t>screenshot</a:t>
            </a:r>
            <a:r>
              <a:rPr lang="el-GR" sz="2000" dirty="0">
                <a:effectLst/>
                <a:latin typeface="Calibri" panose="020F0502020204030204" pitchFamily="34" charset="0"/>
                <a:ea typeface="Calibri" panose="020F0502020204030204" pitchFamily="34" charset="0"/>
                <a:cs typeface="Times New Roman" panose="02020603050405020304" pitchFamily="18" charset="0"/>
              </a:rPr>
              <a:t>, κατά τη διεξαγωγή της συνάντησης). </a:t>
            </a:r>
          </a:p>
          <a:p>
            <a:pPr algn="just"/>
            <a:endParaRPr lang="el-GR"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l-GR" sz="2000" b="1" dirty="0">
                <a:effectLst/>
                <a:latin typeface="Calibri" panose="020F0502020204030204" pitchFamily="34" charset="0"/>
                <a:ea typeface="Calibri" panose="020F0502020204030204" pitchFamily="34" charset="0"/>
                <a:cs typeface="Times New Roman" panose="02020603050405020304" pitchFamily="18" charset="0"/>
              </a:rPr>
              <a:t>Δήλωση υπογεγραμμένη από τον διοργανωτή της δραστηριότητας</a:t>
            </a:r>
            <a:r>
              <a:rPr lang="el-GR" sz="2000" dirty="0">
                <a:effectLst/>
                <a:latin typeface="Calibri" panose="020F0502020204030204" pitchFamily="34" charset="0"/>
                <a:ea typeface="Calibri" panose="020F0502020204030204" pitchFamily="34" charset="0"/>
                <a:cs typeface="Times New Roman" panose="02020603050405020304" pitchFamily="18" charset="0"/>
              </a:rPr>
              <a:t>, στην οποία να περιλαμβάνεται το ονοματεπώνυμο του κάθε συμμετέχοντα και η ονομασία και διεύθυνση του οργανισμού του.</a:t>
            </a:r>
          </a:p>
          <a:p>
            <a:pPr algn="just"/>
            <a:endParaRPr lang="el-GR" sz="2000" dirty="0">
              <a:latin typeface="Calibri" panose="020F0502020204030204" pitchFamily="34" charset="0"/>
              <a:ea typeface="Calibri" panose="020F0502020204030204" pitchFamily="34" charset="0"/>
              <a:cs typeface="Times New Roman" panose="02020603050405020304" pitchFamily="18" charset="0"/>
            </a:endParaRPr>
          </a:p>
          <a:p>
            <a:pPr marL="342900" indent="-342900" algn="just">
              <a:buFont typeface="Wingdings" panose="05000000000000000000" pitchFamily="2" charset="2"/>
              <a:buChar char="ü"/>
            </a:pPr>
            <a:r>
              <a:rPr lang="el-GR" sz="2000" b="1" dirty="0">
                <a:effectLst/>
                <a:latin typeface="Calibri" panose="020F0502020204030204" pitchFamily="34" charset="0"/>
                <a:ea typeface="Calibri" panose="020F0502020204030204" pitchFamily="34" charset="0"/>
                <a:cs typeface="Times New Roman" panose="02020603050405020304" pitchFamily="18" charset="0"/>
              </a:rPr>
              <a:t>Οποιοδήποτε έγγραφο έχει χρησιμοποιηθεί ή διανεμηθεί στους συμμετέχοντες</a:t>
            </a:r>
            <a:r>
              <a:rPr lang="el-GR" sz="2000" dirty="0">
                <a:effectLst/>
                <a:latin typeface="Calibri" panose="020F0502020204030204" pitchFamily="34" charset="0"/>
                <a:ea typeface="Calibri" panose="020F0502020204030204" pitchFamily="34" charset="0"/>
                <a:cs typeface="Times New Roman" panose="02020603050405020304" pitchFamily="18" charset="0"/>
              </a:rPr>
              <a:t>, κατά τη διάρκεια της δραστηριότητας.</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endParaRPr lang="en-US" sz="2000" dirty="0">
              <a:effectLst/>
              <a:latin typeface="Calibri" panose="020F0502020204030204" pitchFamily="34" charset="0"/>
              <a:ea typeface="SimSun" panose="02010600030101010101" pitchFamily="2" charset="-122"/>
            </a:endParaRPr>
          </a:p>
          <a:p>
            <a:endParaRPr lang="en-US" sz="2000" dirty="0"/>
          </a:p>
        </p:txBody>
      </p:sp>
    </p:spTree>
    <p:extLst>
      <p:ext uri="{BB962C8B-B14F-4D97-AF65-F5344CB8AC3E}">
        <p14:creationId xmlns:p14="http://schemas.microsoft.com/office/powerpoint/2010/main" val="2907299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63" y="116632"/>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 </a:t>
            </a:r>
            <a:r>
              <a:rPr lang="el-GR" sz="2400" b="1" dirty="0">
                <a:solidFill>
                  <a:srgbClr val="20376A"/>
                </a:solidFill>
              </a:rPr>
              <a:t>Φυσικές Δραστηριότητες  Μάθησης, Διδασκαλίας και Κατάρτισης (1/4)</a:t>
            </a:r>
            <a:endParaRPr lang="en-GB" sz="2400" b="1" dirty="0">
              <a:solidFill>
                <a:srgbClr val="20376A"/>
              </a:solidFill>
            </a:endParaRPr>
          </a:p>
        </p:txBody>
      </p:sp>
      <p:sp>
        <p:nvSpPr>
          <p:cNvPr id="4" name="Rectangle 3"/>
          <p:cNvSpPr/>
          <p:nvPr/>
        </p:nvSpPr>
        <p:spPr>
          <a:xfrm>
            <a:off x="0" y="1268760"/>
            <a:ext cx="9144000" cy="6010876"/>
          </a:xfrm>
          <a:prstGeom prst="rect">
            <a:avLst/>
          </a:prstGeom>
        </p:spPr>
        <p:txBody>
          <a:bodyPr wrap="square">
            <a:spAutoFit/>
          </a:bodyPr>
          <a:lstStyle/>
          <a:p>
            <a:pPr marL="285750" lvl="0" indent="-285750" algn="just">
              <a:buFont typeface="Wingdings" panose="05000000000000000000" pitchFamily="2" charset="2"/>
              <a:buChar char="q"/>
              <a:defRPr/>
            </a:pPr>
            <a:r>
              <a:rPr lang="el-GR" sz="2000" b="1" i="1" u="sng" dirty="0"/>
              <a:t>Δραστηριότητες που διεξάγονται στο πλαίσιο ενός Σχεδίου και είναι απαραίτητες για την επίτευξη των στόχων και των αποτελεσμάτων του</a:t>
            </a:r>
            <a:r>
              <a:rPr lang="el-GR" sz="2000" b="1" i="1" dirty="0"/>
              <a:t>:</a:t>
            </a:r>
          </a:p>
          <a:p>
            <a:pPr>
              <a:spcBef>
                <a:spcPct val="20000"/>
              </a:spcBef>
              <a:defRPr/>
            </a:pPr>
            <a:endParaRPr lang="el-GR" sz="1200" dirty="0"/>
          </a:p>
          <a:p>
            <a:pPr marL="285750" indent="-285750">
              <a:spcBef>
                <a:spcPct val="20000"/>
              </a:spcBef>
              <a:buFont typeface="Wingdings" panose="05000000000000000000" pitchFamily="2" charset="2"/>
              <a:buChar char="§"/>
              <a:defRPr/>
            </a:pPr>
            <a:r>
              <a:rPr lang="el-GR" u="sng" dirty="0"/>
              <a:t>Επιλέξιμες Δαπάνες</a:t>
            </a:r>
            <a:r>
              <a:rPr lang="el-GR" dirty="0"/>
              <a:t>: </a:t>
            </a:r>
          </a:p>
          <a:p>
            <a:pPr marL="742950" lvl="1" indent="-285750">
              <a:spcBef>
                <a:spcPct val="20000"/>
              </a:spcBef>
              <a:buFont typeface="Wingdings" panose="05000000000000000000" pitchFamily="2" charset="2"/>
              <a:buChar char="ü"/>
              <a:defRPr/>
            </a:pPr>
            <a:r>
              <a:rPr lang="el-GR" u="sng" dirty="0"/>
              <a:t>Επιχορήγηση για δαπάνες ταξιδίου</a:t>
            </a:r>
            <a:r>
              <a:rPr lang="en-US" dirty="0"/>
              <a:t>: M</a:t>
            </a:r>
            <a:r>
              <a:rPr lang="el-GR" dirty="0"/>
              <a:t>ε βάση την ισχύουσα μοναδιαία συνεισφορά (</a:t>
            </a:r>
            <a:r>
              <a:rPr lang="en-US" dirty="0"/>
              <a:t>unit cost)</a:t>
            </a:r>
            <a:r>
              <a:rPr lang="el-GR" dirty="0"/>
              <a:t> για τη ζώνη απόστασης του ταξιδιού</a:t>
            </a:r>
          </a:p>
          <a:p>
            <a:pPr marL="742950" lvl="1" indent="-285750">
              <a:buFont typeface="Wingdings" panose="05000000000000000000" pitchFamily="2" charset="2"/>
              <a:buChar char="ü"/>
              <a:defRPr/>
            </a:pPr>
            <a:r>
              <a:rPr lang="el-GR" u="sng" dirty="0"/>
              <a:t>Επιχορήγηση  για ατομικές δαπάνες</a:t>
            </a:r>
            <a:r>
              <a:rPr lang="el-GR" dirty="0"/>
              <a:t>: Πολλαπλασιασμός των εργάσιμων ημερών της δραστηριότητας και των ημερών ταξιδίου (μέχρι και 2 ημέρες) επί την μοναδιαία ημερήσια συνεισφορά (βλ. Παράρτημα </a:t>
            </a:r>
            <a:r>
              <a:rPr lang="en-US" dirty="0"/>
              <a:t>IV</a:t>
            </a:r>
            <a:r>
              <a:rPr lang="el-GR" dirty="0"/>
              <a:t>)</a:t>
            </a:r>
          </a:p>
          <a:p>
            <a:pPr lvl="1">
              <a:defRPr/>
            </a:pPr>
            <a:endParaRPr lang="el-GR" sz="1200" dirty="0"/>
          </a:p>
          <a:p>
            <a:pPr marL="176213" lvl="1" indent="-66675">
              <a:defRPr/>
            </a:pPr>
            <a:r>
              <a:rPr lang="el-GR" sz="1700" dirty="0"/>
              <a:t> </a:t>
            </a:r>
            <a:r>
              <a:rPr lang="el-GR" sz="1700" u="sng" dirty="0"/>
              <a:t>Σημείωση</a:t>
            </a:r>
            <a:r>
              <a:rPr lang="el-GR" sz="1700" dirty="0"/>
              <a:t>: Τα άτομα με ειδικές ανάγκες που συμμετέχουν σε τέτοιες δραστηριότητες,   καθώς και οι συνοδοί τους, χρηματοδοτούνται απο την εν λόγω κατηγορία εξόδων (μόνο τα επιπρόσθετα έξοδα που προκύπτουν από τη συμμετοχή τους καλύπτονται από την ειδική κατηγορία εξόδων)</a:t>
            </a:r>
          </a:p>
          <a:p>
            <a:pPr marL="176213" lvl="1" indent="-66675">
              <a:defRPr/>
            </a:pPr>
            <a:endParaRPr lang="el-GR" dirty="0"/>
          </a:p>
          <a:p>
            <a:pPr marL="285750" indent="-285750">
              <a:buFont typeface="Wingdings" panose="05000000000000000000" pitchFamily="2" charset="2"/>
              <a:buChar char="§"/>
              <a:defRPr/>
            </a:pPr>
            <a:r>
              <a:rPr lang="el-GR" u="sng" dirty="0"/>
              <a:t>Συμμετέχοντες</a:t>
            </a:r>
            <a:r>
              <a:rPr lang="el-GR" dirty="0"/>
              <a:t>: Προσωπικό ή μαθητές/εκπαιδευόμενοι των εταίρων οργανισμών της Σύμπραξης. Σε κάθε περίπτωση, η επίσημη σχέση μεταξύ του εταίρου και του συμμετέχοντος πρέπει να μπορεί να αποδειχθεί.</a:t>
            </a:r>
          </a:p>
          <a:p>
            <a:pPr>
              <a:defRPr/>
            </a:pPr>
            <a:endParaRPr lang="en-US" sz="1600" dirty="0"/>
          </a:p>
          <a:p>
            <a:pPr marL="266700" indent="-266700">
              <a:defRPr/>
            </a:pPr>
            <a:endParaRPr lang="en-US" sz="1600" dirty="0"/>
          </a:p>
          <a:p>
            <a:pPr marL="285750" indent="-285750">
              <a:buFont typeface="Wingdings" panose="05000000000000000000" pitchFamily="2" charset="2"/>
              <a:buChar char="§"/>
              <a:defRPr/>
            </a:pPr>
            <a:endParaRPr lang="el-GR" sz="1600" dirty="0"/>
          </a:p>
          <a:p>
            <a:pPr marL="266700" indent="-266700">
              <a:defRPr/>
            </a:pPr>
            <a:endParaRPr lang="el-GR" sz="1600" dirty="0"/>
          </a:p>
          <a:p>
            <a:pPr marL="285750" indent="-285750">
              <a:buFont typeface="Wingdings" panose="05000000000000000000" pitchFamily="2" charset="2"/>
              <a:buChar char="§"/>
              <a:defRPr/>
            </a:pPr>
            <a:endParaRPr lang="el-GR" sz="1600" dirty="0"/>
          </a:p>
        </p:txBody>
      </p:sp>
    </p:spTree>
    <p:extLst>
      <p:ext uri="{BB962C8B-B14F-4D97-AF65-F5344CB8AC3E}">
        <p14:creationId xmlns:p14="http://schemas.microsoft.com/office/powerpoint/2010/main" val="309202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 </a:t>
            </a:r>
            <a:r>
              <a:rPr lang="el-GR" sz="2300" b="1" dirty="0">
                <a:solidFill>
                  <a:srgbClr val="20376A"/>
                </a:solidFill>
              </a:rPr>
              <a:t>Φυσικές Δραστηριότητες  Μάθησης, Διδασκαλίας και Κατάρτισης (2/4</a:t>
            </a:r>
            <a:r>
              <a:rPr lang="el-GR" sz="2400" b="1" dirty="0">
                <a:solidFill>
                  <a:srgbClr val="20376A"/>
                </a:solidFill>
              </a:rPr>
              <a:t>)</a:t>
            </a:r>
            <a:endParaRPr lang="en-GB" sz="2400" b="1" dirty="0">
              <a:solidFill>
                <a:srgbClr val="20376A"/>
              </a:solidFill>
            </a:endParaRPr>
          </a:p>
        </p:txBody>
      </p:sp>
      <p:sp>
        <p:nvSpPr>
          <p:cNvPr id="4" name="Rectangle 3"/>
          <p:cNvSpPr/>
          <p:nvPr/>
        </p:nvSpPr>
        <p:spPr>
          <a:xfrm>
            <a:off x="29726" y="1124807"/>
            <a:ext cx="8960413" cy="6586418"/>
          </a:xfrm>
          <a:prstGeom prst="rect">
            <a:avLst/>
          </a:prstGeom>
        </p:spPr>
        <p:txBody>
          <a:bodyPr wrap="square">
            <a:spAutoFit/>
          </a:bodyPr>
          <a:lstStyle/>
          <a:p>
            <a:pPr lvl="0" algn="just">
              <a:defRPr/>
            </a:pPr>
            <a:endParaRPr lang="en-US" sz="1700" dirty="0"/>
          </a:p>
          <a:p>
            <a:pPr marL="285750" indent="-285750">
              <a:buFont typeface="Wingdings" panose="05000000000000000000" pitchFamily="2" charset="2"/>
              <a:buChar char="§"/>
              <a:defRPr/>
            </a:pPr>
            <a:r>
              <a:rPr lang="el-GR" sz="2000" u="sng" dirty="0"/>
              <a:t>Τελική Έκθεση</a:t>
            </a:r>
            <a:r>
              <a:rPr lang="el-GR" sz="2000" dirty="0"/>
              <a:t>: Πρέπει να δηλώνεται η χώρα υποδοχής της κάθε δραστηριότητας, οι ημερομηνίες διεξαγωγής της και ο αριθμός συμμετεχόντων </a:t>
            </a:r>
          </a:p>
          <a:p>
            <a:pPr>
              <a:defRPr/>
            </a:pPr>
            <a:endParaRPr lang="el-GR" sz="1700" dirty="0"/>
          </a:p>
          <a:p>
            <a:pPr>
              <a:defRPr/>
            </a:pPr>
            <a:r>
              <a:rPr lang="el-GR" sz="2000" u="sng" dirty="0"/>
              <a:t>Σημειώσεις</a:t>
            </a:r>
            <a:r>
              <a:rPr lang="el-GR" sz="2000" dirty="0"/>
              <a:t>:</a:t>
            </a:r>
          </a:p>
          <a:p>
            <a:pPr>
              <a:defRPr/>
            </a:pPr>
            <a:endParaRPr lang="el-GR" sz="1700" dirty="0"/>
          </a:p>
          <a:p>
            <a:pPr marL="285750" indent="-285750">
              <a:buFont typeface="Wingdings" panose="05000000000000000000" pitchFamily="2" charset="2"/>
              <a:buChar char="§"/>
              <a:defRPr/>
            </a:pPr>
            <a:r>
              <a:rPr lang="el-GR" sz="1900" u="sng" dirty="0"/>
              <a:t>Δραστηριότητες εντός της χώρας των συμμετεχόντων</a:t>
            </a:r>
            <a:r>
              <a:rPr lang="el-GR" sz="1900" dirty="0"/>
              <a:t>: Οι συμμετέχοντες </a:t>
            </a:r>
            <a:r>
              <a:rPr lang="el-GR" sz="1900" i="1" dirty="0"/>
              <a:t>μπορούν να λάβουν χρηματική υποστήριξη για δραστηριότητες που πραγματοποιούνται στη χώρα τους, </a:t>
            </a:r>
            <a:r>
              <a:rPr lang="el-GR" sz="1900" dirty="0"/>
              <a:t>νοουμένου ότι η ζώνη απόστασης που θα καλύψουν ισοδυναμεί με τουλάχιστον 10</a:t>
            </a:r>
            <a:r>
              <a:rPr lang="en-US" sz="1900" dirty="0"/>
              <a:t>km </a:t>
            </a:r>
            <a:r>
              <a:rPr lang="el-GR" sz="1900" dirty="0"/>
              <a:t>και ότι στη δραστηριότητα εμπλέκονται τουλάχιστον δύο εταίροι από διαφορετικές Χώρες του Προγράμματος</a:t>
            </a:r>
            <a:endParaRPr lang="el-GR" sz="1900" i="1" dirty="0"/>
          </a:p>
          <a:p>
            <a:pPr>
              <a:defRPr/>
            </a:pPr>
            <a:endParaRPr lang="en-US" sz="1900" dirty="0"/>
          </a:p>
          <a:p>
            <a:pPr marL="285750" lvl="0" indent="-285750" algn="just">
              <a:buFont typeface="Wingdings" panose="05000000000000000000" pitchFamily="2" charset="2"/>
              <a:buChar char="§"/>
              <a:defRPr/>
            </a:pPr>
            <a:r>
              <a:rPr lang="el-GR" sz="1900" u="sng" dirty="0"/>
              <a:t>Άδειες εκπαιδευτικών, στην περίπτωση συμμετοχής σχολείου-εταίρου από Κύπρο</a:t>
            </a:r>
            <a:r>
              <a:rPr lang="el-GR" sz="1900" dirty="0"/>
              <a:t>: Οι εκπαιδευτικοί οφείλουν να ανατρέχουν στις </a:t>
            </a:r>
            <a:r>
              <a:rPr lang="el-GR" sz="1900" i="1" dirty="0"/>
              <a:t>Εγκυκλίους του Υπουργείου Παιδείας</a:t>
            </a:r>
            <a:r>
              <a:rPr lang="el-GR" sz="1900" dirty="0"/>
              <a:t>, προκειμένου να ενημερώνονται για τον </a:t>
            </a:r>
            <a:r>
              <a:rPr lang="el-GR" sz="1900" i="1" dirty="0"/>
              <a:t>αριθμό των κινητικοτήτων που </a:t>
            </a:r>
          </a:p>
          <a:p>
            <a:pPr lvl="0" algn="just">
              <a:defRPr/>
            </a:pPr>
            <a:r>
              <a:rPr lang="el-GR" sz="1900" i="1" dirty="0"/>
              <a:t>     δικαιούνται να πραγματοποιούν ανά σχολική χρονιά</a:t>
            </a:r>
          </a:p>
          <a:p>
            <a:pPr marL="285750" indent="-285750">
              <a:buFont typeface="Wingdings" panose="05000000000000000000" pitchFamily="2" charset="2"/>
              <a:buChar char="§"/>
              <a:defRPr/>
            </a:pPr>
            <a:endParaRPr lang="el-GR" sz="1600" dirty="0"/>
          </a:p>
          <a:p>
            <a:pPr marL="285750" indent="-285750">
              <a:buFont typeface="Wingdings" panose="05000000000000000000" pitchFamily="2" charset="2"/>
              <a:buChar char="§"/>
              <a:defRPr/>
            </a:pPr>
            <a:endParaRPr lang="el-GR" sz="1600" dirty="0"/>
          </a:p>
          <a:p>
            <a:pPr>
              <a:defRPr/>
            </a:pPr>
            <a:endParaRPr lang="en-US" sz="1600" dirty="0"/>
          </a:p>
          <a:p>
            <a:pPr marL="266700" indent="-266700">
              <a:defRPr/>
            </a:pPr>
            <a:endParaRPr lang="en-US" sz="1600" dirty="0"/>
          </a:p>
          <a:p>
            <a:pPr marL="285750" indent="-285750">
              <a:buFont typeface="Wingdings" panose="05000000000000000000" pitchFamily="2" charset="2"/>
              <a:buChar char="§"/>
              <a:defRPr/>
            </a:pPr>
            <a:endParaRPr lang="el-GR" sz="1600" dirty="0"/>
          </a:p>
          <a:p>
            <a:pPr marL="266700" indent="-266700">
              <a:defRPr/>
            </a:pPr>
            <a:endParaRPr lang="el-GR" sz="1600" dirty="0"/>
          </a:p>
          <a:p>
            <a:pPr marL="285750" indent="-285750">
              <a:buFont typeface="Wingdings" panose="05000000000000000000" pitchFamily="2" charset="2"/>
              <a:buChar char="§"/>
              <a:defRPr/>
            </a:pPr>
            <a:endParaRPr lang="el-GR" sz="1600" dirty="0"/>
          </a:p>
        </p:txBody>
      </p:sp>
    </p:spTree>
    <p:extLst>
      <p:ext uri="{BB962C8B-B14F-4D97-AF65-F5344CB8AC3E}">
        <p14:creationId xmlns:p14="http://schemas.microsoft.com/office/powerpoint/2010/main" val="37278340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88640"/>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 </a:t>
            </a:r>
            <a:r>
              <a:rPr lang="el-GR" sz="2300" b="1" dirty="0">
                <a:solidFill>
                  <a:srgbClr val="20376A"/>
                </a:solidFill>
              </a:rPr>
              <a:t>Φυσικές Δραστηριότητες  Μάθησης, Διδασκαλίας και Κατάρτισης (3/4</a:t>
            </a:r>
            <a:r>
              <a:rPr lang="el-GR" sz="2400" b="1" dirty="0">
                <a:solidFill>
                  <a:srgbClr val="20376A"/>
                </a:solidFill>
              </a:rPr>
              <a:t>)</a:t>
            </a:r>
            <a:endParaRPr lang="en-GB" sz="2400" b="1" dirty="0">
              <a:solidFill>
                <a:srgbClr val="20376A"/>
              </a:solidFill>
            </a:endParaRPr>
          </a:p>
        </p:txBody>
      </p:sp>
      <p:sp>
        <p:nvSpPr>
          <p:cNvPr id="4" name="Rectangle 3"/>
          <p:cNvSpPr/>
          <p:nvPr/>
        </p:nvSpPr>
        <p:spPr>
          <a:xfrm>
            <a:off x="107502" y="1359927"/>
            <a:ext cx="8823017" cy="3785652"/>
          </a:xfrm>
          <a:prstGeom prst="rect">
            <a:avLst/>
          </a:prstGeom>
        </p:spPr>
        <p:txBody>
          <a:bodyPr wrap="square">
            <a:spAutoFit/>
          </a:bodyPr>
          <a:lstStyle/>
          <a:p>
            <a:pPr marL="285750" lvl="0" indent="-285750" algn="just">
              <a:buFont typeface="Wingdings" panose="05000000000000000000" pitchFamily="2" charset="2"/>
              <a:buChar char="q"/>
              <a:defRPr/>
            </a:pPr>
            <a:r>
              <a:rPr lang="el-GR" sz="2000" b="1" i="1" u="sng" dirty="0"/>
              <a:t>Απαιτούμενα Αποδεικτικά</a:t>
            </a:r>
            <a:r>
              <a:rPr lang="el-GR" sz="2000" u="sng" dirty="0"/>
              <a:t> (για δαπάνες ταξιδίου και ατομικές δαπάνες)</a:t>
            </a:r>
            <a:r>
              <a:rPr lang="el-GR" sz="2000" dirty="0"/>
              <a:t>:</a:t>
            </a:r>
          </a:p>
          <a:p>
            <a:pPr lvl="0" algn="just">
              <a:defRPr/>
            </a:pPr>
            <a:endParaRPr lang="en-US" sz="1000" dirty="0"/>
          </a:p>
          <a:p>
            <a:pPr marL="285750" lvl="0" indent="-285750" algn="just">
              <a:buFont typeface="Wingdings" panose="05000000000000000000" pitchFamily="2" charset="2"/>
              <a:buChar char="§"/>
              <a:defRPr/>
            </a:pPr>
            <a:r>
              <a:rPr lang="el-GR" sz="2000" u="sng" dirty="0"/>
              <a:t>Κατάλογος παρουσιών</a:t>
            </a:r>
            <a:r>
              <a:rPr lang="el-GR" sz="2000" dirty="0"/>
              <a:t>: Υπογράφεται από τον οργανισμό υποδοχής και περιλαμβάνει τα στοιχεία των συμμετεχόντων (όνομα, οργανισμό, προσωπική υπογραφή), τον σκοπό της δραστηριότητας και την ημερομηνία έναρξης και λήξης της</a:t>
            </a:r>
            <a:endParaRPr lang="el-GR" sz="1600" dirty="0"/>
          </a:p>
          <a:p>
            <a:pPr lvl="0" algn="ctr">
              <a:defRPr/>
            </a:pPr>
            <a:r>
              <a:rPr lang="el-GR" sz="2000" dirty="0"/>
              <a:t>ή</a:t>
            </a:r>
          </a:p>
          <a:p>
            <a:pPr lvl="0" algn="just">
              <a:defRPr/>
            </a:pPr>
            <a:endParaRPr lang="en-US" sz="1200" dirty="0"/>
          </a:p>
          <a:p>
            <a:pPr marL="285750" lvl="0" indent="-285750" algn="just">
              <a:buFont typeface="Wingdings" panose="05000000000000000000" pitchFamily="2" charset="2"/>
              <a:buChar char="§"/>
              <a:defRPr/>
            </a:pPr>
            <a:r>
              <a:rPr lang="el-GR" sz="2000" u="sng" dirty="0"/>
              <a:t>Ατομικά Πιστοποιητικά Παρακολούθησης</a:t>
            </a:r>
            <a:r>
              <a:rPr lang="el-GR" sz="2000" dirty="0"/>
              <a:t>: Υπογράφονται από τον οργανισμό υποδοχής, όπου αναφέρονται το ονοματεπώνυμο του συμμετέχοντος, ο σκοπός της δραστηριότητας και η ημερομηνία έναρξης και λήξης της (παρέχεται δείγμα στην ιστοσελίδα του ΙΔΕΠ)</a:t>
            </a:r>
          </a:p>
          <a:p>
            <a:pPr lvl="0" algn="just">
              <a:defRPr/>
            </a:pP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4784106"/>
            <a:ext cx="1961822" cy="1313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461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700808"/>
            <a:ext cx="8604162" cy="4124206"/>
          </a:xfrm>
          <a:prstGeom prst="rect">
            <a:avLst/>
          </a:prstGeom>
        </p:spPr>
        <p:txBody>
          <a:bodyPr wrap="square">
            <a:spAutoFit/>
          </a:bodyPr>
          <a:lstStyle/>
          <a:p>
            <a:pPr marL="342900" lvl="0" indent="-342900">
              <a:buFont typeface="Wingdings" panose="05000000000000000000" pitchFamily="2" charset="2"/>
              <a:buChar char="q"/>
              <a:defRPr/>
            </a:pPr>
            <a:r>
              <a:rPr lang="el-GR" sz="2200" b="1" i="1" u="sng" dirty="0">
                <a:solidFill>
                  <a:prstClr val="black"/>
                </a:solidFill>
              </a:rPr>
              <a:t>Επιπρόσθετες Οδηγίες</a:t>
            </a:r>
            <a:r>
              <a:rPr lang="el-GR" sz="2000" b="1" dirty="0">
                <a:solidFill>
                  <a:prstClr val="black"/>
                </a:solidFill>
              </a:rPr>
              <a:t>:</a:t>
            </a:r>
          </a:p>
          <a:p>
            <a:pPr lvl="0">
              <a:defRPr/>
            </a:pPr>
            <a:endParaRPr lang="el-GR" sz="2000" b="1" dirty="0">
              <a:solidFill>
                <a:prstClr val="black"/>
              </a:solidFill>
            </a:endParaRPr>
          </a:p>
          <a:p>
            <a:pPr marL="342900" lvl="0" indent="-342900">
              <a:buFont typeface="Arial" panose="020B0604020202020204" pitchFamily="34" charset="0"/>
              <a:buChar char="•"/>
              <a:defRPr/>
            </a:pPr>
            <a:r>
              <a:rPr lang="el-GR" sz="2000" b="1" dirty="0">
                <a:solidFill>
                  <a:prstClr val="black"/>
                </a:solidFill>
              </a:rPr>
              <a:t>Σε περίπτωση </a:t>
            </a:r>
            <a:r>
              <a:rPr lang="el-GR" sz="2000" b="1" dirty="0">
                <a:solidFill>
                  <a:srgbClr val="01A6C7"/>
                </a:solidFill>
              </a:rPr>
              <a:t>παράλληλης υλοποίησης Διακρατικών Συναντήσεων και Δραστηριοτήτων Μάθησης/Διδασκαλίας/Κατάρτισης,</a:t>
            </a:r>
            <a:r>
              <a:rPr lang="el-GR" sz="2000" b="1" dirty="0">
                <a:solidFill>
                  <a:prstClr val="black"/>
                </a:solidFill>
              </a:rPr>
              <a:t> παρέχεται επιχορήγηση μόνο για τη Δραστηριότητα Μάθησης/Διδασκαλίας/ Κατάρτισης</a:t>
            </a:r>
          </a:p>
          <a:p>
            <a:pPr marL="342900" lvl="0" indent="-342900">
              <a:buFont typeface="Arial" panose="020B0604020202020204" pitchFamily="34" charset="0"/>
              <a:buChar char="•"/>
              <a:defRPr/>
            </a:pPr>
            <a:endParaRPr lang="el-GR" sz="2000" b="1" dirty="0">
              <a:solidFill>
                <a:prstClr val="black"/>
              </a:solidFill>
            </a:endParaRPr>
          </a:p>
          <a:p>
            <a:pPr marL="342900" lvl="0" indent="-342900">
              <a:buFont typeface="Arial" panose="020B0604020202020204" pitchFamily="34" charset="0"/>
              <a:buChar char="•"/>
              <a:defRPr/>
            </a:pPr>
            <a:r>
              <a:rPr lang="el-GR" sz="2000" b="1" dirty="0">
                <a:solidFill>
                  <a:prstClr val="black"/>
                </a:solidFill>
              </a:rPr>
              <a:t>Στην περίπτωση που </a:t>
            </a:r>
            <a:r>
              <a:rPr lang="el-GR" sz="2000" b="1" dirty="0">
                <a:solidFill>
                  <a:srgbClr val="01A6C7"/>
                </a:solidFill>
              </a:rPr>
              <a:t>μία Διακρατική Συνάντηση πραγματοποιείται ακριβώς πριν ή μετά από μία Δραστηριότητα Μάθησης/Διδασκαλίας/ Κατάρτισης, </a:t>
            </a:r>
            <a:r>
              <a:rPr lang="el-GR" sz="2000" b="1" dirty="0">
                <a:solidFill>
                  <a:prstClr val="black"/>
                </a:solidFill>
              </a:rPr>
              <a:t>παρέχεται πλήρης επιχορήγηση για τη Διακρατική Συνάντηση και σε σχέση με τη Δραστηριότητα Μάθησης/Διδασκαλίας/ Κατάρτισης, καλύπτονται μόνο οι επιλέξιμες ατομικές δαπάνες (για τις επιπλέον ημέρες).</a:t>
            </a:r>
          </a:p>
          <a:p>
            <a:pPr marL="342900" lvl="0" indent="-342900">
              <a:buFont typeface="Arial" panose="020B0604020202020204" pitchFamily="34" charset="0"/>
              <a:buChar char="•"/>
              <a:defRPr/>
            </a:pPr>
            <a:endParaRPr lang="el-GR" sz="2000" b="1" dirty="0">
              <a:solidFill>
                <a:prstClr val="black"/>
              </a:solidFill>
            </a:endParaRPr>
          </a:p>
        </p:txBody>
      </p:sp>
      <p:sp>
        <p:nvSpPr>
          <p:cNvPr id="3" name="Rectangle 2">
            <a:extLst>
              <a:ext uri="{FF2B5EF4-FFF2-40B4-BE49-F238E27FC236}">
                <a16:creationId xmlns:a16="http://schemas.microsoft.com/office/drawing/2014/main" id="{5317333C-BE22-4909-A881-A0A12F45C07C}"/>
              </a:ext>
            </a:extLst>
          </p:cNvPr>
          <p:cNvSpPr/>
          <p:nvPr/>
        </p:nvSpPr>
        <p:spPr>
          <a:xfrm>
            <a:off x="107504" y="188640"/>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 </a:t>
            </a:r>
            <a:r>
              <a:rPr lang="el-GR" sz="2300" b="1" dirty="0">
                <a:solidFill>
                  <a:srgbClr val="20376A"/>
                </a:solidFill>
              </a:rPr>
              <a:t>Φυσικές Δραστηριότητες  Μάθησης, Διδασκαλίας και Κατάρτισης (4/4</a:t>
            </a:r>
            <a:r>
              <a:rPr lang="el-GR" sz="2400" b="1" dirty="0">
                <a:solidFill>
                  <a:srgbClr val="20376A"/>
                </a:solidFill>
              </a:rPr>
              <a:t>)</a:t>
            </a:r>
            <a:endParaRPr lang="en-GB" sz="2400" b="1" dirty="0">
              <a:solidFill>
                <a:srgbClr val="20376A"/>
              </a:solidFill>
            </a:endParaRPr>
          </a:p>
        </p:txBody>
      </p:sp>
    </p:spTree>
    <p:extLst>
      <p:ext uri="{BB962C8B-B14F-4D97-AF65-F5344CB8AC3E}">
        <p14:creationId xmlns:p14="http://schemas.microsoft.com/office/powerpoint/2010/main" val="26094693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0528" y="116632"/>
            <a:ext cx="9628439" cy="923330"/>
          </a:xfrm>
          <a:prstGeom prst="rect">
            <a:avLst/>
          </a:prstGeom>
        </p:spPr>
        <p:txBody>
          <a:bodyPr wrap="square">
            <a:spAutoFit/>
          </a:bodyPr>
          <a:lstStyle/>
          <a:p>
            <a:pPr algn="ct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 </a:t>
            </a:r>
            <a:r>
              <a:rPr lang="el-GR" sz="2200" b="1" dirty="0">
                <a:solidFill>
                  <a:srgbClr val="20376A"/>
                </a:solidFill>
              </a:rPr>
              <a:t>Εικονικές Δραστηριότητες  Μάθησης, Διδασκαλίας και Κατάρτισης</a:t>
            </a:r>
            <a:endParaRPr lang="en-GB" sz="2400" b="1" dirty="0">
              <a:solidFill>
                <a:srgbClr val="20376A"/>
              </a:solidFill>
            </a:endParaRPr>
          </a:p>
        </p:txBody>
      </p:sp>
      <p:sp>
        <p:nvSpPr>
          <p:cNvPr id="4" name="Rectangle 3"/>
          <p:cNvSpPr/>
          <p:nvPr/>
        </p:nvSpPr>
        <p:spPr>
          <a:xfrm>
            <a:off x="143508" y="1412776"/>
            <a:ext cx="8856984" cy="5441490"/>
          </a:xfrm>
          <a:prstGeom prst="rect">
            <a:avLst/>
          </a:prstGeom>
        </p:spPr>
        <p:txBody>
          <a:bodyPr wrap="square">
            <a:spAutoFit/>
          </a:bodyPr>
          <a:lstStyle/>
          <a:p>
            <a:pPr marL="285750" lvl="0" indent="-285750" algn="just">
              <a:buFont typeface="Wingdings" panose="05000000000000000000" pitchFamily="2" charset="2"/>
              <a:buChar char="q"/>
              <a:defRPr/>
            </a:pPr>
            <a:r>
              <a:rPr lang="el-GR" sz="1900" b="1" i="1" u="sng" dirty="0"/>
              <a:t>Οι εικονικές δραστηριότητες Μάθησης, Διδασκαλίας και Κατάρτισης επιχορηγούνται στη βάση των σχετικών διατάξεων του Παραρτήματος </a:t>
            </a:r>
            <a:r>
              <a:rPr lang="en-US" sz="1900" b="1" i="1" u="sng" dirty="0"/>
              <a:t>VII-Addendum:</a:t>
            </a:r>
            <a:endParaRPr lang="el-GR" sz="1900" b="1" i="1" dirty="0"/>
          </a:p>
          <a:p>
            <a:pPr>
              <a:spcBef>
                <a:spcPct val="20000"/>
              </a:spcBef>
              <a:defRPr/>
            </a:pPr>
            <a:endParaRPr lang="el-GR" sz="1200" dirty="0"/>
          </a:p>
          <a:p>
            <a:pPr marL="285750" indent="-285750">
              <a:spcBef>
                <a:spcPct val="20000"/>
              </a:spcBef>
              <a:buFont typeface="Wingdings" panose="05000000000000000000" pitchFamily="2" charset="2"/>
              <a:buChar char="§"/>
              <a:defRPr/>
            </a:pPr>
            <a:r>
              <a:rPr lang="el-GR" u="sng" dirty="0"/>
              <a:t>Επιλέξιμες Δαπάνες</a:t>
            </a:r>
            <a:r>
              <a:rPr lang="el-GR" dirty="0"/>
              <a:t>: </a:t>
            </a:r>
          </a:p>
          <a:p>
            <a:pPr marL="742950" lvl="1" indent="-285750">
              <a:spcBef>
                <a:spcPct val="20000"/>
              </a:spcBef>
              <a:buFont typeface="Wingdings" panose="05000000000000000000" pitchFamily="2" charset="2"/>
              <a:buChar char="ü"/>
              <a:defRPr/>
            </a:pPr>
            <a:r>
              <a:rPr lang="el-GR" u="sng" dirty="0"/>
              <a:t>Επιχορήγηση  για ατομικές δαπάνες</a:t>
            </a:r>
            <a:r>
              <a:rPr lang="el-GR" dirty="0"/>
              <a:t>: Πολλαπλασιασμός των εργάσιμων ημερών της δραστηριότητας επί το 15% της μοναδιαίας ημερήσιας συνεισφοράς, όπως αυτή ορίζεται στο Παράρτημα </a:t>
            </a:r>
            <a:r>
              <a:rPr lang="en-US" dirty="0"/>
              <a:t>IV</a:t>
            </a:r>
            <a:r>
              <a:rPr lang="el-GR" dirty="0"/>
              <a:t>)</a:t>
            </a:r>
          </a:p>
          <a:p>
            <a:pPr lvl="1">
              <a:defRPr/>
            </a:pPr>
            <a:endParaRPr lang="el-GR" sz="1200" dirty="0"/>
          </a:p>
          <a:p>
            <a:pPr marL="176213" lvl="1" indent="-66675">
              <a:defRPr/>
            </a:pPr>
            <a:r>
              <a:rPr lang="el-GR" sz="1700" dirty="0"/>
              <a:t> </a:t>
            </a:r>
            <a:r>
              <a:rPr lang="el-GR" sz="1700" u="sng" dirty="0"/>
              <a:t>Σημειώσεις</a:t>
            </a:r>
            <a:r>
              <a:rPr lang="el-GR" sz="1700" dirty="0"/>
              <a:t>: </a:t>
            </a:r>
          </a:p>
          <a:p>
            <a:pPr marL="176213" lvl="1" indent="-66675">
              <a:defRPr/>
            </a:pPr>
            <a:r>
              <a:rPr lang="el-GR" sz="1700" dirty="0"/>
              <a:t>1. Για έξοδα ταξιδίου δεν παρέχεται καμία επιχορήγηση</a:t>
            </a:r>
          </a:p>
          <a:p>
            <a:pPr marL="341313" lvl="1" indent="-231775">
              <a:tabLst>
                <a:tab pos="341313" algn="l"/>
              </a:tabLst>
              <a:defRPr/>
            </a:pPr>
            <a:r>
              <a:rPr lang="el-GR" sz="1700" dirty="0"/>
              <a:t>2. Ημέρες ταξιδίου δεν μπορούν να συμπεριληφθούν στον υπολογισμό των επιλέξιμων   ατομικών δαπανών</a:t>
            </a:r>
          </a:p>
          <a:p>
            <a:pPr marL="1487488" lvl="1" indent="-1377950">
              <a:tabLst>
                <a:tab pos="1090613" algn="l"/>
                <a:tab pos="1311275" algn="l"/>
                <a:tab pos="1487488" algn="l"/>
              </a:tabLst>
              <a:defRPr/>
            </a:pPr>
            <a:endParaRPr lang="el-GR" sz="1700" dirty="0"/>
          </a:p>
          <a:p>
            <a:pPr marL="285750" indent="-285750">
              <a:buFont typeface="Wingdings" panose="05000000000000000000" pitchFamily="2" charset="2"/>
              <a:buChar char="§"/>
              <a:defRPr/>
            </a:pPr>
            <a:r>
              <a:rPr lang="el-GR" u="sng" dirty="0"/>
              <a:t>Συμμετέχοντες</a:t>
            </a:r>
            <a:r>
              <a:rPr lang="el-GR" dirty="0"/>
              <a:t>: Ισχύει ό, τι και για τις φυσικές Δραστηριότητες Μάθησης, Διδασκαλίας και Κατάρτισης</a:t>
            </a:r>
            <a:endParaRPr lang="en-US" sz="1600" dirty="0"/>
          </a:p>
          <a:p>
            <a:pPr marL="266700" indent="-266700">
              <a:defRPr/>
            </a:pPr>
            <a:endParaRPr lang="en-US" sz="1600" dirty="0"/>
          </a:p>
          <a:p>
            <a:pPr marL="285750" indent="-285750">
              <a:buFont typeface="Wingdings" panose="05000000000000000000" pitchFamily="2" charset="2"/>
              <a:buChar char="§"/>
              <a:defRPr/>
            </a:pPr>
            <a:endParaRPr lang="el-GR" sz="1600" dirty="0"/>
          </a:p>
          <a:p>
            <a:pPr marL="266700" indent="-266700">
              <a:defRPr/>
            </a:pPr>
            <a:endParaRPr lang="el-GR" sz="1600" dirty="0"/>
          </a:p>
          <a:p>
            <a:pPr marL="285750" indent="-285750">
              <a:buFont typeface="Wingdings" panose="05000000000000000000" pitchFamily="2" charset="2"/>
              <a:buChar char="§"/>
              <a:defRPr/>
            </a:pPr>
            <a:endParaRPr lang="el-GR" sz="1600" dirty="0"/>
          </a:p>
        </p:txBody>
      </p:sp>
    </p:spTree>
    <p:extLst>
      <p:ext uri="{BB962C8B-B14F-4D97-AF65-F5344CB8AC3E}">
        <p14:creationId xmlns:p14="http://schemas.microsoft.com/office/powerpoint/2010/main" val="22594549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79" y="7485"/>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Ειδικές Κατηγορίες Εξόδων (1/3)</a:t>
            </a:r>
            <a:endParaRPr lang="en-GB" sz="2400" b="1" dirty="0">
              <a:solidFill>
                <a:srgbClr val="20376A"/>
              </a:solidFill>
            </a:endParaRPr>
          </a:p>
        </p:txBody>
      </p:sp>
      <p:sp>
        <p:nvSpPr>
          <p:cNvPr id="4" name="Rectangle 3"/>
          <p:cNvSpPr/>
          <p:nvPr/>
        </p:nvSpPr>
        <p:spPr>
          <a:xfrm>
            <a:off x="107504" y="1126903"/>
            <a:ext cx="8823017" cy="6848029"/>
          </a:xfrm>
          <a:prstGeom prst="rect">
            <a:avLst/>
          </a:prstGeom>
        </p:spPr>
        <p:txBody>
          <a:bodyPr wrap="square">
            <a:spAutoFit/>
          </a:bodyPr>
          <a:lstStyle/>
          <a:p>
            <a:pPr marL="285750" lvl="0" indent="-285750" algn="just">
              <a:buFont typeface="Wingdings" panose="05000000000000000000" pitchFamily="2" charset="2"/>
              <a:buChar char="q"/>
              <a:defRPr/>
            </a:pPr>
            <a:r>
              <a:rPr lang="el-GR" sz="2000" b="1" i="1" u="sng" dirty="0"/>
              <a:t>Επιχορήγηση για άτομα με ειδικές ανάγκες</a:t>
            </a:r>
            <a:r>
              <a:rPr lang="el-GR" sz="2000" b="1" i="1" dirty="0"/>
              <a:t>: </a:t>
            </a:r>
          </a:p>
          <a:p>
            <a:pPr lvl="0" algn="just">
              <a:defRPr/>
            </a:pPr>
            <a:endParaRPr lang="el-GR" sz="800" dirty="0"/>
          </a:p>
          <a:p>
            <a:pPr marL="285750" lvl="0" indent="-285750" algn="just">
              <a:buFont typeface="Wingdings" panose="05000000000000000000" pitchFamily="2" charset="2"/>
              <a:buChar char="§"/>
              <a:defRPr/>
            </a:pPr>
            <a:r>
              <a:rPr lang="el-GR" sz="1900" u="sng" dirty="0"/>
              <a:t>Επιπρόσθετες δαπάνες </a:t>
            </a:r>
            <a:r>
              <a:rPr lang="el-GR" sz="1900" dirty="0"/>
              <a:t>που </a:t>
            </a:r>
            <a:r>
              <a:rPr lang="el-GR" sz="1900" i="1" dirty="0"/>
              <a:t>συνδέονται άμεσα με τους </a:t>
            </a:r>
            <a:r>
              <a:rPr lang="el-GR" sz="1900" i="1" u="sng" dirty="0"/>
              <a:t>συμμετέχοντες με ειδικές ανάγκες και τους συνοδούς τους σε φυσικές δραστηριότητες μάθησης, διδασκαλίας, κατάρτισης και διακρατικές συναντήσεις/τους συμμετέχοντες με ειδικές ανάγκες σε εικονικές δραστηριότητες μάθησης,διδασκαλίας, κατάρτισης</a:t>
            </a:r>
            <a:r>
              <a:rPr lang="el-GR" sz="1900" dirty="0"/>
              <a:t>, στην περίπτωση που οι δαπάνες αυτές δεν καλύπτονται ήδη από τον προϋπολογισμό που προβλέπεται ειδικά για την υλοποίηση τέτοιων δραστηριοτήτων (βάσει μοναδιαίου κόστους)</a:t>
            </a:r>
          </a:p>
          <a:p>
            <a:pPr lvl="0" algn="just">
              <a:defRPr/>
            </a:pPr>
            <a:endParaRPr lang="el-GR" sz="800" dirty="0"/>
          </a:p>
          <a:p>
            <a:pPr marL="285750" lvl="0" indent="-285750" algn="just">
              <a:buFont typeface="Wingdings" panose="05000000000000000000" pitchFamily="2" charset="2"/>
              <a:buChar char="§"/>
              <a:defRPr/>
            </a:pPr>
            <a:r>
              <a:rPr lang="el-GR" sz="1900" dirty="0"/>
              <a:t>Η επιχορήγηση αποτελεί </a:t>
            </a:r>
            <a:r>
              <a:rPr lang="el-GR" sz="1900" i="1" u="sng" dirty="0"/>
              <a:t>κάλυψη του 100% των επιλέξιμων δαπανών</a:t>
            </a:r>
            <a:r>
              <a:rPr lang="el-GR" sz="1900" dirty="0"/>
              <a:t> που έχουν όντως πραγματοποιηθεί</a:t>
            </a:r>
          </a:p>
          <a:p>
            <a:pPr lvl="0" algn="just">
              <a:defRPr/>
            </a:pPr>
            <a:endParaRPr lang="el-GR" sz="1200" dirty="0"/>
          </a:p>
          <a:p>
            <a:pPr marL="285750" lvl="0" indent="-285750" algn="just">
              <a:buFont typeface="Wingdings" panose="05000000000000000000" pitchFamily="2" charset="2"/>
              <a:buChar char="q"/>
              <a:defRPr/>
            </a:pPr>
            <a:r>
              <a:rPr lang="el-GR" sz="2000" b="1" i="1" u="sng" dirty="0"/>
              <a:t>Απαιτούμενα Αποδεικτικά</a:t>
            </a:r>
            <a:r>
              <a:rPr lang="el-GR" sz="2000" b="1" i="1" dirty="0"/>
              <a:t>:</a:t>
            </a:r>
          </a:p>
          <a:p>
            <a:pPr lvl="0" algn="just">
              <a:defRPr/>
            </a:pPr>
            <a:endParaRPr lang="el-GR" sz="800" dirty="0"/>
          </a:p>
          <a:p>
            <a:pPr marL="285750" lvl="0" indent="-285750" algn="just">
              <a:buFont typeface="Wingdings" panose="05000000000000000000" pitchFamily="2" charset="2"/>
              <a:buChar char="§"/>
              <a:defRPr/>
            </a:pPr>
            <a:r>
              <a:rPr lang="el-GR" sz="1900" u="sng" dirty="0"/>
              <a:t>Εξοφλημένα τιμολόγια/αποδείξεις για τις πραγματικές δαπάνες</a:t>
            </a:r>
            <a:r>
              <a:rPr lang="el-GR" sz="1900" dirty="0"/>
              <a:t>, τα οποία περιλαμβάνουν τα ακόλουθα:</a:t>
            </a:r>
          </a:p>
          <a:p>
            <a:pPr marL="285750" lvl="0" indent="-285750" algn="just">
              <a:buFont typeface="Wingdings" panose="05000000000000000000" pitchFamily="2" charset="2"/>
              <a:buChar char="§"/>
              <a:defRPr/>
            </a:pPr>
            <a:endParaRPr lang="el-GR" sz="800" dirty="0"/>
          </a:p>
          <a:p>
            <a:pPr marL="517525" lvl="1" indent="-285750" algn="just">
              <a:buFont typeface="Wingdings" panose="05000000000000000000" pitchFamily="2" charset="2"/>
              <a:buChar char="ü"/>
              <a:defRPr/>
            </a:pPr>
            <a:r>
              <a:rPr lang="el-GR" dirty="0"/>
              <a:t>Την ονομασία και την ταχυδρομική διεύθυνση του φορέα έκδοσης του τιμολογίου</a:t>
            </a:r>
          </a:p>
          <a:p>
            <a:pPr marL="517525" lvl="1" indent="-285750" algn="just">
              <a:buFont typeface="Wingdings" panose="05000000000000000000" pitchFamily="2" charset="2"/>
              <a:buChar char="ü"/>
              <a:defRPr/>
            </a:pPr>
            <a:r>
              <a:rPr lang="el-GR" dirty="0"/>
              <a:t>Το ακριβές ποσό και το νόμισμα πληρωμής</a:t>
            </a:r>
          </a:p>
          <a:p>
            <a:pPr marL="517525" lvl="1" indent="-285750" algn="just">
              <a:buFont typeface="Wingdings" panose="05000000000000000000" pitchFamily="2" charset="2"/>
              <a:buChar char="ü"/>
              <a:defRPr/>
            </a:pPr>
            <a:r>
              <a:rPr lang="el-GR" dirty="0"/>
              <a:t>Την ημερομηνία έκδοσης του τιμολογίου/της απόδειξης</a:t>
            </a:r>
          </a:p>
          <a:p>
            <a:pPr lvl="0" algn="just">
              <a:defRPr/>
            </a:pPr>
            <a:endParaRPr lang="el-GR" dirty="0"/>
          </a:p>
          <a:p>
            <a:pPr lvl="0" algn="just">
              <a:defRPr/>
            </a:pPr>
            <a:endParaRPr lang="el-GR" dirty="0"/>
          </a:p>
          <a:p>
            <a:pPr lvl="0" algn="just">
              <a:defRPr/>
            </a:pPr>
            <a:endParaRPr lang="el-GR" dirty="0"/>
          </a:p>
          <a:p>
            <a:pPr lvl="0" algn="just">
              <a:defRPr/>
            </a:pPr>
            <a:endParaRPr lang="el-GR" dirty="0"/>
          </a:p>
          <a:p>
            <a:pPr lvl="0" algn="just">
              <a:defRPr/>
            </a:pPr>
            <a:endParaRPr lang="en-US" dirty="0"/>
          </a:p>
          <a:p>
            <a:pPr lvl="0" algn="just">
              <a:defRPr/>
            </a:pPr>
            <a:endParaRPr lang="el-GR" dirty="0"/>
          </a:p>
        </p:txBody>
      </p:sp>
    </p:spTree>
    <p:extLst>
      <p:ext uri="{BB962C8B-B14F-4D97-AF65-F5344CB8AC3E}">
        <p14:creationId xmlns:p14="http://schemas.microsoft.com/office/powerpoint/2010/main" val="25438228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Ειδικές Κατηγορίες Εξόδων (2/3)</a:t>
            </a:r>
            <a:endParaRPr lang="en-GB" sz="2400" b="1" dirty="0">
              <a:solidFill>
                <a:srgbClr val="20376A"/>
              </a:solidFill>
            </a:endParaRPr>
          </a:p>
        </p:txBody>
      </p:sp>
      <p:sp>
        <p:nvSpPr>
          <p:cNvPr id="4" name="Rectangle 3"/>
          <p:cNvSpPr/>
          <p:nvPr/>
        </p:nvSpPr>
        <p:spPr>
          <a:xfrm>
            <a:off x="323528" y="1268760"/>
            <a:ext cx="8569838" cy="5170646"/>
          </a:xfrm>
          <a:prstGeom prst="rect">
            <a:avLst/>
          </a:prstGeom>
        </p:spPr>
        <p:txBody>
          <a:bodyPr wrap="square">
            <a:spAutoFit/>
          </a:bodyPr>
          <a:lstStyle/>
          <a:p>
            <a:pPr marL="285750" lvl="0" indent="-285750" algn="just">
              <a:buFont typeface="Wingdings" panose="05000000000000000000" pitchFamily="2" charset="2"/>
              <a:buChar char="q"/>
              <a:defRPr/>
            </a:pPr>
            <a:r>
              <a:rPr lang="el-GR" sz="2000" b="1" i="1" u="sng" dirty="0"/>
              <a:t>Έκτακτες Δαπάνες</a:t>
            </a:r>
            <a:r>
              <a:rPr lang="el-GR" sz="2000" b="1" i="1" dirty="0"/>
              <a:t>: </a:t>
            </a:r>
          </a:p>
          <a:p>
            <a:pPr lvl="0" algn="just">
              <a:defRPr/>
            </a:pPr>
            <a:endParaRPr lang="el-GR" sz="1000" dirty="0"/>
          </a:p>
          <a:p>
            <a:pPr marL="285750" lvl="0" indent="-285750">
              <a:buFont typeface="Wingdings" panose="05000000000000000000" pitchFamily="2" charset="2"/>
              <a:buChar char="§"/>
              <a:defRPr/>
            </a:pPr>
            <a:r>
              <a:rPr lang="el-GR" sz="2000" dirty="0"/>
              <a:t>Καλύπτουν </a:t>
            </a:r>
            <a:r>
              <a:rPr lang="el-GR" sz="2000" i="1" dirty="0"/>
              <a:t>υπεργολαβίες, αγορά/ενοικίαση εξοπλισμού, αγορά υπηρεσιών και υψηλές δαπάνες μετακίνησης συμμετεχόντων σε δραστηριότητες μάθησης/διδασκαλίας/κατάρτισης</a:t>
            </a:r>
            <a:endParaRPr lang="el-GR" sz="2000" dirty="0"/>
          </a:p>
          <a:p>
            <a:pPr lvl="0" algn="just">
              <a:defRPr/>
            </a:pPr>
            <a:endParaRPr lang="el-GR" sz="1700" dirty="0"/>
          </a:p>
          <a:p>
            <a:pPr marL="285750" lvl="0" indent="-285750" algn="just">
              <a:buFont typeface="Wingdings" panose="05000000000000000000" pitchFamily="2" charset="2"/>
              <a:buChar char="§"/>
              <a:defRPr/>
            </a:pPr>
            <a:r>
              <a:rPr lang="el-GR" sz="2000" dirty="0"/>
              <a:t>Στην περίπτωση υπεργολαβίας, αγοράς/ενοικίασης εξοπλισμού ή αγοράς υπηρεσιών </a:t>
            </a:r>
            <a:r>
              <a:rPr lang="el-GR" sz="2000" u="sng" dirty="0"/>
              <a:t>καλύπτεται το </a:t>
            </a:r>
            <a:r>
              <a:rPr lang="el-GR" sz="2000" b="1" u="sng" dirty="0"/>
              <a:t>75% των πραγματικών δαπανών,</a:t>
            </a:r>
            <a:r>
              <a:rPr lang="el-GR" sz="2000" b="1" dirty="0"/>
              <a:t> </a:t>
            </a:r>
            <a:r>
              <a:rPr lang="el-GR" sz="2000" dirty="0"/>
              <a:t>βάσει εξοφλημένης απόδειξης ολόκληρου του δαπανηθέντος ποσού</a:t>
            </a:r>
            <a:r>
              <a:rPr lang="el-GR" sz="2000" i="1" dirty="0"/>
              <a:t>. Η υπεργολαβία είναι αιτιολογημένη, όταν οι εταίροι δεν έχουν τη σχετική γνώση/εξειδίκευση για τη διεκπεραίωση της εργασίας.</a:t>
            </a:r>
            <a:endParaRPr lang="el-GR" sz="2000" i="1" u="sng" dirty="0"/>
          </a:p>
          <a:p>
            <a:pPr lvl="0" algn="just">
              <a:defRPr/>
            </a:pPr>
            <a:endParaRPr lang="el-GR" sz="1700" i="1" u="sng" dirty="0"/>
          </a:p>
          <a:p>
            <a:pPr marL="285750" lvl="0" indent="-285750" algn="just">
              <a:buFont typeface="Wingdings" panose="05000000000000000000" pitchFamily="2" charset="2"/>
              <a:buChar char="§"/>
              <a:defRPr/>
            </a:pPr>
            <a:r>
              <a:rPr lang="el-GR" sz="2000" i="1" dirty="0"/>
              <a:t>Στην περίπτωση των υψηλών δαπανών μετακίνησης </a:t>
            </a:r>
            <a:r>
              <a:rPr lang="el-GR" sz="2000" i="1" u="sng" dirty="0"/>
              <a:t>καλύπτεται το 80% των πραγματικών δαπανών, νοουμένου ότι το μοναδιαίο κόστος δεν μπορεί να καλύψει τουλάχιστον το 70% των πραγματικών εξόδων</a:t>
            </a:r>
            <a:r>
              <a:rPr lang="el-GR" sz="2000" i="1" dirty="0"/>
              <a:t>. Η κάλυψη στη </a:t>
            </a:r>
          </a:p>
          <a:p>
            <a:pPr lvl="0" algn="just">
              <a:defRPr/>
            </a:pPr>
            <a:r>
              <a:rPr lang="el-GR" sz="2000" i="1" dirty="0"/>
              <a:t>     βάση πραγματικού κόστους αντικαθιστά τη μοναδιαία συνεισφορά.</a:t>
            </a:r>
          </a:p>
          <a:p>
            <a:pPr lvl="0" algn="just">
              <a:defRPr/>
            </a:pPr>
            <a:endParaRPr lang="el-GR" dirty="0"/>
          </a:p>
        </p:txBody>
      </p:sp>
    </p:spTree>
    <p:extLst>
      <p:ext uri="{BB962C8B-B14F-4D97-AF65-F5344CB8AC3E}">
        <p14:creationId xmlns:p14="http://schemas.microsoft.com/office/powerpoint/2010/main" val="196883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24742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Ειδικές Διατάξεις &amp; Παραρτήματα (2/</a:t>
            </a:r>
            <a:r>
              <a:rPr lang="en-US" sz="2500" b="1" dirty="0">
                <a:solidFill>
                  <a:srgbClr val="20376A"/>
                </a:solidFill>
                <a:ea typeface="+mj-ea"/>
                <a:cs typeface="+mj-cs"/>
              </a:rPr>
              <a:t>5</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94718" y="1556791"/>
            <a:ext cx="8191020" cy="5509200"/>
          </a:xfrm>
          <a:prstGeom prst="rect">
            <a:avLst/>
          </a:prstGeom>
          <a:noFill/>
        </p:spPr>
        <p:txBody>
          <a:bodyPr wrap="square" rtlCol="0">
            <a:spAutoFit/>
          </a:bodyPr>
          <a:lstStyle/>
          <a:p>
            <a:endParaRPr lang="el-GR" sz="2400" dirty="0"/>
          </a:p>
          <a:p>
            <a:pPr marL="285750" indent="-285750">
              <a:buFont typeface="Wingdings" panose="05000000000000000000" pitchFamily="2" charset="2"/>
              <a:buChar char="q"/>
            </a:pPr>
            <a:r>
              <a:rPr lang="el-GR" sz="2400" b="1" u="sng" dirty="0"/>
              <a:t>Παραρτήματα</a:t>
            </a:r>
            <a:r>
              <a:rPr lang="el-GR" sz="2400" b="1" dirty="0"/>
              <a:t>:</a:t>
            </a:r>
          </a:p>
          <a:p>
            <a:endParaRPr lang="el-GR" dirty="0"/>
          </a:p>
          <a:p>
            <a:pPr marL="285750" indent="-285750">
              <a:buFont typeface="Wingdings" panose="05000000000000000000" pitchFamily="2" charset="2"/>
              <a:buChar char="§"/>
            </a:pPr>
            <a:r>
              <a:rPr lang="el-GR" sz="2000" b="1" u="sng" dirty="0"/>
              <a:t>Παράρτημα Ι</a:t>
            </a:r>
            <a:r>
              <a:rPr lang="el-GR" sz="2000" dirty="0"/>
              <a:t> </a:t>
            </a:r>
            <a:r>
              <a:rPr lang="el-GR" sz="2000" b="1" dirty="0"/>
              <a:t>– </a:t>
            </a:r>
            <a:r>
              <a:rPr lang="en-US" sz="2000" b="1" dirty="0"/>
              <a:t>General Conditions</a:t>
            </a:r>
            <a:r>
              <a:rPr lang="el-GR" sz="2000" b="1" dirty="0"/>
              <a:t> </a:t>
            </a:r>
            <a:r>
              <a:rPr lang="el-GR" sz="2000" dirty="0">
                <a:sym typeface="Wingdings" panose="05000000000000000000" pitchFamily="2" charset="2"/>
              </a:rPr>
              <a:t></a:t>
            </a:r>
            <a:r>
              <a:rPr lang="en-US" sz="2000" dirty="0"/>
              <a:t> </a:t>
            </a:r>
            <a:r>
              <a:rPr lang="el-GR" sz="2000" dirty="0"/>
              <a:t>Οι Γενικοί Όροι της Συμφωνίας Επιχορήγησης, που είναι κοινοί για όλα τα Σχέδια</a:t>
            </a:r>
          </a:p>
          <a:p>
            <a:endParaRPr lang="el-GR" sz="2000" dirty="0"/>
          </a:p>
          <a:p>
            <a:pPr marL="285750" indent="-285750">
              <a:buFont typeface="Wingdings" panose="05000000000000000000" pitchFamily="2" charset="2"/>
              <a:buChar char="§"/>
            </a:pPr>
            <a:r>
              <a:rPr lang="el-GR" sz="2000" b="1" u="sng" dirty="0"/>
              <a:t>Παράρτημα ΙΙ</a:t>
            </a:r>
            <a:r>
              <a:rPr lang="el-GR" sz="2000" dirty="0"/>
              <a:t> </a:t>
            </a:r>
            <a:r>
              <a:rPr lang="el-GR" sz="2000" b="1" dirty="0"/>
              <a:t>– </a:t>
            </a:r>
            <a:r>
              <a:rPr lang="en-US" sz="2000" b="1" dirty="0"/>
              <a:t>Project, Budget, Beneficiaries</a:t>
            </a:r>
            <a:r>
              <a:rPr lang="el-GR" sz="2000" b="1" dirty="0"/>
              <a:t> </a:t>
            </a:r>
            <a:r>
              <a:rPr lang="el-GR" sz="2000" dirty="0">
                <a:sym typeface="Wingdings" panose="05000000000000000000" pitchFamily="2" charset="2"/>
              </a:rPr>
              <a:t></a:t>
            </a:r>
            <a:r>
              <a:rPr lang="en-US" sz="2000" dirty="0"/>
              <a:t> </a:t>
            </a:r>
            <a:r>
              <a:rPr lang="el-GR" sz="2000" dirty="0"/>
              <a:t>Περιλαμβάνει βασικές πληροφορίες για τους εταίρους της Σύμπραξης και παρουσιάζει αναλυτικά το εγκεκριμένο κονδύλι ανά:</a:t>
            </a:r>
          </a:p>
          <a:p>
            <a:pPr marL="285750" indent="-285750">
              <a:buFont typeface="Wingdings" panose="05000000000000000000" pitchFamily="2" charset="2"/>
              <a:buChar char="ü"/>
            </a:pPr>
            <a:r>
              <a:rPr lang="el-GR" sz="2000" dirty="0"/>
              <a:t>Κατηγορία εξόδων για το σύνολο των εταίρων</a:t>
            </a:r>
          </a:p>
          <a:p>
            <a:pPr marL="285750" indent="-285750">
              <a:buFont typeface="Wingdings" panose="05000000000000000000" pitchFamily="2" charset="2"/>
              <a:buChar char="ü"/>
            </a:pPr>
            <a:r>
              <a:rPr lang="el-GR" sz="2000" dirty="0"/>
              <a:t>Κατηγορία εξόδων για κάθε εταίρο ξεχωριστά</a:t>
            </a:r>
          </a:p>
          <a:p>
            <a:pPr marL="266700"/>
            <a:endParaRPr lang="el-GR" sz="2000" dirty="0"/>
          </a:p>
          <a:p>
            <a:pPr marL="266700"/>
            <a:r>
              <a:rPr lang="el-GR" sz="2000" dirty="0"/>
              <a:t>Είναι μοναδικό παράρτημα για κάθε Σχέδιο</a:t>
            </a:r>
          </a:p>
          <a:p>
            <a:endParaRPr lang="el-GR" sz="1600" dirty="0"/>
          </a:p>
          <a:p>
            <a:endParaRPr lang="el-GR" sz="1600"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34105757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9433048" cy="923330"/>
          </a:xfrm>
          <a:prstGeom prst="rect">
            <a:avLst/>
          </a:prstGeom>
        </p:spPr>
        <p:txBody>
          <a:bodyPr wrap="square">
            <a:spAutoFit/>
          </a:bodyPr>
          <a:lstStyle/>
          <a:p>
            <a:pPr>
              <a:spcBef>
                <a:spcPct val="0"/>
              </a:spcBef>
              <a:defRPr/>
            </a:pPr>
            <a:r>
              <a:rPr lang="el-GR" sz="2800" b="1" dirty="0">
                <a:solidFill>
                  <a:srgbClr val="20376A"/>
                </a:solidFill>
              </a:rPr>
              <a:t>Κατηγορίες Προϋπολογισμού &amp; Απαιτούμενα </a:t>
            </a:r>
            <a:r>
              <a:rPr lang="el-GR" sz="3000" b="1" dirty="0">
                <a:solidFill>
                  <a:srgbClr val="20376A"/>
                </a:solidFill>
              </a:rPr>
              <a:t>Αποδεικτικά</a:t>
            </a:r>
          </a:p>
          <a:p>
            <a:pPr algn="ctr">
              <a:spcBef>
                <a:spcPct val="0"/>
              </a:spcBef>
              <a:defRPr/>
            </a:pPr>
            <a:r>
              <a:rPr lang="el-GR" sz="2400" b="1" dirty="0">
                <a:solidFill>
                  <a:srgbClr val="20376A"/>
                </a:solidFill>
              </a:rPr>
              <a:t>Ειδικές Κατηγορίες Εξόδων (3/3)</a:t>
            </a:r>
            <a:endParaRPr lang="en-GB" sz="2400" b="1" dirty="0">
              <a:solidFill>
                <a:srgbClr val="20376A"/>
              </a:solidFill>
            </a:endParaRPr>
          </a:p>
        </p:txBody>
      </p:sp>
      <p:sp>
        <p:nvSpPr>
          <p:cNvPr id="4" name="Rectangle 3"/>
          <p:cNvSpPr/>
          <p:nvPr/>
        </p:nvSpPr>
        <p:spPr>
          <a:xfrm>
            <a:off x="50014" y="1196752"/>
            <a:ext cx="8823017" cy="6124754"/>
          </a:xfrm>
          <a:prstGeom prst="rect">
            <a:avLst/>
          </a:prstGeom>
        </p:spPr>
        <p:txBody>
          <a:bodyPr wrap="square">
            <a:spAutoFit/>
          </a:bodyPr>
          <a:lstStyle/>
          <a:p>
            <a:pPr marL="285750" lvl="0" indent="-285750" algn="just">
              <a:buFont typeface="Wingdings" panose="05000000000000000000" pitchFamily="2" charset="2"/>
              <a:buChar char="q"/>
              <a:defRPr/>
            </a:pPr>
            <a:r>
              <a:rPr lang="el-GR" sz="2000" b="1" i="1" u="sng" dirty="0"/>
              <a:t>Απαιτούμενα Αποδεικτικά για Έκτακτες Δαπάνες</a:t>
            </a:r>
            <a:r>
              <a:rPr lang="el-GR" b="1" i="1" dirty="0"/>
              <a:t>:</a:t>
            </a:r>
          </a:p>
          <a:p>
            <a:pPr lvl="0" algn="just">
              <a:defRPr/>
            </a:pPr>
            <a:endParaRPr lang="el-GR" sz="800" dirty="0"/>
          </a:p>
          <a:p>
            <a:pPr marL="285750" lvl="0" indent="-285750" algn="just">
              <a:buFont typeface="Wingdings" panose="05000000000000000000" pitchFamily="2" charset="2"/>
              <a:buChar char="§"/>
              <a:defRPr/>
            </a:pPr>
            <a:r>
              <a:rPr lang="el-GR" sz="2000" i="1" u="sng" dirty="0"/>
              <a:t>Για τις υπεργολαβίες και την αγορά υπηρεσιών</a:t>
            </a:r>
            <a:r>
              <a:rPr lang="el-GR" sz="2000" dirty="0"/>
              <a:t>: Αποδεικτικό πληρωμής των σχετικών δαπανών που να περιλαμβάνει την ονομασία και τη διεύθυνση του φορέα έκδοσης του τιμολογίου, το ποσό που πληρώθηκε (=100%), το νόμισμα πληρωμής και την ημερομηνία έκδοσης του τιμολογίου</a:t>
            </a:r>
          </a:p>
          <a:p>
            <a:pPr lvl="0" algn="just">
              <a:defRPr/>
            </a:pPr>
            <a:endParaRPr lang="el-GR" sz="1600" dirty="0"/>
          </a:p>
          <a:p>
            <a:pPr marL="285750" lvl="0" indent="-285750" algn="just">
              <a:buFont typeface="Wingdings" panose="05000000000000000000" pitchFamily="2" charset="2"/>
              <a:buChar char="§"/>
              <a:defRPr/>
            </a:pPr>
            <a:r>
              <a:rPr lang="el-GR" sz="2000" i="1" u="sng" dirty="0"/>
              <a:t>Για εξοπλισμό</a:t>
            </a:r>
            <a:r>
              <a:rPr lang="el-GR" sz="2000" dirty="0"/>
              <a:t>: Αποδεικτικό αγοράς, ενοικίασης ή χρηματοδοτικής μίσθωσης του εξοπλισμού, όπως έχει καταγραφεί στις λογιστικές καταστάσεις του δικαιούχου, που να πιστοποιεί ότι οι δαπάνες αυτές αντιστοιχούν στην περίοδο υλοποίησης του Σχεδίου. Επίσης, πρέπει να ληφθεί υπόψη το ποσοστό πραγματικής χρήσης του εξοπλισμού για σκοπούς  Σχεδίου.</a:t>
            </a:r>
          </a:p>
          <a:p>
            <a:pPr marL="285750" lvl="0" indent="-285750" algn="just">
              <a:buFont typeface="Wingdings" panose="05000000000000000000" pitchFamily="2" charset="2"/>
              <a:buChar char="§"/>
              <a:defRPr/>
            </a:pPr>
            <a:endParaRPr lang="el-GR" sz="1600" dirty="0"/>
          </a:p>
          <a:p>
            <a:pPr marL="285750" lvl="0" indent="-285750" algn="just">
              <a:buFont typeface="Wingdings" panose="05000000000000000000" pitchFamily="2" charset="2"/>
              <a:buChar char="§"/>
              <a:defRPr/>
            </a:pPr>
            <a:r>
              <a:rPr lang="el-GR" sz="2000" i="1" u="sng" dirty="0"/>
              <a:t>Για υψηλές δαπάνες μετακίνησης</a:t>
            </a:r>
            <a:r>
              <a:rPr lang="el-GR" sz="2000" i="1" dirty="0"/>
              <a:t>:</a:t>
            </a:r>
            <a:r>
              <a:rPr lang="el-GR" sz="2000" dirty="0"/>
              <a:t> Αποδεικτικό πληρωμής των σχετικών δαπανών, που να περιλαμβάνει το όνομα και την ταχυδρομική διεύθυνση </a:t>
            </a:r>
          </a:p>
          <a:p>
            <a:pPr lvl="0" algn="just">
              <a:defRPr/>
            </a:pPr>
            <a:r>
              <a:rPr lang="el-GR" sz="2000" dirty="0"/>
              <a:t>     του φορέα έκδοσης του αποδεικτικού, το ποσό και το νόμισμα πληρωμής, </a:t>
            </a:r>
          </a:p>
          <a:p>
            <a:pPr lvl="0" algn="just">
              <a:defRPr/>
            </a:pPr>
            <a:r>
              <a:rPr lang="el-GR" sz="2000" dirty="0"/>
              <a:t>     την ημερομηνία έκδοσης και την ακριβή διαδρομή που ακολουθήθηκε</a:t>
            </a:r>
            <a:r>
              <a:rPr lang="el-GR" sz="1600" dirty="0"/>
              <a:t>.</a:t>
            </a:r>
            <a:endParaRPr lang="el-GR" i="1" dirty="0"/>
          </a:p>
          <a:p>
            <a:pPr lvl="0" algn="just">
              <a:defRPr/>
            </a:pPr>
            <a:endParaRPr lang="el-GR" i="1" dirty="0"/>
          </a:p>
          <a:p>
            <a:pPr lvl="0" algn="just">
              <a:defRPr/>
            </a:pPr>
            <a:endParaRPr lang="el-GR" dirty="0"/>
          </a:p>
          <a:p>
            <a:pPr lvl="0" algn="just">
              <a:defRPr/>
            </a:pPr>
            <a:endParaRPr lang="en-US" dirty="0"/>
          </a:p>
          <a:p>
            <a:pPr lvl="0" algn="just">
              <a:defRPr/>
            </a:pPr>
            <a:endParaRPr lang="el-GR" dirty="0"/>
          </a:p>
        </p:txBody>
      </p:sp>
    </p:spTree>
    <p:extLst>
      <p:ext uri="{BB962C8B-B14F-4D97-AF65-F5344CB8AC3E}">
        <p14:creationId xmlns:p14="http://schemas.microsoft.com/office/powerpoint/2010/main" val="288641585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368622" y="3236510"/>
            <a:ext cx="6127960" cy="1569660"/>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r>
              <a:rPr lang="el-GR" sz="2400" b="1" dirty="0"/>
              <a:t>ΤΡΟΠΟΠΟΙΗΣΕΙΣ ΣΥΜΦΩΝΙΩΝ ΕΠΙΧΟΡΗΓΗΣΗΣ</a:t>
            </a:r>
            <a:endParaRPr lang="en-US" sz="2400" b="1" dirty="0"/>
          </a:p>
        </p:txBody>
      </p:sp>
      <p:sp>
        <p:nvSpPr>
          <p:cNvPr id="3" name="AutoShape 2" descr="Image result for Agreements ic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greements ic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ecmag.com/sites/default/files/styles/article_medium/public/xml_uploads/unzipped/business_contract_work_office_professional_corporate_icons_think156459787_1.jpg?itok=OTkLQj1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Image result for Grant Agreement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1168182"/>
            <a:ext cx="4089569" cy="2832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88111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65252" y="81547"/>
            <a:ext cx="8567829"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Τροποποιήσεις Συμφωνιών Επιχορήγησης</a:t>
            </a:r>
            <a:endParaRPr lang="el-GR" sz="2500" b="1" dirty="0">
              <a:solidFill>
                <a:srgbClr val="20376A"/>
              </a:solidFill>
              <a:ea typeface="+mj-ea"/>
              <a:cs typeface="+mj-cs"/>
            </a:endParaRPr>
          </a:p>
          <a:p>
            <a:pPr algn="ctr">
              <a:spcBef>
                <a:spcPct val="0"/>
              </a:spcBef>
              <a:defRPr/>
            </a:pPr>
            <a:r>
              <a:rPr lang="el-GR" sz="2500" b="1" dirty="0">
                <a:solidFill>
                  <a:srgbClr val="20376A"/>
                </a:solidFill>
                <a:ea typeface="+mj-ea"/>
                <a:cs typeface="+mj-cs"/>
              </a:rPr>
              <a:t>Προϋποθέσεις υποβολής αιτήματος για Τροποποίηση</a:t>
            </a: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59378" y="1412776"/>
            <a:ext cx="8379578" cy="4924425"/>
          </a:xfrm>
          <a:prstGeom prst="rect">
            <a:avLst/>
          </a:prstGeom>
          <a:noFill/>
        </p:spPr>
        <p:txBody>
          <a:bodyPr wrap="square" rtlCol="0">
            <a:spAutoFit/>
          </a:bodyPr>
          <a:lstStyle/>
          <a:p>
            <a:pPr marL="285750" indent="-285750" algn="just">
              <a:buFont typeface="Wingdings" panose="05000000000000000000" pitchFamily="2" charset="2"/>
              <a:buChar char="q"/>
            </a:pPr>
            <a:r>
              <a:rPr lang="el-GR" sz="2000" i="1" u="sng" dirty="0"/>
              <a:t>Όλα τα αιτήματα για τροποποίηση της Συμφωνίας Επιχορήγησης θα πρέπει να υποβάλλονται </a:t>
            </a:r>
            <a:r>
              <a:rPr lang="el-GR" sz="2000" b="1" i="1" u="sng" dirty="0"/>
              <a:t>γραπτώς</a:t>
            </a:r>
            <a:r>
              <a:rPr lang="el-GR" sz="2000" u="sng" dirty="0"/>
              <a:t> προς το ΙΔΕΠ Διά Βίου Μάθησης και φέροντας την υπογραφή του νόμιμου εκπροσώπου του συντονιστή εταίρου</a:t>
            </a:r>
            <a:r>
              <a:rPr lang="el-GR" sz="2000" dirty="0"/>
              <a:t>:</a:t>
            </a:r>
          </a:p>
          <a:p>
            <a:pPr marL="285750" indent="-285750">
              <a:buFont typeface="Wingdings" panose="05000000000000000000" pitchFamily="2" charset="2"/>
              <a:buChar char="q"/>
            </a:pPr>
            <a:endParaRPr lang="el-GR" dirty="0"/>
          </a:p>
          <a:p>
            <a:pPr marL="285750" indent="-285750">
              <a:buFont typeface="Wingdings" panose="05000000000000000000" pitchFamily="2" charset="2"/>
              <a:buChar char="ü"/>
            </a:pPr>
            <a:r>
              <a:rPr lang="el-GR" sz="2000" dirty="0"/>
              <a:t>Με τη σύμφωνη γνώμη όλων των εταίρων</a:t>
            </a:r>
          </a:p>
          <a:p>
            <a:pPr marL="285750" indent="-285750">
              <a:buFont typeface="Wingdings" panose="05000000000000000000" pitchFamily="2" charset="2"/>
              <a:buChar char="ü"/>
            </a:pPr>
            <a:endParaRPr lang="el-GR" sz="1000" dirty="0"/>
          </a:p>
          <a:p>
            <a:pPr marL="285750" indent="-285750">
              <a:buFont typeface="Wingdings" panose="05000000000000000000" pitchFamily="2" charset="2"/>
              <a:buChar char="ü"/>
            </a:pPr>
            <a:r>
              <a:rPr lang="el-GR" sz="2000" dirty="0"/>
              <a:t>Νοουμένου ότι εξυπηρετούν το γενικό συμφέρον του Σχεδίου</a:t>
            </a:r>
          </a:p>
          <a:p>
            <a:pPr marL="285750" indent="-285750">
              <a:buFont typeface="Wingdings" panose="05000000000000000000" pitchFamily="2" charset="2"/>
              <a:buChar char="ü"/>
            </a:pPr>
            <a:endParaRPr lang="el-GR" sz="1000" dirty="0"/>
          </a:p>
          <a:p>
            <a:pPr marL="285750" indent="-285750">
              <a:buFont typeface="Wingdings" panose="05000000000000000000" pitchFamily="2" charset="2"/>
              <a:buChar char="ü"/>
            </a:pPr>
            <a:r>
              <a:rPr lang="el-GR" sz="2000" dirty="0"/>
              <a:t>Με την προϋπόθεση ότι αιτιολογούνται επαρκώς</a:t>
            </a:r>
          </a:p>
          <a:p>
            <a:endParaRPr lang="el-GR" sz="1000" dirty="0"/>
          </a:p>
          <a:p>
            <a:pPr marL="285750" indent="-285750">
              <a:buFont typeface="Wingdings" panose="05000000000000000000" pitchFamily="2" charset="2"/>
              <a:buChar char="ü"/>
            </a:pPr>
            <a:r>
              <a:rPr lang="el-GR" sz="2000" dirty="0"/>
              <a:t>Αρκετά </a:t>
            </a:r>
            <a:r>
              <a:rPr lang="el-GR" sz="2000" i="1" dirty="0"/>
              <a:t>πριν από την ημερομηνία εφαρμογής</a:t>
            </a:r>
            <a:r>
              <a:rPr lang="el-GR" sz="2000" dirty="0"/>
              <a:t> της αιτούμενης αλλαγής</a:t>
            </a:r>
          </a:p>
          <a:p>
            <a:endParaRPr lang="el-GR" sz="1000" dirty="0"/>
          </a:p>
          <a:p>
            <a:pPr marL="285750" indent="-285750">
              <a:buFont typeface="Wingdings" panose="05000000000000000000" pitchFamily="2" charset="2"/>
              <a:buChar char="ü"/>
            </a:pPr>
            <a:r>
              <a:rPr lang="el-GR" sz="2000" i="1" dirty="0"/>
              <a:t>Τουλάχιστον ένα μήνα πριν από την ολοκλήρωση του Σχεδίου</a:t>
            </a:r>
          </a:p>
          <a:p>
            <a:pPr marL="285750" indent="-285750">
              <a:buFont typeface="Wingdings" panose="05000000000000000000" pitchFamily="2" charset="2"/>
              <a:buChar char="ü"/>
            </a:pPr>
            <a:endParaRPr lang="el-GR" sz="1000" dirty="0"/>
          </a:p>
          <a:p>
            <a:pPr marL="285750" indent="-285750">
              <a:buFont typeface="Wingdings" panose="05000000000000000000" pitchFamily="2" charset="2"/>
              <a:buChar char="ü"/>
            </a:pPr>
            <a:r>
              <a:rPr lang="el-GR" sz="2000" i="1" dirty="0"/>
              <a:t>Με τη χρήση ειδικού εντύπου</a:t>
            </a:r>
            <a:r>
              <a:rPr lang="el-GR" sz="2000" dirty="0"/>
              <a:t>, που διατίθεται στην ιστοσελίδα του ΙΔΕΠ, κάτω από τη «Διαχείριση Εγκεκριμένων Σχεδίων»</a:t>
            </a:r>
            <a:endParaRPr lang="en-US" sz="2000" dirty="0"/>
          </a:p>
          <a:p>
            <a:endParaRPr lang="en-US" dirty="0"/>
          </a:p>
          <a:p>
            <a:endParaRPr lang="en-US" dirty="0"/>
          </a:p>
        </p:txBody>
      </p:sp>
    </p:spTree>
    <p:extLst>
      <p:ext uri="{BB962C8B-B14F-4D97-AF65-F5344CB8AC3E}">
        <p14:creationId xmlns:p14="http://schemas.microsoft.com/office/powerpoint/2010/main" val="3590411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39988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0" y="1399884"/>
            <a:ext cx="8928263" cy="4401205"/>
          </a:xfrm>
          <a:prstGeom prst="rect">
            <a:avLst/>
          </a:prstGeom>
          <a:noFill/>
        </p:spPr>
        <p:txBody>
          <a:bodyPr wrap="square" rtlCol="0">
            <a:spAutoFit/>
          </a:bodyPr>
          <a:lstStyle/>
          <a:p>
            <a:pPr marL="285750" indent="-285750">
              <a:buFont typeface="Wingdings" panose="05000000000000000000" pitchFamily="2" charset="2"/>
              <a:buChar char="§"/>
            </a:pPr>
            <a:r>
              <a:rPr lang="el-GR" sz="2000" i="1" u="sng" dirty="0"/>
              <a:t>Οι περιπτώσεις στις οποίες απαιτείται Τροποποίηση Συμφωνίας Επιχορήγησης είναι οι ακόλουθες</a:t>
            </a:r>
            <a:r>
              <a:rPr lang="el-GR" sz="2000" dirty="0"/>
              <a:t>:</a:t>
            </a:r>
          </a:p>
          <a:p>
            <a:pPr marL="342900" indent="-342900">
              <a:buFont typeface="Wingdings" panose="05000000000000000000" pitchFamily="2" charset="2"/>
              <a:buChar char="ü"/>
            </a:pPr>
            <a:r>
              <a:rPr lang="el-GR" sz="1900" dirty="0"/>
              <a:t>Αποχώρηση εταίρου</a:t>
            </a:r>
          </a:p>
          <a:p>
            <a:pPr marL="342900" indent="-342900">
              <a:buFont typeface="Wingdings" panose="05000000000000000000" pitchFamily="2" charset="2"/>
              <a:buChar char="ü"/>
            </a:pPr>
            <a:r>
              <a:rPr lang="el-GR" sz="1900" dirty="0"/>
              <a:t>Προσθήκη/Αντικατάσταση εταίρου</a:t>
            </a:r>
          </a:p>
          <a:p>
            <a:pPr marL="342900" marR="0" indent="-342900">
              <a:spcBef>
                <a:spcPts val="0"/>
              </a:spcBef>
              <a:spcAft>
                <a:spcPts val="0"/>
              </a:spcAft>
              <a:buFont typeface="Wingdings" panose="05000000000000000000" pitchFamily="2" charset="2"/>
              <a:buChar char="ü"/>
            </a:pPr>
            <a:r>
              <a:rPr lang="el-GR" sz="1900" dirty="0"/>
              <a:t>Αλλαγές στο Πρόγραμμα Εργασίας</a:t>
            </a:r>
            <a:r>
              <a:rPr lang="en-GB" sz="1900" b="1" dirty="0">
                <a:effectLst/>
                <a:latin typeface="Georgia" panose="02040502050405020303" pitchFamily="18" charset="0"/>
                <a:ea typeface="Times New Roman" panose="02020603050405020304" pitchFamily="18" charset="0"/>
              </a:rPr>
              <a:t> </a:t>
            </a:r>
            <a:r>
              <a:rPr lang="el-GR" sz="1900" dirty="0">
                <a:effectLst/>
                <a:ea typeface="Times New Roman" panose="02020603050405020304" pitchFamily="18" charset="0"/>
              </a:rPr>
              <a:t>(όταν επιφέρουν αλλαγές στο αρχικό κονδύλι)</a:t>
            </a:r>
            <a:endParaRPr lang="el-GR" sz="1900" dirty="0">
              <a:ea typeface="Times New Roman" panose="02020603050405020304" pitchFamily="18" charset="0"/>
            </a:endParaRPr>
          </a:p>
          <a:p>
            <a:pPr marL="342900" marR="0" indent="-342900">
              <a:spcBef>
                <a:spcPts val="0"/>
              </a:spcBef>
              <a:spcAft>
                <a:spcPts val="0"/>
              </a:spcAft>
              <a:buFont typeface="Wingdings" panose="05000000000000000000" pitchFamily="2" charset="2"/>
              <a:buChar char="ü"/>
            </a:pPr>
            <a:r>
              <a:rPr lang="el-GR" sz="1900" dirty="0"/>
              <a:t>Αλλαγή στοιχείων Τραπεζικού Λογαριασμού του Συντονιστή (να ανεβαίνουν και στην Υπηρεσία </a:t>
            </a:r>
            <a:r>
              <a:rPr lang="en-US" sz="1900" dirty="0"/>
              <a:t>ORS)</a:t>
            </a:r>
            <a:endParaRPr lang="el-GR" sz="1900" dirty="0"/>
          </a:p>
          <a:p>
            <a:pPr marL="342900" marR="0" indent="-342900">
              <a:spcBef>
                <a:spcPts val="0"/>
              </a:spcBef>
              <a:spcAft>
                <a:spcPts val="0"/>
              </a:spcAft>
              <a:buFont typeface="Wingdings" panose="05000000000000000000" pitchFamily="2" charset="2"/>
              <a:buChar char="ü"/>
            </a:pPr>
            <a:r>
              <a:rPr lang="el-GR" sz="1900" dirty="0"/>
              <a:t>Αλλαγή διάρκειας Σχεδίου </a:t>
            </a:r>
          </a:p>
          <a:p>
            <a:pPr marL="342900" marR="0" indent="-342900">
              <a:spcBef>
                <a:spcPts val="0"/>
              </a:spcBef>
              <a:spcAft>
                <a:spcPts val="0"/>
              </a:spcAft>
              <a:buFont typeface="Wingdings" panose="05000000000000000000" pitchFamily="2" charset="2"/>
              <a:buChar char="ü"/>
            </a:pPr>
            <a:r>
              <a:rPr lang="el-GR" sz="1900" dirty="0"/>
              <a:t>Αλλαγή στον προϋπολογισμό, η οποία να </a:t>
            </a:r>
            <a:r>
              <a:rPr lang="el-GR" sz="1900" u="sng" dirty="0"/>
              <a:t>μην</a:t>
            </a:r>
            <a:r>
              <a:rPr lang="en-US" sz="1900" dirty="0"/>
              <a:t> </a:t>
            </a:r>
            <a:r>
              <a:rPr lang="el-GR" sz="1900" dirty="0"/>
              <a:t>εμπίπτει στις περιπτώσεις που  καλύπτονται από το άρθρο Ι.3.3 των «Ειδικών Όρων» της Συμφωνίας)</a:t>
            </a:r>
          </a:p>
          <a:p>
            <a:endParaRPr lang="el-GR" sz="1600" dirty="0"/>
          </a:p>
          <a:p>
            <a:r>
              <a:rPr lang="el-GR" i="1" u="sng" dirty="0"/>
              <a:t>Σημείωση</a:t>
            </a:r>
            <a:r>
              <a:rPr lang="el-GR" i="1" dirty="0"/>
              <a:t>: Υπάρχει ειδικό  έντυπο για την υποβολή αιτήματος τροποποίησης στην ιστοσελίδα του ΙΔΕΠ</a:t>
            </a:r>
            <a:r>
              <a:rPr lang="en-US" i="1" dirty="0"/>
              <a:t> (“Grant Agreement Amendment Request Form”)</a:t>
            </a:r>
            <a:r>
              <a:rPr lang="el-GR" i="1" dirty="0"/>
              <a:t>. Στην περίπτωση που η τροποποίηση αφορά τον προϋπολογισμό του Σχεδίου, πρέπει επιπρόσθετα να αποστέλλεται στο ΙΔΕΠ το έντυπο </a:t>
            </a:r>
            <a:r>
              <a:rPr lang="en-US" i="1" dirty="0"/>
              <a:t>“Budget Amendment Request Form”</a:t>
            </a:r>
            <a:r>
              <a:rPr lang="el-GR" i="1" dirty="0"/>
              <a:t>. </a:t>
            </a:r>
          </a:p>
        </p:txBody>
      </p:sp>
      <p:sp>
        <p:nvSpPr>
          <p:cNvPr id="8" name="Title 1"/>
          <p:cNvSpPr txBox="1">
            <a:spLocks/>
          </p:cNvSpPr>
          <p:nvPr/>
        </p:nvSpPr>
        <p:spPr>
          <a:xfrm>
            <a:off x="250152" y="152981"/>
            <a:ext cx="8567829"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Τροποποιήσεις Συμφωνιών Επιχορήγησης</a:t>
            </a:r>
            <a:endParaRPr lang="el-GR" sz="2500" b="1" dirty="0">
              <a:solidFill>
                <a:srgbClr val="20376A"/>
              </a:solidFill>
              <a:ea typeface="+mj-ea"/>
              <a:cs typeface="+mj-cs"/>
            </a:endParaRPr>
          </a:p>
          <a:p>
            <a:pPr algn="ctr">
              <a:spcBef>
                <a:spcPct val="0"/>
              </a:spcBef>
              <a:defRPr/>
            </a:pPr>
            <a:r>
              <a:rPr lang="el-GR" sz="2500" b="1" dirty="0">
                <a:solidFill>
                  <a:srgbClr val="20376A"/>
                </a:solidFill>
                <a:ea typeface="+mj-ea"/>
                <a:cs typeface="+mj-cs"/>
              </a:rPr>
              <a:t>Περιπτώσεις στις οποίες απαιτείται Τροποποίηση</a:t>
            </a:r>
            <a:endParaRPr lang="el-GR" sz="3600" b="1" dirty="0">
              <a:solidFill>
                <a:srgbClr val="20376A"/>
              </a:solidFill>
              <a:ea typeface="+mj-ea"/>
              <a:cs typeface="+mj-cs"/>
            </a:endParaRPr>
          </a:p>
        </p:txBody>
      </p:sp>
    </p:spTree>
    <p:extLst>
      <p:ext uri="{BB962C8B-B14F-4D97-AF65-F5344CB8AC3E}">
        <p14:creationId xmlns:p14="http://schemas.microsoft.com/office/powerpoint/2010/main" val="26410302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39988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0152" y="1803639"/>
            <a:ext cx="8642328" cy="3416320"/>
          </a:xfrm>
          <a:prstGeom prst="rect">
            <a:avLst/>
          </a:prstGeom>
          <a:noFill/>
        </p:spPr>
        <p:txBody>
          <a:bodyPr wrap="square" rtlCol="0">
            <a:spAutoFit/>
          </a:bodyPr>
          <a:lstStyle/>
          <a:p>
            <a:pPr marL="285750" indent="-285750">
              <a:buFont typeface="Wingdings" panose="05000000000000000000" pitchFamily="2" charset="2"/>
              <a:buChar char="§"/>
            </a:pPr>
            <a:r>
              <a:rPr lang="el-GR" sz="2000" i="1" u="sng" dirty="0"/>
              <a:t>Οι περιπτώσεις στις οποίες δεν απαιτείται Τροποποίηση Συμφωνίας Επιχορήγησης αλλά οπωσδήποτε ενημέρωση της Εθνικής Υπηρεσίας είναι οι ακόλουθες</a:t>
            </a:r>
            <a:r>
              <a:rPr lang="el-GR" sz="2000" dirty="0"/>
              <a:t>:</a:t>
            </a:r>
          </a:p>
          <a:p>
            <a:endParaRPr lang="el-GR" sz="800" dirty="0"/>
          </a:p>
          <a:p>
            <a:pPr marL="742950" lvl="1" indent="-285750">
              <a:buFont typeface="Wingdings" panose="05000000000000000000" pitchFamily="2" charset="2"/>
              <a:buChar char="ü"/>
            </a:pPr>
            <a:r>
              <a:rPr lang="el-GR" sz="2000" dirty="0"/>
              <a:t>Παράταση για την υποβολή των ενδιάμεσων ή της τελικής έκθεσης</a:t>
            </a:r>
          </a:p>
          <a:p>
            <a:pPr marL="742950" lvl="1" indent="-285750">
              <a:buFont typeface="Wingdings" panose="05000000000000000000" pitchFamily="2" charset="2"/>
              <a:buChar char="ü"/>
              <a:tabLst>
                <a:tab pos="361950" algn="l"/>
              </a:tabLst>
            </a:pPr>
            <a:r>
              <a:rPr lang="el-GR" sz="2000" dirty="0"/>
              <a:t>Αλλαγή νόμιμου εκπροσώπου του Συντονιστή</a:t>
            </a:r>
          </a:p>
          <a:p>
            <a:pPr marL="742950" lvl="1" indent="-285750">
              <a:buFont typeface="Wingdings" panose="05000000000000000000" pitchFamily="2" charset="2"/>
              <a:buChar char="ü"/>
              <a:tabLst>
                <a:tab pos="361950" algn="l"/>
              </a:tabLst>
            </a:pPr>
            <a:r>
              <a:rPr lang="el-GR" sz="2000" dirty="0"/>
              <a:t>Αλλαγή προσώπου επαφής του Σχεδίου</a:t>
            </a:r>
          </a:p>
          <a:p>
            <a:pPr lvl="1">
              <a:tabLst>
                <a:tab pos="361950" algn="l"/>
              </a:tabLst>
            </a:pPr>
            <a:r>
              <a:rPr lang="el-GR" sz="2000" dirty="0"/>
              <a:t> </a:t>
            </a:r>
          </a:p>
          <a:p>
            <a:pPr lvl="1">
              <a:tabLst>
                <a:tab pos="361950" algn="l"/>
              </a:tabLst>
            </a:pPr>
            <a:endParaRPr lang="el-GR" sz="2000" dirty="0"/>
          </a:p>
          <a:p>
            <a:pPr marL="266700" lvl="1">
              <a:tabLst>
                <a:tab pos="361950" algn="l"/>
              </a:tabLst>
            </a:pPr>
            <a:r>
              <a:rPr lang="el-GR" sz="2000" dirty="0"/>
              <a:t>Σημείωση: Η ενημέρωση γίνεται γραπτώς (με επιστολή ή με </a:t>
            </a:r>
            <a:r>
              <a:rPr lang="en-US" sz="2000" dirty="0"/>
              <a:t>email)</a:t>
            </a:r>
            <a:r>
              <a:rPr lang="el-GR" sz="2000" dirty="0"/>
              <a:t> και η Εθνική Υπηρεσία απαντά με τον ίδιο τρόπο</a:t>
            </a:r>
          </a:p>
          <a:p>
            <a:pPr marL="266700" indent="190500"/>
            <a:endParaRPr lang="el-GR" sz="800" dirty="0"/>
          </a:p>
        </p:txBody>
      </p:sp>
      <p:sp>
        <p:nvSpPr>
          <p:cNvPr id="8" name="Title 1"/>
          <p:cNvSpPr txBox="1">
            <a:spLocks/>
          </p:cNvSpPr>
          <p:nvPr/>
        </p:nvSpPr>
        <p:spPr>
          <a:xfrm>
            <a:off x="250152" y="113363"/>
            <a:ext cx="8567829" cy="1080120"/>
          </a:xfrm>
          <a:prstGeom prst="rect">
            <a:avLst/>
          </a:prstGeom>
        </p:spPr>
        <p:txBody>
          <a:bodyPr vert="horz" lIns="91440" tIns="45720" rIns="91440" bIns="45720" rtlCol="0" anchor="ctr">
            <a:noAutofit/>
          </a:bodyPr>
          <a:lstStyle/>
          <a:p>
            <a:pPr algn="ctr">
              <a:spcBef>
                <a:spcPct val="0"/>
              </a:spcBef>
              <a:defRPr/>
            </a:pPr>
            <a:endParaRPr lang="el-GR" sz="3600" b="1" dirty="0">
              <a:solidFill>
                <a:srgbClr val="20376A"/>
              </a:solidFill>
              <a:ea typeface="+mj-ea"/>
              <a:cs typeface="+mj-cs"/>
            </a:endParaRPr>
          </a:p>
        </p:txBody>
      </p:sp>
      <p:pic>
        <p:nvPicPr>
          <p:cNvPr id="10" name="Picture 9">
            <a:extLst>
              <a:ext uri="{FF2B5EF4-FFF2-40B4-BE49-F238E27FC236}">
                <a16:creationId xmlns:a16="http://schemas.microsoft.com/office/drawing/2014/main" id="{8BB262ED-69C9-4689-9D21-CCCCB43A8442}"/>
              </a:ext>
            </a:extLst>
          </p:cNvPr>
          <p:cNvPicPr>
            <a:picLocks noChangeAspect="1"/>
          </p:cNvPicPr>
          <p:nvPr/>
        </p:nvPicPr>
        <p:blipFill>
          <a:blip r:embed="rId2"/>
          <a:stretch>
            <a:fillRect/>
          </a:stretch>
        </p:blipFill>
        <p:spPr>
          <a:xfrm>
            <a:off x="232965" y="107011"/>
            <a:ext cx="8602202" cy="1261981"/>
          </a:xfrm>
          <a:prstGeom prst="rect">
            <a:avLst/>
          </a:prstGeom>
        </p:spPr>
      </p:pic>
    </p:spTree>
    <p:extLst>
      <p:ext uri="{BB962C8B-B14F-4D97-AF65-F5344CB8AC3E}">
        <p14:creationId xmlns:p14="http://schemas.microsoft.com/office/powerpoint/2010/main" val="38103702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703593" y="3236510"/>
            <a:ext cx="3457998" cy="1569660"/>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r>
              <a:rPr lang="el-GR" sz="2400" b="1" dirty="0"/>
              <a:t>ΕΛΕΓΧΟΙ ΤΟΥ ΔΙΚΑΙΟΥΧΟΥ</a:t>
            </a:r>
            <a:endParaRPr lang="en-US" sz="2400" b="1" dirty="0"/>
          </a:p>
        </p:txBody>
      </p:sp>
      <p:sp>
        <p:nvSpPr>
          <p:cNvPr id="3" name="AutoShape 2" descr="Image result for Agreements ic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greements ic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https://www.ecmag.com/sites/default/files/styles/article_medium/public/xml_uploads/unzipped/business_contract_work_office_professional_corporate_icons_think156459787_1.jpg?itok=OTkLQj1I"/>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8" name="Picture 2" descr="Image result for Erasmus+ on the spot checks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5084" y="1052736"/>
            <a:ext cx="5715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1715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33265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Έλεγχοι του Δικαιούχου </a:t>
            </a:r>
          </a:p>
          <a:p>
            <a:pPr algn="ctr">
              <a:spcBef>
                <a:spcPct val="0"/>
              </a:spcBef>
              <a:defRPr/>
            </a:pPr>
            <a:r>
              <a:rPr lang="el-GR" sz="2500" b="1" dirty="0">
                <a:solidFill>
                  <a:srgbClr val="20376A"/>
                </a:solidFill>
                <a:ea typeface="+mj-ea"/>
                <a:cs typeface="+mj-cs"/>
              </a:rPr>
              <a:t>Λογιστικοί και άλλοι Έλεγχοι σε σχέση με τη Συμφωνία</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95536" y="1819989"/>
            <a:ext cx="8191020" cy="4278094"/>
          </a:xfrm>
          <a:prstGeom prst="rect">
            <a:avLst/>
          </a:prstGeom>
          <a:noFill/>
        </p:spPr>
        <p:txBody>
          <a:bodyPr wrap="square" rtlCol="0">
            <a:spAutoFit/>
          </a:bodyPr>
          <a:lstStyle/>
          <a:p>
            <a:endParaRPr lang="el-GR" dirty="0"/>
          </a:p>
          <a:p>
            <a:pPr marL="285750" indent="-285750">
              <a:buFont typeface="Wingdings" panose="05000000000000000000" pitchFamily="2" charset="2"/>
              <a:buChar char="q"/>
            </a:pPr>
            <a:r>
              <a:rPr lang="el-GR" sz="2000" b="1" u="sng" dirty="0"/>
              <a:t>Στόχος των Ελέγχων στους οποίους υπόκεινται οι δικαιούχοι</a:t>
            </a:r>
            <a:r>
              <a:rPr lang="el-GR" sz="2000" b="1" dirty="0"/>
              <a:t>: </a:t>
            </a:r>
            <a:r>
              <a:rPr lang="el-GR" sz="2000" dirty="0"/>
              <a:t>Να εξακριβωθεί κατά πόσον η διαχείριση της επιχορήγησης γίνεται ή έγινε από τον δικαιούχο με βάση τους κανόνες της Συμφωνίας Επιχορήγησης</a:t>
            </a:r>
          </a:p>
          <a:p>
            <a:endParaRPr lang="el-GR" sz="2000" dirty="0"/>
          </a:p>
          <a:p>
            <a:endParaRPr lang="el-GR" sz="2000" dirty="0"/>
          </a:p>
          <a:p>
            <a:pPr marL="285750" indent="-285750" algn="just">
              <a:buFont typeface="Wingdings" panose="05000000000000000000" pitchFamily="2" charset="2"/>
              <a:buChar char="q"/>
            </a:pPr>
            <a:r>
              <a:rPr lang="el-GR" sz="2000" b="1" u="sng" dirty="0"/>
              <a:t>Υποχρεωτικοί και Μη Υποχρεωτικοί Έλεγχοι</a:t>
            </a:r>
            <a:r>
              <a:rPr lang="el-GR" sz="2000" b="1" dirty="0"/>
              <a:t>: </a:t>
            </a:r>
            <a:r>
              <a:rPr lang="el-GR" sz="2000" dirty="0"/>
              <a:t>Ο Έλεγχος Τελικής Έκθεσης είναι υποχρεωτικός για όλους τους δικαιούχους, ενώ οι υπόλοιποι Έλεγχοι γίνονται είτε στοχευμένα (λόγω εκτίμησης αυξημένου κινδύνου) είτε επειδή ένα Σχέδιο περιλαμβάνεται στο δείγμα της Εθνικής Υπηρεσίας που απαιτείται από την Ευρωπαϊκή Επιτροπή</a:t>
            </a:r>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289359470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6399"/>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Έλεγχοι του Δικαιούχου </a:t>
            </a:r>
          </a:p>
          <a:p>
            <a:pPr algn="ctr">
              <a:spcBef>
                <a:spcPct val="0"/>
              </a:spcBef>
              <a:defRPr/>
            </a:pPr>
            <a:r>
              <a:rPr lang="el-GR" sz="2500" b="1" dirty="0">
                <a:solidFill>
                  <a:srgbClr val="20376A"/>
                </a:solidFill>
                <a:ea typeface="+mj-ea"/>
                <a:cs typeface="+mj-cs"/>
              </a:rPr>
              <a:t>Κατηγορίες Ελέγχων (1/3)</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251520" y="1177997"/>
            <a:ext cx="8487436" cy="4985980"/>
          </a:xfrm>
          <a:prstGeom prst="rect">
            <a:avLst/>
          </a:prstGeom>
          <a:noFill/>
        </p:spPr>
        <p:txBody>
          <a:bodyPr wrap="square" rtlCol="0">
            <a:spAutoFit/>
          </a:bodyPr>
          <a:lstStyle/>
          <a:p>
            <a:pPr algn="just"/>
            <a:endParaRPr lang="el-GR" sz="1200" b="1" dirty="0"/>
          </a:p>
          <a:p>
            <a:pPr marL="285750" indent="-285750" algn="just">
              <a:buFont typeface="Wingdings" panose="05000000000000000000" pitchFamily="2" charset="2"/>
              <a:buChar char="§"/>
            </a:pPr>
            <a:r>
              <a:rPr lang="el-GR" sz="2000" i="1" u="sng" dirty="0"/>
              <a:t>Έλεγχος Τελικής Έκθεσης</a:t>
            </a:r>
            <a:r>
              <a:rPr lang="el-GR" sz="2000" dirty="0"/>
              <a:t>: </a:t>
            </a:r>
          </a:p>
          <a:p>
            <a:pPr algn="just"/>
            <a:endParaRPr lang="el-GR" sz="2000" dirty="0"/>
          </a:p>
          <a:p>
            <a:pPr marL="285750" indent="-285750" algn="just">
              <a:buFont typeface="Wingdings" panose="05000000000000000000" pitchFamily="2" charset="2"/>
              <a:buChar char="ü"/>
            </a:pPr>
            <a:r>
              <a:rPr lang="el-GR" sz="2000" dirty="0"/>
              <a:t>Πραγματοποιείται στις εγκαταστάσεις του ΙΔΕΠ, για να προσδιοριστεί το τελικό ποσό επιχορήγησης που δικαιούται ο δικαιούχος. </a:t>
            </a:r>
          </a:p>
          <a:p>
            <a:pPr algn="just"/>
            <a:endParaRPr lang="el-GR" sz="2000" dirty="0"/>
          </a:p>
          <a:p>
            <a:pPr marL="285750" indent="-285750" algn="just">
              <a:buFont typeface="Wingdings" panose="05000000000000000000" pitchFamily="2" charset="2"/>
              <a:buChar char="ü"/>
            </a:pPr>
            <a:r>
              <a:rPr lang="el-GR" sz="2000" dirty="0"/>
              <a:t>Η υποβολή της Τελικής Έκθεσης γίνεται από τον συντονιστή και προϋποθέτει τη συμπλήρωση και</a:t>
            </a:r>
            <a:r>
              <a:rPr lang="en-US" sz="2000" dirty="0"/>
              <a:t> </a:t>
            </a:r>
            <a:r>
              <a:rPr lang="el-GR" sz="2000" dirty="0"/>
              <a:t>υποβολή των στοιχείων που αφορούν τις δραστηριότητες του Σχεδίου, του εντύπου της Τελικής Έκθεσης (πρότυπο έντυπο, με προκαθορισμένη δομή) καθώς και την υποβολή όλων των αποδεικτικών εγγράφων και αποδείξεων μέσω του </a:t>
            </a:r>
            <a:r>
              <a:rPr lang="en-US" sz="2000" dirty="0"/>
              <a:t>Mobility Tool</a:t>
            </a:r>
            <a:r>
              <a:rPr lang="el-GR" sz="2000" dirty="0"/>
              <a:t> (σύνδεσμος με αποδεικτικά). Επίσης, προϋποθέτει την ανάρτηση των αποτελεσμάτων του Σχεδίου στην Πλατφόρμα Διάδοσης Αποτελεσμάτων.</a:t>
            </a:r>
            <a:endParaRPr lang="en-US" sz="2000" dirty="0"/>
          </a:p>
          <a:p>
            <a:pPr algn="just"/>
            <a:endParaRPr lang="en-US" sz="1200" i="1" dirty="0"/>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21938635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6399"/>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Έλεγχοι του Δικαιούχου </a:t>
            </a:r>
          </a:p>
          <a:p>
            <a:pPr algn="ctr">
              <a:spcBef>
                <a:spcPct val="0"/>
              </a:spcBef>
              <a:defRPr/>
            </a:pPr>
            <a:r>
              <a:rPr lang="el-GR" sz="2500" b="1" dirty="0">
                <a:solidFill>
                  <a:srgbClr val="20376A"/>
                </a:solidFill>
                <a:ea typeface="+mj-ea"/>
                <a:cs typeface="+mj-cs"/>
              </a:rPr>
              <a:t>Κατηγορίες Ελέγχων (2/3)</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16651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23528" y="1177997"/>
            <a:ext cx="8415428" cy="4678204"/>
          </a:xfrm>
          <a:prstGeom prst="rect">
            <a:avLst/>
          </a:prstGeom>
          <a:noFill/>
        </p:spPr>
        <p:txBody>
          <a:bodyPr wrap="square" rtlCol="0">
            <a:spAutoFit/>
          </a:bodyPr>
          <a:lstStyle/>
          <a:p>
            <a:pPr algn="just"/>
            <a:endParaRPr lang="el-GR" sz="1200" b="1" dirty="0"/>
          </a:p>
          <a:p>
            <a:pPr algn="just"/>
            <a:endParaRPr lang="en-US" sz="1200" i="1" dirty="0"/>
          </a:p>
          <a:p>
            <a:pPr marL="285750" indent="-285750" algn="just">
              <a:buFont typeface="Wingdings" panose="05000000000000000000" pitchFamily="2" charset="2"/>
              <a:buChar char="§"/>
            </a:pPr>
            <a:r>
              <a:rPr lang="el-GR" sz="2000" i="1" u="sng" dirty="0"/>
              <a:t>Έλεγχος Βάσει Εγγράφων</a:t>
            </a:r>
            <a:r>
              <a:rPr lang="el-GR" sz="2000" dirty="0"/>
              <a:t>:</a:t>
            </a:r>
          </a:p>
          <a:p>
            <a:pPr algn="just"/>
            <a:endParaRPr lang="el-GR" sz="2000" dirty="0"/>
          </a:p>
          <a:p>
            <a:pPr marL="285750" indent="-285750">
              <a:buFont typeface="Wingdings" panose="05000000000000000000" pitchFamily="2" charset="2"/>
              <a:buChar char="ü"/>
            </a:pPr>
            <a:r>
              <a:rPr lang="el-GR" sz="2000" dirty="0"/>
              <a:t>Ενδελεχής Έλεγχος πρόσθετων δικαιολογητικών εγγράφων (πέραν αυτών που υποβάλλονται στα πλαίσια της Τελικής Έκθεσης), π.χ. έλεγχος αποδεικτικών τεκμηρίωσης της απόστασης ταξιδίου, στην περίπτωση που η αναχώρηση δεν πραγματοποιήθηκε από την χώρα του οργανισμού αποστολής ή έλεγχος εγγράφων που αποδεικνύουν τις ειδικές ανάγκες συμμετεχόντων κτλ.</a:t>
            </a:r>
          </a:p>
          <a:p>
            <a:pPr marL="285750" indent="-285750">
              <a:buFont typeface="Wingdings" panose="05000000000000000000" pitchFamily="2" charset="2"/>
              <a:buChar char="ü"/>
            </a:pPr>
            <a:endParaRPr lang="el-GR" sz="2000" dirty="0"/>
          </a:p>
          <a:p>
            <a:pPr marL="285750" indent="-285750" algn="just">
              <a:buFont typeface="Wingdings" panose="05000000000000000000" pitchFamily="2" charset="2"/>
              <a:buChar char="ü"/>
            </a:pPr>
            <a:r>
              <a:rPr lang="el-GR" sz="2000" dirty="0"/>
              <a:t>Ο δικαιούχος λαμβάνει αίτημα από το ΙΔΕΠ, προκειμένου να προσκομίσει τα επιπλέον αποδεικτικά έγγραφα, κατόπιν της υποβολής της Τελικής Έκθεσης</a:t>
            </a:r>
          </a:p>
          <a:p>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23075711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99392"/>
            <a:ext cx="8064896" cy="1080120"/>
          </a:xfrm>
          <a:prstGeom prst="rect">
            <a:avLst/>
          </a:prstGeom>
        </p:spPr>
        <p:txBody>
          <a:bodyPr vert="horz" lIns="91440" tIns="45720" rIns="91440" bIns="45720" rtlCol="0" anchor="ctr">
            <a:noAutofit/>
          </a:bodyPr>
          <a:lstStyle/>
          <a:p>
            <a:pPr algn="ctr">
              <a:spcBef>
                <a:spcPct val="0"/>
              </a:spcBef>
              <a:defRPr/>
            </a:pPr>
            <a:r>
              <a:rPr lang="el-GR" sz="3200" b="1" dirty="0">
                <a:solidFill>
                  <a:srgbClr val="20376A"/>
                </a:solidFill>
                <a:ea typeface="+mj-ea"/>
                <a:cs typeface="+mj-cs"/>
              </a:rPr>
              <a:t>Έλεγχοι του Δικαιούχου </a:t>
            </a:r>
          </a:p>
          <a:p>
            <a:pPr algn="ctr">
              <a:spcBef>
                <a:spcPct val="0"/>
              </a:spcBef>
              <a:defRPr/>
            </a:pPr>
            <a:r>
              <a:rPr lang="el-GR" sz="2400" b="1" dirty="0">
                <a:solidFill>
                  <a:srgbClr val="20376A"/>
                </a:solidFill>
                <a:ea typeface="+mj-ea"/>
                <a:cs typeface="+mj-cs"/>
              </a:rPr>
              <a:t>Κατηγορίες Ελέγχων (3/3)</a:t>
            </a:r>
            <a:endParaRPr lang="en-GB" sz="24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85704" y="1173240"/>
            <a:ext cx="8631450" cy="5863144"/>
          </a:xfrm>
          <a:prstGeom prst="rect">
            <a:avLst/>
          </a:prstGeom>
          <a:noFill/>
        </p:spPr>
        <p:txBody>
          <a:bodyPr wrap="square" rtlCol="0">
            <a:spAutoFit/>
          </a:bodyPr>
          <a:lstStyle/>
          <a:p>
            <a:pPr marL="285750" indent="-285750" algn="just">
              <a:buFont typeface="Wingdings" panose="05000000000000000000" pitchFamily="2" charset="2"/>
              <a:buChar char="§"/>
            </a:pPr>
            <a:r>
              <a:rPr lang="el-GR" sz="1700" i="1" u="sng" dirty="0"/>
              <a:t>Επιτόπιος Έλεγχος κατά τη διάρκεια της υλοποίησης του Σχεδίου</a:t>
            </a:r>
            <a:r>
              <a:rPr lang="el-GR" sz="1700" dirty="0"/>
              <a:t>: </a:t>
            </a:r>
          </a:p>
          <a:p>
            <a:pPr marL="285750" indent="-285750" algn="just">
              <a:buFont typeface="Wingdings" panose="05000000000000000000" pitchFamily="2" charset="2"/>
              <a:buChar char="ü"/>
            </a:pPr>
            <a:r>
              <a:rPr lang="el-GR" sz="1700" dirty="0"/>
              <a:t>Διενεργείται είτε στις εγκαταστάσεις του συντονιστή του Σχεδίου είτε διαδικτυακά </a:t>
            </a:r>
          </a:p>
          <a:p>
            <a:pPr marL="285750" indent="-285750" algn="just">
              <a:buFont typeface="Wingdings" panose="05000000000000000000" pitchFamily="2" charset="2"/>
              <a:buChar char="ü"/>
            </a:pPr>
            <a:r>
              <a:rPr lang="el-GR" sz="1700" dirty="0"/>
              <a:t>Διενεργείται προκειμένου να διαπιστωθεί η υλοποίηση και </a:t>
            </a:r>
            <a:r>
              <a:rPr lang="el-GR" sz="1700" dirty="0" err="1"/>
              <a:t>επιλεξιμότητα</a:t>
            </a:r>
            <a:r>
              <a:rPr lang="el-GR" sz="1700" dirty="0"/>
              <a:t> όλων των δραστηριοτήτων του Σχεδίου, που θα έπρεπε να είχαν μέχρι στιγμής ολοκληρωθεί, με βάση τον αρχικό προγραμματισμό της αίτησης</a:t>
            </a:r>
          </a:p>
          <a:p>
            <a:pPr marL="285750" indent="-285750" algn="just">
              <a:buFont typeface="Wingdings" panose="05000000000000000000" pitchFamily="2" charset="2"/>
              <a:buChar char="ü"/>
            </a:pPr>
            <a:r>
              <a:rPr lang="el-GR" sz="1700" dirty="0"/>
              <a:t>Ο δικαιούχος που θα επιλεγεί για Επιτόπιο Έλεγχο ειδοποιείται γραπτώς από το ΙΔΕΠ για να οριστεί ημερομηνία διεξαγωγής του Ελέγχου</a:t>
            </a:r>
            <a:endParaRPr lang="en-US" sz="1700" dirty="0"/>
          </a:p>
          <a:p>
            <a:pPr algn="just"/>
            <a:endParaRPr lang="en-US" sz="1000" i="1" dirty="0"/>
          </a:p>
          <a:p>
            <a:pPr marL="285750" indent="-285750" algn="just">
              <a:buFont typeface="Wingdings" panose="05000000000000000000" pitchFamily="2" charset="2"/>
              <a:buChar char="§"/>
            </a:pPr>
            <a:r>
              <a:rPr lang="el-GR" sz="1700" i="1" u="sng" dirty="0"/>
              <a:t>Επιτόπιος Έλεγχος μετά την ολοκλήρωση του έργου</a:t>
            </a:r>
            <a:r>
              <a:rPr lang="el-GR" sz="1700" dirty="0"/>
              <a:t>:</a:t>
            </a:r>
          </a:p>
          <a:p>
            <a:pPr marL="285750" indent="-285750" algn="just">
              <a:buFont typeface="Wingdings" panose="05000000000000000000" pitchFamily="2" charset="2"/>
              <a:buChar char="ü"/>
            </a:pPr>
            <a:r>
              <a:rPr lang="el-GR" sz="1700" dirty="0"/>
              <a:t>Διενεργείται στις εγκαταστάσεις του συντονιστή του Σχεδίου ή διαδικτυακά</a:t>
            </a:r>
          </a:p>
          <a:p>
            <a:pPr marL="285750" indent="-285750" algn="just">
              <a:buFont typeface="Wingdings" panose="05000000000000000000" pitchFamily="2" charset="2"/>
              <a:buChar char="ü"/>
            </a:pPr>
            <a:r>
              <a:rPr lang="el-GR" sz="1700" dirty="0"/>
              <a:t>Διενεργείται προκειμένου να διαπιστωθεί η υλοποίηση και </a:t>
            </a:r>
            <a:r>
              <a:rPr lang="el-GR" sz="1700" dirty="0" err="1"/>
              <a:t>επιλεξιμότητα</a:t>
            </a:r>
            <a:r>
              <a:rPr lang="el-GR" sz="1700" dirty="0"/>
              <a:t> όλων των δραστηριοτήτων του Σχεδίου</a:t>
            </a:r>
          </a:p>
          <a:p>
            <a:pPr marL="285750" indent="-285750" algn="just">
              <a:buFont typeface="Wingdings" panose="05000000000000000000" pitchFamily="2" charset="2"/>
              <a:buChar char="ü"/>
            </a:pPr>
            <a:r>
              <a:rPr lang="el-GR" sz="1700" dirty="0"/>
              <a:t>Διενεργείται μετά το πέρας του έργου και συνήθως, μετά τον έλεγχο της Τελικής  Έκθεσης</a:t>
            </a:r>
          </a:p>
          <a:p>
            <a:pPr marL="285750" indent="-285750" algn="just">
              <a:buFont typeface="Wingdings" panose="05000000000000000000" pitchFamily="2" charset="2"/>
              <a:buChar char="ü"/>
            </a:pPr>
            <a:r>
              <a:rPr lang="el-GR" sz="1700" dirty="0"/>
              <a:t>Ο δικαιούχος που θα επιλεγεί για Επιτόπιο Έλεγχο ειδοποιείται γραπτώς από το ΙΔΕΠ, για να οριστεί ημερομηνία διεξαγωγής του Ελέγχου</a:t>
            </a:r>
            <a:endParaRPr lang="en-US" sz="1700" dirty="0"/>
          </a:p>
          <a:p>
            <a:pPr marL="285750" indent="-285750" algn="just">
              <a:buFont typeface="Wingdings" panose="05000000000000000000" pitchFamily="2" charset="2"/>
              <a:buChar char="ü"/>
            </a:pPr>
            <a:r>
              <a:rPr lang="el-GR" sz="1700" dirty="0"/>
              <a:t>Ο δικαιούχος έχει την υποχρέωση να δώσει πρόσβαση στο ΙΔΕΠ στην καταχώρηση των </a:t>
            </a:r>
          </a:p>
          <a:p>
            <a:pPr algn="just"/>
            <a:r>
              <a:rPr lang="el-GR" sz="1700" dirty="0"/>
              <a:t>      εξόδων του Σχεδίου μέσα στους λογαριασμούς του</a:t>
            </a:r>
          </a:p>
          <a:p>
            <a:pPr algn="just"/>
            <a:endParaRPr lang="el-GR" sz="1700" i="1" u="sng" dirty="0"/>
          </a:p>
          <a:p>
            <a:pPr algn="just"/>
            <a:r>
              <a:rPr lang="el-GR" sz="1400" i="1" u="sng" dirty="0"/>
              <a:t>Σημείωση</a:t>
            </a:r>
            <a:r>
              <a:rPr lang="el-GR" sz="1400" i="1" dirty="0"/>
              <a:t>: Κατά τους Επιτόπιους Ελέγχους, πρέπει να είναι διαθέσιμα τα πρωτότυπα αποδεικτικά</a:t>
            </a:r>
            <a:endParaRPr lang="en-US" sz="1400" i="1" dirty="0"/>
          </a:p>
          <a:p>
            <a:pPr algn="just"/>
            <a:endParaRPr lang="el-GR" sz="1000" dirty="0"/>
          </a:p>
          <a:p>
            <a:pPr marL="285750" indent="-285750">
              <a:buFont typeface="Wingdings" panose="05000000000000000000" pitchFamily="2" charset="2"/>
              <a:buChar char="ü"/>
            </a:pPr>
            <a:endParaRPr lang="el-GR" dirty="0"/>
          </a:p>
          <a:p>
            <a:pPr marL="285750" indent="-285750">
              <a:buFont typeface="Wingdings" panose="05000000000000000000" pitchFamily="2" charset="2"/>
              <a:buChar char="q"/>
            </a:pPr>
            <a:endParaRPr lang="el-GR" dirty="0"/>
          </a:p>
          <a:p>
            <a:endParaRPr lang="en-US" dirty="0"/>
          </a:p>
        </p:txBody>
      </p:sp>
    </p:spTree>
    <p:extLst>
      <p:ext uri="{BB962C8B-B14F-4D97-AF65-F5344CB8AC3E}">
        <p14:creationId xmlns:p14="http://schemas.microsoft.com/office/powerpoint/2010/main" val="83037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0725" y="81682"/>
            <a:ext cx="8064896" cy="971054"/>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Ειδικές Διατάξεις &amp; Παραρτήματα (3/</a:t>
            </a:r>
            <a:r>
              <a:rPr lang="en-US" sz="2500" b="1" dirty="0">
                <a:solidFill>
                  <a:srgbClr val="20376A"/>
                </a:solidFill>
                <a:ea typeface="+mj-ea"/>
                <a:cs typeface="+mj-cs"/>
              </a:rPr>
              <a:t>5</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64601" y="1278559"/>
            <a:ext cx="8191020" cy="4478149"/>
          </a:xfrm>
          <a:prstGeom prst="rect">
            <a:avLst/>
          </a:prstGeom>
          <a:noFill/>
        </p:spPr>
        <p:txBody>
          <a:bodyPr wrap="square" rtlCol="0">
            <a:spAutoFit/>
          </a:bodyPr>
          <a:lstStyle/>
          <a:p>
            <a:pPr marL="285750" indent="-285750">
              <a:buFont typeface="Wingdings" panose="05000000000000000000" pitchFamily="2" charset="2"/>
              <a:buChar char="§"/>
            </a:pPr>
            <a:r>
              <a:rPr lang="el-GR" sz="1900" b="1" u="sng" dirty="0"/>
              <a:t>Παράρτημα ΙΙΙ</a:t>
            </a:r>
            <a:r>
              <a:rPr lang="el-GR" sz="1900" dirty="0"/>
              <a:t> </a:t>
            </a:r>
            <a:r>
              <a:rPr lang="el-GR" sz="1900" b="1" dirty="0"/>
              <a:t>– </a:t>
            </a:r>
            <a:r>
              <a:rPr lang="en-US" sz="1900" b="1" dirty="0"/>
              <a:t>Financial and Contractual Rules</a:t>
            </a:r>
            <a:r>
              <a:rPr lang="el-GR" sz="1900" dirty="0">
                <a:sym typeface="Wingdings" panose="05000000000000000000" pitchFamily="2" charset="2"/>
              </a:rPr>
              <a:t></a:t>
            </a:r>
            <a:r>
              <a:rPr lang="el-GR" sz="1900" dirty="0"/>
              <a:t> Κοινό παράρτημα για όλα τα Σχέδια και περιλαμβάνει:</a:t>
            </a:r>
          </a:p>
          <a:p>
            <a:pPr marL="285750" indent="-285750" algn="just">
              <a:buFont typeface="Wingdings" panose="05000000000000000000" pitchFamily="2" charset="2"/>
              <a:buChar char="ü"/>
            </a:pPr>
            <a:r>
              <a:rPr lang="el-GR" sz="1900" dirty="0"/>
              <a:t>Τον τρόπο υπολογισμού των επιλέξιμων εξόδων για τις κατηγορίες προϋπολογισμού που βασίζονται σε μοναδιαίο κόστος/σε κάλυψη πραγματικών δαπανών</a:t>
            </a:r>
          </a:p>
          <a:p>
            <a:pPr marL="285750" indent="-285750" algn="just">
              <a:buFont typeface="Wingdings" panose="05000000000000000000" pitchFamily="2" charset="2"/>
              <a:buChar char="ü"/>
            </a:pPr>
            <a:r>
              <a:rPr lang="el-GR" sz="1900" dirty="0"/>
              <a:t>Τις προϋποθέσεις επιλεξιμότητας των δραστηριοτήτων που εμπίπτουν σε κάθε κατηγορία προϋπολογισμού</a:t>
            </a:r>
          </a:p>
          <a:p>
            <a:pPr marL="285750" indent="-285750" algn="just">
              <a:buFont typeface="Wingdings" panose="05000000000000000000" pitchFamily="2" charset="2"/>
              <a:buChar char="ü"/>
            </a:pPr>
            <a:r>
              <a:rPr lang="el-GR" sz="1900" dirty="0"/>
              <a:t>Τα απαιτούμενα αποδεικτικά για κάθε κατηγορία</a:t>
            </a:r>
          </a:p>
          <a:p>
            <a:pPr marL="285750" indent="-285750" algn="just">
              <a:buFont typeface="Wingdings" panose="05000000000000000000" pitchFamily="2" charset="2"/>
              <a:buChar char="ü"/>
            </a:pPr>
            <a:r>
              <a:rPr lang="el-GR" sz="1900" dirty="0"/>
              <a:t>Τις προϋποθέσεις μείωσης της επιχορήγησης λόγω σοβαρών ελλείψεων ή καθυστερήσεων στην υλοποίηση των Σχεδίων</a:t>
            </a:r>
          </a:p>
          <a:p>
            <a:pPr marL="285750" indent="-285750" algn="just">
              <a:buFont typeface="Wingdings" panose="05000000000000000000" pitchFamily="2" charset="2"/>
              <a:buChar char="ü"/>
            </a:pPr>
            <a:r>
              <a:rPr lang="el-GR" sz="1900" dirty="0"/>
              <a:t>Τους ελέγχους στους οποίους υπόκεινται τα Σχέδια </a:t>
            </a:r>
          </a:p>
          <a:p>
            <a:endParaRPr lang="el-GR" sz="1900" dirty="0"/>
          </a:p>
          <a:p>
            <a:pPr marL="285750" indent="-285750">
              <a:buFont typeface="Wingdings" panose="05000000000000000000" pitchFamily="2" charset="2"/>
              <a:buChar char="§"/>
            </a:pPr>
            <a:r>
              <a:rPr lang="el-GR" sz="1900" b="1" u="sng" dirty="0"/>
              <a:t>Παράρτημα </a:t>
            </a:r>
            <a:r>
              <a:rPr lang="en-US" sz="1900" b="1" u="sng" dirty="0"/>
              <a:t>IV </a:t>
            </a:r>
            <a:r>
              <a:rPr lang="en-US" sz="1900" b="1" dirty="0"/>
              <a:t>– Applicable Rates </a:t>
            </a:r>
            <a:r>
              <a:rPr lang="en-US" sz="1900" dirty="0">
                <a:sym typeface="Wingdings" panose="05000000000000000000" pitchFamily="2" charset="2"/>
              </a:rPr>
              <a:t> </a:t>
            </a:r>
            <a:r>
              <a:rPr lang="el-GR" sz="1900" dirty="0">
                <a:sym typeface="Wingdings" panose="05000000000000000000" pitchFamily="2" charset="2"/>
              </a:rPr>
              <a:t>Περιλαμβάνει τις ισχύουσες τιμές για τις μοναδιαίες συνεισφορές (</a:t>
            </a:r>
            <a:r>
              <a:rPr lang="en-US" sz="1900" dirty="0">
                <a:sym typeface="Wingdings" panose="05000000000000000000" pitchFamily="2" charset="2"/>
              </a:rPr>
              <a:t>unit costs)</a:t>
            </a:r>
            <a:r>
              <a:rPr lang="el-GR" sz="1900" dirty="0">
                <a:sym typeface="Wingdings" panose="05000000000000000000" pitchFamily="2" charset="2"/>
              </a:rPr>
              <a:t>, που είναι κοινές για όλα τα Σχέδια</a:t>
            </a:r>
          </a:p>
          <a:p>
            <a:endParaRPr lang="el-GR" sz="1900" dirty="0">
              <a:sym typeface="Wingdings" panose="05000000000000000000" pitchFamily="2" charset="2"/>
            </a:endParaRPr>
          </a:p>
        </p:txBody>
      </p:sp>
    </p:spTree>
    <p:extLst>
      <p:ext uri="{BB962C8B-B14F-4D97-AF65-F5344CB8AC3E}">
        <p14:creationId xmlns:p14="http://schemas.microsoft.com/office/powerpoint/2010/main" val="960255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2016724" y="3236510"/>
            <a:ext cx="4894545" cy="1938992"/>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endParaRPr lang="en-US" sz="2400" dirty="0"/>
          </a:p>
          <a:p>
            <a:pPr algn="ctr"/>
            <a:r>
              <a:rPr lang="el-GR" sz="2400" b="1" dirty="0"/>
              <a:t>ΟΡΓΑΝΩΤΙΚΑ ΚΑΙ ΠΡΑΚΤΙΚΑ ΘΕΜΑΤΑ</a:t>
            </a:r>
            <a:endParaRPr lang="en-US" sz="2400" b="1" dirty="0"/>
          </a:p>
        </p:txBody>
      </p:sp>
      <p:sp>
        <p:nvSpPr>
          <p:cNvPr id="3" name="AutoShape 2" descr="Image result for PROJECT MANAGE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ROJECT MANAGEM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Why Project Managers Shouldn&amp;#039;t Wear Man Bun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Why Project Managers Shouldn&amp;#039;t Wear Man Bun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Why Project Managers Shouldn&amp;#039;t Wear Man Bun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32" name="Picture 12" descr="news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7729" y="916570"/>
            <a:ext cx="4752528" cy="3504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8843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154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Οικονομική Διαχείριση Σχεδίου (1/2)</a:t>
            </a:r>
          </a:p>
          <a:p>
            <a:pPr algn="ctr">
              <a:spcBef>
                <a:spcPct val="0"/>
              </a:spcBef>
              <a:defRPr/>
            </a:pPr>
            <a:endParaRPr lang="el-GR" sz="24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39988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74905" y="1231112"/>
            <a:ext cx="8624212" cy="3477875"/>
          </a:xfrm>
          <a:prstGeom prst="rect">
            <a:avLst/>
          </a:prstGeom>
          <a:noFill/>
        </p:spPr>
        <p:txBody>
          <a:bodyPr wrap="square" rtlCol="0">
            <a:spAutoFit/>
          </a:bodyPr>
          <a:lstStyle/>
          <a:p>
            <a:pPr marL="285750" indent="-285750" algn="just">
              <a:buFont typeface="Wingdings" panose="05000000000000000000" pitchFamily="2" charset="2"/>
              <a:buChar char="§"/>
            </a:pPr>
            <a:r>
              <a:rPr lang="el-GR" sz="2000" dirty="0"/>
              <a:t>Το ποσό της επιχορήγησης κατατίθεται από το ΙΔΕΠ στον τραπεζικό λογαριασμό του συντονιστή της Σύμπραξης σε προκαθορισμένες δόσεις. Ο συντονιστής πραγματοποιεί σε τακτά και κατά προτίμηση, προσυμφωνημένα χρονικά διαστήματα εμβάσματα προς τους υπόλοιπους εταίρους, αναλόγως των δραστηριοτήτων που έχουν υλοποιήσει/θα υλοποιήσουν. </a:t>
            </a:r>
          </a:p>
          <a:p>
            <a:endParaRPr lang="el-GR" sz="2000" dirty="0"/>
          </a:p>
          <a:p>
            <a:pPr marL="285750" indent="-285750" algn="just">
              <a:buFont typeface="Wingdings" panose="05000000000000000000" pitchFamily="2" charset="2"/>
              <a:buChar char="§"/>
            </a:pPr>
            <a:r>
              <a:rPr lang="el-GR" sz="2000" dirty="0"/>
              <a:t>Βάσει του Οδηγού Προγράμματος, η χρηματοδότηση των Σχεδίων δεν ξεπερνά τις 12.500EUR ανά μήνα (150.000</a:t>
            </a:r>
            <a:r>
              <a:rPr lang="en-GB" sz="2000" dirty="0"/>
              <a:t>EUR</a:t>
            </a:r>
            <a:r>
              <a:rPr lang="el-GR" sz="2000" dirty="0"/>
              <a:t> ανά έτος).  Ωστόσο, οι δικαιούχοι μπορούν να χρησιμοποιούν τη συνολική επιχορήγηση με τον πλέον ευέλικτο τρόπο, καθ’ όλη τη διάρκεια του σχεδίου και σύμφωνα με το εγκεκριμένο πρόγραμμα εργασίας.</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4636" y="4509120"/>
            <a:ext cx="2444750" cy="1627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220954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1547"/>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Οικονομική Διαχείριση Σχεδίου (2/3)</a:t>
            </a:r>
          </a:p>
          <a:p>
            <a:pPr algn="ctr">
              <a:spcBef>
                <a:spcPct val="0"/>
              </a:spcBef>
              <a:defRPr/>
            </a:pPr>
            <a:endParaRPr lang="el-GR" sz="24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39988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0" y="1052736"/>
            <a:ext cx="8716094" cy="5555367"/>
          </a:xfrm>
          <a:prstGeom prst="rect">
            <a:avLst/>
          </a:prstGeom>
          <a:noFill/>
        </p:spPr>
        <p:txBody>
          <a:bodyPr wrap="square" rtlCol="0">
            <a:spAutoFit/>
          </a:bodyPr>
          <a:lstStyle/>
          <a:p>
            <a:pPr marL="285750" indent="-285750">
              <a:buFont typeface="Wingdings" panose="05000000000000000000" pitchFamily="2" charset="2"/>
              <a:buChar char="§"/>
            </a:pPr>
            <a:r>
              <a:rPr lang="el-GR" sz="1900" dirty="0"/>
              <a:t>Πρέπει να τηρείτε φάκελο του Σχεδίου με:</a:t>
            </a:r>
          </a:p>
          <a:p>
            <a:endParaRPr lang="el-GR" sz="1900" dirty="0"/>
          </a:p>
          <a:p>
            <a:pPr marL="742950" lvl="1" indent="-285750">
              <a:buFont typeface="Wingdings" panose="05000000000000000000" pitchFamily="2" charset="2"/>
              <a:buChar char="ü"/>
            </a:pPr>
            <a:r>
              <a:rPr lang="el-GR" sz="1900" dirty="0"/>
              <a:t>Τα στοιχεία του </a:t>
            </a:r>
            <a:r>
              <a:rPr lang="en-US" sz="1900" dirty="0"/>
              <a:t>EU Login Account </a:t>
            </a:r>
            <a:r>
              <a:rPr lang="el-GR" sz="1900" dirty="0"/>
              <a:t>που χρησιμοποιήθηκε για την εγγραφή του οργανισμού σας στην Ενιαία Υπηρεσία Εγγραφής (</a:t>
            </a:r>
            <a:r>
              <a:rPr lang="en-US" sz="1900" dirty="0"/>
              <a:t>URF)</a:t>
            </a:r>
            <a:endParaRPr lang="el-GR" sz="1900" dirty="0"/>
          </a:p>
          <a:p>
            <a:pPr marL="742950" lvl="1" indent="-285750">
              <a:buFont typeface="Wingdings" panose="05000000000000000000" pitchFamily="2" charset="2"/>
              <a:buChar char="ü"/>
            </a:pPr>
            <a:r>
              <a:rPr lang="el-GR" sz="1900" dirty="0"/>
              <a:t>Τα στοιχεία του </a:t>
            </a:r>
            <a:r>
              <a:rPr lang="en-US" sz="1900" dirty="0"/>
              <a:t>EU Login Account</a:t>
            </a:r>
            <a:r>
              <a:rPr lang="el-GR" sz="1900" dirty="0"/>
              <a:t> που χρησιμοποιούνται για πρόσβαση στο </a:t>
            </a:r>
            <a:r>
              <a:rPr lang="en-US" sz="1900" dirty="0"/>
              <a:t>MT+ (</a:t>
            </a:r>
            <a:r>
              <a:rPr lang="el-GR" sz="1900" dirty="0"/>
              <a:t>αν διαφέρουν από τα προηγούμενα)</a:t>
            </a:r>
          </a:p>
          <a:p>
            <a:pPr marL="742950" lvl="1" indent="-285750">
              <a:buFont typeface="Wingdings" panose="05000000000000000000" pitchFamily="2" charset="2"/>
              <a:buChar char="ü"/>
            </a:pPr>
            <a:r>
              <a:rPr lang="el-GR" sz="1900" dirty="0"/>
              <a:t>Την αίτηση για επιχορήγηση</a:t>
            </a:r>
          </a:p>
          <a:p>
            <a:pPr marL="742950" lvl="1" indent="-285750">
              <a:buFont typeface="Wingdings" panose="05000000000000000000" pitchFamily="2" charset="2"/>
              <a:buChar char="ü"/>
            </a:pPr>
            <a:r>
              <a:rPr lang="el-GR" sz="1900" dirty="0"/>
              <a:t>Τη Συμφωνία Επιχορήγησης με τα Παραρτήματά της και </a:t>
            </a:r>
          </a:p>
          <a:p>
            <a:pPr marL="742950" lvl="1" indent="-285750">
              <a:buFont typeface="Wingdings" panose="05000000000000000000" pitchFamily="2" charset="2"/>
              <a:buChar char="ü"/>
            </a:pPr>
            <a:r>
              <a:rPr lang="el-GR" sz="1900" dirty="0"/>
              <a:t>Όλα τα αποδεικτικά και τις αποδείξεις που σχετίζονται με τις επιλέξιμες δαπάνες του Σχεδίου,  αρχειοθετημένα</a:t>
            </a:r>
          </a:p>
          <a:p>
            <a:endParaRPr lang="el-GR" sz="1900" dirty="0"/>
          </a:p>
          <a:p>
            <a:pPr marL="285750" indent="-285750">
              <a:buFont typeface="Wingdings" panose="05000000000000000000" pitchFamily="2" charset="2"/>
              <a:buChar char="§"/>
            </a:pPr>
            <a:r>
              <a:rPr lang="el-GR" sz="1900" dirty="0"/>
              <a:t>Αν και για μοναδιαίες συνεισφορές το Πρόγραμμα δεν απαιτεί την προσκόμιση αποδείξεων/τιμολογίων κατά την υποβολή της Τελικής Έκθεσης, όλες οι αποδείξεις θα πρέπει να τηρούνται στον φάκελο του Σχεδίου σε περιπτώσεις ελέγχων</a:t>
            </a:r>
          </a:p>
          <a:p>
            <a:endParaRPr lang="el-GR" sz="1900" dirty="0"/>
          </a:p>
          <a:p>
            <a:pPr marL="285750" indent="-285750">
              <a:buFont typeface="Wingdings" panose="05000000000000000000" pitchFamily="2" charset="2"/>
              <a:buChar char="§"/>
            </a:pPr>
            <a:r>
              <a:rPr lang="el-GR" sz="1900" dirty="0"/>
              <a:t>Ο φάκελος του Σχεδίου πρέπει να παραμένει στον οργανισμό για τουλάχιστον </a:t>
            </a:r>
          </a:p>
          <a:p>
            <a:r>
              <a:rPr lang="el-GR" sz="1900" dirty="0"/>
              <a:t>     5 χρόνια, κατόπιν της αποπληρωμής του τελικού ποσού επιχορήγησης</a:t>
            </a:r>
          </a:p>
          <a:p>
            <a:endParaRPr lang="el-GR" sz="1600" dirty="0"/>
          </a:p>
          <a:p>
            <a:endParaRPr lang="el-GR" sz="1600" dirty="0"/>
          </a:p>
        </p:txBody>
      </p:sp>
    </p:spTree>
    <p:extLst>
      <p:ext uri="{BB962C8B-B14F-4D97-AF65-F5344CB8AC3E}">
        <p14:creationId xmlns:p14="http://schemas.microsoft.com/office/powerpoint/2010/main" val="14167359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332656"/>
            <a:ext cx="8064896" cy="829011"/>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Οικονομική Διαχείριση Σχεδίου (3/3)</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39988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1" y="1124744"/>
            <a:ext cx="9018604" cy="5570756"/>
          </a:xfrm>
          <a:prstGeom prst="rect">
            <a:avLst/>
          </a:prstGeom>
          <a:noFill/>
        </p:spPr>
        <p:txBody>
          <a:bodyPr wrap="square" rtlCol="0">
            <a:spAutoFit/>
          </a:bodyPr>
          <a:lstStyle/>
          <a:p>
            <a:pPr marL="285750" indent="-285750">
              <a:buFont typeface="Wingdings" panose="05000000000000000000" pitchFamily="2" charset="2"/>
              <a:buChar char="§"/>
            </a:pPr>
            <a:r>
              <a:rPr lang="el-GR" sz="1700" dirty="0"/>
              <a:t>Είναι απαραίτητο να τηρείτε </a:t>
            </a:r>
            <a:r>
              <a:rPr lang="en-US" sz="1700" dirty="0"/>
              <a:t>Excel File, </a:t>
            </a:r>
            <a:r>
              <a:rPr lang="el-GR" sz="1700" dirty="0"/>
              <a:t>στο οποίο να καταγράφετε όλα τα πραγματικά δαπανηθέντα ποσά, ανά κατηγορία προϋπολογισμού</a:t>
            </a:r>
          </a:p>
          <a:p>
            <a:endParaRPr lang="el-GR" sz="1200" dirty="0"/>
          </a:p>
          <a:p>
            <a:pPr marL="285750" indent="-285750">
              <a:buFont typeface="Wingdings" panose="05000000000000000000" pitchFamily="2" charset="2"/>
              <a:buChar char="§"/>
            </a:pPr>
            <a:r>
              <a:rPr lang="el-GR" sz="1700" dirty="0"/>
              <a:t>Για μεγάλες δαπάνες συστήνεται όπως μπαίνετε σε διαδικασία προσφορών (π.χ. για την αγορά αεροπορικών εισιτηρίων), ούτως ώστε να διαχειρίζεστε αποτελεσματικά τα επιχορηγημένα κονδύλια</a:t>
            </a:r>
          </a:p>
          <a:p>
            <a:endParaRPr lang="el-GR" sz="1200" dirty="0"/>
          </a:p>
          <a:p>
            <a:pPr marL="285750" indent="-285750">
              <a:buFont typeface="Wingdings" panose="05000000000000000000" pitchFamily="2" charset="2"/>
              <a:buChar char="§"/>
            </a:pPr>
            <a:r>
              <a:rPr lang="el-GR" sz="1700" dirty="0"/>
              <a:t>Στην περίπτωση αλλαγής στοιχείων Τραπεζικού Λογαριασμού του συντονιστή, θα πρέπει (επιπρόσθετα στην υποβολή αιτήματος για Τροποποίησης της Συμφωνίας) τα επικαιροποιημένα στοιχεία Τραπεζικού Λογαριασμού να αναρτούνται  στην Υπηρεσία </a:t>
            </a:r>
            <a:r>
              <a:rPr lang="en-US" sz="1700" dirty="0"/>
              <a:t>ORS.</a:t>
            </a:r>
          </a:p>
          <a:p>
            <a:endParaRPr lang="el-GR" sz="1200" dirty="0"/>
          </a:p>
          <a:p>
            <a:pPr marL="285750" indent="-285750">
              <a:buFont typeface="Wingdings" panose="05000000000000000000" pitchFamily="2" charset="2"/>
              <a:buChar char="§"/>
            </a:pPr>
            <a:r>
              <a:rPr lang="el-GR" sz="1700" dirty="0"/>
              <a:t>Όταν δεν είστε σίγουροι κατά πόσον μία μεταφορά μεταξύ διαφορετικών κατηγοριών προϋπολογισμού απαιτεί προηγουμένως Τροποποίηση της Συμφωνίας Επιχορήγησης, συμβουλευτείτε το ΙΔΕΠ </a:t>
            </a:r>
          </a:p>
          <a:p>
            <a:endParaRPr lang="el-GR" sz="1200" dirty="0"/>
          </a:p>
          <a:p>
            <a:pPr marL="285750" indent="-285750">
              <a:buFont typeface="Wingdings" panose="05000000000000000000" pitchFamily="2" charset="2"/>
              <a:buChar char="§"/>
            </a:pPr>
            <a:r>
              <a:rPr lang="el-GR" sz="1700" dirty="0"/>
              <a:t>Στην περίπτωση αποχώρησης ενός εταίρου, το (υπολειπόμενο) ποσό επιχορήγησης που αντιστοιχεί στον αποχωρούντα εταίρο μπορεί να διαμοιραστεί στους υπόλοιπους εταίρους, κατόπιν τροποποίησης της Συμφωνίας. Το ποσό του αποχωρούντος εταίρου που </a:t>
            </a:r>
          </a:p>
          <a:p>
            <a:pPr marL="266700" indent="-266700"/>
            <a:r>
              <a:rPr lang="el-GR" sz="1700" dirty="0"/>
              <a:t>      αντιστοιχεί στη «Διαχείριση και Υλοποίηση του Έργου» θα μεταφερθεί σε άλλες </a:t>
            </a:r>
          </a:p>
          <a:p>
            <a:pPr marL="266700" indent="-266700"/>
            <a:r>
              <a:rPr lang="el-GR" sz="1700" dirty="0"/>
              <a:t>      κατηγορίες  προϋπολογισμού</a:t>
            </a:r>
          </a:p>
          <a:p>
            <a:pPr marL="285750" indent="-285750">
              <a:buFont typeface="Wingdings" panose="05000000000000000000" pitchFamily="2" charset="2"/>
              <a:buChar char="§"/>
            </a:pPr>
            <a:endParaRPr lang="el-GR" dirty="0"/>
          </a:p>
          <a:p>
            <a:endParaRPr lang="en-US" dirty="0"/>
          </a:p>
        </p:txBody>
      </p:sp>
    </p:spTree>
    <p:extLst>
      <p:ext uri="{BB962C8B-B14F-4D97-AF65-F5344CB8AC3E}">
        <p14:creationId xmlns:p14="http://schemas.microsoft.com/office/powerpoint/2010/main" val="500699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6983" y="249123"/>
            <a:ext cx="8064896" cy="912544"/>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Πρακτικές Πληροφορίες (1/5)</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39988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7" name="TextBox 6"/>
          <p:cNvSpPr txBox="1"/>
          <p:nvPr/>
        </p:nvSpPr>
        <p:spPr>
          <a:xfrm>
            <a:off x="191543" y="980728"/>
            <a:ext cx="8748972" cy="5293757"/>
          </a:xfrm>
          <a:prstGeom prst="rect">
            <a:avLst/>
          </a:prstGeom>
          <a:noFill/>
        </p:spPr>
        <p:txBody>
          <a:bodyPr wrap="square" rtlCol="0">
            <a:spAutoFit/>
          </a:bodyPr>
          <a:lstStyle/>
          <a:p>
            <a:pPr marL="285750" indent="-285750">
              <a:buFont typeface="Wingdings" panose="05000000000000000000" pitchFamily="2" charset="2"/>
              <a:buChar char="q"/>
            </a:pPr>
            <a:r>
              <a:rPr lang="el-GR" b="1" i="1" u="sng" dirty="0"/>
              <a:t>Σε επίπεδο οργανισμού</a:t>
            </a:r>
            <a:r>
              <a:rPr lang="el-GR" b="1" dirty="0"/>
              <a:t>:</a:t>
            </a:r>
          </a:p>
          <a:p>
            <a:endParaRPr lang="el-GR" sz="800" dirty="0"/>
          </a:p>
          <a:p>
            <a:pPr marL="285750" indent="-285750">
              <a:buFont typeface="Wingdings" panose="05000000000000000000" pitchFamily="2" charset="2"/>
              <a:buChar char="§"/>
            </a:pPr>
            <a:r>
              <a:rPr lang="el-GR" dirty="0"/>
              <a:t>Ο συντονιστής του Σχεδίου προτρέπεται να υπογράφει ξεχωριστές Συμφωνίες με τον κάθε εταίρο, οι οποίες θα ρυθμίζουν θέματα πληρωμών, προγράμματος εργασίας, διαχείρισης συγκρούσεων κτλ. (δείγμα στην ιστοσελίδα μας)</a:t>
            </a:r>
          </a:p>
          <a:p>
            <a:endParaRPr lang="el-GR" sz="800" dirty="0"/>
          </a:p>
          <a:p>
            <a:pPr marL="285750" indent="-285750">
              <a:buFont typeface="Wingdings" panose="05000000000000000000" pitchFamily="2" charset="2"/>
              <a:buChar char="§"/>
            </a:pPr>
            <a:r>
              <a:rPr lang="el-GR" dirty="0"/>
              <a:t>Ο νόμιμος εκπρόσωπος του συντονιστή-εταίρου πρέπει να ενημερώνεται κατάλληλα σε κάθε στάδιο υλοποίησης του Σχεδίου και κάθε απόφαση που αφορά το Σχέδιο πρέπει να λαμβάνεται με τη συγκατάθεσή του.</a:t>
            </a:r>
          </a:p>
          <a:p>
            <a:endParaRPr lang="el-GR" sz="800" dirty="0"/>
          </a:p>
          <a:p>
            <a:pPr marL="285750" indent="-285750">
              <a:buFont typeface="Wingdings" panose="05000000000000000000" pitchFamily="2" charset="2"/>
              <a:buChar char="§"/>
            </a:pPr>
            <a:r>
              <a:rPr lang="el-GR" dirty="0"/>
              <a:t>Πέραν από τις διακρατικές δραστηριότητες, μπορούν να διοργανώνονται και πολλές τοπικές δραστηριότητες, με την εμπλοκή των Μέσων Μαζικής Επικοινωνίας, των τοπικών αρχών και των υπευθύνων λήψης αποφάσεων για τα θέματα που άπτονται του Σχεδίου.</a:t>
            </a:r>
          </a:p>
          <a:p>
            <a:endParaRPr lang="el-GR" sz="800" dirty="0"/>
          </a:p>
          <a:p>
            <a:pPr marL="285750" indent="-285750">
              <a:buFont typeface="Wingdings" panose="05000000000000000000" pitchFamily="2" charset="2"/>
              <a:buChar char="§"/>
            </a:pPr>
            <a:r>
              <a:rPr lang="el-GR" dirty="0"/>
              <a:t>Η διαχείριση του Σχεδίου από κάθε οργανισμό-εταίρο είναι σωστότερο να γίνεται από ομάδα ατόμων (αλλαγές στο προσωπικό). Στην περίπτωση που αλλάζει το άτομο επαφής του Σχεδίου, ο προκάτοχος οφείλει να ενημερώσει επαρκώς το νέο άτομο επαφής για τις υποχρεώσεις του που απορρέουν από τους κανονισμούς του Προγράμματος και να του εξασφαλίσει πλήρη πρόσβαση στα απαιτούμενα </a:t>
            </a:r>
          </a:p>
          <a:p>
            <a:r>
              <a:rPr lang="el-GR" dirty="0"/>
              <a:t>     εργαλεία. </a:t>
            </a:r>
          </a:p>
        </p:txBody>
      </p:sp>
    </p:spTree>
    <p:extLst>
      <p:ext uri="{BB962C8B-B14F-4D97-AF65-F5344CB8AC3E}">
        <p14:creationId xmlns:p14="http://schemas.microsoft.com/office/powerpoint/2010/main" val="153396337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33265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Πρακτικές Πληροφορίες (2/5)</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251520" y="1628800"/>
            <a:ext cx="8712968" cy="5401479"/>
          </a:xfrm>
          <a:prstGeom prst="rect">
            <a:avLst/>
          </a:prstGeom>
          <a:noFill/>
        </p:spPr>
        <p:txBody>
          <a:bodyPr wrap="square" rtlCol="0">
            <a:spAutoFit/>
          </a:bodyPr>
          <a:lstStyle/>
          <a:p>
            <a:pPr marL="285750" indent="-285750">
              <a:buFont typeface="Wingdings" panose="05000000000000000000" pitchFamily="2" charset="2"/>
              <a:buChar char="q"/>
            </a:pPr>
            <a:r>
              <a:rPr lang="el-GR" sz="1900" b="1" i="1" u="sng" dirty="0"/>
              <a:t>Σε </a:t>
            </a:r>
            <a:r>
              <a:rPr lang="el-GR" sz="1900" b="1" i="1" u="sng" dirty="0" err="1"/>
              <a:t>ό,τι</a:t>
            </a:r>
            <a:r>
              <a:rPr lang="el-GR" sz="1900" b="1" i="1" u="sng" dirty="0"/>
              <a:t> αφορά την υλοποίηση διακρατικών δραστηριοτήτων Μάθησης / Διδασκαλίας / Κατάρτισης (οργανισμός αποστολής)</a:t>
            </a:r>
            <a:r>
              <a:rPr lang="el-GR" sz="1900" b="1" dirty="0"/>
              <a:t>:</a:t>
            </a:r>
          </a:p>
          <a:p>
            <a:endParaRPr lang="el-GR" sz="1900" dirty="0"/>
          </a:p>
          <a:p>
            <a:pPr marL="285750" indent="-285750" algn="just">
              <a:buFont typeface="Wingdings" panose="05000000000000000000" pitchFamily="2" charset="2"/>
              <a:buChar char="§"/>
            </a:pPr>
            <a:r>
              <a:rPr lang="el-GR" sz="1900" dirty="0"/>
              <a:t>Θα πρέπει να παρέχεται επαρκής στήριξη και προετοιμασία στους συμμετέχοντες, ειδικά στους συμμετέχοντες με ειδικές ανάγκες</a:t>
            </a:r>
          </a:p>
          <a:p>
            <a:pPr marL="285750" indent="-285750" algn="just">
              <a:buFont typeface="Wingdings" panose="05000000000000000000" pitchFamily="2" charset="2"/>
              <a:buChar char="§"/>
            </a:pPr>
            <a:endParaRPr lang="el-GR" sz="1900" dirty="0"/>
          </a:p>
          <a:p>
            <a:pPr marL="285750" indent="-285750" algn="just">
              <a:buFont typeface="Wingdings" panose="05000000000000000000" pitchFamily="2" charset="2"/>
              <a:buChar char="§"/>
            </a:pPr>
            <a:r>
              <a:rPr lang="el-GR" sz="1900" dirty="0"/>
              <a:t>Θα πρέπει να τηρούνται διαφανείς διαδικασίες για την επιλογή των συμμετεχόντων στις διακρατικές δραστηριότητες, οι οποίες να στηρίζονται σε προκαθορισμένα – καταγεγραμμένα κριτήρια και για τις οποίες να τηρούνται πρακτικά</a:t>
            </a:r>
          </a:p>
          <a:p>
            <a:pPr algn="just"/>
            <a:endParaRPr lang="el-GR" sz="1900" dirty="0"/>
          </a:p>
          <a:p>
            <a:pPr marL="285750" indent="-285750" algn="just">
              <a:buFont typeface="Wingdings" panose="05000000000000000000" pitchFamily="2" charset="2"/>
              <a:buChar char="§"/>
            </a:pPr>
            <a:r>
              <a:rPr lang="el-GR" sz="1900" dirty="0"/>
              <a:t>Συστήνεται όπως υπογράφονται εκ των προτέρων συμφωνίες μεταξύ των δύο συμβαλλόμενων μερών (οργανισμού αποστολής και συμμετέχοντα), οι </a:t>
            </a:r>
          </a:p>
          <a:p>
            <a:pPr algn="just"/>
            <a:r>
              <a:rPr lang="el-GR" sz="1900" dirty="0"/>
              <a:t>     οποίες θα περιλαμβάνουν τις υποχρεώσεις τους πριν, κατά τη διάρκεια και </a:t>
            </a:r>
          </a:p>
          <a:p>
            <a:pPr algn="just"/>
            <a:r>
              <a:rPr lang="el-GR" sz="1900" dirty="0"/>
              <a:t>     μετά τις δραστηριότητες</a:t>
            </a:r>
          </a:p>
          <a:p>
            <a:pPr marL="285750" indent="-285750">
              <a:buFont typeface="Wingdings" panose="05000000000000000000" pitchFamily="2" charset="2"/>
              <a:buChar char="§"/>
            </a:pPr>
            <a:endParaRPr lang="el-GR" sz="1700" dirty="0"/>
          </a:p>
          <a:p>
            <a:pPr marL="285750" indent="-285750">
              <a:buFont typeface="Wingdings" panose="05000000000000000000" pitchFamily="2" charset="2"/>
              <a:buChar char="§"/>
            </a:pPr>
            <a:endParaRPr lang="el-GR" dirty="0"/>
          </a:p>
          <a:p>
            <a:endParaRPr lang="en-US" dirty="0"/>
          </a:p>
        </p:txBody>
      </p:sp>
    </p:spTree>
    <p:extLst>
      <p:ext uri="{BB962C8B-B14F-4D97-AF65-F5344CB8AC3E}">
        <p14:creationId xmlns:p14="http://schemas.microsoft.com/office/powerpoint/2010/main" val="38734555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33265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Πρακτικές Πληροφορίες (3/5)</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algn="just">
              <a:spcBef>
                <a:spcPct val="20000"/>
              </a:spcBef>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TextBox 5"/>
          <p:cNvSpPr txBox="1"/>
          <p:nvPr/>
        </p:nvSpPr>
        <p:spPr>
          <a:xfrm>
            <a:off x="178951" y="1412776"/>
            <a:ext cx="8568952" cy="5632311"/>
          </a:xfrm>
          <a:prstGeom prst="rect">
            <a:avLst/>
          </a:prstGeom>
          <a:noFill/>
        </p:spPr>
        <p:txBody>
          <a:bodyPr wrap="square" rtlCol="0">
            <a:spAutoFit/>
          </a:bodyPr>
          <a:lstStyle/>
          <a:p>
            <a:pPr marL="285750" indent="-285750">
              <a:buFont typeface="Wingdings" panose="05000000000000000000" pitchFamily="2" charset="2"/>
              <a:buChar char="§"/>
            </a:pPr>
            <a:r>
              <a:rPr lang="el-GR" sz="1900" dirty="0"/>
              <a:t>Συστήνεται η χρήση του Ευρωπαϊκού Εργαλείου Διαφάνειας </a:t>
            </a:r>
            <a:r>
              <a:rPr lang="en-US" sz="1900" dirty="0" err="1"/>
              <a:t>Europass</a:t>
            </a:r>
            <a:r>
              <a:rPr lang="en-US" sz="1900" dirty="0"/>
              <a:t> (</a:t>
            </a:r>
            <a:r>
              <a:rPr lang="en-US" sz="1900" dirty="0" err="1"/>
              <a:t>Europass</a:t>
            </a:r>
            <a:r>
              <a:rPr lang="en-US" sz="1900" dirty="0"/>
              <a:t> </a:t>
            </a:r>
            <a:r>
              <a:rPr lang="el-GR" sz="1900" dirty="0"/>
              <a:t> </a:t>
            </a:r>
            <a:r>
              <a:rPr lang="en-US" sz="1900" dirty="0"/>
              <a:t>Mobility Certificate) </a:t>
            </a:r>
            <a:r>
              <a:rPr lang="el-GR" sz="1900" dirty="0"/>
              <a:t>για την αναγνώριση/επικύρωση των μαθησιακών αποτελεσμάτων που αποκτούν οι συμμετέχοντες</a:t>
            </a:r>
          </a:p>
          <a:p>
            <a:endParaRPr lang="el-GR" sz="1500" dirty="0"/>
          </a:p>
          <a:p>
            <a:pPr marL="285750" indent="-285750">
              <a:buFont typeface="Wingdings" panose="05000000000000000000" pitchFamily="2" charset="2"/>
              <a:buChar char="§"/>
            </a:pPr>
            <a:r>
              <a:rPr lang="el-GR" sz="1900" dirty="0"/>
              <a:t>Οι εταίροι πρέπει να εφαρμόζουν αποτελεσματικές διαδικασίες για την ασφάλεια και την προστασία των συμμετεχόντων, στη βάση προσυμφωνημένου κοινού πλάνου.</a:t>
            </a:r>
          </a:p>
          <a:p>
            <a:endParaRPr lang="el-GR" sz="1500" dirty="0"/>
          </a:p>
          <a:p>
            <a:pPr marL="285750" indent="-285750">
              <a:buFont typeface="Wingdings" panose="05000000000000000000" pitchFamily="2" charset="2"/>
              <a:buChar char="§"/>
            </a:pPr>
            <a:r>
              <a:rPr lang="el-GR" sz="1900" dirty="0"/>
              <a:t>Ο δικαιούχος πρέπει να μεριμνά για την ασφαλιστική κάλυψη των συμμετεχόντων</a:t>
            </a:r>
          </a:p>
          <a:p>
            <a:endParaRPr lang="el-GR" sz="1500" dirty="0"/>
          </a:p>
          <a:p>
            <a:pPr marL="285750" indent="-285750">
              <a:buFont typeface="Wingdings" panose="05000000000000000000" pitchFamily="2" charset="2"/>
              <a:buChar char="§"/>
            </a:pPr>
            <a:r>
              <a:rPr lang="el-GR" sz="1900" dirty="0"/>
              <a:t>Στην περίπτωση διακίνησης μαθητών, θα πρέπει προηγουμένως να έχει εξασφαλιστεί η συγκατάθεση του γονέα/κηδεμόνα. Στο έντυπο συγκατάθεσης θα πρέπει να περιληφθεί ειδική ρήτρα για θέματα </a:t>
            </a:r>
            <a:r>
              <a:rPr lang="en-GB" sz="1900" dirty="0"/>
              <a:t>GDPR</a:t>
            </a:r>
            <a:r>
              <a:rPr lang="el-GR" sz="1900" dirty="0"/>
              <a:t>,</a:t>
            </a:r>
            <a:r>
              <a:rPr lang="en-GB" sz="1900" dirty="0"/>
              <a:t> </a:t>
            </a:r>
            <a:r>
              <a:rPr lang="el-GR" sz="1900" dirty="0"/>
              <a:t>ούτως ώστε να έχετε το δικαίωμα να προωθήσετε σχετικό φωτογραφικό υλικό προς την  ΕΥ ή να το αναρτήσετε στα μέσα Κοινωνικής Δικτύωσης/στην ιστοσελίδα του Σχεδίου.</a:t>
            </a:r>
          </a:p>
          <a:p>
            <a:pPr marL="285750" indent="-285750">
              <a:buFont typeface="Wingdings" panose="05000000000000000000" pitchFamily="2" charset="2"/>
              <a:buChar char="§"/>
            </a:pPr>
            <a:endParaRPr lang="el-GR" sz="1400"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n-US" dirty="0"/>
          </a:p>
          <a:p>
            <a:r>
              <a:rPr lang="el-GR" dirty="0"/>
              <a:t> </a:t>
            </a:r>
            <a:endParaRPr lang="en-US" dirty="0"/>
          </a:p>
        </p:txBody>
      </p:sp>
    </p:spTree>
    <p:extLst>
      <p:ext uri="{BB962C8B-B14F-4D97-AF65-F5344CB8AC3E}">
        <p14:creationId xmlns:p14="http://schemas.microsoft.com/office/powerpoint/2010/main" val="19543284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66619" y="179901"/>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Πρακτικές Πληροφορίες (4/5)</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79512" y="1052736"/>
            <a:ext cx="8784976" cy="5232202"/>
          </a:xfrm>
          <a:prstGeom prst="rect">
            <a:avLst/>
          </a:prstGeom>
          <a:noFill/>
        </p:spPr>
        <p:txBody>
          <a:bodyPr wrap="square" rtlCol="0">
            <a:spAutoFit/>
          </a:bodyPr>
          <a:lstStyle/>
          <a:p>
            <a:pPr marL="285750" indent="-285750">
              <a:buFont typeface="Wingdings" panose="05000000000000000000" pitchFamily="2" charset="2"/>
              <a:buChar char="q"/>
            </a:pPr>
            <a:r>
              <a:rPr lang="el-GR" sz="1900" b="1" i="1" u="sng" dirty="0"/>
              <a:t>Σε </a:t>
            </a:r>
            <a:r>
              <a:rPr lang="el-GR" sz="1900" b="1" i="1" u="sng" dirty="0" err="1"/>
              <a:t>ό,τι</a:t>
            </a:r>
            <a:r>
              <a:rPr lang="el-GR" sz="1900" b="1" i="1" u="sng" dirty="0"/>
              <a:t> αφορά την υλοποίηση διακρατικών δραστηριοτήτων Μάθησης / Διδασκαλίας / Κατάρτισης (οργανισμός υποδοχής)</a:t>
            </a:r>
            <a:r>
              <a:rPr lang="el-GR" sz="1900" b="1" i="1" dirty="0"/>
              <a:t>:</a:t>
            </a:r>
          </a:p>
          <a:p>
            <a:endParaRPr lang="el-GR" sz="800" dirty="0"/>
          </a:p>
          <a:p>
            <a:pPr marL="285750" indent="-285750" algn="just">
              <a:buFont typeface="Wingdings" panose="05000000000000000000" pitchFamily="2" charset="2"/>
              <a:buChar char="§"/>
            </a:pPr>
            <a:r>
              <a:rPr lang="el-GR" sz="1900" dirty="0"/>
              <a:t>Εκ των προτέρων ετοιμασία της ημερήσιας διάταξης της δραστηριότητας και όλων των εντύπων που θα χρησιμοποιηθούν κατά τη διάρκειά της, σε συνεργασία με όλους τους εταίρους</a:t>
            </a:r>
          </a:p>
          <a:p>
            <a:pPr algn="just"/>
            <a:endParaRPr lang="el-GR" sz="1300" dirty="0"/>
          </a:p>
          <a:p>
            <a:pPr marL="285750" indent="-285750" algn="just">
              <a:buFont typeface="Wingdings" panose="05000000000000000000" pitchFamily="2" charset="2"/>
              <a:buChar char="§"/>
            </a:pPr>
            <a:r>
              <a:rPr lang="el-GR" sz="1900" dirty="0"/>
              <a:t>Παροχή στήριξης στους εισερχόμενους εταίρους σχετικά με την εξεύρεση διαμονής</a:t>
            </a:r>
          </a:p>
          <a:p>
            <a:pPr algn="just"/>
            <a:endParaRPr lang="el-GR" sz="1300" dirty="0"/>
          </a:p>
          <a:p>
            <a:pPr marL="285750" indent="-285750" algn="just">
              <a:buFont typeface="Wingdings" panose="05000000000000000000" pitchFamily="2" charset="2"/>
              <a:buChar char="§"/>
            </a:pPr>
            <a:r>
              <a:rPr lang="el-GR" sz="1900" dirty="0"/>
              <a:t>Παροχή χρήσιμων πληροφοριών στους εισερχόμενους εταίρους για τη χώρα υποδοχής σε σχέση με το κόστος ζωής, τη διακίνηση, τη μετάβαση από και προς το αεροδρόμιο κτλ. και εξασφάλιση δωρεάν πρόσβασης σε μουσεία και αρχαιολογικούς χώρους (μέσω του Τμήματος Αρχαιοτήτων)</a:t>
            </a:r>
          </a:p>
          <a:p>
            <a:pPr algn="just"/>
            <a:endParaRPr lang="el-GR" sz="1300" dirty="0"/>
          </a:p>
          <a:p>
            <a:pPr marL="285750" indent="-285750" algn="just">
              <a:buFont typeface="Wingdings" panose="05000000000000000000" pitchFamily="2" charset="2"/>
              <a:buChar char="§"/>
            </a:pPr>
            <a:r>
              <a:rPr lang="el-GR" sz="1900" dirty="0"/>
              <a:t>Διοργάνωση πολιτιστικών δραστηριοτήτων </a:t>
            </a:r>
          </a:p>
          <a:p>
            <a:pPr algn="just"/>
            <a:endParaRPr lang="el-GR" sz="1300" dirty="0"/>
          </a:p>
          <a:p>
            <a:pPr marL="285750" indent="-285750" algn="just">
              <a:buFont typeface="Wingdings" panose="05000000000000000000" pitchFamily="2" charset="2"/>
              <a:buChar char="§"/>
            </a:pPr>
            <a:r>
              <a:rPr lang="el-GR" sz="1900" dirty="0"/>
              <a:t>Στην περίπτωση εισερχόμενων μαθητών, καλό είναι να γίνεται προσπάθεια </a:t>
            </a:r>
          </a:p>
          <a:p>
            <a:pPr algn="just"/>
            <a:r>
              <a:rPr lang="el-GR" sz="1900" dirty="0"/>
              <a:t>     οι μαθητές να τοποθετούνται σε οικογένειες φιλοξενίας (ενίσχυση της</a:t>
            </a:r>
          </a:p>
          <a:p>
            <a:pPr algn="just"/>
            <a:r>
              <a:rPr lang="el-GR" sz="1900" dirty="0"/>
              <a:t>     διαπολιτισμικής διάστασης των Σχεδίων)</a:t>
            </a:r>
          </a:p>
        </p:txBody>
      </p:sp>
    </p:spTree>
    <p:extLst>
      <p:ext uri="{BB962C8B-B14F-4D97-AF65-F5344CB8AC3E}">
        <p14:creationId xmlns:p14="http://schemas.microsoft.com/office/powerpoint/2010/main" val="243199025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332656"/>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Οργανωτικά και Πρακτικά Θέματα</a:t>
            </a:r>
          </a:p>
          <a:p>
            <a:pPr algn="ctr">
              <a:spcBef>
                <a:spcPct val="0"/>
              </a:spcBef>
              <a:defRPr/>
            </a:pPr>
            <a:r>
              <a:rPr lang="el-GR" sz="2500" b="1" dirty="0">
                <a:solidFill>
                  <a:srgbClr val="20376A"/>
                </a:solidFill>
                <a:ea typeface="+mj-ea"/>
                <a:cs typeface="+mj-cs"/>
              </a:rPr>
              <a:t>Πρακτικές Πληροφορίες (5/5)</a:t>
            </a:r>
          </a:p>
          <a:p>
            <a:pPr algn="ctr">
              <a:spcBef>
                <a:spcPct val="0"/>
              </a:spcBef>
              <a:defRPr/>
            </a:pPr>
            <a:endParaRPr lang="el-GR" sz="36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341640" y="1252172"/>
            <a:ext cx="8424936" cy="6155531"/>
          </a:xfrm>
          <a:prstGeom prst="rect">
            <a:avLst/>
          </a:prstGeom>
          <a:noFill/>
        </p:spPr>
        <p:txBody>
          <a:bodyPr wrap="square" rtlCol="0">
            <a:spAutoFit/>
          </a:bodyPr>
          <a:lstStyle/>
          <a:p>
            <a:pPr marL="285750" indent="-285750">
              <a:buFont typeface="Wingdings" panose="05000000000000000000" pitchFamily="2" charset="2"/>
              <a:buChar char="q"/>
            </a:pPr>
            <a:r>
              <a:rPr lang="el-GR" sz="2000" b="1" i="1" u="sng" dirty="0"/>
              <a:t>Σε </a:t>
            </a:r>
            <a:r>
              <a:rPr lang="el-GR" sz="2000" b="1" i="1" u="sng" dirty="0" err="1"/>
              <a:t>ό,τι</a:t>
            </a:r>
            <a:r>
              <a:rPr lang="el-GR" sz="2000" b="1" i="1" u="sng" dirty="0"/>
              <a:t> αφορά τη συνεργασία μεταξύ εταίρων</a:t>
            </a:r>
            <a:r>
              <a:rPr lang="el-GR" sz="2000" b="1" i="1" dirty="0"/>
              <a:t>:</a:t>
            </a:r>
          </a:p>
          <a:p>
            <a:endParaRPr lang="el-GR" sz="1400" dirty="0"/>
          </a:p>
          <a:p>
            <a:pPr marL="285750" indent="-285750">
              <a:buFont typeface="Wingdings" panose="05000000000000000000" pitchFamily="2" charset="2"/>
              <a:buChar char="§"/>
            </a:pPr>
            <a:r>
              <a:rPr lang="el-GR" sz="2000" dirty="0"/>
              <a:t>Συνεχής επικοινωνία με τους εταίρους </a:t>
            </a:r>
            <a:r>
              <a:rPr lang="en-US" sz="2000" dirty="0"/>
              <a:t>. </a:t>
            </a:r>
            <a:r>
              <a:rPr lang="el-GR" sz="2000" dirty="0"/>
              <a:t>Κατάρτιση πλάνου επικοινωνίας πριν από την έναρξη του Σχεδίου</a:t>
            </a:r>
            <a:r>
              <a:rPr lang="en-US" sz="2000" dirty="0"/>
              <a:t> (</a:t>
            </a:r>
            <a:r>
              <a:rPr lang="el-GR" sz="2000" dirty="0"/>
              <a:t>μέσα και συχνότητα</a:t>
            </a:r>
            <a:r>
              <a:rPr lang="en-US" sz="2000" dirty="0"/>
              <a:t> </a:t>
            </a:r>
            <a:r>
              <a:rPr lang="el-GR" sz="2000" dirty="0"/>
              <a:t>επικοινωνίας).</a:t>
            </a:r>
          </a:p>
          <a:p>
            <a:endParaRPr lang="el-GR" sz="1000" dirty="0"/>
          </a:p>
          <a:p>
            <a:pPr marL="285750" indent="-285750">
              <a:buFont typeface="Wingdings" panose="05000000000000000000" pitchFamily="2" charset="2"/>
              <a:buChar char="§"/>
            </a:pPr>
            <a:r>
              <a:rPr lang="el-GR" sz="2000" dirty="0"/>
              <a:t>Ισομερής κατανομή καθηκόντων μεταξύ των εταίρων, που να λαμβάνει υπόψη τις ιδιαιτερότητες και την εξειδίκευση του καθενός</a:t>
            </a:r>
          </a:p>
          <a:p>
            <a:endParaRPr lang="el-GR" sz="1000" dirty="0"/>
          </a:p>
          <a:p>
            <a:pPr marL="285750" indent="-285750">
              <a:buFont typeface="Wingdings" panose="05000000000000000000" pitchFamily="2" charset="2"/>
              <a:buChar char="§"/>
            </a:pPr>
            <a:r>
              <a:rPr lang="el-GR" sz="2000" dirty="0"/>
              <a:t>Δημιουργία κοινόχρηστου φακέλου για καταχώρηση του υλικού που σχετίζεται με το Πρόγραμμα (για παράδειγμα, </a:t>
            </a:r>
            <a:r>
              <a:rPr lang="en-US" sz="2000" dirty="0"/>
              <a:t>Google Drive)</a:t>
            </a:r>
            <a:endParaRPr lang="el-GR" sz="2000" dirty="0"/>
          </a:p>
          <a:p>
            <a:endParaRPr lang="el-GR" sz="1000" dirty="0"/>
          </a:p>
          <a:p>
            <a:pPr marL="285750" indent="-285750">
              <a:buFont typeface="Wingdings" panose="05000000000000000000" pitchFamily="2" charset="2"/>
              <a:buChar char="§"/>
            </a:pPr>
            <a:r>
              <a:rPr lang="el-GR" sz="2000" dirty="0"/>
              <a:t>Λήψη μέτρων για τη διασφάλιση της ποιοτικής υλοποίησης του Σχεδίου, την αποφυγή/διαχείριση συγκρούσεων, την πρόληψη κινδύνων για τους συμμετέχοντες και την αποτελεσματική οικονομική και χρονική διαχείριση του Σχεδίου</a:t>
            </a:r>
          </a:p>
          <a:p>
            <a:endParaRPr lang="el-GR" sz="1000" dirty="0"/>
          </a:p>
          <a:p>
            <a:pPr marL="285750" indent="-285750">
              <a:buFont typeface="Wingdings" panose="05000000000000000000" pitchFamily="2" charset="2"/>
              <a:buChar char="§"/>
            </a:pPr>
            <a:r>
              <a:rPr lang="el-GR" sz="2000" dirty="0"/>
              <a:t>Κατάρτιση πλάνου για τη συνεχή αξιολόγηση της προόδου του Σχεδίου </a:t>
            </a:r>
          </a:p>
          <a:p>
            <a:r>
              <a:rPr lang="el-GR" sz="2000" dirty="0"/>
              <a:t>     και των παραδοτέων του</a:t>
            </a:r>
          </a:p>
          <a:p>
            <a:endParaRPr lang="el-GR" sz="1600" dirty="0"/>
          </a:p>
          <a:p>
            <a:endParaRPr lang="en-US" dirty="0"/>
          </a:p>
          <a:p>
            <a:pPr marL="285750" indent="-285750">
              <a:buFont typeface="Wingdings" panose="05000000000000000000" pitchFamily="2" charset="2"/>
              <a:buChar char="§"/>
            </a:pPr>
            <a:endParaRPr lang="el-GR" dirty="0"/>
          </a:p>
          <a:p>
            <a:pPr marL="285750" indent="-285750">
              <a:buFont typeface="Wingdings" panose="05000000000000000000" pitchFamily="2" charset="2"/>
              <a:buChar char="§"/>
            </a:pPr>
            <a:endParaRPr lang="el-GR" dirty="0"/>
          </a:p>
        </p:txBody>
      </p:sp>
    </p:spTree>
    <p:extLst>
      <p:ext uri="{BB962C8B-B14F-4D97-AF65-F5344CB8AC3E}">
        <p14:creationId xmlns:p14="http://schemas.microsoft.com/office/powerpoint/2010/main" val="398834434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Results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964757" y="3236510"/>
            <a:ext cx="4998484" cy="1569660"/>
          </a:xfrm>
          <a:prstGeom prst="rect">
            <a:avLst/>
          </a:prstGeom>
        </p:spPr>
        <p:txBody>
          <a:bodyPr wrap="none">
            <a:spAutoFit/>
          </a:bodyPr>
          <a:lstStyle/>
          <a:p>
            <a:pPr algn="ctr"/>
            <a:endParaRPr lang="en-US" dirty="0"/>
          </a:p>
          <a:p>
            <a:pPr algn="ctr"/>
            <a:endParaRPr lang="en-US" dirty="0"/>
          </a:p>
          <a:p>
            <a:pPr algn="ctr"/>
            <a:endParaRPr lang="en-US" dirty="0"/>
          </a:p>
          <a:p>
            <a:pPr algn="ctr"/>
            <a:endParaRPr lang="en-US" dirty="0"/>
          </a:p>
          <a:p>
            <a:pPr algn="ctr"/>
            <a:r>
              <a:rPr lang="el-GR" sz="2400" b="1" dirty="0"/>
              <a:t>ΑΠΑΝΤΗΣΕΙΣ ΣΕ ΣΥΝΗΘΕΙΣ ΕΡΩΤΗΣΕΙΣ</a:t>
            </a:r>
            <a:endParaRPr lang="en-US" sz="2400" b="1" dirty="0"/>
          </a:p>
        </p:txBody>
      </p:sp>
      <p:sp>
        <p:nvSpPr>
          <p:cNvPr id="3" name="AutoShape 2" descr="Image result for PROJECT MANAGEMEN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PROJECT MANAGEMEN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Why Project Managers Shouldn&amp;#039;t Wear Man Bun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Why Project Managers Shouldn&amp;#039;t Wear Man Bun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Why Project Managers Shouldn&amp;#039;t Wear Man Buns"/>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1655" y="1268760"/>
            <a:ext cx="3404682" cy="3120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041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0725" y="81682"/>
            <a:ext cx="8064896" cy="971054"/>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Ειδικές Διατάξεις &amp; Παραρτήματα (</a:t>
            </a:r>
            <a:r>
              <a:rPr lang="en-US" sz="2500" b="1" dirty="0">
                <a:solidFill>
                  <a:srgbClr val="20376A"/>
                </a:solidFill>
                <a:ea typeface="+mj-ea"/>
                <a:cs typeface="+mj-cs"/>
              </a:rPr>
              <a:t>4</a:t>
            </a:r>
            <a:r>
              <a:rPr lang="el-GR" sz="2500" b="1" dirty="0">
                <a:solidFill>
                  <a:srgbClr val="20376A"/>
                </a:solidFill>
                <a:ea typeface="+mj-ea"/>
                <a:cs typeface="+mj-cs"/>
              </a:rPr>
              <a:t>/</a:t>
            </a:r>
            <a:r>
              <a:rPr lang="en-US" sz="2500" b="1" dirty="0">
                <a:solidFill>
                  <a:srgbClr val="20376A"/>
                </a:solidFill>
                <a:ea typeface="+mj-ea"/>
                <a:cs typeface="+mj-cs"/>
              </a:rPr>
              <a:t>5</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64601" y="1278559"/>
            <a:ext cx="8191020" cy="4216539"/>
          </a:xfrm>
          <a:prstGeom prst="rect">
            <a:avLst/>
          </a:prstGeom>
          <a:noFill/>
        </p:spPr>
        <p:txBody>
          <a:bodyPr wrap="square" rtlCol="0">
            <a:spAutoFit/>
          </a:bodyPr>
          <a:lstStyle/>
          <a:p>
            <a:endParaRPr lang="el-GR" sz="1900" dirty="0">
              <a:sym typeface="Wingdings" panose="05000000000000000000" pitchFamily="2" charset="2"/>
            </a:endParaRPr>
          </a:p>
          <a:p>
            <a:pPr marL="285750" indent="-285750">
              <a:buFont typeface="Wingdings" panose="05000000000000000000" pitchFamily="2" charset="2"/>
              <a:buChar char="§"/>
            </a:pPr>
            <a:r>
              <a:rPr lang="el-GR" sz="1900" b="1" u="sng" dirty="0">
                <a:sym typeface="Wingdings" panose="05000000000000000000" pitchFamily="2" charset="2"/>
              </a:rPr>
              <a:t>Παράρτημα </a:t>
            </a:r>
            <a:r>
              <a:rPr lang="en-US" sz="1900" b="1" u="sng" dirty="0">
                <a:sym typeface="Wingdings" panose="05000000000000000000" pitchFamily="2" charset="2"/>
              </a:rPr>
              <a:t> V</a:t>
            </a:r>
            <a:r>
              <a:rPr lang="en-US" sz="1900" b="1" dirty="0">
                <a:sym typeface="Wingdings" panose="05000000000000000000" pitchFamily="2" charset="2"/>
              </a:rPr>
              <a:t> – Bank Account Details  </a:t>
            </a:r>
            <a:r>
              <a:rPr lang="el-GR" sz="1900" dirty="0">
                <a:sym typeface="Wingdings" panose="05000000000000000000" pitchFamily="2" charset="2"/>
              </a:rPr>
              <a:t>Μοναδικό παράρτημα για κάθε Σχέδιο, το οποίο περιλαμβάνει τα στοιχεία τραπεζικού λογαριασμού του συντονιστή-οργανισμού όπου θα γίνονται τα εμβάσματα από το ΙΔΕΠ</a:t>
            </a:r>
          </a:p>
          <a:p>
            <a:pPr marL="285750" indent="-285750">
              <a:buFont typeface="Wingdings" panose="05000000000000000000" pitchFamily="2" charset="2"/>
              <a:buChar char="§"/>
            </a:pPr>
            <a:endParaRPr lang="el-GR" sz="1900" dirty="0">
              <a:sym typeface="Wingdings" panose="05000000000000000000" pitchFamily="2" charset="2"/>
            </a:endParaRPr>
          </a:p>
          <a:p>
            <a:r>
              <a:rPr lang="el-GR" sz="2000" dirty="0"/>
              <a:t>     </a:t>
            </a:r>
            <a:r>
              <a:rPr lang="el-GR" sz="1900" dirty="0"/>
              <a:t>Μπορεί να έχει </a:t>
            </a:r>
            <a:r>
              <a:rPr lang="el-GR" sz="1900" b="1" dirty="0"/>
              <a:t>μία</a:t>
            </a:r>
            <a:r>
              <a:rPr lang="el-GR" sz="1900" dirty="0"/>
              <a:t> από τις ακόλουθες μορφές:</a:t>
            </a:r>
          </a:p>
          <a:p>
            <a:pPr marL="285750" indent="-285750">
              <a:buFont typeface="Wingdings" panose="05000000000000000000" pitchFamily="2" charset="2"/>
              <a:buChar char="§"/>
            </a:pPr>
            <a:endParaRPr lang="el-GR" sz="2000" dirty="0"/>
          </a:p>
          <a:p>
            <a:pPr marL="285750" indent="-285750">
              <a:buFont typeface="Wingdings" panose="05000000000000000000" pitchFamily="2" charset="2"/>
              <a:buChar char="ü"/>
            </a:pPr>
            <a:r>
              <a:rPr lang="el-GR" sz="1900" dirty="0"/>
              <a:t>Δελτίο Τραπεζικών Στοιχείων Υπογεγραμμένο από το Τραπεζικό Ίδρυμα</a:t>
            </a:r>
          </a:p>
          <a:p>
            <a:pPr marL="285750" indent="-285750">
              <a:buFont typeface="Wingdings" panose="05000000000000000000" pitchFamily="2" charset="2"/>
              <a:buChar char="ü"/>
            </a:pPr>
            <a:r>
              <a:rPr lang="el-GR" sz="1900" dirty="0"/>
              <a:t>Έντυπο ΙΒΑΝ</a:t>
            </a:r>
          </a:p>
          <a:p>
            <a:endParaRPr lang="en-US" sz="1900" b="1" dirty="0">
              <a:sym typeface="Wingdings" panose="05000000000000000000" pitchFamily="2" charset="2"/>
            </a:endParaRPr>
          </a:p>
          <a:p>
            <a:pPr marL="285750" indent="-285750">
              <a:buFont typeface="Wingdings" panose="05000000000000000000" pitchFamily="2" charset="2"/>
              <a:buChar char="§"/>
            </a:pPr>
            <a:r>
              <a:rPr lang="el-GR" sz="1900" b="1" dirty="0">
                <a:sym typeface="Wingdings" panose="05000000000000000000" pitchFamily="2" charset="2"/>
              </a:rPr>
              <a:t>Παράρτημα </a:t>
            </a:r>
            <a:r>
              <a:rPr lang="en-US" sz="1900" b="1" dirty="0">
                <a:sym typeface="Wingdings" panose="05000000000000000000" pitchFamily="2" charset="2"/>
              </a:rPr>
              <a:t>VI – Mandates  </a:t>
            </a:r>
            <a:r>
              <a:rPr lang="el-GR" sz="1900" dirty="0">
                <a:sym typeface="Wingdings" panose="05000000000000000000" pitchFamily="2" charset="2"/>
              </a:rPr>
              <a:t>Είναι οι εξουσιοδοτήσεις που παραχώρησαν στον συντονιστή οι υπόλοιποι εταίροι της Σύμπραξης, κατά το στάδιο υποβολής της αίτησης, προκειμένου να δρα εξ’ ονόματός τους. Είναι </a:t>
            </a:r>
          </a:p>
          <a:p>
            <a:r>
              <a:rPr lang="el-GR" sz="1900" dirty="0">
                <a:sym typeface="Wingdings" panose="05000000000000000000" pitchFamily="2" charset="2"/>
              </a:rPr>
              <a:t>     μοναδικό παράρτημα για κάθε Σχέδιο.</a:t>
            </a:r>
            <a:endParaRPr lang="el-GR" sz="1900" b="1" dirty="0"/>
          </a:p>
        </p:txBody>
      </p:sp>
    </p:spTree>
    <p:extLst>
      <p:ext uri="{BB962C8B-B14F-4D97-AF65-F5344CB8AC3E}">
        <p14:creationId xmlns:p14="http://schemas.microsoft.com/office/powerpoint/2010/main" val="26649311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6206" y="173908"/>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Απαντήσεις σε Συνήθεις Ερωτήσεις</a:t>
            </a:r>
          </a:p>
          <a:p>
            <a:pPr algn="ctr">
              <a:spcBef>
                <a:spcPct val="0"/>
              </a:spcBef>
              <a:defRPr/>
            </a:pPr>
            <a:r>
              <a:rPr lang="el-GR" sz="2500" b="1" dirty="0">
                <a:solidFill>
                  <a:srgbClr val="20376A"/>
                </a:solidFill>
                <a:ea typeface="+mj-ea"/>
                <a:cs typeface="+mj-cs"/>
              </a:rPr>
              <a:t>Καθοδήγηση για τη χρήση του </a:t>
            </a:r>
            <a:r>
              <a:rPr lang="en-US" sz="2500" b="1" dirty="0">
                <a:solidFill>
                  <a:srgbClr val="20376A"/>
                </a:solidFill>
                <a:ea typeface="+mj-ea"/>
                <a:cs typeface="+mj-cs"/>
              </a:rPr>
              <a:t>MT+ &amp; </a:t>
            </a:r>
            <a:r>
              <a:rPr lang="el-GR" sz="2500" b="1" dirty="0">
                <a:solidFill>
                  <a:srgbClr val="20376A"/>
                </a:solidFill>
                <a:ea typeface="+mj-ea"/>
                <a:cs typeface="+mj-cs"/>
              </a:rPr>
              <a:t>του </a:t>
            </a:r>
            <a:r>
              <a:rPr lang="en-US" sz="2500" b="1" dirty="0">
                <a:solidFill>
                  <a:srgbClr val="20376A"/>
                </a:solidFill>
                <a:ea typeface="+mj-ea"/>
                <a:cs typeface="+mj-cs"/>
              </a:rPr>
              <a:t>PRP</a:t>
            </a:r>
            <a:endParaRPr lang="el-GR"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63074" y="1556792"/>
            <a:ext cx="8581610" cy="5786199"/>
          </a:xfrm>
          <a:prstGeom prst="rect">
            <a:avLst/>
          </a:prstGeom>
          <a:noFill/>
        </p:spPr>
        <p:txBody>
          <a:bodyPr wrap="square" rtlCol="0">
            <a:spAutoFit/>
          </a:bodyPr>
          <a:lstStyle/>
          <a:p>
            <a:pPr marL="285750" indent="-285750">
              <a:buFont typeface="Wingdings" panose="05000000000000000000" pitchFamily="2" charset="2"/>
              <a:buChar char="q"/>
            </a:pPr>
            <a:r>
              <a:rPr lang="el-GR" sz="2000" b="1" dirty="0"/>
              <a:t>Πώς θα εξοικειωθώ με τη χρήση των εργαλείων </a:t>
            </a:r>
            <a:r>
              <a:rPr lang="en-US" sz="2000" b="1" dirty="0"/>
              <a:t>Mobility Tool </a:t>
            </a:r>
            <a:r>
              <a:rPr lang="el-GR" sz="2000" b="1" dirty="0"/>
              <a:t>και </a:t>
            </a:r>
            <a:r>
              <a:rPr lang="en-US" sz="2000" b="1" dirty="0"/>
              <a:t>Project Results Platform</a:t>
            </a:r>
            <a:r>
              <a:rPr lang="el-GR" sz="2000" b="1" dirty="0"/>
              <a:t>; Πότε ξεκινώ να χρησιμοποιώ τα δύο εργαλεία και πώς αποκτώ πρόσβαση σε αυτά;</a:t>
            </a:r>
          </a:p>
          <a:p>
            <a:endParaRPr lang="el-GR" sz="1000" b="1" dirty="0"/>
          </a:p>
          <a:p>
            <a:pPr marL="285750" indent="-285750">
              <a:buFont typeface="Wingdings" panose="05000000000000000000" pitchFamily="2" charset="2"/>
              <a:buChar char="§"/>
            </a:pPr>
            <a:r>
              <a:rPr lang="el-GR" dirty="0"/>
              <a:t>Το ΙΔΕΠ διοργανώνει εργαστήρια σχετικά με τη χρήση των πιο πάνω, για τα οποία λαμβάνετε σχετική πρόσκληση</a:t>
            </a:r>
          </a:p>
          <a:p>
            <a:endParaRPr lang="el-GR" sz="1000" dirty="0"/>
          </a:p>
          <a:p>
            <a:pPr marL="285750" indent="-285750" algn="just">
              <a:buFont typeface="Wingdings" panose="05000000000000000000" pitchFamily="2" charset="2"/>
              <a:buChar char="§"/>
            </a:pPr>
            <a:r>
              <a:rPr lang="el-GR" dirty="0"/>
              <a:t>Μπορείτε να ξεκινήσετε να χρησιμοποιείτε το </a:t>
            </a:r>
            <a:r>
              <a:rPr lang="en-US" dirty="0"/>
              <a:t>Mobility Tool </a:t>
            </a:r>
            <a:r>
              <a:rPr lang="el-GR" dirty="0"/>
              <a:t>από τη στιγμή που θα έχετε διευθετήσει/υλοποιήσει κινητικότητες ή θα έχετε αναπτύξει κάποιο παραδοτέο</a:t>
            </a:r>
          </a:p>
          <a:p>
            <a:pPr algn="just"/>
            <a:endParaRPr lang="el-GR" sz="1000" dirty="0"/>
          </a:p>
          <a:p>
            <a:pPr marL="285750" indent="-285750" algn="just">
              <a:buFont typeface="Wingdings" panose="05000000000000000000" pitchFamily="2" charset="2"/>
              <a:buChar char="§"/>
            </a:pPr>
            <a:r>
              <a:rPr lang="el-GR" dirty="0"/>
              <a:t>Το </a:t>
            </a:r>
            <a:r>
              <a:rPr lang="en-US" dirty="0"/>
              <a:t>Project Results Platform </a:t>
            </a:r>
            <a:r>
              <a:rPr lang="el-GR" dirty="0"/>
              <a:t>μπορείτε να ξεκινήσετε να το χρησιμοποιείτε ακόμα και πριν από την παραγωγή αποτελεσμάτων για την καταχώρηση των στοιχείων των εταίρων σας και των βασικών στοιχείων του Σχεδίου (π.χ. ιστοσελίδα)</a:t>
            </a:r>
          </a:p>
          <a:p>
            <a:endParaRPr lang="el-GR" sz="1000" dirty="0"/>
          </a:p>
          <a:p>
            <a:pPr marL="285750" indent="-285750">
              <a:buFont typeface="Wingdings" panose="05000000000000000000" pitchFamily="2" charset="2"/>
              <a:buChar char="§"/>
            </a:pPr>
            <a:r>
              <a:rPr lang="el-GR" dirty="0"/>
              <a:t>Πρόσβαση στα δύο εργαλεία έχει το δηλωμένο στην αίτηση πρόσωπο επαφής </a:t>
            </a:r>
            <a:r>
              <a:rPr lang="el-GR" u="sng" dirty="0"/>
              <a:t>του συντονιστή εταίρου </a:t>
            </a:r>
            <a:r>
              <a:rPr lang="el-GR" dirty="0"/>
              <a:t>με το </a:t>
            </a:r>
            <a:r>
              <a:rPr lang="en-GB" dirty="0"/>
              <a:t>email </a:t>
            </a:r>
            <a:r>
              <a:rPr lang="el-GR" dirty="0"/>
              <a:t>που έχει καταχωρηθεί στην αίτηση, νοουμένου </a:t>
            </a:r>
          </a:p>
          <a:p>
            <a:r>
              <a:rPr lang="el-GR" dirty="0"/>
              <a:t>     ότι στο συγκεκριμένο </a:t>
            </a:r>
            <a:r>
              <a:rPr lang="en-GB" dirty="0"/>
              <a:t>email </a:t>
            </a:r>
            <a:r>
              <a:rPr lang="el-GR" dirty="0"/>
              <a:t>έχει δημιουργήσει </a:t>
            </a:r>
            <a:r>
              <a:rPr lang="en-US" dirty="0"/>
              <a:t>EU Login Account</a:t>
            </a:r>
            <a:endParaRPr lang="el-GR" b="1" dirty="0"/>
          </a:p>
          <a:p>
            <a:pPr marL="285750" indent="-285750">
              <a:buFont typeface="Wingdings" panose="05000000000000000000" pitchFamily="2" charset="2"/>
              <a:buChar char="q"/>
            </a:pPr>
            <a:endParaRPr lang="el-GR" b="1" dirty="0"/>
          </a:p>
          <a:p>
            <a:endParaRPr lang="el-GR" b="1" dirty="0"/>
          </a:p>
          <a:p>
            <a:endParaRPr lang="el-GR" dirty="0"/>
          </a:p>
          <a:p>
            <a:endParaRPr lang="el-GR" dirty="0"/>
          </a:p>
          <a:p>
            <a:endParaRPr lang="el-GR" dirty="0"/>
          </a:p>
        </p:txBody>
      </p:sp>
    </p:spTree>
    <p:extLst>
      <p:ext uri="{BB962C8B-B14F-4D97-AF65-F5344CB8AC3E}">
        <p14:creationId xmlns:p14="http://schemas.microsoft.com/office/powerpoint/2010/main" val="30142064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6206" y="173908"/>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Απαντήσεις σε Συνήθεις Ερωτήσεις</a:t>
            </a:r>
          </a:p>
          <a:p>
            <a:pPr algn="ctr">
              <a:spcBef>
                <a:spcPct val="0"/>
              </a:spcBef>
              <a:defRPr/>
            </a:pPr>
            <a:r>
              <a:rPr lang="el-GR" sz="2500" b="1" dirty="0">
                <a:solidFill>
                  <a:srgbClr val="20376A"/>
                </a:solidFill>
                <a:ea typeface="+mj-ea"/>
                <a:cs typeface="+mj-cs"/>
              </a:rPr>
              <a:t>Επιλεξιμότητα Εξόδων επί Κορωνοϊού</a:t>
            </a: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163074" y="1556792"/>
            <a:ext cx="8873422" cy="4801314"/>
          </a:xfrm>
          <a:prstGeom prst="rect">
            <a:avLst/>
          </a:prstGeom>
          <a:noFill/>
        </p:spPr>
        <p:txBody>
          <a:bodyPr wrap="square" rtlCol="0">
            <a:spAutoFit/>
          </a:bodyPr>
          <a:lstStyle/>
          <a:p>
            <a:pPr marL="285750" indent="-285750">
              <a:buFont typeface="Wingdings" panose="05000000000000000000" pitchFamily="2" charset="2"/>
              <a:buChar char="q"/>
            </a:pPr>
            <a:r>
              <a:rPr lang="el-GR" sz="2000" b="1" dirty="0"/>
              <a:t>Πού θα βρω συγκεντρωμένες τις πληροφορίες που αφορούν την Επιλεξιμότητα Εξόδων για Σχέδια Βασικής Δράσης 2 που έχουν επηρεαστεί/θα επηρεαστούν από τον Κορωνοϊό;</a:t>
            </a:r>
          </a:p>
          <a:p>
            <a:endParaRPr lang="el-GR" sz="2000" b="1" dirty="0"/>
          </a:p>
          <a:p>
            <a:endParaRPr lang="el-GR" sz="1000" b="1" dirty="0"/>
          </a:p>
          <a:p>
            <a:pPr marL="285750" lvl="0" indent="-285750" algn="just">
              <a:buFont typeface="Wingdings" panose="05000000000000000000" pitchFamily="2" charset="2"/>
              <a:buChar char="§"/>
              <a:defRPr/>
            </a:pPr>
            <a:r>
              <a:rPr lang="el-GR" dirty="0"/>
              <a:t>Η Ε.Υ. έχει ετοιμάσει και αναρτήσει στην ιστοσελίδα της Οδηγό Επιλεξιμότητας Εξόδων αναφορικά με τις δραστηριότητες της Βασικής Δράσης 2, που επηρεάζονται από το ξέσπασμα του Κορωνοϊού. Ο Οδηγός αφορά τόσο τα Σχέδια ΚΑ229 όσο και τα Σχέδια ΚΑ201, ΚΑ202, ΚΑ203, ΚΑ204.  </a:t>
            </a:r>
          </a:p>
          <a:p>
            <a:pPr marL="285750" lvl="0" indent="-285750" algn="just">
              <a:buFont typeface="Wingdings" panose="05000000000000000000" pitchFamily="2" charset="2"/>
              <a:buChar char="q"/>
              <a:defRPr/>
            </a:pPr>
            <a:endParaRPr lang="el-GR" dirty="0"/>
          </a:p>
          <a:p>
            <a:pPr algn="ctr">
              <a:defRPr/>
            </a:pPr>
            <a:r>
              <a:rPr lang="en-US" dirty="0">
                <a:hlinkClick r:id="rId2"/>
              </a:rPr>
              <a:t>https://www.erasmusplus.cy/coronavirus</a:t>
            </a:r>
            <a:r>
              <a:rPr lang="el-GR" dirty="0"/>
              <a:t> --&gt; </a:t>
            </a:r>
            <a:r>
              <a:rPr lang="el-GR" u="sng" dirty="0">
                <a:hlinkClick r:id="rId3"/>
              </a:rPr>
              <a:t>Οδηγός για επιλεξιμότητα εξόδων, στα πλαίσια της κατάστασης που έχει προκληθεί από τον Κορωνοϊό</a:t>
            </a:r>
            <a:endParaRPr lang="el-GR" dirty="0"/>
          </a:p>
          <a:p>
            <a:pPr lvl="0" algn="just">
              <a:defRPr/>
            </a:pPr>
            <a:endParaRPr lang="el-GR" dirty="0"/>
          </a:p>
          <a:p>
            <a:endParaRPr lang="el-GR" b="1" dirty="0"/>
          </a:p>
          <a:p>
            <a:endParaRPr lang="el-GR" dirty="0"/>
          </a:p>
          <a:p>
            <a:endParaRPr lang="el-GR" dirty="0"/>
          </a:p>
          <a:p>
            <a:endParaRPr lang="el-GR" dirty="0"/>
          </a:p>
        </p:txBody>
      </p:sp>
    </p:spTree>
    <p:extLst>
      <p:ext uri="{BB962C8B-B14F-4D97-AF65-F5344CB8AC3E}">
        <p14:creationId xmlns:p14="http://schemas.microsoft.com/office/powerpoint/2010/main" val="31584136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6206" y="173908"/>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Απαντήσεις σε Συνήθεις Ερωτήσεις</a:t>
            </a:r>
          </a:p>
          <a:p>
            <a:pPr algn="ctr">
              <a:spcBef>
                <a:spcPct val="0"/>
              </a:spcBef>
              <a:defRPr/>
            </a:pPr>
            <a:r>
              <a:rPr lang="el-GR" sz="2500" b="1" dirty="0">
                <a:solidFill>
                  <a:srgbClr val="20376A"/>
                </a:solidFill>
                <a:ea typeface="+mj-ea"/>
                <a:cs typeface="+mj-cs"/>
              </a:rPr>
              <a:t>Γνωστοποίηση Προέλευσης Επιχορήγησης</a:t>
            </a: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336186" y="1556792"/>
            <a:ext cx="8424936" cy="5324535"/>
          </a:xfrm>
          <a:prstGeom prst="rect">
            <a:avLst/>
          </a:prstGeom>
          <a:noFill/>
        </p:spPr>
        <p:txBody>
          <a:bodyPr wrap="square" rtlCol="0">
            <a:spAutoFit/>
          </a:bodyPr>
          <a:lstStyle/>
          <a:p>
            <a:endParaRPr lang="el-GR" dirty="0"/>
          </a:p>
          <a:p>
            <a:pPr marL="285750" indent="-285750">
              <a:buFont typeface="Wingdings" panose="05000000000000000000" pitchFamily="2" charset="2"/>
              <a:buChar char="q"/>
            </a:pPr>
            <a:r>
              <a:rPr lang="el-GR" sz="2000" b="1" dirty="0"/>
              <a:t>Σε ποιες περιπτώσεις είναι υποχρεωμένοι οι οργανισμοί να γνωστοποιούν την προέλευση της επιχορήγησής τους;</a:t>
            </a:r>
          </a:p>
          <a:p>
            <a:endParaRPr lang="el-GR" sz="2000" dirty="0"/>
          </a:p>
          <a:p>
            <a:pPr marL="266700" algn="just"/>
            <a:r>
              <a:rPr lang="el-GR" sz="2000" dirty="0"/>
              <a:t>Οι εταίροι υποχρεούνται να γνωστοποιούν την προέλευση της επιχορήγησής τους (Πρόγραμμα </a:t>
            </a:r>
            <a:r>
              <a:rPr lang="en-US" sz="2000" dirty="0"/>
              <a:t>Erasmus+</a:t>
            </a:r>
            <a:r>
              <a:rPr lang="el-GR" sz="2000" dirty="0"/>
              <a:t>)</a:t>
            </a:r>
            <a:r>
              <a:rPr lang="en-US" sz="2000" dirty="0"/>
              <a:t> </a:t>
            </a:r>
            <a:r>
              <a:rPr lang="el-GR" altLang="en-US" sz="2000" dirty="0"/>
              <a:t>στο παραχθέν επικοινωνιακό/προωθητικό υλικό, στην ιστοσελίδα του Σχεδίου, σε εκδηλώσεις, σε αναρτήσεις στα Μέσα</a:t>
            </a:r>
            <a:r>
              <a:rPr lang="en-GB" altLang="en-US" sz="2000" dirty="0"/>
              <a:t> </a:t>
            </a:r>
            <a:r>
              <a:rPr lang="el-GR" altLang="en-US" sz="2000" dirty="0"/>
              <a:t>Κοινωνικής Δικτύωσης κλπ. Για περισσότερες πληροφορίες ανατρέχετε στον πιο κάτω σύνδεσμο:</a:t>
            </a:r>
            <a:endParaRPr lang="el-GR" sz="2000" dirty="0"/>
          </a:p>
          <a:p>
            <a:pPr marL="266700"/>
            <a:endParaRPr lang="el-GR" altLang="en-US" dirty="0">
              <a:hlinkClick r:id="rId2"/>
            </a:endParaRPr>
          </a:p>
          <a:p>
            <a:pPr marL="266700"/>
            <a:r>
              <a:rPr lang="en-US" altLang="en-US" dirty="0">
                <a:hlinkClick r:id="rId2"/>
              </a:rPr>
              <a:t>https://eacea.ec.europa.eu/about-eacea/visual-identity_en</a:t>
            </a:r>
            <a:r>
              <a:rPr lang="en-US" altLang="en-US" dirty="0"/>
              <a:t> </a:t>
            </a:r>
          </a:p>
          <a:p>
            <a:endParaRPr lang="el-GR" dirty="0"/>
          </a:p>
          <a:p>
            <a:pPr marL="285750" indent="-285750">
              <a:buFont typeface="Wingdings" panose="05000000000000000000" pitchFamily="2" charset="2"/>
              <a:buChar char="q"/>
            </a:pPr>
            <a:endParaRPr lang="el-GR" dirty="0"/>
          </a:p>
          <a:p>
            <a:endParaRPr lang="el-GR" b="1" dirty="0"/>
          </a:p>
          <a:p>
            <a:endParaRPr lang="el-GR" b="1" dirty="0"/>
          </a:p>
          <a:p>
            <a:endParaRPr lang="el-GR" dirty="0"/>
          </a:p>
          <a:p>
            <a:endParaRPr lang="el-GR" dirty="0"/>
          </a:p>
          <a:p>
            <a:endParaRPr lang="el-GR" dirty="0"/>
          </a:p>
        </p:txBody>
      </p:sp>
    </p:spTree>
    <p:extLst>
      <p:ext uri="{BB962C8B-B14F-4D97-AF65-F5344CB8AC3E}">
        <p14:creationId xmlns:p14="http://schemas.microsoft.com/office/powerpoint/2010/main" val="83283477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16206" y="173908"/>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rPr>
              <a:t>Επικοινωνία με ΙΔΕΠ</a:t>
            </a: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466983" y="1228249"/>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4" name="TextBox 3"/>
          <p:cNvSpPr txBox="1"/>
          <p:nvPr/>
        </p:nvSpPr>
        <p:spPr>
          <a:xfrm>
            <a:off x="336186" y="1340768"/>
            <a:ext cx="8424936" cy="6309420"/>
          </a:xfrm>
          <a:prstGeom prst="rect">
            <a:avLst/>
          </a:prstGeom>
          <a:noFill/>
        </p:spPr>
        <p:txBody>
          <a:bodyPr wrap="square" rtlCol="0">
            <a:spAutoFit/>
          </a:bodyPr>
          <a:lstStyle/>
          <a:p>
            <a:endParaRPr lang="en-GB" dirty="0"/>
          </a:p>
          <a:p>
            <a:r>
              <a:rPr lang="el-GR" sz="2000" b="1" dirty="0"/>
              <a:t>Στρατηγικές Συμπράξεις (ΚΑ201, ΚΑ202, ΚΑ203, ΚΑ204)</a:t>
            </a:r>
          </a:p>
          <a:p>
            <a:endParaRPr lang="en-GB" sz="2000" b="1" dirty="0"/>
          </a:p>
          <a:p>
            <a:endParaRPr lang="el-GR" sz="2000" b="1" dirty="0"/>
          </a:p>
          <a:p>
            <a:pPr marL="285750" indent="-285750">
              <a:buFont typeface="Wingdings" panose="05000000000000000000" pitchFamily="2" charset="2"/>
              <a:buChar char="ü"/>
            </a:pPr>
            <a:r>
              <a:rPr lang="el-GR" sz="2000" b="1" dirty="0"/>
              <a:t>Σταύρου </a:t>
            </a:r>
            <a:r>
              <a:rPr lang="el-GR" sz="2000" b="1" dirty="0" err="1"/>
              <a:t>Πολίνα</a:t>
            </a:r>
            <a:endParaRPr lang="el-GR" sz="2000" b="1" dirty="0"/>
          </a:p>
          <a:p>
            <a:r>
              <a:rPr lang="el-GR" sz="2000" dirty="0"/>
              <a:t>      Λειτουργός Βασικής Δράσης 2 </a:t>
            </a:r>
          </a:p>
          <a:p>
            <a:r>
              <a:rPr lang="el-GR" sz="2000" dirty="0"/>
              <a:t>      Τηλέφωνο: 22448889</a:t>
            </a:r>
          </a:p>
          <a:p>
            <a:r>
              <a:rPr lang="el-GR" sz="2000" dirty="0"/>
              <a:t>      Ηλεκτρονική Διεύθυνση: </a:t>
            </a:r>
            <a:r>
              <a:rPr lang="en-US" sz="2000" dirty="0">
                <a:hlinkClick r:id="rId2"/>
              </a:rPr>
              <a:t>pstavrou@llp.org.cy</a:t>
            </a:r>
            <a:endParaRPr lang="en-US" sz="2000" dirty="0"/>
          </a:p>
          <a:p>
            <a:endParaRPr lang="en-US" sz="2000" b="1" dirty="0"/>
          </a:p>
          <a:p>
            <a:endParaRPr lang="en-US" sz="2000" b="1" dirty="0"/>
          </a:p>
          <a:p>
            <a:pPr marL="285750" indent="-285750">
              <a:buFont typeface="Wingdings" panose="05000000000000000000" pitchFamily="2" charset="2"/>
              <a:buChar char="ü"/>
            </a:pPr>
            <a:r>
              <a:rPr lang="el-GR" sz="2000" b="1" dirty="0" err="1"/>
              <a:t>Λεωνίδου</a:t>
            </a:r>
            <a:r>
              <a:rPr lang="el-GR" sz="2000" b="1" dirty="0"/>
              <a:t> Στέλλα</a:t>
            </a:r>
          </a:p>
          <a:p>
            <a:r>
              <a:rPr lang="el-GR" sz="2000" b="1" dirty="0"/>
              <a:t>      </a:t>
            </a:r>
            <a:r>
              <a:rPr lang="el-GR" sz="2000" dirty="0"/>
              <a:t>Συντονίστρια Βασικής Δράσης 2</a:t>
            </a:r>
          </a:p>
          <a:p>
            <a:r>
              <a:rPr lang="el-GR" sz="2000" dirty="0"/>
              <a:t>      Τηλέφωνο: 22448894</a:t>
            </a:r>
          </a:p>
          <a:p>
            <a:r>
              <a:rPr lang="el-GR" sz="2000" dirty="0"/>
              <a:t>      Ηλεκτρονική Διεύθυνση: </a:t>
            </a:r>
            <a:r>
              <a:rPr lang="en-US" sz="2000" dirty="0">
                <a:hlinkClick r:id="rId3"/>
              </a:rPr>
              <a:t>sleonidou@llp.org.cy</a:t>
            </a:r>
            <a:endParaRPr lang="en-US" sz="2000" dirty="0"/>
          </a:p>
          <a:p>
            <a:endParaRPr lang="el-GR" b="1" dirty="0"/>
          </a:p>
          <a:p>
            <a:endParaRPr lang="el-GR" b="1" dirty="0"/>
          </a:p>
          <a:p>
            <a:pPr marL="285750" indent="-285750">
              <a:buFont typeface="Wingdings" panose="05000000000000000000" pitchFamily="2" charset="2"/>
              <a:buChar char="§"/>
            </a:pPr>
            <a:endParaRPr lang="el-GR" b="1" dirty="0"/>
          </a:p>
          <a:p>
            <a:endParaRPr lang="el-GR" b="1" dirty="0"/>
          </a:p>
          <a:p>
            <a:endParaRPr lang="el-GR" dirty="0"/>
          </a:p>
          <a:p>
            <a:endParaRPr lang="el-GR" dirty="0"/>
          </a:p>
          <a:p>
            <a:endParaRPr lang="el-GR" dirty="0"/>
          </a:p>
        </p:txBody>
      </p:sp>
      <p:pic>
        <p:nvPicPr>
          <p:cNvPr id="3079" name="Picture 7" descr="C:\Users\Officer4\AppData\Local\Microsoft\Windows\Temporary Internet Files\Content.IE5\UXYS2N32\contact-us-1426589_960_72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5649" y="2636912"/>
            <a:ext cx="2096582" cy="21719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566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85767" y="315114"/>
            <a:ext cx="8064896" cy="973027"/>
          </a:xfrm>
          <a:prstGeom prst="rect">
            <a:avLst/>
          </a:prstGeom>
        </p:spPr>
        <p:txBody>
          <a:bodyPr vert="horz" lIns="91440" tIns="45720" rIns="91440" bIns="45720" rtlCol="0" anchor="ctr">
            <a:noAutofit/>
          </a:bodyPr>
          <a:lstStyle/>
          <a:p>
            <a:pPr algn="ctr">
              <a:spcBef>
                <a:spcPct val="0"/>
              </a:spcBef>
              <a:defRPr/>
            </a:pPr>
            <a:r>
              <a:rPr lang="en-US" sz="3600" b="1" dirty="0">
                <a:solidFill>
                  <a:srgbClr val="01A6C7"/>
                </a:solidFill>
                <a:ea typeface="+mj-ea"/>
                <a:cs typeface="+mj-cs"/>
              </a:rPr>
              <a:t>  </a:t>
            </a:r>
            <a:endParaRPr lang="en-GB" sz="3000" b="1" dirty="0">
              <a:solidFill>
                <a:schemeClr val="bg1">
                  <a:lumMod val="50000"/>
                </a:schemeClr>
              </a:solidFill>
              <a:ea typeface="+mj-ea"/>
              <a:cs typeface="+mj-cs"/>
            </a:endParaRPr>
          </a:p>
        </p:txBody>
      </p:sp>
      <p:sp>
        <p:nvSpPr>
          <p:cNvPr id="3" name="Content Placeholder 2"/>
          <p:cNvSpPr txBox="1">
            <a:spLocks/>
          </p:cNvSpPr>
          <p:nvPr/>
        </p:nvSpPr>
        <p:spPr>
          <a:xfrm>
            <a:off x="593668" y="1119064"/>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168835" y="1844826"/>
            <a:ext cx="7992888" cy="4265237"/>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213953" y="1513805"/>
            <a:ext cx="8677404" cy="4049214"/>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i="1" dirty="0">
              <a:solidFill>
                <a:schemeClr val="tx1">
                  <a:lumMod val="75000"/>
                  <a:lumOff val="25000"/>
                </a:schemeClr>
              </a:solidFill>
            </a:endParaRPr>
          </a:p>
        </p:txBody>
      </p:sp>
      <p:sp>
        <p:nvSpPr>
          <p:cNvPr id="7" name="Content Placeholder 2"/>
          <p:cNvSpPr txBox="1">
            <a:spLocks/>
          </p:cNvSpPr>
          <p:nvPr/>
        </p:nvSpPr>
        <p:spPr>
          <a:xfrm>
            <a:off x="898468" y="1844826"/>
            <a:ext cx="7992888" cy="4032448"/>
          </a:xfrm>
          <a:prstGeom prst="rect">
            <a:avLst/>
          </a:prstGeom>
        </p:spPr>
        <p:txBody>
          <a:bodyPr/>
          <a:lstStyle/>
          <a:p>
            <a:pPr marL="342900" indent="-342900" algn="just">
              <a:spcBef>
                <a:spcPct val="20000"/>
              </a:spcBef>
              <a:buFont typeface="Wingdings" panose="05000000000000000000" pitchFamily="2" charset="2"/>
              <a:buChar char="ü"/>
              <a:defRPr/>
            </a:pPr>
            <a:endParaRPr lang="en-GB" sz="2400" b="1" dirty="0"/>
          </a:p>
        </p:txBody>
      </p:sp>
      <p:sp>
        <p:nvSpPr>
          <p:cNvPr id="8" name="Content Placeholder 2"/>
          <p:cNvSpPr txBox="1">
            <a:spLocks/>
          </p:cNvSpPr>
          <p:nvPr/>
        </p:nvSpPr>
        <p:spPr>
          <a:xfrm>
            <a:off x="848461" y="801627"/>
            <a:ext cx="7992888" cy="5796000"/>
          </a:xfrm>
          <a:prstGeom prst="rect">
            <a:avLst/>
          </a:prstGeom>
        </p:spPr>
        <p:txBody>
          <a:bodyPr/>
          <a:lstStyle/>
          <a:p>
            <a:pPr algn="just">
              <a:spcBef>
                <a:spcPct val="20000"/>
              </a:spcBef>
              <a:defRPr/>
            </a:pPr>
            <a:endParaRPr lang="en-GB" sz="2400" dirty="0"/>
          </a:p>
          <a:p>
            <a:pPr algn="just">
              <a:spcBef>
                <a:spcPct val="20000"/>
              </a:spcBef>
              <a:defRPr/>
            </a:pPr>
            <a:endParaRPr lang="en-GB" sz="2400" dirty="0"/>
          </a:p>
        </p:txBody>
      </p:sp>
      <p:sp>
        <p:nvSpPr>
          <p:cNvPr id="9" name="Content Placeholder 2"/>
          <p:cNvSpPr txBox="1">
            <a:spLocks/>
          </p:cNvSpPr>
          <p:nvPr/>
        </p:nvSpPr>
        <p:spPr>
          <a:xfrm>
            <a:off x="168835" y="1513805"/>
            <a:ext cx="7992888" cy="4616898"/>
          </a:xfrm>
          <a:prstGeom prst="rect">
            <a:avLst/>
          </a:prstGeom>
        </p:spPr>
        <p:txBody>
          <a:bodyPr/>
          <a:lstStyle/>
          <a:p>
            <a:pPr algn="just">
              <a:spcBef>
                <a:spcPct val="20000"/>
              </a:spcBef>
              <a:defRPr/>
            </a:pPr>
            <a:endParaRPr lang="en-GB" sz="2400" dirty="0"/>
          </a:p>
        </p:txBody>
      </p:sp>
      <p:sp>
        <p:nvSpPr>
          <p:cNvPr id="32" name="Content Placeholder 2"/>
          <p:cNvSpPr txBox="1">
            <a:spLocks/>
          </p:cNvSpPr>
          <p:nvPr/>
        </p:nvSpPr>
        <p:spPr>
          <a:xfrm>
            <a:off x="179513" y="1700808"/>
            <a:ext cx="8677404" cy="4409254"/>
          </a:xfrm>
          <a:prstGeom prst="rect">
            <a:avLst/>
          </a:prstGeom>
        </p:spPr>
        <p:txBody>
          <a:bodyPr/>
          <a:lstStyle/>
          <a:p>
            <a:pPr algn="just">
              <a:spcBef>
                <a:spcPct val="20000"/>
              </a:spcBef>
              <a:defRPr/>
            </a:pPr>
            <a:r>
              <a:rPr lang="en-US" sz="2400" b="1" i="1" dirty="0">
                <a:solidFill>
                  <a:schemeClr val="tx1">
                    <a:lumMod val="75000"/>
                    <a:lumOff val="25000"/>
                  </a:schemeClr>
                </a:solidFill>
              </a:rPr>
              <a:t>			</a:t>
            </a:r>
          </a:p>
        </p:txBody>
      </p:sp>
      <p:sp>
        <p:nvSpPr>
          <p:cNvPr id="4" name="AutoShape 2" descr="Image result for Exceptional Costs KA2 Pictures"/>
          <p:cNvSpPr>
            <a:spLocks noChangeAspect="1" noChangeArrowheads="1"/>
          </p:cNvSpPr>
          <p:nvPr/>
        </p:nvSpPr>
        <p:spPr bwMode="auto">
          <a:xfrm>
            <a:off x="155575" y="-2147887"/>
            <a:ext cx="8096251"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4" descr="Image result for Exceptional Costs KA2 Pictures"/>
          <p:cNvSpPr>
            <a:spLocks noChangeAspect="1" noChangeArrowheads="1"/>
          </p:cNvSpPr>
          <p:nvPr/>
        </p:nvSpPr>
        <p:spPr bwMode="auto">
          <a:xfrm>
            <a:off x="307975" y="-1995487"/>
            <a:ext cx="8096251" cy="4476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7" descr="Image result for Financial related pictu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521661" y="5085184"/>
            <a:ext cx="6714636" cy="369332"/>
          </a:xfrm>
          <a:prstGeom prst="rect">
            <a:avLst/>
          </a:prstGeom>
          <a:noFill/>
        </p:spPr>
        <p:txBody>
          <a:bodyPr wrap="square" rtlCol="0">
            <a:spAutoFit/>
          </a:bodyPr>
          <a:lstStyle/>
          <a:p>
            <a:r>
              <a:rPr lang="en-US" dirty="0"/>
              <a:t> </a:t>
            </a: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734" y="1664844"/>
            <a:ext cx="5678357" cy="3199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312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90725" y="81682"/>
            <a:ext cx="8064896" cy="971054"/>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Ειδικές Διατάξεις &amp; Παραρτήματα (</a:t>
            </a:r>
            <a:r>
              <a:rPr lang="en-US" sz="2500" b="1" dirty="0">
                <a:solidFill>
                  <a:srgbClr val="20376A"/>
                </a:solidFill>
                <a:ea typeface="+mj-ea"/>
                <a:cs typeface="+mj-cs"/>
              </a:rPr>
              <a:t>5</a:t>
            </a:r>
            <a:r>
              <a:rPr lang="el-GR" sz="2500" b="1" dirty="0">
                <a:solidFill>
                  <a:srgbClr val="20376A"/>
                </a:solidFill>
                <a:ea typeface="+mj-ea"/>
                <a:cs typeface="+mj-cs"/>
              </a:rPr>
              <a:t>/</a:t>
            </a:r>
            <a:r>
              <a:rPr lang="en-US" sz="2500" b="1" dirty="0">
                <a:solidFill>
                  <a:srgbClr val="20376A"/>
                </a:solidFill>
                <a:ea typeface="+mj-ea"/>
                <a:cs typeface="+mj-cs"/>
              </a:rPr>
              <a:t>5</a:t>
            </a:r>
            <a:r>
              <a:rPr lang="el-GR" sz="2500" b="1" dirty="0">
                <a:solidFill>
                  <a:srgbClr val="20376A"/>
                </a:solidFill>
                <a:ea typeface="+mj-ea"/>
                <a:cs typeface="+mj-cs"/>
              </a:rPr>
              <a:t>)</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07505" y="1556791"/>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364601" y="1278559"/>
            <a:ext cx="8191020" cy="1923604"/>
          </a:xfrm>
          <a:prstGeom prst="rect">
            <a:avLst/>
          </a:prstGeom>
          <a:noFill/>
        </p:spPr>
        <p:txBody>
          <a:bodyPr wrap="square" rtlCol="0">
            <a:spAutoFit/>
          </a:bodyPr>
          <a:lstStyle/>
          <a:p>
            <a:endParaRPr lang="el-GR" sz="1900" dirty="0">
              <a:sym typeface="Wingdings" panose="05000000000000000000" pitchFamily="2" charset="2"/>
            </a:endParaRPr>
          </a:p>
          <a:p>
            <a:pPr marL="285750" indent="-285750">
              <a:buFont typeface="Wingdings" panose="05000000000000000000" pitchFamily="2" charset="2"/>
              <a:buChar char="§"/>
            </a:pPr>
            <a:r>
              <a:rPr lang="el-GR" sz="1900" b="1" u="sng" dirty="0">
                <a:sym typeface="Wingdings" panose="05000000000000000000" pitchFamily="2" charset="2"/>
              </a:rPr>
              <a:t>Παράρτημα </a:t>
            </a:r>
            <a:r>
              <a:rPr lang="en-US" sz="1900" b="1" u="sng" dirty="0">
                <a:sym typeface="Wingdings" panose="05000000000000000000" pitchFamily="2" charset="2"/>
              </a:rPr>
              <a:t> VII</a:t>
            </a:r>
            <a:r>
              <a:rPr lang="en-US" sz="1900" b="1" dirty="0">
                <a:sym typeface="Wingdings" panose="05000000000000000000" pitchFamily="2" charset="2"/>
              </a:rPr>
              <a:t> –</a:t>
            </a:r>
            <a:r>
              <a:rPr lang="el-GR" sz="2000" b="1" dirty="0"/>
              <a:t> </a:t>
            </a:r>
            <a:r>
              <a:rPr lang="en-US" sz="2000" b="1" dirty="0"/>
              <a:t>Addendum to the Grant Agreement for KA2 Strategic Partnerships </a:t>
            </a:r>
            <a:r>
              <a:rPr lang="el-GR" sz="2000" dirty="0">
                <a:sym typeface="Wingdings" panose="05000000000000000000" pitchFamily="2" charset="2"/>
              </a:rPr>
              <a:t></a:t>
            </a:r>
            <a:r>
              <a:rPr lang="en-US" sz="2000" dirty="0"/>
              <a:t> </a:t>
            </a:r>
            <a:r>
              <a:rPr lang="el-GR" sz="2000" dirty="0"/>
              <a:t>Επιπρόσθετες διατάξεις που θα ισχύσουν μόνο για τα σχέδια που θα υλοποιήσουν διαδικτυακές/μεικτές κινητικότητες</a:t>
            </a:r>
            <a:r>
              <a:rPr lang="en-US" sz="2000" dirty="0"/>
              <a:t> </a:t>
            </a:r>
            <a:r>
              <a:rPr lang="el-GR" sz="2000" dirty="0"/>
              <a:t>αντί για φυσικές μόνο, ως αποτέλεσμα της πανδημίας </a:t>
            </a:r>
            <a:r>
              <a:rPr lang="en-US" sz="2000" dirty="0"/>
              <a:t>Covid-19</a:t>
            </a:r>
            <a:endParaRPr lang="el-GR" sz="1900" dirty="0"/>
          </a:p>
          <a:p>
            <a:endParaRPr lang="el-GR" sz="2000" dirty="0"/>
          </a:p>
        </p:txBody>
      </p:sp>
      <p:pic>
        <p:nvPicPr>
          <p:cNvPr id="1026" name="Picture 2" descr="Addendum Meaning - YouTube">
            <a:extLst>
              <a:ext uri="{FF2B5EF4-FFF2-40B4-BE49-F238E27FC236}">
                <a16:creationId xmlns:a16="http://schemas.microsoft.com/office/drawing/2014/main" id="{F99D88DF-989E-4D87-A0C6-4878F2B00CF3}"/>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622161" y="3522006"/>
            <a:ext cx="3675900" cy="2067694"/>
          </a:xfrm>
          <a:prstGeom prst="snip2DiagRect">
            <a:avLst/>
          </a:prstGeom>
          <a:solidFill>
            <a:srgbClr val="01A6C7"/>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08312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21660" y="87433"/>
            <a:ext cx="8064896" cy="1080120"/>
          </a:xfrm>
          <a:prstGeom prst="rect">
            <a:avLst/>
          </a:prstGeom>
        </p:spPr>
        <p:txBody>
          <a:bodyPr vert="horz" lIns="91440" tIns="45720" rIns="91440" bIns="45720" rtlCol="0" anchor="ctr">
            <a:noAutofit/>
          </a:bodyPr>
          <a:lstStyle/>
          <a:p>
            <a:pPr algn="ctr">
              <a:spcBef>
                <a:spcPct val="0"/>
              </a:spcBef>
              <a:defRPr/>
            </a:pPr>
            <a:r>
              <a:rPr lang="el-GR" sz="3600" b="1" dirty="0">
                <a:solidFill>
                  <a:srgbClr val="20376A"/>
                </a:solidFill>
                <a:ea typeface="+mj-ea"/>
                <a:cs typeface="+mj-cs"/>
              </a:rPr>
              <a:t>Συμφωνία Επιχορήγησης</a:t>
            </a:r>
          </a:p>
          <a:p>
            <a:pPr algn="ctr">
              <a:spcBef>
                <a:spcPct val="0"/>
              </a:spcBef>
              <a:defRPr/>
            </a:pPr>
            <a:r>
              <a:rPr lang="el-GR" sz="2500" b="1" dirty="0">
                <a:solidFill>
                  <a:srgbClr val="20376A"/>
                </a:solidFill>
                <a:ea typeface="+mj-ea"/>
                <a:cs typeface="+mj-cs"/>
              </a:rPr>
              <a:t>Άρθρα Ειδικών Όρων (1/14)</a:t>
            </a:r>
            <a:endParaRPr lang="en-GB" sz="2500" b="1" dirty="0">
              <a:solidFill>
                <a:srgbClr val="20376A"/>
              </a:solidFill>
              <a:ea typeface="+mj-ea"/>
              <a:cs typeface="+mj-cs"/>
            </a:endParaRPr>
          </a:p>
        </p:txBody>
      </p:sp>
      <p:sp>
        <p:nvSpPr>
          <p:cNvPr id="3" name="Content Placeholder 2"/>
          <p:cNvSpPr txBox="1">
            <a:spLocks/>
          </p:cNvSpPr>
          <p:nvPr/>
        </p:nvSpPr>
        <p:spPr>
          <a:xfrm>
            <a:off x="593668" y="11616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p:txBody>
      </p:sp>
      <p:sp>
        <p:nvSpPr>
          <p:cNvPr id="5" name="Content Placeholder 2"/>
          <p:cNvSpPr txBox="1">
            <a:spLocks/>
          </p:cNvSpPr>
          <p:nvPr/>
        </p:nvSpPr>
        <p:spPr>
          <a:xfrm>
            <a:off x="746068" y="1314067"/>
            <a:ext cx="7992888" cy="4392488"/>
          </a:xfrm>
          <a:prstGeom prst="rect">
            <a:avLst/>
          </a:prstGeom>
        </p:spPr>
        <p:txBody>
          <a:bodyPr/>
          <a:lstStyle/>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l-GR" sz="2400" dirty="0">
              <a:solidFill>
                <a:schemeClr val="tx1">
                  <a:lumMod val="75000"/>
                  <a:lumOff val="25000"/>
                </a:schemeClr>
              </a:solidFill>
            </a:endParaRPr>
          </a:p>
          <a:p>
            <a:pPr marL="342900" indent="-342900" algn="just">
              <a:spcBef>
                <a:spcPct val="20000"/>
              </a:spcBef>
              <a:buFont typeface="Wingdings" panose="05000000000000000000" pitchFamily="2" charset="2"/>
              <a:buChar char="ü"/>
              <a:defRPr/>
            </a:pPr>
            <a:endParaRPr lang="en-GB" sz="2200" dirty="0">
              <a:solidFill>
                <a:schemeClr val="tx1">
                  <a:lumMod val="75000"/>
                  <a:lumOff val="25000"/>
                </a:schemeClr>
              </a:solidFill>
            </a:endParaRPr>
          </a:p>
        </p:txBody>
      </p:sp>
      <p:sp>
        <p:nvSpPr>
          <p:cNvPr id="6" name="Content Placeholder 2"/>
          <p:cNvSpPr txBox="1">
            <a:spLocks/>
          </p:cNvSpPr>
          <p:nvPr/>
        </p:nvSpPr>
        <p:spPr>
          <a:xfrm>
            <a:off x="135124" y="1844824"/>
            <a:ext cx="8711844" cy="4220853"/>
          </a:xfrm>
          <a:prstGeom prst="rect">
            <a:avLst/>
          </a:prstGeom>
        </p:spPr>
        <p:txBody>
          <a:bodyPr/>
          <a:lstStyle/>
          <a:p>
            <a:pPr marL="342900" indent="-342900" algn="just">
              <a:spcBef>
                <a:spcPct val="20000"/>
              </a:spcBef>
              <a:buFont typeface="Wingdings" panose="05000000000000000000" pitchFamily="2" charset="2"/>
              <a:buChar char="ü"/>
              <a:defRPr/>
            </a:pPr>
            <a:endParaRPr lang="en-US" sz="2400" dirty="0">
              <a:solidFill>
                <a:schemeClr val="tx1">
                  <a:lumMod val="75000"/>
                  <a:lumOff val="25000"/>
                </a:schemeClr>
              </a:solidFill>
            </a:endParaRPr>
          </a:p>
          <a:p>
            <a:endParaRPr lang="en-US" dirty="0"/>
          </a:p>
          <a:p>
            <a:pPr algn="just"/>
            <a:endParaRPr lang="el-GR" dirty="0"/>
          </a:p>
        </p:txBody>
      </p:sp>
      <p:sp>
        <p:nvSpPr>
          <p:cNvPr id="4" name="TextBox 3"/>
          <p:cNvSpPr txBox="1"/>
          <p:nvPr/>
        </p:nvSpPr>
        <p:spPr>
          <a:xfrm>
            <a:off x="193322" y="1546466"/>
            <a:ext cx="8595448" cy="4339650"/>
          </a:xfrm>
          <a:prstGeom prst="rect">
            <a:avLst/>
          </a:prstGeom>
          <a:noFill/>
        </p:spPr>
        <p:txBody>
          <a:bodyPr wrap="square" rtlCol="0">
            <a:spAutoFit/>
          </a:bodyPr>
          <a:lstStyle/>
          <a:p>
            <a:pPr>
              <a:buFont typeface="Wingdings" panose="05000000000000000000" pitchFamily="2" charset="2"/>
              <a:buChar char="q"/>
            </a:pPr>
            <a:r>
              <a:rPr lang="el-GR" sz="2000" dirty="0"/>
              <a:t>  </a:t>
            </a:r>
            <a:r>
              <a:rPr lang="el-GR" sz="2000" b="1" u="sng" dirty="0"/>
              <a:t>Άρθρο Ι.2.2 </a:t>
            </a:r>
            <a:r>
              <a:rPr lang="el-GR" sz="2000" b="1" dirty="0"/>
              <a:t>– Διάρκεια Σχεδίου: </a:t>
            </a:r>
            <a:r>
              <a:rPr lang="el-GR" sz="2000" dirty="0"/>
              <a:t>Εδώ αναγράφεται η συνολική διάρκεια του Σχεδίου σε μήνες και οι ημερομηνίες έναρξης και λήξης του</a:t>
            </a:r>
          </a:p>
          <a:p>
            <a:endParaRPr lang="el-GR" sz="2000" dirty="0"/>
          </a:p>
          <a:p>
            <a:pPr marL="285750" indent="-285750">
              <a:buFont typeface="Wingdings" panose="05000000000000000000" pitchFamily="2" charset="2"/>
              <a:buChar char="§"/>
            </a:pPr>
            <a:r>
              <a:rPr lang="el-GR" sz="2000" dirty="0"/>
              <a:t>Η διάρκεια ενός Σχεδίου μπορεί να παραταθεί </a:t>
            </a:r>
            <a:r>
              <a:rPr lang="el-GR" sz="2000" u="sng" dirty="0"/>
              <a:t>μέχρι και 6 μήνες</a:t>
            </a:r>
            <a:r>
              <a:rPr lang="el-GR" sz="2000" dirty="0"/>
              <a:t>, εφόσον: </a:t>
            </a:r>
          </a:p>
          <a:p>
            <a:endParaRPr lang="el-GR" sz="2000" dirty="0"/>
          </a:p>
          <a:p>
            <a:pPr marL="285750" indent="-285750">
              <a:buFont typeface="Wingdings" panose="05000000000000000000" pitchFamily="2" charset="2"/>
              <a:buChar char="ü"/>
            </a:pPr>
            <a:r>
              <a:rPr lang="el-GR" sz="2000" dirty="0"/>
              <a:t>Όλοι οι εταίροι είναι σύμφωνοι με την αλλαγή</a:t>
            </a:r>
          </a:p>
          <a:p>
            <a:pPr marL="285750" indent="-285750">
              <a:buFont typeface="Wingdings" panose="05000000000000000000" pitchFamily="2" charset="2"/>
              <a:buChar char="ü"/>
            </a:pPr>
            <a:r>
              <a:rPr lang="el-GR" sz="2000" dirty="0"/>
              <a:t>Η μέγιστη διάρκεια σχεδίων ΚΑ2, όπως αυτή ορίζεται στον Οδηγό του Προγράμματος, δεν παραβιάζεται (36 μήνες)</a:t>
            </a:r>
          </a:p>
          <a:p>
            <a:pPr marL="285750" indent="-285750">
              <a:buFont typeface="Wingdings" panose="05000000000000000000" pitchFamily="2" charset="2"/>
              <a:buChar char="ü"/>
            </a:pPr>
            <a:r>
              <a:rPr lang="el-GR" sz="2000" dirty="0"/>
              <a:t>Η ημερομηνία λήξης του Σχεδίου δεν είναι πέραν της 31</a:t>
            </a:r>
            <a:r>
              <a:rPr lang="el-GR" sz="2000" baseline="30000" dirty="0"/>
              <a:t>ης</a:t>
            </a:r>
            <a:r>
              <a:rPr lang="el-GR" sz="2000" dirty="0"/>
              <a:t> Αυγούστου 202</a:t>
            </a:r>
            <a:r>
              <a:rPr lang="en-US" sz="2000" dirty="0"/>
              <a:t>3</a:t>
            </a:r>
            <a:endParaRPr lang="el-GR" sz="2000" dirty="0"/>
          </a:p>
          <a:p>
            <a:pPr marL="285750" indent="-285750">
              <a:buFont typeface="Wingdings" panose="05000000000000000000" pitchFamily="2" charset="2"/>
              <a:buChar char="ü"/>
            </a:pPr>
            <a:r>
              <a:rPr lang="el-GR" sz="2000" dirty="0"/>
              <a:t>Η τροποποίηση εξυπηρετεί το γενικό συμφέρον του Σχεδίου</a:t>
            </a:r>
          </a:p>
          <a:p>
            <a:pPr marL="285750" indent="-285750">
              <a:buFont typeface="Wingdings" panose="05000000000000000000" pitchFamily="2" charset="2"/>
              <a:buChar char="ü"/>
            </a:pPr>
            <a:r>
              <a:rPr lang="el-GR" sz="2000" dirty="0"/>
              <a:t>Το αίτημα για τροποποίηση της διάρκειας υποβληθεί επαρκώς αιτιολογημένο προς το ΙΔΕΠ</a:t>
            </a:r>
            <a:r>
              <a:rPr lang="en-US" sz="2000" dirty="0"/>
              <a:t>, </a:t>
            </a:r>
            <a:r>
              <a:rPr lang="el-GR" sz="2000" dirty="0"/>
              <a:t>τουλάχιστον ένα μήνα πριν από τη λήξη του Σχεδίου και λάβει σχετική έγκριση</a:t>
            </a:r>
            <a:endParaRPr lang="en-US" sz="2000" dirty="0"/>
          </a:p>
          <a:p>
            <a:endParaRPr lang="el-GR" sz="1600" i="1" u="sng" dirty="0"/>
          </a:p>
        </p:txBody>
      </p:sp>
    </p:spTree>
    <p:extLst>
      <p:ext uri="{BB962C8B-B14F-4D97-AF65-F5344CB8AC3E}">
        <p14:creationId xmlns:p14="http://schemas.microsoft.com/office/powerpoint/2010/main" val="31671192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10313</TotalTime>
  <Words>6999</Words>
  <Application>Microsoft Office PowerPoint</Application>
  <PresentationFormat>On-screen Show (4:3)</PresentationFormat>
  <Paragraphs>1086</Paragraphs>
  <Slides>74</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74</vt:i4>
      </vt:variant>
    </vt:vector>
  </HeadingPairs>
  <TitlesOfParts>
    <vt:vector size="82" baseType="lpstr">
      <vt:lpstr>SimSun</vt:lpstr>
      <vt:lpstr>Arial</vt:lpstr>
      <vt:lpstr>Calibri</vt:lpstr>
      <vt:lpstr>Georgia</vt:lpstr>
      <vt:lpstr>Symbol</vt:lpstr>
      <vt:lpstr>Times New Roman</vt:lpstr>
      <vt:lpstr>Wingdings</vt: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 XGeorgiou</dc:creator>
  <cp:lastModifiedBy>Niki Georgiou</cp:lastModifiedBy>
  <cp:revision>1825</cp:revision>
  <cp:lastPrinted>2019-09-09T07:06:08Z</cp:lastPrinted>
  <dcterms:created xsi:type="dcterms:W3CDTF">2017-01-13T12:48:53Z</dcterms:created>
  <dcterms:modified xsi:type="dcterms:W3CDTF">2025-02-14T12:58:11Z</dcterms:modified>
</cp:coreProperties>
</file>