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Lst>
  <p:notesMasterIdLst>
    <p:notesMasterId r:id="rId114"/>
  </p:notesMasterIdLst>
  <p:handoutMasterIdLst>
    <p:handoutMasterId r:id="rId115"/>
  </p:handoutMasterIdLst>
  <p:sldIdLst>
    <p:sldId id="506" r:id="rId3"/>
    <p:sldId id="271" r:id="rId4"/>
    <p:sldId id="279" r:id="rId5"/>
    <p:sldId id="272" r:id="rId6"/>
    <p:sldId id="573" r:id="rId7"/>
    <p:sldId id="575" r:id="rId8"/>
    <p:sldId id="576" r:id="rId9"/>
    <p:sldId id="577" r:id="rId10"/>
    <p:sldId id="578" r:id="rId11"/>
    <p:sldId id="579" r:id="rId12"/>
    <p:sldId id="580" r:id="rId13"/>
    <p:sldId id="581" r:id="rId14"/>
    <p:sldId id="582" r:id="rId15"/>
    <p:sldId id="583" r:id="rId16"/>
    <p:sldId id="584" r:id="rId17"/>
    <p:sldId id="585" r:id="rId18"/>
    <p:sldId id="587" r:id="rId19"/>
    <p:sldId id="588" r:id="rId20"/>
    <p:sldId id="589" r:id="rId21"/>
    <p:sldId id="612" r:id="rId22"/>
    <p:sldId id="591" r:id="rId23"/>
    <p:sldId id="574" r:id="rId24"/>
    <p:sldId id="650" r:id="rId25"/>
    <p:sldId id="397" r:id="rId26"/>
    <p:sldId id="592" r:id="rId27"/>
    <p:sldId id="594" r:id="rId28"/>
    <p:sldId id="595" r:id="rId29"/>
    <p:sldId id="596" r:id="rId30"/>
    <p:sldId id="597" r:id="rId31"/>
    <p:sldId id="598" r:id="rId32"/>
    <p:sldId id="599" r:id="rId33"/>
    <p:sldId id="600" r:id="rId34"/>
    <p:sldId id="603" r:id="rId35"/>
    <p:sldId id="602" r:id="rId36"/>
    <p:sldId id="604" r:id="rId37"/>
    <p:sldId id="605" r:id="rId38"/>
    <p:sldId id="606" r:id="rId39"/>
    <p:sldId id="616" r:id="rId40"/>
    <p:sldId id="607" r:id="rId41"/>
    <p:sldId id="608" r:id="rId42"/>
    <p:sldId id="609" r:id="rId43"/>
    <p:sldId id="610" r:id="rId44"/>
    <p:sldId id="611" r:id="rId45"/>
    <p:sldId id="613" r:id="rId46"/>
    <p:sldId id="614" r:id="rId47"/>
    <p:sldId id="615" r:id="rId48"/>
    <p:sldId id="617" r:id="rId49"/>
    <p:sldId id="618" r:id="rId50"/>
    <p:sldId id="619" r:id="rId51"/>
    <p:sldId id="620" r:id="rId52"/>
    <p:sldId id="544" r:id="rId53"/>
    <p:sldId id="624" r:id="rId54"/>
    <p:sldId id="558" r:id="rId55"/>
    <p:sldId id="622" r:id="rId56"/>
    <p:sldId id="649" r:id="rId57"/>
    <p:sldId id="641" r:id="rId58"/>
    <p:sldId id="623" r:id="rId59"/>
    <p:sldId id="557" r:id="rId60"/>
    <p:sldId id="625" r:id="rId61"/>
    <p:sldId id="514" r:id="rId62"/>
    <p:sldId id="554" r:id="rId63"/>
    <p:sldId id="552" r:id="rId64"/>
    <p:sldId id="646" r:id="rId65"/>
    <p:sldId id="553" r:id="rId66"/>
    <p:sldId id="647" r:id="rId67"/>
    <p:sldId id="648" r:id="rId68"/>
    <p:sldId id="550" r:id="rId69"/>
    <p:sldId id="547" r:id="rId70"/>
    <p:sldId id="548" r:id="rId71"/>
    <p:sldId id="513" r:id="rId72"/>
    <p:sldId id="572" r:id="rId73"/>
    <p:sldId id="545" r:id="rId74"/>
    <p:sldId id="627" r:id="rId75"/>
    <p:sldId id="628" r:id="rId76"/>
    <p:sldId id="629" r:id="rId77"/>
    <p:sldId id="520" r:id="rId78"/>
    <p:sldId id="465" r:id="rId79"/>
    <p:sldId id="563" r:id="rId80"/>
    <p:sldId id="630" r:id="rId81"/>
    <p:sldId id="631" r:id="rId82"/>
    <p:sldId id="565" r:id="rId83"/>
    <p:sldId id="566" r:id="rId84"/>
    <p:sldId id="632" r:id="rId85"/>
    <p:sldId id="633" r:id="rId86"/>
    <p:sldId id="634" r:id="rId87"/>
    <p:sldId id="635" r:id="rId88"/>
    <p:sldId id="562" r:id="rId89"/>
    <p:sldId id="637" r:id="rId90"/>
    <p:sldId id="469" r:id="rId91"/>
    <p:sldId id="567" r:id="rId92"/>
    <p:sldId id="640" r:id="rId93"/>
    <p:sldId id="417" r:id="rId94"/>
    <p:sldId id="535" r:id="rId95"/>
    <p:sldId id="532" r:id="rId96"/>
    <p:sldId id="642" r:id="rId97"/>
    <p:sldId id="644" r:id="rId98"/>
    <p:sldId id="643" r:id="rId99"/>
    <p:sldId id="645" r:id="rId100"/>
    <p:sldId id="568" r:id="rId101"/>
    <p:sldId id="638" r:id="rId102"/>
    <p:sldId id="639" r:id="rId103"/>
    <p:sldId id="569" r:id="rId104"/>
    <p:sldId id="421" r:id="rId105"/>
    <p:sldId id="422" r:id="rId106"/>
    <p:sldId id="428" r:id="rId107"/>
    <p:sldId id="429" r:id="rId108"/>
    <p:sldId id="432" r:id="rId109"/>
    <p:sldId id="434" r:id="rId110"/>
    <p:sldId id="537" r:id="rId111"/>
    <p:sldId id="440" r:id="rId112"/>
    <p:sldId id="570" r:id="rId113"/>
  </p:sldIdLst>
  <p:sldSz cx="12192000" cy="6858000"/>
  <p:notesSz cx="6797675" cy="9874250"/>
  <p:defaultText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10">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lla Demetriou"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8879"/>
    <a:srgbClr val="6BCBBB"/>
    <a:srgbClr val="B27DE7"/>
    <a:srgbClr val="17D3CF"/>
    <a:srgbClr val="01A6C7"/>
    <a:srgbClr val="20BAA8"/>
    <a:srgbClr val="FF6600"/>
    <a:srgbClr val="20376A"/>
    <a:srgbClr val="01AED1"/>
    <a:srgbClr val="01C9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72" autoAdjust="0"/>
    <p:restoredTop sz="87781" autoAdjust="0"/>
  </p:normalViewPr>
  <p:slideViewPr>
    <p:cSldViewPr>
      <p:cViewPr varScale="1">
        <p:scale>
          <a:sx n="74" d="100"/>
          <a:sy n="74" d="100"/>
        </p:scale>
        <p:origin x="144" y="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9" d="100"/>
          <a:sy n="79" d="100"/>
        </p:scale>
        <p:origin x="-3936" y="-84"/>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presProps" Target="presProp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viewProps" Target="view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notesMaster" Target="notesMasters/notesMaster1.xml"/><Relationship Id="rId119"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handoutMaster" Target="handoutMasters/handout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s>
</file>

<file path=ppt/diagrams/_rels/data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F67717-47CD-41A6-B852-91F8B9FCFF6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B9CAEE11-BB52-487B-9B52-8CF13834BA36}">
      <dgm:prSet phldrT="[Text]"/>
      <dgm:spPr>
        <a:solidFill>
          <a:srgbClr val="308879"/>
        </a:solidFill>
      </dgm:spPr>
      <dgm:t>
        <a:bodyPr/>
        <a:lstStyle/>
        <a:p>
          <a:r>
            <a:rPr lang="el-GR" dirty="0"/>
            <a:t>Α’ Μέρος</a:t>
          </a:r>
          <a:endParaRPr lang="en-GB" dirty="0"/>
        </a:p>
      </dgm:t>
    </dgm:pt>
    <dgm:pt modelId="{E950F54D-6998-484B-B2D0-E83AAFC37FE0}" type="parTrans" cxnId="{BCC3D3B3-C95B-4FBD-BD16-B3FF22F5EAB2}">
      <dgm:prSet/>
      <dgm:spPr/>
      <dgm:t>
        <a:bodyPr/>
        <a:lstStyle/>
        <a:p>
          <a:endParaRPr lang="en-GB"/>
        </a:p>
      </dgm:t>
    </dgm:pt>
    <dgm:pt modelId="{07843313-4878-4C02-A596-CA22012D8F7C}" type="sibTrans" cxnId="{BCC3D3B3-C95B-4FBD-BD16-B3FF22F5EAB2}">
      <dgm:prSet/>
      <dgm:spPr/>
      <dgm:t>
        <a:bodyPr/>
        <a:lstStyle/>
        <a:p>
          <a:endParaRPr lang="en-GB"/>
        </a:p>
      </dgm:t>
    </dgm:pt>
    <dgm:pt modelId="{5F841752-0013-4386-AAA0-AE3D32D065EE}">
      <dgm:prSet phldrT="[Text]" custT="1"/>
      <dgm:spPr/>
      <dgm:t>
        <a:bodyPr/>
        <a:lstStyle/>
        <a:p>
          <a:r>
            <a:rPr lang="el-GR" sz="1600" b="1" dirty="0"/>
            <a:t>ΙΔΕΠ Διά Βίου Μάθησης (</a:t>
          </a:r>
          <a:r>
            <a:rPr lang="en-GB" sz="1600" b="1" dirty="0"/>
            <a:t>“National Agency”)</a:t>
          </a:r>
        </a:p>
      </dgm:t>
    </dgm:pt>
    <dgm:pt modelId="{292DBD35-98DF-4435-9534-478ACB3064D7}" type="parTrans" cxnId="{BA01D770-DB9E-4EBF-A1DA-FE4B0733F3A7}">
      <dgm:prSet/>
      <dgm:spPr/>
      <dgm:t>
        <a:bodyPr/>
        <a:lstStyle/>
        <a:p>
          <a:endParaRPr lang="en-GB"/>
        </a:p>
      </dgm:t>
    </dgm:pt>
    <dgm:pt modelId="{6C5DF800-7F5C-470F-8C55-8D0B28EC3CE0}" type="sibTrans" cxnId="{BA01D770-DB9E-4EBF-A1DA-FE4B0733F3A7}">
      <dgm:prSet/>
      <dgm:spPr/>
      <dgm:t>
        <a:bodyPr/>
        <a:lstStyle/>
        <a:p>
          <a:endParaRPr lang="en-GB"/>
        </a:p>
      </dgm:t>
    </dgm:pt>
    <dgm:pt modelId="{B9E94B2E-A3ED-4D56-86B9-23F099C9755B}">
      <dgm:prSet phldrT="[Text]"/>
      <dgm:spPr>
        <a:solidFill>
          <a:srgbClr val="308879"/>
        </a:solidFill>
      </dgm:spPr>
      <dgm:t>
        <a:bodyPr/>
        <a:lstStyle/>
        <a:p>
          <a:r>
            <a:rPr lang="el-GR" dirty="0"/>
            <a:t>Β’ Μέρος</a:t>
          </a:r>
          <a:endParaRPr lang="en-GB" dirty="0"/>
        </a:p>
      </dgm:t>
    </dgm:pt>
    <dgm:pt modelId="{DD8804CA-9AF1-4FAB-873F-83BB7111D535}" type="parTrans" cxnId="{F77B3A6A-E66E-4D25-84F9-5B9EC283C133}">
      <dgm:prSet/>
      <dgm:spPr/>
      <dgm:t>
        <a:bodyPr/>
        <a:lstStyle/>
        <a:p>
          <a:endParaRPr lang="en-GB"/>
        </a:p>
      </dgm:t>
    </dgm:pt>
    <dgm:pt modelId="{62C13E05-C264-402C-88A1-77B3892CE904}" type="sibTrans" cxnId="{F77B3A6A-E66E-4D25-84F9-5B9EC283C133}">
      <dgm:prSet/>
      <dgm:spPr/>
      <dgm:t>
        <a:bodyPr/>
        <a:lstStyle/>
        <a:p>
          <a:endParaRPr lang="en-GB"/>
        </a:p>
      </dgm:t>
    </dgm:pt>
    <dgm:pt modelId="{E5679C78-1A94-4BAB-87B7-BCA1FEB94546}">
      <dgm:prSet phldrT="[Text]" custT="1"/>
      <dgm:spPr/>
      <dgm:t>
        <a:bodyPr/>
        <a:lstStyle/>
        <a:p>
          <a:r>
            <a:rPr lang="el-GR" sz="1600" b="1" dirty="0"/>
            <a:t>Συντονιστής</a:t>
          </a:r>
          <a:r>
            <a:rPr lang="en-GB" sz="1600" b="1" dirty="0"/>
            <a:t> </a:t>
          </a:r>
          <a:r>
            <a:rPr lang="el-GR" sz="1600" b="1" dirty="0"/>
            <a:t>κοινοπραξίας &amp; Λοιποί εταίροι (</a:t>
          </a:r>
          <a:r>
            <a:rPr lang="en-GB" sz="1600" b="1" dirty="0"/>
            <a:t>“beneficiaries”)</a:t>
          </a:r>
        </a:p>
      </dgm:t>
    </dgm:pt>
    <dgm:pt modelId="{E0275D34-57E7-42DE-B3CE-FDF7D470B1E7}" type="parTrans" cxnId="{FC828D10-4F40-4EB7-BB52-A6FCCBABCF5D}">
      <dgm:prSet/>
      <dgm:spPr/>
      <dgm:t>
        <a:bodyPr/>
        <a:lstStyle/>
        <a:p>
          <a:endParaRPr lang="en-GB"/>
        </a:p>
      </dgm:t>
    </dgm:pt>
    <dgm:pt modelId="{BE35DDAB-F68D-472C-AA59-1947848B34CB}" type="sibTrans" cxnId="{FC828D10-4F40-4EB7-BB52-A6FCCBABCF5D}">
      <dgm:prSet/>
      <dgm:spPr/>
      <dgm:t>
        <a:bodyPr/>
        <a:lstStyle/>
        <a:p>
          <a:endParaRPr lang="en-GB"/>
        </a:p>
      </dgm:t>
    </dgm:pt>
    <dgm:pt modelId="{9FC5D2A4-27B1-46EA-91A5-4714A0B2C148}" type="pres">
      <dgm:prSet presAssocID="{F1F67717-47CD-41A6-B852-91F8B9FCFF6E}" presName="linear" presStyleCnt="0">
        <dgm:presLayoutVars>
          <dgm:animLvl val="lvl"/>
          <dgm:resizeHandles val="exact"/>
        </dgm:presLayoutVars>
      </dgm:prSet>
      <dgm:spPr/>
    </dgm:pt>
    <dgm:pt modelId="{F39D0A1A-3963-4F13-B1FB-93DD8B51F8CB}" type="pres">
      <dgm:prSet presAssocID="{B9CAEE11-BB52-487B-9B52-8CF13834BA36}" presName="parentText" presStyleLbl="node1" presStyleIdx="0" presStyleCnt="2">
        <dgm:presLayoutVars>
          <dgm:chMax val="0"/>
          <dgm:bulletEnabled val="1"/>
        </dgm:presLayoutVars>
      </dgm:prSet>
      <dgm:spPr/>
    </dgm:pt>
    <dgm:pt modelId="{FA46EF05-B28C-4BDE-8B25-7D665E5EE5B5}" type="pres">
      <dgm:prSet presAssocID="{B9CAEE11-BB52-487B-9B52-8CF13834BA36}" presName="childText" presStyleLbl="revTx" presStyleIdx="0" presStyleCnt="2">
        <dgm:presLayoutVars>
          <dgm:bulletEnabled val="1"/>
        </dgm:presLayoutVars>
      </dgm:prSet>
      <dgm:spPr/>
    </dgm:pt>
    <dgm:pt modelId="{F3EF1731-8267-42AE-A3A7-7B29785145D4}" type="pres">
      <dgm:prSet presAssocID="{B9E94B2E-A3ED-4D56-86B9-23F099C9755B}" presName="parentText" presStyleLbl="node1" presStyleIdx="1" presStyleCnt="2">
        <dgm:presLayoutVars>
          <dgm:chMax val="0"/>
          <dgm:bulletEnabled val="1"/>
        </dgm:presLayoutVars>
      </dgm:prSet>
      <dgm:spPr/>
    </dgm:pt>
    <dgm:pt modelId="{376DB898-803A-40ED-ACD6-44CB4B64BB8F}" type="pres">
      <dgm:prSet presAssocID="{B9E94B2E-A3ED-4D56-86B9-23F099C9755B}" presName="childText" presStyleLbl="revTx" presStyleIdx="1" presStyleCnt="2">
        <dgm:presLayoutVars>
          <dgm:bulletEnabled val="1"/>
        </dgm:presLayoutVars>
      </dgm:prSet>
      <dgm:spPr/>
    </dgm:pt>
  </dgm:ptLst>
  <dgm:cxnLst>
    <dgm:cxn modelId="{64EF3902-DC64-4186-9796-3428F9243F2A}" type="presOf" srcId="{B9CAEE11-BB52-487B-9B52-8CF13834BA36}" destId="{F39D0A1A-3963-4F13-B1FB-93DD8B51F8CB}" srcOrd="0" destOrd="0" presId="urn:microsoft.com/office/officeart/2005/8/layout/vList2"/>
    <dgm:cxn modelId="{7BB1CC0F-2C89-4080-976C-4D8C4BD0DA29}" type="presOf" srcId="{F1F67717-47CD-41A6-B852-91F8B9FCFF6E}" destId="{9FC5D2A4-27B1-46EA-91A5-4714A0B2C148}" srcOrd="0" destOrd="0" presId="urn:microsoft.com/office/officeart/2005/8/layout/vList2"/>
    <dgm:cxn modelId="{FC828D10-4F40-4EB7-BB52-A6FCCBABCF5D}" srcId="{B9E94B2E-A3ED-4D56-86B9-23F099C9755B}" destId="{E5679C78-1A94-4BAB-87B7-BCA1FEB94546}" srcOrd="0" destOrd="0" parTransId="{E0275D34-57E7-42DE-B3CE-FDF7D470B1E7}" sibTransId="{BE35DDAB-F68D-472C-AA59-1947848B34CB}"/>
    <dgm:cxn modelId="{55F51542-5AC6-411E-817D-E510D22A026A}" type="presOf" srcId="{5F841752-0013-4386-AAA0-AE3D32D065EE}" destId="{FA46EF05-B28C-4BDE-8B25-7D665E5EE5B5}" srcOrd="0" destOrd="0" presId="urn:microsoft.com/office/officeart/2005/8/layout/vList2"/>
    <dgm:cxn modelId="{F77B3A6A-E66E-4D25-84F9-5B9EC283C133}" srcId="{F1F67717-47CD-41A6-B852-91F8B9FCFF6E}" destId="{B9E94B2E-A3ED-4D56-86B9-23F099C9755B}" srcOrd="1" destOrd="0" parTransId="{DD8804CA-9AF1-4FAB-873F-83BB7111D535}" sibTransId="{62C13E05-C264-402C-88A1-77B3892CE904}"/>
    <dgm:cxn modelId="{BA01D770-DB9E-4EBF-A1DA-FE4B0733F3A7}" srcId="{B9CAEE11-BB52-487B-9B52-8CF13834BA36}" destId="{5F841752-0013-4386-AAA0-AE3D32D065EE}" srcOrd="0" destOrd="0" parTransId="{292DBD35-98DF-4435-9534-478ACB3064D7}" sibTransId="{6C5DF800-7F5C-470F-8C55-8D0B28EC3CE0}"/>
    <dgm:cxn modelId="{07F72B84-032F-4EC7-970A-B75F009956F1}" type="presOf" srcId="{E5679C78-1A94-4BAB-87B7-BCA1FEB94546}" destId="{376DB898-803A-40ED-ACD6-44CB4B64BB8F}" srcOrd="0" destOrd="0" presId="urn:microsoft.com/office/officeart/2005/8/layout/vList2"/>
    <dgm:cxn modelId="{BCC3D3B3-C95B-4FBD-BD16-B3FF22F5EAB2}" srcId="{F1F67717-47CD-41A6-B852-91F8B9FCFF6E}" destId="{B9CAEE11-BB52-487B-9B52-8CF13834BA36}" srcOrd="0" destOrd="0" parTransId="{E950F54D-6998-484B-B2D0-E83AAFC37FE0}" sibTransId="{07843313-4878-4C02-A596-CA22012D8F7C}"/>
    <dgm:cxn modelId="{86715AEA-5D22-4EC3-99D8-F16B2DBED1D7}" type="presOf" srcId="{B9E94B2E-A3ED-4D56-86B9-23F099C9755B}" destId="{F3EF1731-8267-42AE-A3A7-7B29785145D4}" srcOrd="0" destOrd="0" presId="urn:microsoft.com/office/officeart/2005/8/layout/vList2"/>
    <dgm:cxn modelId="{8D37B981-8F89-406D-B85C-DB73A9CB6078}" type="presParOf" srcId="{9FC5D2A4-27B1-46EA-91A5-4714A0B2C148}" destId="{F39D0A1A-3963-4F13-B1FB-93DD8B51F8CB}" srcOrd="0" destOrd="0" presId="urn:microsoft.com/office/officeart/2005/8/layout/vList2"/>
    <dgm:cxn modelId="{17860AA6-7612-4D81-8C89-0065B71FD1E9}" type="presParOf" srcId="{9FC5D2A4-27B1-46EA-91A5-4714A0B2C148}" destId="{FA46EF05-B28C-4BDE-8B25-7D665E5EE5B5}" srcOrd="1" destOrd="0" presId="urn:microsoft.com/office/officeart/2005/8/layout/vList2"/>
    <dgm:cxn modelId="{16804839-EAC5-4132-A34E-C448E2DC8644}" type="presParOf" srcId="{9FC5D2A4-27B1-46EA-91A5-4714A0B2C148}" destId="{F3EF1731-8267-42AE-A3A7-7B29785145D4}" srcOrd="2" destOrd="0" presId="urn:microsoft.com/office/officeart/2005/8/layout/vList2"/>
    <dgm:cxn modelId="{43CE89BE-D2B1-43A4-981D-A4904A31683D}" type="presParOf" srcId="{9FC5D2A4-27B1-46EA-91A5-4714A0B2C148}" destId="{376DB898-803A-40ED-ACD6-44CB4B64BB8F}" srcOrd="3"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DBA05E-17B3-44FB-A7E6-AF06509B866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81DDC80-8C12-44D9-8950-C6F6074319BE}">
      <dgm:prSet custT="1"/>
      <dgm:spPr/>
      <dgm:t>
        <a:bodyPr/>
        <a:lstStyle/>
        <a:p>
          <a:r>
            <a:rPr lang="el-GR" sz="2400" dirty="0"/>
            <a:t>Επιτόπιος έλεγχος κατά τη διάρκεια της υλοποίησης του έργου</a:t>
          </a:r>
          <a:endParaRPr lang="en-US" sz="2400" dirty="0"/>
        </a:p>
      </dgm:t>
    </dgm:pt>
    <dgm:pt modelId="{869AFAA8-FDA4-4F24-922D-36FE7960EA17}" type="parTrans" cxnId="{3D01A3D1-FBE4-44EF-B9E8-FAEAEFEE79B6}">
      <dgm:prSet/>
      <dgm:spPr/>
      <dgm:t>
        <a:bodyPr/>
        <a:lstStyle/>
        <a:p>
          <a:endParaRPr lang="en-US"/>
        </a:p>
      </dgm:t>
    </dgm:pt>
    <dgm:pt modelId="{F49C347C-3F5C-48EA-BED8-7BC27122994E}" type="sibTrans" cxnId="{3D01A3D1-FBE4-44EF-B9E8-FAEAEFEE79B6}">
      <dgm:prSet/>
      <dgm:spPr/>
      <dgm:t>
        <a:bodyPr/>
        <a:lstStyle/>
        <a:p>
          <a:endParaRPr lang="en-US"/>
        </a:p>
      </dgm:t>
    </dgm:pt>
    <dgm:pt modelId="{FD21D658-E707-490B-A2CE-686A8EDEDE05}">
      <dgm:prSet custT="1"/>
      <dgm:spPr/>
      <dgm:t>
        <a:bodyPr/>
        <a:lstStyle/>
        <a:p>
          <a:r>
            <a:rPr lang="el-GR" sz="2400" dirty="0"/>
            <a:t>Επιτόπιος έλεγχος μετά την ολοκλήρωση του έργου και συνήθως, μετά τον έλεγχο της τελικής έκθεσης </a:t>
          </a:r>
          <a:endParaRPr lang="en-US" sz="2400" dirty="0"/>
        </a:p>
      </dgm:t>
    </dgm:pt>
    <dgm:pt modelId="{7B3EFFA1-3561-4642-800D-B347F0FDBB0F}" type="parTrans" cxnId="{B34A5952-9E24-48FD-91AE-9C15C253AD47}">
      <dgm:prSet/>
      <dgm:spPr/>
      <dgm:t>
        <a:bodyPr/>
        <a:lstStyle/>
        <a:p>
          <a:endParaRPr lang="en-US"/>
        </a:p>
      </dgm:t>
    </dgm:pt>
    <dgm:pt modelId="{FA8978E3-3B4B-4D48-A9A4-115610F81D82}" type="sibTrans" cxnId="{B34A5952-9E24-48FD-91AE-9C15C253AD47}">
      <dgm:prSet/>
      <dgm:spPr/>
      <dgm:t>
        <a:bodyPr/>
        <a:lstStyle/>
        <a:p>
          <a:endParaRPr lang="en-US"/>
        </a:p>
      </dgm:t>
    </dgm:pt>
    <dgm:pt modelId="{E76C669B-3561-4A72-A2E5-CC32C7D6F24B}" type="pres">
      <dgm:prSet presAssocID="{91DBA05E-17B3-44FB-A7E6-AF06509B8663}" presName="hierChild1" presStyleCnt="0">
        <dgm:presLayoutVars>
          <dgm:chPref val="1"/>
          <dgm:dir/>
          <dgm:animOne val="branch"/>
          <dgm:animLvl val="lvl"/>
          <dgm:resizeHandles/>
        </dgm:presLayoutVars>
      </dgm:prSet>
      <dgm:spPr/>
    </dgm:pt>
    <dgm:pt modelId="{7895357D-6C8B-47C6-801D-60C309B7169D}" type="pres">
      <dgm:prSet presAssocID="{D81DDC80-8C12-44D9-8950-C6F6074319BE}" presName="hierRoot1" presStyleCnt="0"/>
      <dgm:spPr/>
    </dgm:pt>
    <dgm:pt modelId="{26C94DD2-305B-4337-BAB4-B6416D1B66D5}" type="pres">
      <dgm:prSet presAssocID="{D81DDC80-8C12-44D9-8950-C6F6074319BE}" presName="composite" presStyleCnt="0"/>
      <dgm:spPr/>
    </dgm:pt>
    <dgm:pt modelId="{FD5ED74B-1EA4-4F31-B59D-93B9943922DE}" type="pres">
      <dgm:prSet presAssocID="{D81DDC80-8C12-44D9-8950-C6F6074319BE}" presName="background" presStyleLbl="node0" presStyleIdx="0" presStyleCnt="2"/>
      <dgm:spPr>
        <a:solidFill>
          <a:srgbClr val="308879"/>
        </a:solidFill>
      </dgm:spPr>
    </dgm:pt>
    <dgm:pt modelId="{BDF7AF1C-1D8C-43C1-8DDC-F88C39318D9B}" type="pres">
      <dgm:prSet presAssocID="{D81DDC80-8C12-44D9-8950-C6F6074319BE}" presName="text" presStyleLbl="fgAcc0" presStyleIdx="0" presStyleCnt="2" custLinFactNeighborX="-607" custLinFactNeighborY="-1226">
        <dgm:presLayoutVars>
          <dgm:chPref val="3"/>
        </dgm:presLayoutVars>
      </dgm:prSet>
      <dgm:spPr/>
    </dgm:pt>
    <dgm:pt modelId="{F72187D4-90B1-4AFF-9008-323AEB938FB1}" type="pres">
      <dgm:prSet presAssocID="{D81DDC80-8C12-44D9-8950-C6F6074319BE}" presName="hierChild2" presStyleCnt="0"/>
      <dgm:spPr/>
    </dgm:pt>
    <dgm:pt modelId="{2FFF5687-2C56-43CC-81B7-3A28AD285D94}" type="pres">
      <dgm:prSet presAssocID="{FD21D658-E707-490B-A2CE-686A8EDEDE05}" presName="hierRoot1" presStyleCnt="0"/>
      <dgm:spPr/>
    </dgm:pt>
    <dgm:pt modelId="{E213DF97-0ACA-434D-8C2A-A7FB9DBEADD8}" type="pres">
      <dgm:prSet presAssocID="{FD21D658-E707-490B-A2CE-686A8EDEDE05}" presName="composite" presStyleCnt="0"/>
      <dgm:spPr/>
    </dgm:pt>
    <dgm:pt modelId="{73E13904-855D-4347-B2CA-1664DA483DD4}" type="pres">
      <dgm:prSet presAssocID="{FD21D658-E707-490B-A2CE-686A8EDEDE05}" presName="background" presStyleLbl="node0" presStyleIdx="1" presStyleCnt="2"/>
      <dgm:spPr>
        <a:solidFill>
          <a:srgbClr val="308879"/>
        </a:solidFill>
      </dgm:spPr>
    </dgm:pt>
    <dgm:pt modelId="{017695CE-787F-4D68-9812-E6F315EA9349}" type="pres">
      <dgm:prSet presAssocID="{FD21D658-E707-490B-A2CE-686A8EDEDE05}" presName="text" presStyleLbl="fgAcc0" presStyleIdx="1" presStyleCnt="2">
        <dgm:presLayoutVars>
          <dgm:chPref val="3"/>
        </dgm:presLayoutVars>
      </dgm:prSet>
      <dgm:spPr/>
    </dgm:pt>
    <dgm:pt modelId="{264360F4-7B48-469C-A274-1EE7D59469FE}" type="pres">
      <dgm:prSet presAssocID="{FD21D658-E707-490B-A2CE-686A8EDEDE05}" presName="hierChild2" presStyleCnt="0"/>
      <dgm:spPr/>
    </dgm:pt>
  </dgm:ptLst>
  <dgm:cxnLst>
    <dgm:cxn modelId="{F91DC11D-5942-43A9-8B5C-B6842A11B1DA}" type="presOf" srcId="{91DBA05E-17B3-44FB-A7E6-AF06509B8663}" destId="{E76C669B-3561-4A72-A2E5-CC32C7D6F24B}" srcOrd="0" destOrd="0" presId="urn:microsoft.com/office/officeart/2005/8/layout/hierarchy1"/>
    <dgm:cxn modelId="{B34A5952-9E24-48FD-91AE-9C15C253AD47}" srcId="{91DBA05E-17B3-44FB-A7E6-AF06509B8663}" destId="{FD21D658-E707-490B-A2CE-686A8EDEDE05}" srcOrd="1" destOrd="0" parTransId="{7B3EFFA1-3561-4642-800D-B347F0FDBB0F}" sibTransId="{FA8978E3-3B4B-4D48-A9A4-115610F81D82}"/>
    <dgm:cxn modelId="{C3CFD287-E42B-46C5-A500-8999C6E360E9}" type="presOf" srcId="{FD21D658-E707-490B-A2CE-686A8EDEDE05}" destId="{017695CE-787F-4D68-9812-E6F315EA9349}" srcOrd="0" destOrd="0" presId="urn:microsoft.com/office/officeart/2005/8/layout/hierarchy1"/>
    <dgm:cxn modelId="{26EA459A-0D92-4A5A-B32B-20FC227A5C80}" type="presOf" srcId="{D81DDC80-8C12-44D9-8950-C6F6074319BE}" destId="{BDF7AF1C-1D8C-43C1-8DDC-F88C39318D9B}" srcOrd="0" destOrd="0" presId="urn:microsoft.com/office/officeart/2005/8/layout/hierarchy1"/>
    <dgm:cxn modelId="{3D01A3D1-FBE4-44EF-B9E8-FAEAEFEE79B6}" srcId="{91DBA05E-17B3-44FB-A7E6-AF06509B8663}" destId="{D81DDC80-8C12-44D9-8950-C6F6074319BE}" srcOrd="0" destOrd="0" parTransId="{869AFAA8-FDA4-4F24-922D-36FE7960EA17}" sibTransId="{F49C347C-3F5C-48EA-BED8-7BC27122994E}"/>
    <dgm:cxn modelId="{1AF15FA3-E873-4148-9B59-131509AAF2C5}" type="presParOf" srcId="{E76C669B-3561-4A72-A2E5-CC32C7D6F24B}" destId="{7895357D-6C8B-47C6-801D-60C309B7169D}" srcOrd="0" destOrd="0" presId="urn:microsoft.com/office/officeart/2005/8/layout/hierarchy1"/>
    <dgm:cxn modelId="{33DC65BF-1DB6-4C9D-AE32-CE91EF99896B}" type="presParOf" srcId="{7895357D-6C8B-47C6-801D-60C309B7169D}" destId="{26C94DD2-305B-4337-BAB4-B6416D1B66D5}" srcOrd="0" destOrd="0" presId="urn:microsoft.com/office/officeart/2005/8/layout/hierarchy1"/>
    <dgm:cxn modelId="{0BE81053-7966-4AD0-B455-D34BD61DFFF1}" type="presParOf" srcId="{26C94DD2-305B-4337-BAB4-B6416D1B66D5}" destId="{FD5ED74B-1EA4-4F31-B59D-93B9943922DE}" srcOrd="0" destOrd="0" presId="urn:microsoft.com/office/officeart/2005/8/layout/hierarchy1"/>
    <dgm:cxn modelId="{92B52E73-91C4-461A-9AA1-FE2A0474DD52}" type="presParOf" srcId="{26C94DD2-305B-4337-BAB4-B6416D1B66D5}" destId="{BDF7AF1C-1D8C-43C1-8DDC-F88C39318D9B}" srcOrd="1" destOrd="0" presId="urn:microsoft.com/office/officeart/2005/8/layout/hierarchy1"/>
    <dgm:cxn modelId="{9E663C37-EC53-45A7-94DE-5B8F842DA6B9}" type="presParOf" srcId="{7895357D-6C8B-47C6-801D-60C309B7169D}" destId="{F72187D4-90B1-4AFF-9008-323AEB938FB1}" srcOrd="1" destOrd="0" presId="urn:microsoft.com/office/officeart/2005/8/layout/hierarchy1"/>
    <dgm:cxn modelId="{7A56DCCE-4453-4711-A428-9006CF928386}" type="presParOf" srcId="{E76C669B-3561-4A72-A2E5-CC32C7D6F24B}" destId="{2FFF5687-2C56-43CC-81B7-3A28AD285D94}" srcOrd="1" destOrd="0" presId="urn:microsoft.com/office/officeart/2005/8/layout/hierarchy1"/>
    <dgm:cxn modelId="{3DD8F5BE-5768-4CFD-8B7E-2735D755DF3B}" type="presParOf" srcId="{2FFF5687-2C56-43CC-81B7-3A28AD285D94}" destId="{E213DF97-0ACA-434D-8C2A-A7FB9DBEADD8}" srcOrd="0" destOrd="0" presId="urn:microsoft.com/office/officeart/2005/8/layout/hierarchy1"/>
    <dgm:cxn modelId="{D1F75839-B022-4164-BE9D-5E2ED3A01B7B}" type="presParOf" srcId="{E213DF97-0ACA-434D-8C2A-A7FB9DBEADD8}" destId="{73E13904-855D-4347-B2CA-1664DA483DD4}" srcOrd="0" destOrd="0" presId="urn:microsoft.com/office/officeart/2005/8/layout/hierarchy1"/>
    <dgm:cxn modelId="{1A156806-8EF0-4768-AE90-09183164491B}" type="presParOf" srcId="{E213DF97-0ACA-434D-8C2A-A7FB9DBEADD8}" destId="{017695CE-787F-4D68-9812-E6F315EA9349}" srcOrd="1" destOrd="0" presId="urn:microsoft.com/office/officeart/2005/8/layout/hierarchy1"/>
    <dgm:cxn modelId="{783D8140-0AC2-4A26-B663-82C78E05BDBD}" type="presParOf" srcId="{2FFF5687-2C56-43CC-81B7-3A28AD285D94}" destId="{264360F4-7B48-469C-A274-1EE7D59469F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2FF91C-9F68-4701-8A04-9073210BB936}"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GB"/>
        </a:p>
      </dgm:t>
    </dgm:pt>
    <dgm:pt modelId="{5C0C1BB3-6A2C-459A-81A4-6A2633B6A79B}">
      <dgm:prSet phldrT="[Text]"/>
      <dgm:spPr>
        <a:solidFill>
          <a:srgbClr val="308879"/>
        </a:solidFill>
      </dgm:spPr>
      <dgm:t>
        <a:bodyPr/>
        <a:lstStyle/>
        <a:p>
          <a:endParaRPr lang="en-GB" dirty="0">
            <a:solidFill>
              <a:srgbClr val="308879"/>
            </a:solidFill>
          </a:endParaRPr>
        </a:p>
      </dgm:t>
    </dgm:pt>
    <dgm:pt modelId="{DFD20964-0682-4BE8-B2BA-A5A69F9701E0}" type="parTrans" cxnId="{D90F9BF3-2BA8-4AB8-AC3A-60D8776D24F1}">
      <dgm:prSet/>
      <dgm:spPr/>
      <dgm:t>
        <a:bodyPr/>
        <a:lstStyle/>
        <a:p>
          <a:endParaRPr lang="en-GB"/>
        </a:p>
      </dgm:t>
    </dgm:pt>
    <dgm:pt modelId="{692B8A26-23C4-4C73-B2D8-A225254E2BAB}" type="sibTrans" cxnId="{D90F9BF3-2BA8-4AB8-AC3A-60D8776D24F1}">
      <dgm:prSet/>
      <dgm:spPr/>
      <dgm:t>
        <a:bodyPr/>
        <a:lstStyle/>
        <a:p>
          <a:endParaRPr lang="en-GB"/>
        </a:p>
      </dgm:t>
    </dgm:pt>
    <dgm:pt modelId="{90F91C78-63E5-4C15-8D78-CCE54237ED1A}">
      <dgm:prSet phldrT="[Text]"/>
      <dgm:spPr>
        <a:solidFill>
          <a:srgbClr val="308879"/>
        </a:solidFill>
      </dgm:spPr>
      <dgm:t>
        <a:bodyPr/>
        <a:lstStyle/>
        <a:p>
          <a:endParaRPr lang="en-GB" dirty="0"/>
        </a:p>
      </dgm:t>
    </dgm:pt>
    <dgm:pt modelId="{BE8ED43D-A959-4262-863C-89A4FFFDB780}" type="parTrans" cxnId="{DD950216-9EDE-421B-8BF8-4421DBAA1C67}">
      <dgm:prSet/>
      <dgm:spPr/>
      <dgm:t>
        <a:bodyPr/>
        <a:lstStyle/>
        <a:p>
          <a:endParaRPr lang="en-GB"/>
        </a:p>
      </dgm:t>
    </dgm:pt>
    <dgm:pt modelId="{AD3838AF-23B6-406D-AA69-9E91630DB403}" type="sibTrans" cxnId="{DD950216-9EDE-421B-8BF8-4421DBAA1C67}">
      <dgm:prSet/>
      <dgm:spPr/>
      <dgm:t>
        <a:bodyPr/>
        <a:lstStyle/>
        <a:p>
          <a:endParaRPr lang="en-GB"/>
        </a:p>
      </dgm:t>
    </dgm:pt>
    <dgm:pt modelId="{8021376D-9010-4F6B-8481-B599585D1A25}">
      <dgm:prSet/>
      <dgm:spPr>
        <a:ln>
          <a:solidFill>
            <a:srgbClr val="B27DE7"/>
          </a:solidFill>
        </a:ln>
      </dgm:spPr>
      <dgm:t>
        <a:bodyPr/>
        <a:lstStyle/>
        <a:p>
          <a:pPr algn="ctr"/>
          <a:r>
            <a:rPr lang="el-GR" dirty="0">
              <a:solidFill>
                <a:srgbClr val="000000"/>
              </a:solidFill>
              <a:effectLst/>
              <a:latin typeface="Times New Roman" panose="02020603050405020304" pitchFamily="18" charset="0"/>
              <a:ea typeface="Times New Roman" panose="02020603050405020304" pitchFamily="18" charset="0"/>
            </a:rPr>
            <a:t>Επέκταση των διαπιστώσεων σε άλλες επιχορηγήσεις </a:t>
          </a:r>
          <a:r>
            <a:rPr lang="el-GR" dirty="0">
              <a:solidFill>
                <a:srgbClr val="000000"/>
              </a:solidFill>
              <a:effectLst/>
              <a:latin typeface="Times New Roman" panose="02020603050405020304" pitchFamily="18" charset="0"/>
              <a:ea typeface="Times New Roman" panose="02020603050405020304" pitchFamily="18" charset="0"/>
              <a:sym typeface="Wingdings" panose="05000000000000000000" pitchFamily="2" charset="2"/>
            </a:rPr>
            <a:t> </a:t>
          </a:r>
          <a:r>
            <a:rPr lang="el-GR" dirty="0">
              <a:solidFill>
                <a:srgbClr val="000000"/>
              </a:solidFill>
              <a:effectLst/>
              <a:latin typeface="Times New Roman" panose="02020603050405020304" pitchFamily="18" charset="0"/>
              <a:ea typeface="Times New Roman" panose="02020603050405020304" pitchFamily="18" charset="0"/>
            </a:rPr>
            <a:t>Οι έλεγχοι, οι αξιολογήσεις, οι λογιστικοί έλεγχοι ή οι έρευνες στο πλαίσιο των οποίων εντοπίζονται συστημικά ή επαναλαμβανόμενα σφάλματα, παρατυπίες, απάτη ή αθέτηση υποχρεώσεων στο </a:t>
          </a:r>
          <a:r>
            <a:rPr lang="el-GR" dirty="0">
              <a:effectLst/>
              <a:latin typeface="Times New Roman" panose="02020603050405020304" pitchFamily="18" charset="0"/>
              <a:ea typeface="Times New Roman" panose="02020603050405020304" pitchFamily="18" charset="0"/>
            </a:rPr>
            <a:t>πλαίσιο οποιασδήποτε επιχορήγησης της ΕΕ μπορούν επίσης να έχουν συνέπειες για άλλες επιχορηγήσεις της ΕΕ που λαμβάνονται υπό παρόμοιους όρους</a:t>
          </a:r>
          <a:endParaRPr lang="en-GB" dirty="0"/>
        </a:p>
      </dgm:t>
    </dgm:pt>
    <dgm:pt modelId="{EFC63D46-0E8C-4218-B987-17B86B301886}" type="parTrans" cxnId="{190FF5AB-19CB-4E5A-B904-783B851D3E06}">
      <dgm:prSet/>
      <dgm:spPr/>
      <dgm:t>
        <a:bodyPr/>
        <a:lstStyle/>
        <a:p>
          <a:endParaRPr lang="en-GB"/>
        </a:p>
      </dgm:t>
    </dgm:pt>
    <dgm:pt modelId="{7F573F89-3937-4BE3-8106-3F8E0DB1D1EB}" type="sibTrans" cxnId="{190FF5AB-19CB-4E5A-B904-783B851D3E06}">
      <dgm:prSet/>
      <dgm:spPr/>
      <dgm:t>
        <a:bodyPr/>
        <a:lstStyle/>
        <a:p>
          <a:endParaRPr lang="en-GB"/>
        </a:p>
      </dgm:t>
    </dgm:pt>
    <dgm:pt modelId="{CF7181AF-EC2A-4C5A-A557-ED544DDD6814}">
      <dgm:prSet/>
      <dgm:spPr>
        <a:ln>
          <a:solidFill>
            <a:srgbClr val="B27DE7"/>
          </a:solidFill>
        </a:ln>
      </dgm:spPr>
      <dgm:t>
        <a:bodyPr/>
        <a:lstStyle/>
        <a:p>
          <a:pPr algn="ctr"/>
          <a:r>
            <a:rPr lang="el-GR" dirty="0">
              <a:latin typeface="Times New Roman" panose="02020603050405020304" pitchFamily="18" charset="0"/>
              <a:ea typeface="Times New Roman" panose="02020603050405020304" pitchFamily="18" charset="0"/>
            </a:rPr>
            <a:t>Ο</a:t>
          </a:r>
          <a:r>
            <a:rPr lang="el-GR" dirty="0">
              <a:effectLst/>
              <a:latin typeface="Times New Roman" panose="02020603050405020304" pitchFamily="18" charset="0"/>
              <a:ea typeface="Times New Roman" panose="02020603050405020304" pitchFamily="18" charset="0"/>
            </a:rPr>
            <a:t>ι διαπιστώσεις έρευνας της OLAF ή της Ευρωπαϊκής Εισαγγελίας μπορεί να οδηγήσουν σε ποινική δίωξη, σύμφωνα με το εθνικό δίκαιο</a:t>
          </a:r>
          <a:endParaRPr lang="en-GB" dirty="0"/>
        </a:p>
      </dgm:t>
    </dgm:pt>
    <dgm:pt modelId="{CE00FCFD-4706-43C0-B3BE-3EFB9654E2EC}" type="parTrans" cxnId="{564137BB-D4F3-45D7-8679-F7D8C4AA6908}">
      <dgm:prSet/>
      <dgm:spPr/>
      <dgm:t>
        <a:bodyPr/>
        <a:lstStyle/>
        <a:p>
          <a:endParaRPr lang="en-GB"/>
        </a:p>
      </dgm:t>
    </dgm:pt>
    <dgm:pt modelId="{0239BB2B-3CB4-44A0-A4D9-C51550A05F5C}" type="sibTrans" cxnId="{564137BB-D4F3-45D7-8679-F7D8C4AA6908}">
      <dgm:prSet/>
      <dgm:spPr/>
      <dgm:t>
        <a:bodyPr/>
        <a:lstStyle/>
        <a:p>
          <a:endParaRPr lang="en-GB"/>
        </a:p>
      </dgm:t>
    </dgm:pt>
    <dgm:pt modelId="{D5003C9C-581A-4708-9F0F-2CB4B41E5653}" type="pres">
      <dgm:prSet presAssocID="{C22FF91C-9F68-4701-8A04-9073210BB936}" presName="diagram" presStyleCnt="0">
        <dgm:presLayoutVars>
          <dgm:dir/>
          <dgm:animLvl val="lvl"/>
          <dgm:resizeHandles val="exact"/>
        </dgm:presLayoutVars>
      </dgm:prSet>
      <dgm:spPr/>
    </dgm:pt>
    <dgm:pt modelId="{AD90231F-9E2C-4517-9735-F165520C1692}" type="pres">
      <dgm:prSet presAssocID="{5C0C1BB3-6A2C-459A-81A4-6A2633B6A79B}" presName="compNode" presStyleCnt="0"/>
      <dgm:spPr/>
    </dgm:pt>
    <dgm:pt modelId="{35BC0285-E20B-46F9-BB5A-E1F5F24DAC44}" type="pres">
      <dgm:prSet presAssocID="{5C0C1BB3-6A2C-459A-81A4-6A2633B6A79B}" presName="childRect" presStyleLbl="bgAcc1" presStyleIdx="0" presStyleCnt="2">
        <dgm:presLayoutVars>
          <dgm:bulletEnabled val="1"/>
        </dgm:presLayoutVars>
      </dgm:prSet>
      <dgm:spPr/>
    </dgm:pt>
    <dgm:pt modelId="{D253A0CF-6F3B-4E8D-9ABB-7648E8236439}" type="pres">
      <dgm:prSet presAssocID="{5C0C1BB3-6A2C-459A-81A4-6A2633B6A79B}" presName="parentText" presStyleLbl="node1" presStyleIdx="0" presStyleCnt="0">
        <dgm:presLayoutVars>
          <dgm:chMax val="0"/>
          <dgm:bulletEnabled val="1"/>
        </dgm:presLayoutVars>
      </dgm:prSet>
      <dgm:spPr/>
    </dgm:pt>
    <dgm:pt modelId="{2E0B3C2A-E73E-40E6-9BE5-97D076729D14}" type="pres">
      <dgm:prSet presAssocID="{5C0C1BB3-6A2C-459A-81A4-6A2633B6A79B}" presName="parentRect" presStyleLbl="alignNode1" presStyleIdx="0" presStyleCnt="2"/>
      <dgm:spPr/>
    </dgm:pt>
    <dgm:pt modelId="{A95BE135-7BD8-490F-A55C-7F21F461B678}" type="pres">
      <dgm:prSet presAssocID="{5C0C1BB3-6A2C-459A-81A4-6A2633B6A79B}" presName="adorn" presStyleLbl="fgAccFollowNode1" presStyleIdx="0" presStyleCnt="2"/>
      <dgm:spPr>
        <a:blipFill rotWithShape="1">
          <a:blip xmlns:r="http://schemas.openxmlformats.org/officeDocument/2006/relationships" r:embed="rId1"/>
          <a:srcRect/>
          <a:stretch>
            <a:fillRect l="-38000" r="-38000"/>
          </a:stretch>
        </a:blipFill>
      </dgm:spPr>
    </dgm:pt>
    <dgm:pt modelId="{EAFEB125-1941-4576-9C05-D764DFFD03C8}" type="pres">
      <dgm:prSet presAssocID="{692B8A26-23C4-4C73-B2D8-A225254E2BAB}" presName="sibTrans" presStyleLbl="sibTrans2D1" presStyleIdx="0" presStyleCnt="0"/>
      <dgm:spPr/>
    </dgm:pt>
    <dgm:pt modelId="{AFC33AE4-F718-442A-812B-1477DDAEF07D}" type="pres">
      <dgm:prSet presAssocID="{90F91C78-63E5-4C15-8D78-CCE54237ED1A}" presName="compNode" presStyleCnt="0"/>
      <dgm:spPr/>
    </dgm:pt>
    <dgm:pt modelId="{A18883AB-4103-4D92-B292-18F429C26F52}" type="pres">
      <dgm:prSet presAssocID="{90F91C78-63E5-4C15-8D78-CCE54237ED1A}" presName="childRect" presStyleLbl="bgAcc1" presStyleIdx="1" presStyleCnt="2" custLinFactNeighborX="428" custLinFactNeighborY="387">
        <dgm:presLayoutVars>
          <dgm:bulletEnabled val="1"/>
        </dgm:presLayoutVars>
      </dgm:prSet>
      <dgm:spPr/>
    </dgm:pt>
    <dgm:pt modelId="{4B43A9C5-825B-43C8-8EEF-9B4AFE4E1395}" type="pres">
      <dgm:prSet presAssocID="{90F91C78-63E5-4C15-8D78-CCE54237ED1A}" presName="parentText" presStyleLbl="node1" presStyleIdx="0" presStyleCnt="0">
        <dgm:presLayoutVars>
          <dgm:chMax val="0"/>
          <dgm:bulletEnabled val="1"/>
        </dgm:presLayoutVars>
      </dgm:prSet>
      <dgm:spPr/>
    </dgm:pt>
    <dgm:pt modelId="{B43E1D2E-7516-423D-8584-4BD2D9FF563C}" type="pres">
      <dgm:prSet presAssocID="{90F91C78-63E5-4C15-8D78-CCE54237ED1A}" presName="parentRect" presStyleLbl="alignNode1" presStyleIdx="1" presStyleCnt="2"/>
      <dgm:spPr/>
    </dgm:pt>
    <dgm:pt modelId="{0804CE58-0681-42AD-B13C-4EA52990FD19}" type="pres">
      <dgm:prSet presAssocID="{90F91C78-63E5-4C15-8D78-CCE54237ED1A}" presName="adorn" presStyleLbl="fgAccFollowNode1" presStyleIdx="1" presStyleCnt="2"/>
      <dgm:spPr>
        <a:blipFill rotWithShape="1">
          <a:blip xmlns:r="http://schemas.openxmlformats.org/officeDocument/2006/relationships" r:embed="rId2"/>
          <a:srcRect/>
          <a:stretch>
            <a:fillRect l="-39000" r="-39000"/>
          </a:stretch>
        </a:blipFill>
      </dgm:spPr>
    </dgm:pt>
  </dgm:ptLst>
  <dgm:cxnLst>
    <dgm:cxn modelId="{DD950216-9EDE-421B-8BF8-4421DBAA1C67}" srcId="{C22FF91C-9F68-4701-8A04-9073210BB936}" destId="{90F91C78-63E5-4C15-8D78-CCE54237ED1A}" srcOrd="1" destOrd="0" parTransId="{BE8ED43D-A959-4262-863C-89A4FFFDB780}" sibTransId="{AD3838AF-23B6-406D-AA69-9E91630DB403}"/>
    <dgm:cxn modelId="{1BD4731A-2A09-430A-B274-8695914D0A0A}" type="presOf" srcId="{CF7181AF-EC2A-4C5A-A557-ED544DDD6814}" destId="{A18883AB-4103-4D92-B292-18F429C26F52}" srcOrd="0" destOrd="0" presId="urn:microsoft.com/office/officeart/2005/8/layout/bList2"/>
    <dgm:cxn modelId="{6EABEB1B-28E2-406E-AE5C-D4D9C561DDC0}" type="presOf" srcId="{8021376D-9010-4F6B-8481-B599585D1A25}" destId="{35BC0285-E20B-46F9-BB5A-E1F5F24DAC44}" srcOrd="0" destOrd="0" presId="urn:microsoft.com/office/officeart/2005/8/layout/bList2"/>
    <dgm:cxn modelId="{81FA9D8E-F3AF-4C55-A2A0-F84B5A10A959}" type="presOf" srcId="{90F91C78-63E5-4C15-8D78-CCE54237ED1A}" destId="{B43E1D2E-7516-423D-8584-4BD2D9FF563C}" srcOrd="1" destOrd="0" presId="urn:microsoft.com/office/officeart/2005/8/layout/bList2"/>
    <dgm:cxn modelId="{501FE09F-A643-4799-9E33-464BD0665428}" type="presOf" srcId="{90F91C78-63E5-4C15-8D78-CCE54237ED1A}" destId="{4B43A9C5-825B-43C8-8EEF-9B4AFE4E1395}" srcOrd="0" destOrd="0" presId="urn:microsoft.com/office/officeart/2005/8/layout/bList2"/>
    <dgm:cxn modelId="{D91C5AA7-9E70-40A1-BCD4-5CC039B5B848}" type="presOf" srcId="{692B8A26-23C4-4C73-B2D8-A225254E2BAB}" destId="{EAFEB125-1941-4576-9C05-D764DFFD03C8}" srcOrd="0" destOrd="0" presId="urn:microsoft.com/office/officeart/2005/8/layout/bList2"/>
    <dgm:cxn modelId="{190FF5AB-19CB-4E5A-B904-783B851D3E06}" srcId="{5C0C1BB3-6A2C-459A-81A4-6A2633B6A79B}" destId="{8021376D-9010-4F6B-8481-B599585D1A25}" srcOrd="0" destOrd="0" parTransId="{EFC63D46-0E8C-4218-B987-17B86B301886}" sibTransId="{7F573F89-3937-4BE3-8106-3F8E0DB1D1EB}"/>
    <dgm:cxn modelId="{E950EDB1-F8EF-4953-BC24-9C1C25F3D467}" type="presOf" srcId="{5C0C1BB3-6A2C-459A-81A4-6A2633B6A79B}" destId="{D253A0CF-6F3B-4E8D-9ABB-7648E8236439}" srcOrd="0" destOrd="0" presId="urn:microsoft.com/office/officeart/2005/8/layout/bList2"/>
    <dgm:cxn modelId="{AFC13AB4-69C3-4143-B508-5E90757167E3}" type="presOf" srcId="{C22FF91C-9F68-4701-8A04-9073210BB936}" destId="{D5003C9C-581A-4708-9F0F-2CB4B41E5653}" srcOrd="0" destOrd="0" presId="urn:microsoft.com/office/officeart/2005/8/layout/bList2"/>
    <dgm:cxn modelId="{564137BB-D4F3-45D7-8679-F7D8C4AA6908}" srcId="{90F91C78-63E5-4C15-8D78-CCE54237ED1A}" destId="{CF7181AF-EC2A-4C5A-A557-ED544DDD6814}" srcOrd="0" destOrd="0" parTransId="{CE00FCFD-4706-43C0-B3BE-3EFB9654E2EC}" sibTransId="{0239BB2B-3CB4-44A0-A4D9-C51550A05F5C}"/>
    <dgm:cxn modelId="{D90F9BF3-2BA8-4AB8-AC3A-60D8776D24F1}" srcId="{C22FF91C-9F68-4701-8A04-9073210BB936}" destId="{5C0C1BB3-6A2C-459A-81A4-6A2633B6A79B}" srcOrd="0" destOrd="0" parTransId="{DFD20964-0682-4BE8-B2BA-A5A69F9701E0}" sibTransId="{692B8A26-23C4-4C73-B2D8-A225254E2BAB}"/>
    <dgm:cxn modelId="{1CE9A8F6-EBE8-4DB2-B40E-F158FA1016CE}" type="presOf" srcId="{5C0C1BB3-6A2C-459A-81A4-6A2633B6A79B}" destId="{2E0B3C2A-E73E-40E6-9BE5-97D076729D14}" srcOrd="1" destOrd="0" presId="urn:microsoft.com/office/officeart/2005/8/layout/bList2"/>
    <dgm:cxn modelId="{432FBCC9-70C9-428C-8934-44D2D1ADB58A}" type="presParOf" srcId="{D5003C9C-581A-4708-9F0F-2CB4B41E5653}" destId="{AD90231F-9E2C-4517-9735-F165520C1692}" srcOrd="0" destOrd="0" presId="urn:microsoft.com/office/officeart/2005/8/layout/bList2"/>
    <dgm:cxn modelId="{6E8E41E4-A252-48A7-9761-D5B17BA0FC75}" type="presParOf" srcId="{AD90231F-9E2C-4517-9735-F165520C1692}" destId="{35BC0285-E20B-46F9-BB5A-E1F5F24DAC44}" srcOrd="0" destOrd="0" presId="urn:microsoft.com/office/officeart/2005/8/layout/bList2"/>
    <dgm:cxn modelId="{531E3917-6F76-41B9-B279-4116EF6652E9}" type="presParOf" srcId="{AD90231F-9E2C-4517-9735-F165520C1692}" destId="{D253A0CF-6F3B-4E8D-9ABB-7648E8236439}" srcOrd="1" destOrd="0" presId="urn:microsoft.com/office/officeart/2005/8/layout/bList2"/>
    <dgm:cxn modelId="{3D7AD766-5A29-4E31-AA27-F46327C0EE95}" type="presParOf" srcId="{AD90231F-9E2C-4517-9735-F165520C1692}" destId="{2E0B3C2A-E73E-40E6-9BE5-97D076729D14}" srcOrd="2" destOrd="0" presId="urn:microsoft.com/office/officeart/2005/8/layout/bList2"/>
    <dgm:cxn modelId="{76EB23C0-C329-4B08-ACC6-F658782E8C2E}" type="presParOf" srcId="{AD90231F-9E2C-4517-9735-F165520C1692}" destId="{A95BE135-7BD8-490F-A55C-7F21F461B678}" srcOrd="3" destOrd="0" presId="urn:microsoft.com/office/officeart/2005/8/layout/bList2"/>
    <dgm:cxn modelId="{BF9FB80B-6549-43B6-8BD2-E0715EDE3112}" type="presParOf" srcId="{D5003C9C-581A-4708-9F0F-2CB4B41E5653}" destId="{EAFEB125-1941-4576-9C05-D764DFFD03C8}" srcOrd="1" destOrd="0" presId="urn:microsoft.com/office/officeart/2005/8/layout/bList2"/>
    <dgm:cxn modelId="{F4A945B4-29F2-458F-857E-ACD91B3F9AEF}" type="presParOf" srcId="{D5003C9C-581A-4708-9F0F-2CB4B41E5653}" destId="{AFC33AE4-F718-442A-812B-1477DDAEF07D}" srcOrd="2" destOrd="0" presId="urn:microsoft.com/office/officeart/2005/8/layout/bList2"/>
    <dgm:cxn modelId="{E249C4A5-F3C2-48B8-9BAF-79CDE54270A3}" type="presParOf" srcId="{AFC33AE4-F718-442A-812B-1477DDAEF07D}" destId="{A18883AB-4103-4D92-B292-18F429C26F52}" srcOrd="0" destOrd="0" presId="urn:microsoft.com/office/officeart/2005/8/layout/bList2"/>
    <dgm:cxn modelId="{38F51302-3C53-44E2-B198-175C682A8B14}" type="presParOf" srcId="{AFC33AE4-F718-442A-812B-1477DDAEF07D}" destId="{4B43A9C5-825B-43C8-8EEF-9B4AFE4E1395}" srcOrd="1" destOrd="0" presId="urn:microsoft.com/office/officeart/2005/8/layout/bList2"/>
    <dgm:cxn modelId="{81605A84-E065-47E4-80AA-5CCFB60A139C}" type="presParOf" srcId="{AFC33AE4-F718-442A-812B-1477DDAEF07D}" destId="{B43E1D2E-7516-423D-8584-4BD2D9FF563C}" srcOrd="2" destOrd="0" presId="urn:microsoft.com/office/officeart/2005/8/layout/bList2"/>
    <dgm:cxn modelId="{86C2DC6D-E505-4F9F-A190-258D4E26B516}" type="presParOf" srcId="{AFC33AE4-F718-442A-812B-1477DDAEF07D}" destId="{0804CE58-0681-42AD-B13C-4EA52990FD19}" srcOrd="3" destOrd="0" presId="urn:microsoft.com/office/officeart/2005/8/layout/bList2"/>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3ECE75-4949-43BE-9205-5D9068BABA7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0B08EA01-B6F0-4091-B35B-68330AB8FF6F}">
      <dgm:prSet phldrT="[Text]" custT="1"/>
      <dgm:spPr>
        <a:solidFill>
          <a:srgbClr val="308879"/>
        </a:solidFill>
      </dgm:spPr>
      <dgm:t>
        <a:bodyPr/>
        <a:lstStyle/>
        <a:p>
          <a:r>
            <a:rPr lang="el-GR" sz="2800" dirty="0"/>
            <a:t>Λειτουργός Σχεδίων ΚΑ220</a:t>
          </a:r>
          <a:endParaRPr lang="en-GB" sz="2800" dirty="0"/>
        </a:p>
      </dgm:t>
    </dgm:pt>
    <dgm:pt modelId="{14AD2CFF-2A2F-45C4-AB85-ABB09B44AA16}" type="parTrans" cxnId="{F1C1E5DA-C3FE-4990-BB02-B61ABCE69099}">
      <dgm:prSet/>
      <dgm:spPr/>
      <dgm:t>
        <a:bodyPr/>
        <a:lstStyle/>
        <a:p>
          <a:endParaRPr lang="en-GB"/>
        </a:p>
      </dgm:t>
    </dgm:pt>
    <dgm:pt modelId="{E083FCC3-BA00-49A9-9D87-8AEA3EF3DC07}" type="sibTrans" cxnId="{F1C1E5DA-C3FE-4990-BB02-B61ABCE69099}">
      <dgm:prSet/>
      <dgm:spPr/>
      <dgm:t>
        <a:bodyPr/>
        <a:lstStyle/>
        <a:p>
          <a:endParaRPr lang="en-GB"/>
        </a:p>
      </dgm:t>
    </dgm:pt>
    <dgm:pt modelId="{510279E1-B57E-4100-AA6A-C274EDAD13B4}">
      <dgm:prSet phldrT="[Text]"/>
      <dgm:spPr>
        <a:solidFill>
          <a:srgbClr val="6BCBBB">
            <a:alpha val="89804"/>
          </a:srgbClr>
        </a:solidFill>
      </dgm:spPr>
      <dgm:t>
        <a:bodyPr/>
        <a:lstStyle/>
        <a:p>
          <a:r>
            <a:rPr lang="el-GR" dirty="0" err="1"/>
            <a:t>Βιολάρη</a:t>
          </a:r>
          <a:r>
            <a:rPr lang="el-GR" dirty="0"/>
            <a:t> Σοφία</a:t>
          </a:r>
          <a:endParaRPr lang="en-GB" dirty="0"/>
        </a:p>
      </dgm:t>
    </dgm:pt>
    <dgm:pt modelId="{2877831E-1431-4643-8739-7C4A5583CE79}" type="parTrans" cxnId="{F5FBF481-DD90-44E6-B703-8B567A44EAA3}">
      <dgm:prSet/>
      <dgm:spPr/>
      <dgm:t>
        <a:bodyPr/>
        <a:lstStyle/>
        <a:p>
          <a:endParaRPr lang="en-GB"/>
        </a:p>
      </dgm:t>
    </dgm:pt>
    <dgm:pt modelId="{A18DF9D8-51D9-4708-9C80-D63F14311A12}" type="sibTrans" cxnId="{F5FBF481-DD90-44E6-B703-8B567A44EAA3}">
      <dgm:prSet/>
      <dgm:spPr/>
      <dgm:t>
        <a:bodyPr/>
        <a:lstStyle/>
        <a:p>
          <a:endParaRPr lang="en-GB"/>
        </a:p>
      </dgm:t>
    </dgm:pt>
    <dgm:pt modelId="{84E8FA63-BBCE-45B4-843A-6045A0BD7A34}">
      <dgm:prSet phldrT="[Text]"/>
      <dgm:spPr>
        <a:solidFill>
          <a:srgbClr val="6BCBBB">
            <a:alpha val="89804"/>
          </a:srgbClr>
        </a:solidFill>
      </dgm:spPr>
      <dgm:t>
        <a:bodyPr/>
        <a:lstStyle/>
        <a:p>
          <a:r>
            <a:rPr lang="el-GR" dirty="0"/>
            <a:t>22448850</a:t>
          </a:r>
          <a:endParaRPr lang="en-GB" dirty="0"/>
        </a:p>
      </dgm:t>
    </dgm:pt>
    <dgm:pt modelId="{F073394A-ADD8-478B-9E5D-923BEA2BC169}" type="parTrans" cxnId="{A34D35A7-C798-4D19-A6FF-402F3EEF1A74}">
      <dgm:prSet/>
      <dgm:spPr/>
      <dgm:t>
        <a:bodyPr/>
        <a:lstStyle/>
        <a:p>
          <a:endParaRPr lang="en-GB"/>
        </a:p>
      </dgm:t>
    </dgm:pt>
    <dgm:pt modelId="{3BD1326E-C909-4D0A-89F4-1C0A4B514603}" type="sibTrans" cxnId="{A34D35A7-C798-4D19-A6FF-402F3EEF1A74}">
      <dgm:prSet/>
      <dgm:spPr/>
      <dgm:t>
        <a:bodyPr/>
        <a:lstStyle/>
        <a:p>
          <a:endParaRPr lang="en-GB"/>
        </a:p>
      </dgm:t>
    </dgm:pt>
    <dgm:pt modelId="{DA7CCB4F-FA0A-4A82-ADA7-40C8EACC05AF}">
      <dgm:prSet phldrT="[Text]" custT="1"/>
      <dgm:spPr>
        <a:solidFill>
          <a:srgbClr val="308879"/>
        </a:solidFill>
      </dgm:spPr>
      <dgm:t>
        <a:bodyPr/>
        <a:lstStyle/>
        <a:p>
          <a:r>
            <a:rPr lang="el-GR" sz="2800" dirty="0"/>
            <a:t>Συντονίστρια Βασικής Δράσης 2</a:t>
          </a:r>
          <a:endParaRPr lang="en-GB" sz="2800" dirty="0"/>
        </a:p>
      </dgm:t>
    </dgm:pt>
    <dgm:pt modelId="{C5B87136-13CA-421F-BACB-A460D793C528}" type="parTrans" cxnId="{9A772C03-CABD-4F4B-A511-6E86B508F1C1}">
      <dgm:prSet/>
      <dgm:spPr/>
      <dgm:t>
        <a:bodyPr/>
        <a:lstStyle/>
        <a:p>
          <a:endParaRPr lang="en-GB"/>
        </a:p>
      </dgm:t>
    </dgm:pt>
    <dgm:pt modelId="{4759CD4E-DD61-4B6E-8A56-6596593EDDCE}" type="sibTrans" cxnId="{9A772C03-CABD-4F4B-A511-6E86B508F1C1}">
      <dgm:prSet/>
      <dgm:spPr/>
      <dgm:t>
        <a:bodyPr/>
        <a:lstStyle/>
        <a:p>
          <a:endParaRPr lang="en-GB"/>
        </a:p>
      </dgm:t>
    </dgm:pt>
    <dgm:pt modelId="{C2B8B8C0-4775-4485-B7D9-A9CDB890A02A}">
      <dgm:prSet phldrT="[Text]"/>
      <dgm:spPr>
        <a:solidFill>
          <a:srgbClr val="6BCBBB">
            <a:alpha val="89804"/>
          </a:srgbClr>
        </a:solidFill>
        <a:ln w="12700" cap="flat" cmpd="sng" algn="ctr">
          <a:solidFill>
            <a:srgbClr val="5B9BD5">
              <a:alpha val="90000"/>
              <a:tint val="40000"/>
              <a:hueOff val="0"/>
              <a:satOff val="0"/>
              <a:lumOff val="0"/>
              <a:alphaOff val="0"/>
            </a:srgbClr>
          </a:solidFill>
          <a:prstDash val="solid"/>
          <a:miter lim="800000"/>
        </a:ln>
        <a:effectLst/>
      </dgm:spPr>
      <dgm:t>
        <a:bodyPr spcFirstLastPara="0" vert="horz" wrap="square" lIns="16510" tIns="16510" rIns="16510" bIns="16510" numCol="1" spcCol="1270" anchor="t" anchorCtr="0"/>
        <a:lstStyle/>
        <a:p>
          <a:r>
            <a:rPr lang="el-GR" dirty="0" err="1"/>
            <a:t>Λεωνίδου</a:t>
          </a:r>
          <a:r>
            <a:rPr lang="el-GR" dirty="0"/>
            <a:t> Στέλλα</a:t>
          </a:r>
          <a:endParaRPr lang="en-GB" dirty="0"/>
        </a:p>
      </dgm:t>
    </dgm:pt>
    <dgm:pt modelId="{839DA49F-71B6-468F-8FB8-213346E7AA1E}" type="parTrans" cxnId="{080D3143-DCE0-452E-AB11-2275BEF5C128}">
      <dgm:prSet/>
      <dgm:spPr/>
      <dgm:t>
        <a:bodyPr/>
        <a:lstStyle/>
        <a:p>
          <a:endParaRPr lang="en-GB"/>
        </a:p>
      </dgm:t>
    </dgm:pt>
    <dgm:pt modelId="{AA54E63E-935C-44F7-86AC-E0140A04BC7E}" type="sibTrans" cxnId="{080D3143-DCE0-452E-AB11-2275BEF5C128}">
      <dgm:prSet/>
      <dgm:spPr/>
      <dgm:t>
        <a:bodyPr/>
        <a:lstStyle/>
        <a:p>
          <a:endParaRPr lang="en-GB"/>
        </a:p>
      </dgm:t>
    </dgm:pt>
    <dgm:pt modelId="{14C2D8C6-2A5D-43CD-BEF7-E99CCF56B6DB}">
      <dgm:prSet phldrT="[Text]"/>
      <dgm:spPr>
        <a:solidFill>
          <a:srgbClr val="6BCBBB">
            <a:alpha val="89804"/>
          </a:srgbClr>
        </a:solidFill>
        <a:ln w="12700" cap="flat" cmpd="sng" algn="ctr">
          <a:solidFill>
            <a:srgbClr val="5B9BD5">
              <a:alpha val="90000"/>
              <a:tint val="40000"/>
              <a:hueOff val="0"/>
              <a:satOff val="0"/>
              <a:lumOff val="0"/>
              <a:alphaOff val="0"/>
            </a:srgbClr>
          </a:solidFill>
          <a:prstDash val="solid"/>
          <a:miter lim="800000"/>
        </a:ln>
        <a:effectLst/>
      </dgm:spPr>
      <dgm:t>
        <a:bodyPr spcFirstLastPara="0" vert="horz" wrap="square" lIns="16510" tIns="16510" rIns="16510" bIns="16510" numCol="1" spcCol="1270" anchor="t" anchorCtr="0"/>
        <a:lstStyle/>
        <a:p>
          <a:r>
            <a:rPr lang="el-GR" dirty="0"/>
            <a:t>22448894</a:t>
          </a:r>
          <a:endParaRPr lang="en-GB" dirty="0"/>
        </a:p>
      </dgm:t>
    </dgm:pt>
    <dgm:pt modelId="{19AC72A1-D4D7-45A4-A355-CCF1551E318D}" type="parTrans" cxnId="{01594123-3A28-4A22-98D4-F71FC655830F}">
      <dgm:prSet/>
      <dgm:spPr/>
      <dgm:t>
        <a:bodyPr/>
        <a:lstStyle/>
        <a:p>
          <a:endParaRPr lang="en-GB"/>
        </a:p>
      </dgm:t>
    </dgm:pt>
    <dgm:pt modelId="{298D02CF-EBD9-4B39-A1C8-3F14E10A38D4}" type="sibTrans" cxnId="{01594123-3A28-4A22-98D4-F71FC655830F}">
      <dgm:prSet/>
      <dgm:spPr/>
      <dgm:t>
        <a:bodyPr/>
        <a:lstStyle/>
        <a:p>
          <a:endParaRPr lang="en-GB"/>
        </a:p>
      </dgm:t>
    </dgm:pt>
    <dgm:pt modelId="{630968CD-F471-4773-A5E3-D6CC2D98983C}">
      <dgm:prSet phldrT="[Text]"/>
      <dgm:spPr>
        <a:solidFill>
          <a:srgbClr val="6BCBBB">
            <a:alpha val="89804"/>
          </a:srgbClr>
        </a:solidFill>
      </dgm:spPr>
      <dgm:t>
        <a:bodyPr/>
        <a:lstStyle/>
        <a:p>
          <a:r>
            <a:rPr lang="en-GB" dirty="0"/>
            <a:t>sviolari@idep.org.cy</a:t>
          </a:r>
        </a:p>
      </dgm:t>
    </dgm:pt>
    <dgm:pt modelId="{EA97AB7E-4BB1-4A02-9745-C58D8F4B3763}" type="parTrans" cxnId="{39449CB2-CD8F-4AC4-BBF6-72CE6B1873E8}">
      <dgm:prSet/>
      <dgm:spPr/>
      <dgm:t>
        <a:bodyPr/>
        <a:lstStyle/>
        <a:p>
          <a:endParaRPr lang="en-GB"/>
        </a:p>
      </dgm:t>
    </dgm:pt>
    <dgm:pt modelId="{0E2B0A83-8617-44A1-9772-A4B249B9C34B}" type="sibTrans" cxnId="{39449CB2-CD8F-4AC4-BBF6-72CE6B1873E8}">
      <dgm:prSet/>
      <dgm:spPr/>
      <dgm:t>
        <a:bodyPr/>
        <a:lstStyle/>
        <a:p>
          <a:endParaRPr lang="en-GB"/>
        </a:p>
      </dgm:t>
    </dgm:pt>
    <dgm:pt modelId="{789F7DB7-BCA0-434E-B891-B853CECEC274}">
      <dgm:prSet phldrT="[Text]"/>
      <dgm:spPr>
        <a:solidFill>
          <a:srgbClr val="6BCBBB">
            <a:alpha val="89804"/>
          </a:srgbClr>
        </a:solidFill>
        <a:ln w="12700" cap="flat" cmpd="sng" algn="ctr">
          <a:solidFill>
            <a:srgbClr val="5B9BD5">
              <a:alpha val="90000"/>
              <a:tint val="40000"/>
              <a:hueOff val="0"/>
              <a:satOff val="0"/>
              <a:lumOff val="0"/>
              <a:alphaOff val="0"/>
            </a:srgbClr>
          </a:solidFill>
          <a:prstDash val="solid"/>
          <a:miter lim="800000"/>
        </a:ln>
        <a:effectLst/>
      </dgm:spPr>
      <dgm:t>
        <a:bodyPr spcFirstLastPara="0" vert="horz" wrap="square" lIns="16510" tIns="16510" rIns="16510" bIns="16510" numCol="1" spcCol="1270" anchor="t" anchorCtr="0"/>
        <a:lstStyle/>
        <a:p>
          <a:r>
            <a:rPr lang="en-GB" dirty="0"/>
            <a:t>sleonidou@idep.org.cy</a:t>
          </a:r>
        </a:p>
      </dgm:t>
    </dgm:pt>
    <dgm:pt modelId="{8F79D486-09BB-425E-B05B-5A1C4F4DFB00}" type="parTrans" cxnId="{CD3A82E7-3C92-4520-90EA-2D4AC33C9A4D}">
      <dgm:prSet/>
      <dgm:spPr/>
      <dgm:t>
        <a:bodyPr/>
        <a:lstStyle/>
        <a:p>
          <a:endParaRPr lang="en-GB"/>
        </a:p>
      </dgm:t>
    </dgm:pt>
    <dgm:pt modelId="{8163D990-7946-4613-9F25-92166413F38C}" type="sibTrans" cxnId="{CD3A82E7-3C92-4520-90EA-2D4AC33C9A4D}">
      <dgm:prSet/>
      <dgm:spPr/>
      <dgm:t>
        <a:bodyPr/>
        <a:lstStyle/>
        <a:p>
          <a:endParaRPr lang="en-GB"/>
        </a:p>
      </dgm:t>
    </dgm:pt>
    <dgm:pt modelId="{3216B6A3-DC7C-4E26-8758-3932D74038AB}">
      <dgm:prSet phldrT="[Text]"/>
      <dgm:spPr>
        <a:solidFill>
          <a:srgbClr val="6BCBBB">
            <a:alpha val="89804"/>
          </a:srgbClr>
        </a:solidFill>
      </dgm:spPr>
      <dgm:t>
        <a:bodyPr/>
        <a:lstStyle/>
        <a:p>
          <a:endParaRPr lang="en-GB" dirty="0"/>
        </a:p>
      </dgm:t>
    </dgm:pt>
    <dgm:pt modelId="{F52F02ED-0075-4096-8AEB-16926427A392}" type="parTrans" cxnId="{335BBBA4-AC20-44E6-B212-513590007112}">
      <dgm:prSet/>
      <dgm:spPr/>
      <dgm:t>
        <a:bodyPr/>
        <a:lstStyle/>
        <a:p>
          <a:endParaRPr lang="en-GB"/>
        </a:p>
      </dgm:t>
    </dgm:pt>
    <dgm:pt modelId="{82F7AE11-1183-48C6-8772-02EA9769FA1B}" type="sibTrans" cxnId="{335BBBA4-AC20-44E6-B212-513590007112}">
      <dgm:prSet/>
      <dgm:spPr/>
      <dgm:t>
        <a:bodyPr/>
        <a:lstStyle/>
        <a:p>
          <a:endParaRPr lang="en-GB"/>
        </a:p>
      </dgm:t>
    </dgm:pt>
    <dgm:pt modelId="{BCF29865-FA77-443C-87E9-4D1EB46A6DD6}">
      <dgm:prSet phldrT="[Text]"/>
      <dgm:spPr>
        <a:solidFill>
          <a:srgbClr val="6BCBBB">
            <a:alpha val="89804"/>
          </a:srgbClr>
        </a:solidFill>
        <a:ln w="12700" cap="flat" cmpd="sng" algn="ctr">
          <a:solidFill>
            <a:srgbClr val="5B9BD5">
              <a:alpha val="90000"/>
              <a:tint val="40000"/>
              <a:hueOff val="0"/>
              <a:satOff val="0"/>
              <a:lumOff val="0"/>
              <a:alphaOff val="0"/>
            </a:srgbClr>
          </a:solidFill>
          <a:prstDash val="solid"/>
          <a:miter lim="800000"/>
        </a:ln>
        <a:effectLst/>
      </dgm:spPr>
      <dgm:t>
        <a:bodyPr spcFirstLastPara="0" vert="horz" wrap="square" lIns="16510" tIns="16510" rIns="16510" bIns="16510" numCol="1" spcCol="1270" anchor="t" anchorCtr="0"/>
        <a:lstStyle/>
        <a:p>
          <a:endParaRPr lang="en-GB" dirty="0"/>
        </a:p>
      </dgm:t>
    </dgm:pt>
    <dgm:pt modelId="{79CE3078-2223-4088-B51E-4427872B0767}" type="parTrans" cxnId="{E600E856-2710-4F51-8CDD-CF3E7EA5C24E}">
      <dgm:prSet/>
      <dgm:spPr/>
      <dgm:t>
        <a:bodyPr/>
        <a:lstStyle/>
        <a:p>
          <a:endParaRPr lang="en-GB"/>
        </a:p>
      </dgm:t>
    </dgm:pt>
    <dgm:pt modelId="{0FD596F0-0BC5-49F0-9A1A-BFDB037EE094}" type="sibTrans" cxnId="{E600E856-2710-4F51-8CDD-CF3E7EA5C24E}">
      <dgm:prSet/>
      <dgm:spPr/>
      <dgm:t>
        <a:bodyPr/>
        <a:lstStyle/>
        <a:p>
          <a:endParaRPr lang="en-GB"/>
        </a:p>
      </dgm:t>
    </dgm:pt>
    <dgm:pt modelId="{CB8847F1-BBD8-4EC4-88BF-8750C7B4FC90}" type="pres">
      <dgm:prSet presAssocID="{603ECE75-4949-43BE-9205-5D9068BABA77}" presName="Name0" presStyleCnt="0">
        <dgm:presLayoutVars>
          <dgm:dir/>
          <dgm:animLvl val="lvl"/>
          <dgm:resizeHandles/>
        </dgm:presLayoutVars>
      </dgm:prSet>
      <dgm:spPr/>
    </dgm:pt>
    <dgm:pt modelId="{10393CDA-0836-4B75-9999-25FF97991F14}" type="pres">
      <dgm:prSet presAssocID="{0B08EA01-B6F0-4091-B35B-68330AB8FF6F}" presName="linNode" presStyleCnt="0"/>
      <dgm:spPr/>
    </dgm:pt>
    <dgm:pt modelId="{8261C073-F8E7-47E0-9DFD-F1B8F2D8C8F0}" type="pres">
      <dgm:prSet presAssocID="{0B08EA01-B6F0-4091-B35B-68330AB8FF6F}" presName="parentShp" presStyleLbl="node1" presStyleIdx="0" presStyleCnt="2">
        <dgm:presLayoutVars>
          <dgm:bulletEnabled val="1"/>
        </dgm:presLayoutVars>
      </dgm:prSet>
      <dgm:spPr/>
    </dgm:pt>
    <dgm:pt modelId="{52174AF6-08EF-4B2E-880B-902A456D3D27}" type="pres">
      <dgm:prSet presAssocID="{0B08EA01-B6F0-4091-B35B-68330AB8FF6F}" presName="childShp" presStyleLbl="bgAccFollowNode1" presStyleIdx="0" presStyleCnt="2">
        <dgm:presLayoutVars>
          <dgm:bulletEnabled val="1"/>
        </dgm:presLayoutVars>
      </dgm:prSet>
      <dgm:spPr/>
    </dgm:pt>
    <dgm:pt modelId="{49A0916D-4CB0-476E-9FFA-F6568EF3A365}" type="pres">
      <dgm:prSet presAssocID="{E083FCC3-BA00-49A9-9D87-8AEA3EF3DC07}" presName="spacing" presStyleCnt="0"/>
      <dgm:spPr/>
    </dgm:pt>
    <dgm:pt modelId="{286AA2C7-FF7E-47BB-9F81-395CDC98ED28}" type="pres">
      <dgm:prSet presAssocID="{DA7CCB4F-FA0A-4A82-ADA7-40C8EACC05AF}" presName="linNode" presStyleCnt="0"/>
      <dgm:spPr/>
    </dgm:pt>
    <dgm:pt modelId="{2E0DA9C6-8A8B-44D0-ACCE-17CC4EBD047B}" type="pres">
      <dgm:prSet presAssocID="{DA7CCB4F-FA0A-4A82-ADA7-40C8EACC05AF}" presName="parentShp" presStyleLbl="node1" presStyleIdx="1" presStyleCnt="2">
        <dgm:presLayoutVars>
          <dgm:bulletEnabled val="1"/>
        </dgm:presLayoutVars>
      </dgm:prSet>
      <dgm:spPr/>
    </dgm:pt>
    <dgm:pt modelId="{E03E993E-8DFB-4418-89A7-7B37E239A1FF}" type="pres">
      <dgm:prSet presAssocID="{DA7CCB4F-FA0A-4A82-ADA7-40C8EACC05AF}" presName="childShp" presStyleLbl="bgAccFollowNode1" presStyleIdx="1" presStyleCnt="2">
        <dgm:presLayoutVars>
          <dgm:bulletEnabled val="1"/>
        </dgm:presLayoutVars>
      </dgm:prSet>
      <dgm:spPr>
        <a:xfrm>
          <a:off x="3251199" y="2838317"/>
          <a:ext cx="4876800" cy="2579687"/>
        </a:xfrm>
        <a:prstGeom prst="rightArrow">
          <a:avLst>
            <a:gd name="adj1" fmla="val 75000"/>
            <a:gd name="adj2" fmla="val 50000"/>
          </a:avLst>
        </a:prstGeom>
      </dgm:spPr>
    </dgm:pt>
  </dgm:ptLst>
  <dgm:cxnLst>
    <dgm:cxn modelId="{9A772C03-CABD-4F4B-A511-6E86B508F1C1}" srcId="{603ECE75-4949-43BE-9205-5D9068BABA77}" destId="{DA7CCB4F-FA0A-4A82-ADA7-40C8EACC05AF}" srcOrd="1" destOrd="0" parTransId="{C5B87136-13CA-421F-BACB-A460D793C528}" sibTransId="{4759CD4E-DD61-4B6E-8A56-6596593EDDCE}"/>
    <dgm:cxn modelId="{9E4FD719-3D44-4744-8296-45EB3A010587}" type="presOf" srcId="{603ECE75-4949-43BE-9205-5D9068BABA77}" destId="{CB8847F1-BBD8-4EC4-88BF-8750C7B4FC90}" srcOrd="0" destOrd="0" presId="urn:microsoft.com/office/officeart/2005/8/layout/vList6"/>
    <dgm:cxn modelId="{01594123-3A28-4A22-98D4-F71FC655830F}" srcId="{DA7CCB4F-FA0A-4A82-ADA7-40C8EACC05AF}" destId="{14C2D8C6-2A5D-43CD-BEF7-E99CCF56B6DB}" srcOrd="2" destOrd="0" parTransId="{19AC72A1-D4D7-45A4-A355-CCF1551E318D}" sibTransId="{298D02CF-EBD9-4B39-A1C8-3F14E10A38D4}"/>
    <dgm:cxn modelId="{5DF2DE5D-D59E-4CB6-B7F3-6147520311E6}" type="presOf" srcId="{14C2D8C6-2A5D-43CD-BEF7-E99CCF56B6DB}" destId="{E03E993E-8DFB-4418-89A7-7B37E239A1FF}" srcOrd="0" destOrd="2" presId="urn:microsoft.com/office/officeart/2005/8/layout/vList6"/>
    <dgm:cxn modelId="{8A743C5E-2956-44D6-B759-E828E3B32315}" type="presOf" srcId="{0B08EA01-B6F0-4091-B35B-68330AB8FF6F}" destId="{8261C073-F8E7-47E0-9DFD-F1B8F2D8C8F0}" srcOrd="0" destOrd="0" presId="urn:microsoft.com/office/officeart/2005/8/layout/vList6"/>
    <dgm:cxn modelId="{080D3143-DCE0-452E-AB11-2275BEF5C128}" srcId="{DA7CCB4F-FA0A-4A82-ADA7-40C8EACC05AF}" destId="{C2B8B8C0-4775-4485-B7D9-A9CDB890A02A}" srcOrd="1" destOrd="0" parTransId="{839DA49F-71B6-468F-8FB8-213346E7AA1E}" sibTransId="{AA54E63E-935C-44F7-86AC-E0140A04BC7E}"/>
    <dgm:cxn modelId="{DFC39E6B-1F2B-4A86-9F71-CDD95C8A9273}" type="presOf" srcId="{3216B6A3-DC7C-4E26-8758-3932D74038AB}" destId="{52174AF6-08EF-4B2E-880B-902A456D3D27}" srcOrd="0" destOrd="0" presId="urn:microsoft.com/office/officeart/2005/8/layout/vList6"/>
    <dgm:cxn modelId="{E600E856-2710-4F51-8CDD-CF3E7EA5C24E}" srcId="{DA7CCB4F-FA0A-4A82-ADA7-40C8EACC05AF}" destId="{BCF29865-FA77-443C-87E9-4D1EB46A6DD6}" srcOrd="0" destOrd="0" parTransId="{79CE3078-2223-4088-B51E-4427872B0767}" sibTransId="{0FD596F0-0BC5-49F0-9A1A-BFDB037EE094}"/>
    <dgm:cxn modelId="{B62EC678-CE84-4D1D-88E9-A2EA235C2767}" type="presOf" srcId="{630968CD-F471-4773-A5E3-D6CC2D98983C}" destId="{52174AF6-08EF-4B2E-880B-902A456D3D27}" srcOrd="0" destOrd="3" presId="urn:microsoft.com/office/officeart/2005/8/layout/vList6"/>
    <dgm:cxn modelId="{F5FBF481-DD90-44E6-B703-8B567A44EAA3}" srcId="{0B08EA01-B6F0-4091-B35B-68330AB8FF6F}" destId="{510279E1-B57E-4100-AA6A-C274EDAD13B4}" srcOrd="1" destOrd="0" parTransId="{2877831E-1431-4643-8739-7C4A5583CE79}" sibTransId="{A18DF9D8-51D9-4708-9C80-D63F14311A12}"/>
    <dgm:cxn modelId="{13B0F49F-6E7A-44A8-930F-060A1C213393}" type="presOf" srcId="{DA7CCB4F-FA0A-4A82-ADA7-40C8EACC05AF}" destId="{2E0DA9C6-8A8B-44D0-ACCE-17CC4EBD047B}" srcOrd="0" destOrd="0" presId="urn:microsoft.com/office/officeart/2005/8/layout/vList6"/>
    <dgm:cxn modelId="{335BBBA4-AC20-44E6-B212-513590007112}" srcId="{0B08EA01-B6F0-4091-B35B-68330AB8FF6F}" destId="{3216B6A3-DC7C-4E26-8758-3932D74038AB}" srcOrd="0" destOrd="0" parTransId="{F52F02ED-0075-4096-8AEB-16926427A392}" sibTransId="{82F7AE11-1183-48C6-8772-02EA9769FA1B}"/>
    <dgm:cxn modelId="{A34D35A7-C798-4D19-A6FF-402F3EEF1A74}" srcId="{0B08EA01-B6F0-4091-B35B-68330AB8FF6F}" destId="{84E8FA63-BBCE-45B4-843A-6045A0BD7A34}" srcOrd="2" destOrd="0" parTransId="{F073394A-ADD8-478B-9E5D-923BEA2BC169}" sibTransId="{3BD1326E-C909-4D0A-89F4-1C0A4B514603}"/>
    <dgm:cxn modelId="{39449CB2-CD8F-4AC4-BBF6-72CE6B1873E8}" srcId="{0B08EA01-B6F0-4091-B35B-68330AB8FF6F}" destId="{630968CD-F471-4773-A5E3-D6CC2D98983C}" srcOrd="3" destOrd="0" parTransId="{EA97AB7E-4BB1-4A02-9745-C58D8F4B3763}" sibTransId="{0E2B0A83-8617-44A1-9772-A4B249B9C34B}"/>
    <dgm:cxn modelId="{EC1FD0B8-A570-4293-ADAB-73AC3F65724F}" type="presOf" srcId="{BCF29865-FA77-443C-87E9-4D1EB46A6DD6}" destId="{E03E993E-8DFB-4418-89A7-7B37E239A1FF}" srcOrd="0" destOrd="0" presId="urn:microsoft.com/office/officeart/2005/8/layout/vList6"/>
    <dgm:cxn modelId="{BF9017D3-2476-41E1-9ACE-C0620211C5BB}" type="presOf" srcId="{84E8FA63-BBCE-45B4-843A-6045A0BD7A34}" destId="{52174AF6-08EF-4B2E-880B-902A456D3D27}" srcOrd="0" destOrd="2" presId="urn:microsoft.com/office/officeart/2005/8/layout/vList6"/>
    <dgm:cxn modelId="{F1C1E5DA-C3FE-4990-BB02-B61ABCE69099}" srcId="{603ECE75-4949-43BE-9205-5D9068BABA77}" destId="{0B08EA01-B6F0-4091-B35B-68330AB8FF6F}" srcOrd="0" destOrd="0" parTransId="{14AD2CFF-2A2F-45C4-AB85-ABB09B44AA16}" sibTransId="{E083FCC3-BA00-49A9-9D87-8AEA3EF3DC07}"/>
    <dgm:cxn modelId="{25F8D1DF-C633-447F-BF85-B7A4F56665F3}" type="presOf" srcId="{510279E1-B57E-4100-AA6A-C274EDAD13B4}" destId="{52174AF6-08EF-4B2E-880B-902A456D3D27}" srcOrd="0" destOrd="1" presId="urn:microsoft.com/office/officeart/2005/8/layout/vList6"/>
    <dgm:cxn modelId="{CD3A82E7-3C92-4520-90EA-2D4AC33C9A4D}" srcId="{DA7CCB4F-FA0A-4A82-ADA7-40C8EACC05AF}" destId="{789F7DB7-BCA0-434E-B891-B853CECEC274}" srcOrd="3" destOrd="0" parTransId="{8F79D486-09BB-425E-B05B-5A1C4F4DFB00}" sibTransId="{8163D990-7946-4613-9F25-92166413F38C}"/>
    <dgm:cxn modelId="{3C4B24ED-BF1E-4C19-87EE-B80EF7895705}" type="presOf" srcId="{789F7DB7-BCA0-434E-B891-B853CECEC274}" destId="{E03E993E-8DFB-4418-89A7-7B37E239A1FF}" srcOrd="0" destOrd="3" presId="urn:microsoft.com/office/officeart/2005/8/layout/vList6"/>
    <dgm:cxn modelId="{6D26C0F6-A7EA-4E90-B391-DAD4B148D6FA}" type="presOf" srcId="{C2B8B8C0-4775-4485-B7D9-A9CDB890A02A}" destId="{E03E993E-8DFB-4418-89A7-7B37E239A1FF}" srcOrd="0" destOrd="1" presId="urn:microsoft.com/office/officeart/2005/8/layout/vList6"/>
    <dgm:cxn modelId="{E7C8A8F6-09A5-466A-B128-DD50CA92D92F}" type="presParOf" srcId="{CB8847F1-BBD8-4EC4-88BF-8750C7B4FC90}" destId="{10393CDA-0836-4B75-9999-25FF97991F14}" srcOrd="0" destOrd="0" presId="urn:microsoft.com/office/officeart/2005/8/layout/vList6"/>
    <dgm:cxn modelId="{EFBD58E7-3E05-420A-BB6E-409EAB2FC32B}" type="presParOf" srcId="{10393CDA-0836-4B75-9999-25FF97991F14}" destId="{8261C073-F8E7-47E0-9DFD-F1B8F2D8C8F0}" srcOrd="0" destOrd="0" presId="urn:microsoft.com/office/officeart/2005/8/layout/vList6"/>
    <dgm:cxn modelId="{A8278FEB-CB6A-4AAB-8022-F2025050BAB3}" type="presParOf" srcId="{10393CDA-0836-4B75-9999-25FF97991F14}" destId="{52174AF6-08EF-4B2E-880B-902A456D3D27}" srcOrd="1" destOrd="0" presId="urn:microsoft.com/office/officeart/2005/8/layout/vList6"/>
    <dgm:cxn modelId="{1BE0B271-3FC6-4741-AD60-0DF9B98C11FA}" type="presParOf" srcId="{CB8847F1-BBD8-4EC4-88BF-8750C7B4FC90}" destId="{49A0916D-4CB0-476E-9FFA-F6568EF3A365}" srcOrd="1" destOrd="0" presId="urn:microsoft.com/office/officeart/2005/8/layout/vList6"/>
    <dgm:cxn modelId="{DA30570A-4C20-4EE7-9FCC-6421985215D0}" type="presParOf" srcId="{CB8847F1-BBD8-4EC4-88BF-8750C7B4FC90}" destId="{286AA2C7-FF7E-47BB-9F81-395CDC98ED28}" srcOrd="2" destOrd="0" presId="urn:microsoft.com/office/officeart/2005/8/layout/vList6"/>
    <dgm:cxn modelId="{0D3A8099-D227-459D-A552-13AA0AD12387}" type="presParOf" srcId="{286AA2C7-FF7E-47BB-9F81-395CDC98ED28}" destId="{2E0DA9C6-8A8B-44D0-ACCE-17CC4EBD047B}" srcOrd="0" destOrd="0" presId="urn:microsoft.com/office/officeart/2005/8/layout/vList6"/>
    <dgm:cxn modelId="{060BF8B0-1083-4366-B882-4E3714EDCC5E}" type="presParOf" srcId="{286AA2C7-FF7E-47BB-9F81-395CDC98ED28}" destId="{E03E993E-8DFB-4418-89A7-7B37E239A1F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D0A1A-3963-4F13-B1FB-93DD8B51F8CB}">
      <dsp:nvSpPr>
        <dsp:cNvPr id="0" name=""/>
        <dsp:cNvSpPr/>
      </dsp:nvSpPr>
      <dsp:spPr>
        <a:xfrm>
          <a:off x="0" y="37490"/>
          <a:ext cx="5616624" cy="407745"/>
        </a:xfrm>
        <a:prstGeom prst="roundRect">
          <a:avLst/>
        </a:prstGeom>
        <a:solidFill>
          <a:srgbClr val="3088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dirty="0"/>
            <a:t>Α’ Μέρος</a:t>
          </a:r>
          <a:endParaRPr lang="en-GB" sz="1700" kern="1200" dirty="0"/>
        </a:p>
      </dsp:txBody>
      <dsp:txXfrm>
        <a:off x="19904" y="57394"/>
        <a:ext cx="5576816" cy="367937"/>
      </dsp:txXfrm>
    </dsp:sp>
    <dsp:sp modelId="{FA46EF05-B28C-4BDE-8B25-7D665E5EE5B5}">
      <dsp:nvSpPr>
        <dsp:cNvPr id="0" name=""/>
        <dsp:cNvSpPr/>
      </dsp:nvSpPr>
      <dsp:spPr>
        <a:xfrm>
          <a:off x="0" y="445235"/>
          <a:ext cx="5616624"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32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l-GR" sz="1600" b="1" kern="1200" dirty="0"/>
            <a:t>ΙΔΕΠ Διά Βίου Μάθησης (</a:t>
          </a:r>
          <a:r>
            <a:rPr lang="en-GB" sz="1600" b="1" kern="1200" dirty="0"/>
            <a:t>“National Agency”)</a:t>
          </a:r>
        </a:p>
      </dsp:txBody>
      <dsp:txXfrm>
        <a:off x="0" y="445235"/>
        <a:ext cx="5616624" cy="281520"/>
      </dsp:txXfrm>
    </dsp:sp>
    <dsp:sp modelId="{F3EF1731-8267-42AE-A3A7-7B29785145D4}">
      <dsp:nvSpPr>
        <dsp:cNvPr id="0" name=""/>
        <dsp:cNvSpPr/>
      </dsp:nvSpPr>
      <dsp:spPr>
        <a:xfrm>
          <a:off x="0" y="726755"/>
          <a:ext cx="5616624" cy="407745"/>
        </a:xfrm>
        <a:prstGeom prst="roundRect">
          <a:avLst/>
        </a:prstGeom>
        <a:solidFill>
          <a:srgbClr val="3088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dirty="0"/>
            <a:t>Β’ Μέρος</a:t>
          </a:r>
          <a:endParaRPr lang="en-GB" sz="1700" kern="1200" dirty="0"/>
        </a:p>
      </dsp:txBody>
      <dsp:txXfrm>
        <a:off x="19904" y="746659"/>
        <a:ext cx="5576816" cy="367937"/>
      </dsp:txXfrm>
    </dsp:sp>
    <dsp:sp modelId="{376DB898-803A-40ED-ACD6-44CB4B64BB8F}">
      <dsp:nvSpPr>
        <dsp:cNvPr id="0" name=""/>
        <dsp:cNvSpPr/>
      </dsp:nvSpPr>
      <dsp:spPr>
        <a:xfrm>
          <a:off x="0" y="1134500"/>
          <a:ext cx="5616624"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32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l-GR" sz="1600" b="1" kern="1200" dirty="0"/>
            <a:t>Συντονιστής</a:t>
          </a:r>
          <a:r>
            <a:rPr lang="en-GB" sz="1600" b="1" kern="1200" dirty="0"/>
            <a:t> </a:t>
          </a:r>
          <a:r>
            <a:rPr lang="el-GR" sz="1600" b="1" kern="1200" dirty="0"/>
            <a:t>κοινοπραξίας &amp; Λοιποί εταίροι (</a:t>
          </a:r>
          <a:r>
            <a:rPr lang="en-GB" sz="1600" b="1" kern="1200" dirty="0"/>
            <a:t>“beneficiaries”)</a:t>
          </a:r>
        </a:p>
      </dsp:txBody>
      <dsp:txXfrm>
        <a:off x="0" y="1134500"/>
        <a:ext cx="5616624" cy="281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ED74B-1EA4-4F31-B59D-93B9943922DE}">
      <dsp:nvSpPr>
        <dsp:cNvPr id="0" name=""/>
        <dsp:cNvSpPr/>
      </dsp:nvSpPr>
      <dsp:spPr>
        <a:xfrm>
          <a:off x="-28023" y="215314"/>
          <a:ext cx="4844167" cy="3076046"/>
        </a:xfrm>
        <a:prstGeom prst="roundRect">
          <a:avLst>
            <a:gd name="adj" fmla="val 10000"/>
          </a:avLst>
        </a:prstGeom>
        <a:solidFill>
          <a:srgbClr val="3088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F7AF1C-1D8C-43C1-8DDC-F88C39318D9B}">
      <dsp:nvSpPr>
        <dsp:cNvPr id="0" name=""/>
        <dsp:cNvSpPr/>
      </dsp:nvSpPr>
      <dsp:spPr>
        <a:xfrm>
          <a:off x="510216" y="726642"/>
          <a:ext cx="4844167" cy="3076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t>Επιτόπιος έλεγχος κατά τη διάρκεια της υλοποίησης του έργου</a:t>
          </a:r>
          <a:endParaRPr lang="en-US" sz="2400" kern="1200" dirty="0"/>
        </a:p>
      </dsp:txBody>
      <dsp:txXfrm>
        <a:off x="600310" y="816736"/>
        <a:ext cx="4663979" cy="2895858"/>
      </dsp:txXfrm>
    </dsp:sp>
    <dsp:sp modelId="{73E13904-855D-4347-B2CA-1664DA483DD4}">
      <dsp:nvSpPr>
        <dsp:cNvPr id="0" name=""/>
        <dsp:cNvSpPr/>
      </dsp:nvSpPr>
      <dsp:spPr>
        <a:xfrm>
          <a:off x="5922028" y="253026"/>
          <a:ext cx="4844167" cy="3076046"/>
        </a:xfrm>
        <a:prstGeom prst="roundRect">
          <a:avLst>
            <a:gd name="adj" fmla="val 10000"/>
          </a:avLst>
        </a:prstGeom>
        <a:solidFill>
          <a:srgbClr val="3088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7695CE-787F-4D68-9812-E6F315EA9349}">
      <dsp:nvSpPr>
        <dsp:cNvPr id="0" name=""/>
        <dsp:cNvSpPr/>
      </dsp:nvSpPr>
      <dsp:spPr>
        <a:xfrm>
          <a:off x="6460269" y="764355"/>
          <a:ext cx="4844167" cy="3076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t>Επιτόπιος έλεγχος μετά την ολοκλήρωση του έργου και συνήθως, μετά τον έλεγχο της τελικής έκθεσης </a:t>
          </a:r>
          <a:endParaRPr lang="en-US" sz="2400" kern="1200" dirty="0"/>
        </a:p>
      </dsp:txBody>
      <dsp:txXfrm>
        <a:off x="6550363" y="854449"/>
        <a:ext cx="4663979" cy="28958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C0285-E20B-46F9-BB5A-E1F5F24DAC44}">
      <dsp:nvSpPr>
        <dsp:cNvPr id="0" name=""/>
        <dsp:cNvSpPr/>
      </dsp:nvSpPr>
      <dsp:spPr>
        <a:xfrm>
          <a:off x="620575" y="2871"/>
          <a:ext cx="3509619" cy="2619856"/>
        </a:xfrm>
        <a:prstGeom prst="round2SameRect">
          <a:avLst>
            <a:gd name="adj1" fmla="val 8000"/>
            <a:gd name="adj2" fmla="val 0"/>
          </a:avLst>
        </a:prstGeom>
        <a:solidFill>
          <a:schemeClr val="lt1">
            <a:alpha val="90000"/>
            <a:hueOff val="0"/>
            <a:satOff val="0"/>
            <a:lumOff val="0"/>
            <a:alphaOff val="0"/>
          </a:schemeClr>
        </a:solidFill>
        <a:ln w="12700" cap="flat" cmpd="sng" algn="ctr">
          <a:solidFill>
            <a:srgbClr val="B27DE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ctr" defTabSz="666750">
            <a:lnSpc>
              <a:spcPct val="90000"/>
            </a:lnSpc>
            <a:spcBef>
              <a:spcPct val="0"/>
            </a:spcBef>
            <a:spcAft>
              <a:spcPct val="15000"/>
            </a:spcAft>
            <a:buChar char="•"/>
          </a:pPr>
          <a:r>
            <a:rPr lang="el-GR" sz="1500" kern="1200" dirty="0">
              <a:solidFill>
                <a:srgbClr val="000000"/>
              </a:solidFill>
              <a:effectLst/>
              <a:latin typeface="Times New Roman" panose="02020603050405020304" pitchFamily="18" charset="0"/>
              <a:ea typeface="Times New Roman" panose="02020603050405020304" pitchFamily="18" charset="0"/>
            </a:rPr>
            <a:t>Επέκταση των διαπιστώσεων σε άλλες επιχορηγήσεις </a:t>
          </a:r>
          <a:r>
            <a:rPr lang="el-GR" sz="1500" kern="1200" dirty="0">
              <a:solidFill>
                <a:srgbClr val="000000"/>
              </a:solidFill>
              <a:effectLst/>
              <a:latin typeface="Times New Roman" panose="02020603050405020304" pitchFamily="18" charset="0"/>
              <a:ea typeface="Times New Roman" panose="02020603050405020304" pitchFamily="18" charset="0"/>
              <a:sym typeface="Wingdings" panose="05000000000000000000" pitchFamily="2" charset="2"/>
            </a:rPr>
            <a:t> </a:t>
          </a:r>
          <a:r>
            <a:rPr lang="el-GR" sz="1500" kern="1200" dirty="0">
              <a:solidFill>
                <a:srgbClr val="000000"/>
              </a:solidFill>
              <a:effectLst/>
              <a:latin typeface="Times New Roman" panose="02020603050405020304" pitchFamily="18" charset="0"/>
              <a:ea typeface="Times New Roman" panose="02020603050405020304" pitchFamily="18" charset="0"/>
            </a:rPr>
            <a:t>Οι έλεγχοι, οι αξιολογήσεις, οι λογιστικοί έλεγχοι ή οι έρευνες στο πλαίσιο των οποίων εντοπίζονται συστημικά ή επαναλαμβανόμενα σφάλματα, παρατυπίες, απάτη ή αθέτηση υποχρεώσεων στο </a:t>
          </a:r>
          <a:r>
            <a:rPr lang="el-GR" sz="1500" kern="1200" dirty="0">
              <a:effectLst/>
              <a:latin typeface="Times New Roman" panose="02020603050405020304" pitchFamily="18" charset="0"/>
              <a:ea typeface="Times New Roman" panose="02020603050405020304" pitchFamily="18" charset="0"/>
            </a:rPr>
            <a:t>πλαίσιο οποιασδήποτε επιχορήγησης της ΕΕ μπορούν επίσης να έχουν συνέπειες για άλλες επιχορηγήσεις της ΕΕ που λαμβάνονται υπό παρόμοιους όρους</a:t>
          </a:r>
          <a:endParaRPr lang="en-GB" sz="1500" kern="1200" dirty="0"/>
        </a:p>
      </dsp:txBody>
      <dsp:txXfrm>
        <a:off x="681961" y="64257"/>
        <a:ext cx="3386847" cy="2558470"/>
      </dsp:txXfrm>
    </dsp:sp>
    <dsp:sp modelId="{2E0B3C2A-E73E-40E6-9BE5-97D076729D14}">
      <dsp:nvSpPr>
        <dsp:cNvPr id="0" name=""/>
        <dsp:cNvSpPr/>
      </dsp:nvSpPr>
      <dsp:spPr>
        <a:xfrm>
          <a:off x="620575" y="2622728"/>
          <a:ext cx="3509619" cy="1126538"/>
        </a:xfrm>
        <a:prstGeom prst="rect">
          <a:avLst/>
        </a:prstGeom>
        <a:solidFill>
          <a:srgbClr val="308879"/>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82550" bIns="0" numCol="1" spcCol="1270" anchor="ctr" anchorCtr="0">
          <a:noAutofit/>
        </a:bodyPr>
        <a:lstStyle/>
        <a:p>
          <a:pPr marL="0" lvl="0" indent="0" algn="l" defTabSz="2889250">
            <a:lnSpc>
              <a:spcPct val="90000"/>
            </a:lnSpc>
            <a:spcBef>
              <a:spcPct val="0"/>
            </a:spcBef>
            <a:spcAft>
              <a:spcPct val="35000"/>
            </a:spcAft>
            <a:buNone/>
          </a:pPr>
          <a:endParaRPr lang="en-GB" sz="6500" kern="1200" dirty="0">
            <a:solidFill>
              <a:srgbClr val="308879"/>
            </a:solidFill>
          </a:endParaRPr>
        </a:p>
      </dsp:txBody>
      <dsp:txXfrm>
        <a:off x="620575" y="2622728"/>
        <a:ext cx="2471563" cy="1126538"/>
      </dsp:txXfrm>
    </dsp:sp>
    <dsp:sp modelId="{A95BE135-7BD8-490F-A55C-7F21F461B678}">
      <dsp:nvSpPr>
        <dsp:cNvPr id="0" name=""/>
        <dsp:cNvSpPr/>
      </dsp:nvSpPr>
      <dsp:spPr>
        <a:xfrm>
          <a:off x="3191419" y="2801668"/>
          <a:ext cx="1228366" cy="1228366"/>
        </a:xfrm>
        <a:prstGeom prst="ellipse">
          <a:avLst/>
        </a:prstGeom>
        <a:blipFill rotWithShape="1">
          <a:blip xmlns:r="http://schemas.openxmlformats.org/officeDocument/2006/relationships" r:embed="rId1"/>
          <a:srcRect/>
          <a:stretch>
            <a:fillRect l="-38000" r="-38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8883AB-4103-4D92-B292-18F429C26F52}">
      <dsp:nvSpPr>
        <dsp:cNvPr id="0" name=""/>
        <dsp:cNvSpPr/>
      </dsp:nvSpPr>
      <dsp:spPr>
        <a:xfrm>
          <a:off x="4739127" y="13010"/>
          <a:ext cx="3509619" cy="2619856"/>
        </a:xfrm>
        <a:prstGeom prst="round2SameRect">
          <a:avLst>
            <a:gd name="adj1" fmla="val 8000"/>
            <a:gd name="adj2" fmla="val 0"/>
          </a:avLst>
        </a:prstGeom>
        <a:solidFill>
          <a:schemeClr val="lt1">
            <a:alpha val="90000"/>
            <a:hueOff val="0"/>
            <a:satOff val="0"/>
            <a:lumOff val="0"/>
            <a:alphaOff val="0"/>
          </a:schemeClr>
        </a:solidFill>
        <a:ln w="12700" cap="flat" cmpd="sng" algn="ctr">
          <a:solidFill>
            <a:srgbClr val="B27DE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ctr" defTabSz="666750">
            <a:lnSpc>
              <a:spcPct val="90000"/>
            </a:lnSpc>
            <a:spcBef>
              <a:spcPct val="0"/>
            </a:spcBef>
            <a:spcAft>
              <a:spcPct val="15000"/>
            </a:spcAft>
            <a:buChar char="•"/>
          </a:pPr>
          <a:r>
            <a:rPr lang="el-GR" sz="1500" kern="1200" dirty="0">
              <a:latin typeface="Times New Roman" panose="02020603050405020304" pitchFamily="18" charset="0"/>
              <a:ea typeface="Times New Roman" panose="02020603050405020304" pitchFamily="18" charset="0"/>
            </a:rPr>
            <a:t>Ο</a:t>
          </a:r>
          <a:r>
            <a:rPr lang="el-GR" sz="1500" kern="1200" dirty="0">
              <a:effectLst/>
              <a:latin typeface="Times New Roman" panose="02020603050405020304" pitchFamily="18" charset="0"/>
              <a:ea typeface="Times New Roman" panose="02020603050405020304" pitchFamily="18" charset="0"/>
            </a:rPr>
            <a:t>ι διαπιστώσεις έρευνας της OLAF ή της Ευρωπαϊκής Εισαγγελίας μπορεί να οδηγήσουν σε ποινική δίωξη, σύμφωνα με το εθνικό δίκαιο</a:t>
          </a:r>
          <a:endParaRPr lang="en-GB" sz="1500" kern="1200" dirty="0"/>
        </a:p>
      </dsp:txBody>
      <dsp:txXfrm>
        <a:off x="4800513" y="74396"/>
        <a:ext cx="3386847" cy="2558470"/>
      </dsp:txXfrm>
    </dsp:sp>
    <dsp:sp modelId="{B43E1D2E-7516-423D-8584-4BD2D9FF563C}">
      <dsp:nvSpPr>
        <dsp:cNvPr id="0" name=""/>
        <dsp:cNvSpPr/>
      </dsp:nvSpPr>
      <dsp:spPr>
        <a:xfrm>
          <a:off x="4724106" y="2622728"/>
          <a:ext cx="3509619" cy="1126538"/>
        </a:xfrm>
        <a:prstGeom prst="rect">
          <a:avLst/>
        </a:prstGeom>
        <a:solidFill>
          <a:srgbClr val="308879"/>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82550" bIns="0" numCol="1" spcCol="1270" anchor="ctr" anchorCtr="0">
          <a:noAutofit/>
        </a:bodyPr>
        <a:lstStyle/>
        <a:p>
          <a:pPr marL="0" lvl="0" indent="0" algn="l" defTabSz="2889250">
            <a:lnSpc>
              <a:spcPct val="90000"/>
            </a:lnSpc>
            <a:spcBef>
              <a:spcPct val="0"/>
            </a:spcBef>
            <a:spcAft>
              <a:spcPct val="35000"/>
            </a:spcAft>
            <a:buNone/>
          </a:pPr>
          <a:endParaRPr lang="en-GB" sz="6500" kern="1200" dirty="0"/>
        </a:p>
      </dsp:txBody>
      <dsp:txXfrm>
        <a:off x="4724106" y="2622728"/>
        <a:ext cx="2471563" cy="1126538"/>
      </dsp:txXfrm>
    </dsp:sp>
    <dsp:sp modelId="{0804CE58-0681-42AD-B13C-4EA52990FD19}">
      <dsp:nvSpPr>
        <dsp:cNvPr id="0" name=""/>
        <dsp:cNvSpPr/>
      </dsp:nvSpPr>
      <dsp:spPr>
        <a:xfrm>
          <a:off x="7294951" y="2801668"/>
          <a:ext cx="1228366" cy="1228366"/>
        </a:xfrm>
        <a:prstGeom prst="ellipse">
          <a:avLst/>
        </a:prstGeom>
        <a:blipFill rotWithShape="1">
          <a:blip xmlns:r="http://schemas.openxmlformats.org/officeDocument/2006/relationships" r:embed="rId2"/>
          <a:srcRect/>
          <a:stretch>
            <a:fillRect l="-39000" r="-39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174AF6-08EF-4B2E-880B-902A456D3D27}">
      <dsp:nvSpPr>
        <dsp:cNvPr id="0" name=""/>
        <dsp:cNvSpPr/>
      </dsp:nvSpPr>
      <dsp:spPr>
        <a:xfrm>
          <a:off x="2747255" y="594"/>
          <a:ext cx="4120884" cy="2318955"/>
        </a:xfrm>
        <a:prstGeom prst="rightArrow">
          <a:avLst>
            <a:gd name="adj1" fmla="val 75000"/>
            <a:gd name="adj2" fmla="val 50000"/>
          </a:avLst>
        </a:prstGeom>
        <a:solidFill>
          <a:srgbClr val="6BCBBB">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endParaRPr lang="en-GB" sz="1900" kern="1200" dirty="0"/>
        </a:p>
        <a:p>
          <a:pPr marL="171450" lvl="1" indent="-171450" algn="l" defTabSz="844550">
            <a:lnSpc>
              <a:spcPct val="90000"/>
            </a:lnSpc>
            <a:spcBef>
              <a:spcPct val="0"/>
            </a:spcBef>
            <a:spcAft>
              <a:spcPct val="15000"/>
            </a:spcAft>
            <a:buChar char="•"/>
          </a:pPr>
          <a:r>
            <a:rPr lang="el-GR" sz="1900" kern="1200" dirty="0" err="1"/>
            <a:t>Βιολάρη</a:t>
          </a:r>
          <a:r>
            <a:rPr lang="el-GR" sz="1900" kern="1200" dirty="0"/>
            <a:t> Σοφία</a:t>
          </a:r>
          <a:endParaRPr lang="en-GB" sz="1900" kern="1200" dirty="0"/>
        </a:p>
        <a:p>
          <a:pPr marL="171450" lvl="1" indent="-171450" algn="l" defTabSz="844550">
            <a:lnSpc>
              <a:spcPct val="90000"/>
            </a:lnSpc>
            <a:spcBef>
              <a:spcPct val="0"/>
            </a:spcBef>
            <a:spcAft>
              <a:spcPct val="15000"/>
            </a:spcAft>
            <a:buChar char="•"/>
          </a:pPr>
          <a:r>
            <a:rPr lang="el-GR" sz="1900" kern="1200" dirty="0"/>
            <a:t>22448850</a:t>
          </a:r>
          <a:endParaRPr lang="en-GB" sz="1900" kern="1200" dirty="0"/>
        </a:p>
        <a:p>
          <a:pPr marL="171450" lvl="1" indent="-171450" algn="l" defTabSz="844550">
            <a:lnSpc>
              <a:spcPct val="90000"/>
            </a:lnSpc>
            <a:spcBef>
              <a:spcPct val="0"/>
            </a:spcBef>
            <a:spcAft>
              <a:spcPct val="15000"/>
            </a:spcAft>
            <a:buChar char="•"/>
          </a:pPr>
          <a:r>
            <a:rPr lang="en-GB" sz="1900" kern="1200" dirty="0"/>
            <a:t>sviolari@idep.org.cy</a:t>
          </a:r>
        </a:p>
      </dsp:txBody>
      <dsp:txXfrm>
        <a:off x="2747255" y="290463"/>
        <a:ext cx="3251276" cy="1739217"/>
      </dsp:txXfrm>
    </dsp:sp>
    <dsp:sp modelId="{8261C073-F8E7-47E0-9DFD-F1B8F2D8C8F0}">
      <dsp:nvSpPr>
        <dsp:cNvPr id="0" name=""/>
        <dsp:cNvSpPr/>
      </dsp:nvSpPr>
      <dsp:spPr>
        <a:xfrm>
          <a:off x="0" y="594"/>
          <a:ext cx="2747256" cy="2318955"/>
        </a:xfrm>
        <a:prstGeom prst="roundRect">
          <a:avLst/>
        </a:prstGeom>
        <a:solidFill>
          <a:srgbClr val="3088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l-GR" sz="2800" kern="1200" dirty="0"/>
            <a:t>Λειτουργός Σχεδίων ΚΑ220</a:t>
          </a:r>
          <a:endParaRPr lang="en-GB" sz="2800" kern="1200" dirty="0"/>
        </a:p>
      </dsp:txBody>
      <dsp:txXfrm>
        <a:off x="113202" y="113796"/>
        <a:ext cx="2520852" cy="2092551"/>
      </dsp:txXfrm>
    </dsp:sp>
    <dsp:sp modelId="{E03E993E-8DFB-4418-89A7-7B37E239A1FF}">
      <dsp:nvSpPr>
        <dsp:cNvPr id="0" name=""/>
        <dsp:cNvSpPr/>
      </dsp:nvSpPr>
      <dsp:spPr>
        <a:xfrm>
          <a:off x="2747255" y="2551445"/>
          <a:ext cx="4120884" cy="2318955"/>
        </a:xfrm>
        <a:prstGeom prst="rightArrow">
          <a:avLst>
            <a:gd name="adj1" fmla="val 75000"/>
            <a:gd name="adj2" fmla="val 50000"/>
          </a:avLst>
        </a:prstGeom>
        <a:solidFill>
          <a:srgbClr val="6BCBBB">
            <a:alpha val="89804"/>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171450" lvl="1" indent="-171450" algn="l" defTabSz="844550">
            <a:lnSpc>
              <a:spcPct val="90000"/>
            </a:lnSpc>
            <a:spcBef>
              <a:spcPct val="0"/>
            </a:spcBef>
            <a:spcAft>
              <a:spcPct val="15000"/>
            </a:spcAft>
            <a:buChar char="•"/>
          </a:pPr>
          <a:endParaRPr lang="en-GB" sz="1900" kern="1200" dirty="0"/>
        </a:p>
        <a:p>
          <a:pPr marL="171450" lvl="1" indent="-171450" algn="l" defTabSz="844550">
            <a:lnSpc>
              <a:spcPct val="90000"/>
            </a:lnSpc>
            <a:spcBef>
              <a:spcPct val="0"/>
            </a:spcBef>
            <a:spcAft>
              <a:spcPct val="15000"/>
            </a:spcAft>
            <a:buChar char="•"/>
          </a:pPr>
          <a:r>
            <a:rPr lang="el-GR" sz="1900" kern="1200" dirty="0" err="1"/>
            <a:t>Λεωνίδου</a:t>
          </a:r>
          <a:r>
            <a:rPr lang="el-GR" sz="1900" kern="1200" dirty="0"/>
            <a:t> Στέλλα</a:t>
          </a:r>
          <a:endParaRPr lang="en-GB" sz="1900" kern="1200" dirty="0"/>
        </a:p>
        <a:p>
          <a:pPr marL="171450" lvl="1" indent="-171450" algn="l" defTabSz="844550">
            <a:lnSpc>
              <a:spcPct val="90000"/>
            </a:lnSpc>
            <a:spcBef>
              <a:spcPct val="0"/>
            </a:spcBef>
            <a:spcAft>
              <a:spcPct val="15000"/>
            </a:spcAft>
            <a:buChar char="•"/>
          </a:pPr>
          <a:r>
            <a:rPr lang="el-GR" sz="1900" kern="1200" dirty="0"/>
            <a:t>22448894</a:t>
          </a:r>
          <a:endParaRPr lang="en-GB" sz="1900" kern="1200" dirty="0"/>
        </a:p>
        <a:p>
          <a:pPr marL="171450" lvl="1" indent="-171450" algn="l" defTabSz="844550">
            <a:lnSpc>
              <a:spcPct val="90000"/>
            </a:lnSpc>
            <a:spcBef>
              <a:spcPct val="0"/>
            </a:spcBef>
            <a:spcAft>
              <a:spcPct val="15000"/>
            </a:spcAft>
            <a:buChar char="•"/>
          </a:pPr>
          <a:r>
            <a:rPr lang="en-GB" sz="1900" kern="1200" dirty="0"/>
            <a:t>sleonidou@idep.org.cy</a:t>
          </a:r>
        </a:p>
      </dsp:txBody>
      <dsp:txXfrm>
        <a:off x="2747255" y="2841314"/>
        <a:ext cx="3251276" cy="1739217"/>
      </dsp:txXfrm>
    </dsp:sp>
    <dsp:sp modelId="{2E0DA9C6-8A8B-44D0-ACCE-17CC4EBD047B}">
      <dsp:nvSpPr>
        <dsp:cNvPr id="0" name=""/>
        <dsp:cNvSpPr/>
      </dsp:nvSpPr>
      <dsp:spPr>
        <a:xfrm>
          <a:off x="0" y="2551445"/>
          <a:ext cx="2747256" cy="2318955"/>
        </a:xfrm>
        <a:prstGeom prst="roundRect">
          <a:avLst/>
        </a:prstGeom>
        <a:solidFill>
          <a:srgbClr val="3088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l-GR" sz="2800" kern="1200" dirty="0"/>
            <a:t>Συντονίστρια Βασικής Δράσης 2</a:t>
          </a:r>
          <a:endParaRPr lang="en-GB" sz="2800" kern="1200" dirty="0"/>
        </a:p>
      </dsp:txBody>
      <dsp:txXfrm>
        <a:off x="113202" y="2664647"/>
        <a:ext cx="2520852" cy="209255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275" cy="4940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865" y="1"/>
            <a:ext cx="2946275" cy="494051"/>
          </a:xfrm>
          <a:prstGeom prst="rect">
            <a:avLst/>
          </a:prstGeom>
        </p:spPr>
        <p:txBody>
          <a:bodyPr vert="horz" lIns="91440" tIns="45720" rIns="91440" bIns="45720" rtlCol="0"/>
          <a:lstStyle>
            <a:lvl1pPr algn="r">
              <a:defRPr sz="1200"/>
            </a:lvl1pPr>
          </a:lstStyle>
          <a:p>
            <a:fld id="{75FE1BE7-F90D-4ED2-9596-F4B3E3C3EE34}" type="datetimeFigureOut">
              <a:rPr lang="en-GB" smtClean="0"/>
              <a:t>14/02/2025</a:t>
            </a:fld>
            <a:endParaRPr lang="en-GB"/>
          </a:p>
        </p:txBody>
      </p:sp>
      <p:sp>
        <p:nvSpPr>
          <p:cNvPr id="4" name="Footer Placeholder 3"/>
          <p:cNvSpPr>
            <a:spLocks noGrp="1"/>
          </p:cNvSpPr>
          <p:nvPr>
            <p:ph type="ftr" sz="quarter" idx="2"/>
          </p:nvPr>
        </p:nvSpPr>
        <p:spPr>
          <a:xfrm>
            <a:off x="2" y="9378515"/>
            <a:ext cx="2946275" cy="49405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865" y="9378515"/>
            <a:ext cx="2946275" cy="494051"/>
          </a:xfrm>
          <a:prstGeom prst="rect">
            <a:avLst/>
          </a:prstGeom>
        </p:spPr>
        <p:txBody>
          <a:bodyPr vert="horz" lIns="91440" tIns="45720" rIns="91440" bIns="45720" rtlCol="0" anchor="b"/>
          <a:lstStyle>
            <a:lvl1pPr algn="r">
              <a:defRPr sz="1200"/>
            </a:lvl1pPr>
          </a:lstStyle>
          <a:p>
            <a:fld id="{8EC75B03-A0FF-4EC4-81BD-BAA4691C04A4}" type="slidenum">
              <a:rPr lang="en-GB" smtClean="0"/>
              <a:t>‹#›</a:t>
            </a:fld>
            <a:endParaRPr lang="en-GB"/>
          </a:p>
        </p:txBody>
      </p:sp>
    </p:spTree>
    <p:extLst>
      <p:ext uri="{BB962C8B-B14F-4D97-AF65-F5344CB8AC3E}">
        <p14:creationId xmlns:p14="http://schemas.microsoft.com/office/powerpoint/2010/main" val="2884432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275" cy="4940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865" y="1"/>
            <a:ext cx="2946275" cy="494051"/>
          </a:xfrm>
          <a:prstGeom prst="rect">
            <a:avLst/>
          </a:prstGeom>
        </p:spPr>
        <p:txBody>
          <a:bodyPr vert="horz" lIns="91440" tIns="45720" rIns="91440" bIns="45720" rtlCol="0"/>
          <a:lstStyle>
            <a:lvl1pPr algn="r">
              <a:defRPr sz="1200"/>
            </a:lvl1pPr>
          </a:lstStyle>
          <a:p>
            <a:fld id="{D04FA4B2-6F26-4105-8AFC-37E9ED71A066}" type="datetimeFigureOut">
              <a:rPr lang="en-GB" smtClean="0"/>
              <a:t>14/02/2025</a:t>
            </a:fld>
            <a:endParaRPr lang="en-GB"/>
          </a:p>
        </p:txBody>
      </p:sp>
      <p:sp>
        <p:nvSpPr>
          <p:cNvPr id="4" name="Slide Image Placeholder 3"/>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384" y="4690944"/>
            <a:ext cx="5436909" cy="444307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378515"/>
            <a:ext cx="2946275" cy="4940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865" y="9378515"/>
            <a:ext cx="2946275" cy="494051"/>
          </a:xfrm>
          <a:prstGeom prst="rect">
            <a:avLst/>
          </a:prstGeom>
        </p:spPr>
        <p:txBody>
          <a:bodyPr vert="horz" lIns="91440" tIns="45720" rIns="91440" bIns="45720" rtlCol="0" anchor="b"/>
          <a:lstStyle>
            <a:lvl1pPr algn="r">
              <a:defRPr sz="1200"/>
            </a:lvl1pPr>
          </a:lstStyle>
          <a:p>
            <a:fld id="{556035BE-9121-418A-8AD8-15B5A0C3EC7C}" type="slidenum">
              <a:rPr lang="en-GB" smtClean="0"/>
              <a:t>‹#›</a:t>
            </a:fld>
            <a:endParaRPr lang="en-GB"/>
          </a:p>
        </p:txBody>
      </p:sp>
    </p:spTree>
    <p:extLst>
      <p:ext uri="{BB962C8B-B14F-4D97-AF65-F5344CB8AC3E}">
        <p14:creationId xmlns:p14="http://schemas.microsoft.com/office/powerpoint/2010/main" val="180071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4</a:t>
            </a:fld>
            <a:endParaRPr lang="en-GB"/>
          </a:p>
        </p:txBody>
      </p:sp>
    </p:spTree>
    <p:extLst>
      <p:ext uri="{BB962C8B-B14F-4D97-AF65-F5344CB8AC3E}">
        <p14:creationId xmlns:p14="http://schemas.microsoft.com/office/powerpoint/2010/main" val="893440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16</a:t>
            </a:fld>
            <a:endParaRPr lang="en-GB"/>
          </a:p>
        </p:txBody>
      </p:sp>
    </p:spTree>
    <p:extLst>
      <p:ext uri="{BB962C8B-B14F-4D97-AF65-F5344CB8AC3E}">
        <p14:creationId xmlns:p14="http://schemas.microsoft.com/office/powerpoint/2010/main" val="2720619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Το ότι θα υπάρχει ενδεχομένως μία ασυνέπεια μεταξύ ημερομηνιών δραστηριοτήτων δεν αποτελεί ιδιαίτερο πρόβλημα, αφού οι τελικές ημερομηνίες υλοποίησης των δραστηριοτήτων θα καταχωρηθούν στο εργαλείο διαχείρισης και υποβολής εκθέσεων</a:t>
            </a:r>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17</a:t>
            </a:fld>
            <a:endParaRPr lang="en-GB"/>
          </a:p>
        </p:txBody>
      </p:sp>
    </p:spTree>
    <p:extLst>
      <p:ext uri="{BB962C8B-B14F-4D97-AF65-F5344CB8AC3E}">
        <p14:creationId xmlns:p14="http://schemas.microsoft.com/office/powerpoint/2010/main" val="3604617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18</a:t>
            </a:fld>
            <a:endParaRPr lang="en-GB"/>
          </a:p>
        </p:txBody>
      </p:sp>
    </p:spTree>
    <p:extLst>
      <p:ext uri="{BB962C8B-B14F-4D97-AF65-F5344CB8AC3E}">
        <p14:creationId xmlns:p14="http://schemas.microsoft.com/office/powerpoint/2010/main" val="3425102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19</a:t>
            </a:fld>
            <a:endParaRPr lang="en-GB"/>
          </a:p>
        </p:txBody>
      </p:sp>
    </p:spTree>
    <p:extLst>
      <p:ext uri="{BB962C8B-B14F-4D97-AF65-F5344CB8AC3E}">
        <p14:creationId xmlns:p14="http://schemas.microsoft.com/office/powerpoint/2010/main" val="1700548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20</a:t>
            </a:fld>
            <a:endParaRPr lang="en-GB"/>
          </a:p>
        </p:txBody>
      </p:sp>
    </p:spTree>
    <p:extLst>
      <p:ext uri="{BB962C8B-B14F-4D97-AF65-F5344CB8AC3E}">
        <p14:creationId xmlns:p14="http://schemas.microsoft.com/office/powerpoint/2010/main" val="3457459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21</a:t>
            </a:fld>
            <a:endParaRPr lang="en-GB"/>
          </a:p>
        </p:txBody>
      </p:sp>
    </p:spTree>
    <p:extLst>
      <p:ext uri="{BB962C8B-B14F-4D97-AF65-F5344CB8AC3E}">
        <p14:creationId xmlns:p14="http://schemas.microsoft.com/office/powerpoint/2010/main" val="4210786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22</a:t>
            </a:fld>
            <a:endParaRPr lang="en-GB"/>
          </a:p>
        </p:txBody>
      </p:sp>
    </p:spTree>
    <p:extLst>
      <p:ext uri="{BB962C8B-B14F-4D97-AF65-F5344CB8AC3E}">
        <p14:creationId xmlns:p14="http://schemas.microsoft.com/office/powerpoint/2010/main" val="558187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Κάποια άρθρα (αυτά που απαιτούν κάποιες επεξηγήσεις) αναλύονται και άλλα όχι. Επίσης, κάποια άρθρα δεν αναλύονται σε αυτή την ενότητα της Παρουσίασης, γιατί τους αφιερώνεται ολόκληρη ξεχωριστή ενότητα</a:t>
            </a:r>
            <a:r>
              <a:rPr lang="en-GB" dirty="0"/>
              <a:t>.</a:t>
            </a:r>
            <a:endParaRPr lang="el-GR" dirty="0"/>
          </a:p>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Στην πληροφόρηση αυτή περιλαμβάνεται και η επιπρόσθετη πληροφόρηση που περιέχεται στο Παράρτημα 2 και συνδέεται με συγκεκριμένα Άρθρα</a:t>
            </a:r>
            <a:endParaRPr lang="en-GB" dirty="0"/>
          </a:p>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24</a:t>
            </a:fld>
            <a:endParaRPr lang="en-GB"/>
          </a:p>
        </p:txBody>
      </p:sp>
    </p:spTree>
    <p:extLst>
      <p:ext uri="{BB962C8B-B14F-4D97-AF65-F5344CB8AC3E}">
        <p14:creationId xmlns:p14="http://schemas.microsoft.com/office/powerpoint/2010/main" val="3006492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25</a:t>
            </a:fld>
            <a:endParaRPr lang="en-GB"/>
          </a:p>
        </p:txBody>
      </p:sp>
    </p:spTree>
    <p:extLst>
      <p:ext uri="{BB962C8B-B14F-4D97-AF65-F5344CB8AC3E}">
        <p14:creationId xmlns:p14="http://schemas.microsoft.com/office/powerpoint/2010/main" val="1183843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26</a:t>
            </a:fld>
            <a:endParaRPr lang="en-GB"/>
          </a:p>
        </p:txBody>
      </p:sp>
    </p:spTree>
    <p:extLst>
      <p:ext uri="{BB962C8B-B14F-4D97-AF65-F5344CB8AC3E}">
        <p14:creationId xmlns:p14="http://schemas.microsoft.com/office/powerpoint/2010/main" val="20887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Δικαιούχοι – Τα υπογράφοντα μέρη της Παρούσας Συμφωνίας, είτε απευθείας είτε μέσω του εντύπου εξουσιοδότησης</a:t>
            </a:r>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5</a:t>
            </a:fld>
            <a:endParaRPr lang="en-GB"/>
          </a:p>
        </p:txBody>
      </p:sp>
    </p:spTree>
    <p:extLst>
      <p:ext uri="{BB962C8B-B14F-4D97-AF65-F5344CB8AC3E}">
        <p14:creationId xmlns:p14="http://schemas.microsoft.com/office/powerpoint/2010/main" val="477986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27</a:t>
            </a:fld>
            <a:endParaRPr lang="en-GB"/>
          </a:p>
        </p:txBody>
      </p:sp>
    </p:spTree>
    <p:extLst>
      <p:ext uri="{BB962C8B-B14F-4D97-AF65-F5344CB8AC3E}">
        <p14:creationId xmlns:p14="http://schemas.microsoft.com/office/powerpoint/2010/main" val="2343477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Υπάρχουν κάποιες εξαιρέσεις στην περίπτωση της μεταβίβασης των καθηκόντων, αλλά αφορούν πολύ εξειδικευμένες και ιδιαίτερες περιπτώσεις</a:t>
            </a:r>
            <a:endParaRPr lang="en-GB" dirty="0"/>
          </a:p>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28</a:t>
            </a:fld>
            <a:endParaRPr lang="en-GB"/>
          </a:p>
        </p:txBody>
      </p:sp>
    </p:spTree>
    <p:extLst>
      <p:ext uri="{BB962C8B-B14F-4D97-AF65-F5344CB8AC3E}">
        <p14:creationId xmlns:p14="http://schemas.microsoft.com/office/powerpoint/2010/main" val="735788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29</a:t>
            </a:fld>
            <a:endParaRPr lang="en-GB"/>
          </a:p>
        </p:txBody>
      </p:sp>
    </p:spTree>
    <p:extLst>
      <p:ext uri="{BB962C8B-B14F-4D97-AF65-F5344CB8AC3E}">
        <p14:creationId xmlns:p14="http://schemas.microsoft.com/office/powerpoint/2010/main" val="2887071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30</a:t>
            </a:fld>
            <a:endParaRPr lang="en-GB"/>
          </a:p>
        </p:txBody>
      </p:sp>
    </p:spTree>
    <p:extLst>
      <p:ext uri="{BB962C8B-B14F-4D97-AF65-F5344CB8AC3E}">
        <p14:creationId xmlns:p14="http://schemas.microsoft.com/office/powerpoint/2010/main" val="3450861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31</a:t>
            </a:fld>
            <a:endParaRPr lang="en-GB"/>
          </a:p>
        </p:txBody>
      </p:sp>
    </p:spTree>
    <p:extLst>
      <p:ext uri="{BB962C8B-B14F-4D97-AF65-F5344CB8AC3E}">
        <p14:creationId xmlns:p14="http://schemas.microsoft.com/office/powerpoint/2010/main" val="249308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32</a:t>
            </a:fld>
            <a:endParaRPr lang="en-GB"/>
          </a:p>
        </p:txBody>
      </p:sp>
    </p:spTree>
    <p:extLst>
      <p:ext uri="{BB962C8B-B14F-4D97-AF65-F5344CB8AC3E}">
        <p14:creationId xmlns:p14="http://schemas.microsoft.com/office/powerpoint/2010/main" val="2537806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err="1"/>
              <a:t>Ιστότοποι</a:t>
            </a:r>
            <a:r>
              <a:rPr lang="el-GR" dirty="0"/>
              <a:t>:</a:t>
            </a:r>
          </a:p>
          <a:p>
            <a:pPr marL="228600" indent="-228600">
              <a:buAutoNum type="arabicPeriod"/>
            </a:pPr>
            <a:r>
              <a:rPr lang="el-GR" dirty="0"/>
              <a:t>Έργου</a:t>
            </a:r>
          </a:p>
          <a:p>
            <a:pPr marL="228600" indent="-228600">
              <a:buAutoNum type="arabicPeriod"/>
            </a:pPr>
            <a:r>
              <a:rPr lang="el-GR" dirty="0"/>
              <a:t>Δικαιούχων, όταν περιλαμβάνουν αναφορές στη δράση</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33</a:t>
            </a:fld>
            <a:endParaRPr lang="en-GB"/>
          </a:p>
        </p:txBody>
      </p:sp>
    </p:spTree>
    <p:extLst>
      <p:ext uri="{BB962C8B-B14F-4D97-AF65-F5344CB8AC3E}">
        <p14:creationId xmlns:p14="http://schemas.microsoft.com/office/powerpoint/2010/main" val="1187826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34</a:t>
            </a:fld>
            <a:endParaRPr lang="en-GB"/>
          </a:p>
        </p:txBody>
      </p:sp>
    </p:spTree>
    <p:extLst>
      <p:ext uri="{BB962C8B-B14F-4D97-AF65-F5344CB8AC3E}">
        <p14:creationId xmlns:p14="http://schemas.microsoft.com/office/powerpoint/2010/main" val="4152697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Εντούτοις, καλό θα ήταν να φυλάγονται και τα αρχεία των δαπανών, μήπως ζητηθούν κατά τη διάρκεια κάποιου ελέγχου ή χρειαστεί να εξεταστούν μετά από κάποια καταγγελία.</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35</a:t>
            </a:fld>
            <a:endParaRPr lang="en-GB"/>
          </a:p>
        </p:txBody>
      </p:sp>
    </p:spTree>
    <p:extLst>
      <p:ext uri="{BB962C8B-B14F-4D97-AF65-F5344CB8AC3E}">
        <p14:creationId xmlns:p14="http://schemas.microsoft.com/office/powerpoint/2010/main" val="1359069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Αυτοί οι κανονισμοί αφορούν την τήρηση αρχείων από τους δικαιούχους και όχι την προσκόμιση αρχείων στην Εθνική Υπηρεσία</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36</a:t>
            </a:fld>
            <a:endParaRPr lang="en-GB"/>
          </a:p>
        </p:txBody>
      </p:sp>
    </p:spTree>
    <p:extLst>
      <p:ext uri="{BB962C8B-B14F-4D97-AF65-F5344CB8AC3E}">
        <p14:creationId xmlns:p14="http://schemas.microsoft.com/office/powerpoint/2010/main" val="2758232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7</a:t>
            </a:fld>
            <a:endParaRPr lang="en-GB"/>
          </a:p>
        </p:txBody>
      </p:sp>
    </p:spTree>
    <p:extLst>
      <p:ext uri="{BB962C8B-B14F-4D97-AF65-F5344CB8AC3E}">
        <p14:creationId xmlns:p14="http://schemas.microsoft.com/office/powerpoint/2010/main" val="35627450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37</a:t>
            </a:fld>
            <a:endParaRPr lang="en-GB"/>
          </a:p>
        </p:txBody>
      </p:sp>
    </p:spTree>
    <p:extLst>
      <p:ext uri="{BB962C8B-B14F-4D97-AF65-F5344CB8AC3E}">
        <p14:creationId xmlns:p14="http://schemas.microsoft.com/office/powerpoint/2010/main" val="37447107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n-GB" dirty="0"/>
              <a:t>To </a:t>
            </a:r>
            <a:r>
              <a:rPr lang="el-GR" dirty="0"/>
              <a:t>ΙΔΕΠ Διά Βίου Μάθησης πραγματοποιεί εργαστήρια για τη χρήση των δύο εργαλείων</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38</a:t>
            </a:fld>
            <a:endParaRPr lang="en-GB"/>
          </a:p>
        </p:txBody>
      </p:sp>
    </p:spTree>
    <p:extLst>
      <p:ext uri="{BB962C8B-B14F-4D97-AF65-F5344CB8AC3E}">
        <p14:creationId xmlns:p14="http://schemas.microsoft.com/office/powerpoint/2010/main" val="17624717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Υπάρχουν περιπτώσεις που το διάστημα των 60 ημερών παρατείνεται. Αυτές είναι οι περιπτώσεις που στην έκθεση παρατηρούνται ελλείψεις και ζητείται συνήθως </a:t>
            </a:r>
            <a:r>
              <a:rPr lang="el-GR" dirty="0" err="1"/>
              <a:t>επαναυποβολή</a:t>
            </a:r>
            <a:r>
              <a:rPr lang="el-GR" dirty="0"/>
              <a:t> της ή </a:t>
            </a:r>
            <a:r>
              <a:rPr lang="el-GR" dirty="0" err="1"/>
              <a:t>επαναυποβολή</a:t>
            </a:r>
            <a:r>
              <a:rPr lang="el-GR" dirty="0"/>
              <a:t>/υποβολή υποστηρικτικών εγγράφων</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39</a:t>
            </a:fld>
            <a:endParaRPr lang="en-GB"/>
          </a:p>
        </p:txBody>
      </p:sp>
    </p:spTree>
    <p:extLst>
      <p:ext uri="{BB962C8B-B14F-4D97-AF65-F5344CB8AC3E}">
        <p14:creationId xmlns:p14="http://schemas.microsoft.com/office/powerpoint/2010/main" val="3733666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Υπάρχουν περιπτώσεις που το διάστημα των 60 ημερών παρατείνεται. Αυτές είναι οι περιπτώσεις που στην έκθεση παρατηρούνται ελλείψεις και ζητείται συνήθως </a:t>
            </a:r>
            <a:r>
              <a:rPr lang="el-GR" dirty="0" err="1"/>
              <a:t>επαναυποβολή</a:t>
            </a:r>
            <a:r>
              <a:rPr lang="el-GR" dirty="0"/>
              <a:t> της ή </a:t>
            </a:r>
            <a:r>
              <a:rPr lang="el-GR" dirty="0" err="1"/>
              <a:t>επαναυποβολή</a:t>
            </a:r>
            <a:r>
              <a:rPr lang="el-GR" dirty="0"/>
              <a:t>/υποβολή υποστηρικτικών εγγράφων</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pPr algn="just"/>
            <a:r>
              <a:rPr lang="el-GR" sz="1200" i="0" u="none" dirty="0">
                <a:latin typeface="Times New Roman" panose="02020603050405020304" pitchFamily="18" charset="0"/>
                <a:cs typeface="Times New Roman" panose="02020603050405020304" pitchFamily="18" charset="0"/>
              </a:rPr>
              <a:t>Υπάρχουν περιπτώσεις κατά τις οποίες αναστέλλεται η προθεσμία πληρωμής, η ίδια η πληρωμή (Άρθρα 29, 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u="none" dirty="0"/>
          </a:p>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40</a:t>
            </a:fld>
            <a:endParaRPr lang="en-GB"/>
          </a:p>
        </p:txBody>
      </p:sp>
    </p:spTree>
    <p:extLst>
      <p:ext uri="{BB962C8B-B14F-4D97-AF65-F5344CB8AC3E}">
        <p14:creationId xmlns:p14="http://schemas.microsoft.com/office/powerpoint/2010/main" val="33325024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41</a:t>
            </a:fld>
            <a:endParaRPr lang="en-GB"/>
          </a:p>
        </p:txBody>
      </p:sp>
    </p:spTree>
    <p:extLst>
      <p:ext uri="{BB962C8B-B14F-4D97-AF65-F5344CB8AC3E}">
        <p14:creationId xmlns:p14="http://schemas.microsoft.com/office/powerpoint/2010/main" val="6819140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42</a:t>
            </a:fld>
            <a:endParaRPr lang="en-GB"/>
          </a:p>
        </p:txBody>
      </p:sp>
    </p:spTree>
    <p:extLst>
      <p:ext uri="{BB962C8B-B14F-4D97-AF65-F5344CB8AC3E}">
        <p14:creationId xmlns:p14="http://schemas.microsoft.com/office/powerpoint/2010/main" val="21327321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Το διάστημα των 60 ημερών ενδέχεται να παραταθεί, εάν υπάρχουν παραλείψεις από πλευράς δικαιούχου</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43</a:t>
            </a:fld>
            <a:endParaRPr lang="en-GB"/>
          </a:p>
        </p:txBody>
      </p:sp>
    </p:spTree>
    <p:extLst>
      <p:ext uri="{BB962C8B-B14F-4D97-AF65-F5344CB8AC3E}">
        <p14:creationId xmlns:p14="http://schemas.microsoft.com/office/powerpoint/2010/main" val="2029420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44</a:t>
            </a:fld>
            <a:endParaRPr lang="en-GB"/>
          </a:p>
        </p:txBody>
      </p:sp>
    </p:spTree>
    <p:extLst>
      <p:ext uri="{BB962C8B-B14F-4D97-AF65-F5344CB8AC3E}">
        <p14:creationId xmlns:p14="http://schemas.microsoft.com/office/powerpoint/2010/main" val="2191320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45</a:t>
            </a:fld>
            <a:endParaRPr lang="en-GB"/>
          </a:p>
        </p:txBody>
      </p:sp>
    </p:spTree>
    <p:extLst>
      <p:ext uri="{BB962C8B-B14F-4D97-AF65-F5344CB8AC3E}">
        <p14:creationId xmlns:p14="http://schemas.microsoft.com/office/powerpoint/2010/main" val="5050652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46</a:t>
            </a:fld>
            <a:endParaRPr lang="en-GB"/>
          </a:p>
        </p:txBody>
      </p:sp>
    </p:spTree>
    <p:extLst>
      <p:ext uri="{BB962C8B-B14F-4D97-AF65-F5344CB8AC3E}">
        <p14:creationId xmlns:p14="http://schemas.microsoft.com/office/powerpoint/2010/main" val="4090865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10</a:t>
            </a:fld>
            <a:endParaRPr lang="en-GB"/>
          </a:p>
        </p:txBody>
      </p:sp>
    </p:spTree>
    <p:extLst>
      <p:ext uri="{BB962C8B-B14F-4D97-AF65-F5344CB8AC3E}">
        <p14:creationId xmlns:p14="http://schemas.microsoft.com/office/powerpoint/2010/main" val="36811889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47</a:t>
            </a:fld>
            <a:endParaRPr lang="en-GB"/>
          </a:p>
        </p:txBody>
      </p:sp>
    </p:spTree>
    <p:extLst>
      <p:ext uri="{BB962C8B-B14F-4D97-AF65-F5344CB8AC3E}">
        <p14:creationId xmlns:p14="http://schemas.microsoft.com/office/powerpoint/2010/main" val="16807365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48</a:t>
            </a:fld>
            <a:endParaRPr lang="en-GB"/>
          </a:p>
        </p:txBody>
      </p:sp>
    </p:spTree>
    <p:extLst>
      <p:ext uri="{BB962C8B-B14F-4D97-AF65-F5344CB8AC3E}">
        <p14:creationId xmlns:p14="http://schemas.microsoft.com/office/powerpoint/2010/main" val="23881738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49</a:t>
            </a:fld>
            <a:endParaRPr lang="en-GB"/>
          </a:p>
        </p:txBody>
      </p:sp>
    </p:spTree>
    <p:extLst>
      <p:ext uri="{BB962C8B-B14F-4D97-AF65-F5344CB8AC3E}">
        <p14:creationId xmlns:p14="http://schemas.microsoft.com/office/powerpoint/2010/main" val="34581185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cap="small" dirty="0">
                <a:effectLst/>
                <a:latin typeface="Calibri" panose="020F0502020204030204" pitchFamily="34" charset="0"/>
                <a:ea typeface="Times New Roman" panose="02020603050405020304" pitchFamily="18" charset="0"/>
                <a:cs typeface="Mangal" panose="02040503050203030202" pitchFamily="18" charset="0"/>
              </a:rPr>
              <a:t>Any higher education institution (HEI) established in a EU Member State or third country associated to the Programme and wanting to participate in a Cooperation Partnership must hold a valid Erasmus Charter for Higher Education (ECHE). An ECHE is not required for participating HEIs in third countries not associated to the Programme, but they will have to sign up to its principles.</a:t>
            </a:r>
            <a:endParaRPr lang="en-GB" sz="1800" cap="small"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50</a:t>
            </a:fld>
            <a:endParaRPr lang="en-GB"/>
          </a:p>
        </p:txBody>
      </p:sp>
    </p:spTree>
    <p:extLst>
      <p:ext uri="{BB962C8B-B14F-4D97-AF65-F5344CB8AC3E}">
        <p14:creationId xmlns:p14="http://schemas.microsoft.com/office/powerpoint/2010/main" val="11926231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51</a:t>
            </a:fld>
            <a:endParaRPr lang="en-GB"/>
          </a:p>
        </p:txBody>
      </p:sp>
    </p:spTree>
    <p:extLst>
      <p:ext uri="{BB962C8B-B14F-4D97-AF65-F5344CB8AC3E}">
        <p14:creationId xmlns:p14="http://schemas.microsoft.com/office/powerpoint/2010/main" val="8639780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52</a:t>
            </a:fld>
            <a:endParaRPr lang="en-GB"/>
          </a:p>
        </p:txBody>
      </p:sp>
    </p:spTree>
    <p:extLst>
      <p:ext uri="{BB962C8B-B14F-4D97-AF65-F5344CB8AC3E}">
        <p14:creationId xmlns:p14="http://schemas.microsoft.com/office/powerpoint/2010/main" val="28444897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53</a:t>
            </a:fld>
            <a:endParaRPr lang="en-GB"/>
          </a:p>
        </p:txBody>
      </p:sp>
    </p:spTree>
    <p:extLst>
      <p:ext uri="{BB962C8B-B14F-4D97-AF65-F5344CB8AC3E}">
        <p14:creationId xmlns:p14="http://schemas.microsoft.com/office/powerpoint/2010/main" val="5449386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Οι ερωτήσεις του εντύπου τελικής έκθεσης δεν είναι οργανωμένες /ξεκάθαρα κατηγοριοποιημένες κάτω από τις τρεις αυτές ενότητες. Κάποιος, όμως, θα μπορούσε να τις οργανώσει στις 3 αυτές γενικές ενότητες.</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54</a:t>
            </a:fld>
            <a:endParaRPr lang="en-GB"/>
          </a:p>
        </p:txBody>
      </p:sp>
    </p:spTree>
    <p:extLst>
      <p:ext uri="{BB962C8B-B14F-4D97-AF65-F5344CB8AC3E}">
        <p14:creationId xmlns:p14="http://schemas.microsoft.com/office/powerpoint/2010/main" val="36908951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55</a:t>
            </a:fld>
            <a:endParaRPr lang="en-GB"/>
          </a:p>
        </p:txBody>
      </p:sp>
    </p:spTree>
    <p:extLst>
      <p:ext uri="{BB962C8B-B14F-4D97-AF65-F5344CB8AC3E}">
        <p14:creationId xmlns:p14="http://schemas.microsoft.com/office/powerpoint/2010/main" val="21019295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Είναι καλό οι δικαιούχοι να σκέφτονται: «Αν ήμουν εγώ ο </a:t>
            </a:r>
            <a:r>
              <a:rPr lang="el-GR" dirty="0" err="1"/>
              <a:t>αξιολογητής</a:t>
            </a:r>
            <a:r>
              <a:rPr lang="el-GR" dirty="0"/>
              <a:t> του έργου, θα μπορούσα να το αξιολογήσω επαρκώς και σωστά, με βάση τα έγγραφα που είναι διαθέσιμα;»</a:t>
            </a:r>
            <a:endParaRPr lang="en-GB" dirty="0"/>
          </a:p>
          <a:p>
            <a:endParaRPr lang="el-GR" dirty="0"/>
          </a:p>
          <a:p>
            <a:r>
              <a:rPr lang="el-GR" dirty="0"/>
              <a:t>Δεν απαιτούνται αποδεικτικά εξόδων για σκοπούς υποβολής τελικής έκθεσης, εντούτοις το σωστό είναι να φυλάγονται, γιατί μπορεί να προκύψει ανάγκη να παρουσιαστούν (στα πλαίσια κάποιου εξειδικευμένου ελέγχου)</a:t>
            </a:r>
          </a:p>
          <a:p>
            <a:endParaRPr lang="el-GR" dirty="0"/>
          </a:p>
        </p:txBody>
      </p:sp>
      <p:sp>
        <p:nvSpPr>
          <p:cNvPr id="4" name="Slide Number Placeholder 3"/>
          <p:cNvSpPr>
            <a:spLocks noGrp="1"/>
          </p:cNvSpPr>
          <p:nvPr>
            <p:ph type="sldNum" sz="quarter" idx="10"/>
          </p:nvPr>
        </p:nvSpPr>
        <p:spPr/>
        <p:txBody>
          <a:bodyPr/>
          <a:lstStyle/>
          <a:p>
            <a:fld id="{556035BE-9121-418A-8AD8-15B5A0C3EC7C}" type="slidenum">
              <a:rPr lang="en-GB" smtClean="0"/>
              <a:t>56</a:t>
            </a:fld>
            <a:endParaRPr lang="en-GB"/>
          </a:p>
        </p:txBody>
      </p:sp>
    </p:spTree>
    <p:extLst>
      <p:ext uri="{BB962C8B-B14F-4D97-AF65-F5344CB8AC3E}">
        <p14:creationId xmlns:p14="http://schemas.microsoft.com/office/powerpoint/2010/main" val="3267423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Ευελιξία Προϋπολογισμού: Ουσιαστικά, δεν υπάρχει ευελιξία στον προϋπολογισμό</a:t>
            </a:r>
            <a:endParaRPr lang="en-GB" dirty="0"/>
          </a:p>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11</a:t>
            </a:fld>
            <a:endParaRPr lang="en-GB"/>
          </a:p>
        </p:txBody>
      </p:sp>
    </p:spTree>
    <p:extLst>
      <p:ext uri="{BB962C8B-B14F-4D97-AF65-F5344CB8AC3E}">
        <p14:creationId xmlns:p14="http://schemas.microsoft.com/office/powerpoint/2010/main" val="36663008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57</a:t>
            </a:fld>
            <a:endParaRPr lang="en-GB"/>
          </a:p>
        </p:txBody>
      </p:sp>
    </p:spTree>
    <p:extLst>
      <p:ext uri="{BB962C8B-B14F-4D97-AF65-F5344CB8AC3E}">
        <p14:creationId xmlns:p14="http://schemas.microsoft.com/office/powerpoint/2010/main" val="40728325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58</a:t>
            </a:fld>
            <a:endParaRPr lang="en-GB"/>
          </a:p>
        </p:txBody>
      </p:sp>
    </p:spTree>
    <p:extLst>
      <p:ext uri="{BB962C8B-B14F-4D97-AF65-F5344CB8AC3E}">
        <p14:creationId xmlns:p14="http://schemas.microsoft.com/office/powerpoint/2010/main" val="25109478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59</a:t>
            </a:fld>
            <a:endParaRPr lang="en-GB"/>
          </a:p>
        </p:txBody>
      </p:sp>
    </p:spTree>
    <p:extLst>
      <p:ext uri="{BB962C8B-B14F-4D97-AF65-F5344CB8AC3E}">
        <p14:creationId xmlns:p14="http://schemas.microsoft.com/office/powerpoint/2010/main" val="36881187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60</a:t>
            </a:fld>
            <a:endParaRPr lang="en-GB"/>
          </a:p>
        </p:txBody>
      </p:sp>
    </p:spTree>
    <p:extLst>
      <p:ext uri="{BB962C8B-B14F-4D97-AF65-F5344CB8AC3E}">
        <p14:creationId xmlns:p14="http://schemas.microsoft.com/office/powerpoint/2010/main" val="10324751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61</a:t>
            </a:fld>
            <a:endParaRPr lang="en-GB"/>
          </a:p>
        </p:txBody>
      </p:sp>
    </p:spTree>
    <p:extLst>
      <p:ext uri="{BB962C8B-B14F-4D97-AF65-F5344CB8AC3E}">
        <p14:creationId xmlns:p14="http://schemas.microsoft.com/office/powerpoint/2010/main" val="6163443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62</a:t>
            </a:fld>
            <a:endParaRPr lang="en-GB"/>
          </a:p>
        </p:txBody>
      </p:sp>
    </p:spTree>
    <p:extLst>
      <p:ext uri="{BB962C8B-B14F-4D97-AF65-F5344CB8AC3E}">
        <p14:creationId xmlns:p14="http://schemas.microsoft.com/office/powerpoint/2010/main" val="34918922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Εάν διαπιστωθεί απάτη ή σοβαρή παραβίαση των υποχρεώσεων που απορρέουν από τη Συμφωνία ( π.χ. παραβίαση των Άρθρων που σχετίζονται με τη δεοντολογία ή κατάθεση ψευδούς πληροφόρησης κτλ.), τότε η ΕΥ μπορεί να εφαρμόσει τη μείωση που θεωρεί ότι αναλογεί στη σοβαρότητα και την έκταση της παραβίασης/απάτης κτλ. Σε αυτή την περίπτωση, δεν υποχρεούται να αξιοποιήσει την προκαθορισμένη κλίμακα.</a:t>
            </a:r>
            <a:endParaRPr lang="en-GB" dirty="0"/>
          </a:p>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63</a:t>
            </a:fld>
            <a:endParaRPr lang="en-GB"/>
          </a:p>
        </p:txBody>
      </p:sp>
    </p:spTree>
    <p:extLst>
      <p:ext uri="{BB962C8B-B14F-4D97-AF65-F5344CB8AC3E}">
        <p14:creationId xmlns:p14="http://schemas.microsoft.com/office/powerpoint/2010/main" val="27402275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64</a:t>
            </a:fld>
            <a:endParaRPr lang="en-GB"/>
          </a:p>
        </p:txBody>
      </p:sp>
    </p:spTree>
    <p:extLst>
      <p:ext uri="{BB962C8B-B14F-4D97-AF65-F5344CB8AC3E}">
        <p14:creationId xmlns:p14="http://schemas.microsoft.com/office/powerpoint/2010/main" val="10431729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65</a:t>
            </a:fld>
            <a:endParaRPr lang="en-GB"/>
          </a:p>
        </p:txBody>
      </p:sp>
    </p:spTree>
    <p:extLst>
      <p:ext uri="{BB962C8B-B14F-4D97-AF65-F5344CB8AC3E}">
        <p14:creationId xmlns:p14="http://schemas.microsoft.com/office/powerpoint/2010/main" val="34054390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66</a:t>
            </a:fld>
            <a:endParaRPr lang="en-GB"/>
          </a:p>
        </p:txBody>
      </p:sp>
    </p:spTree>
    <p:extLst>
      <p:ext uri="{BB962C8B-B14F-4D97-AF65-F5344CB8AC3E}">
        <p14:creationId xmlns:p14="http://schemas.microsoft.com/office/powerpoint/2010/main" val="1252678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12</a:t>
            </a:fld>
            <a:endParaRPr lang="en-GB"/>
          </a:p>
        </p:txBody>
      </p:sp>
    </p:spTree>
    <p:extLst>
      <p:ext uri="{BB962C8B-B14F-4D97-AF65-F5344CB8AC3E}">
        <p14:creationId xmlns:p14="http://schemas.microsoft.com/office/powerpoint/2010/main" val="3368758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67</a:t>
            </a:fld>
            <a:endParaRPr lang="en-GB"/>
          </a:p>
        </p:txBody>
      </p:sp>
    </p:spTree>
    <p:extLst>
      <p:ext uri="{BB962C8B-B14F-4D97-AF65-F5344CB8AC3E}">
        <p14:creationId xmlns:p14="http://schemas.microsoft.com/office/powerpoint/2010/main" val="12642334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68</a:t>
            </a:fld>
            <a:endParaRPr lang="en-GB"/>
          </a:p>
        </p:txBody>
      </p:sp>
    </p:spTree>
    <p:extLst>
      <p:ext uri="{BB962C8B-B14F-4D97-AF65-F5344CB8AC3E}">
        <p14:creationId xmlns:p14="http://schemas.microsoft.com/office/powerpoint/2010/main" val="15275471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69</a:t>
            </a:fld>
            <a:endParaRPr lang="en-GB"/>
          </a:p>
        </p:txBody>
      </p:sp>
    </p:spTree>
    <p:extLst>
      <p:ext uri="{BB962C8B-B14F-4D97-AF65-F5344CB8AC3E}">
        <p14:creationId xmlns:p14="http://schemas.microsoft.com/office/powerpoint/2010/main" val="22722570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70</a:t>
            </a:fld>
            <a:endParaRPr lang="en-GB"/>
          </a:p>
        </p:txBody>
      </p:sp>
    </p:spTree>
    <p:extLst>
      <p:ext uri="{BB962C8B-B14F-4D97-AF65-F5344CB8AC3E}">
        <p14:creationId xmlns:p14="http://schemas.microsoft.com/office/powerpoint/2010/main" val="23585648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Είχαμε ανοίξει </a:t>
            </a:r>
            <a:r>
              <a:rPr lang="en-GB" dirty="0"/>
              <a:t>ticket </a:t>
            </a:r>
            <a:r>
              <a:rPr lang="el-GR" dirty="0"/>
              <a:t>με το οποίο ρωτούσαμε κατά πόσον μπορούν για το ίδιο έργο να εφαρμοστούν για κάποια Πακέτα Εργασίας αναλογικές μειώσεις (επειδή έλαβαν κάτω των 70 μονάδων στην ποιοτική αξιολόγηση) και για άλλα Πακέτα Εργασίας (τα οποία έλαβαν 70 μονάδες και άνω) αποκοπές σε επίπεδο δραστηριοτήτων (εάν π.χ. ένα Πακέτο εργασίας είναι ως προς όλες τις υπόλοιπες δραστηριότητές του ποιοτικό και έχει μία δραστηριότητα που είναι μη επιλέξιμη/όχι αρκετά ποιοτική). Μας απάντησαν ότι είναι εφικτό</a:t>
            </a:r>
          </a:p>
          <a:p>
            <a:endParaRPr lang="el-GR" dirty="0"/>
          </a:p>
          <a:p>
            <a:r>
              <a:rPr lang="el-GR" dirty="0"/>
              <a:t>Το να εφαρμοστεί ταυτόχρονα για ένα έργο αναλογική μείωση στο συνολικό ποσό επιχορήγησης και να αφαιρεθεί ταυτόχρονα όλο το ποσό που αντιστοιχεί σε ένα Πακέτο Εργασίας ή σε μία δραστηριότητα θεωρούμε ότι δεν είναι εφικτό. Από τη στιγμή που η τελική έκθεση λαμβάνει βαθμολογία κάτω των 70 μονάδων, οι ελλείψεις σε Πακέτα Εργασίας και δραστηριότητες του σχεδίου έχουν ήδη ληφθεί υπόψη και η αναλογική μείωση που θα γίνει στο σύνολο του ποσού επιχορήγησης θα επηρεάσει και τα Πακέτα και δραστηριότητες.</a:t>
            </a:r>
          </a:p>
          <a:p>
            <a:endParaRPr lang="el-GR" dirty="0"/>
          </a:p>
          <a:p>
            <a:r>
              <a:rPr lang="el-GR" dirty="0"/>
              <a:t>Γενικώς, </a:t>
            </a:r>
            <a:r>
              <a:rPr lang="el-GR" b="1" u="sng" dirty="0"/>
              <a:t>μόνο</a:t>
            </a:r>
            <a:r>
              <a:rPr lang="el-GR" dirty="0"/>
              <a:t> η αναλογική μείωση στο συνολικό ποσό επιχορήγησης δεν μπορεί να συνυπάρξει με </a:t>
            </a:r>
            <a:r>
              <a:rPr lang="el-GR" dirty="0" err="1"/>
              <a:t>ό,τιδήποτε</a:t>
            </a:r>
            <a:r>
              <a:rPr lang="el-GR" dirty="0"/>
              <a:t> άλλο. </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71</a:t>
            </a:fld>
            <a:endParaRPr lang="en-GB"/>
          </a:p>
        </p:txBody>
      </p:sp>
    </p:spTree>
    <p:extLst>
      <p:ext uri="{BB962C8B-B14F-4D97-AF65-F5344CB8AC3E}">
        <p14:creationId xmlns:p14="http://schemas.microsoft.com/office/powerpoint/2010/main" val="17699271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72</a:t>
            </a:fld>
            <a:endParaRPr lang="en-GB"/>
          </a:p>
        </p:txBody>
      </p:sp>
    </p:spTree>
    <p:extLst>
      <p:ext uri="{BB962C8B-B14F-4D97-AF65-F5344CB8AC3E}">
        <p14:creationId xmlns:p14="http://schemas.microsoft.com/office/powerpoint/2010/main" val="33274123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73</a:t>
            </a:fld>
            <a:endParaRPr lang="en-GB"/>
          </a:p>
        </p:txBody>
      </p:sp>
    </p:spTree>
    <p:extLst>
      <p:ext uri="{BB962C8B-B14F-4D97-AF65-F5344CB8AC3E}">
        <p14:creationId xmlns:p14="http://schemas.microsoft.com/office/powerpoint/2010/main" val="14037066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74</a:t>
            </a:fld>
            <a:endParaRPr lang="en-GB"/>
          </a:p>
        </p:txBody>
      </p:sp>
    </p:spTree>
    <p:extLst>
      <p:ext uri="{BB962C8B-B14F-4D97-AF65-F5344CB8AC3E}">
        <p14:creationId xmlns:p14="http://schemas.microsoft.com/office/powerpoint/2010/main" val="136213430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75</a:t>
            </a:fld>
            <a:endParaRPr lang="en-GB"/>
          </a:p>
        </p:txBody>
      </p:sp>
    </p:spTree>
    <p:extLst>
      <p:ext uri="{BB962C8B-B14F-4D97-AF65-F5344CB8AC3E}">
        <p14:creationId xmlns:p14="http://schemas.microsoft.com/office/powerpoint/2010/main" val="17457167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Υποβάλλονται, κατά κανόνα, από τον συντονιστή της Κοινοπραξίας. Όταν, όμως, το αίτημα αφορά αλλαγή του συντονιστή, τότε θα προέρχεται από κάποιον άλλον εταίρο, ο οποίος θα εκπροσωπεί τους υπόλοιπους εταίρους. Σε αυτή την περίπτωση, το αίτημα θα υπογράψει ο νόμιμος εκπρόσωπος του εταίρου που υποβάλλει το αίτημα.</a:t>
            </a:r>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76</a:t>
            </a:fld>
            <a:endParaRPr lang="en-GB"/>
          </a:p>
        </p:txBody>
      </p:sp>
    </p:spTree>
    <p:extLst>
      <p:ext uri="{BB962C8B-B14F-4D97-AF65-F5344CB8AC3E}">
        <p14:creationId xmlns:p14="http://schemas.microsoft.com/office/powerpoint/2010/main" val="2709902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13</a:t>
            </a:fld>
            <a:endParaRPr lang="en-GB"/>
          </a:p>
        </p:txBody>
      </p:sp>
    </p:spTree>
    <p:extLst>
      <p:ext uri="{BB962C8B-B14F-4D97-AF65-F5344CB8AC3E}">
        <p14:creationId xmlns:p14="http://schemas.microsoft.com/office/powerpoint/2010/main" val="37762148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Σημείωση:</a:t>
            </a:r>
            <a:r>
              <a:rPr lang="el-GR" baseline="0" dirty="0"/>
              <a:t> Η ΕΥ αποφασίζει κατά πόσον η τροποποίηση θα υπογράφεται μόνο από την ίδια ή και από τα δύο συμβαλλόμενα μέρη, αναλόγως του πόσο ουσιαστική είναι η αλλαγή που επιφέρει</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77</a:t>
            </a:fld>
            <a:endParaRPr lang="en-GB"/>
          </a:p>
        </p:txBody>
      </p:sp>
    </p:spTree>
    <p:extLst>
      <p:ext uri="{BB962C8B-B14F-4D97-AF65-F5344CB8AC3E}">
        <p14:creationId xmlns:p14="http://schemas.microsoft.com/office/powerpoint/2010/main" val="200697448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79</a:t>
            </a:fld>
            <a:endParaRPr lang="en-GB"/>
          </a:p>
        </p:txBody>
      </p:sp>
    </p:spTree>
    <p:extLst>
      <p:ext uri="{BB962C8B-B14F-4D97-AF65-F5344CB8AC3E}">
        <p14:creationId xmlns:p14="http://schemas.microsoft.com/office/powerpoint/2010/main" val="361959657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Οι δύο ημερομηνίες που αναγράφονται στο πρώτο σημείο της προηγούμενης διαφάνειας μπορεί να συμπίπτουν αντίστοιχα με τις ημερομηνίες διακοπής της συμμετοχής του </a:t>
            </a:r>
            <a:r>
              <a:rPr lang="el-GR" dirty="0" err="1"/>
              <a:t>αποχωρούντος</a:t>
            </a:r>
            <a:r>
              <a:rPr lang="el-GR" dirty="0"/>
              <a:t> εταίρου από τη δράση και προσχώρησης του νέου εταίρου στη Συμφωνία</a:t>
            </a:r>
            <a:endParaRPr lang="en-GB" dirty="0"/>
          </a:p>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80</a:t>
            </a:fld>
            <a:endParaRPr lang="en-GB"/>
          </a:p>
        </p:txBody>
      </p:sp>
    </p:spTree>
    <p:extLst>
      <p:ext uri="{BB962C8B-B14F-4D97-AF65-F5344CB8AC3E}">
        <p14:creationId xmlns:p14="http://schemas.microsoft.com/office/powerpoint/2010/main" val="414664305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Το σημείο αυτό θα πρέπει να διευκρινιστεί, καθώς για τις Συμφωνίες του 2023, </a:t>
            </a:r>
            <a:r>
              <a:rPr lang="el-GR" dirty="0" err="1"/>
              <a:t>κατ΄εξαίρεση</a:t>
            </a:r>
            <a:r>
              <a:rPr lang="el-GR" dirty="0"/>
              <a:t>, δεν έχουμε υπογράψει έντυπα προσχώρησης αλλά έχουμε κάνει χρήση των </a:t>
            </a:r>
            <a:r>
              <a:rPr lang="en-GB" dirty="0"/>
              <a:t>mandates (</a:t>
            </a:r>
            <a:r>
              <a:rPr lang="el-GR" dirty="0"/>
              <a:t>στη βάση οδηγιών των Βρυξελλών).</a:t>
            </a:r>
            <a:r>
              <a:rPr lang="en-GB" dirty="0"/>
              <a:t> </a:t>
            </a:r>
            <a:r>
              <a:rPr lang="el-GR" dirty="0"/>
              <a:t>Από την Πρόσκληση του 2024 και έπειτα, τα έντυπα προσχώρησης θα παρέχονται από το στάδιο υποβολής της αίτησης (αντικαθιστώντας τα </a:t>
            </a:r>
            <a:r>
              <a:rPr lang="en-GB" dirty="0"/>
              <a:t>mandates)</a:t>
            </a:r>
          </a:p>
        </p:txBody>
      </p:sp>
      <p:sp>
        <p:nvSpPr>
          <p:cNvPr id="4" name="Slide Number Placeholder 3"/>
          <p:cNvSpPr>
            <a:spLocks noGrp="1"/>
          </p:cNvSpPr>
          <p:nvPr>
            <p:ph type="sldNum" sz="quarter" idx="5"/>
          </p:nvPr>
        </p:nvSpPr>
        <p:spPr/>
        <p:txBody>
          <a:bodyPr/>
          <a:lstStyle/>
          <a:p>
            <a:fld id="{556035BE-9121-418A-8AD8-15B5A0C3EC7C}" type="slidenum">
              <a:rPr lang="en-GB" smtClean="0"/>
              <a:t>82</a:t>
            </a:fld>
            <a:endParaRPr lang="en-GB"/>
          </a:p>
        </p:txBody>
      </p:sp>
    </p:spTree>
    <p:extLst>
      <p:ext uri="{BB962C8B-B14F-4D97-AF65-F5344CB8AC3E}">
        <p14:creationId xmlns:p14="http://schemas.microsoft.com/office/powerpoint/2010/main" val="176513819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85</a:t>
            </a:fld>
            <a:endParaRPr lang="en-GB"/>
          </a:p>
        </p:txBody>
      </p:sp>
    </p:spTree>
    <p:extLst>
      <p:ext uri="{BB962C8B-B14F-4D97-AF65-F5344CB8AC3E}">
        <p14:creationId xmlns:p14="http://schemas.microsoft.com/office/powerpoint/2010/main" val="156375538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86</a:t>
            </a:fld>
            <a:endParaRPr lang="en-GB"/>
          </a:p>
        </p:txBody>
      </p:sp>
    </p:spTree>
    <p:extLst>
      <p:ext uri="{BB962C8B-B14F-4D97-AF65-F5344CB8AC3E}">
        <p14:creationId xmlns:p14="http://schemas.microsoft.com/office/powerpoint/2010/main" val="131537669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87</a:t>
            </a:fld>
            <a:endParaRPr lang="en-GB"/>
          </a:p>
        </p:txBody>
      </p:sp>
    </p:spTree>
    <p:extLst>
      <p:ext uri="{BB962C8B-B14F-4D97-AF65-F5344CB8AC3E}">
        <p14:creationId xmlns:p14="http://schemas.microsoft.com/office/powerpoint/2010/main" val="134140551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88</a:t>
            </a:fld>
            <a:endParaRPr lang="en-GB"/>
          </a:p>
        </p:txBody>
      </p:sp>
    </p:spTree>
    <p:extLst>
      <p:ext uri="{BB962C8B-B14F-4D97-AF65-F5344CB8AC3E}">
        <p14:creationId xmlns:p14="http://schemas.microsoft.com/office/powerpoint/2010/main" val="118968238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a:t>
            </a:r>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89</a:t>
            </a:fld>
            <a:endParaRPr lang="en-GB"/>
          </a:p>
        </p:txBody>
      </p:sp>
    </p:spTree>
    <p:extLst>
      <p:ext uri="{BB962C8B-B14F-4D97-AF65-F5344CB8AC3E}">
        <p14:creationId xmlns:p14="http://schemas.microsoft.com/office/powerpoint/2010/main" val="422877454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90</a:t>
            </a:fld>
            <a:endParaRPr lang="en-GB"/>
          </a:p>
        </p:txBody>
      </p:sp>
    </p:spTree>
    <p:extLst>
      <p:ext uri="{BB962C8B-B14F-4D97-AF65-F5344CB8AC3E}">
        <p14:creationId xmlns:p14="http://schemas.microsoft.com/office/powerpoint/2010/main" val="3990751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14</a:t>
            </a:fld>
            <a:endParaRPr lang="en-GB"/>
          </a:p>
        </p:txBody>
      </p:sp>
    </p:spTree>
    <p:extLst>
      <p:ext uri="{BB962C8B-B14F-4D97-AF65-F5344CB8AC3E}">
        <p14:creationId xmlns:p14="http://schemas.microsoft.com/office/powerpoint/2010/main" val="406183272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91</a:t>
            </a:fld>
            <a:endParaRPr lang="en-GB"/>
          </a:p>
        </p:txBody>
      </p:sp>
    </p:spTree>
    <p:extLst>
      <p:ext uri="{BB962C8B-B14F-4D97-AF65-F5344CB8AC3E}">
        <p14:creationId xmlns:p14="http://schemas.microsoft.com/office/powerpoint/2010/main" val="108252175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92</a:t>
            </a:fld>
            <a:endParaRPr lang="en-GB"/>
          </a:p>
        </p:txBody>
      </p:sp>
    </p:spTree>
    <p:extLst>
      <p:ext uri="{BB962C8B-B14F-4D97-AF65-F5344CB8AC3E}">
        <p14:creationId xmlns:p14="http://schemas.microsoft.com/office/powerpoint/2010/main" val="319200913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93</a:t>
            </a:fld>
            <a:endParaRPr lang="en-GB"/>
          </a:p>
        </p:txBody>
      </p:sp>
    </p:spTree>
    <p:extLst>
      <p:ext uri="{BB962C8B-B14F-4D97-AF65-F5344CB8AC3E}">
        <p14:creationId xmlns:p14="http://schemas.microsoft.com/office/powerpoint/2010/main" val="22006327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Κατά τη διάρκεια της ποιοτικής αξιολόγησης, οι εξωτερικοί </a:t>
            </a:r>
            <a:r>
              <a:rPr lang="el-GR" dirty="0" err="1"/>
              <a:t>αξιολογητές</a:t>
            </a:r>
            <a:r>
              <a:rPr lang="el-GR" dirty="0"/>
              <a:t> μπορούν να ζητήσουν επιπλέον υποστηρικτικά έγγραφα, τα οποία θα τους επιτρέψουν να αξιολογήσουν επαρκώς την τελική έκθεση. Καθώς οι ίδιοι οι </a:t>
            </a:r>
            <a:r>
              <a:rPr lang="el-GR" dirty="0" err="1"/>
              <a:t>αξιολογητές</a:t>
            </a:r>
            <a:r>
              <a:rPr lang="el-GR" dirty="0"/>
              <a:t> δεν επιτρέπεται να επικοινωνούν απευθείας με τους δικαιούχους, η ΕΥ θα εξασφαλίσει τα επιπλέον έγγραφα και θα τα θέσει στη διάθεση των </a:t>
            </a:r>
            <a:r>
              <a:rPr lang="el-GR" dirty="0" err="1"/>
              <a:t>αξιολογητών</a:t>
            </a:r>
            <a:r>
              <a:rPr lang="el-GR" dirty="0"/>
              <a:t>.</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94</a:t>
            </a:fld>
            <a:endParaRPr lang="en-GB"/>
          </a:p>
        </p:txBody>
      </p:sp>
    </p:spTree>
    <p:extLst>
      <p:ext uri="{BB962C8B-B14F-4D97-AF65-F5344CB8AC3E}">
        <p14:creationId xmlns:p14="http://schemas.microsoft.com/office/powerpoint/2010/main" val="237894937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95</a:t>
            </a:fld>
            <a:endParaRPr lang="en-GB"/>
          </a:p>
        </p:txBody>
      </p:sp>
    </p:spTree>
    <p:extLst>
      <p:ext uri="{BB962C8B-B14F-4D97-AF65-F5344CB8AC3E}">
        <p14:creationId xmlns:p14="http://schemas.microsoft.com/office/powerpoint/2010/main" val="414998867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96</a:t>
            </a:fld>
            <a:endParaRPr lang="en-GB"/>
          </a:p>
        </p:txBody>
      </p:sp>
    </p:spTree>
    <p:extLst>
      <p:ext uri="{BB962C8B-B14F-4D97-AF65-F5344CB8AC3E}">
        <p14:creationId xmlns:p14="http://schemas.microsoft.com/office/powerpoint/2010/main" val="298596577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97</a:t>
            </a:fld>
            <a:endParaRPr lang="en-GB"/>
          </a:p>
        </p:txBody>
      </p:sp>
    </p:spTree>
    <p:extLst>
      <p:ext uri="{BB962C8B-B14F-4D97-AF65-F5344CB8AC3E}">
        <p14:creationId xmlns:p14="http://schemas.microsoft.com/office/powerpoint/2010/main" val="154741306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98</a:t>
            </a:fld>
            <a:endParaRPr lang="en-GB"/>
          </a:p>
        </p:txBody>
      </p:sp>
    </p:spTree>
    <p:extLst>
      <p:ext uri="{BB962C8B-B14F-4D97-AF65-F5344CB8AC3E}">
        <p14:creationId xmlns:p14="http://schemas.microsoft.com/office/powerpoint/2010/main" val="374372784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Αν και η ίδια η Συμφωνία Επιχορήγησης δεν αναφέρει συγκεκριμένες λογιστικές πρακτικές που πρέπει να εφαρμόζονται, αναφέρει ότι, προκειμένου να διασφαλίζεται η ομαλή οικονομική διαχείριση του σχεδίου (αποδοτικότητα από πλευράς κόστους)οι δικαιούχοι πρέπει να ακολουθούν τις λογιστικές πρακτικές που συμβαδίζουν με την Εθνική Νομοθεσία και τα διεθνή λογιστικά πρότυπα.</a:t>
            </a:r>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99</a:t>
            </a:fld>
            <a:endParaRPr lang="en-GB"/>
          </a:p>
        </p:txBody>
      </p:sp>
    </p:spTree>
    <p:extLst>
      <p:ext uri="{BB962C8B-B14F-4D97-AF65-F5344CB8AC3E}">
        <p14:creationId xmlns:p14="http://schemas.microsoft.com/office/powerpoint/2010/main" val="62411911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n-GB" dirty="0"/>
              <a:t>OLAF: European Anti-Fraud Office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EPPO: European Public Prosecutor’s Office</a:t>
            </a:r>
          </a:p>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100</a:t>
            </a:fld>
            <a:endParaRPr lang="en-GB"/>
          </a:p>
        </p:txBody>
      </p:sp>
    </p:spTree>
    <p:extLst>
      <p:ext uri="{BB962C8B-B14F-4D97-AF65-F5344CB8AC3E}">
        <p14:creationId xmlns:p14="http://schemas.microsoft.com/office/powerpoint/2010/main" val="3080278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15</a:t>
            </a:fld>
            <a:endParaRPr lang="en-GB"/>
          </a:p>
        </p:txBody>
      </p:sp>
    </p:spTree>
    <p:extLst>
      <p:ext uri="{BB962C8B-B14F-4D97-AF65-F5344CB8AC3E}">
        <p14:creationId xmlns:p14="http://schemas.microsoft.com/office/powerpoint/2010/main" val="140488726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101</a:t>
            </a:fld>
            <a:endParaRPr lang="en-GB"/>
          </a:p>
        </p:txBody>
      </p:sp>
    </p:spTree>
    <p:extLst>
      <p:ext uri="{BB962C8B-B14F-4D97-AF65-F5344CB8AC3E}">
        <p14:creationId xmlns:p14="http://schemas.microsoft.com/office/powerpoint/2010/main" val="314626122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102</a:t>
            </a:fld>
            <a:endParaRPr lang="en-GB"/>
          </a:p>
        </p:txBody>
      </p:sp>
    </p:spTree>
    <p:extLst>
      <p:ext uri="{BB962C8B-B14F-4D97-AF65-F5344CB8AC3E}">
        <p14:creationId xmlns:p14="http://schemas.microsoft.com/office/powerpoint/2010/main" val="238662705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Ό,τι αφορά την στήριξη των συμμετεχόντων στις δραστηριότητες αναλύεται στις διαφάνειες που παρουσιάζουν τα Άρθρα της Συμφωνίας</a:t>
            </a:r>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106</a:t>
            </a:fld>
            <a:endParaRPr lang="en-GB"/>
          </a:p>
        </p:txBody>
      </p:sp>
    </p:spTree>
    <p:extLst>
      <p:ext uri="{BB962C8B-B14F-4D97-AF65-F5344CB8AC3E}">
        <p14:creationId xmlns:p14="http://schemas.microsoft.com/office/powerpoint/2010/main" val="206988359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110</a:t>
            </a:fld>
            <a:endParaRPr lang="en-GB"/>
          </a:p>
        </p:txBody>
      </p:sp>
    </p:spTree>
    <p:extLst>
      <p:ext uri="{BB962C8B-B14F-4D97-AF65-F5344CB8AC3E}">
        <p14:creationId xmlns:p14="http://schemas.microsoft.com/office/powerpoint/2010/main" val="160589310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111</a:t>
            </a:fld>
            <a:endParaRPr lang="en-GB"/>
          </a:p>
        </p:txBody>
      </p:sp>
    </p:spTree>
    <p:extLst>
      <p:ext uri="{BB962C8B-B14F-4D97-AF65-F5344CB8AC3E}">
        <p14:creationId xmlns:p14="http://schemas.microsoft.com/office/powerpoint/2010/main" val="4007344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AE0504-FCBB-B54D-9B0E-6D767AE4A781}" type="datetimeFigureOut">
              <a:rPr lang="en-CY" smtClean="0"/>
              <a:t>02/14/2025</a:t>
            </a:fld>
            <a:endParaRPr lang="en-CY"/>
          </a:p>
        </p:txBody>
      </p:sp>
      <p:sp>
        <p:nvSpPr>
          <p:cNvPr id="5" name="Footer Placeholder 4"/>
          <p:cNvSpPr>
            <a:spLocks noGrp="1"/>
          </p:cNvSpPr>
          <p:nvPr>
            <p:ph type="ftr" sz="quarter" idx="11"/>
          </p:nvPr>
        </p:nvSpPr>
        <p:spPr/>
        <p:txBody>
          <a:bodyPr/>
          <a:lstStyle/>
          <a:p>
            <a:endParaRPr lang="en-CY"/>
          </a:p>
        </p:txBody>
      </p:sp>
      <p:sp>
        <p:nvSpPr>
          <p:cNvPr id="6" name="Slide Number Placeholder 5"/>
          <p:cNvSpPr>
            <a:spLocks noGrp="1"/>
          </p:cNvSpPr>
          <p:nvPr>
            <p:ph type="sldNum" sz="quarter" idx="12"/>
          </p:nvPr>
        </p:nvSpPr>
        <p:spPr/>
        <p:txBody>
          <a:bodyPr/>
          <a:lstStyle/>
          <a:p>
            <a:fld id="{5AB58446-FDEA-7943-905A-8120C5AA5753}" type="slidenum">
              <a:rPr lang="en-CY" smtClean="0"/>
              <a:t>‹#›</a:t>
            </a:fld>
            <a:endParaRPr lang="en-CY"/>
          </a:p>
        </p:txBody>
      </p:sp>
      <p:pic>
        <p:nvPicPr>
          <p:cNvPr id="7" name="Picture 6" descr="Shape, rectangle&#10;&#10;Description automatically generated">
            <a:extLst>
              <a:ext uri="{FF2B5EF4-FFF2-40B4-BE49-F238E27FC236}">
                <a16:creationId xmlns:a16="http://schemas.microsoft.com/office/drawing/2014/main" id="{94280839-D00A-1D44-B483-865F54D351FD}"/>
              </a:ext>
            </a:extLst>
          </p:cNvPr>
          <p:cNvPicPr>
            <a:picLocks noChangeAspect="1"/>
          </p:cNvPicPr>
          <p:nvPr userDrawn="1"/>
        </p:nvPicPr>
        <p:blipFill>
          <a:blip r:embed="rId2"/>
          <a:stretch>
            <a:fillRect/>
          </a:stretch>
        </p:blipFill>
        <p:spPr>
          <a:xfrm>
            <a:off x="3" y="2"/>
            <a:ext cx="12264887" cy="6905665"/>
          </a:xfrm>
          <a:prstGeom prst="rect">
            <a:avLst/>
          </a:prstGeom>
        </p:spPr>
      </p:pic>
    </p:spTree>
    <p:extLst>
      <p:ext uri="{BB962C8B-B14F-4D97-AF65-F5344CB8AC3E}">
        <p14:creationId xmlns:p14="http://schemas.microsoft.com/office/powerpoint/2010/main" val="1235331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AE0504-FCBB-B54D-9B0E-6D767AE4A781}" type="datetimeFigureOut">
              <a:rPr lang="en-CY" smtClean="0"/>
              <a:t>02/14/2025</a:t>
            </a:fld>
            <a:endParaRPr lang="en-CY"/>
          </a:p>
        </p:txBody>
      </p:sp>
      <p:sp>
        <p:nvSpPr>
          <p:cNvPr id="5" name="Footer Placeholder 4"/>
          <p:cNvSpPr>
            <a:spLocks noGrp="1"/>
          </p:cNvSpPr>
          <p:nvPr>
            <p:ph type="ftr" sz="quarter" idx="11"/>
          </p:nvPr>
        </p:nvSpPr>
        <p:spPr/>
        <p:txBody>
          <a:bodyPr/>
          <a:lstStyle/>
          <a:p>
            <a:endParaRPr lang="en-CY"/>
          </a:p>
        </p:txBody>
      </p:sp>
      <p:sp>
        <p:nvSpPr>
          <p:cNvPr id="6" name="Slide Number Placeholder 5"/>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352698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AE0504-FCBB-B54D-9B0E-6D767AE4A781}" type="datetimeFigureOut">
              <a:rPr lang="en-CY" smtClean="0"/>
              <a:t>02/14/2025</a:t>
            </a:fld>
            <a:endParaRPr lang="en-CY"/>
          </a:p>
        </p:txBody>
      </p:sp>
      <p:sp>
        <p:nvSpPr>
          <p:cNvPr id="5" name="Footer Placeholder 4"/>
          <p:cNvSpPr>
            <a:spLocks noGrp="1"/>
          </p:cNvSpPr>
          <p:nvPr>
            <p:ph type="ftr" sz="quarter" idx="11"/>
          </p:nvPr>
        </p:nvSpPr>
        <p:spPr/>
        <p:txBody>
          <a:bodyPr/>
          <a:lstStyle/>
          <a:p>
            <a:endParaRPr lang="en-CY"/>
          </a:p>
        </p:txBody>
      </p:sp>
      <p:sp>
        <p:nvSpPr>
          <p:cNvPr id="6" name="Slide Number Placeholder 5"/>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474290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902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0C3B7B-DF59-4FE9-B761-8741D943DA6D}" type="datetimeFigureOut">
              <a:rPr lang="en-GB" smtClean="0"/>
              <a:t>14/02/2025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433558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0C3B7B-DF59-4FE9-B761-8741D943DA6D}" type="datetimeFigureOut">
              <a:rPr lang="en-GB" smtClean="0"/>
              <a:t>14/02/2025</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649670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0C3B7B-DF59-4FE9-B761-8741D943DA6D}" type="datetimeFigureOut">
              <a:rPr lang="en-GB" smtClean="0"/>
              <a:t>14/02/2025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910093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0C3B7B-DF59-4FE9-B761-8741D943DA6D}" type="datetimeFigureOut">
              <a:rPr lang="en-GB" smtClean="0"/>
              <a:t>14/02/2025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555725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0C3B7B-DF59-4FE9-B761-8741D943DA6D}" type="datetimeFigureOut">
              <a:rPr lang="en-GB" smtClean="0"/>
              <a:t>14/02/2025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2598337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0C3B7B-DF59-4FE9-B761-8741D943DA6D}" type="datetimeFigureOut">
              <a:rPr lang="en-GB" smtClean="0"/>
              <a:t>14/02/2025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430652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C3B7B-DF59-4FE9-B761-8741D943DA6D}" type="datetimeFigureOut">
              <a:rPr lang="en-GB" smtClean="0"/>
              <a:t>14/02/2025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274241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69080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0C3B7B-DF59-4FE9-B761-8741D943DA6D}" type="datetimeFigureOut">
              <a:rPr lang="en-GB" smtClean="0"/>
              <a:t>14/02/2025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28680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0C3B7B-DF59-4FE9-B761-8741D943DA6D}" type="datetimeFigureOut">
              <a:rPr lang="en-GB" smtClean="0"/>
              <a:t>14/02/2025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631984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0C3B7B-DF59-4FE9-B761-8741D943DA6D}" type="datetimeFigureOut">
              <a:rPr lang="en-GB" smtClean="0"/>
              <a:t>14/02/2025</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030693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0C3B7B-DF59-4FE9-B761-8741D943DA6D}" type="datetimeFigureOut">
              <a:rPr lang="en-GB" smtClean="0"/>
              <a:t>14/02/2025</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978038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3339" y="188640"/>
            <a:ext cx="10515600" cy="255562"/>
          </a:xfrm>
        </p:spPr>
        <p:txBody>
          <a:bodyPr/>
          <a:lstStyle/>
          <a:p>
            <a:endParaRPr lang="en-GB" dirty="0"/>
          </a:p>
        </p:txBody>
      </p:sp>
      <p:sp>
        <p:nvSpPr>
          <p:cNvPr id="16" name="Title 1"/>
          <p:cNvSpPr txBox="1">
            <a:spLocks/>
          </p:cNvSpPr>
          <p:nvPr userDrawn="1"/>
        </p:nvSpPr>
        <p:spPr>
          <a:xfrm>
            <a:off x="381000" y="188640"/>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sz="4400" u="none" dirty="0"/>
          </a:p>
        </p:txBody>
      </p:sp>
    </p:spTree>
    <p:extLst>
      <p:ext uri="{BB962C8B-B14F-4D97-AF65-F5344CB8AC3E}">
        <p14:creationId xmlns:p14="http://schemas.microsoft.com/office/powerpoint/2010/main" val="114898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AE0504-FCBB-B54D-9B0E-6D767AE4A781}" type="datetimeFigureOut">
              <a:rPr lang="en-CY" smtClean="0"/>
              <a:t>02/14/2025</a:t>
            </a:fld>
            <a:endParaRPr lang="en-CY"/>
          </a:p>
        </p:txBody>
      </p:sp>
      <p:sp>
        <p:nvSpPr>
          <p:cNvPr id="5" name="Footer Placeholder 4"/>
          <p:cNvSpPr>
            <a:spLocks noGrp="1"/>
          </p:cNvSpPr>
          <p:nvPr>
            <p:ph type="ftr" sz="quarter" idx="11"/>
          </p:nvPr>
        </p:nvSpPr>
        <p:spPr/>
        <p:txBody>
          <a:bodyPr/>
          <a:lstStyle/>
          <a:p>
            <a:endParaRPr lang="en-CY"/>
          </a:p>
        </p:txBody>
      </p:sp>
      <p:sp>
        <p:nvSpPr>
          <p:cNvPr id="6" name="Slide Number Placeholder 5"/>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4284142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AE0504-FCBB-B54D-9B0E-6D767AE4A781}" type="datetimeFigureOut">
              <a:rPr lang="en-CY" smtClean="0"/>
              <a:t>02/14/2025</a:t>
            </a:fld>
            <a:endParaRPr lang="en-CY"/>
          </a:p>
        </p:txBody>
      </p:sp>
      <p:sp>
        <p:nvSpPr>
          <p:cNvPr id="6" name="Footer Placeholder 5"/>
          <p:cNvSpPr>
            <a:spLocks noGrp="1"/>
          </p:cNvSpPr>
          <p:nvPr>
            <p:ph type="ftr" sz="quarter" idx="11"/>
          </p:nvPr>
        </p:nvSpPr>
        <p:spPr/>
        <p:txBody>
          <a:bodyPr/>
          <a:lstStyle/>
          <a:p>
            <a:endParaRPr lang="en-CY"/>
          </a:p>
        </p:txBody>
      </p:sp>
      <p:sp>
        <p:nvSpPr>
          <p:cNvPr id="7" name="Slide Number Placeholder 6"/>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2967958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AE0504-FCBB-B54D-9B0E-6D767AE4A781}" type="datetimeFigureOut">
              <a:rPr lang="en-CY" smtClean="0"/>
              <a:t>02/14/2025</a:t>
            </a:fld>
            <a:endParaRPr lang="en-CY"/>
          </a:p>
        </p:txBody>
      </p:sp>
      <p:sp>
        <p:nvSpPr>
          <p:cNvPr id="8" name="Footer Placeholder 7"/>
          <p:cNvSpPr>
            <a:spLocks noGrp="1"/>
          </p:cNvSpPr>
          <p:nvPr>
            <p:ph type="ftr" sz="quarter" idx="11"/>
          </p:nvPr>
        </p:nvSpPr>
        <p:spPr/>
        <p:txBody>
          <a:bodyPr/>
          <a:lstStyle/>
          <a:p>
            <a:endParaRPr lang="en-CY"/>
          </a:p>
        </p:txBody>
      </p:sp>
      <p:sp>
        <p:nvSpPr>
          <p:cNvPr id="9" name="Slide Number Placeholder 8"/>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38300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AE0504-FCBB-B54D-9B0E-6D767AE4A781}" type="datetimeFigureOut">
              <a:rPr lang="en-CY" smtClean="0"/>
              <a:t>02/14/2025</a:t>
            </a:fld>
            <a:endParaRPr lang="en-CY"/>
          </a:p>
        </p:txBody>
      </p:sp>
      <p:sp>
        <p:nvSpPr>
          <p:cNvPr id="4" name="Footer Placeholder 3"/>
          <p:cNvSpPr>
            <a:spLocks noGrp="1"/>
          </p:cNvSpPr>
          <p:nvPr>
            <p:ph type="ftr" sz="quarter" idx="11"/>
          </p:nvPr>
        </p:nvSpPr>
        <p:spPr/>
        <p:txBody>
          <a:bodyPr/>
          <a:lstStyle/>
          <a:p>
            <a:endParaRPr lang="en-CY"/>
          </a:p>
        </p:txBody>
      </p:sp>
      <p:sp>
        <p:nvSpPr>
          <p:cNvPr id="5" name="Slide Number Placeholder 4"/>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863138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E0504-FCBB-B54D-9B0E-6D767AE4A781}" type="datetimeFigureOut">
              <a:rPr lang="en-CY" smtClean="0"/>
              <a:t>02/14/2025</a:t>
            </a:fld>
            <a:endParaRPr lang="en-CY"/>
          </a:p>
        </p:txBody>
      </p:sp>
      <p:sp>
        <p:nvSpPr>
          <p:cNvPr id="3" name="Footer Placeholder 2"/>
          <p:cNvSpPr>
            <a:spLocks noGrp="1"/>
          </p:cNvSpPr>
          <p:nvPr>
            <p:ph type="ftr" sz="quarter" idx="11"/>
          </p:nvPr>
        </p:nvSpPr>
        <p:spPr/>
        <p:txBody>
          <a:bodyPr/>
          <a:lstStyle/>
          <a:p>
            <a:endParaRPr lang="en-CY"/>
          </a:p>
        </p:txBody>
      </p:sp>
      <p:sp>
        <p:nvSpPr>
          <p:cNvPr id="4" name="Slide Number Placeholder 3"/>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977551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AE0504-FCBB-B54D-9B0E-6D767AE4A781}" type="datetimeFigureOut">
              <a:rPr lang="en-CY" smtClean="0"/>
              <a:t>02/14/2025</a:t>
            </a:fld>
            <a:endParaRPr lang="en-CY"/>
          </a:p>
        </p:txBody>
      </p:sp>
      <p:sp>
        <p:nvSpPr>
          <p:cNvPr id="6" name="Footer Placeholder 5"/>
          <p:cNvSpPr>
            <a:spLocks noGrp="1"/>
          </p:cNvSpPr>
          <p:nvPr>
            <p:ph type="ftr" sz="quarter" idx="11"/>
          </p:nvPr>
        </p:nvSpPr>
        <p:spPr/>
        <p:txBody>
          <a:bodyPr/>
          <a:lstStyle/>
          <a:p>
            <a:endParaRPr lang="en-CY"/>
          </a:p>
        </p:txBody>
      </p:sp>
      <p:sp>
        <p:nvSpPr>
          <p:cNvPr id="7" name="Slide Number Placeholder 6"/>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123002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AE0504-FCBB-B54D-9B0E-6D767AE4A781}" type="datetimeFigureOut">
              <a:rPr lang="en-CY" smtClean="0"/>
              <a:t>02/14/2025</a:t>
            </a:fld>
            <a:endParaRPr lang="en-CY"/>
          </a:p>
        </p:txBody>
      </p:sp>
      <p:sp>
        <p:nvSpPr>
          <p:cNvPr id="6" name="Footer Placeholder 5"/>
          <p:cNvSpPr>
            <a:spLocks noGrp="1"/>
          </p:cNvSpPr>
          <p:nvPr>
            <p:ph type="ftr" sz="quarter" idx="11"/>
          </p:nvPr>
        </p:nvSpPr>
        <p:spPr/>
        <p:txBody>
          <a:bodyPr/>
          <a:lstStyle/>
          <a:p>
            <a:endParaRPr lang="en-CY"/>
          </a:p>
        </p:txBody>
      </p:sp>
      <p:sp>
        <p:nvSpPr>
          <p:cNvPr id="7" name="Slide Number Placeholder 6"/>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11337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C3B7B-DF59-4FE9-B761-8741D943DA6D}" type="datetimeFigureOut">
              <a:rPr lang="en-GB" smtClean="0"/>
              <a:t>14/02/2025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67C96-970E-4DE5-9008-8A04A26FE5B1}" type="slidenum">
              <a:rPr lang="en-GB" smtClean="0"/>
              <a:t>‹#›</a:t>
            </a:fld>
            <a:endParaRPr lang="en-GB"/>
          </a:p>
        </p:txBody>
      </p:sp>
      <p:pic>
        <p:nvPicPr>
          <p:cNvPr id="7" name="Picture 6" descr="Logo, company name&#10;&#10;Description automatically generated">
            <a:extLst>
              <a:ext uri="{FF2B5EF4-FFF2-40B4-BE49-F238E27FC236}">
                <a16:creationId xmlns:a16="http://schemas.microsoft.com/office/drawing/2014/main" id="{3504FB8A-8652-4341-8586-79CD5E16DF6C}"/>
              </a:ext>
            </a:extLst>
          </p:cNvPr>
          <p:cNvPicPr>
            <a:picLocks noChangeAspect="1"/>
          </p:cNvPicPr>
          <p:nvPr userDrawn="1"/>
        </p:nvPicPr>
        <p:blipFill>
          <a:blip r:embed="rId14"/>
          <a:stretch>
            <a:fillRect/>
          </a:stretch>
        </p:blipFill>
        <p:spPr>
          <a:xfrm>
            <a:off x="0" y="0"/>
            <a:ext cx="12165496" cy="6849704"/>
          </a:xfrm>
          <a:prstGeom prst="rect">
            <a:avLst/>
          </a:prstGeom>
        </p:spPr>
      </p:pic>
    </p:spTree>
    <p:extLst>
      <p:ext uri="{BB962C8B-B14F-4D97-AF65-F5344CB8AC3E}">
        <p14:creationId xmlns:p14="http://schemas.microsoft.com/office/powerpoint/2010/main" val="36592376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C3B7B-DF59-4FE9-B761-8741D943DA6D}" type="datetimeFigureOut">
              <a:rPr lang="en-GB" smtClean="0"/>
              <a:t>14/02/2025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67C96-970E-4DE5-9008-8A04A26FE5B1}" type="slidenum">
              <a:rPr lang="en-GB" smtClean="0"/>
              <a:t>‹#›</a:t>
            </a:fld>
            <a:endParaRPr lang="en-GB"/>
          </a:p>
        </p:txBody>
      </p:sp>
      <p:pic>
        <p:nvPicPr>
          <p:cNvPr id="7" name="Picture 6"/>
          <p:cNvPicPr>
            <a:picLocks noChangeAspect="1"/>
          </p:cNvPicPr>
          <p:nvPr userDrawn="1"/>
        </p:nvPicPr>
        <p:blipFill>
          <a:blip r:embed="rId14"/>
          <a:stretch>
            <a:fillRect/>
          </a:stretch>
        </p:blipFill>
        <p:spPr>
          <a:xfrm>
            <a:off x="-432726" y="0"/>
            <a:ext cx="13057451" cy="6858000"/>
          </a:xfrm>
          <a:prstGeom prst="rect">
            <a:avLst/>
          </a:prstGeom>
        </p:spPr>
      </p:pic>
    </p:spTree>
    <p:extLst>
      <p:ext uri="{BB962C8B-B14F-4D97-AF65-F5344CB8AC3E}">
        <p14:creationId xmlns:p14="http://schemas.microsoft.com/office/powerpoint/2010/main" val="361458056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9.xml"/></Relationships>
</file>

<file path=ppt/slides/_rels/slide10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0.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hyperlink" Target="https://webgate.ec.europa.eu/erasmus-esc/home/organisations/register-my-organisation" TargetMode="External"/><Relationship Id="rId1" Type="http://schemas.openxmlformats.org/officeDocument/2006/relationships/slideLayout" Target="../slideLayouts/slideLayout19.xml"/></Relationships>
</file>

<file path=ppt/slides/_rels/slide10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9.xml.rels><?xml version="1.0" encoding="UTF-8" standalone="yes"?>
<Relationships xmlns="http://schemas.openxmlformats.org/package/2006/relationships"><Relationship Id="rId2" Type="http://schemas.openxmlformats.org/officeDocument/2006/relationships/hyperlink" Target="https://idep.org.cy/erasmus/diacheirisi-egkekrimenon-schedion-2/symprakseis-synergasias/" TargetMode="Externa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3.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hyperlink" Target="mailto:noreply@jcc.com.cy" TargetMode="External"/><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hyperlink" Target="https://eur-lex.europa.eu/legal-content/EN/TXT/?uri=celex%3A32018R1725" TargetMode="External"/><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hyperlink" Target="https://webgate.ec.europa.eu/erasmus-esc/index/privacy-statement"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hyperlink" Target="https://commission.europa.eu/resources-partners/european-commission-visual-identity_el" TargetMode="External"/><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hyperlink" Target="https://webgate.ec.europa.eu/erasmus-esc/index/" TargetMode="External"/><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3" Type="http://schemas.openxmlformats.org/officeDocument/2006/relationships/hyperlink" Target="https://idep.org.cy/erasmus/diacheirisi-egkekrimenon-schedion-2/symprakseis-synergasias/" TargetMode="External"/><Relationship Id="rId2" Type="http://schemas.openxmlformats.org/officeDocument/2006/relationships/notesSlide" Target="../notesSlides/notesSlide69.xml"/><Relationship Id="rId1" Type="http://schemas.openxmlformats.org/officeDocument/2006/relationships/slideLayout" Target="../slideLayouts/slideLayout19.xml"/><Relationship Id="rId5" Type="http://schemas.openxmlformats.org/officeDocument/2006/relationships/hyperlink" Target="https://idep.org.cy/wp-content/uploads/KA2_Request-for-a-Budget-Amendment_2022-2027.xlsx" TargetMode="External"/><Relationship Id="rId4" Type="http://schemas.openxmlformats.org/officeDocument/2006/relationships/hyperlink" Target="https://idep.org.cy/wp-content/uploads/KA2_Grant_Agreement_Amendment_Request_Form.doc"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2" Type="http://schemas.openxmlformats.org/officeDocument/2006/relationships/hyperlink" Target="http://ec.europa.eu/budget/contracts_grants/info_contracts/financial_id/financial_id_en.cfm" TargetMode="External"/><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3" Type="http://schemas.openxmlformats.org/officeDocument/2006/relationships/hyperlink" Target="http://ec.europa.eu/budget/contracts_grants/info_contracts/financial_id/financial_id_en.cfm" TargetMode="External"/><Relationship Id="rId2" Type="http://schemas.openxmlformats.org/officeDocument/2006/relationships/notesSlide" Target="../notesSlides/notesSlide74.xml"/><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3" Type="http://schemas.openxmlformats.org/officeDocument/2006/relationships/hyperlink" Target="https://idep.org.cy/wp-content/uploads/KA2_Grant_Agreement_Amendment_Request_Form.doc" TargetMode="External"/><Relationship Id="rId2" Type="http://schemas.openxmlformats.org/officeDocument/2006/relationships/notesSlide" Target="../notesSlides/notesSlide75.xml"/><Relationship Id="rId1" Type="http://schemas.openxmlformats.org/officeDocument/2006/relationships/slideLayout" Target="../slideLayouts/slideLayout19.xml"/><Relationship Id="rId5" Type="http://schemas.openxmlformats.org/officeDocument/2006/relationships/hyperlink" Target="http://ec.europa.eu/budget/contracts_grants/info_contracts/financial_id/financial_id_en.cfm" TargetMode="External"/><Relationship Id="rId4" Type="http://schemas.openxmlformats.org/officeDocument/2006/relationships/hyperlink" Target="https://idep.org.cy/wp-content/uploads/KA2_Request-for-a-Budget-Amendment_2022-2027.xlsx" TargetMode="Externa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7.xml"/><Relationship Id="rId1" Type="http://schemas.openxmlformats.org/officeDocument/2006/relationships/slideLayout" Target="../slideLayouts/slideLayout19.xml"/><Relationship Id="rId4" Type="http://schemas.microsoft.com/office/2007/relationships/hdphoto" Target="../media/hdphoto1.wdp"/></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0.xml"/><Relationship Id="rId1" Type="http://schemas.openxmlformats.org/officeDocument/2006/relationships/slideLayout" Target="../slideLayouts/slideLayout19.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9.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9.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9.xml"/></Relationships>
</file>

<file path=ppt/slides/_rels/slide9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5.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9.xml"/></Relationships>
</file>

<file path=ppt/slides/_rels/slide9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7.xml"/><Relationship Id="rId1" Type="http://schemas.openxmlformats.org/officeDocument/2006/relationships/slideLayout" Target="../slideLayouts/slideLayout19.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575720" y="4581128"/>
            <a:ext cx="5040560" cy="2693045"/>
          </a:xfrm>
          <a:prstGeom prst="rect">
            <a:avLst/>
          </a:prstGeom>
          <a:noFill/>
        </p:spPr>
        <p:txBody>
          <a:bodyPr wrap="square" rtlCol="0">
            <a:spAutoFit/>
          </a:bodyPr>
          <a:lstStyle/>
          <a:p>
            <a:pPr algn="ctr" defTabSz="685800"/>
            <a:r>
              <a:rPr lang="el-GR" altLang="en-US" sz="2000" b="1" i="1" dirty="0">
                <a:solidFill>
                  <a:schemeClr val="tx1">
                    <a:lumMod val="75000"/>
                    <a:lumOff val="25000"/>
                  </a:schemeClr>
                </a:solidFill>
              </a:rPr>
              <a:t>Συμπράξεις</a:t>
            </a:r>
            <a:r>
              <a:rPr lang="en-GB" altLang="en-US" sz="2000" b="1" i="1" dirty="0">
                <a:solidFill>
                  <a:schemeClr val="tx1">
                    <a:lumMod val="75000"/>
                    <a:lumOff val="25000"/>
                  </a:schemeClr>
                </a:solidFill>
              </a:rPr>
              <a:t> </a:t>
            </a:r>
            <a:r>
              <a:rPr lang="el-GR" altLang="en-US" sz="2000" b="1" i="1" dirty="0">
                <a:solidFill>
                  <a:schemeClr val="tx1">
                    <a:lumMod val="75000"/>
                    <a:lumOff val="25000"/>
                  </a:schemeClr>
                </a:solidFill>
              </a:rPr>
              <a:t>Συνεργασίας -</a:t>
            </a:r>
          </a:p>
          <a:p>
            <a:pPr algn="ctr" defTabSz="685800"/>
            <a:r>
              <a:rPr lang="el-GR" altLang="en-US" sz="1700" b="1" dirty="0">
                <a:solidFill>
                  <a:schemeClr val="tx1">
                    <a:lumMod val="75000"/>
                    <a:lumOff val="25000"/>
                  </a:schemeClr>
                </a:solidFill>
              </a:rPr>
              <a:t>Τομείς Εκπαίδευσης και Κατάρτισης</a:t>
            </a:r>
            <a:r>
              <a:rPr lang="en-GB" altLang="en-US" sz="1700" b="1" dirty="0">
                <a:solidFill>
                  <a:schemeClr val="tx1">
                    <a:lumMod val="75000"/>
                    <a:lumOff val="25000"/>
                  </a:schemeClr>
                </a:solidFill>
              </a:rPr>
              <a:t> </a:t>
            </a:r>
            <a:r>
              <a:rPr lang="el-GR" altLang="en-US" sz="1700" b="1" dirty="0">
                <a:solidFill>
                  <a:schemeClr val="tx1">
                    <a:lumMod val="75000"/>
                    <a:lumOff val="25000"/>
                  </a:schemeClr>
                </a:solidFill>
              </a:rPr>
              <a:t>και Τομέας Νεολαίας</a:t>
            </a:r>
          </a:p>
          <a:p>
            <a:pPr algn="ctr"/>
            <a:r>
              <a:rPr lang="en-GB" altLang="en-US" sz="1800" b="1" i="1">
                <a:solidFill>
                  <a:schemeClr val="accent6">
                    <a:lumMod val="75000"/>
                  </a:schemeClr>
                </a:solidFill>
              </a:rPr>
              <a:t>8</a:t>
            </a:r>
            <a:r>
              <a:rPr lang="el-GR" altLang="en-US" sz="1800" b="1" i="1">
                <a:solidFill>
                  <a:schemeClr val="accent6">
                    <a:lumMod val="75000"/>
                  </a:schemeClr>
                </a:solidFill>
              </a:rPr>
              <a:t> </a:t>
            </a:r>
            <a:r>
              <a:rPr lang="el-GR" altLang="en-US" sz="1800" b="1" i="1" dirty="0">
                <a:solidFill>
                  <a:schemeClr val="accent6">
                    <a:lumMod val="75000"/>
                  </a:schemeClr>
                </a:solidFill>
              </a:rPr>
              <a:t>Φεβρουαρίου 2024</a:t>
            </a:r>
            <a:endParaRPr lang="el-GR" altLang="en-US" sz="1700" b="1" dirty="0">
              <a:solidFill>
                <a:schemeClr val="tx1">
                  <a:lumMod val="75000"/>
                  <a:lumOff val="25000"/>
                </a:schemeClr>
              </a:solidFill>
            </a:endParaRPr>
          </a:p>
          <a:p>
            <a:pPr algn="ctr" defTabSz="685800"/>
            <a:r>
              <a:rPr lang="el-GR" altLang="en-US" b="1" dirty="0">
                <a:solidFill>
                  <a:srgbClr val="FF6600"/>
                </a:solidFill>
              </a:rPr>
              <a:t>Διαδικτυακή Ημερίδα Ενημέρωσης - Διαχείριση Εγκεκριμένων Σχεδίων</a:t>
            </a:r>
            <a:r>
              <a:rPr lang="en-US" altLang="en-US" b="1" dirty="0">
                <a:solidFill>
                  <a:srgbClr val="FF6600"/>
                </a:solidFill>
              </a:rPr>
              <a:t> </a:t>
            </a:r>
            <a:endParaRPr lang="el-GR" altLang="en-US" b="1" dirty="0">
              <a:solidFill>
                <a:srgbClr val="FF6600"/>
              </a:solidFill>
            </a:endParaRPr>
          </a:p>
          <a:p>
            <a:pPr algn="ctr" defTabSz="685800"/>
            <a:r>
              <a:rPr lang="el-GR" altLang="en-US" sz="1400" b="1" dirty="0">
                <a:solidFill>
                  <a:srgbClr val="FF6600"/>
                </a:solidFill>
              </a:rPr>
              <a:t>Καταληκτική Ημερομηνία Υποβολής Αιτήσεων: 24 Μαρτίου 2023</a:t>
            </a:r>
          </a:p>
          <a:p>
            <a:pPr algn="ctr" defTabSz="685800"/>
            <a:br>
              <a:rPr lang="el-GR" altLang="en-US" sz="1600" b="1" i="1" dirty="0">
                <a:solidFill>
                  <a:srgbClr val="01A6C7"/>
                </a:solidFill>
              </a:rPr>
            </a:br>
            <a:br>
              <a:rPr lang="el-GR" altLang="en-US" sz="1600" b="1" i="1" dirty="0">
                <a:solidFill>
                  <a:srgbClr val="20376A"/>
                </a:solidFill>
              </a:rPr>
            </a:br>
            <a:endParaRPr lang="en-CY" sz="1500" dirty="0">
              <a:solidFill>
                <a:prstClr val="black"/>
              </a:solidFill>
              <a:latin typeface="Calibri" panose="020F0502020204030204"/>
            </a:endParaRPr>
          </a:p>
        </p:txBody>
      </p:sp>
    </p:spTree>
    <p:extLst>
      <p:ext uri="{BB962C8B-B14F-4D97-AF65-F5344CB8AC3E}">
        <p14:creationId xmlns:p14="http://schemas.microsoft.com/office/powerpoint/2010/main" val="2919505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96037" y="990439"/>
            <a:ext cx="11940949" cy="9895016"/>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endParaRPr lang="el-GR" sz="2200" dirty="0">
              <a:solidFill>
                <a:srgbClr val="308879"/>
              </a:solidFill>
            </a:endParaRPr>
          </a:p>
          <a:p>
            <a:pPr marL="285750" indent="-285750" algn="just">
              <a:buFont typeface="Wingdings" panose="05000000000000000000" pitchFamily="2" charset="2"/>
              <a:buChar char="§"/>
            </a:pPr>
            <a:r>
              <a:rPr lang="en-GB" sz="2000" b="1" u="sng" dirty="0"/>
              <a:t>DATA SHEET – </a:t>
            </a:r>
            <a:r>
              <a:rPr lang="el-GR" sz="2000" b="1" u="sng" dirty="0"/>
              <a:t>ΔΕΛΤΙΟ ΔΕΔΟΜΕΝΩΝ</a:t>
            </a:r>
            <a:r>
              <a:rPr lang="en-GB" sz="2000" b="1" dirty="0"/>
              <a:t>:</a:t>
            </a:r>
            <a:endParaRPr lang="el-GR" sz="2000" b="1" dirty="0"/>
          </a:p>
          <a:p>
            <a:pPr algn="just"/>
            <a:endParaRPr lang="el-GR" dirty="0">
              <a:sym typeface="Wingdings" panose="05000000000000000000" pitchFamily="2" charset="2"/>
            </a:endParaRPr>
          </a:p>
          <a:p>
            <a:pPr marL="271463" indent="-271463" algn="just"/>
            <a:r>
              <a:rPr lang="el-GR" b="1" dirty="0">
                <a:sym typeface="Wingdings" panose="05000000000000000000" pitchFamily="2" charset="2"/>
              </a:rPr>
              <a:t>6</a:t>
            </a:r>
            <a:r>
              <a:rPr lang="el-GR" dirty="0">
                <a:sym typeface="Wingdings" panose="05000000000000000000" pitchFamily="2" charset="2"/>
              </a:rPr>
              <a:t>. </a:t>
            </a:r>
            <a:r>
              <a:rPr lang="en-GB" b="1" dirty="0">
                <a:latin typeface="Times New Roman" panose="02020603050405020304" pitchFamily="18" charset="0"/>
                <a:cs typeface="Times New Roman" panose="02020603050405020304" pitchFamily="18" charset="0"/>
                <a:sym typeface="Wingdings" panose="05000000000000000000" pitchFamily="2" charset="2"/>
              </a:rPr>
              <a:t>Other </a:t>
            </a:r>
            <a:r>
              <a:rPr lang="el-GR" sz="1800" b="1"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 Άλλο </a:t>
            </a:r>
            <a:r>
              <a:rPr lang="el-GR" sz="1800" b="1" strike="noStrike" spc="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endParaRPr lang="en-GB" sz="1800"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l-GR" dirty="0">
              <a:sym typeface="Wingdings" panose="05000000000000000000" pitchFamily="2" charset="2"/>
            </a:endParaRPr>
          </a:p>
          <a:p>
            <a:pPr marL="285750" indent="-285750" algn="just">
              <a:buFont typeface="Wingdings" panose="05000000000000000000" pitchFamily="2" charset="2"/>
              <a:buChar char="ü"/>
            </a:pPr>
            <a:r>
              <a:rPr lang="el-GR" b="1" u="sng" dirty="0">
                <a:sym typeface="Wingdings" panose="05000000000000000000" pitchFamily="2" charset="2"/>
              </a:rPr>
              <a:t>Ειδικοί Κανόνες</a:t>
            </a:r>
            <a:r>
              <a:rPr lang="el-GR" b="1" dirty="0">
                <a:sym typeface="Wingdings" panose="05000000000000000000" pitchFamily="2" charset="2"/>
              </a:rPr>
              <a:t>: </a:t>
            </a:r>
            <a:r>
              <a:rPr lang="el-GR" dirty="0">
                <a:sym typeface="Wingdings" panose="05000000000000000000" pitchFamily="2" charset="2"/>
              </a:rPr>
              <a:t>Παραπομπή στο Παράρτημα 2</a:t>
            </a:r>
            <a:r>
              <a:rPr lang="el-GR" b="1" dirty="0">
                <a:sym typeface="Wingdings" panose="05000000000000000000" pitchFamily="2" charset="2"/>
              </a:rPr>
              <a:t> </a:t>
            </a:r>
            <a:r>
              <a:rPr lang="el-GR" dirty="0">
                <a:sym typeface="Wingdings" panose="05000000000000000000" pitchFamily="2" charset="2"/>
              </a:rPr>
              <a:t>(Αναφέρονται ονομαστικά όλες οι ενότητες του Παραρτήματος 2)</a:t>
            </a:r>
            <a:endParaRPr lang="el-GR" b="1" dirty="0">
              <a:sym typeface="Wingdings" panose="05000000000000000000" pitchFamily="2" charset="2"/>
            </a:endParaRPr>
          </a:p>
          <a:p>
            <a:pPr marL="271463" indent="-92075">
              <a:spcAft>
                <a:spcPts val="600"/>
              </a:spcAft>
            </a:pPr>
            <a:r>
              <a:rPr lang="el-GR" dirty="0">
                <a:solidFill>
                  <a:srgbClr val="000000"/>
                </a:solidFill>
                <a:latin typeface="Times New Roman" panose="02020603050405020304" pitchFamily="18" charset="0"/>
                <a:ea typeface="Times New Roman" panose="02020603050405020304" pitchFamily="18" charset="0"/>
              </a:rPr>
              <a:t>  </a:t>
            </a:r>
          </a:p>
          <a:p>
            <a:pPr marL="180975" indent="-180975">
              <a:spcAft>
                <a:spcPts val="600"/>
              </a:spcAft>
              <a:buFont typeface="Wingdings" panose="05000000000000000000" pitchFamily="2" charset="2"/>
              <a:buChar char="ü"/>
            </a:pPr>
            <a:r>
              <a:rPr lang="el-GR" b="1" dirty="0">
                <a:solidFill>
                  <a:srgbClr val="000000"/>
                </a:solidFill>
                <a:latin typeface="Times New Roman" panose="02020603050405020304" pitchFamily="18" charset="0"/>
                <a:ea typeface="Times New Roman" panose="02020603050405020304" pitchFamily="18" charset="0"/>
              </a:rPr>
              <a:t> </a:t>
            </a:r>
            <a:r>
              <a:rPr lang="el-GR" b="1" u="sng" dirty="0">
                <a:solidFill>
                  <a:srgbClr val="000000"/>
                </a:solidFill>
                <a:latin typeface="Times New Roman" panose="02020603050405020304" pitchFamily="18" charset="0"/>
                <a:ea typeface="Times New Roman" panose="02020603050405020304" pitchFamily="18" charset="0"/>
              </a:rPr>
              <a:t>Τυπικές Προθεσμίες (μετά τη λήξη του έργου)</a:t>
            </a:r>
            <a:r>
              <a:rPr lang="el-GR" b="1" dirty="0">
                <a:solidFill>
                  <a:srgbClr val="000000"/>
                </a:solidFill>
                <a:latin typeface="Times New Roman" panose="02020603050405020304" pitchFamily="18" charset="0"/>
                <a:ea typeface="Times New Roman" panose="02020603050405020304" pitchFamily="18" charset="0"/>
              </a:rPr>
              <a:t>:</a:t>
            </a:r>
          </a:p>
          <a:p>
            <a:pPr marL="270510">
              <a:spcAft>
                <a:spcPts val="600"/>
              </a:spcAft>
            </a:pPr>
            <a:r>
              <a:rPr lang="el-GR" sz="1800" u="sng" dirty="0">
                <a:solidFill>
                  <a:srgbClr val="000000"/>
                </a:solidFill>
                <a:effectLst/>
                <a:latin typeface="Times New Roman" panose="02020603050405020304" pitchFamily="18" charset="0"/>
                <a:ea typeface="Times New Roman" panose="02020603050405020304" pitchFamily="18" charset="0"/>
              </a:rPr>
              <a:t>Εμπιστευτικότητα</a:t>
            </a:r>
            <a:r>
              <a:rPr lang="el-GR" sz="1800" dirty="0">
                <a:solidFill>
                  <a:srgbClr val="000000"/>
                </a:solidFill>
                <a:effectLst/>
                <a:latin typeface="Times New Roman" panose="02020603050405020304" pitchFamily="18" charset="0"/>
                <a:ea typeface="Times New Roman" panose="02020603050405020304" pitchFamily="18" charset="0"/>
              </a:rPr>
              <a:t>: 5 έτη μετά την τελική πληρωμή</a:t>
            </a:r>
            <a:endParaRPr lang="en-GB" sz="1800" dirty="0">
              <a:solidFill>
                <a:srgbClr val="000000"/>
              </a:solidFill>
              <a:effectLst/>
              <a:latin typeface="Times New Roman" panose="02020603050405020304" pitchFamily="18" charset="0"/>
              <a:ea typeface="Times New Roman" panose="02020603050405020304" pitchFamily="18" charset="0"/>
            </a:endParaRPr>
          </a:p>
          <a:p>
            <a:pPr marL="270510">
              <a:spcAft>
                <a:spcPts val="600"/>
              </a:spcAft>
            </a:pPr>
            <a:r>
              <a:rPr lang="el-GR" sz="1800" u="sng" dirty="0">
                <a:solidFill>
                  <a:srgbClr val="000000"/>
                </a:solidFill>
                <a:effectLst/>
                <a:latin typeface="Times New Roman" panose="02020603050405020304" pitchFamily="18" charset="0"/>
                <a:ea typeface="Times New Roman" panose="02020603050405020304" pitchFamily="18" charset="0"/>
              </a:rPr>
              <a:t>Τήρηση αρχείων</a:t>
            </a:r>
            <a:r>
              <a:rPr lang="el-GR" sz="1800" dirty="0">
                <a:solidFill>
                  <a:srgbClr val="000000"/>
                </a:solidFill>
                <a:effectLst/>
                <a:latin typeface="Times New Roman" panose="02020603050405020304" pitchFamily="18" charset="0"/>
                <a:ea typeface="Times New Roman" panose="02020603050405020304" pitchFamily="18" charset="0"/>
              </a:rPr>
              <a:t>: 5 έτη (ή 3 για επιχορηγήσεις που δεν υπερβαίνουν το ποσό των 60 000 EUR) μετά την τελική πληρωμή</a:t>
            </a:r>
            <a:endParaRPr lang="en-GB" sz="1800" dirty="0">
              <a:solidFill>
                <a:srgbClr val="000000"/>
              </a:solidFill>
              <a:effectLst/>
              <a:latin typeface="Times New Roman" panose="02020603050405020304" pitchFamily="18" charset="0"/>
              <a:ea typeface="Times New Roman" panose="02020603050405020304" pitchFamily="18" charset="0"/>
            </a:endParaRPr>
          </a:p>
          <a:p>
            <a:pPr marL="270510">
              <a:spcAft>
                <a:spcPts val="600"/>
              </a:spcAft>
            </a:pPr>
            <a:r>
              <a:rPr lang="el-GR" sz="1800" u="sng" dirty="0">
                <a:solidFill>
                  <a:srgbClr val="000000"/>
                </a:solidFill>
                <a:effectLst/>
                <a:latin typeface="Times New Roman" panose="02020603050405020304" pitchFamily="18" charset="0"/>
                <a:ea typeface="Times New Roman" panose="02020603050405020304" pitchFamily="18" charset="0"/>
              </a:rPr>
              <a:t>Επανεξετάσεις</a:t>
            </a:r>
            <a:r>
              <a:rPr lang="el-GR" sz="1800" dirty="0">
                <a:solidFill>
                  <a:srgbClr val="000000"/>
                </a:solidFill>
                <a:effectLst/>
                <a:latin typeface="Times New Roman" panose="02020603050405020304" pitchFamily="18" charset="0"/>
                <a:ea typeface="Times New Roman" panose="02020603050405020304" pitchFamily="18" charset="0"/>
              </a:rPr>
              <a:t>: έως 5 έτη (ή 3 για επιχορηγήσεις που δεν υπερβαίνουν το ποσό των 60 000 EUR) μετά την τελική πληρωμή</a:t>
            </a:r>
            <a:endParaRPr lang="en-GB" sz="1800" dirty="0">
              <a:solidFill>
                <a:srgbClr val="000000"/>
              </a:solidFill>
              <a:effectLst/>
              <a:latin typeface="Times New Roman" panose="02020603050405020304" pitchFamily="18" charset="0"/>
              <a:ea typeface="Times New Roman" panose="02020603050405020304" pitchFamily="18" charset="0"/>
            </a:endParaRPr>
          </a:p>
          <a:p>
            <a:pPr marL="270510">
              <a:spcAft>
                <a:spcPts val="600"/>
              </a:spcAft>
            </a:pPr>
            <a:r>
              <a:rPr lang="el-GR" sz="1800" u="sng" dirty="0">
                <a:solidFill>
                  <a:srgbClr val="000000"/>
                </a:solidFill>
                <a:effectLst/>
                <a:latin typeface="Times New Roman" panose="02020603050405020304" pitchFamily="18" charset="0"/>
                <a:ea typeface="Times New Roman" panose="02020603050405020304" pitchFamily="18" charset="0"/>
              </a:rPr>
              <a:t>Λογιστικοί έλεγχοι</a:t>
            </a:r>
            <a:r>
              <a:rPr lang="el-GR" sz="1800" dirty="0">
                <a:solidFill>
                  <a:srgbClr val="000000"/>
                </a:solidFill>
                <a:effectLst/>
                <a:latin typeface="Times New Roman" panose="02020603050405020304" pitchFamily="18" charset="0"/>
                <a:ea typeface="Times New Roman" panose="02020603050405020304" pitchFamily="18" charset="0"/>
              </a:rPr>
              <a:t>: έως 5 έτη (ή 3 για επιχορηγήσεις που δεν υπερβαίνουν το ποσό των 60 000 EUR) μετά την τελική πληρωμή</a:t>
            </a:r>
            <a:endParaRPr lang="en-GB" sz="1800" dirty="0">
              <a:solidFill>
                <a:srgbClr val="000000"/>
              </a:solidFill>
              <a:effectLst/>
              <a:latin typeface="Times New Roman" panose="02020603050405020304" pitchFamily="18" charset="0"/>
              <a:ea typeface="Times New Roman" panose="02020603050405020304" pitchFamily="18" charset="0"/>
            </a:endParaRPr>
          </a:p>
          <a:p>
            <a:pPr marL="180340">
              <a:spcAft>
                <a:spcPts val="600"/>
              </a:spcAft>
            </a:pPr>
            <a:endParaRPr lang="el-GR" sz="1800" dirty="0">
              <a:solidFill>
                <a:srgbClr val="000000"/>
              </a:solidFill>
              <a:effectLst/>
              <a:latin typeface="Times New Roman" panose="02020603050405020304" pitchFamily="18" charset="0"/>
              <a:ea typeface="Times New Roman" panose="02020603050405020304" pitchFamily="18" charset="0"/>
            </a:endParaRPr>
          </a:p>
          <a:p>
            <a:pPr marL="180340">
              <a:spcAft>
                <a:spcPts val="600"/>
              </a:spcAft>
            </a:pPr>
            <a:endParaRPr lang="en-GB" sz="1800" dirty="0">
              <a:solidFill>
                <a:srgbClr val="000000"/>
              </a:solidFill>
              <a:effectLst/>
              <a:latin typeface="Times New Roman" panose="02020603050405020304" pitchFamily="18" charset="0"/>
              <a:ea typeface="Times New Roman" panose="02020603050405020304" pitchFamily="18" charset="0"/>
            </a:endParaRPr>
          </a:p>
          <a:p>
            <a:pPr marL="180340">
              <a:spcAft>
                <a:spcPts val="600"/>
              </a:spcAft>
            </a:pPr>
            <a:r>
              <a:rPr lang="el-GR" sz="1800" dirty="0">
                <a:solidFill>
                  <a:srgbClr val="000000"/>
                </a:solidFill>
                <a:effectLst/>
                <a:latin typeface="Times New Roman" panose="02020603050405020304" pitchFamily="18" charset="0"/>
                <a:ea typeface="Times New Roman" panose="02020603050405020304" pitchFamily="18" charset="0"/>
              </a:rPr>
              <a:t> </a:t>
            </a:r>
            <a:endParaRPr lang="en-GB" sz="1800" dirty="0">
              <a:solidFill>
                <a:srgbClr val="000000"/>
              </a:solidFill>
              <a:effectLst/>
              <a:latin typeface="Times New Roman" panose="02020603050405020304" pitchFamily="18" charset="0"/>
              <a:ea typeface="Times New Roman" panose="02020603050405020304" pitchFamily="18" charset="0"/>
            </a:endParaRPr>
          </a:p>
          <a:p>
            <a:pPr algn="just"/>
            <a:endParaRPr lang="el-GR" dirty="0">
              <a:sym typeface="Wingdings" panose="05000000000000000000" pitchFamily="2" charset="2"/>
            </a:endParaRPr>
          </a:p>
          <a:p>
            <a:pPr marL="342900" indent="-342900" algn="just">
              <a:buAutoNum type="arabicPeriod"/>
            </a:pPr>
            <a:endParaRPr lang="el-GR" b="1" dirty="0">
              <a:sym typeface="Wingdings" panose="05000000000000000000" pitchFamily="2" charset="2"/>
            </a:endParaRPr>
          </a:p>
          <a:p>
            <a:pPr marL="342900" indent="-342900" algn="just">
              <a:buAutoNum type="arabicPeriod"/>
            </a:pPr>
            <a:endParaRPr lang="en-GB" dirty="0">
              <a:sym typeface="Wingdings" panose="05000000000000000000" pitchFamily="2" charset="2"/>
            </a:endParaRPr>
          </a:p>
          <a:p>
            <a:pPr marL="342900" indent="-342900" algn="just">
              <a:buAutoNum type="arabicPeriod"/>
            </a:pPr>
            <a:endParaRPr lang="en-GB" dirty="0">
              <a:sym typeface="Wingdings" panose="05000000000000000000" pitchFamily="2" charset="2"/>
            </a:endParaRPr>
          </a:p>
          <a:p>
            <a:pPr marL="342900" indent="-342900" algn="just">
              <a:buAutoNum type="arabicPeriod"/>
            </a:pPr>
            <a:endParaRPr lang="el-GR" b="1" dirty="0"/>
          </a:p>
          <a:p>
            <a:pPr marL="285750" indent="-285750" algn="just">
              <a:buFont typeface="Wingdings" panose="05000000000000000000" pitchFamily="2" charset="2"/>
              <a:buChar char="ü"/>
            </a:pPr>
            <a:endParaRPr lang="en-GB" b="1" dirty="0">
              <a:sym typeface="Wingdings" panose="05000000000000000000" pitchFamily="2" charset="2"/>
            </a:endParaRPr>
          </a:p>
          <a:p>
            <a:pPr marL="285750" indent="-285750" algn="just">
              <a:buFont typeface="Wingdings" panose="05000000000000000000" pitchFamily="2" charset="2"/>
              <a:buChar char="ü"/>
            </a:pPr>
            <a:endParaRPr lang="el-GR" b="1" dirty="0">
              <a:sym typeface="Wingdings" panose="05000000000000000000" pitchFamily="2" charset="2"/>
            </a:endParaRPr>
          </a:p>
          <a:p>
            <a:pPr marL="285750" indent="-285750" algn="just">
              <a:buFont typeface="Wingdings" panose="05000000000000000000" pitchFamily="2" charset="2"/>
              <a:buChar char="ü"/>
            </a:pPr>
            <a:endParaRPr lang="el-GR" dirty="0"/>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0" y="22692"/>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 Όροι και Προϋποθέσεις (4/10)</a:t>
            </a:r>
            <a:endParaRPr lang="en-GB" sz="2800" b="1" dirty="0">
              <a:solidFill>
                <a:schemeClr val="bg1"/>
              </a:solidFill>
              <a:ea typeface="+mj-ea"/>
              <a:cs typeface="+mj-cs"/>
            </a:endParaRPr>
          </a:p>
        </p:txBody>
      </p:sp>
    </p:spTree>
    <p:extLst>
      <p:ext uri="{BB962C8B-B14F-4D97-AF65-F5344CB8AC3E}">
        <p14:creationId xmlns:p14="http://schemas.microsoft.com/office/powerpoint/2010/main" val="227298123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8453" y="774007"/>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1016969"/>
            <a:ext cx="11449272" cy="5062155"/>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Εκτός από τη χορηγούσα αρχή (ΕΥ) και την Ευρωπαϊκή Επιτροπή, οι ακόλουθοι φορείς μπορούν να διενεργούν λογιστικούς και άλλους ελέγχους ή έρευνες, κατά τη διάρκεια της δράσης ή μετέπειτα</a:t>
            </a:r>
            <a:r>
              <a:rPr lang="el-GR" sz="2000" dirty="0"/>
              <a:t>:</a:t>
            </a:r>
          </a:p>
          <a:p>
            <a:pPr algn="just"/>
            <a:endParaRPr lang="el-GR" sz="2000" dirty="0"/>
          </a:p>
          <a:p>
            <a:pPr marL="285750" lvl="0" indent="-285750" algn="just">
              <a:spcAft>
                <a:spcPts val="900"/>
              </a:spcAft>
              <a:buFont typeface="Wingdings" panose="05000000000000000000" pitchFamily="2" charset="2"/>
              <a:buChar char="ü"/>
            </a:pPr>
            <a:r>
              <a:rPr lang="el-GR" dirty="0">
                <a:solidFill>
                  <a:srgbClr val="000000"/>
                </a:solidFill>
                <a:latin typeface="Times New Roman" panose="02020603050405020304" pitchFamily="18" charset="0"/>
                <a:ea typeface="Calibri" panose="020F0502020204030204" pitchFamily="34" charset="0"/>
              </a:rPr>
              <a:t>Η</a:t>
            </a:r>
            <a:r>
              <a:rPr lang="el-GR" sz="1800" dirty="0">
                <a:solidFill>
                  <a:srgbClr val="000000"/>
                </a:solidFill>
                <a:effectLst/>
                <a:latin typeface="Times New Roman" panose="02020603050405020304" pitchFamily="18" charset="0"/>
                <a:ea typeface="Calibri" panose="020F0502020204030204" pitchFamily="34" charset="0"/>
              </a:rPr>
              <a:t> Ευρωπαϊκή Υπηρεσία Καταπολέμησης της Απάτης (OLAF) βάσει των κανονισμών αριθ. 883/2013</a:t>
            </a:r>
            <a:r>
              <a:rPr lang="el-GR" sz="1800" baseline="30000" dirty="0">
                <a:solidFill>
                  <a:srgbClr val="000000"/>
                </a:solidFill>
                <a:effectLst/>
                <a:latin typeface="Times New Roman" panose="02020603050405020304" pitchFamily="18" charset="0"/>
                <a:ea typeface="Calibri" panose="020F0502020204030204" pitchFamily="34" charset="0"/>
              </a:rPr>
              <a:t> </a:t>
            </a:r>
            <a:r>
              <a:rPr lang="el-GR" sz="1800" dirty="0">
                <a:solidFill>
                  <a:srgbClr val="000000"/>
                </a:solidFill>
                <a:effectLst/>
                <a:latin typeface="Times New Roman" panose="02020603050405020304" pitchFamily="18" charset="0"/>
                <a:ea typeface="Calibri" panose="020F0502020204030204" pitchFamily="34" charset="0"/>
              </a:rPr>
              <a:t>και αριθ. 2185/96</a:t>
            </a:r>
          </a:p>
          <a:p>
            <a:pPr lvl="0" algn="just">
              <a:spcAft>
                <a:spcPts val="900"/>
              </a:spcAft>
            </a:pPr>
            <a:endParaRPr lang="el-GR" sz="1800" dirty="0">
              <a:solidFill>
                <a:srgbClr val="000000"/>
              </a:solidFill>
              <a:effectLst/>
              <a:latin typeface="Times New Roman" panose="02020603050405020304" pitchFamily="18" charset="0"/>
              <a:ea typeface="Calibri" panose="020F0502020204030204" pitchFamily="34" charset="0"/>
            </a:endParaRPr>
          </a:p>
          <a:p>
            <a:pPr marL="285750" lvl="0" indent="-285750" algn="just">
              <a:spcAft>
                <a:spcPts val="900"/>
              </a:spcAft>
              <a:buFont typeface="Wingdings" panose="05000000000000000000" pitchFamily="2" charset="2"/>
              <a:buChar char="ü"/>
            </a:pPr>
            <a:r>
              <a:rPr lang="el-GR" sz="1800" dirty="0">
                <a:solidFill>
                  <a:srgbClr val="000000"/>
                </a:solidFill>
                <a:effectLst/>
                <a:latin typeface="Times New Roman" panose="02020603050405020304" pitchFamily="18" charset="0"/>
                <a:ea typeface="Calibri" panose="020F0502020204030204" pitchFamily="34" charset="0"/>
              </a:rPr>
              <a:t>Η </a:t>
            </a:r>
            <a:r>
              <a:rPr lang="el-GR" sz="1800" dirty="0">
                <a:effectLst/>
                <a:latin typeface="Times New Roman" panose="02020603050405020304" pitchFamily="18" charset="0"/>
                <a:ea typeface="Calibri" panose="020F0502020204030204" pitchFamily="34" charset="0"/>
              </a:rPr>
              <a:t>Ευρωπαϊκή Εισαγγελία (EPPO) βάσει του κανονισμού (ΕΕ) 2017/1939</a:t>
            </a:r>
          </a:p>
          <a:p>
            <a:pPr lvl="0" algn="just">
              <a:spcAft>
                <a:spcPts val="900"/>
              </a:spcAft>
            </a:pPr>
            <a:endParaRPr lang="el-GR" dirty="0">
              <a:latin typeface="Times New Roman" panose="02020603050405020304" pitchFamily="18" charset="0"/>
              <a:ea typeface="Calibri" panose="020F0502020204030204" pitchFamily="34" charset="0"/>
            </a:endParaRPr>
          </a:p>
          <a:p>
            <a:pPr marL="285750" lvl="0" indent="-285750" algn="just">
              <a:spcAft>
                <a:spcPts val="900"/>
              </a:spcAft>
              <a:buFont typeface="Wingdings" panose="05000000000000000000" pitchFamily="2" charset="2"/>
              <a:buChar char="ü"/>
            </a:pPr>
            <a:r>
              <a:rPr lang="el-GR" dirty="0">
                <a:latin typeface="Times New Roman" panose="02020603050405020304" pitchFamily="18" charset="0"/>
                <a:ea typeface="Calibri" panose="020F0502020204030204" pitchFamily="34" charset="0"/>
              </a:rPr>
              <a:t>Τ</a:t>
            </a:r>
            <a:r>
              <a:rPr lang="el-GR" sz="1800" dirty="0">
                <a:effectLst/>
                <a:latin typeface="Times New Roman" panose="02020603050405020304" pitchFamily="18" charset="0"/>
                <a:ea typeface="Calibri" panose="020F0502020204030204" pitchFamily="34" charset="0"/>
              </a:rPr>
              <a:t>ο Ευρωπαϊκό Ελεγκτικό Συνέδριο (ΕΕΣ), βάσει του άρθρου 287 της Συνθήκης για τη λειτουργία της Ευρωπαϊκής Ένωσης (ΣΛΕΕ) και του άρθρου 257 του δημοσιονομικού κανονισμού (ΕΕ) 2018/1046</a:t>
            </a:r>
          </a:p>
          <a:p>
            <a:pPr lvl="0" algn="just">
              <a:spcAft>
                <a:spcPts val="900"/>
              </a:spcAft>
            </a:pPr>
            <a:endParaRPr lang="el-GR" dirty="0">
              <a:latin typeface="Times New Roman" panose="02020603050405020304" pitchFamily="18" charset="0"/>
              <a:ea typeface="Calibri" panose="020F0502020204030204" pitchFamily="34" charset="0"/>
            </a:endParaRPr>
          </a:p>
          <a:p>
            <a:pPr lvl="0" algn="just">
              <a:spcAft>
                <a:spcPts val="900"/>
              </a:spcAft>
            </a:pPr>
            <a:endParaRPr lang="el-GR" dirty="0">
              <a:latin typeface="Times New Roman" panose="02020603050405020304" pitchFamily="18" charset="0"/>
              <a:ea typeface="Calibri" panose="020F0502020204030204" pitchFamily="34" charset="0"/>
            </a:endParaRPr>
          </a:p>
          <a:p>
            <a:pPr marL="984250" indent="-984250" algn="just">
              <a:lnSpc>
                <a:spcPct val="95000"/>
              </a:lnSpc>
              <a:tabLst>
                <a:tab pos="984250" algn="l"/>
              </a:tabLst>
            </a:pPr>
            <a:r>
              <a:rPr lang="el-GR" sz="1700" i="1" u="sng" dirty="0">
                <a:latin typeface="Times New Roman" panose="02020603050405020304" pitchFamily="18" charset="0"/>
              </a:rPr>
              <a:t>Σημείωση</a:t>
            </a:r>
            <a:r>
              <a:rPr lang="el-GR" sz="1700" i="1" dirty="0">
                <a:latin typeface="Times New Roman" panose="02020603050405020304" pitchFamily="18" charset="0"/>
              </a:rPr>
              <a:t>: Όταν η χορηγούσα αρχή δεν είναι η Ευρωπαϊκή Επιτροπή, η τελευταία έχει τα ίδια δικαιώματα διενέργειας ελέγχων, αξιολογήσεων και λογιστικών ελέγχων με τη χορηγούσα αρχή.</a:t>
            </a:r>
          </a:p>
          <a:p>
            <a:pPr marL="266700" indent="-266700" algn="just">
              <a:lnSpc>
                <a:spcPct val="95000"/>
              </a:lnSpc>
              <a:tabLst>
                <a:tab pos="231775" algn="l"/>
              </a:tabLst>
            </a:pPr>
            <a:r>
              <a:rPr lang="el-GR" sz="1700" i="1" dirty="0">
                <a:effectLst/>
                <a:latin typeface="Times New Roman" panose="02020603050405020304" pitchFamily="18" charset="0"/>
                <a:ea typeface="Times New Roman" panose="02020603050405020304" pitchFamily="18" charset="0"/>
              </a:rPr>
              <a:t>	</a:t>
            </a:r>
            <a:endParaRPr lang="el-GR" sz="1700" i="1" dirty="0"/>
          </a:p>
          <a:p>
            <a:pPr marL="285750" indent="-285750" algn="just">
              <a:buFont typeface="Wingdings" panose="05000000000000000000" pitchFamily="2" charset="2"/>
              <a:buChar char="q"/>
            </a:pPr>
            <a:endParaRPr lang="en-US" dirty="0"/>
          </a:p>
        </p:txBody>
      </p:sp>
      <p:sp>
        <p:nvSpPr>
          <p:cNvPr id="7" name="Title 1">
            <a:extLst>
              <a:ext uri="{FF2B5EF4-FFF2-40B4-BE49-F238E27FC236}">
                <a16:creationId xmlns:a16="http://schemas.microsoft.com/office/drawing/2014/main" id="{7388E1D4-E607-6D43-D735-84956C781EDC}"/>
              </a:ext>
            </a:extLst>
          </p:cNvPr>
          <p:cNvSpPr txBox="1">
            <a:spLocks/>
          </p:cNvSpPr>
          <p:nvPr/>
        </p:nvSpPr>
        <p:spPr>
          <a:xfrm>
            <a:off x="-2470373" y="35496"/>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Φορείς που δικαιούνται να διενεργούν ελέγχους</a:t>
            </a:r>
            <a:endParaRPr lang="en-GB" sz="2800" b="1" dirty="0">
              <a:solidFill>
                <a:schemeClr val="bg1"/>
              </a:solidFill>
              <a:ea typeface="+mj-ea"/>
              <a:cs typeface="+mj-cs"/>
            </a:endParaRPr>
          </a:p>
        </p:txBody>
      </p:sp>
    </p:spTree>
    <p:extLst>
      <p:ext uri="{BB962C8B-B14F-4D97-AF65-F5344CB8AC3E}">
        <p14:creationId xmlns:p14="http://schemas.microsoft.com/office/powerpoint/2010/main" val="229129683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8453" y="774007"/>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itle 1">
            <a:extLst>
              <a:ext uri="{FF2B5EF4-FFF2-40B4-BE49-F238E27FC236}">
                <a16:creationId xmlns:a16="http://schemas.microsoft.com/office/drawing/2014/main" id="{7388E1D4-E607-6D43-D735-84956C781EDC}"/>
              </a:ext>
            </a:extLst>
          </p:cNvPr>
          <p:cNvSpPr txBox="1">
            <a:spLocks/>
          </p:cNvSpPr>
          <p:nvPr/>
        </p:nvSpPr>
        <p:spPr>
          <a:xfrm>
            <a:off x="-4705200" y="45544"/>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Συνέπειες ελέγχων</a:t>
            </a:r>
            <a:endParaRPr lang="en-GB" sz="2800" b="1" dirty="0">
              <a:solidFill>
                <a:schemeClr val="bg1"/>
              </a:solidFill>
              <a:ea typeface="+mj-ea"/>
              <a:cs typeface="+mj-cs"/>
            </a:endParaRPr>
          </a:p>
        </p:txBody>
      </p:sp>
      <p:graphicFrame>
        <p:nvGraphicFramePr>
          <p:cNvPr id="4" name="Diagram 3">
            <a:extLst>
              <a:ext uri="{FF2B5EF4-FFF2-40B4-BE49-F238E27FC236}">
                <a16:creationId xmlns:a16="http://schemas.microsoft.com/office/drawing/2014/main" id="{E66CBC3C-3BC7-2973-232B-73756C0BE19D}"/>
              </a:ext>
            </a:extLst>
          </p:cNvPr>
          <p:cNvGraphicFramePr/>
          <p:nvPr>
            <p:extLst>
              <p:ext uri="{D42A27DB-BD31-4B8C-83A1-F6EECF244321}">
                <p14:modId xmlns:p14="http://schemas.microsoft.com/office/powerpoint/2010/main" val="1445497524"/>
              </p:ext>
            </p:extLst>
          </p:nvPr>
        </p:nvGraphicFramePr>
        <p:xfrm>
          <a:off x="1199456" y="1556794"/>
          <a:ext cx="9143893" cy="4032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538120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TextBox 5">
            <a:extLst>
              <a:ext uri="{FF2B5EF4-FFF2-40B4-BE49-F238E27FC236}">
                <a16:creationId xmlns:a16="http://schemas.microsoft.com/office/drawing/2014/main" id="{CEF231F0-92B8-48DB-9CBF-8DFC382460C2}"/>
              </a:ext>
            </a:extLst>
          </p:cNvPr>
          <p:cNvSpPr txBox="1"/>
          <p:nvPr/>
        </p:nvSpPr>
        <p:spPr>
          <a:xfrm>
            <a:off x="263352" y="3346136"/>
            <a:ext cx="11017224" cy="30469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1EA292"/>
                </a:solidFill>
                <a:effectLst/>
                <a:uLnTx/>
                <a:uFillTx/>
              </a:rPr>
              <a:t>Συμπράξεις Συνεργασίας</a:t>
            </a:r>
            <a:endParaRPr kumimoji="0" lang="en-GB"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7030A0"/>
                </a:solidFill>
                <a:effectLst/>
                <a:uLnTx/>
                <a:uFillTx/>
              </a:rPr>
              <a:t>Διαχείριση Εγκεκριμένων Σχεδίων Πρόσκλησης 202</a:t>
            </a:r>
            <a:r>
              <a:rPr kumimoji="0" lang="en-GB" sz="2400" b="1" i="0" u="none" strike="noStrike" kern="0" cap="none" spc="0" normalizeH="0" baseline="0" noProof="0" dirty="0">
                <a:ln>
                  <a:noFill/>
                </a:ln>
                <a:solidFill>
                  <a:srgbClr val="7030A0"/>
                </a:solidFill>
                <a:effectLst/>
                <a:uLnTx/>
                <a:uFillTx/>
              </a:rPr>
              <a:t>3</a:t>
            </a:r>
            <a:endParaRPr kumimoji="0" lang="el-GR" sz="2400" b="1" i="0" u="none" strike="noStrike" kern="0" cap="none" spc="0" normalizeH="0" baseline="0" noProof="0" dirty="0">
              <a:ln>
                <a:noFill/>
              </a:ln>
              <a:solidFill>
                <a:srgbClr val="7030A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800" b="1" i="0" u="none" strike="noStrike" kern="0" cap="none" spc="0" normalizeH="0" baseline="0" noProof="0" dirty="0">
              <a:ln>
                <a:noFill/>
              </a:ln>
              <a:solidFill>
                <a:srgbClr val="FF66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lang="el-GR" sz="3400" b="1" kern="0" dirty="0">
                <a:solidFill>
                  <a:srgbClr val="1EA292"/>
                </a:solidFill>
              </a:rPr>
              <a:t>ΣΥΜΒΟΥΛΕΣ, ΚΑΛΕΣ ΠΡΑΚΤΙΚΕΣ ΚΑΙ ΧΡΗΣΙΜΗ ΠΛΗΡΟΦΟΡΗΣΗ</a:t>
            </a:r>
            <a:endParaRPr kumimoji="0" lang="en-US" sz="3400" b="1" i="0" u="none" strike="noStrike" kern="0" cap="none" spc="0" normalizeH="0" baseline="0" noProof="0" dirty="0">
              <a:ln>
                <a:noFill/>
              </a:ln>
              <a:solidFill>
                <a:srgbClr val="1EA292"/>
              </a:solidFill>
              <a:effectLst/>
              <a:uLnTx/>
              <a:uFillTx/>
            </a:endParaRPr>
          </a:p>
        </p:txBody>
      </p:sp>
      <p:pic>
        <p:nvPicPr>
          <p:cNvPr id="2" name="Picture 12" descr="news image">
            <a:extLst>
              <a:ext uri="{FF2B5EF4-FFF2-40B4-BE49-F238E27FC236}">
                <a16:creationId xmlns:a16="http://schemas.microsoft.com/office/drawing/2014/main" id="{86D8E84B-7B0C-B8B0-1AAD-A19737539A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4744" y="1073725"/>
            <a:ext cx="3194439" cy="235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08204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79329" y="588316"/>
            <a:ext cx="8382230" cy="1080120"/>
          </a:xfrm>
          <a:prstGeom prst="rect">
            <a:avLst/>
          </a:prstGeom>
        </p:spPr>
        <p:txBody>
          <a:bodyPr vert="horz" lIns="91440" tIns="45720" rIns="91440" bIns="45720" rtlCol="0" anchor="ctr">
            <a:noAutofit/>
          </a:bodyPr>
          <a:lstStyle/>
          <a:p>
            <a:pPr marL="342900" indent="-342900">
              <a:spcBef>
                <a:spcPct val="0"/>
              </a:spcBef>
              <a:buFont typeface="Wingdings" panose="05000000000000000000" pitchFamily="2" charset="2"/>
              <a:buChar char="§"/>
              <a:defRPr/>
            </a:pPr>
            <a:r>
              <a:rPr lang="el-GR" sz="2000" b="1" u="sng" dirty="0">
                <a:ea typeface="+mj-ea"/>
                <a:cs typeface="+mj-cs"/>
              </a:rPr>
              <a:t>Οικονομική Διαχείριση Σχεδίου</a:t>
            </a:r>
            <a:r>
              <a:rPr lang="el-GR" sz="2000" b="1" dirty="0">
                <a:ea typeface="+mj-ea"/>
                <a:cs typeface="+mj-cs"/>
              </a:rPr>
              <a:t>:</a:t>
            </a:r>
            <a:endParaRPr lang="el-GR" sz="2000" b="1" u="sng" dirty="0">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extBox 6"/>
          <p:cNvSpPr txBox="1"/>
          <p:nvPr/>
        </p:nvSpPr>
        <p:spPr>
          <a:xfrm>
            <a:off x="495261" y="1305137"/>
            <a:ext cx="10785315" cy="4247317"/>
          </a:xfrm>
          <a:prstGeom prst="rect">
            <a:avLst/>
          </a:prstGeom>
          <a:noFill/>
        </p:spPr>
        <p:txBody>
          <a:bodyPr wrap="square" rtlCol="0">
            <a:spAutoFit/>
          </a:bodyPr>
          <a:lstStyle/>
          <a:p>
            <a:endParaRPr lang="el-GR" dirty="0"/>
          </a:p>
          <a:p>
            <a:pPr marL="285750" indent="-285750" algn="just">
              <a:buFont typeface="Wingdings" panose="05000000000000000000" pitchFamily="2" charset="2"/>
              <a:buChar char="ü"/>
            </a:pPr>
            <a:r>
              <a:rPr lang="el-GR" dirty="0"/>
              <a:t>Οι δικαιούχοι μπορούν να χρησιμοποιούν τη συνολική επιχορήγηση με τον πλέον ευέλικτο τρόπο καθ’ όλη τη διάρκεια του σχεδίου και σύμφωνα με το εγκεκριμένο πρόγραμμα εργασίας. Δε σημαίνει, π.χ. ότι επειδή ένα διετές σχέδιο εγκρίθηκε για 120 000 Ευρώ, θα πρέπει κάθε χρόνο να ξοδεύει 60 000 Ευρώ.</a:t>
            </a:r>
            <a:endParaRPr lang="en-GB" dirty="0"/>
          </a:p>
          <a:p>
            <a:pPr marL="285750" indent="-285750" algn="just">
              <a:buFont typeface="Wingdings" panose="05000000000000000000" pitchFamily="2" charset="2"/>
              <a:buChar char="ü"/>
            </a:pPr>
            <a:endParaRPr lang="en-GB" dirty="0"/>
          </a:p>
          <a:p>
            <a:pPr marL="342900" indent="-34290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Πρέπει να τηρείται φυσικός φάκελος του σχεδίου, στις εγκαταστάσεις του συντονιστή</a:t>
            </a:r>
            <a:r>
              <a:rPr lang="el-GR" dirty="0">
                <a:latin typeface="Times New Roman" panose="02020603050405020304" pitchFamily="18" charset="0"/>
                <a:cs typeface="Times New Roman" panose="02020603050405020304" pitchFamily="18" charset="0"/>
              </a:rPr>
              <a:t>, με:</a:t>
            </a: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rPr>
              <a:t>Τα στοιχεία του </a:t>
            </a:r>
            <a:r>
              <a:rPr lang="en-US" dirty="0">
                <a:solidFill>
                  <a:srgbClr val="308879"/>
                </a:solidFill>
              </a:rPr>
              <a:t>EU Login Account </a:t>
            </a:r>
            <a:r>
              <a:rPr lang="el-GR" dirty="0">
                <a:solidFill>
                  <a:srgbClr val="308879"/>
                </a:solidFill>
              </a:rPr>
              <a:t>που χρησιμοποιήθηκε για την </a:t>
            </a:r>
            <a:r>
              <a:rPr lang="el-GR" dirty="0">
                <a:solidFill>
                  <a:srgbClr val="308879"/>
                </a:solidFill>
                <a:hlinkClick r:id="rId2">
                  <a:extLst>
                    <a:ext uri="{A12FA001-AC4F-418D-AE19-62706E023703}">
                      <ahyp:hlinkClr xmlns:ahyp="http://schemas.microsoft.com/office/drawing/2018/hyperlinkcolor" val="tx"/>
                    </a:ext>
                  </a:extLst>
                </a:hlinkClick>
              </a:rPr>
              <a:t>εγγραφή του οργανισμού</a:t>
            </a:r>
            <a:r>
              <a:rPr lang="el-GR" dirty="0">
                <a:solidFill>
                  <a:srgbClr val="308879"/>
                </a:solidFill>
              </a:rPr>
              <a:t> στην Πλατφόρμα </a:t>
            </a:r>
            <a:r>
              <a:rPr lang="en-GB" dirty="0">
                <a:solidFill>
                  <a:srgbClr val="308879"/>
                </a:solidFill>
              </a:rPr>
              <a:t>EESCP</a:t>
            </a:r>
            <a:endParaRPr lang="el-GR" dirty="0">
              <a:solidFill>
                <a:srgbClr val="308879"/>
              </a:solidFill>
            </a:endParaRPr>
          </a:p>
          <a:p>
            <a:pPr algn="just"/>
            <a:r>
              <a:rPr lang="el-GR" dirty="0">
                <a:solidFill>
                  <a:srgbClr val="308879"/>
                </a:solidFill>
              </a:rPr>
              <a:t>Τα στοιχεία του </a:t>
            </a:r>
            <a:r>
              <a:rPr lang="en-US" dirty="0">
                <a:solidFill>
                  <a:srgbClr val="308879"/>
                </a:solidFill>
              </a:rPr>
              <a:t>EU Login Account</a:t>
            </a:r>
            <a:r>
              <a:rPr lang="el-GR" dirty="0">
                <a:solidFill>
                  <a:srgbClr val="308879"/>
                </a:solidFill>
              </a:rPr>
              <a:t> που χρησιμοποιούνται για πρόσβαση στο </a:t>
            </a:r>
            <a:r>
              <a:rPr lang="en-US" dirty="0">
                <a:solidFill>
                  <a:srgbClr val="308879"/>
                </a:solidFill>
              </a:rPr>
              <a:t>Beneficiary Module (</a:t>
            </a:r>
            <a:r>
              <a:rPr lang="el-GR" dirty="0">
                <a:solidFill>
                  <a:srgbClr val="308879"/>
                </a:solidFill>
              </a:rPr>
              <a:t>αν διαφέρουν από τα προηγούμενα)</a:t>
            </a:r>
          </a:p>
          <a:p>
            <a:pPr algn="just"/>
            <a:r>
              <a:rPr lang="el-GR" dirty="0">
                <a:solidFill>
                  <a:srgbClr val="308879"/>
                </a:solidFill>
              </a:rPr>
              <a:t>Την αίτηση για επιχορήγηση</a:t>
            </a:r>
          </a:p>
          <a:p>
            <a:pPr algn="just"/>
            <a:r>
              <a:rPr lang="el-GR" dirty="0">
                <a:solidFill>
                  <a:srgbClr val="308879"/>
                </a:solidFill>
              </a:rPr>
              <a:t>Τη Συμφωνία Επιχορήγησης με τα Παραρτήματά της και </a:t>
            </a:r>
          </a:p>
          <a:p>
            <a:pPr algn="just"/>
            <a:r>
              <a:rPr lang="el-GR" dirty="0">
                <a:solidFill>
                  <a:srgbClr val="308879"/>
                </a:solidFill>
              </a:rPr>
              <a:t>Όλα τα υποστηρικτικά έγγραφα που σχετίζονται με τις επιλέξιμες δραστηριότητες του σχεδίου και τα παραχθέντα του αποτελέσματα, ακόμη και αυτά που δε θα αναρτηθούν στην τελική έκθεση</a:t>
            </a:r>
          </a:p>
        </p:txBody>
      </p:sp>
      <p:sp>
        <p:nvSpPr>
          <p:cNvPr id="4" name="Title 1">
            <a:extLst>
              <a:ext uri="{FF2B5EF4-FFF2-40B4-BE49-F238E27FC236}">
                <a16:creationId xmlns:a16="http://schemas.microsoft.com/office/drawing/2014/main" id="{5990553B-7CA4-9DAD-F7D8-185B99A7138E}"/>
              </a:ext>
            </a:extLst>
          </p:cNvPr>
          <p:cNvSpPr txBox="1">
            <a:spLocks/>
          </p:cNvSpPr>
          <p:nvPr/>
        </p:nvSpPr>
        <p:spPr>
          <a:xfrm>
            <a:off x="-3337048" y="-8969"/>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Οικονομική Διαχείριση Σχεδίου (1/2)</a:t>
            </a:r>
            <a:endParaRPr lang="en-GB" sz="2800" b="1" dirty="0">
              <a:solidFill>
                <a:schemeClr val="bg1"/>
              </a:solidFill>
              <a:ea typeface="+mj-ea"/>
              <a:cs typeface="+mj-cs"/>
            </a:endParaRPr>
          </a:p>
        </p:txBody>
      </p:sp>
    </p:spTree>
    <p:extLst>
      <p:ext uri="{BB962C8B-B14F-4D97-AF65-F5344CB8AC3E}">
        <p14:creationId xmlns:p14="http://schemas.microsoft.com/office/powerpoint/2010/main" val="355220954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1384" y="1138027"/>
            <a:ext cx="8064896" cy="829011"/>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extBox 6"/>
          <p:cNvSpPr txBox="1"/>
          <p:nvPr/>
        </p:nvSpPr>
        <p:spPr>
          <a:xfrm>
            <a:off x="867217" y="1732460"/>
            <a:ext cx="10493789" cy="1477328"/>
          </a:xfrm>
          <a:prstGeom prst="rect">
            <a:avLst/>
          </a:prstGeom>
          <a:noFill/>
        </p:spPr>
        <p:txBody>
          <a:bodyPr wrap="square" rtlCol="0">
            <a:spAutoFit/>
          </a:bodyPr>
          <a:lstStyle/>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Είναι απαραίτητο να τηρείται </a:t>
            </a:r>
            <a:r>
              <a:rPr lang="en-US" dirty="0">
                <a:latin typeface="Times New Roman" panose="02020603050405020304" pitchFamily="18" charset="0"/>
                <a:cs typeface="Times New Roman" panose="02020603050405020304" pitchFamily="18" charset="0"/>
              </a:rPr>
              <a:t>Excel File, </a:t>
            </a:r>
            <a:r>
              <a:rPr lang="el-GR" dirty="0">
                <a:latin typeface="Times New Roman" panose="02020603050405020304" pitchFamily="18" charset="0"/>
                <a:cs typeface="Times New Roman" panose="02020603050405020304" pitchFamily="18" charset="0"/>
              </a:rPr>
              <a:t>στο οποίο να καταγράφονται όλα τα δαπανηθέντα ποσά </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Για μεγάλες δαπάνες συστήνεται όπως οι δικαιούχοι μπαίνουν σε διαδικασία προσφορών (π.χ. για την αγορά αεροπορικών εισιτηρίων), ούτως ώστε να διαχειρίζονται αποτελεσματικά τα επιχορηγημένα κονδύλια αλλά και να μπορούν να απευθυνθούν κάπου, στην περίπτωση ακύρωσης πτήσεων κτλ.</a:t>
            </a:r>
          </a:p>
        </p:txBody>
      </p:sp>
      <p:sp>
        <p:nvSpPr>
          <p:cNvPr id="9" name="TextBox 8">
            <a:extLst>
              <a:ext uri="{FF2B5EF4-FFF2-40B4-BE49-F238E27FC236}">
                <a16:creationId xmlns:a16="http://schemas.microsoft.com/office/drawing/2014/main" id="{23DF2F81-1E35-D9D0-0FEE-A2D840E9DB5F}"/>
              </a:ext>
            </a:extLst>
          </p:cNvPr>
          <p:cNvSpPr txBox="1"/>
          <p:nvPr/>
        </p:nvSpPr>
        <p:spPr>
          <a:xfrm>
            <a:off x="407368" y="1050330"/>
            <a:ext cx="8088488" cy="400110"/>
          </a:xfrm>
          <a:prstGeom prst="rect">
            <a:avLst/>
          </a:prstGeom>
          <a:noFill/>
        </p:spPr>
        <p:txBody>
          <a:bodyPr wrap="square">
            <a:spAutoFit/>
          </a:bodyPr>
          <a:lstStyle/>
          <a:p>
            <a:pPr marL="342900" indent="-342900">
              <a:spcBef>
                <a:spcPct val="0"/>
              </a:spcBef>
              <a:buFont typeface="Wingdings" panose="05000000000000000000" pitchFamily="2" charset="2"/>
              <a:buChar char="§"/>
              <a:defRPr/>
            </a:pPr>
            <a:r>
              <a:rPr lang="el-GR" sz="2000" b="1" u="sng" dirty="0">
                <a:ea typeface="+mj-ea"/>
                <a:cs typeface="+mj-cs"/>
              </a:rPr>
              <a:t>Οικονομική Διαχείριση Σχεδίου</a:t>
            </a:r>
            <a:r>
              <a:rPr lang="el-GR" sz="2000" b="1" dirty="0">
                <a:ea typeface="+mj-ea"/>
                <a:cs typeface="+mj-cs"/>
              </a:rPr>
              <a:t>:</a:t>
            </a:r>
            <a:endParaRPr lang="el-GR" sz="2000" b="1" u="sng" dirty="0">
              <a:ea typeface="+mj-ea"/>
              <a:cs typeface="+mj-cs"/>
            </a:endParaRPr>
          </a:p>
        </p:txBody>
      </p:sp>
      <p:sp>
        <p:nvSpPr>
          <p:cNvPr id="11" name="Title 1">
            <a:extLst>
              <a:ext uri="{FF2B5EF4-FFF2-40B4-BE49-F238E27FC236}">
                <a16:creationId xmlns:a16="http://schemas.microsoft.com/office/drawing/2014/main" id="{C4FAB482-C080-FD24-8AF6-DDA06CF284DE}"/>
              </a:ext>
            </a:extLst>
          </p:cNvPr>
          <p:cNvSpPr txBox="1">
            <a:spLocks/>
          </p:cNvSpPr>
          <p:nvPr/>
        </p:nvSpPr>
        <p:spPr>
          <a:xfrm>
            <a:off x="-3337048" y="-8969"/>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Οικονομική Διαχείριση Σχεδίου (2/2)</a:t>
            </a:r>
            <a:endParaRPr lang="en-GB" sz="2800" b="1" dirty="0">
              <a:solidFill>
                <a:schemeClr val="bg1"/>
              </a:solidFill>
              <a:ea typeface="+mj-ea"/>
              <a:cs typeface="+mj-cs"/>
            </a:endParaRPr>
          </a:p>
        </p:txBody>
      </p:sp>
      <p:pic>
        <p:nvPicPr>
          <p:cNvPr id="2052" name="Picture 4" descr="Effective Financial Management Principles For 2021 » L.A. Consult Ltd.">
            <a:extLst>
              <a:ext uri="{FF2B5EF4-FFF2-40B4-BE49-F238E27FC236}">
                <a16:creationId xmlns:a16="http://schemas.microsoft.com/office/drawing/2014/main" id="{B10DFB14-75C6-6B00-08B1-5752B9AE5E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7928" y="3542361"/>
            <a:ext cx="5447928" cy="3064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69964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17668" y="950041"/>
            <a:ext cx="8064896" cy="912544"/>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extBox 6"/>
          <p:cNvSpPr txBox="1"/>
          <p:nvPr/>
        </p:nvSpPr>
        <p:spPr>
          <a:xfrm>
            <a:off x="263352" y="1193189"/>
            <a:ext cx="11017224" cy="4401205"/>
          </a:xfrm>
          <a:prstGeom prst="rect">
            <a:avLst/>
          </a:prstGeom>
          <a:noFill/>
        </p:spPr>
        <p:txBody>
          <a:bodyPr wrap="square" rtlCol="0">
            <a:spAutoFit/>
          </a:bodyPr>
          <a:lstStyle/>
          <a:p>
            <a:pPr marL="342900" indent="-342900">
              <a:buFont typeface="Wingdings" panose="05000000000000000000" pitchFamily="2" charset="2"/>
              <a:buChar char="§"/>
            </a:pPr>
            <a:r>
              <a:rPr lang="el-GR" sz="2000" b="1" u="sng" dirty="0"/>
              <a:t>Συμμετέχοντες Οργανισμοί</a:t>
            </a:r>
            <a:r>
              <a:rPr lang="el-GR" sz="2000" b="1" dirty="0"/>
              <a:t>:</a:t>
            </a:r>
          </a:p>
          <a:p>
            <a:endParaRPr lang="el-GR" b="1" dirty="0"/>
          </a:p>
          <a:p>
            <a:endParaRPr lang="el-GR" sz="800" dirty="0"/>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Ο νόμιμος εκπρόσωπος του συντονιστή-εταίρου πρέπει να ενημερώνεται κατάλληλα σε κάθε στάδιο υλοποίησης του σχεδίου και κάθε απόφαση που αφορά το σχέδιο πρέπει να λαμβάνεται με τη συγκατάθεσή του.</a:t>
            </a: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Οι τοπικές δραστηριότητες μπορούν να υλοποιούνται με την εμπλοκή των Μέσων Μαζικής Ενημέρωσης, των τοπικών αρχών και των υπευθύνων λήψης αποφάσεων για τα θέματα που άπτονται του σχεδίου.</a:t>
            </a: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Οι εγχώριες δραστηριότητες μπορούν να υλοποιούνται με την ανάμειξη της τοπικής κοινότητας (στην περίπτωση που ο εταίρος οργανισμός είναι σχολείο) </a:t>
            </a: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διαχείριση του σχεδίου από κάθε οργανισμό-εταίρο είναι σωστότερο να γίνεται από ομάδα ατόμων (αλλαγές στο προσωπικό). Στην περίπτωση που αλλάζει το άτομο επαφής του σχεδίου, ο προκάτοχος οφείλει να ενημερώσει επαρκώς το νέο άτομο επαφής για τις υποχρεώσεις του που απορρέουν από τους κανονισμούς </a:t>
            </a:r>
          </a:p>
          <a:p>
            <a:r>
              <a:rPr lang="el-GR" dirty="0">
                <a:latin typeface="Times New Roman" panose="02020603050405020304" pitchFamily="18" charset="0"/>
                <a:cs typeface="Times New Roman" panose="02020603050405020304" pitchFamily="18" charset="0"/>
              </a:rPr>
              <a:t>     του Προγράμματος και να του εξασφαλίσει πλήρη πρόσβαση στα απαιτούμενα εργαλεία. </a:t>
            </a:r>
          </a:p>
        </p:txBody>
      </p:sp>
      <p:sp>
        <p:nvSpPr>
          <p:cNvPr id="4" name="Title 1">
            <a:extLst>
              <a:ext uri="{FF2B5EF4-FFF2-40B4-BE49-F238E27FC236}">
                <a16:creationId xmlns:a16="http://schemas.microsoft.com/office/drawing/2014/main" id="{4E64898D-4870-2342-8488-659286C6E46B}"/>
              </a:ext>
            </a:extLst>
          </p:cNvPr>
          <p:cNvSpPr txBox="1">
            <a:spLocks/>
          </p:cNvSpPr>
          <p:nvPr/>
        </p:nvSpPr>
        <p:spPr>
          <a:xfrm>
            <a:off x="-4057128" y="16292"/>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Συμμετέχοντες Οργανισμοί</a:t>
            </a:r>
            <a:endParaRPr lang="en-GB" sz="2800" b="1" dirty="0">
              <a:solidFill>
                <a:schemeClr val="bg1"/>
              </a:solidFill>
              <a:ea typeface="+mj-ea"/>
              <a:cs typeface="+mj-cs"/>
            </a:endParaRPr>
          </a:p>
        </p:txBody>
      </p:sp>
    </p:spTree>
    <p:extLst>
      <p:ext uri="{BB962C8B-B14F-4D97-AF65-F5344CB8AC3E}">
        <p14:creationId xmlns:p14="http://schemas.microsoft.com/office/powerpoint/2010/main" val="153396337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17668" y="986154"/>
            <a:ext cx="8064896"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335360" y="836712"/>
            <a:ext cx="10441160" cy="6524863"/>
          </a:xfrm>
          <a:prstGeom prst="rect">
            <a:avLst/>
          </a:prstGeom>
          <a:noFill/>
        </p:spPr>
        <p:txBody>
          <a:bodyPr wrap="square" rtlCol="0">
            <a:spAutoFit/>
          </a:bodyPr>
          <a:lstStyle/>
          <a:p>
            <a:pPr marL="342900" indent="-342900">
              <a:buFont typeface="Wingdings" panose="05000000000000000000" pitchFamily="2" charset="2"/>
              <a:buChar char="§"/>
            </a:pPr>
            <a:r>
              <a:rPr lang="el-GR" sz="2000" b="1" u="sng" dirty="0"/>
              <a:t>Συμμετέχοντες στις Δραστηριότητες</a:t>
            </a:r>
            <a:r>
              <a:rPr lang="el-GR" sz="2000" b="1" dirty="0"/>
              <a:t> :</a:t>
            </a:r>
          </a:p>
          <a:p>
            <a:endParaRPr lang="el-GR" sz="2000" b="1" u="sng" dirty="0"/>
          </a:p>
          <a:p>
            <a:r>
              <a:rPr lang="el-GR" b="1" u="sng" dirty="0">
                <a:latin typeface="Times New Roman" panose="02020603050405020304" pitchFamily="18" charset="0"/>
                <a:cs typeface="Times New Roman" panose="02020603050405020304" pitchFamily="18" charset="0"/>
              </a:rPr>
              <a:t>Σε ό,τι αφορά τους συμμετέχοντες στις διακρατικές δραστηριότητες του σχεδίου</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sz="2000" dirty="0"/>
          </a:p>
          <a:p>
            <a:pPr algn="just"/>
            <a:endParaRPr lang="el-GR" dirty="0"/>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Θα πρέπει να τηρούνται διαφανείς διαδικασίες για την επιλογή των συμμετεχόντων στις δραστηριότητες, οι οποίες να στηρίζονται σε προκαθορισμένα κριτήρια</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Συστήνεται όπως υπογράφονται εκ των προτέρων συμφωνίες μεταξύ των δύο συμβαλλόμενων μερών (οργανισμού αποστολής και συμμετέχοντα), οι οποίες θα περιλαμβάνουν τις υποχρεώσεις τους πριν, κατά τη διάρκεια και μετά τις δραστηριότητες</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Συστήνεται η χρήση Ευρωπαϊκών Εργαλείων Διαφάνειας για την αναγνώριση/επικύρωση των μαθησιακών αποτελεσμάτων που αποκτούν οι συμμετέχοντες: </a:t>
            </a:r>
            <a:r>
              <a:rPr lang="el-GR" dirty="0" err="1">
                <a:latin typeface="Times New Roman" panose="02020603050405020304" pitchFamily="18" charset="0"/>
                <a:cs typeface="Times New Roman" panose="02020603050405020304" pitchFamily="18" charset="0"/>
              </a:rPr>
              <a:t>Europass</a:t>
            </a:r>
            <a:r>
              <a:rPr lang="el-GR" dirty="0">
                <a:latin typeface="Times New Roman" panose="02020603050405020304" pitchFamily="18" charset="0"/>
                <a:cs typeface="Times New Roman" panose="02020603050405020304" pitchFamily="18" charset="0"/>
              </a:rPr>
              <a:t> για συμμετέχοντες σε σχέδια  που υποβλήθηκαν στους Τομείς Εκπαίδευσης και Κατάρτισης και </a:t>
            </a:r>
            <a:r>
              <a:rPr lang="el-GR" dirty="0" err="1">
                <a:latin typeface="Times New Roman" panose="02020603050405020304" pitchFamily="18" charset="0"/>
                <a:cs typeface="Times New Roman" panose="02020603050405020304" pitchFamily="18" charset="0"/>
              </a:rPr>
              <a:t>Youthpass</a:t>
            </a:r>
            <a:r>
              <a:rPr lang="el-GR" dirty="0">
                <a:latin typeface="Times New Roman" panose="02020603050405020304" pitchFamily="18" charset="0"/>
                <a:cs typeface="Times New Roman" panose="02020603050405020304" pitchFamily="18" charset="0"/>
              </a:rPr>
              <a:t> για συμμετέχοντες σε σχέδια που υποβλήθηκαν στον Τομέα της Νεολαίας</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Στην περίπτωση συμμετοχής μαθητών, θα πρέπει προηγουμένως να έχει εξασφαλιστεί η συγκατάθεση του γονέα/κηδεμόνα. Στο έντυπο συγκατάθεσης πρέπει να περιλαμβάνεται ειδική ρήτρα για θέματα GDPR, ούτως ώστε να είναι δυνατή η προώθηση σχετικού φωτογραφικού υλικού στην  ΕΥ ή η ανάρτησή του στα μέσα Κοινωνικής Δικτύωσης/στην ιστοσελίδα του Σχεδίου.</a:t>
            </a:r>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l-GR" dirty="0"/>
          </a:p>
          <a:p>
            <a:endParaRPr lang="en-US" dirty="0"/>
          </a:p>
        </p:txBody>
      </p:sp>
      <p:sp>
        <p:nvSpPr>
          <p:cNvPr id="6" name="Title 1">
            <a:extLst>
              <a:ext uri="{FF2B5EF4-FFF2-40B4-BE49-F238E27FC236}">
                <a16:creationId xmlns:a16="http://schemas.microsoft.com/office/drawing/2014/main" id="{17289F7C-382C-FBE8-DA67-2B4AD3067904}"/>
              </a:ext>
            </a:extLst>
          </p:cNvPr>
          <p:cNvSpPr txBox="1">
            <a:spLocks/>
          </p:cNvSpPr>
          <p:nvPr/>
        </p:nvSpPr>
        <p:spPr>
          <a:xfrm>
            <a:off x="-3409056" y="-11126"/>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Συμμετέχοντες στις Δραστηριότητες </a:t>
            </a:r>
            <a:endParaRPr lang="en-GB" sz="2800" b="1" dirty="0">
              <a:solidFill>
                <a:schemeClr val="bg1"/>
              </a:solidFill>
              <a:ea typeface="+mj-ea"/>
              <a:cs typeface="+mj-cs"/>
            </a:endParaRPr>
          </a:p>
        </p:txBody>
      </p:sp>
    </p:spTree>
    <p:extLst>
      <p:ext uri="{BB962C8B-B14F-4D97-AF65-F5344CB8AC3E}">
        <p14:creationId xmlns:p14="http://schemas.microsoft.com/office/powerpoint/2010/main" val="387345558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17668" y="1023129"/>
            <a:ext cx="8064896"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479376" y="1552663"/>
            <a:ext cx="10369152" cy="4832092"/>
          </a:xfrm>
          <a:prstGeom prst="rect">
            <a:avLst/>
          </a:prstGeom>
          <a:noFill/>
        </p:spPr>
        <p:txBody>
          <a:bodyPr wrap="square" rtlCol="0">
            <a:spAutoFit/>
          </a:bodyPr>
          <a:lstStyle/>
          <a:p>
            <a:r>
              <a:rPr lang="el-GR" b="1" u="sng" dirty="0">
                <a:latin typeface="Times New Roman" panose="02020603050405020304" pitchFamily="18" charset="0"/>
                <a:cs typeface="Times New Roman" panose="02020603050405020304" pitchFamily="18" charset="0"/>
              </a:rPr>
              <a:t>Σε ό,τι αφορά την υλοποίηση διακρατικών δραστηριοτήτων, οι οργανισμοί υποδοχής πρέπει να έχουν υπόψη τους τα ακόλουθα</a:t>
            </a:r>
            <a:r>
              <a:rPr lang="el-GR"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b="1" dirty="0">
              <a:latin typeface="Times New Roman" panose="02020603050405020304" pitchFamily="18" charset="0"/>
              <a:cs typeface="Times New Roman" panose="02020603050405020304" pitchFamily="18" charset="0"/>
            </a:endParaRPr>
          </a:p>
          <a:p>
            <a:endParaRPr lang="el-GR" sz="2000" dirty="0"/>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Θα πρέπει εκ των προτέρων να ετοιμάζουν την ημερήσια διάταξη της δραστηριότητας και όλων των εντύπων που θα χρησιμοποιηθούν κατά τη διάρκειά της, σε συνεργασία με όλους τους εταίρους</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Είναι σημαντικό να παρέχουν στήριξη στους εισερχόμενους εταίρους σχετικά με την εξεύρεση διαμονής</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Είναι, επίσης, χρήσιμο να παρέχουν στους εισερχόμενους εταίρους κάθε δυνατή πληροφόρηση σχετικά με τη χώρα υποδοχής, π.χ. κόστος ζωής, διακίνηση, μετάβαση από και προς το αεροδρόμιο, πρόσβαση σε μουσεία και αρχαιολογικούς χώρους</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Οι διακρατικές δραστηριότητες αναμένεται να έχουν πολιτιστικό χαρακτήρα, μέσω της ένταξης πολιτιστικών δράσεων</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Στην περίπτωση εισερχόμενων μαθητών, καλό είναι να γίνεται προσπάθεια οι μαθητές να τοποθετούνται σε οικογένειες φιλοξενίας (ενίσχυση της διαπολιτισμικής διάστασης των Σχεδίων)</a:t>
            </a:r>
          </a:p>
        </p:txBody>
      </p:sp>
      <p:sp>
        <p:nvSpPr>
          <p:cNvPr id="6" name="Title 1">
            <a:extLst>
              <a:ext uri="{FF2B5EF4-FFF2-40B4-BE49-F238E27FC236}">
                <a16:creationId xmlns:a16="http://schemas.microsoft.com/office/drawing/2014/main" id="{FE99C687-2D7A-7C55-8226-F9665636F360}"/>
              </a:ext>
            </a:extLst>
          </p:cNvPr>
          <p:cNvSpPr txBox="1">
            <a:spLocks/>
          </p:cNvSpPr>
          <p:nvPr/>
        </p:nvSpPr>
        <p:spPr>
          <a:xfrm>
            <a:off x="-1176808" y="2047"/>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Υλοποίηση Διακρατικών Δραστηριοτήτων (Οργανισμοί Υποδοχής)</a:t>
            </a:r>
            <a:endParaRPr lang="en-GB" sz="2800" b="1" dirty="0">
              <a:solidFill>
                <a:schemeClr val="bg1"/>
              </a:solidFill>
              <a:ea typeface="+mj-ea"/>
              <a:cs typeface="+mj-cs"/>
            </a:endParaRPr>
          </a:p>
        </p:txBody>
      </p:sp>
      <p:sp>
        <p:nvSpPr>
          <p:cNvPr id="8" name="TextBox 7">
            <a:extLst>
              <a:ext uri="{FF2B5EF4-FFF2-40B4-BE49-F238E27FC236}">
                <a16:creationId xmlns:a16="http://schemas.microsoft.com/office/drawing/2014/main" id="{4031B70C-0761-D7CA-8537-3FFCED3475AA}"/>
              </a:ext>
            </a:extLst>
          </p:cNvPr>
          <p:cNvSpPr txBox="1"/>
          <p:nvPr/>
        </p:nvSpPr>
        <p:spPr>
          <a:xfrm>
            <a:off x="479376" y="961612"/>
            <a:ext cx="10009113" cy="400110"/>
          </a:xfrm>
          <a:prstGeom prst="rect">
            <a:avLst/>
          </a:prstGeom>
          <a:noFill/>
        </p:spPr>
        <p:txBody>
          <a:bodyPr wrap="square">
            <a:spAutoFit/>
          </a:bodyPr>
          <a:lstStyle/>
          <a:p>
            <a:pPr marL="342900" indent="-342900">
              <a:buFont typeface="Wingdings" panose="05000000000000000000" pitchFamily="2" charset="2"/>
              <a:buChar char="§"/>
            </a:pPr>
            <a:r>
              <a:rPr lang="el-GR" sz="2000" b="1" u="sng" dirty="0"/>
              <a:t>Πρακτικές Πληροφορίες που αφορούν την υλοποίηση διακρατικών δραστηριοτήτων</a:t>
            </a:r>
            <a:r>
              <a:rPr lang="el-GR" sz="2000" b="1" dirty="0"/>
              <a:t>:</a:t>
            </a:r>
          </a:p>
        </p:txBody>
      </p:sp>
    </p:spTree>
    <p:extLst>
      <p:ext uri="{BB962C8B-B14F-4D97-AF65-F5344CB8AC3E}">
        <p14:creationId xmlns:p14="http://schemas.microsoft.com/office/powerpoint/2010/main" val="243199025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18975" y="1040562"/>
            <a:ext cx="8064896"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551384" y="1038725"/>
            <a:ext cx="11356632" cy="5693866"/>
          </a:xfrm>
          <a:prstGeom prst="rect">
            <a:avLst/>
          </a:prstGeom>
          <a:noFill/>
        </p:spPr>
        <p:txBody>
          <a:bodyPr wrap="square" rtlCol="0">
            <a:spAutoFit/>
          </a:bodyPr>
          <a:lstStyle/>
          <a:p>
            <a:pPr marL="342900" indent="-342900">
              <a:buFont typeface="Wingdings" panose="05000000000000000000" pitchFamily="2" charset="2"/>
              <a:buChar char="§"/>
            </a:pPr>
            <a:r>
              <a:rPr lang="el-GR" sz="2000" b="1" u="sng" dirty="0"/>
              <a:t>Πρακτικές Πληροφορίες που αφορούν τη Συνεργασία μεταξύ εταίρων</a:t>
            </a:r>
            <a:r>
              <a:rPr lang="el-GR" sz="2000" b="1" dirty="0"/>
              <a:t>:</a:t>
            </a:r>
          </a:p>
          <a:p>
            <a:endParaRPr lang="el-GR" sz="2000" b="1" u="sng" dirty="0"/>
          </a:p>
          <a:p>
            <a:r>
              <a:rPr lang="el-GR" b="1" u="sng" dirty="0">
                <a:latin typeface="Times New Roman" panose="02020603050405020304" pitchFamily="18" charset="0"/>
                <a:cs typeface="Times New Roman" panose="02020603050405020304" pitchFamily="18" charset="0"/>
              </a:rPr>
              <a:t>Για να είναι αποτελεσματική η συνεργασία μεταξύ εταίρων, θα πρέπει</a:t>
            </a:r>
            <a:r>
              <a:rPr lang="el-GR"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b="1"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l-GR" dirty="0">
                <a:latin typeface="Times New Roman" panose="02020603050405020304" pitchFamily="18" charset="0"/>
                <a:cs typeface="Times New Roman" panose="02020603050405020304" pitchFamily="18" charset="0"/>
              </a:rPr>
              <a:t>Η επικοινωνία μεταξύ τους να είναι συνεχής: </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Καθορισμός εκ των προτέρων των μέσων και της συχνότητας επικοινωνίας.</a:t>
            </a: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l-GR" dirty="0">
                <a:latin typeface="Times New Roman" panose="02020603050405020304" pitchFamily="18" charset="0"/>
                <a:cs typeface="Times New Roman" panose="02020603050405020304" pitchFamily="18" charset="0"/>
              </a:rPr>
              <a:t>Η κατανομή καθηκόντων να είναι ισομερής και να λαμβάνει υπόψη τις ιδιαιτερότητες και την εξειδίκευση του καθενός</a:t>
            </a: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l-GR" dirty="0">
                <a:latin typeface="Times New Roman" panose="02020603050405020304" pitchFamily="18" charset="0"/>
                <a:cs typeface="Times New Roman" panose="02020603050405020304" pitchFamily="18" charset="0"/>
              </a:rPr>
              <a:t>Να υπάρχει ένας κοινόχρηστος ηλεκτρονικός φάκελος για καταχώρηση του υλικού που σχετίζεται με το Πρόγραμμα (για παράδειγμα, </a:t>
            </a:r>
            <a:r>
              <a:rPr lang="en-US" dirty="0">
                <a:latin typeface="Times New Roman" panose="02020603050405020304" pitchFamily="18" charset="0"/>
                <a:cs typeface="Times New Roman" panose="02020603050405020304" pitchFamily="18" charset="0"/>
              </a:rPr>
              <a:t>Google Drive)</a:t>
            </a:r>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l-GR" dirty="0">
                <a:latin typeface="Times New Roman" panose="02020603050405020304" pitchFamily="18" charset="0"/>
                <a:cs typeface="Times New Roman" panose="02020603050405020304" pitchFamily="18" charset="0"/>
              </a:rPr>
              <a:t>Να λαμβάνονται μέτρα για τη διασφάλιση της ποιοτικής υλοποίησης του σχεδίου και την αποτελεσματική διαχείρισή του</a:t>
            </a: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l-GR" dirty="0">
                <a:latin typeface="Times New Roman" panose="02020603050405020304" pitchFamily="18" charset="0"/>
                <a:cs typeface="Times New Roman" panose="02020603050405020304" pitchFamily="18" charset="0"/>
              </a:rPr>
              <a:t>Να γίνεται συνεχής αξιολόγηση της προόδου του σχεδίου και των παραδοτέων του</a:t>
            </a:r>
          </a:p>
          <a:p>
            <a:endParaRPr lang="en-US" dirty="0"/>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l-GR" dirty="0"/>
          </a:p>
        </p:txBody>
      </p:sp>
      <p:sp>
        <p:nvSpPr>
          <p:cNvPr id="6" name="Title 1">
            <a:extLst>
              <a:ext uri="{FF2B5EF4-FFF2-40B4-BE49-F238E27FC236}">
                <a16:creationId xmlns:a16="http://schemas.microsoft.com/office/drawing/2014/main" id="{DCE19420-BC33-214A-0B3C-64C39A009FF2}"/>
              </a:ext>
            </a:extLst>
          </p:cNvPr>
          <p:cNvSpPr txBox="1">
            <a:spLocks/>
          </p:cNvSpPr>
          <p:nvPr/>
        </p:nvSpPr>
        <p:spPr>
          <a:xfrm>
            <a:off x="-3913112"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Συνεργασία Μεταξύ Εταίρων</a:t>
            </a:r>
            <a:endParaRPr lang="en-GB" sz="2800" b="1" dirty="0">
              <a:solidFill>
                <a:schemeClr val="bg1"/>
              </a:solidFill>
              <a:ea typeface="+mj-ea"/>
              <a:cs typeface="+mj-cs"/>
            </a:endParaRPr>
          </a:p>
        </p:txBody>
      </p:sp>
    </p:spTree>
    <p:extLst>
      <p:ext uri="{BB962C8B-B14F-4D97-AF65-F5344CB8AC3E}">
        <p14:creationId xmlns:p14="http://schemas.microsoft.com/office/powerpoint/2010/main" val="398834434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9515" y="688189"/>
            <a:ext cx="8629193" cy="1080120"/>
          </a:xfrm>
          <a:prstGeom prst="rect">
            <a:avLst/>
          </a:prstGeom>
        </p:spPr>
        <p:txBody>
          <a:bodyPr vert="horz" lIns="91440" tIns="45720" rIns="91440" bIns="45720" rtlCol="0" anchor="ctr">
            <a:noAutofit/>
          </a:bodyPr>
          <a:lstStyle/>
          <a:p>
            <a:pPr algn="ctr">
              <a:spcBef>
                <a:spcPct val="0"/>
              </a:spcBef>
              <a:defRPr/>
            </a:pPr>
            <a:endParaRPr lang="el-GR"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407368" y="986089"/>
            <a:ext cx="11640616" cy="5416868"/>
          </a:xfrm>
          <a:prstGeom prst="rect">
            <a:avLst/>
          </a:prstGeom>
          <a:noFill/>
        </p:spPr>
        <p:txBody>
          <a:bodyPr wrap="square" rtlCol="0">
            <a:spAutoFit/>
          </a:bodyPr>
          <a:lstStyle/>
          <a:p>
            <a:pPr algn="just"/>
            <a:r>
              <a:rPr lang="el-GR" sz="2000" b="1" u="sng" dirty="0">
                <a:sym typeface="Wingdings" panose="05000000000000000000" pitchFamily="2" charset="2"/>
              </a:rPr>
              <a:t>Χρήσιμοι Σύνδεσμοι</a:t>
            </a:r>
            <a:r>
              <a:rPr lang="en-GB" sz="2000" b="1" u="sng" dirty="0">
                <a:sym typeface="Wingdings" panose="05000000000000000000" pitchFamily="2" charset="2"/>
              </a:rPr>
              <a:t> </a:t>
            </a:r>
            <a:r>
              <a:rPr lang="el-GR" sz="2000" b="1" u="sng" dirty="0">
                <a:sym typeface="Wingdings" panose="05000000000000000000" pitchFamily="2" charset="2"/>
              </a:rPr>
              <a:t>για τη Διαχείριση των Έργων</a:t>
            </a:r>
            <a:r>
              <a:rPr lang="el-GR" sz="2000" b="1" dirty="0">
                <a:sym typeface="Wingdings" panose="05000000000000000000" pitchFamily="2" charset="2"/>
              </a:rPr>
              <a:t>:</a:t>
            </a:r>
          </a:p>
          <a:p>
            <a:pPr algn="just"/>
            <a:endParaRPr lang="el-GR" sz="2000" b="1" i="1" dirty="0">
              <a:sym typeface="Wingdings" panose="05000000000000000000" pitchFamily="2" charset="2"/>
            </a:endParaRPr>
          </a:p>
          <a:p>
            <a:pPr algn="just"/>
            <a:r>
              <a:rPr lang="el-GR" b="1" i="1" dirty="0">
                <a:latin typeface="Times New Roman" panose="02020603050405020304" pitchFamily="18" charset="0"/>
                <a:cs typeface="Times New Roman" panose="02020603050405020304" pitchFamily="18" charset="0"/>
                <a:sym typeface="Wingdings" panose="05000000000000000000" pitchFamily="2" charset="2"/>
                <a:hlinkClick r:id="rId2"/>
              </a:rPr>
              <a:t>Συμφωνία Επιχορήγησης και Παραρτήματα (</a:t>
            </a:r>
            <a:r>
              <a:rPr lang="en-GB" b="1" i="1" dirty="0">
                <a:latin typeface="Times New Roman" panose="02020603050405020304" pitchFamily="18" charset="0"/>
                <a:cs typeface="Times New Roman" panose="02020603050405020304" pitchFamily="18" charset="0"/>
                <a:sym typeface="Wingdings" panose="05000000000000000000" pitchFamily="2" charset="2"/>
                <a:hlinkClick r:id="rId2"/>
              </a:rPr>
              <a:t>Templates)</a:t>
            </a:r>
            <a:r>
              <a:rPr lang="el-GR" b="1" i="1" dirty="0">
                <a:latin typeface="Times New Roman" panose="02020603050405020304" pitchFamily="18" charset="0"/>
                <a:cs typeface="Times New Roman" panose="02020603050405020304" pitchFamily="18" charset="0"/>
                <a:sym typeface="Wingdings" panose="05000000000000000000" pitchFamily="2" charset="2"/>
                <a:hlinkClick r:id="rId2"/>
              </a:rPr>
              <a:t> </a:t>
            </a:r>
            <a:r>
              <a:rPr lang="el-GR"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Έτος Συμφωνίας Επιχορήγησης 2023│ΚΑ220</a:t>
            </a:r>
            <a:endParaRPr lang="en-GB"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lvl="0" algn="just"/>
            <a:endParaRPr lang="en-GB" sz="10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Πλατφόρμα Διάδοσης των Αποτελεσμάτων των Σχεδίων – Erasmus+ Project </a:t>
            </a:r>
            <a:r>
              <a:rPr lang="el-GR" b="1" i="1" u="sng"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Results</a:t>
            </a:r>
            <a:r>
              <a:rPr lang="el-GR"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l-GR" b="1" i="1" u="sng"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Platform</a:t>
            </a:r>
            <a:r>
              <a:rPr lang="el-GR"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 Σύνδεσμος Πρόσβασης</a:t>
            </a:r>
          </a:p>
          <a:p>
            <a:pPr algn="just"/>
            <a:endParaRPr lang="el-GR" sz="1000"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b="1" i="1" u="sng"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Oδηγίες</a:t>
            </a:r>
            <a:r>
              <a:rPr lang="el-GR"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για τη χρήση της Πλατφόρμας Διάδοσης των Αποτελεσμάτων των Σχεδίων</a:t>
            </a:r>
          </a:p>
          <a:p>
            <a:pPr algn="just"/>
            <a:endParaRPr lang="el-GR" sz="1000"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b="1" i="1" u="sng"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Beneficiary</a:t>
            </a:r>
            <a:r>
              <a:rPr lang="el-GR"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l-GR" b="1" i="1" u="sng"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Module</a:t>
            </a:r>
            <a:r>
              <a:rPr lang="el-GR"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 Σύνδεσμος Πρόσβασης</a:t>
            </a:r>
          </a:p>
          <a:p>
            <a:pPr algn="just"/>
            <a:endParaRPr lang="el-GR" sz="1000"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b="1" i="1" u="sng"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Beneficiary</a:t>
            </a:r>
            <a:r>
              <a:rPr lang="el-GR"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l-GR" b="1" i="1" u="sng"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Module</a:t>
            </a:r>
            <a:r>
              <a:rPr lang="el-GR"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l-GR" b="1" i="1" u="sng"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Guide</a:t>
            </a:r>
            <a:endParaRPr lang="el-GR"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sz="1000"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Οδηγός για Δικαιούχους για Προβολή των Σχεδίων τους και Διάδοση των Αποτελεσμάτων τους </a:t>
            </a:r>
          </a:p>
          <a:p>
            <a:pPr algn="just"/>
            <a:endParaRPr lang="el-GR" sz="1000"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Οδηγός για τη χρήση του χρηματοδοτικού μοντέλου που βασίζεται σε κατ’ </a:t>
            </a:r>
            <a:r>
              <a:rPr lang="el-GR" b="1" i="1" u="sng"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αποκοπήν</a:t>
            </a:r>
            <a:r>
              <a:rPr lang="el-GR"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ποσά</a:t>
            </a:r>
          </a:p>
          <a:p>
            <a:pPr algn="just"/>
            <a:endParaRPr lang="el-GR" sz="1000"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Συνήθεις ερωτήσεις για τη χρήση του χρηματοδοτικού μοντέλου που βασίζεται σε κατ' </a:t>
            </a:r>
            <a:r>
              <a:rPr lang="el-GR" b="1" i="1" u="sng"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αποκοπήν</a:t>
            </a:r>
            <a:r>
              <a:rPr lang="el-GR"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ποσά</a:t>
            </a:r>
          </a:p>
          <a:p>
            <a:pPr algn="just"/>
            <a:endParaRPr lang="el-GR" sz="1000"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European </a:t>
            </a:r>
            <a:r>
              <a:rPr lang="el-GR" b="1" i="1" u="sng"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Language</a:t>
            </a:r>
            <a:r>
              <a:rPr lang="el-GR"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l-GR" b="1" i="1" u="sng"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Label</a:t>
            </a:r>
            <a:endParaRPr lang="el-GR"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sz="1000"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https://idep.org.cy/wp-content/uploads/What-does-being-a-processor-in-E-and-ESC-programmes-mean-for-the-beneficiary.pdf</a:t>
            </a:r>
          </a:p>
          <a:p>
            <a:pPr algn="just"/>
            <a:endParaRPr lang="el-GR" dirty="0"/>
          </a:p>
        </p:txBody>
      </p:sp>
      <p:sp>
        <p:nvSpPr>
          <p:cNvPr id="6" name="Title 1">
            <a:extLst>
              <a:ext uri="{FF2B5EF4-FFF2-40B4-BE49-F238E27FC236}">
                <a16:creationId xmlns:a16="http://schemas.microsoft.com/office/drawing/2014/main" id="{4E6C838E-D72B-DEA8-F658-D632BAA1DA58}"/>
              </a:ext>
            </a:extLst>
          </p:cNvPr>
          <p:cNvSpPr txBox="1">
            <a:spLocks/>
          </p:cNvSpPr>
          <p:nvPr/>
        </p:nvSpPr>
        <p:spPr>
          <a:xfrm>
            <a:off x="-1872893" y="0"/>
            <a:ext cx="7344816" cy="576063"/>
          </a:xfrm>
          <a:prstGeom prst="rect">
            <a:avLst/>
          </a:prstGeom>
        </p:spPr>
        <p:txBody>
          <a:bodyPr vert="horz" lIns="91440" tIns="45720" rIns="91440" bIns="45720" rtlCol="0" anchor="ctr">
            <a:noAutofit/>
          </a:bodyPr>
          <a:lstStyle/>
          <a:p>
            <a:pPr algn="ctr">
              <a:spcBef>
                <a:spcPct val="0"/>
              </a:spcBef>
              <a:defRPr/>
            </a:pPr>
            <a:endParaRPr lang="en-GB" sz="2800" b="1" dirty="0">
              <a:solidFill>
                <a:schemeClr val="bg1"/>
              </a:solidFill>
              <a:ea typeface="+mj-ea"/>
              <a:cs typeface="+mj-cs"/>
            </a:endParaRPr>
          </a:p>
        </p:txBody>
      </p:sp>
      <p:sp>
        <p:nvSpPr>
          <p:cNvPr id="7" name="Title 1">
            <a:extLst>
              <a:ext uri="{FF2B5EF4-FFF2-40B4-BE49-F238E27FC236}">
                <a16:creationId xmlns:a16="http://schemas.microsoft.com/office/drawing/2014/main" id="{AC8E03BD-9531-A5E0-4A0F-651371A3F6D5}"/>
              </a:ext>
            </a:extLst>
          </p:cNvPr>
          <p:cNvSpPr txBox="1">
            <a:spLocks/>
          </p:cNvSpPr>
          <p:nvPr/>
        </p:nvSpPr>
        <p:spPr>
          <a:xfrm>
            <a:off x="-3481064" y="-11723"/>
            <a:ext cx="12817424" cy="576063"/>
          </a:xfrm>
          <a:prstGeom prst="rect">
            <a:avLst/>
          </a:prstGeom>
        </p:spPr>
        <p:txBody>
          <a:bodyPr vert="horz" lIns="91440" tIns="45720" rIns="91440" bIns="45720" rtlCol="0" anchor="ctr">
            <a:noAutofit/>
          </a:bodyPr>
          <a:lstStyle/>
          <a:p>
            <a:pPr algn="ctr">
              <a:spcBef>
                <a:spcPct val="0"/>
              </a:spcBef>
              <a:defRPr/>
            </a:pPr>
            <a:endParaRPr lang="en-GB" sz="2800" b="1" dirty="0">
              <a:solidFill>
                <a:schemeClr val="bg1"/>
              </a:solidFill>
              <a:ea typeface="+mj-ea"/>
              <a:cs typeface="+mj-cs"/>
            </a:endParaRPr>
          </a:p>
        </p:txBody>
      </p:sp>
      <p:sp>
        <p:nvSpPr>
          <p:cNvPr id="8" name="Title 1">
            <a:extLst>
              <a:ext uri="{FF2B5EF4-FFF2-40B4-BE49-F238E27FC236}">
                <a16:creationId xmlns:a16="http://schemas.microsoft.com/office/drawing/2014/main" id="{0773B11E-6A5D-FA2D-8F8E-DD41BD4F7B93}"/>
              </a:ext>
            </a:extLst>
          </p:cNvPr>
          <p:cNvSpPr txBox="1">
            <a:spLocks/>
          </p:cNvSpPr>
          <p:nvPr/>
        </p:nvSpPr>
        <p:spPr>
          <a:xfrm>
            <a:off x="-4609197" y="11723"/>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Χρήσιμοι Σύνδεσμοι</a:t>
            </a:r>
            <a:endParaRPr lang="en-GB" sz="2800" b="1" dirty="0">
              <a:solidFill>
                <a:schemeClr val="bg1"/>
              </a:solidFill>
              <a:ea typeface="+mj-ea"/>
              <a:cs typeface="+mj-cs"/>
            </a:endParaRPr>
          </a:p>
        </p:txBody>
      </p:sp>
    </p:spTree>
    <p:extLst>
      <p:ext uri="{BB962C8B-B14F-4D97-AF65-F5344CB8AC3E}">
        <p14:creationId xmlns:p14="http://schemas.microsoft.com/office/powerpoint/2010/main" val="2147637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51051" y="692696"/>
            <a:ext cx="11940949" cy="15019496"/>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endParaRPr lang="el-GR" sz="1200" dirty="0">
              <a:solidFill>
                <a:srgbClr val="308879"/>
              </a:solidFill>
            </a:endParaRPr>
          </a:p>
          <a:p>
            <a:pPr marL="285750" indent="-285750" algn="just">
              <a:buFont typeface="Wingdings" panose="05000000000000000000" pitchFamily="2" charset="2"/>
              <a:buChar char="§"/>
            </a:pPr>
            <a:r>
              <a:rPr lang="en-GB" sz="2000" b="1" u="sng" dirty="0"/>
              <a:t>CHAPTER 1 - </a:t>
            </a:r>
            <a:r>
              <a:rPr lang="el-GR" sz="2000" b="1" u="sng" dirty="0"/>
              <a:t>ΚΕΦΑΛΑΙΟ 1</a:t>
            </a:r>
            <a:r>
              <a:rPr lang="en-GB" sz="2000" b="1" u="sng" dirty="0"/>
              <a:t> </a:t>
            </a:r>
            <a:r>
              <a:rPr lang="en-GB" sz="2000" b="1" u="sng" dirty="0">
                <a:sym typeface="Wingdings" panose="05000000000000000000" pitchFamily="2" charset="2"/>
              </a:rPr>
              <a:t></a:t>
            </a:r>
            <a:r>
              <a:rPr lang="el-GR" sz="2000" b="1" u="sng" dirty="0">
                <a:sym typeface="Wingdings" panose="05000000000000000000" pitchFamily="2" charset="2"/>
              </a:rPr>
              <a:t> </a:t>
            </a:r>
            <a:r>
              <a:rPr lang="en-GB" sz="2000" b="1" u="sng" dirty="0"/>
              <a:t>GENERAL – </a:t>
            </a:r>
            <a:r>
              <a:rPr lang="el-GR" sz="2000" b="1" u="sng" dirty="0"/>
              <a:t>ΓΕΝΙΚΑ</a:t>
            </a:r>
            <a:r>
              <a:rPr lang="el-GR" sz="2000" b="1" dirty="0"/>
              <a:t>:</a:t>
            </a:r>
          </a:p>
          <a:p>
            <a:pPr indent="179388">
              <a:spcAft>
                <a:spcPts val="600"/>
              </a:spcAft>
              <a:buFont typeface="Wingdings" panose="05000000000000000000" pitchFamily="2" charset="2"/>
              <a:buChar char="ü"/>
            </a:pPr>
            <a:r>
              <a:rPr lang="el-GR" sz="1800" dirty="0">
                <a:solidFill>
                  <a:srgbClr val="000000"/>
                </a:solidFill>
                <a:effectLst/>
                <a:latin typeface="Times New Roman" panose="02020603050405020304" pitchFamily="18" charset="0"/>
                <a:ea typeface="Times New Roman" panose="02020603050405020304" pitchFamily="18" charset="0"/>
              </a:rPr>
              <a:t>  Περιγραφή </a:t>
            </a:r>
            <a:r>
              <a:rPr lang="el-GR" sz="1800" u="sng" dirty="0">
                <a:solidFill>
                  <a:srgbClr val="000000"/>
                </a:solidFill>
                <a:effectLst/>
                <a:latin typeface="Times New Roman" panose="02020603050405020304" pitchFamily="18" charset="0"/>
                <a:ea typeface="Times New Roman" panose="02020603050405020304" pitchFamily="18" charset="0"/>
              </a:rPr>
              <a:t>αντικειμένου της Συμφωνίας</a:t>
            </a:r>
          </a:p>
          <a:p>
            <a:pPr indent="179388">
              <a:spcAft>
                <a:spcPts val="600"/>
              </a:spcAft>
              <a:buFont typeface="Wingdings" panose="05000000000000000000" pitchFamily="2" charset="2"/>
              <a:buChar char="ü"/>
            </a:pP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Ορισμοί</a:t>
            </a:r>
            <a:r>
              <a:rPr lang="el-GR" dirty="0">
                <a:solidFill>
                  <a:srgbClr val="000000"/>
                </a:solidFill>
                <a:latin typeface="Times New Roman" panose="02020603050405020304" pitchFamily="18" charset="0"/>
                <a:ea typeface="Times New Roman" panose="02020603050405020304" pitchFamily="18" charset="0"/>
              </a:rPr>
              <a:t> που ισχύουν για τους σκοπούς της Συμφωνίας</a:t>
            </a:r>
          </a:p>
          <a:p>
            <a:pPr marL="180340">
              <a:spcAft>
                <a:spcPts val="600"/>
              </a:spcAft>
            </a:pPr>
            <a:endParaRPr lang="el-GR" sz="1200" dirty="0">
              <a:solidFill>
                <a:srgbClr val="000000"/>
              </a:solidFill>
              <a:latin typeface="Times New Roman" panose="02020603050405020304" pitchFamily="18" charset="0"/>
              <a:ea typeface="Times New Roman" panose="02020603050405020304" pitchFamily="18" charset="0"/>
            </a:endParaRPr>
          </a:p>
          <a:p>
            <a:pPr marL="285750" indent="-285750" algn="just">
              <a:spcAft>
                <a:spcPts val="600"/>
              </a:spcAft>
              <a:buFont typeface="Wingdings" panose="05000000000000000000" pitchFamily="2" charset="2"/>
              <a:buChar char="§"/>
            </a:pPr>
            <a:r>
              <a:rPr lang="en-GB" sz="2000" b="1" u="sng" dirty="0"/>
              <a:t>CHAPTER 2 – </a:t>
            </a:r>
            <a:r>
              <a:rPr lang="el-GR" sz="2000" b="1" u="sng" dirty="0"/>
              <a:t>ΚΕΦΑΛΑΙΟ 2 </a:t>
            </a:r>
            <a:r>
              <a:rPr lang="el-GR" sz="2000" b="1" u="sng" dirty="0">
                <a:sym typeface="Wingdings" panose="05000000000000000000" pitchFamily="2" charset="2"/>
              </a:rPr>
              <a:t> </a:t>
            </a:r>
            <a:r>
              <a:rPr lang="en-GB" sz="2000" b="1" u="sng" dirty="0">
                <a:sym typeface="Wingdings" panose="05000000000000000000" pitchFamily="2" charset="2"/>
              </a:rPr>
              <a:t>ACTION – </a:t>
            </a:r>
            <a:r>
              <a:rPr lang="el-GR" sz="2000" b="1" u="sng" dirty="0">
                <a:sym typeface="Wingdings" panose="05000000000000000000" pitchFamily="2" charset="2"/>
              </a:rPr>
              <a:t>ΔΡΑΣΗ</a:t>
            </a:r>
            <a:r>
              <a:rPr lang="el-GR" sz="2000" b="1" dirty="0">
                <a:sym typeface="Wingdings" panose="05000000000000000000" pitchFamily="2" charset="2"/>
              </a:rPr>
              <a:t>: </a:t>
            </a:r>
          </a:p>
          <a:p>
            <a:pPr marL="285750" indent="-285750" algn="just">
              <a:spcAft>
                <a:spcPts val="600"/>
              </a:spcAft>
              <a:buFont typeface="Wingdings" panose="05000000000000000000" pitchFamily="2" charset="2"/>
              <a:buChar char="ü"/>
            </a:pPr>
            <a:r>
              <a:rPr lang="el-GR" u="sng" dirty="0">
                <a:solidFill>
                  <a:srgbClr val="000000"/>
                </a:solidFill>
                <a:latin typeface="Times New Roman" panose="02020603050405020304" pitchFamily="18" charset="0"/>
                <a:sym typeface="Wingdings" panose="05000000000000000000" pitchFamily="2" charset="2"/>
              </a:rPr>
              <a:t>Δράση</a:t>
            </a:r>
            <a:r>
              <a:rPr lang="el-GR" dirty="0">
                <a:solidFill>
                  <a:srgbClr val="000000"/>
                </a:solidFill>
                <a:latin typeface="Times New Roman" panose="02020603050405020304" pitchFamily="18" charset="0"/>
                <a:sym typeface="Wingdings" panose="05000000000000000000" pitchFamily="2" charset="2"/>
              </a:rPr>
              <a:t>: Παραπέμπει στο Σημείο 1 (=Γενικά Στοιχεία) του Δελτίου Δεδομένων (</a:t>
            </a:r>
            <a:r>
              <a:rPr lang="en-GB" dirty="0">
                <a:solidFill>
                  <a:srgbClr val="000000"/>
                </a:solidFill>
                <a:latin typeface="Times New Roman" panose="02020603050405020304" pitchFamily="18" charset="0"/>
                <a:sym typeface="Wingdings" panose="05000000000000000000" pitchFamily="2" charset="2"/>
              </a:rPr>
              <a:t>Data Sheet)</a:t>
            </a:r>
            <a:r>
              <a:rPr lang="el-GR" dirty="0">
                <a:solidFill>
                  <a:srgbClr val="000000"/>
                </a:solidFill>
                <a:latin typeface="Times New Roman" panose="02020603050405020304" pitchFamily="18" charset="0"/>
                <a:sym typeface="Wingdings" panose="05000000000000000000" pitchFamily="2" charset="2"/>
              </a:rPr>
              <a:t> και στο Παράρτημα 1</a:t>
            </a:r>
          </a:p>
          <a:p>
            <a:pPr marL="285750" indent="-285750" algn="just">
              <a:spcAft>
                <a:spcPts val="600"/>
              </a:spcAft>
              <a:buFont typeface="Wingdings" panose="05000000000000000000" pitchFamily="2" charset="2"/>
              <a:buChar char="ü"/>
            </a:pPr>
            <a:r>
              <a:rPr lang="el-GR" u="sng" dirty="0">
                <a:solidFill>
                  <a:srgbClr val="000000"/>
                </a:solidFill>
                <a:latin typeface="Times New Roman" panose="02020603050405020304" pitchFamily="18" charset="0"/>
                <a:sym typeface="Wingdings" panose="05000000000000000000" pitchFamily="2" charset="2"/>
              </a:rPr>
              <a:t>Διάρκεια και Ημερομηνία Έναρξης</a:t>
            </a:r>
            <a:r>
              <a:rPr lang="el-GR" dirty="0">
                <a:solidFill>
                  <a:srgbClr val="000000"/>
                </a:solidFill>
                <a:latin typeface="Times New Roman" panose="02020603050405020304" pitchFamily="18" charset="0"/>
                <a:sym typeface="Wingdings" panose="05000000000000000000" pitchFamily="2" charset="2"/>
              </a:rPr>
              <a:t>: Παραπέμπει στο Σημείο 1 (=Γενικά Στοιχεία) του Δελτίου Δεδομένων (</a:t>
            </a:r>
            <a:r>
              <a:rPr lang="en-GB" dirty="0">
                <a:solidFill>
                  <a:srgbClr val="000000"/>
                </a:solidFill>
                <a:latin typeface="Times New Roman" panose="02020603050405020304" pitchFamily="18" charset="0"/>
                <a:sym typeface="Wingdings" panose="05000000000000000000" pitchFamily="2" charset="2"/>
              </a:rPr>
              <a:t>Data Sheet)</a:t>
            </a:r>
            <a:r>
              <a:rPr lang="el-GR" dirty="0">
                <a:solidFill>
                  <a:srgbClr val="000000"/>
                </a:solidFill>
                <a:latin typeface="Times New Roman" panose="02020603050405020304" pitchFamily="18" charset="0"/>
                <a:sym typeface="Wingdings" panose="05000000000000000000" pitchFamily="2" charset="2"/>
              </a:rPr>
              <a:t> </a:t>
            </a:r>
          </a:p>
          <a:p>
            <a:pPr algn="just">
              <a:spcAft>
                <a:spcPts val="600"/>
              </a:spcAft>
            </a:pPr>
            <a:endParaRPr lang="el-GR" sz="1200" dirty="0">
              <a:solidFill>
                <a:srgbClr val="000000"/>
              </a:solidFill>
              <a:latin typeface="Times New Roman" panose="02020603050405020304" pitchFamily="18" charset="0"/>
              <a:sym typeface="Wingdings" panose="05000000000000000000" pitchFamily="2" charset="2"/>
            </a:endParaRPr>
          </a:p>
          <a:p>
            <a:pPr algn="just">
              <a:spcAft>
                <a:spcPts val="600"/>
              </a:spcAft>
            </a:pPr>
            <a:endParaRPr lang="el-GR" sz="100" dirty="0">
              <a:solidFill>
                <a:srgbClr val="000000"/>
              </a:solidFill>
              <a:latin typeface="Times New Roman" panose="02020603050405020304" pitchFamily="18" charset="0"/>
              <a:sym typeface="Wingdings" panose="05000000000000000000" pitchFamily="2" charset="2"/>
            </a:endParaRPr>
          </a:p>
          <a:p>
            <a:pPr marL="285750" indent="-285750" algn="just">
              <a:spcAft>
                <a:spcPts val="600"/>
              </a:spcAft>
              <a:buFont typeface="Wingdings" panose="05000000000000000000" pitchFamily="2" charset="2"/>
              <a:buChar char="§"/>
            </a:pPr>
            <a:r>
              <a:rPr lang="en-GB" sz="2000" b="1" u="sng" dirty="0">
                <a:sym typeface="Wingdings" panose="05000000000000000000" pitchFamily="2" charset="2"/>
              </a:rPr>
              <a:t>CHAPTER 3 – </a:t>
            </a:r>
            <a:r>
              <a:rPr lang="el-GR" sz="2000" b="1" u="sng" dirty="0">
                <a:sym typeface="Wingdings" panose="05000000000000000000" pitchFamily="2" charset="2"/>
              </a:rPr>
              <a:t>ΚΕΦΑΛΑΙΟ 3  </a:t>
            </a:r>
            <a:r>
              <a:rPr lang="en-GB" sz="2000" b="1" u="sng" dirty="0">
                <a:sym typeface="Wingdings" panose="05000000000000000000" pitchFamily="2" charset="2"/>
              </a:rPr>
              <a:t>GRANT – </a:t>
            </a:r>
            <a:r>
              <a:rPr lang="el-GR" sz="2000" b="1" u="sng" dirty="0">
                <a:sym typeface="Wingdings" panose="05000000000000000000" pitchFamily="2" charset="2"/>
              </a:rPr>
              <a:t>ΕΠΙΧΟΡΗΓΗΣΗ</a:t>
            </a:r>
            <a:r>
              <a:rPr lang="el-GR" sz="2000" b="1" dirty="0">
                <a:sym typeface="Wingdings" panose="05000000000000000000" pitchFamily="2" charset="2"/>
              </a:rPr>
              <a:t>:</a:t>
            </a:r>
          </a:p>
          <a:p>
            <a:pPr marL="342900" indent="-342900" algn="just">
              <a:spcAft>
                <a:spcPts val="600"/>
              </a:spcAft>
              <a:buFont typeface="Wingdings" panose="05000000000000000000" pitchFamily="2" charset="2"/>
              <a:buChar char="ü"/>
            </a:pPr>
            <a:r>
              <a:rPr lang="el-GR" u="sng" dirty="0">
                <a:solidFill>
                  <a:srgbClr val="000000"/>
                </a:solidFill>
                <a:latin typeface="Times New Roman" panose="02020603050405020304" pitchFamily="18" charset="0"/>
                <a:sym typeface="Wingdings" panose="05000000000000000000" pitchFamily="2" charset="2"/>
              </a:rPr>
              <a:t>Μορφή επιχορήγησης</a:t>
            </a:r>
            <a:r>
              <a:rPr lang="el-GR" dirty="0">
                <a:solidFill>
                  <a:srgbClr val="000000"/>
                </a:solidFill>
                <a:latin typeface="Times New Roman" panose="02020603050405020304" pitchFamily="18" charset="0"/>
                <a:sym typeface="Wingdings" panose="05000000000000000000" pitchFamily="2" charset="2"/>
              </a:rPr>
              <a:t>: Επιχορήγηση </a:t>
            </a:r>
            <a:r>
              <a:rPr lang="el-GR" u="sng" dirty="0">
                <a:solidFill>
                  <a:srgbClr val="000000"/>
                </a:solidFill>
                <a:latin typeface="Times New Roman" panose="02020603050405020304" pitchFamily="18" charset="0"/>
                <a:sym typeface="Wingdings" panose="05000000000000000000" pitchFamily="2" charset="2"/>
              </a:rPr>
              <a:t>δράσης</a:t>
            </a:r>
            <a:r>
              <a:rPr lang="el-GR" dirty="0">
                <a:solidFill>
                  <a:srgbClr val="000000"/>
                </a:solidFill>
                <a:latin typeface="Times New Roman" panose="02020603050405020304" pitchFamily="18" charset="0"/>
                <a:sym typeface="Wingdings" panose="05000000000000000000" pitchFamily="2" charset="2"/>
              </a:rPr>
              <a:t>, με τη μορφή του </a:t>
            </a:r>
            <a:r>
              <a:rPr lang="el-GR" u="sng" dirty="0">
                <a:solidFill>
                  <a:srgbClr val="000000"/>
                </a:solidFill>
                <a:latin typeface="Times New Roman" panose="02020603050405020304" pitchFamily="18" charset="0"/>
                <a:sym typeface="Wingdings" panose="05000000000000000000" pitchFamily="2" charset="2"/>
              </a:rPr>
              <a:t>κατ’ </a:t>
            </a:r>
            <a:r>
              <a:rPr lang="el-GR" u="sng" dirty="0" err="1">
                <a:solidFill>
                  <a:srgbClr val="000000"/>
                </a:solidFill>
                <a:latin typeface="Times New Roman" panose="02020603050405020304" pitchFamily="18" charset="0"/>
                <a:sym typeface="Wingdings" panose="05000000000000000000" pitchFamily="2" charset="2"/>
              </a:rPr>
              <a:t>αποκοπήν</a:t>
            </a:r>
            <a:r>
              <a:rPr lang="el-GR" u="sng" dirty="0">
                <a:solidFill>
                  <a:srgbClr val="000000"/>
                </a:solidFill>
                <a:latin typeface="Times New Roman" panose="02020603050405020304" pitchFamily="18" charset="0"/>
                <a:sym typeface="Wingdings" panose="05000000000000000000" pitchFamily="2" charset="2"/>
              </a:rPr>
              <a:t> ποσού </a:t>
            </a:r>
          </a:p>
          <a:p>
            <a:pPr marL="342900" indent="-342900" algn="just">
              <a:spcAft>
                <a:spcPts val="600"/>
              </a:spcAft>
              <a:buFont typeface="Wingdings" panose="05000000000000000000" pitchFamily="2" charset="2"/>
              <a:buChar char="ü"/>
            </a:pPr>
            <a:r>
              <a:rPr lang="el-GR" u="sng" dirty="0">
                <a:solidFill>
                  <a:srgbClr val="000000"/>
                </a:solidFill>
                <a:latin typeface="Times New Roman" panose="02020603050405020304" pitchFamily="18" charset="0"/>
                <a:sym typeface="Wingdings" panose="05000000000000000000" pitchFamily="2" charset="2"/>
              </a:rPr>
              <a:t>Ανώτατο ποσό επιχορήγηση</a:t>
            </a:r>
            <a:r>
              <a:rPr lang="el-GR" dirty="0">
                <a:solidFill>
                  <a:srgbClr val="000000"/>
                </a:solidFill>
                <a:latin typeface="Times New Roman" panose="02020603050405020304" pitchFamily="18" charset="0"/>
                <a:sym typeface="Wingdings" panose="05000000000000000000" pitchFamily="2" charset="2"/>
              </a:rPr>
              <a:t>ς: Παραπομπή στο Σημείο 3 (=Επιχορήγηση) του Δελτίου Δεδομένων (</a:t>
            </a:r>
            <a:r>
              <a:rPr lang="en-GB" dirty="0">
                <a:solidFill>
                  <a:srgbClr val="000000"/>
                </a:solidFill>
                <a:latin typeface="Times New Roman" panose="02020603050405020304" pitchFamily="18" charset="0"/>
                <a:sym typeface="Wingdings" panose="05000000000000000000" pitchFamily="2" charset="2"/>
              </a:rPr>
              <a:t>Data Sheet)</a:t>
            </a:r>
            <a:r>
              <a:rPr lang="el-GR" dirty="0">
                <a:solidFill>
                  <a:srgbClr val="000000"/>
                </a:solidFill>
                <a:latin typeface="Times New Roman" panose="02020603050405020304" pitchFamily="18" charset="0"/>
                <a:sym typeface="Wingdings" panose="05000000000000000000" pitchFamily="2" charset="2"/>
              </a:rPr>
              <a:t> και στο Παράρτημα 1</a:t>
            </a:r>
          </a:p>
          <a:p>
            <a:pPr marL="342900" indent="-342900" algn="just">
              <a:spcAft>
                <a:spcPts val="600"/>
              </a:spcAft>
              <a:buFont typeface="Wingdings" panose="05000000000000000000" pitchFamily="2" charset="2"/>
              <a:buChar char="ü"/>
            </a:pPr>
            <a:r>
              <a:rPr lang="el-GR" u="sng" dirty="0">
                <a:solidFill>
                  <a:srgbClr val="000000"/>
                </a:solidFill>
                <a:latin typeface="Times New Roman" panose="02020603050405020304" pitchFamily="18" charset="0"/>
                <a:sym typeface="Wingdings" panose="05000000000000000000" pitchFamily="2" charset="2"/>
              </a:rPr>
              <a:t>Εκτιμώμενος Προϋπολογισμός</a:t>
            </a:r>
            <a:r>
              <a:rPr lang="el-GR" dirty="0">
                <a:solidFill>
                  <a:srgbClr val="000000"/>
                </a:solidFill>
                <a:latin typeface="Times New Roman" panose="02020603050405020304" pitchFamily="18" charset="0"/>
                <a:sym typeface="Wingdings" panose="05000000000000000000" pitchFamily="2" charset="2"/>
              </a:rPr>
              <a:t>: Παραπομπή στο Παράρτημα 1</a:t>
            </a:r>
          </a:p>
          <a:p>
            <a:pPr marL="342900" indent="-342900" algn="just">
              <a:spcAft>
                <a:spcPts val="600"/>
              </a:spcAft>
              <a:buFont typeface="Wingdings" panose="05000000000000000000" pitchFamily="2" charset="2"/>
              <a:buChar char="ü"/>
            </a:pPr>
            <a:r>
              <a:rPr lang="el-GR" u="sng" dirty="0">
                <a:solidFill>
                  <a:srgbClr val="000000"/>
                </a:solidFill>
                <a:latin typeface="Times New Roman" panose="02020603050405020304" pitchFamily="18" charset="0"/>
                <a:sym typeface="Wingdings" panose="05000000000000000000" pitchFamily="2" charset="2"/>
              </a:rPr>
              <a:t>Ευελιξία Προϋπολογισμού</a:t>
            </a:r>
            <a:r>
              <a:rPr lang="el-GR" dirty="0">
                <a:solidFill>
                  <a:srgbClr val="000000"/>
                </a:solidFill>
                <a:latin typeface="Times New Roman" panose="02020603050405020304" pitchFamily="18" charset="0"/>
                <a:sym typeface="Wingdings" panose="05000000000000000000" pitchFamily="2" charset="2"/>
              </a:rPr>
              <a:t>: Για αλλαγές στον εκτιμώμενο προϋπολογισμό (κατανομή κονδυλίου ανά Πακέτο Εργασίας) απαιτείται τροποποίηση</a:t>
            </a:r>
          </a:p>
          <a:p>
            <a:pPr marL="342900" indent="-342900" algn="just">
              <a:spcAft>
                <a:spcPts val="600"/>
              </a:spcAft>
              <a:buFont typeface="Wingdings" panose="05000000000000000000" pitchFamily="2" charset="2"/>
              <a:buChar char="ü"/>
            </a:pPr>
            <a:r>
              <a:rPr lang="el-GR" u="sng" dirty="0">
                <a:solidFill>
                  <a:srgbClr val="000000"/>
                </a:solidFill>
                <a:latin typeface="Times New Roman" panose="02020603050405020304" pitchFamily="18" charset="0"/>
                <a:sym typeface="Wingdings" panose="05000000000000000000" pitchFamily="2" charset="2"/>
              </a:rPr>
              <a:t>Επιλέξιμες και Μη Επιλέξιμες Συνεισφορές</a:t>
            </a:r>
          </a:p>
          <a:p>
            <a:pPr algn="just">
              <a:spcAft>
                <a:spcPts val="600"/>
              </a:spcAft>
            </a:pPr>
            <a:endParaRPr lang="el-GR" sz="2000" dirty="0">
              <a:solidFill>
                <a:srgbClr val="000000"/>
              </a:solidFill>
              <a:latin typeface="Times New Roman" panose="02020603050405020304" pitchFamily="18" charset="0"/>
              <a:sym typeface="Wingdings" panose="05000000000000000000" pitchFamily="2" charset="2"/>
            </a:endParaRPr>
          </a:p>
          <a:p>
            <a:pPr marL="342900" indent="-342900" algn="just">
              <a:spcAft>
                <a:spcPts val="600"/>
              </a:spcAft>
              <a:buFont typeface="Wingdings" panose="05000000000000000000" pitchFamily="2" charset="2"/>
              <a:buChar char="ü"/>
            </a:pPr>
            <a:endParaRPr lang="el-GR" sz="2000" b="1" dirty="0">
              <a:sym typeface="Wingdings" panose="05000000000000000000" pitchFamily="2" charset="2"/>
            </a:endParaRPr>
          </a:p>
          <a:p>
            <a:pPr algn="just">
              <a:spcAft>
                <a:spcPts val="600"/>
              </a:spcAft>
            </a:pPr>
            <a:endParaRPr lang="el-GR" sz="2000" b="1" u="sng" dirty="0">
              <a:sym typeface="Wingdings" panose="05000000000000000000" pitchFamily="2" charset="2"/>
            </a:endParaRPr>
          </a:p>
          <a:p>
            <a:pPr algn="just">
              <a:spcAft>
                <a:spcPts val="600"/>
              </a:spcAft>
            </a:pPr>
            <a:endParaRPr lang="el-GR" sz="2000" b="1" u="sng" dirty="0">
              <a:sym typeface="Wingdings" panose="05000000000000000000" pitchFamily="2" charset="2"/>
            </a:endParaRPr>
          </a:p>
          <a:p>
            <a:pPr marL="285750" indent="-285750" algn="just">
              <a:spcAft>
                <a:spcPts val="600"/>
              </a:spcAft>
              <a:buFont typeface="Wingdings" panose="05000000000000000000" pitchFamily="2" charset="2"/>
              <a:buChar char="§"/>
            </a:pPr>
            <a:endParaRPr lang="el-GR" dirty="0">
              <a:solidFill>
                <a:srgbClr val="000000"/>
              </a:solidFill>
              <a:latin typeface="Times New Roman" panose="02020603050405020304" pitchFamily="18" charset="0"/>
              <a:sym typeface="Wingdings" panose="05000000000000000000" pitchFamily="2" charset="2"/>
            </a:endParaRPr>
          </a:p>
          <a:p>
            <a:pPr algn="just">
              <a:spcAft>
                <a:spcPts val="600"/>
              </a:spcAft>
            </a:pPr>
            <a:endParaRPr lang="el-GR" sz="2000" b="1" u="sng" dirty="0">
              <a:sym typeface="Wingdings" panose="05000000000000000000" pitchFamily="2" charset="2"/>
            </a:endParaRPr>
          </a:p>
          <a:p>
            <a:pPr marL="465138" indent="-465138">
              <a:spcAft>
                <a:spcPts val="600"/>
              </a:spcAft>
              <a:buFont typeface="Wingdings" panose="05000000000000000000" pitchFamily="2" charset="2"/>
              <a:buChar char="§"/>
            </a:pPr>
            <a:endParaRPr lang="el-GR"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sz="1800" dirty="0">
              <a:solidFill>
                <a:srgbClr val="000000"/>
              </a:solidFill>
              <a:effectLst/>
              <a:latin typeface="Times New Roman" panose="02020603050405020304" pitchFamily="18" charset="0"/>
              <a:ea typeface="Times New Roman" panose="02020603050405020304" pitchFamily="18" charset="0"/>
            </a:endParaRPr>
          </a:p>
          <a:p>
            <a:pPr marL="180340">
              <a:spcAft>
                <a:spcPts val="600"/>
              </a:spcAft>
            </a:pPr>
            <a:endParaRPr lang="en-GB" sz="1800" dirty="0">
              <a:solidFill>
                <a:srgbClr val="000000"/>
              </a:solidFill>
              <a:effectLst/>
              <a:latin typeface="Times New Roman" panose="02020603050405020304" pitchFamily="18" charset="0"/>
              <a:ea typeface="Times New Roman" panose="02020603050405020304" pitchFamily="18" charset="0"/>
            </a:endParaRPr>
          </a:p>
          <a:p>
            <a:pPr marL="180340">
              <a:spcAft>
                <a:spcPts val="600"/>
              </a:spcAft>
            </a:pPr>
            <a:r>
              <a:rPr lang="el-GR" sz="1800" dirty="0">
                <a:solidFill>
                  <a:srgbClr val="000000"/>
                </a:solidFill>
                <a:effectLst/>
                <a:latin typeface="Times New Roman" panose="02020603050405020304" pitchFamily="18" charset="0"/>
                <a:ea typeface="Times New Roman" panose="02020603050405020304" pitchFamily="18" charset="0"/>
              </a:rPr>
              <a:t> </a:t>
            </a:r>
            <a:endParaRPr lang="en-GB" sz="1800" dirty="0">
              <a:solidFill>
                <a:srgbClr val="000000"/>
              </a:solidFill>
              <a:effectLst/>
              <a:latin typeface="Times New Roman" panose="02020603050405020304" pitchFamily="18" charset="0"/>
              <a:ea typeface="Times New Roman" panose="02020603050405020304" pitchFamily="18" charset="0"/>
            </a:endParaRPr>
          </a:p>
          <a:p>
            <a:pPr algn="just"/>
            <a:endParaRPr lang="el-GR" dirty="0">
              <a:sym typeface="Wingdings" panose="05000000000000000000" pitchFamily="2" charset="2"/>
            </a:endParaRPr>
          </a:p>
          <a:p>
            <a:pPr marL="342900" indent="-342900" algn="just">
              <a:buAutoNum type="arabicPeriod"/>
            </a:pPr>
            <a:endParaRPr lang="el-GR" b="1" dirty="0">
              <a:sym typeface="Wingdings" panose="05000000000000000000" pitchFamily="2" charset="2"/>
            </a:endParaRPr>
          </a:p>
          <a:p>
            <a:pPr marL="342900" indent="-342900" algn="just">
              <a:buAutoNum type="arabicPeriod"/>
            </a:pPr>
            <a:endParaRPr lang="en-GB" dirty="0">
              <a:sym typeface="Wingdings" panose="05000000000000000000" pitchFamily="2" charset="2"/>
            </a:endParaRPr>
          </a:p>
          <a:p>
            <a:pPr marL="342900" indent="-342900" algn="just">
              <a:buAutoNum type="arabicPeriod"/>
            </a:pPr>
            <a:endParaRPr lang="en-GB" dirty="0">
              <a:sym typeface="Wingdings" panose="05000000000000000000" pitchFamily="2" charset="2"/>
            </a:endParaRPr>
          </a:p>
          <a:p>
            <a:pPr marL="342900" indent="-342900" algn="just">
              <a:buAutoNum type="arabicPeriod"/>
            </a:pPr>
            <a:endParaRPr lang="el-GR" b="1" dirty="0"/>
          </a:p>
          <a:p>
            <a:pPr marL="285750" indent="-285750" algn="just">
              <a:buFont typeface="Wingdings" panose="05000000000000000000" pitchFamily="2" charset="2"/>
              <a:buChar char="ü"/>
            </a:pPr>
            <a:endParaRPr lang="en-GB" b="1" dirty="0">
              <a:sym typeface="Wingdings" panose="05000000000000000000" pitchFamily="2" charset="2"/>
            </a:endParaRPr>
          </a:p>
          <a:p>
            <a:pPr marL="285750" indent="-285750" algn="just">
              <a:buFont typeface="Wingdings" panose="05000000000000000000" pitchFamily="2" charset="2"/>
              <a:buChar char="ü"/>
            </a:pPr>
            <a:endParaRPr lang="el-GR" b="1" dirty="0">
              <a:sym typeface="Wingdings" panose="05000000000000000000" pitchFamily="2" charset="2"/>
            </a:endParaRPr>
          </a:p>
          <a:p>
            <a:pPr marL="285750" indent="-285750" algn="just">
              <a:buFont typeface="Wingdings" panose="05000000000000000000" pitchFamily="2" charset="2"/>
              <a:buChar char="ü"/>
            </a:pPr>
            <a:endParaRPr lang="el-GR" dirty="0"/>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0" y="22692"/>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 Όροι και Προϋποθέσεις (5/10)</a:t>
            </a:r>
            <a:endParaRPr lang="en-GB" sz="2800" b="1" dirty="0">
              <a:solidFill>
                <a:schemeClr val="bg1"/>
              </a:solidFill>
              <a:ea typeface="+mj-ea"/>
              <a:cs typeface="+mj-cs"/>
            </a:endParaRPr>
          </a:p>
        </p:txBody>
      </p:sp>
    </p:spTree>
    <p:extLst>
      <p:ext uri="{BB962C8B-B14F-4D97-AF65-F5344CB8AC3E}">
        <p14:creationId xmlns:p14="http://schemas.microsoft.com/office/powerpoint/2010/main" val="390498460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88776" y="916309"/>
            <a:ext cx="8064896"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308879"/>
              </a:solidFill>
            </a:endParaRPr>
          </a:p>
        </p:txBody>
      </p:sp>
      <p:sp>
        <p:nvSpPr>
          <p:cNvPr id="3" name="Content Placeholder 2"/>
          <p:cNvSpPr txBox="1">
            <a:spLocks/>
          </p:cNvSpPr>
          <p:nvPr/>
        </p:nvSpPr>
        <p:spPr>
          <a:xfrm>
            <a:off x="2208129" y="1225145"/>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43950" y="1225145"/>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Title 1">
            <a:extLst>
              <a:ext uri="{FF2B5EF4-FFF2-40B4-BE49-F238E27FC236}">
                <a16:creationId xmlns:a16="http://schemas.microsoft.com/office/drawing/2014/main" id="{94518262-2F73-E01C-CFAF-72ED08F09AB4}"/>
              </a:ext>
            </a:extLst>
          </p:cNvPr>
          <p:cNvSpPr txBox="1">
            <a:spLocks/>
          </p:cNvSpPr>
          <p:nvPr/>
        </p:nvSpPr>
        <p:spPr>
          <a:xfrm>
            <a:off x="-4561184"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Επικοινωνία με ΙΔΕΠ</a:t>
            </a:r>
            <a:endParaRPr lang="en-GB" sz="2800" b="1" dirty="0">
              <a:solidFill>
                <a:schemeClr val="bg1"/>
              </a:solidFill>
              <a:ea typeface="+mj-ea"/>
              <a:cs typeface="+mj-cs"/>
            </a:endParaRPr>
          </a:p>
        </p:txBody>
      </p:sp>
      <p:graphicFrame>
        <p:nvGraphicFramePr>
          <p:cNvPr id="9" name="Diagram 8">
            <a:extLst>
              <a:ext uri="{FF2B5EF4-FFF2-40B4-BE49-F238E27FC236}">
                <a16:creationId xmlns:a16="http://schemas.microsoft.com/office/drawing/2014/main" id="{E548B78A-65A7-DDE1-344E-5133F7B859B1}"/>
              </a:ext>
            </a:extLst>
          </p:cNvPr>
          <p:cNvGraphicFramePr/>
          <p:nvPr>
            <p:extLst>
              <p:ext uri="{D42A27DB-BD31-4B8C-83A1-F6EECF244321}">
                <p14:modId xmlns:p14="http://schemas.microsoft.com/office/powerpoint/2010/main" val="2594170597"/>
              </p:ext>
            </p:extLst>
          </p:nvPr>
        </p:nvGraphicFramePr>
        <p:xfrm>
          <a:off x="839416" y="1350273"/>
          <a:ext cx="6868140" cy="4870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656612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00786" y="688189"/>
            <a:ext cx="8064896"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1775520" y="2099444"/>
            <a:ext cx="9145016" cy="3462486"/>
          </a:xfrm>
          <a:prstGeom prst="rect">
            <a:avLst/>
          </a:prstGeom>
          <a:noFill/>
        </p:spPr>
        <p:txBody>
          <a:bodyPr wrap="square" rtlCol="0">
            <a:spAutoFit/>
          </a:bodyPr>
          <a:lstStyle/>
          <a:p>
            <a:pPr algn="ctr"/>
            <a:endParaRPr lang="en-GB" dirty="0"/>
          </a:p>
          <a:p>
            <a:pPr algn="ctr"/>
            <a:r>
              <a:rPr lang="el-GR" sz="4500" b="1" dirty="0">
                <a:solidFill>
                  <a:srgbClr val="308879"/>
                </a:solidFill>
              </a:rPr>
              <a:t>ΕΥΧΑΡΙΣΤΩ ΓΙΑ ΤΗΝ ΠΡΟΣΟΧΗ ΣΑΣ!</a:t>
            </a:r>
          </a:p>
          <a:p>
            <a:pPr algn="ctr"/>
            <a:r>
              <a:rPr lang="el-GR" sz="5000" b="1" dirty="0">
                <a:solidFill>
                  <a:srgbClr val="308879"/>
                </a:solidFill>
              </a:rPr>
              <a:t>ΕΡΩΤΗΣΕΙΣ;</a:t>
            </a:r>
          </a:p>
          <a:p>
            <a:pPr marL="285750" indent="-285750" algn="ctr">
              <a:buFont typeface="Wingdings" panose="05000000000000000000" pitchFamily="2" charset="2"/>
              <a:buChar char="§"/>
            </a:pPr>
            <a:endParaRPr lang="el-GR" sz="3400" b="1" dirty="0"/>
          </a:p>
          <a:p>
            <a:pPr algn="ctr"/>
            <a:endParaRPr lang="el-GR" b="1" dirty="0"/>
          </a:p>
          <a:p>
            <a:pPr algn="ctr"/>
            <a:endParaRPr lang="el-GR" dirty="0"/>
          </a:p>
          <a:p>
            <a:pPr algn="ctr"/>
            <a:endParaRPr lang="el-GR" dirty="0"/>
          </a:p>
          <a:p>
            <a:pPr algn="ctr"/>
            <a:endParaRPr lang="el-GR" dirty="0"/>
          </a:p>
        </p:txBody>
      </p:sp>
      <p:sp>
        <p:nvSpPr>
          <p:cNvPr id="6" name="Title 1">
            <a:extLst>
              <a:ext uri="{FF2B5EF4-FFF2-40B4-BE49-F238E27FC236}">
                <a16:creationId xmlns:a16="http://schemas.microsoft.com/office/drawing/2014/main" id="{94518262-2F73-E01C-CFAF-72ED08F09AB4}"/>
              </a:ext>
            </a:extLst>
          </p:cNvPr>
          <p:cNvSpPr txBox="1">
            <a:spLocks/>
          </p:cNvSpPr>
          <p:nvPr/>
        </p:nvSpPr>
        <p:spPr>
          <a:xfrm>
            <a:off x="-3553072" y="35611"/>
            <a:ext cx="12817424" cy="576063"/>
          </a:xfrm>
          <a:prstGeom prst="rect">
            <a:avLst/>
          </a:prstGeom>
        </p:spPr>
        <p:txBody>
          <a:bodyPr vert="horz" lIns="91440" tIns="45720" rIns="91440" bIns="45720" rtlCol="0" anchor="ctr">
            <a:noAutofit/>
          </a:bodyPr>
          <a:lstStyle/>
          <a:p>
            <a:pPr algn="ctr">
              <a:spcBef>
                <a:spcPct val="0"/>
              </a:spcBef>
              <a:defRPr/>
            </a:pPr>
            <a:endParaRPr lang="en-GB" sz="2800" b="1" dirty="0">
              <a:solidFill>
                <a:schemeClr val="bg1"/>
              </a:solidFill>
              <a:ea typeface="+mj-ea"/>
              <a:cs typeface="+mj-cs"/>
            </a:endParaRPr>
          </a:p>
        </p:txBody>
      </p:sp>
    </p:spTree>
    <p:extLst>
      <p:ext uri="{BB962C8B-B14F-4D97-AF65-F5344CB8AC3E}">
        <p14:creationId xmlns:p14="http://schemas.microsoft.com/office/powerpoint/2010/main" val="193433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51051" y="764704"/>
            <a:ext cx="11940949" cy="9402574"/>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endParaRPr lang="el-GR" sz="2200" dirty="0">
              <a:solidFill>
                <a:srgbClr val="308879"/>
              </a:solidFill>
            </a:endParaRPr>
          </a:p>
          <a:p>
            <a:pPr marL="285750" indent="-285750" algn="just">
              <a:buFont typeface="Wingdings" panose="05000000000000000000" pitchFamily="2" charset="2"/>
              <a:buChar char="§"/>
            </a:pPr>
            <a:r>
              <a:rPr lang="en-GB" sz="2000" b="1" u="sng" dirty="0"/>
              <a:t>CHAPTER </a:t>
            </a:r>
            <a:r>
              <a:rPr lang="el-GR" sz="2000" b="1" u="sng" dirty="0"/>
              <a:t>4</a:t>
            </a:r>
            <a:r>
              <a:rPr lang="en-GB" sz="2000" b="1" u="sng" dirty="0"/>
              <a:t> - </a:t>
            </a:r>
            <a:r>
              <a:rPr lang="el-GR" sz="2000" b="1" u="sng" dirty="0"/>
              <a:t>ΚΕΦΑΛΑΙΟ 4</a:t>
            </a:r>
            <a:r>
              <a:rPr lang="en-GB" sz="2000" b="1" u="sng" dirty="0"/>
              <a:t> </a:t>
            </a:r>
            <a:r>
              <a:rPr lang="en-GB" sz="2000" b="1" u="sng" dirty="0">
                <a:sym typeface="Wingdings" panose="05000000000000000000" pitchFamily="2" charset="2"/>
              </a:rPr>
              <a:t></a:t>
            </a:r>
            <a:r>
              <a:rPr lang="el-GR" sz="2000" b="1" u="sng" dirty="0">
                <a:sym typeface="Wingdings" panose="05000000000000000000" pitchFamily="2" charset="2"/>
              </a:rPr>
              <a:t> </a:t>
            </a:r>
            <a:r>
              <a:rPr lang="en-GB" sz="2000" b="1" u="sng" dirty="0"/>
              <a:t>GRANT IMPLEMENTATION – </a:t>
            </a:r>
            <a:r>
              <a:rPr lang="el-GR" sz="2000" b="1" u="sng" dirty="0"/>
              <a:t>ΕΚΤΕΛΕΣΗ ΤΗΣ ΕΠΙΧΟΡΗΓΗΣΗΣ</a:t>
            </a:r>
            <a:r>
              <a:rPr lang="el-GR" sz="2000" b="1" dirty="0"/>
              <a:t>:</a:t>
            </a:r>
          </a:p>
          <a:p>
            <a:pPr algn="just"/>
            <a:endParaRPr lang="el-GR" sz="2000" b="1" dirty="0"/>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Δικαιούχοι</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Εσωτερικοί ρόλοι και Ευθύνες</a:t>
            </a:r>
            <a:r>
              <a:rPr lang="el-GR" dirty="0">
                <a:solidFill>
                  <a:srgbClr val="000000"/>
                </a:solidFill>
                <a:latin typeface="Times New Roman" panose="02020603050405020304" pitchFamily="18" charset="0"/>
                <a:ea typeface="Times New Roman" panose="02020603050405020304" pitchFamily="18" charset="0"/>
              </a:rPr>
              <a:t> Δικαιούχων, </a:t>
            </a:r>
            <a:r>
              <a:rPr lang="el-GR" u="sng" dirty="0">
                <a:solidFill>
                  <a:srgbClr val="000000"/>
                </a:solidFill>
                <a:latin typeface="Times New Roman" panose="02020603050405020304" pitchFamily="18" charset="0"/>
                <a:ea typeface="Times New Roman" panose="02020603050405020304" pitchFamily="18" charset="0"/>
              </a:rPr>
              <a:t>Εσωτερικές ρυθμίσεις</a:t>
            </a:r>
            <a:r>
              <a:rPr lang="el-GR" dirty="0">
                <a:solidFill>
                  <a:srgbClr val="000000"/>
                </a:solidFill>
                <a:latin typeface="Times New Roman" panose="02020603050405020304" pitchFamily="18" charset="0"/>
                <a:ea typeface="Times New Roman" panose="02020603050405020304" pitchFamily="18" charset="0"/>
              </a:rPr>
              <a:t> για τη λειτουργία και τον συντονισμό της κοινοπραξίας (Συμφωνίες μεταξύ εταίρων) </a:t>
            </a:r>
            <a:endParaRPr lang="el-GR" sz="1800" dirty="0">
              <a:solidFill>
                <a:srgbClr val="000000"/>
              </a:solidFill>
              <a:effectLst/>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Άλλοι Συμμετέχοντες στη Δράση</a:t>
            </a:r>
            <a:r>
              <a:rPr lang="el-GR" dirty="0">
                <a:solidFill>
                  <a:srgbClr val="000000"/>
                </a:solidFill>
                <a:latin typeface="Times New Roman" panose="02020603050405020304" pitchFamily="18" charset="0"/>
                <a:ea typeface="Times New Roman" panose="02020603050405020304" pitchFamily="18" charset="0"/>
              </a:rPr>
              <a:t>: Κανονισμοί συμμετοχής </a:t>
            </a:r>
            <a:r>
              <a:rPr lang="el-GR" u="sng" dirty="0">
                <a:solidFill>
                  <a:srgbClr val="000000"/>
                </a:solidFill>
                <a:latin typeface="Times New Roman" panose="02020603050405020304" pitchFamily="18" charset="0"/>
                <a:ea typeface="Times New Roman" panose="02020603050405020304" pitchFamily="18" charset="0"/>
              </a:rPr>
              <a:t>Συνδεδεμένων Εταίρων </a:t>
            </a:r>
            <a:r>
              <a:rPr lang="el-GR" dirty="0">
                <a:solidFill>
                  <a:srgbClr val="000000"/>
                </a:solidFill>
                <a:latin typeface="Times New Roman" panose="02020603050405020304" pitchFamily="18" charset="0"/>
                <a:ea typeface="Times New Roman" panose="02020603050405020304" pitchFamily="18" charset="0"/>
              </a:rPr>
              <a:t>(</a:t>
            </a:r>
            <a:r>
              <a:rPr lang="en-GB" dirty="0">
                <a:solidFill>
                  <a:srgbClr val="000000"/>
                </a:solidFill>
                <a:latin typeface="Times New Roman" panose="02020603050405020304" pitchFamily="18" charset="0"/>
                <a:ea typeface="Times New Roman" panose="02020603050405020304" pitchFamily="18" charset="0"/>
              </a:rPr>
              <a:t>Associated Partners), </a:t>
            </a:r>
            <a:r>
              <a:rPr lang="el-GR" dirty="0">
                <a:solidFill>
                  <a:srgbClr val="000000"/>
                </a:solidFill>
                <a:latin typeface="Times New Roman" panose="02020603050405020304" pitchFamily="18" charset="0"/>
                <a:ea typeface="Times New Roman" panose="02020603050405020304" pitchFamily="18" charset="0"/>
              </a:rPr>
              <a:t>Συμμετοχή </a:t>
            </a:r>
            <a:r>
              <a:rPr lang="el-GR" u="sng" dirty="0">
                <a:solidFill>
                  <a:srgbClr val="000000"/>
                </a:solidFill>
                <a:latin typeface="Times New Roman" panose="02020603050405020304" pitchFamily="18" charset="0"/>
                <a:ea typeface="Times New Roman" panose="02020603050405020304" pitchFamily="18" charset="0"/>
              </a:rPr>
              <a:t>Υπεργολάβων</a:t>
            </a:r>
            <a:r>
              <a:rPr lang="el-GR" dirty="0">
                <a:solidFill>
                  <a:srgbClr val="000000"/>
                </a:solidFill>
                <a:latin typeface="Times New Roman" panose="02020603050405020304" pitchFamily="18" charset="0"/>
                <a:ea typeface="Times New Roman" panose="02020603050405020304" pitchFamily="18" charset="0"/>
              </a:rPr>
              <a:t> στη Δράση (</a:t>
            </a:r>
            <a:r>
              <a:rPr lang="en-GB" dirty="0">
                <a:solidFill>
                  <a:srgbClr val="000000"/>
                </a:solidFill>
                <a:latin typeface="Times New Roman" panose="02020603050405020304" pitchFamily="18" charset="0"/>
                <a:ea typeface="Times New Roman" panose="02020603050405020304" pitchFamily="18" charset="0"/>
              </a:rPr>
              <a:t>Sub-contracting), </a:t>
            </a:r>
            <a:r>
              <a:rPr lang="el-GR" dirty="0">
                <a:solidFill>
                  <a:srgbClr val="000000"/>
                </a:solidFill>
                <a:latin typeface="Times New Roman" panose="02020603050405020304" pitchFamily="18" charset="0"/>
                <a:ea typeface="Times New Roman" panose="02020603050405020304" pitchFamily="18" charset="0"/>
              </a:rPr>
              <a:t>Χρηματοδοτική </a:t>
            </a:r>
            <a:r>
              <a:rPr lang="el-GR" u="sng" dirty="0">
                <a:solidFill>
                  <a:srgbClr val="000000"/>
                </a:solidFill>
                <a:latin typeface="Times New Roman" panose="02020603050405020304" pitchFamily="18" charset="0"/>
                <a:ea typeface="Times New Roman" panose="02020603050405020304" pitchFamily="18" charset="0"/>
              </a:rPr>
              <a:t>στήριξη σε Τρίτους</a:t>
            </a:r>
            <a:r>
              <a:rPr lang="el-GR" dirty="0">
                <a:solidFill>
                  <a:srgbClr val="000000"/>
                </a:solidFill>
                <a:latin typeface="Times New Roman" panose="02020603050405020304" pitchFamily="18" charset="0"/>
                <a:ea typeface="Times New Roman" panose="02020603050405020304" pitchFamily="18" charset="0"/>
              </a:rPr>
              <a:t> (π.χ. συμμετέχοντες σε δραστηριότητες του έργου)</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Συμμετέχουσες οντότητες εκτός ΕΕ</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Υποχρεώσεις</a:t>
            </a:r>
            <a:r>
              <a:rPr lang="el-GR" dirty="0">
                <a:solidFill>
                  <a:srgbClr val="000000"/>
                </a:solidFill>
                <a:latin typeface="Times New Roman" panose="02020603050405020304" pitchFamily="18" charset="0"/>
                <a:ea typeface="Times New Roman" panose="02020603050405020304" pitchFamily="18" charset="0"/>
              </a:rPr>
              <a:t> που απορρέουν από τη συμμετοχή τους στη Δράση</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Ορθή Υλοποίηση της Δράσης</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Συμμόρφωση δικαιούχων με τις διατάξεις της Συμφωνίας, τους όρους της Πρόσκλησης και όλες τις έννομες υποχρεώσεις</a:t>
            </a:r>
            <a:r>
              <a:rPr lang="el-GR" dirty="0">
                <a:solidFill>
                  <a:srgbClr val="000000"/>
                </a:solidFill>
                <a:latin typeface="Times New Roman" panose="02020603050405020304" pitchFamily="18" charset="0"/>
                <a:ea typeface="Times New Roman" panose="02020603050405020304" pitchFamily="18" charset="0"/>
              </a:rPr>
              <a:t> που απορρέουν από το εφαρμοστέο δίκαιο</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Σύγκρουση Συμφερόντων</a:t>
            </a:r>
            <a:r>
              <a:rPr lang="el-GR" dirty="0">
                <a:solidFill>
                  <a:srgbClr val="000000"/>
                </a:solidFill>
                <a:latin typeface="Times New Roman" panose="02020603050405020304" pitchFamily="18" charset="0"/>
                <a:ea typeface="Times New Roman" panose="02020603050405020304" pitchFamily="18" charset="0"/>
              </a:rPr>
              <a:t>: Λήψη μέτρων για </a:t>
            </a:r>
            <a:r>
              <a:rPr lang="el-GR" u="sng" dirty="0">
                <a:solidFill>
                  <a:srgbClr val="000000"/>
                </a:solidFill>
                <a:latin typeface="Times New Roman" panose="02020603050405020304" pitchFamily="18" charset="0"/>
                <a:ea typeface="Times New Roman" panose="02020603050405020304" pitchFamily="18" charset="0"/>
              </a:rPr>
              <a:t>αποτροπή μεροληπτικής και μη αντικειμενικής εκτέλεσης της Συμφωνίας</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Εμπιστευτικότητα και Ασφάλεια</a:t>
            </a:r>
            <a:r>
              <a:rPr lang="el-GR" dirty="0">
                <a:solidFill>
                  <a:srgbClr val="000000"/>
                </a:solidFill>
                <a:latin typeface="Times New Roman" panose="02020603050405020304" pitchFamily="18" charset="0"/>
                <a:ea typeface="Times New Roman" panose="02020603050405020304" pitchFamily="18" charset="0"/>
              </a:rPr>
              <a:t>: Χρήση </a:t>
            </a:r>
            <a:r>
              <a:rPr lang="el-GR" u="sng" dirty="0">
                <a:solidFill>
                  <a:srgbClr val="000000"/>
                </a:solidFill>
                <a:latin typeface="Times New Roman" panose="02020603050405020304" pitchFamily="18" charset="0"/>
                <a:ea typeface="Times New Roman" panose="02020603050405020304" pitchFamily="18" charset="0"/>
              </a:rPr>
              <a:t>ευαίσθητων και διαβαθμισμένων πληροφοριών</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Δεοντολογία και Αξίες</a:t>
            </a:r>
            <a:r>
              <a:rPr lang="el-GR" dirty="0">
                <a:solidFill>
                  <a:srgbClr val="000000"/>
                </a:solidFill>
                <a:latin typeface="Times New Roman" panose="02020603050405020304" pitchFamily="18" charset="0"/>
                <a:ea typeface="Times New Roman" panose="02020603050405020304" pitchFamily="18" charset="0"/>
              </a:rPr>
              <a:t>: Εκτέλεση δράσης σύμφωνα με τα </a:t>
            </a:r>
            <a:r>
              <a:rPr lang="el-GR" u="sng" dirty="0">
                <a:solidFill>
                  <a:srgbClr val="000000"/>
                </a:solidFill>
                <a:latin typeface="Times New Roman" panose="02020603050405020304" pitchFamily="18" charset="0"/>
                <a:ea typeface="Times New Roman" panose="02020603050405020304" pitchFamily="18" charset="0"/>
              </a:rPr>
              <a:t>υψηλότερα πρότυπα δεοντολογίας</a:t>
            </a:r>
            <a:r>
              <a:rPr lang="el-GR" dirty="0">
                <a:solidFill>
                  <a:srgbClr val="000000"/>
                </a:solidFill>
                <a:latin typeface="Times New Roman" panose="02020603050405020304" pitchFamily="18" charset="0"/>
                <a:ea typeface="Times New Roman" panose="02020603050405020304" pitchFamily="18" charset="0"/>
              </a:rPr>
              <a:t> και </a:t>
            </a:r>
            <a:r>
              <a:rPr lang="el-GR" u="sng" dirty="0">
                <a:solidFill>
                  <a:srgbClr val="000000"/>
                </a:solidFill>
                <a:latin typeface="Times New Roman" panose="02020603050405020304" pitchFamily="18" charset="0"/>
                <a:ea typeface="Times New Roman" panose="02020603050405020304" pitchFamily="18" charset="0"/>
              </a:rPr>
              <a:t>διασφάλιση τήρησης βασικών αξιών της ΕΕ</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Προστασία Δεδομένων</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Επεξεργασία δεδομένων </a:t>
            </a:r>
            <a:r>
              <a:rPr lang="el-GR" dirty="0">
                <a:solidFill>
                  <a:srgbClr val="000000"/>
                </a:solidFill>
                <a:latin typeface="Times New Roman" panose="02020603050405020304" pitchFamily="18" charset="0"/>
                <a:ea typeface="Times New Roman" panose="02020603050405020304" pitchFamily="18" charset="0"/>
              </a:rPr>
              <a:t>από την Εθνική Υπηρεσία και τους δικαιούχους</a:t>
            </a: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0" y="22692"/>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 Όροι και Προϋποθέσεις (6/10)</a:t>
            </a:r>
            <a:endParaRPr lang="en-GB" sz="2800" b="1" dirty="0">
              <a:solidFill>
                <a:schemeClr val="bg1"/>
              </a:solidFill>
              <a:ea typeface="+mj-ea"/>
              <a:cs typeface="+mj-cs"/>
            </a:endParaRPr>
          </a:p>
        </p:txBody>
      </p:sp>
    </p:spTree>
    <p:extLst>
      <p:ext uri="{BB962C8B-B14F-4D97-AF65-F5344CB8AC3E}">
        <p14:creationId xmlns:p14="http://schemas.microsoft.com/office/powerpoint/2010/main" val="38450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51051" y="1080353"/>
            <a:ext cx="11940949" cy="10664458"/>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endParaRPr lang="el-GR" sz="2200" dirty="0">
              <a:solidFill>
                <a:srgbClr val="308879"/>
              </a:solidFill>
            </a:endParaRPr>
          </a:p>
          <a:p>
            <a:pPr marL="285750" indent="-285750" algn="just">
              <a:buFont typeface="Wingdings" panose="05000000000000000000" pitchFamily="2" charset="2"/>
              <a:buChar char="§"/>
            </a:pPr>
            <a:r>
              <a:rPr lang="en-GB" sz="2000" b="1" u="sng" dirty="0"/>
              <a:t>CHAPTER </a:t>
            </a:r>
            <a:r>
              <a:rPr lang="el-GR" sz="2000" b="1" u="sng" dirty="0"/>
              <a:t>4</a:t>
            </a:r>
            <a:r>
              <a:rPr lang="en-GB" sz="2000" b="1" u="sng" dirty="0"/>
              <a:t> - </a:t>
            </a:r>
            <a:r>
              <a:rPr lang="el-GR" sz="2000" b="1" u="sng" dirty="0"/>
              <a:t>ΚΕΦΑΛΑΙΟ 4</a:t>
            </a:r>
            <a:r>
              <a:rPr lang="en-GB" sz="2000" b="1" u="sng" dirty="0"/>
              <a:t> </a:t>
            </a:r>
            <a:r>
              <a:rPr lang="en-GB" sz="2000" b="1" u="sng" dirty="0">
                <a:sym typeface="Wingdings" panose="05000000000000000000" pitchFamily="2" charset="2"/>
              </a:rPr>
              <a:t></a:t>
            </a:r>
            <a:r>
              <a:rPr lang="el-GR" sz="2000" b="1" u="sng" dirty="0">
                <a:sym typeface="Wingdings" panose="05000000000000000000" pitchFamily="2" charset="2"/>
              </a:rPr>
              <a:t> </a:t>
            </a:r>
            <a:r>
              <a:rPr lang="en-GB" sz="2000" b="1" u="sng" dirty="0"/>
              <a:t>GRANT IMPLEMENTATION – </a:t>
            </a:r>
            <a:r>
              <a:rPr lang="el-GR" sz="2000" b="1" u="sng" dirty="0"/>
              <a:t>ΕΚΤΕΛΕΣΗ ΤΗΣ ΕΠΙΧΟΡΗΓΗΣΗΣ</a:t>
            </a:r>
            <a:r>
              <a:rPr lang="el-GR" sz="2000" b="1" dirty="0"/>
              <a:t>:</a:t>
            </a:r>
            <a:endParaRPr lang="en-GB" sz="2000" b="1" dirty="0"/>
          </a:p>
          <a:p>
            <a:pPr algn="just"/>
            <a:endParaRPr lang="el-GR" sz="2000" b="1" dirty="0"/>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Δικαιώματα Πνευματικής Ιδιοκτησίας</a:t>
            </a:r>
            <a:r>
              <a:rPr lang="el-GR" dirty="0">
                <a:solidFill>
                  <a:srgbClr val="000000"/>
                </a:solidFill>
                <a:latin typeface="Times New Roman" panose="02020603050405020304" pitchFamily="18" charset="0"/>
                <a:ea typeface="Times New Roman" panose="02020603050405020304" pitchFamily="18" charset="0"/>
              </a:rPr>
              <a:t>: Δικαιώματα πρόσβασης σε </a:t>
            </a:r>
            <a:r>
              <a:rPr lang="el-GR" u="sng" dirty="0" err="1">
                <a:solidFill>
                  <a:srgbClr val="000000"/>
                </a:solidFill>
                <a:latin typeface="Times New Roman" panose="02020603050405020304" pitchFamily="18" charset="0"/>
                <a:ea typeface="Times New Roman" panose="02020603050405020304" pitchFamily="18" charset="0"/>
              </a:rPr>
              <a:t>προϋπάρχοντα</a:t>
            </a:r>
            <a:r>
              <a:rPr lang="el-GR" u="sng" dirty="0">
                <a:solidFill>
                  <a:srgbClr val="000000"/>
                </a:solidFill>
                <a:latin typeface="Times New Roman" panose="02020603050405020304" pitchFamily="18" charset="0"/>
                <a:ea typeface="Times New Roman" panose="02020603050405020304" pitchFamily="18" charset="0"/>
              </a:rPr>
              <a:t> στοιχεία</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Κυριότητα αποτελεσμάτων </a:t>
            </a:r>
            <a:r>
              <a:rPr lang="el-GR" dirty="0">
                <a:solidFill>
                  <a:srgbClr val="000000"/>
                </a:solidFill>
                <a:latin typeface="Times New Roman" panose="02020603050405020304" pitchFamily="18" charset="0"/>
                <a:ea typeface="Times New Roman" panose="02020603050405020304" pitchFamily="18" charset="0"/>
              </a:rPr>
              <a:t>δράσης, Δικαιώματα </a:t>
            </a:r>
            <a:r>
              <a:rPr lang="el-GR" u="sng" dirty="0">
                <a:solidFill>
                  <a:srgbClr val="000000"/>
                </a:solidFill>
                <a:latin typeface="Times New Roman" panose="02020603050405020304" pitchFamily="18" charset="0"/>
                <a:ea typeface="Times New Roman" panose="02020603050405020304" pitchFamily="18" charset="0"/>
              </a:rPr>
              <a:t>χρήσης μη ευαίσθητης πληροφόρησης και υλικού/εγγράφων της δράσης από την ΕΥ</a:t>
            </a: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Επικοινωνία, Διάδοση και Προβολή</a:t>
            </a:r>
            <a:r>
              <a:rPr lang="el-GR" dirty="0">
                <a:solidFill>
                  <a:srgbClr val="000000"/>
                </a:solidFill>
                <a:latin typeface="Times New Roman" panose="02020603050405020304" pitchFamily="18" charset="0"/>
                <a:ea typeface="Times New Roman" panose="02020603050405020304" pitchFamily="18" charset="0"/>
              </a:rPr>
              <a:t>: Προώθηση της δράσης, Προβολή – Ευρωπαϊκή σημαία και δήλωση χρηματοδότησης, Δήλωση αποποίησης ευθύνης</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Ειδικοί Κανόνες για την Εκτέλεση της Δράσης</a:t>
            </a:r>
            <a:r>
              <a:rPr lang="el-GR" dirty="0">
                <a:solidFill>
                  <a:srgbClr val="000000"/>
                </a:solidFill>
                <a:latin typeface="Times New Roman" panose="02020603050405020304" pitchFamily="18" charset="0"/>
                <a:ea typeface="Times New Roman" panose="02020603050405020304" pitchFamily="18" charset="0"/>
              </a:rPr>
              <a:t>: Παραπομπή στο </a:t>
            </a:r>
            <a:r>
              <a:rPr lang="el-GR" u="sng" dirty="0">
                <a:solidFill>
                  <a:srgbClr val="000000"/>
                </a:solidFill>
                <a:latin typeface="Times New Roman" panose="02020603050405020304" pitchFamily="18" charset="0"/>
                <a:ea typeface="Times New Roman" panose="02020603050405020304" pitchFamily="18" charset="0"/>
              </a:rPr>
              <a:t>Παράρτημα 2</a:t>
            </a:r>
            <a:r>
              <a:rPr lang="el-GR" dirty="0">
                <a:solidFill>
                  <a:srgbClr val="000000"/>
                </a:solidFill>
                <a:latin typeface="Times New Roman" panose="02020603050405020304" pitchFamily="18" charset="0"/>
                <a:ea typeface="Times New Roman" panose="02020603050405020304" pitchFamily="18" charset="0"/>
              </a:rPr>
              <a:t> </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Υποχρεώσεις Δικαιούχων για Παροχή Πληροφοριών για τη Δράση</a:t>
            </a:r>
            <a:r>
              <a:rPr lang="el-GR" dirty="0">
                <a:solidFill>
                  <a:srgbClr val="000000"/>
                </a:solidFill>
                <a:latin typeface="Times New Roman" panose="02020603050405020304" pitchFamily="18" charset="0"/>
                <a:ea typeface="Times New Roman" panose="02020603050405020304" pitchFamily="18" charset="0"/>
              </a:rPr>
              <a:t>: Υποχρέωση δικαιούχων να παρέχουν </a:t>
            </a:r>
            <a:r>
              <a:rPr lang="el-GR" u="sng" dirty="0">
                <a:solidFill>
                  <a:srgbClr val="000000"/>
                </a:solidFill>
                <a:latin typeface="Times New Roman" panose="02020603050405020304" pitchFamily="18" charset="0"/>
                <a:ea typeface="Times New Roman" panose="02020603050405020304" pitchFamily="18" charset="0"/>
              </a:rPr>
              <a:t>οποιαδήποτε πληροφορία</a:t>
            </a:r>
            <a:r>
              <a:rPr lang="el-GR" dirty="0">
                <a:solidFill>
                  <a:srgbClr val="000000"/>
                </a:solidFill>
                <a:latin typeface="Times New Roman" panose="02020603050405020304" pitchFamily="18" charset="0"/>
                <a:ea typeface="Times New Roman" panose="02020603050405020304" pitchFamily="18" charset="0"/>
              </a:rPr>
              <a:t> ζητηθεί (κατά την εκτέλεση της δράσης και μεταγενέστερα), </a:t>
            </a:r>
            <a:r>
              <a:rPr lang="el-GR" u="sng" dirty="0">
                <a:solidFill>
                  <a:srgbClr val="000000"/>
                </a:solidFill>
                <a:latin typeface="Times New Roman" panose="02020603050405020304" pitchFamily="18" charset="0"/>
                <a:ea typeface="Times New Roman" panose="02020603050405020304" pitchFamily="18" charset="0"/>
              </a:rPr>
              <a:t>για σκοπούς επαλήθευσης της </a:t>
            </a:r>
            <a:r>
              <a:rPr lang="el-GR" u="sng" dirty="0" err="1">
                <a:solidFill>
                  <a:srgbClr val="000000"/>
                </a:solidFill>
                <a:latin typeface="Times New Roman" panose="02020603050405020304" pitchFamily="18" charset="0"/>
                <a:ea typeface="Times New Roman" panose="02020603050405020304" pitchFamily="18" charset="0"/>
              </a:rPr>
              <a:t>επιλεξιμότητας</a:t>
            </a:r>
            <a:r>
              <a:rPr lang="el-GR" u="sng" dirty="0">
                <a:solidFill>
                  <a:srgbClr val="000000"/>
                </a:solidFill>
                <a:latin typeface="Times New Roman" panose="02020603050405020304" pitchFamily="18" charset="0"/>
                <a:ea typeface="Times New Roman" panose="02020603050405020304" pitchFamily="18" charset="0"/>
              </a:rPr>
              <a:t> των δηλωμένων εξόδων</a:t>
            </a:r>
            <a:r>
              <a:rPr lang="el-GR" dirty="0">
                <a:solidFill>
                  <a:srgbClr val="000000"/>
                </a:solidFill>
                <a:latin typeface="Times New Roman" panose="02020603050405020304" pitchFamily="18" charset="0"/>
                <a:ea typeface="Times New Roman" panose="02020603050405020304" pitchFamily="18" charset="0"/>
              </a:rPr>
              <a:t> και </a:t>
            </a:r>
            <a:r>
              <a:rPr lang="el-GR" u="sng" dirty="0">
                <a:solidFill>
                  <a:srgbClr val="000000"/>
                </a:solidFill>
                <a:latin typeface="Times New Roman" panose="02020603050405020304" pitchFamily="18" charset="0"/>
                <a:ea typeface="Times New Roman" panose="02020603050405020304" pitchFamily="18" charset="0"/>
              </a:rPr>
              <a:t>της ορθής υλοποίησης της δράσης, </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να επικαιροποιούν τα δεδομένα που βρίσκονται στο εργαλείο υποβολής εκθέσεων</a:t>
            </a:r>
            <a:r>
              <a:rPr lang="el-GR" dirty="0">
                <a:solidFill>
                  <a:srgbClr val="000000"/>
                </a:solidFill>
                <a:latin typeface="Times New Roman" panose="02020603050405020304" pitchFamily="18" charset="0"/>
                <a:ea typeface="Times New Roman" panose="02020603050405020304" pitchFamily="18" charset="0"/>
              </a:rPr>
              <a:t> και </a:t>
            </a:r>
            <a:r>
              <a:rPr lang="el-GR" u="sng" dirty="0">
                <a:solidFill>
                  <a:srgbClr val="000000"/>
                </a:solidFill>
                <a:latin typeface="Times New Roman" panose="02020603050405020304" pitchFamily="18" charset="0"/>
                <a:ea typeface="Times New Roman" panose="02020603050405020304" pitchFamily="18" charset="0"/>
              </a:rPr>
              <a:t>να ενημερώνουν την ΕΥ για γεγονότα/συνθήκες που επηρεάζουν τη δράση</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Τήρηση Αρχείων και Δικαιολογητικών </a:t>
            </a:r>
            <a:r>
              <a:rPr lang="el-GR" u="sng" dirty="0" err="1">
                <a:solidFill>
                  <a:srgbClr val="000000"/>
                </a:solidFill>
                <a:latin typeface="Times New Roman" panose="02020603050405020304" pitchFamily="18" charset="0"/>
                <a:ea typeface="Times New Roman" panose="02020603050405020304" pitchFamily="18" charset="0"/>
              </a:rPr>
              <a:t>Εγρράφων</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Προθεσμίες</a:t>
            </a:r>
            <a:r>
              <a:rPr lang="el-GR" dirty="0">
                <a:solidFill>
                  <a:srgbClr val="000000"/>
                </a:solidFill>
                <a:latin typeface="Times New Roman" panose="02020603050405020304" pitchFamily="18" charset="0"/>
                <a:ea typeface="Times New Roman" panose="02020603050405020304" pitchFamily="18" charset="0"/>
              </a:rPr>
              <a:t> τήρησης, </a:t>
            </a:r>
            <a:r>
              <a:rPr lang="el-GR" u="sng" dirty="0">
                <a:solidFill>
                  <a:srgbClr val="000000"/>
                </a:solidFill>
                <a:latin typeface="Times New Roman" panose="02020603050405020304" pitchFamily="18" charset="0"/>
                <a:ea typeface="Times New Roman" panose="02020603050405020304" pitchFamily="18" charset="0"/>
              </a:rPr>
              <a:t>Είδος εγγράφων που πρέπει να τηρούνται </a:t>
            </a:r>
            <a:r>
              <a:rPr lang="el-GR" dirty="0">
                <a:solidFill>
                  <a:srgbClr val="000000"/>
                </a:solidFill>
                <a:latin typeface="Times New Roman" panose="02020603050405020304" pitchFamily="18" charset="0"/>
                <a:ea typeface="Times New Roman" panose="02020603050405020304" pitchFamily="18" charset="0"/>
              </a:rPr>
              <a:t>(πρωτότυπα ή μη)</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Υποβολή Εκθέσεων</a:t>
            </a:r>
            <a:r>
              <a:rPr lang="el-GR" dirty="0">
                <a:solidFill>
                  <a:srgbClr val="000000"/>
                </a:solidFill>
                <a:latin typeface="Times New Roman" panose="02020603050405020304" pitchFamily="18" charset="0"/>
                <a:ea typeface="Times New Roman" panose="02020603050405020304" pitchFamily="18" charset="0"/>
              </a:rPr>
              <a:t>: Εκθέσεις </a:t>
            </a:r>
            <a:r>
              <a:rPr lang="el-GR" u="sng" dirty="0">
                <a:solidFill>
                  <a:srgbClr val="000000"/>
                </a:solidFill>
                <a:latin typeface="Times New Roman" panose="02020603050405020304" pitchFamily="18" charset="0"/>
                <a:ea typeface="Times New Roman" panose="02020603050405020304" pitchFamily="18" charset="0"/>
              </a:rPr>
              <a:t>προόδου</a:t>
            </a:r>
            <a:r>
              <a:rPr lang="el-GR" dirty="0">
                <a:solidFill>
                  <a:srgbClr val="000000"/>
                </a:solidFill>
                <a:latin typeface="Times New Roman" panose="02020603050405020304" pitchFamily="18" charset="0"/>
                <a:ea typeface="Times New Roman" panose="02020603050405020304" pitchFamily="18" charset="0"/>
              </a:rPr>
              <a:t> και </a:t>
            </a:r>
            <a:r>
              <a:rPr lang="el-GR" u="sng" dirty="0">
                <a:solidFill>
                  <a:srgbClr val="000000"/>
                </a:solidFill>
                <a:latin typeface="Times New Roman" panose="02020603050405020304" pitchFamily="18" charset="0"/>
                <a:ea typeface="Times New Roman" panose="02020603050405020304" pitchFamily="18" charset="0"/>
              </a:rPr>
              <a:t>περιοδικές</a:t>
            </a:r>
            <a:r>
              <a:rPr lang="el-GR" dirty="0">
                <a:solidFill>
                  <a:srgbClr val="000000"/>
                </a:solidFill>
                <a:latin typeface="Times New Roman" panose="02020603050405020304" pitchFamily="18" charset="0"/>
                <a:ea typeface="Times New Roman" panose="02020603050405020304" pitchFamily="18" charset="0"/>
              </a:rPr>
              <a:t> εκθέσεις, </a:t>
            </a:r>
            <a:r>
              <a:rPr lang="el-GR" u="sng" dirty="0">
                <a:solidFill>
                  <a:srgbClr val="000000"/>
                </a:solidFill>
                <a:latin typeface="Times New Roman" panose="02020603050405020304" pitchFamily="18" charset="0"/>
                <a:ea typeface="Times New Roman" panose="02020603050405020304" pitchFamily="18" charset="0"/>
              </a:rPr>
              <a:t>Νόμισμα</a:t>
            </a:r>
            <a:r>
              <a:rPr lang="el-GR" dirty="0">
                <a:solidFill>
                  <a:srgbClr val="000000"/>
                </a:solidFill>
                <a:latin typeface="Times New Roman" panose="02020603050405020304" pitchFamily="18" charset="0"/>
                <a:ea typeface="Times New Roman" panose="02020603050405020304" pitchFamily="18" charset="0"/>
              </a:rPr>
              <a:t> για τις οικονομικές καταστάσεις των δικαιούχων, </a:t>
            </a:r>
            <a:r>
              <a:rPr lang="el-GR" u="sng" dirty="0">
                <a:solidFill>
                  <a:srgbClr val="000000"/>
                </a:solidFill>
                <a:latin typeface="Times New Roman" panose="02020603050405020304" pitchFamily="18" charset="0"/>
                <a:ea typeface="Times New Roman" panose="02020603050405020304" pitchFamily="18" charset="0"/>
              </a:rPr>
              <a:t>Γλώσσα Υποβολής</a:t>
            </a:r>
            <a:r>
              <a:rPr lang="el-GR" dirty="0">
                <a:solidFill>
                  <a:srgbClr val="000000"/>
                </a:solidFill>
                <a:latin typeface="Times New Roman" panose="02020603050405020304" pitchFamily="18" charset="0"/>
                <a:ea typeface="Times New Roman" panose="02020603050405020304" pitchFamily="18" charset="0"/>
              </a:rPr>
              <a:t> Εκθέσεων</a:t>
            </a:r>
          </a:p>
          <a:p>
            <a:pPr marL="180340">
              <a:spcAft>
                <a:spcPts val="600"/>
              </a:spcAft>
            </a:pPr>
            <a:endParaRPr lang="el-GR"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0" y="22692"/>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 Όροι και Προϋποθέσεις (7/10)</a:t>
            </a:r>
            <a:endParaRPr lang="en-GB" sz="2800" b="1" dirty="0">
              <a:solidFill>
                <a:schemeClr val="bg1"/>
              </a:solidFill>
              <a:ea typeface="+mj-ea"/>
              <a:cs typeface="+mj-cs"/>
            </a:endParaRPr>
          </a:p>
        </p:txBody>
      </p:sp>
    </p:spTree>
    <p:extLst>
      <p:ext uri="{BB962C8B-B14F-4D97-AF65-F5344CB8AC3E}">
        <p14:creationId xmlns:p14="http://schemas.microsoft.com/office/powerpoint/2010/main" val="3050574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07368" y="908720"/>
            <a:ext cx="11940949" cy="10095071"/>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endParaRPr lang="el-GR" sz="2200" dirty="0">
              <a:solidFill>
                <a:srgbClr val="308879"/>
              </a:solidFill>
            </a:endParaRPr>
          </a:p>
          <a:p>
            <a:pPr marL="285750" indent="-285750" algn="just">
              <a:buFont typeface="Wingdings" panose="05000000000000000000" pitchFamily="2" charset="2"/>
              <a:buChar char="§"/>
            </a:pPr>
            <a:r>
              <a:rPr lang="en-GB" sz="2000" b="1" u="sng" dirty="0"/>
              <a:t>CHAPTER </a:t>
            </a:r>
            <a:r>
              <a:rPr lang="el-GR" sz="2000" b="1" u="sng" dirty="0"/>
              <a:t>4</a:t>
            </a:r>
            <a:r>
              <a:rPr lang="en-GB" sz="2000" b="1" u="sng" dirty="0"/>
              <a:t> - </a:t>
            </a:r>
            <a:r>
              <a:rPr lang="el-GR" sz="2000" b="1" u="sng" dirty="0"/>
              <a:t>ΚΕΦΑΛΑΙΟ 4</a:t>
            </a:r>
            <a:r>
              <a:rPr lang="en-GB" sz="2000" b="1" u="sng" dirty="0"/>
              <a:t> </a:t>
            </a:r>
            <a:r>
              <a:rPr lang="en-GB" sz="2000" b="1" u="sng" dirty="0">
                <a:sym typeface="Wingdings" panose="05000000000000000000" pitchFamily="2" charset="2"/>
              </a:rPr>
              <a:t></a:t>
            </a:r>
            <a:r>
              <a:rPr lang="el-GR" sz="2000" b="1" u="sng" dirty="0">
                <a:sym typeface="Wingdings" panose="05000000000000000000" pitchFamily="2" charset="2"/>
              </a:rPr>
              <a:t> </a:t>
            </a:r>
            <a:r>
              <a:rPr lang="en-GB" sz="2000" b="1" u="sng" dirty="0"/>
              <a:t>GRANT IMPLEMENTATION – </a:t>
            </a:r>
            <a:r>
              <a:rPr lang="el-GR" sz="2000" b="1" u="sng" dirty="0"/>
              <a:t>ΕΚΤΕΛΕΣΗ ΤΗΣ ΕΠΙΧΟΡΗΓΗΣΗΣ</a:t>
            </a:r>
            <a:r>
              <a:rPr lang="el-GR" sz="2000" b="1" dirty="0"/>
              <a:t>:</a:t>
            </a:r>
          </a:p>
          <a:p>
            <a:pPr algn="just"/>
            <a:endParaRPr lang="en-GB" sz="2000" b="1" dirty="0"/>
          </a:p>
          <a:p>
            <a:pPr marL="46609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Πληρωμές και Ανακτήσεις:</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Ρυθμίσεις πληρωμών</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Κόστος εμβασμάτων</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Καθεστώς ευθύνης για τις ανακτήσεις</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Υπολογισμός οφειλόμενων ποσών</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Αναγκαστική ανάκτηση</a:t>
            </a:r>
            <a:endParaRPr lang="el-GR" sz="2000" b="1" dirty="0"/>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Εγγυήσεις</a:t>
            </a:r>
            <a:r>
              <a:rPr lang="el-GR" dirty="0">
                <a:solidFill>
                  <a:srgbClr val="000000"/>
                </a:solidFill>
                <a:latin typeface="Times New Roman" panose="02020603050405020304" pitchFamily="18" charset="0"/>
                <a:ea typeface="Times New Roman" panose="02020603050405020304" pitchFamily="18" charset="0"/>
              </a:rPr>
              <a:t>: Εγγυήσεις </a:t>
            </a:r>
            <a:r>
              <a:rPr lang="el-GR" u="sng" dirty="0">
                <a:solidFill>
                  <a:srgbClr val="000000"/>
                </a:solidFill>
                <a:latin typeface="Times New Roman" panose="02020603050405020304" pitchFamily="18" charset="0"/>
                <a:ea typeface="Times New Roman" panose="02020603050405020304" pitchFamily="18" charset="0"/>
              </a:rPr>
              <a:t>προχρηματοδότησης</a:t>
            </a:r>
            <a:r>
              <a:rPr lang="el-GR" dirty="0">
                <a:solidFill>
                  <a:srgbClr val="000000"/>
                </a:solidFill>
                <a:latin typeface="Times New Roman" panose="02020603050405020304" pitchFamily="18" charset="0"/>
                <a:ea typeface="Times New Roman" panose="02020603050405020304" pitchFamily="18" charset="0"/>
              </a:rPr>
              <a:t> (όπου ισχύει)</a:t>
            </a: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Έλεγχοι, Αξιολογήσεις (</a:t>
            </a:r>
            <a:r>
              <a:rPr lang="en-GB" u="sng" dirty="0">
                <a:solidFill>
                  <a:srgbClr val="000000"/>
                </a:solidFill>
                <a:latin typeface="Times New Roman" panose="02020603050405020304" pitchFamily="18" charset="0"/>
                <a:ea typeface="Times New Roman" panose="02020603050405020304" pitchFamily="18" charset="0"/>
              </a:rPr>
              <a:t>Monitoring Checks, On the spot checks)</a:t>
            </a:r>
            <a:r>
              <a:rPr lang="el-GR" u="sng" dirty="0">
                <a:solidFill>
                  <a:srgbClr val="000000"/>
                </a:solidFill>
                <a:latin typeface="Times New Roman" panose="02020603050405020304" pitchFamily="18" charset="0"/>
                <a:ea typeface="Times New Roman" panose="02020603050405020304" pitchFamily="18" charset="0"/>
              </a:rPr>
              <a:t>, Λογιστικοί Έλεγχοι </a:t>
            </a:r>
            <a:r>
              <a:rPr lang="en-GB" u="sng" dirty="0">
                <a:solidFill>
                  <a:srgbClr val="000000"/>
                </a:solidFill>
                <a:latin typeface="Times New Roman" panose="02020603050405020304" pitchFamily="18" charset="0"/>
                <a:ea typeface="Times New Roman" panose="02020603050405020304" pitchFamily="18" charset="0"/>
              </a:rPr>
              <a:t>(Audit Checks) </a:t>
            </a:r>
            <a:r>
              <a:rPr lang="el-GR" u="sng" dirty="0">
                <a:solidFill>
                  <a:srgbClr val="000000"/>
                </a:solidFill>
                <a:latin typeface="Times New Roman" panose="02020603050405020304" pitchFamily="18" charset="0"/>
                <a:ea typeface="Times New Roman" panose="02020603050405020304" pitchFamily="18" charset="0"/>
              </a:rPr>
              <a:t>και Έρευνες</a:t>
            </a:r>
            <a:r>
              <a:rPr lang="el-GR" dirty="0">
                <a:solidFill>
                  <a:srgbClr val="000000"/>
                </a:solidFill>
                <a:latin typeface="Times New Roman" panose="02020603050405020304" pitchFamily="18" charset="0"/>
                <a:ea typeface="Times New Roman" panose="02020603050405020304" pitchFamily="18" charset="0"/>
              </a:rPr>
              <a:t>: Γενικοί </a:t>
            </a:r>
            <a:r>
              <a:rPr lang="el-GR" u="sng" dirty="0">
                <a:solidFill>
                  <a:srgbClr val="000000"/>
                </a:solidFill>
                <a:latin typeface="Times New Roman" panose="02020603050405020304" pitchFamily="18" charset="0"/>
                <a:ea typeface="Times New Roman" panose="02020603050405020304" pitchFamily="18" charset="0"/>
              </a:rPr>
              <a:t>κανονισμοί </a:t>
            </a:r>
            <a:r>
              <a:rPr lang="el-GR" dirty="0">
                <a:solidFill>
                  <a:srgbClr val="000000"/>
                </a:solidFill>
                <a:latin typeface="Times New Roman" panose="02020603050405020304" pitchFamily="18" charset="0"/>
                <a:ea typeface="Times New Roman" panose="02020603050405020304" pitchFamily="18" charset="0"/>
              </a:rPr>
              <a:t>που διέπουν τη διεξαγωγή τους και πιθανές </a:t>
            </a:r>
            <a:r>
              <a:rPr lang="el-GR" u="sng" dirty="0">
                <a:solidFill>
                  <a:srgbClr val="000000"/>
                </a:solidFill>
                <a:latin typeface="Times New Roman" panose="02020603050405020304" pitchFamily="18" charset="0"/>
                <a:ea typeface="Times New Roman" panose="02020603050405020304" pitchFamily="18" charset="0"/>
              </a:rPr>
              <a:t>συνέπειες</a:t>
            </a:r>
          </a:p>
          <a:p>
            <a:pPr marL="466090" indent="-285750">
              <a:spcAft>
                <a:spcPts val="600"/>
              </a:spcAft>
              <a:buFont typeface="Wingdings" panose="05000000000000000000" pitchFamily="2" charset="2"/>
              <a:buChar char="ü"/>
            </a:pPr>
            <a:endParaRPr lang="el-GR" u="sng" dirty="0">
              <a:solidFill>
                <a:srgbClr val="000000"/>
              </a:solidFill>
              <a:latin typeface="Times New Roman" panose="02020603050405020304" pitchFamily="18" charset="0"/>
              <a:ea typeface="Times New Roman" panose="02020603050405020304" pitchFamily="18" charset="0"/>
            </a:endParaRPr>
          </a:p>
          <a:p>
            <a:pPr marL="342900" indent="-342900" algn="just">
              <a:buFont typeface="Wingdings" panose="05000000000000000000" pitchFamily="2" charset="2"/>
              <a:buChar char="§"/>
            </a:pPr>
            <a:r>
              <a:rPr lang="en-GB" sz="2000" b="1" u="sng" dirty="0"/>
              <a:t>CHAPTER </a:t>
            </a:r>
            <a:r>
              <a:rPr lang="el-GR" sz="2000" b="1" u="sng" dirty="0"/>
              <a:t>5</a:t>
            </a:r>
            <a:r>
              <a:rPr lang="en-GB" sz="2000" b="1" u="sng" dirty="0"/>
              <a:t> - </a:t>
            </a:r>
            <a:r>
              <a:rPr lang="el-GR" sz="2000" b="1" u="sng" dirty="0"/>
              <a:t>ΚΕΦΑΛΑΙΟ 5</a:t>
            </a:r>
            <a:r>
              <a:rPr lang="en-GB" sz="2000" b="1" u="sng" dirty="0"/>
              <a:t> </a:t>
            </a:r>
            <a:r>
              <a:rPr lang="en-GB" sz="2000" b="1" u="sng" dirty="0">
                <a:sym typeface="Wingdings" panose="05000000000000000000" pitchFamily="2" charset="2"/>
              </a:rPr>
              <a:t></a:t>
            </a:r>
            <a:r>
              <a:rPr lang="el-GR" sz="2000" b="1" u="sng" dirty="0">
                <a:sym typeface="Wingdings" panose="05000000000000000000" pitchFamily="2" charset="2"/>
              </a:rPr>
              <a:t> </a:t>
            </a:r>
            <a:r>
              <a:rPr lang="en-GB" sz="2000" b="1" u="sng" dirty="0">
                <a:sym typeface="Wingdings" panose="05000000000000000000" pitchFamily="2" charset="2"/>
              </a:rPr>
              <a:t>CONSEQUENCES OF NON-COMPLIANCE – </a:t>
            </a:r>
            <a:r>
              <a:rPr lang="el-GR" sz="2000" b="1" u="sng" dirty="0">
                <a:sym typeface="Wingdings" panose="05000000000000000000" pitchFamily="2" charset="2"/>
              </a:rPr>
              <a:t>ΣΥΝΕΠΕΙΕΣ ΜΗ ΣΥΜΜΟΡΦΩΣΗΣ</a:t>
            </a:r>
            <a:r>
              <a:rPr lang="el-GR" sz="2000" b="1" dirty="0">
                <a:sym typeface="Wingdings" panose="05000000000000000000" pitchFamily="2" charset="2"/>
              </a:rPr>
              <a:t>:</a:t>
            </a:r>
            <a:endParaRPr lang="el-GR" sz="2000" b="1" u="sng" dirty="0">
              <a:sym typeface="Wingdings" panose="05000000000000000000" pitchFamily="2" charset="2"/>
            </a:endParaRPr>
          </a:p>
          <a:p>
            <a:pPr algn="just"/>
            <a:endParaRPr lang="el-GR" sz="2000" b="1" dirty="0"/>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Απόρριψη και Μείωση της Επιχορήγησης</a:t>
            </a:r>
            <a:r>
              <a:rPr lang="el-GR" dirty="0">
                <a:solidFill>
                  <a:srgbClr val="000000"/>
                </a:solidFill>
                <a:latin typeface="Times New Roman" panose="02020603050405020304" pitchFamily="18" charset="0"/>
                <a:ea typeface="Times New Roman" panose="02020603050405020304" pitchFamily="18" charset="0"/>
              </a:rPr>
              <a:t>: Προϋποθέσεις, Διαδικασία και Αποτελέσματα</a:t>
            </a:r>
            <a:endParaRPr lang="en-GB"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Αναστολή της Προθεσμίας Πληρωμής</a:t>
            </a:r>
            <a:r>
              <a:rPr lang="el-GR" dirty="0">
                <a:solidFill>
                  <a:srgbClr val="000000"/>
                </a:solidFill>
                <a:latin typeface="Times New Roman" panose="02020603050405020304" pitchFamily="18" charset="0"/>
                <a:ea typeface="Times New Roman" panose="02020603050405020304" pitchFamily="18" charset="0"/>
              </a:rPr>
              <a:t>: Προϋποθέσεις-Διαδικασία</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Αναστολή της Πληρωμής</a:t>
            </a:r>
            <a:r>
              <a:rPr lang="el-GR" dirty="0">
                <a:solidFill>
                  <a:srgbClr val="000000"/>
                </a:solidFill>
                <a:latin typeface="Times New Roman" panose="02020603050405020304" pitchFamily="18" charset="0"/>
                <a:ea typeface="Times New Roman" panose="02020603050405020304" pitchFamily="18" charset="0"/>
              </a:rPr>
              <a:t>: Προϋποθέσεις-Διαδικασία</a:t>
            </a:r>
          </a:p>
          <a:p>
            <a:pPr marL="466090" indent="-285750">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Αναστολή της Συμφωνίας Επιχορήγησης</a:t>
            </a:r>
            <a:r>
              <a:rPr lang="el-GR" dirty="0">
                <a:solidFill>
                  <a:srgbClr val="000000"/>
                </a:solidFill>
                <a:latin typeface="Times New Roman" panose="02020603050405020304" pitchFamily="18" charset="0"/>
                <a:ea typeface="Times New Roman" panose="02020603050405020304" pitchFamily="18" charset="0"/>
              </a:rPr>
              <a:t>: Προϋποθέσεις-Διαδικασία </a:t>
            </a:r>
            <a:r>
              <a:rPr lang="el-GR" u="sng" dirty="0">
                <a:solidFill>
                  <a:srgbClr val="000000"/>
                </a:solidFill>
                <a:latin typeface="Times New Roman" panose="02020603050405020304" pitchFamily="18" charset="0"/>
                <a:ea typeface="Times New Roman" panose="02020603050405020304" pitchFamily="18" charset="0"/>
              </a:rPr>
              <a:t>όταν το αίτημα προέρχεται από την </a:t>
            </a:r>
          </a:p>
          <a:p>
            <a:pPr marL="180340"/>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κοινοπραξία</a:t>
            </a:r>
            <a:r>
              <a:rPr lang="el-GR" dirty="0">
                <a:solidFill>
                  <a:srgbClr val="000000"/>
                </a:solidFill>
                <a:latin typeface="Times New Roman" panose="02020603050405020304" pitchFamily="18" charset="0"/>
                <a:ea typeface="Times New Roman" panose="02020603050405020304" pitchFamily="18" charset="0"/>
              </a:rPr>
              <a:t>, Προϋποθέσεις-Διαδικασία </a:t>
            </a:r>
            <a:r>
              <a:rPr lang="el-GR" u="sng" dirty="0">
                <a:solidFill>
                  <a:srgbClr val="000000"/>
                </a:solidFill>
                <a:latin typeface="Times New Roman" panose="02020603050405020304" pitchFamily="18" charset="0"/>
                <a:ea typeface="Times New Roman" panose="02020603050405020304" pitchFamily="18" charset="0"/>
              </a:rPr>
              <a:t>όταν η αναστολή γίνεται με πρωτοβουλία της ΕΥ</a:t>
            </a:r>
          </a:p>
          <a:p>
            <a:pPr marL="180340">
              <a:spcAft>
                <a:spcPts val="600"/>
              </a:spcAft>
            </a:pPr>
            <a:endParaRPr lang="en-GB" u="sng"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0" y="22692"/>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 Όροι και Προϋποθέσεις (8/10)</a:t>
            </a:r>
            <a:endParaRPr lang="en-GB" sz="2800" b="1" dirty="0">
              <a:solidFill>
                <a:schemeClr val="bg1"/>
              </a:solidFill>
              <a:ea typeface="+mj-ea"/>
              <a:cs typeface="+mj-cs"/>
            </a:endParaRPr>
          </a:p>
        </p:txBody>
      </p:sp>
    </p:spTree>
    <p:extLst>
      <p:ext uri="{BB962C8B-B14F-4D97-AF65-F5344CB8AC3E}">
        <p14:creationId xmlns:p14="http://schemas.microsoft.com/office/powerpoint/2010/main" val="606289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07368" y="908720"/>
            <a:ext cx="11940949" cy="11295400"/>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pPr marL="180340">
              <a:spcAft>
                <a:spcPts val="600"/>
              </a:spcAft>
            </a:pPr>
            <a:endParaRPr lang="el-GR" u="sng" dirty="0">
              <a:solidFill>
                <a:srgbClr val="000000"/>
              </a:solidFill>
              <a:latin typeface="Times New Roman" panose="02020603050405020304" pitchFamily="18" charset="0"/>
              <a:ea typeface="Times New Roman" panose="02020603050405020304" pitchFamily="18" charset="0"/>
            </a:endParaRPr>
          </a:p>
          <a:p>
            <a:pPr marL="342900" indent="-342900" algn="just">
              <a:buFont typeface="Wingdings" panose="05000000000000000000" pitchFamily="2" charset="2"/>
              <a:buChar char="§"/>
            </a:pPr>
            <a:r>
              <a:rPr lang="en-GB" sz="2000" b="1" u="sng" dirty="0"/>
              <a:t>CHAPTER </a:t>
            </a:r>
            <a:r>
              <a:rPr lang="el-GR" sz="2000" b="1" u="sng" dirty="0"/>
              <a:t>5</a:t>
            </a:r>
            <a:r>
              <a:rPr lang="en-GB" sz="2000" b="1" u="sng" dirty="0"/>
              <a:t> - </a:t>
            </a:r>
            <a:r>
              <a:rPr lang="el-GR" sz="2000" b="1" u="sng" dirty="0"/>
              <a:t>ΚΕΦΑΛΑΙΟ 5</a:t>
            </a:r>
            <a:r>
              <a:rPr lang="en-GB" sz="2000" b="1" u="sng" dirty="0"/>
              <a:t> </a:t>
            </a:r>
            <a:r>
              <a:rPr lang="en-GB" sz="2000" b="1" u="sng" dirty="0">
                <a:sym typeface="Wingdings" panose="05000000000000000000" pitchFamily="2" charset="2"/>
              </a:rPr>
              <a:t></a:t>
            </a:r>
            <a:r>
              <a:rPr lang="el-GR" sz="2000" b="1" u="sng" dirty="0">
                <a:sym typeface="Wingdings" panose="05000000000000000000" pitchFamily="2" charset="2"/>
              </a:rPr>
              <a:t> </a:t>
            </a:r>
            <a:r>
              <a:rPr lang="en-GB" sz="2000" b="1" u="sng" dirty="0">
                <a:sym typeface="Wingdings" panose="05000000000000000000" pitchFamily="2" charset="2"/>
              </a:rPr>
              <a:t>CONSEQUENCES OF NON-COMPLIANCE – </a:t>
            </a:r>
            <a:r>
              <a:rPr lang="el-GR" sz="2000" b="1" u="sng" dirty="0">
                <a:sym typeface="Wingdings" panose="05000000000000000000" pitchFamily="2" charset="2"/>
              </a:rPr>
              <a:t>ΣΥΝΕΠΕΙΕΣ ΜΗ ΣΥΜΜΟΡΦΩΣΗΣ</a:t>
            </a:r>
            <a:r>
              <a:rPr lang="el-GR" sz="2000" b="1" dirty="0">
                <a:sym typeface="Wingdings" panose="05000000000000000000" pitchFamily="2" charset="2"/>
              </a:rPr>
              <a:t>:</a:t>
            </a:r>
            <a:endParaRPr lang="el-GR" sz="2000" b="1" u="sng" dirty="0">
              <a:sym typeface="Wingdings" panose="05000000000000000000" pitchFamily="2" charset="2"/>
            </a:endParaRPr>
          </a:p>
          <a:p>
            <a:pPr algn="just"/>
            <a:endParaRPr lang="el-GR" sz="2000" b="1" dirty="0"/>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Καταγγελία της Συμφωνίας Επιχορήγησης ή Διακοπή της Συμμετοχής Δικαιούχου</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Προϋποθέσεις, Διαδικασία και Αποτελέσματα </a:t>
            </a:r>
            <a:r>
              <a:rPr lang="el-GR" dirty="0">
                <a:solidFill>
                  <a:srgbClr val="000000"/>
                </a:solidFill>
                <a:latin typeface="Times New Roman" panose="02020603050405020304" pitchFamily="18" charset="0"/>
                <a:ea typeface="Times New Roman" panose="02020603050405020304" pitchFamily="18" charset="0"/>
              </a:rPr>
              <a:t>σε δύο περιπτώσεις: α. Όταν η πιο πάνω κατάσταση προκύπτει </a:t>
            </a:r>
            <a:r>
              <a:rPr lang="el-GR" u="sng" dirty="0">
                <a:solidFill>
                  <a:srgbClr val="000000"/>
                </a:solidFill>
                <a:latin typeface="Times New Roman" panose="02020603050405020304" pitchFamily="18" charset="0"/>
                <a:ea typeface="Times New Roman" panose="02020603050405020304" pitchFamily="18" charset="0"/>
              </a:rPr>
              <a:t>κατόπιν αιτήματος της κοινοπραξίας</a:t>
            </a:r>
            <a:r>
              <a:rPr lang="el-GR" dirty="0">
                <a:solidFill>
                  <a:srgbClr val="000000"/>
                </a:solidFill>
                <a:latin typeface="Times New Roman" panose="02020603050405020304" pitchFamily="18" charset="0"/>
                <a:ea typeface="Times New Roman" panose="02020603050405020304" pitchFamily="18" charset="0"/>
              </a:rPr>
              <a:t>, β. Όταν η πιο πάνω κατάσταση είναι </a:t>
            </a:r>
            <a:r>
              <a:rPr lang="el-GR" u="sng" dirty="0">
                <a:solidFill>
                  <a:srgbClr val="000000"/>
                </a:solidFill>
                <a:latin typeface="Times New Roman" panose="02020603050405020304" pitchFamily="18" charset="0"/>
                <a:ea typeface="Times New Roman" panose="02020603050405020304" pitchFamily="18" charset="0"/>
              </a:rPr>
              <a:t>αποτέλεσμα πρωτοβουλίας της Εθνικής Υπηρεσίας</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Αποζημιώσεις και Διοικητικές Κυρώσεις</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Ανωτέρα Βία</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Ορισμός</a:t>
            </a:r>
            <a:r>
              <a:rPr lang="el-GR" dirty="0">
                <a:solidFill>
                  <a:srgbClr val="000000"/>
                </a:solidFill>
                <a:latin typeface="Times New Roman" panose="02020603050405020304" pitchFamily="18" charset="0"/>
                <a:ea typeface="Times New Roman" panose="02020603050405020304" pitchFamily="18" charset="0"/>
              </a:rPr>
              <a:t>, Γενικά </a:t>
            </a:r>
            <a:r>
              <a:rPr lang="el-GR" u="sng" dirty="0">
                <a:solidFill>
                  <a:srgbClr val="000000"/>
                </a:solidFill>
                <a:latin typeface="Times New Roman" panose="02020603050405020304" pitchFamily="18" charset="0"/>
                <a:ea typeface="Times New Roman" panose="02020603050405020304" pitchFamily="18" charset="0"/>
              </a:rPr>
              <a:t>μέτρα που πρέπει να λαμβάνονται</a:t>
            </a:r>
            <a:r>
              <a:rPr lang="el-GR" dirty="0">
                <a:solidFill>
                  <a:srgbClr val="000000"/>
                </a:solidFill>
                <a:latin typeface="Times New Roman" panose="02020603050405020304" pitchFamily="18" charset="0"/>
                <a:ea typeface="Times New Roman" panose="02020603050405020304" pitchFamily="18" charset="0"/>
              </a:rPr>
              <a:t> όταν προκύπτει μία τέτοια κατάσταση</a:t>
            </a:r>
          </a:p>
          <a:p>
            <a:pPr marL="466090" indent="-285750">
              <a:spcAft>
                <a:spcPts val="600"/>
              </a:spcAft>
              <a:buFont typeface="Wingdings" panose="05000000000000000000" pitchFamily="2" charset="2"/>
              <a:buChar char="ü"/>
            </a:pPr>
            <a:endParaRPr lang="el-GR" sz="1800" b="1" u="sng" dirty="0">
              <a:solidFill>
                <a:srgbClr val="000000"/>
              </a:solidFill>
              <a:latin typeface="Times New Roman" panose="02020603050405020304" pitchFamily="18" charset="0"/>
            </a:endParaRPr>
          </a:p>
          <a:p>
            <a:pPr marL="361950" indent="-361950">
              <a:spcAft>
                <a:spcPts val="600"/>
              </a:spcAft>
              <a:buFont typeface="Wingdings" panose="05000000000000000000" pitchFamily="2" charset="2"/>
              <a:buChar char="§"/>
            </a:pPr>
            <a:r>
              <a:rPr lang="en-GB" sz="2000" b="1" u="sng" dirty="0"/>
              <a:t>CHAPTER </a:t>
            </a:r>
            <a:r>
              <a:rPr lang="el-GR" sz="2000" b="1" u="sng" dirty="0"/>
              <a:t>6</a:t>
            </a:r>
            <a:r>
              <a:rPr lang="en-GB" sz="2000" b="1" u="sng" dirty="0"/>
              <a:t> - </a:t>
            </a:r>
            <a:r>
              <a:rPr lang="el-GR" sz="2000" b="1" u="sng" dirty="0"/>
              <a:t>ΚΕΦΑΛΑΙΟ 6</a:t>
            </a:r>
            <a:r>
              <a:rPr lang="en-GB" sz="2000" b="1" u="sng" dirty="0"/>
              <a:t> </a:t>
            </a:r>
            <a:r>
              <a:rPr lang="en-GB" sz="2000" b="1" u="sng" dirty="0">
                <a:sym typeface="Wingdings" panose="05000000000000000000" pitchFamily="2" charset="2"/>
              </a:rPr>
              <a:t></a:t>
            </a:r>
            <a:r>
              <a:rPr lang="el-GR" sz="2000" b="1" u="sng" dirty="0">
                <a:sym typeface="Wingdings" panose="05000000000000000000" pitchFamily="2" charset="2"/>
              </a:rPr>
              <a:t> </a:t>
            </a:r>
            <a:r>
              <a:rPr lang="en-GB" sz="2000" b="1" u="sng" dirty="0">
                <a:sym typeface="Wingdings" panose="05000000000000000000" pitchFamily="2" charset="2"/>
              </a:rPr>
              <a:t>FINAL PROVISIONS - </a:t>
            </a:r>
            <a:r>
              <a:rPr lang="el-GR" sz="2000" b="1" u="sng" dirty="0">
                <a:sym typeface="Wingdings" panose="05000000000000000000" pitchFamily="2" charset="2"/>
              </a:rPr>
              <a:t>ΤΕΛΙΚΕΣ ΔΙΑΤΑΞΕΙΣ</a:t>
            </a:r>
            <a:r>
              <a:rPr lang="el-GR" sz="2000" b="1" dirty="0">
                <a:sym typeface="Wingdings" panose="05000000000000000000" pitchFamily="2" charset="2"/>
              </a:rPr>
              <a:t>:</a:t>
            </a:r>
            <a:endParaRPr lang="en-GB" sz="2000" b="1" u="sng" dirty="0">
              <a:sym typeface="Wingdings" panose="05000000000000000000" pitchFamily="2" charset="2"/>
            </a:endParaRPr>
          </a:p>
          <a:p>
            <a:pPr>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Επικοινωνία μεταξύ των Μερών</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Έντυπα</a:t>
            </a:r>
            <a:r>
              <a:rPr lang="el-GR" dirty="0">
                <a:solidFill>
                  <a:srgbClr val="000000"/>
                </a:solidFill>
                <a:latin typeface="Times New Roman" panose="02020603050405020304" pitchFamily="18" charset="0"/>
                <a:ea typeface="Times New Roman" panose="02020603050405020304" pitchFamily="18" charset="0"/>
              </a:rPr>
              <a:t> επικοινωνίας, </a:t>
            </a:r>
            <a:r>
              <a:rPr lang="el-GR" u="sng" dirty="0">
                <a:solidFill>
                  <a:srgbClr val="000000"/>
                </a:solidFill>
                <a:latin typeface="Times New Roman" panose="02020603050405020304" pitchFamily="18" charset="0"/>
                <a:ea typeface="Times New Roman" panose="02020603050405020304" pitchFamily="18" charset="0"/>
              </a:rPr>
              <a:t>Μέσα</a:t>
            </a:r>
            <a:r>
              <a:rPr lang="el-GR" dirty="0">
                <a:solidFill>
                  <a:srgbClr val="000000"/>
                </a:solidFill>
                <a:latin typeface="Times New Roman" panose="02020603050405020304" pitchFamily="18" charset="0"/>
                <a:ea typeface="Times New Roman" panose="02020603050405020304" pitchFamily="18" charset="0"/>
              </a:rPr>
              <a:t> επικοινωνίας, </a:t>
            </a:r>
            <a:r>
              <a:rPr lang="el-GR" u="sng" dirty="0">
                <a:solidFill>
                  <a:srgbClr val="000000"/>
                </a:solidFill>
                <a:latin typeface="Times New Roman" panose="02020603050405020304" pitchFamily="18" charset="0"/>
                <a:ea typeface="Times New Roman" panose="02020603050405020304" pitchFamily="18" charset="0"/>
              </a:rPr>
              <a:t>Χρόνος εκτέλεσης</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ανακοινώσεων/κοινοποιήσεων</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Ερμηνεία της Συμφωνίας</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Υπερίσχυση</a:t>
            </a:r>
            <a:r>
              <a:rPr lang="el-GR" dirty="0">
                <a:solidFill>
                  <a:srgbClr val="000000"/>
                </a:solidFill>
                <a:latin typeface="Times New Roman" panose="02020603050405020304" pitchFamily="18" charset="0"/>
                <a:ea typeface="Times New Roman" panose="02020603050405020304" pitchFamily="18" charset="0"/>
              </a:rPr>
              <a:t> Διατάξεων, Όρων-Προϋποθέσεων και Παραρτημάτων της Συμφωνίας έναντι άλλων</a:t>
            </a:r>
          </a:p>
          <a:p>
            <a:pPr marL="180340">
              <a:spcAft>
                <a:spcPts val="600"/>
              </a:spcAft>
            </a:pPr>
            <a:r>
              <a:rPr lang="el-GR" dirty="0">
                <a:solidFill>
                  <a:srgbClr val="000000"/>
                </a:solidFill>
                <a:latin typeface="Times New Roman" panose="02020603050405020304" pitchFamily="18" charset="0"/>
                <a:ea typeface="Times New Roman" panose="02020603050405020304" pitchFamily="18" charset="0"/>
              </a:rPr>
              <a:t>    </a:t>
            </a: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n-GB" u="sng"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0" y="22692"/>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 Όροι και Προϋποθέσεις (9/10)</a:t>
            </a:r>
            <a:endParaRPr lang="en-GB" sz="2800" b="1" dirty="0">
              <a:solidFill>
                <a:schemeClr val="bg1"/>
              </a:solidFill>
              <a:ea typeface="+mj-ea"/>
              <a:cs typeface="+mj-cs"/>
            </a:endParaRPr>
          </a:p>
        </p:txBody>
      </p:sp>
    </p:spTree>
    <p:extLst>
      <p:ext uri="{BB962C8B-B14F-4D97-AF65-F5344CB8AC3E}">
        <p14:creationId xmlns:p14="http://schemas.microsoft.com/office/powerpoint/2010/main" val="762785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07368" y="980728"/>
            <a:ext cx="11940949" cy="11695509"/>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pPr marL="180340">
              <a:spcAft>
                <a:spcPts val="600"/>
              </a:spcAft>
            </a:pPr>
            <a:endParaRPr lang="el-GR" u="sng" dirty="0">
              <a:solidFill>
                <a:srgbClr val="000000"/>
              </a:solidFill>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ü"/>
            </a:pPr>
            <a:r>
              <a:rPr lang="en-GB" sz="2000" b="1" u="sng" dirty="0"/>
              <a:t>CHAPTER 6 - </a:t>
            </a:r>
            <a:r>
              <a:rPr lang="el-GR" sz="2000" b="1" u="sng" dirty="0"/>
              <a:t>ΚΕΦΑΛΑΙΟ 6 </a:t>
            </a:r>
            <a:r>
              <a:rPr lang="el-GR" sz="2000" b="1" u="sng" dirty="0">
                <a:sym typeface="Wingdings" panose="05000000000000000000" pitchFamily="2" charset="2"/>
              </a:rPr>
              <a:t></a:t>
            </a:r>
            <a:r>
              <a:rPr lang="el-GR" sz="2000" b="1" u="sng" dirty="0"/>
              <a:t> </a:t>
            </a:r>
            <a:r>
              <a:rPr lang="en-GB" sz="2000" b="1" u="sng" dirty="0"/>
              <a:t>FINAL PROVISIONS - </a:t>
            </a:r>
            <a:r>
              <a:rPr lang="el-GR" sz="2000" b="1" u="sng" dirty="0"/>
              <a:t>ΤΕΛΙΚΕΣ ΔΙΑΤΑΞΕΙΣ</a:t>
            </a:r>
            <a:r>
              <a:rPr lang="el-GR" sz="2000" b="1" dirty="0"/>
              <a:t>:</a:t>
            </a:r>
            <a:endParaRPr lang="el-GR" sz="2000" b="1" u="sng" dirty="0"/>
          </a:p>
          <a:p>
            <a:pPr algn="just"/>
            <a:endParaRPr lang="el-GR" sz="2000" b="1" dirty="0"/>
          </a:p>
          <a:p>
            <a:pPr marL="46609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Υπολογισμός Προθεσμιών και Διοριών</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Επεξήγηση κανονισμού </a:t>
            </a:r>
            <a:r>
              <a:rPr kumimoji="0" lang="el-GR" sz="1800" b="0" i="0"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αριθμ</a:t>
            </a: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1182/71</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του Συμβουλίου</a:t>
            </a:r>
          </a:p>
          <a:p>
            <a:pPr marL="46609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Τροποποιήσεις</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Διαδικασία</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Έναρξη ισχύος</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τροποποίησης</a:t>
            </a:r>
          </a:p>
          <a:p>
            <a:pPr marL="46609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Προσχώρηση και Προσθήκη Νέων Δικαιούχων</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p>
          <a:p>
            <a:pPr marL="180340" marR="0" lvl="0" algn="l" defTabSz="914400" rtl="0" eaLnBrk="1" fontAlgn="auto" latinLnBrk="0" hangingPunct="1">
              <a:lnSpc>
                <a:spcPct val="100000"/>
              </a:lnSpc>
              <a:spcBef>
                <a:spcPts val="0"/>
              </a:spcBef>
              <a:spcAft>
                <a:spcPts val="600"/>
              </a:spcAft>
              <a:buClrTx/>
              <a:buSzTx/>
              <a:tabLst/>
              <a:defRPr/>
            </a:pPr>
            <a:r>
              <a:rPr lang="el-GR" dirty="0">
                <a:solidFill>
                  <a:srgbClr val="000000"/>
                </a:solidFill>
                <a:latin typeface="Times New Roman" panose="02020603050405020304" pitchFamily="18" charset="0"/>
                <a:ea typeface="Times New Roman" panose="02020603050405020304" pitchFamily="18" charset="0"/>
              </a:rPr>
              <a:t>     </a:t>
            </a:r>
            <a:r>
              <a:rPr kumimoji="0" lang="el-GR" sz="1800" b="0" i="0" strike="noStrike" kern="1200" cap="none" spc="0" normalizeH="0" baseline="0" noProof="0" dirty="0">
                <a:ln>
                  <a:noFill/>
                </a:ln>
                <a:solidFill>
                  <a:srgbClr val="308879"/>
                </a:solidFill>
                <a:effectLst/>
                <a:uLnTx/>
                <a:uFillTx/>
                <a:latin typeface="Times New Roman" panose="02020603050405020304" pitchFamily="18" charset="0"/>
                <a:ea typeface="Times New Roman" panose="02020603050405020304" pitchFamily="18" charset="0"/>
                <a:cs typeface="+mn-cs"/>
              </a:rPr>
              <a:t>Προσθήκη Νέων Δικαιούχων </a:t>
            </a:r>
            <a:r>
              <a:rPr kumimoji="0" lang="el-GR" sz="1800" b="0"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sym typeface="Wingdings" panose="05000000000000000000" pitchFamily="2" charset="2"/>
              </a:rPr>
              <a:t> </a:t>
            </a:r>
            <a:r>
              <a:rPr kumimoji="0" lang="el-GR" sz="1800" b="0"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Προϋποθέσεις, Διαδικασία - Απαιτούμενα Έντυπα, Ημερομηνία ανάληψης καθηκόντων </a:t>
            </a:r>
            <a:endParaRPr lang="el-GR" dirty="0">
              <a:solidFill>
                <a:srgbClr val="000000"/>
              </a:solidFill>
              <a:latin typeface="Times New Roman" panose="02020603050405020304" pitchFamily="18" charset="0"/>
              <a:ea typeface="Times New Roman" panose="02020603050405020304" pitchFamily="18" charset="0"/>
            </a:endParaRPr>
          </a:p>
          <a:p>
            <a:pPr marL="450850" marR="0" lvl="0" indent="-271463" algn="l" defTabSz="914400" rtl="0" eaLnBrk="1" fontAlgn="auto" latinLnBrk="0" hangingPunct="1">
              <a:lnSpc>
                <a:spcPct val="100000"/>
              </a:lnSpc>
              <a:spcBef>
                <a:spcPts val="0"/>
              </a:spcBef>
              <a:spcAft>
                <a:spcPts val="600"/>
              </a:spcAft>
              <a:buClrTx/>
              <a:buSzTx/>
              <a:tabLst/>
              <a:defRPr/>
            </a:pPr>
            <a:r>
              <a:rPr kumimoji="0" lang="el-GR" sz="1800" b="0"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l-GR" sz="1800" b="0" i="0" strike="noStrike" kern="1200" cap="none" spc="0" normalizeH="0" baseline="0" noProof="0" dirty="0">
                <a:ln>
                  <a:noFill/>
                </a:ln>
                <a:solidFill>
                  <a:srgbClr val="308879"/>
                </a:solidFill>
                <a:effectLst/>
                <a:uLnTx/>
                <a:uFillTx/>
                <a:latin typeface="Times New Roman" panose="02020603050405020304" pitchFamily="18" charset="0"/>
                <a:ea typeface="Times New Roman" panose="02020603050405020304" pitchFamily="18" charset="0"/>
                <a:cs typeface="+mn-cs"/>
              </a:rPr>
              <a:t>Προσχώρηση των δικαιούχων που αναφέρονται στο προοίμιο μέσω της υπογραφής εντύπου προσχώρησης</a:t>
            </a:r>
            <a:r>
              <a:rPr lang="el-GR" dirty="0">
                <a:solidFill>
                  <a:srgbClr val="000000"/>
                </a:solidFill>
                <a:latin typeface="Times New Roman" panose="02020603050405020304" pitchFamily="18" charset="0"/>
                <a:ea typeface="Times New Roman" panose="02020603050405020304" pitchFamily="18" charset="0"/>
              </a:rPr>
              <a:t>: </a:t>
            </a:r>
            <a:r>
              <a:rPr lang="el-GR" b="1" dirty="0">
                <a:solidFill>
                  <a:srgbClr val="000000"/>
                </a:solidFill>
                <a:latin typeface="Times New Roman" panose="02020603050405020304" pitchFamily="18" charset="0"/>
                <a:ea typeface="Times New Roman" panose="02020603050405020304" pitchFamily="18" charset="0"/>
              </a:rPr>
              <a:t>Δεν     εφαρμόζεται για την Πρόσκληση του 2023</a:t>
            </a:r>
            <a:endParaRPr lang="el-GR" sz="2000" b="1" dirty="0"/>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Εκχώρηση των Αξιώσεων Πληρωμής κατά της </a:t>
            </a:r>
            <a:r>
              <a:rPr lang="el-GR" u="sng" dirty="0" err="1">
                <a:solidFill>
                  <a:srgbClr val="000000"/>
                </a:solidFill>
                <a:latin typeface="Times New Roman" panose="02020603050405020304" pitchFamily="18" charset="0"/>
                <a:ea typeface="Times New Roman" panose="02020603050405020304" pitchFamily="18" charset="0"/>
              </a:rPr>
              <a:t>Χορηγούσας</a:t>
            </a:r>
            <a:r>
              <a:rPr lang="el-GR" u="sng" dirty="0">
                <a:solidFill>
                  <a:srgbClr val="000000"/>
                </a:solidFill>
                <a:latin typeface="Times New Roman" panose="02020603050405020304" pitchFamily="18" charset="0"/>
                <a:ea typeface="Times New Roman" panose="02020603050405020304" pitchFamily="18" charset="0"/>
              </a:rPr>
              <a:t> Αρχής</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Προϋποθέσεις</a:t>
            </a:r>
            <a:r>
              <a:rPr lang="el-GR" dirty="0">
                <a:solidFill>
                  <a:srgbClr val="000000"/>
                </a:solidFill>
                <a:latin typeface="Times New Roman" panose="02020603050405020304" pitchFamily="18" charset="0"/>
                <a:ea typeface="Times New Roman" panose="02020603050405020304" pitchFamily="18" charset="0"/>
              </a:rPr>
              <a:t> και </a:t>
            </a:r>
            <a:r>
              <a:rPr lang="el-GR" u="sng" dirty="0">
                <a:solidFill>
                  <a:srgbClr val="000000"/>
                </a:solidFill>
                <a:latin typeface="Times New Roman" panose="02020603050405020304" pitchFamily="18" charset="0"/>
                <a:ea typeface="Times New Roman" panose="02020603050405020304" pitchFamily="18" charset="0"/>
              </a:rPr>
              <a:t>Ισχύ</a:t>
            </a:r>
            <a:r>
              <a:rPr lang="el-GR" dirty="0">
                <a:solidFill>
                  <a:srgbClr val="000000"/>
                </a:solidFill>
                <a:latin typeface="Times New Roman" panose="02020603050405020304" pitchFamily="18" charset="0"/>
                <a:ea typeface="Times New Roman" panose="02020603050405020304" pitchFamily="18" charset="0"/>
              </a:rPr>
              <a:t> Εκχώρησης</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Εφαρμοστέο Δίκαιο και Διευθέτηση Διαφορών</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Επανάληψη πληροφόρησης που περιέχεται στο </a:t>
            </a:r>
            <a:r>
              <a:rPr lang="en-GB" u="sng" dirty="0">
                <a:solidFill>
                  <a:srgbClr val="000000"/>
                </a:solidFill>
                <a:latin typeface="Times New Roman" panose="02020603050405020304" pitchFamily="18" charset="0"/>
                <a:ea typeface="Times New Roman" panose="02020603050405020304" pitchFamily="18" charset="0"/>
              </a:rPr>
              <a:t>“Data Sheet - 5. </a:t>
            </a:r>
            <a:r>
              <a:rPr lang="en-GB" u="sng" dirty="0" err="1">
                <a:solidFill>
                  <a:srgbClr val="000000"/>
                </a:solidFill>
                <a:latin typeface="Times New Roman" panose="02020603050405020304" pitchFamily="18" charset="0"/>
                <a:ea typeface="Times New Roman" panose="02020603050405020304" pitchFamily="18" charset="0"/>
              </a:rPr>
              <a:t>Αpplicable</a:t>
            </a:r>
            <a:r>
              <a:rPr lang="en-GB" u="sng" dirty="0">
                <a:solidFill>
                  <a:srgbClr val="000000"/>
                </a:solidFill>
                <a:latin typeface="Times New Roman" panose="02020603050405020304" pitchFamily="18" charset="0"/>
                <a:ea typeface="Times New Roman" panose="02020603050405020304" pitchFamily="18" charset="0"/>
              </a:rPr>
              <a:t> law &amp; dispute settlement forum</a:t>
            </a:r>
            <a:r>
              <a:rPr lang="en-GB" dirty="0">
                <a:solidFill>
                  <a:srgbClr val="000000"/>
                </a:solidFill>
                <a:latin typeface="Times New Roman" panose="02020603050405020304" pitchFamily="18" charset="0"/>
                <a:ea typeface="Times New Roman" panose="02020603050405020304" pitchFamily="18" charset="0"/>
              </a:rPr>
              <a:t>”</a:t>
            </a:r>
            <a:r>
              <a:rPr lang="el-GR" dirty="0">
                <a:solidFill>
                  <a:srgbClr val="000000"/>
                </a:solidFill>
                <a:latin typeface="Times New Roman" panose="02020603050405020304" pitchFamily="18" charset="0"/>
                <a:ea typeface="Times New Roman" panose="02020603050405020304" pitchFamily="18" charset="0"/>
              </a:rPr>
              <a:t>, με κάποιες επιπρόσθετες διευκρινίσεις</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Έναρξη Ισχύος Συμφωνίας και Υπογραφές δύο μερών</a:t>
            </a:r>
            <a:r>
              <a:rPr lang="el-GR" dirty="0">
                <a:solidFill>
                  <a:srgbClr val="000000"/>
                </a:solidFill>
                <a:latin typeface="Times New Roman" panose="02020603050405020304" pitchFamily="18" charset="0"/>
                <a:ea typeface="Times New Roman" panose="02020603050405020304" pitchFamily="18" charset="0"/>
              </a:rPr>
              <a:t>: </a:t>
            </a:r>
            <a:r>
              <a:rPr lang="el-GR" sz="1800" dirty="0">
                <a:effectLst/>
                <a:latin typeface="Times New Roman" panose="02020603050405020304" pitchFamily="18" charset="0"/>
                <a:ea typeface="Times New Roman" panose="02020603050405020304" pitchFamily="18" charset="0"/>
              </a:rPr>
              <a:t>Η συμφωνία αρχίζει να ισχύει </a:t>
            </a:r>
            <a:r>
              <a:rPr lang="el-GR" sz="1800" u="sng" dirty="0">
                <a:effectLst/>
                <a:latin typeface="Times New Roman" panose="02020603050405020304" pitchFamily="18" charset="0"/>
                <a:ea typeface="Times New Roman" panose="02020603050405020304" pitchFamily="18" charset="0"/>
              </a:rPr>
              <a:t>την ημέρα της τελευταίας υπογραφής, η οποία ανήκει στη χορηγούσα αρχή</a:t>
            </a:r>
            <a:endParaRPr lang="el-GR" u="sng" dirty="0">
              <a:latin typeface="Times New Roman" panose="02020603050405020304" pitchFamily="18" charset="0"/>
              <a:ea typeface="Times New Roman" panose="02020603050405020304" pitchFamily="18" charset="0"/>
            </a:endParaRPr>
          </a:p>
          <a:p>
            <a:pPr marL="180340">
              <a:spcAft>
                <a:spcPts val="600"/>
              </a:spcAft>
            </a:pPr>
            <a:endParaRPr lang="el-GR" sz="1800" u="sng" dirty="0">
              <a:effectLst/>
              <a:latin typeface="Times New Roman" panose="02020603050405020304" pitchFamily="18" charset="0"/>
              <a:ea typeface="Times New Roman" panose="02020603050405020304" pitchFamily="18" charset="0"/>
            </a:endParaRPr>
          </a:p>
          <a:p>
            <a:pPr marL="180340">
              <a:spcAft>
                <a:spcPts val="600"/>
              </a:spcAft>
            </a:pPr>
            <a:endParaRPr lang="en-GB" sz="1800" dirty="0">
              <a:effectLst/>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n-GB" u="sng"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0" y="22692"/>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 Όροι και Προϋποθέσεις (10/10)</a:t>
            </a:r>
            <a:endParaRPr lang="en-GB" sz="2800" b="1" dirty="0">
              <a:solidFill>
                <a:schemeClr val="bg1"/>
              </a:solidFill>
              <a:ea typeface="+mj-ea"/>
              <a:cs typeface="+mj-cs"/>
            </a:endParaRPr>
          </a:p>
        </p:txBody>
      </p:sp>
    </p:spTree>
    <p:extLst>
      <p:ext uri="{BB962C8B-B14F-4D97-AF65-F5344CB8AC3E}">
        <p14:creationId xmlns:p14="http://schemas.microsoft.com/office/powerpoint/2010/main" val="3944974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7127" y="692696"/>
            <a:ext cx="11940949" cy="10972234"/>
          </a:xfrm>
          <a:prstGeom prst="rect">
            <a:avLst/>
          </a:prstGeom>
          <a:noFill/>
        </p:spPr>
        <p:txBody>
          <a:bodyPr wrap="square" rtlCol="0">
            <a:spAutoFit/>
          </a:bodyPr>
          <a:lstStyle/>
          <a:p>
            <a:r>
              <a:rPr lang="el-GR" sz="2200" b="1" dirty="0">
                <a:solidFill>
                  <a:srgbClr val="308879"/>
                </a:solidFill>
              </a:rPr>
              <a:t>Τι περιλαμβάνεται στα Παραρτήματα της Συμφωνίας Επιχορήγησης;</a:t>
            </a:r>
          </a:p>
          <a:p>
            <a:pPr marL="180340">
              <a:spcAft>
                <a:spcPts val="600"/>
              </a:spcAft>
            </a:pPr>
            <a:endParaRPr lang="el-GR" u="sng" dirty="0">
              <a:solidFill>
                <a:srgbClr val="000000"/>
              </a:solidFill>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
            </a:pPr>
            <a:r>
              <a:rPr lang="el-GR" sz="2000" b="1" dirty="0"/>
              <a:t>Παράρτημα Ι – </a:t>
            </a:r>
            <a:r>
              <a:rPr lang="en-GB" sz="2000" b="1" dirty="0"/>
              <a:t>Annex 1</a:t>
            </a:r>
            <a:r>
              <a:rPr lang="en-GB" sz="2000" b="1" dirty="0">
                <a:sym typeface="Wingdings" panose="05000000000000000000" pitchFamily="2" charset="2"/>
              </a:rPr>
              <a:t> </a:t>
            </a:r>
            <a:r>
              <a:rPr lang="el-GR" sz="2000" b="1" dirty="0">
                <a:sym typeface="Wingdings" panose="05000000000000000000" pitchFamily="2" charset="2"/>
              </a:rPr>
              <a:t></a:t>
            </a:r>
            <a:r>
              <a:rPr lang="en-US" sz="2000" b="1" dirty="0"/>
              <a:t> </a:t>
            </a:r>
            <a:r>
              <a:rPr lang="en-US" sz="2000" b="1" u="sng" dirty="0">
                <a:effectLst/>
                <a:ea typeface="Times New Roman" panose="02020603050405020304" pitchFamily="18" charset="0"/>
              </a:rPr>
              <a:t>DESCRIPTION OF THE ACTION, LIST OF OTHER BENEFICIARIES AND ESTIMATED BUDGET FOR THE ACTION</a:t>
            </a:r>
            <a:r>
              <a:rPr lang="el-GR" sz="2000" b="1" dirty="0">
                <a:effectLst/>
                <a:ea typeface="Times New Roman" panose="02020603050405020304" pitchFamily="18" charset="0"/>
              </a:rPr>
              <a:t> - </a:t>
            </a:r>
            <a:r>
              <a:rPr lang="el-GR" sz="2000" b="1" u="sng" dirty="0">
                <a:effectLst/>
                <a:ea typeface="Times New Roman" panose="02020603050405020304" pitchFamily="18" charset="0"/>
              </a:rPr>
              <a:t>ΠΕΡΙΓΡΑΦΗ ΤΗΣ ΔΡΑΣΗΣ, ΚΑΤΑΛΟΓΟΣ ΑΛΛΩΝ ΔΙΚΑΙΟΥΧΩΝ ΚΑΙ ΕΚΤΙΜΩΜΕΝΟΣ ΠΡΟΫΠΟΛΟΓΙΣΜΟΣ ΤΗΣ ΔΡΑΣΗΣ</a:t>
            </a:r>
            <a:r>
              <a:rPr lang="el-GR" sz="2000" b="1" dirty="0">
                <a:effectLst/>
                <a:ea typeface="Times New Roman" panose="02020603050405020304" pitchFamily="18" charset="0"/>
              </a:rPr>
              <a:t>:</a:t>
            </a:r>
            <a:endParaRPr lang="en-GB" sz="2000" b="1" u="sng" dirty="0">
              <a:effectLst/>
              <a:ea typeface="Times New Roman" panose="02020603050405020304" pitchFamily="18" charset="0"/>
            </a:endParaRPr>
          </a:p>
          <a:p>
            <a:pPr marL="285750" indent="-285750">
              <a:buFont typeface="Wingdings" panose="05000000000000000000" pitchFamily="2" charset="2"/>
              <a:buChar char="§"/>
            </a:pPr>
            <a:endParaRPr lang="en-GB" sz="2000" u="sng" dirty="0">
              <a:ea typeface="Times New Roman" panose="02020603050405020304" pitchFamily="18" charset="0"/>
            </a:endParaRPr>
          </a:p>
          <a:p>
            <a:pPr marL="285750" indent="-285750">
              <a:buFont typeface="Wingdings" panose="05000000000000000000" pitchFamily="2" charset="2"/>
              <a:buChar char="ü"/>
            </a:pPr>
            <a:r>
              <a:rPr lang="en-GB" b="1" u="sng" dirty="0">
                <a:effectLst/>
                <a:latin typeface="Times New Roman" panose="02020603050405020304" pitchFamily="18" charset="0"/>
                <a:ea typeface="Times New Roman" panose="02020603050405020304" pitchFamily="18" charset="0"/>
                <a:cs typeface="Times New Roman" panose="02020603050405020304" pitchFamily="18" charset="0"/>
              </a:rPr>
              <a:t>Project Details </a:t>
            </a:r>
            <a:r>
              <a:rPr lang="en-GB"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l-GR"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Βασικά στοιχεία του έργου, όπως κωδικός έργου-Συμφωνίας, Τίτλος έργου κτλ.</a:t>
            </a:r>
          </a:p>
          <a:p>
            <a:pPr marL="285750" indent="-285750">
              <a:buFont typeface="Wingdings" panose="05000000000000000000" pitchFamily="2" charset="2"/>
              <a:buChar char="ü"/>
            </a:pPr>
            <a:endParaRPr lang="el-GR" u="sng"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pPr>
            <a:r>
              <a:rPr lang="en-GB" b="1" u="sng"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Work Packages – </a:t>
            </a:r>
            <a:r>
              <a:rPr lang="el-GR" b="1" u="sng"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Πακέτα Εργασίας</a:t>
            </a:r>
            <a:r>
              <a:rPr lang="el-GR" b="1"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r>
              <a:rPr lang="en-GB" dirty="0">
                <a:solidFill>
                  <a:srgbClr val="308879"/>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Work Packages Overview </a:t>
            </a:r>
            <a:r>
              <a:rPr lang="en-GB"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Συνοπτικός πίνακας όπου παρουσιάζονται οι τίτλοι όλων των Πακέτων Εργασίας, ο αριθμός των δραστηριοτήτων που περιλαμβάνει το καθένα και το συνολικό ποσό επιχορήγησης που αντιστοιχεί στο καθένα</a:t>
            </a:r>
            <a:endParaRPr lang="en-GB"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r>
              <a:rPr lang="en-GB" dirty="0">
                <a:solidFill>
                  <a:srgbClr val="308879"/>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Activities per Work Package </a:t>
            </a:r>
            <a:r>
              <a:rPr lang="en-GB"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Για κάθε Πακέτο Εργασίας ξεχωριστά παρουσιάζεται η ακόλουθη πληροφόρηση: Τίτλος Πακέτου Εργασίας, Τίτλοι δραστηριοτήτων που περιλαμβάνει, Χώρα υλοποίησης κάθε δραστηριότητας, Ημερομηνία έναρξης και λήξης και Ακριβές ποσό κάθε δραστηριότητας, Οργανισμός που θα ηγηθεί κάθε δραστηριότητας</a:t>
            </a: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Εάν οι ημερομηνίες έναρξης-λήξης του Σχεδίου σας που είχαν δηλωθεί στην αίτηση για επιχορήγηση έχουν μετατοπιστεί, κάποιες από τις ημερομηνίες υλοποίησης των δραστηριοτήτων του Σχεδίου που παρουσιάζονται στο εν λόγω Παράρτημα </a:t>
            </a:r>
          </a:p>
          <a:p>
            <a:r>
              <a:rPr lang="el-GR" sz="1700" i="1" dirty="0">
                <a:latin typeface="Times New Roman" panose="02020603050405020304" pitchFamily="18" charset="0"/>
                <a:cs typeface="Times New Roman" panose="02020603050405020304" pitchFamily="18" charset="0"/>
              </a:rPr>
              <a:t>(ή και όλες) δε θα συνάδουν με τις τελικές ημερομηνίες υλοποίησής τους, όπως αυτές παρουσιάζονται στο αναθεωρημένο Πλάνο </a:t>
            </a:r>
          </a:p>
          <a:p>
            <a:r>
              <a:rPr lang="el-GR" sz="1700" i="1" dirty="0">
                <a:latin typeface="Times New Roman" panose="02020603050405020304" pitchFamily="18" charset="0"/>
                <a:cs typeface="Times New Roman" panose="02020603050405020304" pitchFamily="18" charset="0"/>
              </a:rPr>
              <a:t>Εργασίας που αποστείλατε στο ΙΔΕΠ.</a:t>
            </a: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n-GB" u="sng"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394228" y="21972"/>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Παραρτήματα Συμφωνίας Επιχορήγησης – Παράρτημα 1 (1/2)</a:t>
            </a:r>
            <a:endParaRPr lang="en-GB" sz="2800" b="1" dirty="0">
              <a:solidFill>
                <a:schemeClr val="bg1"/>
              </a:solidFill>
              <a:ea typeface="+mj-ea"/>
              <a:cs typeface="+mj-cs"/>
            </a:endParaRPr>
          </a:p>
        </p:txBody>
      </p:sp>
    </p:spTree>
    <p:extLst>
      <p:ext uri="{BB962C8B-B14F-4D97-AF65-F5344CB8AC3E}">
        <p14:creationId xmlns:p14="http://schemas.microsoft.com/office/powerpoint/2010/main" val="1452413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25525" y="1080353"/>
            <a:ext cx="11940949" cy="9710351"/>
          </a:xfrm>
          <a:prstGeom prst="rect">
            <a:avLst/>
          </a:prstGeom>
          <a:noFill/>
        </p:spPr>
        <p:txBody>
          <a:bodyPr wrap="square" rtlCol="0">
            <a:spAutoFit/>
          </a:bodyPr>
          <a:lstStyle/>
          <a:p>
            <a:r>
              <a:rPr lang="el-GR" sz="2200" b="1" dirty="0">
                <a:solidFill>
                  <a:srgbClr val="308879"/>
                </a:solidFill>
              </a:rPr>
              <a:t>Τι περιλαμβάνεται στα Παραρτήματα της Συμφωνίας Επιχορήγησης;</a:t>
            </a:r>
          </a:p>
          <a:p>
            <a:pPr marL="180340">
              <a:spcAft>
                <a:spcPts val="600"/>
              </a:spcAft>
            </a:pPr>
            <a:endParaRPr lang="el-GR" u="sng" dirty="0">
              <a:solidFill>
                <a:srgbClr val="000000"/>
              </a:solidFill>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
            </a:pPr>
            <a:r>
              <a:rPr lang="el-GR" sz="2000" b="1" dirty="0"/>
              <a:t>Παράρτημα Ι – </a:t>
            </a:r>
            <a:r>
              <a:rPr lang="en-GB" sz="2000" b="1" dirty="0"/>
              <a:t>Annex 1</a:t>
            </a:r>
            <a:r>
              <a:rPr lang="en-GB" sz="2000" b="1" dirty="0">
                <a:sym typeface="Wingdings" panose="05000000000000000000" pitchFamily="2" charset="2"/>
              </a:rPr>
              <a:t> </a:t>
            </a:r>
            <a:r>
              <a:rPr lang="el-GR" sz="2000" b="1" dirty="0">
                <a:sym typeface="Wingdings" panose="05000000000000000000" pitchFamily="2" charset="2"/>
              </a:rPr>
              <a:t></a:t>
            </a:r>
            <a:r>
              <a:rPr lang="en-US" sz="2000" b="1" dirty="0"/>
              <a:t> </a:t>
            </a:r>
            <a:r>
              <a:rPr lang="en-US" sz="2000" b="1" u="sng" dirty="0">
                <a:effectLst/>
                <a:ea typeface="Times New Roman" panose="02020603050405020304" pitchFamily="18" charset="0"/>
              </a:rPr>
              <a:t>DESCRIPTION OF THE ACTION, LIST OF OTHER BENEFICIARIES AND ESTIMATED BUDGET FOR THE ACTION</a:t>
            </a:r>
            <a:r>
              <a:rPr lang="el-GR" sz="2000" b="1" dirty="0">
                <a:effectLst/>
                <a:ea typeface="Times New Roman" panose="02020603050405020304" pitchFamily="18" charset="0"/>
              </a:rPr>
              <a:t> - </a:t>
            </a:r>
            <a:r>
              <a:rPr lang="el-GR" sz="2000" b="1" u="sng" dirty="0">
                <a:effectLst/>
                <a:ea typeface="Times New Roman" panose="02020603050405020304" pitchFamily="18" charset="0"/>
              </a:rPr>
              <a:t>ΠΕΡΙΓΡΑΦΗ ΤΗΣ ΔΡΑΣΗΣ, ΚΑΤΑΛΟΓΟΣ ΑΛΛΩΝ ΔΙΚΑΙΟΥΧΩΝ ΚΑΙ ΕΚΤΙΜΩΜΕΝΟΣ ΠΡΟΫΠΟΛΟΓΙΣΜΟΣ ΤΗΣ ΔΡΑΣΗΣ</a:t>
            </a:r>
            <a:r>
              <a:rPr lang="el-GR" sz="2000" b="1" dirty="0">
                <a:effectLst/>
                <a:ea typeface="Times New Roman" panose="02020603050405020304" pitchFamily="18" charset="0"/>
              </a:rPr>
              <a:t>:</a:t>
            </a:r>
            <a:endParaRPr lang="en-GB" sz="2000" b="1" u="sng" dirty="0">
              <a:effectLst/>
              <a:ea typeface="Times New Roman" panose="02020603050405020304" pitchFamily="18" charset="0"/>
            </a:endParaRPr>
          </a:p>
          <a:p>
            <a:endParaRPr lang="el-GR" sz="2000" u="sng" dirty="0">
              <a:ea typeface="Times New Roman" panose="02020603050405020304" pitchFamily="18" charset="0"/>
              <a:sym typeface="Wingdings" panose="05000000000000000000" pitchFamily="2" charset="2"/>
            </a:endParaRP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pPr>
            <a:r>
              <a:rPr lang="en-GB" b="1" u="sng"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Participating Organisations – </a:t>
            </a:r>
            <a:r>
              <a:rPr lang="el-GR" b="1" u="sng"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Συμμετέχοντες Οργανισμοί</a:t>
            </a: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 Κατάλογος συμμετεχόντων οργανισμών και παρουσίαση βασικών στοιχείων κάθε οργανισμού</a:t>
            </a: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pPr>
            <a:endParaRPr lang="el-GR"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pPr>
            <a:r>
              <a:rPr lang="en-GB" b="1" u="sng"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Distribution of the grant between participants</a:t>
            </a:r>
            <a:r>
              <a:rPr lang="en-GB" b="1"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 </a:t>
            </a:r>
            <a:r>
              <a:rPr lang="el-GR"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Κατανομή κονδυλίου ανά συμμετέχοντα οργανισμό για κάθε ξεχωριστό Πακέτο Εργασίας</a:t>
            </a:r>
          </a:p>
          <a:p>
            <a:pPr marL="285750" indent="-285750">
              <a:buFont typeface="Wingdings" panose="05000000000000000000" pitchFamily="2" charset="2"/>
              <a:buChar char="ü"/>
            </a:pPr>
            <a:endParaRPr lang="el-GR" u="sng"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pPr>
            <a:endParaRPr lang="en-GB" u="sng"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l-GR" sz="2200" dirty="0"/>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n-GB" u="sng"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2" name="Title 1">
            <a:extLst>
              <a:ext uri="{FF2B5EF4-FFF2-40B4-BE49-F238E27FC236}">
                <a16:creationId xmlns:a16="http://schemas.microsoft.com/office/drawing/2014/main" id="{9C9E5014-4131-4778-092A-9C3452FC9B0D}"/>
              </a:ext>
            </a:extLst>
          </p:cNvPr>
          <p:cNvSpPr txBox="1">
            <a:spLocks/>
          </p:cNvSpPr>
          <p:nvPr/>
        </p:nvSpPr>
        <p:spPr>
          <a:xfrm>
            <a:off x="-367602" y="15749"/>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Παραρτήματα Συμφωνίας Επιχορήγησης – Παράρτημα 1 (2/2)</a:t>
            </a:r>
            <a:endParaRPr lang="en-GB" sz="2800" b="1" dirty="0">
              <a:solidFill>
                <a:schemeClr val="bg1"/>
              </a:solidFill>
              <a:ea typeface="+mj-ea"/>
              <a:cs typeface="+mj-cs"/>
            </a:endParaRPr>
          </a:p>
        </p:txBody>
      </p:sp>
    </p:spTree>
    <p:extLst>
      <p:ext uri="{BB962C8B-B14F-4D97-AF65-F5344CB8AC3E}">
        <p14:creationId xmlns:p14="http://schemas.microsoft.com/office/powerpoint/2010/main" val="1676030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33470" y="836712"/>
            <a:ext cx="11940949" cy="10495181"/>
          </a:xfrm>
          <a:prstGeom prst="rect">
            <a:avLst/>
          </a:prstGeom>
          <a:noFill/>
        </p:spPr>
        <p:txBody>
          <a:bodyPr wrap="square" rtlCol="0">
            <a:spAutoFit/>
          </a:bodyPr>
          <a:lstStyle/>
          <a:p>
            <a:r>
              <a:rPr lang="el-GR" sz="2200" b="1" dirty="0">
                <a:solidFill>
                  <a:srgbClr val="308879"/>
                </a:solidFill>
              </a:rPr>
              <a:t>Τι περιλαμβάνεται στα Παραρτήματα της Συμφωνίας Επιχορήγησης;</a:t>
            </a:r>
          </a:p>
          <a:p>
            <a:endParaRPr lang="el-GR" u="sng" dirty="0">
              <a:solidFill>
                <a:srgbClr val="000000"/>
              </a:solidFill>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
            </a:pPr>
            <a:r>
              <a:rPr lang="el-GR" sz="2000" b="1" dirty="0"/>
              <a:t>Παράρτημα 2 – </a:t>
            </a:r>
            <a:r>
              <a:rPr lang="en-GB" sz="2000" b="1" dirty="0"/>
              <a:t>Annex </a:t>
            </a:r>
            <a:r>
              <a:rPr lang="el-GR" sz="2000" b="1" dirty="0"/>
              <a:t>2</a:t>
            </a:r>
            <a:r>
              <a:rPr lang="en-GB" sz="2000" b="1" dirty="0">
                <a:sym typeface="Wingdings" panose="05000000000000000000" pitchFamily="2" charset="2"/>
              </a:rPr>
              <a:t> </a:t>
            </a:r>
            <a:r>
              <a:rPr lang="el-GR" sz="2000" b="1" dirty="0">
                <a:sym typeface="Wingdings" panose="05000000000000000000" pitchFamily="2" charset="2"/>
              </a:rPr>
              <a:t></a:t>
            </a:r>
            <a:r>
              <a:rPr lang="en-US" sz="2000" b="1" dirty="0"/>
              <a:t> </a:t>
            </a:r>
            <a:r>
              <a:rPr lang="en-US" sz="2000" b="1" u="sng" dirty="0">
                <a:effectLst/>
                <a:latin typeface="Times New Roman" panose="02020603050405020304" pitchFamily="18" charset="0"/>
                <a:ea typeface="Times New Roman" panose="02020603050405020304" pitchFamily="18" charset="0"/>
              </a:rPr>
              <a:t>SPECIFIC RULES</a:t>
            </a:r>
            <a:r>
              <a:rPr lang="el-GR" sz="2000" b="1" dirty="0">
                <a:effectLst/>
                <a:latin typeface="Times New Roman" panose="02020603050405020304" pitchFamily="18" charset="0"/>
                <a:ea typeface="Times New Roman" panose="02020603050405020304" pitchFamily="18" charset="0"/>
              </a:rPr>
              <a:t> - </a:t>
            </a:r>
            <a:r>
              <a:rPr lang="el-GR" sz="2000" b="1" u="sng" dirty="0">
                <a:solidFill>
                  <a:srgbClr val="000000"/>
                </a:solidFill>
                <a:effectLst/>
                <a:latin typeface="Times New Roman" panose="02020603050405020304" pitchFamily="18" charset="0"/>
                <a:ea typeface="Times New Roman" panose="02020603050405020304" pitchFamily="18" charset="0"/>
              </a:rPr>
              <a:t>ΕΙΔΙΚΟΙ ΚΑΝΟΝΕΣ</a:t>
            </a:r>
            <a:r>
              <a:rPr lang="el-GR" sz="2000" b="1" dirty="0">
                <a:solidFill>
                  <a:srgbClr val="000000"/>
                </a:solidFill>
                <a:effectLst/>
                <a:latin typeface="Times New Roman" panose="02020603050405020304" pitchFamily="18" charset="0"/>
                <a:ea typeface="Times New Roman" panose="02020603050405020304" pitchFamily="18" charset="0"/>
              </a:rPr>
              <a:t>:</a:t>
            </a:r>
            <a:r>
              <a:rPr lang="el-GR" sz="2000" b="1" u="sng" dirty="0">
                <a:solidFill>
                  <a:srgbClr val="000000"/>
                </a:solidFill>
                <a:effectLst/>
                <a:latin typeface="Times New Roman" panose="02020603050405020304" pitchFamily="18" charset="0"/>
                <a:ea typeface="Times New Roman" panose="02020603050405020304" pitchFamily="18" charset="0"/>
              </a:rPr>
              <a:t> </a:t>
            </a:r>
            <a:endParaRPr lang="el-GR" sz="2000" b="1" u="sng" dirty="0">
              <a:effectLst/>
              <a:latin typeface="Times New Roman" panose="02020603050405020304" pitchFamily="18" charset="0"/>
              <a:ea typeface="Times New Roman" panose="02020603050405020304" pitchFamily="18" charset="0"/>
            </a:endParaRPr>
          </a:p>
          <a:p>
            <a:endParaRPr lang="el-GR" b="1" dirty="0">
              <a:latin typeface="Times New Roman" panose="02020603050405020304" pitchFamily="18" charset="0"/>
              <a:ea typeface="Times New Roman" panose="02020603050405020304" pitchFamily="18" charset="0"/>
            </a:endParaRPr>
          </a:p>
          <a:p>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Το Παράρτημα αυτό περιλαμβάνει:</a:t>
            </a: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Α. </a:t>
            </a:r>
            <a:r>
              <a:rPr lang="el-GR" u="sng"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Σημαντικές επιπρόσθετες διευκρινίσεις για συγκεκριμένα άρθρα της ενότητας «Όροι και Προϋποθέσεις» </a:t>
            </a: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της βασικής Συμφωνίας Επιχορήγησης. Τα άρθρα για τα οποία παρέχονται διευκρινίσεις είναι τα εξής:</a:t>
            </a: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tabLst>
                <a:tab pos="173038" algn="l"/>
              </a:tabLst>
            </a:pP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ΥΠΕΡΓΟΛΑΒΙΑ (ΑΡΘΡΟ 9.3)</a:t>
            </a:r>
          </a:p>
          <a:p>
            <a:pPr marL="285750" indent="-285750">
              <a:buFont typeface="Wingdings" panose="05000000000000000000" pitchFamily="2" charset="2"/>
              <a:buChar char="ü"/>
            </a:pP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ΠΡΟΣΤΑΣΙΑ ΔΕΔΟΜΕΝΩΝ (— ΑΡΘΡΟ 15)</a:t>
            </a:r>
          </a:p>
          <a:p>
            <a:pPr marL="285750" indent="-285750">
              <a:buFont typeface="Wingdings" panose="05000000000000000000" pitchFamily="2" charset="2"/>
              <a:buChar char="ü"/>
            </a:pP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ΔΙΚΑΙΩΜΑΤΑ ΔΙΑΝΟΗΤΙΚΗΣ ΙΔΙΟΚΤΗΣΙΑΣ (ΔΔΙ) — ΠΡΟΫΠΑΡΧΟΝΤΑ ΣΤΟΙΧΕΙΑ ΚΑΙ ΑΠΟΤΕΛΕΣΜΑΤΑ — ΔΙΚΑΙΩΜΑΤΑ ΠΡΟΣΒΑΣΗΣ ΚΑΙ ΔΙΚΑΙΩΜΑΤΑ ΧΡΗΣΗΣ (— ΑΡΘΡΟ 16)</a:t>
            </a:r>
          </a:p>
          <a:p>
            <a:pPr marL="285750" indent="-285750">
              <a:buFont typeface="Wingdings" panose="05000000000000000000" pitchFamily="2" charset="2"/>
              <a:buChar char="ü"/>
            </a:pP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ΕΠΙΚΟΙΝΩΝΙΑ, ΔΙΑΔΟΣΗ ΚΑΙ ΠΡΟΒΟΛΗ (— ΆΡΘΡΟ 17.4)</a:t>
            </a:r>
          </a:p>
          <a:p>
            <a:pPr marL="285750" indent="-285750">
              <a:buFont typeface="Wingdings" panose="05000000000000000000" pitchFamily="2" charset="2"/>
              <a:buChar char="ü"/>
            </a:pP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ΕΙΔΙΚΟΙ ΚΑΝΟΝΕΣ ΓΙΑ ΤΗΝ ΕΚΤΕΛΕΣΗ ΤΗΣ ΔΡΑΣΗΣ (— ΆΡΘΡΟ 18)</a:t>
            </a:r>
          </a:p>
          <a:p>
            <a:pPr marL="285750" indent="-285750">
              <a:buFont typeface="Wingdings" panose="05000000000000000000" pitchFamily="2" charset="2"/>
              <a:buChar char="ü"/>
            </a:pP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ΥΠΟΒΟΛΗ ΕΚΘΕΣΕΩΝ (— ΆΡΘΡΟ 21)</a:t>
            </a:r>
          </a:p>
          <a:p>
            <a:pPr marL="285750" indent="-285750">
              <a:buFont typeface="Wingdings" panose="05000000000000000000" pitchFamily="2" charset="2"/>
              <a:buChar char="ü"/>
            </a:pP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ΟΦΕΙΛΟΜΕΝΟ ΠΟΣΟ (— ΑΡΘΡΟ 22.3)</a:t>
            </a:r>
          </a:p>
          <a:p>
            <a:pPr marL="285750" indent="-285750">
              <a:buFont typeface="Wingdings" panose="05000000000000000000" pitchFamily="2" charset="2"/>
              <a:buChar char="ü"/>
            </a:pP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ΈΛΕΓΧΟΙ, ΑΞΙΟΛΟΓΗΣΕΙΣ, ΛΟΓΙΣΤΙΚΟΙ ΕΛΕΓΧΟΙ ΚΑΙ ΕΡΕΥΝΕΣ (— ΆΡΘΡΟ 25)</a:t>
            </a:r>
          </a:p>
          <a:p>
            <a:pPr marL="269875" indent="-269875">
              <a:spcAft>
                <a:spcPts val="600"/>
              </a:spcAft>
              <a:buFont typeface="Wingdings" panose="05000000000000000000" pitchFamily="2" charset="2"/>
              <a:buChar char="ü"/>
            </a:pPr>
            <a:r>
              <a:rPr lang="el-GR" dirty="0">
                <a:solidFill>
                  <a:srgbClr val="000000"/>
                </a:solidFill>
                <a:latin typeface="Times New Roman" panose="02020603050405020304" pitchFamily="18" charset="0"/>
                <a:ea typeface="Times New Roman" panose="02020603050405020304" pitchFamily="18" charset="0"/>
              </a:rPr>
              <a:t> ΜΕΙΩΣΗ ΤΗΣ ΕΠΙΧΟΡΗΓΗΣΗΣ ( ―ΑΡΘΡΟ 28)  </a:t>
            </a:r>
          </a:p>
          <a:p>
            <a:pPr marL="269875" indent="-269875">
              <a:spcAft>
                <a:spcPts val="600"/>
              </a:spcAft>
              <a:buFont typeface="Wingdings" panose="05000000000000000000" pitchFamily="2" charset="2"/>
              <a:buChar char="ü"/>
            </a:pPr>
            <a:r>
              <a:rPr lang="en-GB" dirty="0">
                <a:solidFill>
                  <a:srgbClr val="000000"/>
                </a:solidFill>
                <a:latin typeface="Times New Roman" panose="02020603050405020304" pitchFamily="18" charset="0"/>
                <a:ea typeface="Times New Roman" panose="02020603050405020304" pitchFamily="18" charset="0"/>
              </a:rPr>
              <a:t> </a:t>
            </a:r>
            <a:r>
              <a:rPr lang="el-GR" dirty="0">
                <a:solidFill>
                  <a:srgbClr val="000000"/>
                </a:solidFill>
                <a:latin typeface="Times New Roman" panose="02020603050405020304" pitchFamily="18" charset="0"/>
                <a:ea typeface="Times New Roman" panose="02020603050405020304" pitchFamily="18" charset="0"/>
              </a:rPr>
              <a:t>ΕΠΙΚΟΙΝΩΝΙΑ ΜΕΤΑΞΥ ΤΩΝ ΜΕΡΩΝ (— ΑΡΘΡΟ 36)</a:t>
            </a:r>
          </a:p>
          <a:p>
            <a:pPr marL="180340">
              <a:spcAft>
                <a:spcPts val="600"/>
              </a:spcAft>
            </a:pPr>
            <a:endParaRPr lang="en-GB" u="sng"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394228" y="2558"/>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Παραρτήματα Συμφωνίας Επιχορήγησης – Παράρτημα 2 (1/2)</a:t>
            </a:r>
            <a:endParaRPr lang="en-GB" sz="2800" b="1" dirty="0">
              <a:solidFill>
                <a:schemeClr val="bg1"/>
              </a:solidFill>
              <a:ea typeface="+mj-ea"/>
              <a:cs typeface="+mj-cs"/>
            </a:endParaRPr>
          </a:p>
        </p:txBody>
      </p:sp>
    </p:spTree>
    <p:extLst>
      <p:ext uri="{BB962C8B-B14F-4D97-AF65-F5344CB8AC3E}">
        <p14:creationId xmlns:p14="http://schemas.microsoft.com/office/powerpoint/2010/main" val="737556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42820" y="748618"/>
            <a:ext cx="8064896" cy="314288"/>
          </a:xfrm>
          <a:prstGeom prst="rect">
            <a:avLst/>
          </a:prstGeom>
        </p:spPr>
        <p:txBody>
          <a:bodyPr vert="horz" lIns="91440" tIns="45720" rIns="91440" bIns="45720" rtlCol="0" anchor="ctr">
            <a:noAutofit/>
          </a:bodyPr>
          <a:lstStyle/>
          <a:p>
            <a:pPr algn="ctr">
              <a:spcBef>
                <a:spcPct val="0"/>
              </a:spcBef>
              <a:defRPr/>
            </a:pPr>
            <a:endParaRPr lang="el-GR" sz="3600" b="1" dirty="0">
              <a:solidFill>
                <a:schemeClr val="tx1">
                  <a:lumMod val="75000"/>
                  <a:lumOff val="25000"/>
                </a:schemeClr>
              </a:solidFill>
              <a:ea typeface="+mj-ea"/>
              <a:cs typeface="+mj-cs"/>
            </a:endParaRPr>
          </a:p>
          <a:p>
            <a:pPr algn="ctr">
              <a:spcBef>
                <a:spcPct val="0"/>
              </a:spcBef>
              <a:defRPr/>
            </a:pPr>
            <a:endParaRPr lang="en-GB" sz="3600" b="1" dirty="0">
              <a:solidFill>
                <a:srgbClr val="20376A"/>
              </a:solidFill>
              <a:ea typeface="+mj-ea"/>
              <a:cs typeface="+mj-cs"/>
            </a:endParaRPr>
          </a:p>
        </p:txBody>
      </p:sp>
      <p:sp>
        <p:nvSpPr>
          <p:cNvPr id="3" name="Content Placeholder 2"/>
          <p:cNvSpPr txBox="1">
            <a:spLocks/>
          </p:cNvSpPr>
          <p:nvPr/>
        </p:nvSpPr>
        <p:spPr>
          <a:xfrm>
            <a:off x="2117668" y="1161669"/>
            <a:ext cx="7992888" cy="4643597"/>
          </a:xfrm>
          <a:prstGeom prst="rect">
            <a:avLst/>
          </a:prstGeom>
        </p:spPr>
        <p:txBody>
          <a:bodyPr/>
          <a:lstStyle/>
          <a:p>
            <a:pPr algn="ctr"/>
            <a:r>
              <a:rPr lang="el-GR" sz="2400" b="1">
                <a:solidFill>
                  <a:schemeClr val="bg1"/>
                </a:solidFill>
              </a:rPr>
              <a:t>ΠΕΡΙΕΧΟΜΕΝΑ</a:t>
            </a:r>
            <a:endParaRPr lang="en-GB" sz="2400" b="1" dirty="0">
              <a:solidFill>
                <a:schemeClr val="bg1"/>
              </a:solidFill>
            </a:endParaRPr>
          </a:p>
        </p:txBody>
      </p:sp>
      <p:sp>
        <p:nvSpPr>
          <p:cNvPr id="7" name="TextBox 6"/>
          <p:cNvSpPr txBox="1"/>
          <p:nvPr/>
        </p:nvSpPr>
        <p:spPr>
          <a:xfrm>
            <a:off x="551384" y="1412776"/>
            <a:ext cx="10369152" cy="5201424"/>
          </a:xfrm>
          <a:prstGeom prst="rect">
            <a:avLst/>
          </a:prstGeom>
          <a:noFill/>
        </p:spPr>
        <p:txBody>
          <a:bodyPr wrap="square" rtlCol="0">
            <a:spAutoFit/>
          </a:bodyPr>
          <a:lstStyle/>
          <a:p>
            <a:endParaRPr lang="el-GR" sz="1000" dirty="0"/>
          </a:p>
          <a:p>
            <a:pPr marL="450850" indent="-450850">
              <a:buFont typeface="Wingdings" panose="05000000000000000000" pitchFamily="2" charset="2"/>
              <a:buChar char="Ø"/>
              <a:tabLst>
                <a:tab pos="447675" algn="l"/>
              </a:tabLst>
            </a:pPr>
            <a:r>
              <a:rPr lang="el-GR" sz="2400" b="1" dirty="0">
                <a:solidFill>
                  <a:srgbClr val="308879"/>
                </a:solidFill>
              </a:rPr>
              <a:t>Ενότητες, Παραρτήματα και Υπογραφή Συμφωνία Επιχορήγησης</a:t>
            </a:r>
          </a:p>
          <a:p>
            <a:pPr marL="285750" indent="-285750">
              <a:buFont typeface="Wingdings" panose="05000000000000000000" pitchFamily="2" charset="2"/>
              <a:buChar char="Ø"/>
            </a:pPr>
            <a:endParaRPr lang="el-GR" sz="2400" b="1" dirty="0">
              <a:solidFill>
                <a:srgbClr val="308879"/>
              </a:solidFill>
            </a:endParaRPr>
          </a:p>
          <a:p>
            <a:pPr marL="285750" indent="-285750">
              <a:buFont typeface="Wingdings" panose="05000000000000000000" pitchFamily="2" charset="2"/>
              <a:buChar char="Ø"/>
            </a:pPr>
            <a:r>
              <a:rPr lang="el-GR" sz="2400" b="1" dirty="0">
                <a:solidFill>
                  <a:srgbClr val="308879"/>
                </a:solidFill>
              </a:rPr>
              <a:t>   Άρθρα Συμφωνίας Επιχορήγησης &amp; Επιπρόσθετοι Ειδικοί Κανόνες</a:t>
            </a:r>
            <a:endParaRPr lang="en-GB" sz="2400" b="1" dirty="0">
              <a:solidFill>
                <a:srgbClr val="308879"/>
              </a:solidFill>
            </a:endParaRPr>
          </a:p>
          <a:p>
            <a:pPr marL="285750" indent="-285750">
              <a:buFont typeface="Wingdings" panose="05000000000000000000" pitchFamily="2" charset="2"/>
              <a:buChar char="Ø"/>
            </a:pPr>
            <a:endParaRPr lang="en-GB" sz="2400" b="1" dirty="0">
              <a:solidFill>
                <a:srgbClr val="308879"/>
              </a:solidFill>
            </a:endParaRPr>
          </a:p>
          <a:p>
            <a:pPr marL="285750" indent="-285750">
              <a:buFont typeface="Wingdings" panose="05000000000000000000" pitchFamily="2" charset="2"/>
              <a:buChar char="Ø"/>
            </a:pPr>
            <a:r>
              <a:rPr lang="el-GR" sz="2400" b="1" dirty="0">
                <a:solidFill>
                  <a:srgbClr val="308879"/>
                </a:solidFill>
              </a:rPr>
              <a:t>  Τελική Έκθεση</a:t>
            </a:r>
          </a:p>
          <a:p>
            <a:endParaRPr lang="el-GR" sz="2400" dirty="0">
              <a:solidFill>
                <a:srgbClr val="308879"/>
              </a:solidFill>
            </a:endParaRPr>
          </a:p>
          <a:p>
            <a:pPr marL="285750" indent="-285750">
              <a:buFont typeface="Wingdings" panose="05000000000000000000" pitchFamily="2" charset="2"/>
              <a:buChar char="Ø"/>
            </a:pPr>
            <a:r>
              <a:rPr lang="el-GR" sz="2400" b="1" dirty="0">
                <a:solidFill>
                  <a:srgbClr val="308879"/>
                </a:solidFill>
              </a:rPr>
              <a:t>  Αποκοπές στον Τελικό Προϋπολογισμό</a:t>
            </a:r>
          </a:p>
          <a:p>
            <a:endParaRPr lang="el-GR" sz="2400" dirty="0">
              <a:solidFill>
                <a:srgbClr val="308879"/>
              </a:solidFill>
            </a:endParaRPr>
          </a:p>
          <a:p>
            <a:pPr marL="285750" indent="-285750">
              <a:buFont typeface="Wingdings" panose="05000000000000000000" pitchFamily="2" charset="2"/>
              <a:buChar char="Ø"/>
            </a:pPr>
            <a:r>
              <a:rPr lang="el-GR" sz="2400" b="1" dirty="0">
                <a:solidFill>
                  <a:srgbClr val="308879"/>
                </a:solidFill>
              </a:rPr>
              <a:t>  Τροποποιήσεις Συμφωνιών Επιχορήγησης</a:t>
            </a:r>
          </a:p>
          <a:p>
            <a:r>
              <a:rPr lang="el-GR" sz="2400" dirty="0">
                <a:solidFill>
                  <a:srgbClr val="308879"/>
                </a:solidFill>
              </a:rPr>
              <a:t> </a:t>
            </a:r>
          </a:p>
          <a:p>
            <a:pPr marL="285750" indent="-285750">
              <a:buFont typeface="Wingdings" panose="05000000000000000000" pitchFamily="2" charset="2"/>
              <a:buChar char="Ø"/>
            </a:pPr>
            <a:r>
              <a:rPr lang="el-GR" sz="2400" b="1" dirty="0">
                <a:solidFill>
                  <a:srgbClr val="308879"/>
                </a:solidFill>
              </a:rPr>
              <a:t>  Παρακολούθηση και  Έλεγχοι </a:t>
            </a:r>
          </a:p>
          <a:p>
            <a:endParaRPr lang="el-GR" sz="2400" dirty="0">
              <a:solidFill>
                <a:srgbClr val="308879"/>
              </a:solidFill>
            </a:endParaRPr>
          </a:p>
          <a:p>
            <a:pPr marL="285750" indent="-285750">
              <a:buFont typeface="Wingdings" panose="05000000000000000000" pitchFamily="2" charset="2"/>
              <a:buChar char="Ø"/>
            </a:pPr>
            <a:r>
              <a:rPr lang="el-GR" sz="2400" b="1" dirty="0">
                <a:solidFill>
                  <a:srgbClr val="308879"/>
                </a:solidFill>
              </a:rPr>
              <a:t>  Συμβουλές, Καλές Πρακτικές και Χρήσιμη Πληροφόρηση</a:t>
            </a:r>
          </a:p>
        </p:txBody>
      </p:sp>
      <p:sp>
        <p:nvSpPr>
          <p:cNvPr id="6" name="Title 1"/>
          <p:cNvSpPr txBox="1">
            <a:spLocks/>
          </p:cNvSpPr>
          <p:nvPr/>
        </p:nvSpPr>
        <p:spPr>
          <a:xfrm>
            <a:off x="1703512" y="512674"/>
            <a:ext cx="8064896" cy="1080120"/>
          </a:xfrm>
          <a:prstGeom prst="rect">
            <a:avLst/>
          </a:prstGeom>
        </p:spPr>
        <p:txBody>
          <a:bodyPr vert="horz" lIns="91440" tIns="45720" rIns="91440" bIns="45720" rtlCol="0" anchor="ctr">
            <a:noAutofit/>
          </a:bodyPr>
          <a:lstStyle/>
          <a:p>
            <a:pPr algn="ctr">
              <a:spcBef>
                <a:spcPct val="0"/>
              </a:spcBef>
              <a:defRPr/>
            </a:pPr>
            <a:r>
              <a:rPr lang="el-GR" sz="3600" b="1" dirty="0">
                <a:ea typeface="+mj-ea"/>
                <a:cs typeface="+mj-cs"/>
              </a:rPr>
              <a:t>ΠΕΡΙΕΧΟΜΕΝΑ</a:t>
            </a:r>
          </a:p>
        </p:txBody>
      </p:sp>
    </p:spTree>
    <p:extLst>
      <p:ext uri="{BB962C8B-B14F-4D97-AF65-F5344CB8AC3E}">
        <p14:creationId xmlns:p14="http://schemas.microsoft.com/office/powerpoint/2010/main" val="1364764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51051" y="1043740"/>
            <a:ext cx="11940949" cy="9325630"/>
          </a:xfrm>
          <a:prstGeom prst="rect">
            <a:avLst/>
          </a:prstGeom>
          <a:noFill/>
        </p:spPr>
        <p:txBody>
          <a:bodyPr wrap="square" rtlCol="0">
            <a:spAutoFit/>
          </a:bodyPr>
          <a:lstStyle/>
          <a:p>
            <a:r>
              <a:rPr lang="el-GR" sz="2200" b="1" dirty="0">
                <a:solidFill>
                  <a:srgbClr val="308879"/>
                </a:solidFill>
              </a:rPr>
              <a:t>Τι περιλαμβάνεται στα Παραρτήματα της Συμφωνίας Επιχορήγησης;</a:t>
            </a:r>
          </a:p>
          <a:p>
            <a:endParaRPr lang="el-GR" u="sng" dirty="0">
              <a:solidFill>
                <a:srgbClr val="000000"/>
              </a:solidFill>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
            </a:pPr>
            <a:r>
              <a:rPr lang="el-GR" sz="2000" b="1" dirty="0"/>
              <a:t>Παράρτημα 2 – </a:t>
            </a:r>
            <a:r>
              <a:rPr lang="en-GB" sz="2000" b="1" dirty="0"/>
              <a:t>Annex </a:t>
            </a:r>
            <a:r>
              <a:rPr lang="el-GR" sz="2000" b="1" dirty="0"/>
              <a:t>2</a:t>
            </a:r>
            <a:r>
              <a:rPr lang="en-GB" sz="2000" b="1" dirty="0">
                <a:sym typeface="Wingdings" panose="05000000000000000000" pitchFamily="2" charset="2"/>
              </a:rPr>
              <a:t> </a:t>
            </a:r>
            <a:r>
              <a:rPr lang="el-GR" sz="2000" b="1" dirty="0">
                <a:sym typeface="Wingdings" panose="05000000000000000000" pitchFamily="2" charset="2"/>
              </a:rPr>
              <a:t></a:t>
            </a:r>
            <a:r>
              <a:rPr lang="en-US" sz="2000" b="1" dirty="0"/>
              <a:t> </a:t>
            </a:r>
            <a:r>
              <a:rPr lang="en-US" sz="2000" b="1" u="sng" dirty="0">
                <a:effectLst/>
                <a:latin typeface="Times New Roman" panose="02020603050405020304" pitchFamily="18" charset="0"/>
                <a:ea typeface="Times New Roman" panose="02020603050405020304" pitchFamily="18" charset="0"/>
              </a:rPr>
              <a:t>SPECIFIC RULES</a:t>
            </a:r>
            <a:r>
              <a:rPr lang="el-GR" sz="2000" b="1" dirty="0">
                <a:effectLst/>
                <a:latin typeface="Times New Roman" panose="02020603050405020304" pitchFamily="18" charset="0"/>
                <a:ea typeface="Times New Roman" panose="02020603050405020304" pitchFamily="18" charset="0"/>
              </a:rPr>
              <a:t> - </a:t>
            </a:r>
            <a:r>
              <a:rPr lang="el-GR" sz="2000" b="1" u="sng" dirty="0">
                <a:solidFill>
                  <a:srgbClr val="000000"/>
                </a:solidFill>
                <a:effectLst/>
                <a:latin typeface="Times New Roman" panose="02020603050405020304" pitchFamily="18" charset="0"/>
                <a:ea typeface="Times New Roman" panose="02020603050405020304" pitchFamily="18" charset="0"/>
              </a:rPr>
              <a:t>ΕΙΔΙΚΟΙ ΚΑΝΟΝΕΣ</a:t>
            </a:r>
            <a:r>
              <a:rPr lang="el-GR" sz="2000" b="1" dirty="0">
                <a:solidFill>
                  <a:srgbClr val="000000"/>
                </a:solidFill>
                <a:effectLst/>
                <a:latin typeface="Times New Roman" panose="02020603050405020304" pitchFamily="18" charset="0"/>
                <a:ea typeface="Times New Roman" panose="02020603050405020304" pitchFamily="18" charset="0"/>
              </a:rPr>
              <a:t>:</a:t>
            </a:r>
            <a:r>
              <a:rPr lang="el-GR" sz="2000" b="1" u="sng" dirty="0">
                <a:solidFill>
                  <a:srgbClr val="000000"/>
                </a:solidFill>
                <a:effectLst/>
                <a:latin typeface="Times New Roman" panose="02020603050405020304" pitchFamily="18" charset="0"/>
                <a:ea typeface="Times New Roman" panose="02020603050405020304" pitchFamily="18" charset="0"/>
              </a:rPr>
              <a:t> </a:t>
            </a:r>
            <a:endParaRPr lang="el-GR" sz="2000" b="1" u="sng" dirty="0">
              <a:effectLst/>
              <a:latin typeface="Times New Roman" panose="02020603050405020304" pitchFamily="18" charset="0"/>
              <a:ea typeface="Times New Roman" panose="02020603050405020304" pitchFamily="18" charset="0"/>
            </a:endParaRPr>
          </a:p>
          <a:p>
            <a:endParaRPr lang="el-GR" b="1" dirty="0">
              <a:latin typeface="Times New Roman" panose="02020603050405020304" pitchFamily="18" charset="0"/>
              <a:ea typeface="Times New Roman" panose="02020603050405020304" pitchFamily="18" charset="0"/>
            </a:endParaRPr>
          </a:p>
          <a:p>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Το Παράρτημα αυτό περιλαμβάνει:</a:t>
            </a: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Β. </a:t>
            </a:r>
            <a:r>
              <a:rPr lang="el-GR" u="sng"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Επιπρόσθετους ειδικούς κανόνες, ως ακολούθως</a:t>
            </a: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pP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ΣΤΗΡΙΞΗ ΓΙΑ ΤΗΝ ΕΝΤΑΞΗ ΣΥΜΜΕΤΕΧΟΝΤΩΝ ΜΕ ΛΙΓΟΤΕΡΕΣ ΕΥΚΑΙΡΙΕΣ</a:t>
            </a: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pP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ΠΡΟΣΤΑΣΙΑ ΚΑΙ ΑΣΦΑΛΕΙΑ ΤΩΝ ΣΥΜΜΕΤΕΧΟΝΤΩΝ</a:t>
            </a: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pP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ΠΑΡΑΚΟΛΟΥΘΗΣΗ ΚΑΙ ΑΞΙΟΛΟΓΗΣΗ ΤΩΝ ΔΙΑΠΙΣΤΕΥΣΕΩΝ (Αφορά μόνο την Τριτοβάθμια Εκπαίδευση)</a:t>
            </a: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ΔΙΚΑΙΟΥΧΟΙ ΕΓΚΑΤΕΣΤΗΜΕΝΟΙ ΣΕ ΤΡΙΤΕΣ ΧΩΡΕΣ ΠΟΥ ΔΕΝ ΕΙΝΑΙ ΣΥΝΔΕΔΕΜΕΝΕΣ ΜΕ ΤΟ ΠΡΟΓΡΑΜΜΑ</a:t>
            </a: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ΠΙΣΤΟΠΟΙΗΤΙΚΟ </a:t>
            </a:r>
            <a:r>
              <a:rPr lang="en-GB" dirty="0">
                <a:latin typeface="Times New Roman" panose="02020603050405020304" pitchFamily="18" charset="0"/>
                <a:cs typeface="Times New Roman" panose="02020603050405020304" pitchFamily="18" charset="0"/>
              </a:rPr>
              <a:t>YOUTHPASS (</a:t>
            </a:r>
            <a:r>
              <a:rPr lang="el-GR" dirty="0">
                <a:latin typeface="Times New Roman" panose="02020603050405020304" pitchFamily="18" charset="0"/>
                <a:cs typeface="Times New Roman" panose="02020603050405020304" pitchFamily="18" charset="0"/>
              </a:rPr>
              <a:t>Αφορά μόνο τα Σχέδια στον Τομέα της Νεολαίας)</a:t>
            </a:r>
            <a:endParaRPr lang="en-GB"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394228" y="2558"/>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Παραρτήματα Συμφωνίας Επιχορήγησης – Παράρτημα 2 (2/2)</a:t>
            </a:r>
            <a:endParaRPr lang="en-GB" sz="2800" b="1" dirty="0">
              <a:solidFill>
                <a:schemeClr val="bg1"/>
              </a:solidFill>
              <a:ea typeface="+mj-ea"/>
              <a:cs typeface="+mj-cs"/>
            </a:endParaRPr>
          </a:p>
        </p:txBody>
      </p:sp>
    </p:spTree>
    <p:extLst>
      <p:ext uri="{BB962C8B-B14F-4D97-AF65-F5344CB8AC3E}">
        <p14:creationId xmlns:p14="http://schemas.microsoft.com/office/powerpoint/2010/main" val="3483987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51051" y="980728"/>
            <a:ext cx="11940949" cy="8248412"/>
          </a:xfrm>
          <a:prstGeom prst="rect">
            <a:avLst/>
          </a:prstGeom>
          <a:noFill/>
        </p:spPr>
        <p:txBody>
          <a:bodyPr wrap="square" rtlCol="0">
            <a:spAutoFit/>
          </a:bodyPr>
          <a:lstStyle/>
          <a:p>
            <a:r>
              <a:rPr lang="el-GR" sz="2200" b="1" dirty="0">
                <a:solidFill>
                  <a:srgbClr val="308879"/>
                </a:solidFill>
              </a:rPr>
              <a:t>Τι περιλαμβάνεται στα Παραρτήματα της Συμφωνίας Επιχορήγησης;</a:t>
            </a:r>
          </a:p>
          <a:p>
            <a:pPr marL="180340">
              <a:spcAft>
                <a:spcPts val="600"/>
              </a:spcAft>
            </a:pPr>
            <a:endParaRPr lang="el-GR" u="sng" dirty="0">
              <a:solidFill>
                <a:srgbClr val="000000"/>
              </a:solidFill>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
            </a:pPr>
            <a:r>
              <a:rPr lang="el-GR" sz="2000" b="1" dirty="0"/>
              <a:t>Παράρτημα 3 – </a:t>
            </a:r>
            <a:r>
              <a:rPr lang="en-GB" sz="2000" b="1" dirty="0"/>
              <a:t>Annex </a:t>
            </a:r>
            <a:r>
              <a:rPr lang="el-GR" sz="2000" b="1" dirty="0"/>
              <a:t>3</a:t>
            </a:r>
            <a:r>
              <a:rPr lang="en-GB" sz="2000" b="1" dirty="0">
                <a:sym typeface="Wingdings" panose="05000000000000000000" pitchFamily="2" charset="2"/>
              </a:rPr>
              <a:t> </a:t>
            </a:r>
            <a:r>
              <a:rPr lang="el-GR" sz="2000" b="1" dirty="0">
                <a:sym typeface="Wingdings" panose="05000000000000000000" pitchFamily="2" charset="2"/>
              </a:rPr>
              <a:t></a:t>
            </a:r>
            <a:r>
              <a:rPr lang="en-US" sz="2000" b="1" dirty="0"/>
              <a:t> </a:t>
            </a:r>
            <a:r>
              <a:rPr lang="en-US" sz="2000" b="1" u="sng" dirty="0">
                <a:effectLst/>
                <a:latin typeface="Times New Roman" panose="02020603050405020304" pitchFamily="18" charset="0"/>
                <a:ea typeface="Times New Roman" panose="02020603050405020304" pitchFamily="18" charset="0"/>
              </a:rPr>
              <a:t>BENEFICIARY’S BANK ACCOUNT DETAILS </a:t>
            </a:r>
            <a:r>
              <a:rPr lang="el-GR" sz="2000" b="1" u="sng" dirty="0">
                <a:effectLst/>
                <a:latin typeface="Times New Roman" panose="02020603050405020304" pitchFamily="18" charset="0"/>
                <a:ea typeface="Times New Roman" panose="02020603050405020304" pitchFamily="18" charset="0"/>
              </a:rPr>
              <a:t>– ΤΡΑΠΕΖΙΚΑ ΣΤΟΙΧΕΙΑ ΔΙΚΑΙΟΥΧΟΥ</a:t>
            </a:r>
            <a:r>
              <a:rPr lang="el-GR" sz="2000" b="1" dirty="0">
                <a:solidFill>
                  <a:srgbClr val="000000"/>
                </a:solidFill>
                <a:effectLst/>
                <a:latin typeface="Times New Roman" panose="02020603050405020304" pitchFamily="18" charset="0"/>
                <a:ea typeface="Times New Roman" panose="02020603050405020304" pitchFamily="18" charset="0"/>
              </a:rPr>
              <a:t>:</a:t>
            </a:r>
            <a:r>
              <a:rPr lang="el-GR" sz="2000" b="1" u="sng" dirty="0">
                <a:solidFill>
                  <a:srgbClr val="000000"/>
                </a:solidFill>
                <a:effectLst/>
                <a:latin typeface="Times New Roman" panose="02020603050405020304" pitchFamily="18" charset="0"/>
                <a:ea typeface="Times New Roman" panose="02020603050405020304" pitchFamily="18" charset="0"/>
              </a:rPr>
              <a:t> </a:t>
            </a:r>
            <a:endParaRPr lang="el-GR" sz="2000" b="1" u="sng" dirty="0">
              <a:effectLst/>
              <a:latin typeface="Times New Roman" panose="02020603050405020304" pitchFamily="18" charset="0"/>
              <a:ea typeface="Times New Roman" panose="02020603050405020304" pitchFamily="18" charset="0"/>
            </a:endParaRPr>
          </a:p>
          <a:p>
            <a:pPr marL="180340">
              <a:spcAft>
                <a:spcPts val="600"/>
              </a:spcAft>
            </a:pPr>
            <a:endParaRPr lang="el-GR" sz="2000" b="1" dirty="0">
              <a:latin typeface="Times New Roman" panose="02020603050405020304" pitchFamily="18" charset="0"/>
              <a:ea typeface="Times New Roman" panose="02020603050405020304" pitchFamily="18" charset="0"/>
            </a:endParaRPr>
          </a:p>
          <a:p>
            <a:pPr marL="180340">
              <a:spcAft>
                <a:spcPts val="600"/>
              </a:spcAft>
            </a:pPr>
            <a:r>
              <a:rPr lang="el-GR" sz="2000" b="1" u="sng" dirty="0">
                <a:solidFill>
                  <a:srgbClr val="000000"/>
                </a:solidFill>
                <a:latin typeface="Times New Roman" panose="02020603050405020304" pitchFamily="18" charset="0"/>
                <a:ea typeface="Times New Roman" panose="02020603050405020304" pitchFamily="18" charset="0"/>
              </a:rPr>
              <a:t>Σε μία από τις ακόλουθες μορφές</a:t>
            </a:r>
            <a:r>
              <a:rPr lang="el-GR" sz="2000" b="1" dirty="0">
                <a:solidFill>
                  <a:srgbClr val="000000"/>
                </a:solidFill>
                <a:latin typeface="Times New Roman" panose="02020603050405020304" pitchFamily="18" charset="0"/>
                <a:ea typeface="Times New Roman" panose="02020603050405020304" pitchFamily="18" charset="0"/>
              </a:rPr>
              <a:t>:</a:t>
            </a:r>
          </a:p>
          <a:p>
            <a:pPr marL="180340">
              <a:spcAft>
                <a:spcPts val="600"/>
              </a:spcAft>
            </a:pPr>
            <a:endParaRPr lang="el-GR" sz="2000" b="1"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Πιστοποιητικό </a:t>
            </a:r>
            <a:r>
              <a:rPr lang="en-GB" u="sng" dirty="0">
                <a:solidFill>
                  <a:srgbClr val="000000"/>
                </a:solidFill>
                <a:latin typeface="Times New Roman" panose="02020603050405020304" pitchFamily="18" charset="0"/>
                <a:ea typeface="Times New Roman" panose="02020603050405020304" pitchFamily="18" charset="0"/>
              </a:rPr>
              <a:t>IBAN</a:t>
            </a:r>
            <a:r>
              <a:rPr lang="el-GR" dirty="0">
                <a:solidFill>
                  <a:srgbClr val="000000"/>
                </a:solidFill>
                <a:latin typeface="Times New Roman" panose="02020603050405020304" pitchFamily="18" charset="0"/>
                <a:ea typeface="Times New Roman" panose="02020603050405020304" pitchFamily="18" charset="0"/>
              </a:rPr>
              <a:t> </a:t>
            </a:r>
            <a:r>
              <a:rPr lang="el-GR"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a:t>
            </a:r>
            <a:r>
              <a:rPr lang="el-GR" dirty="0">
                <a:solidFill>
                  <a:srgbClr val="000000"/>
                </a:solidFill>
                <a:latin typeface="Times New Roman" panose="02020603050405020304" pitchFamily="18" charset="0"/>
                <a:ea typeface="Times New Roman" panose="02020603050405020304" pitchFamily="18" charset="0"/>
              </a:rPr>
              <a:t> Εκδίδεται από την Τράπεζα</a:t>
            </a:r>
            <a:endParaRPr lang="en-GB"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r>
              <a:rPr lang="en-GB" u="sng" dirty="0">
                <a:solidFill>
                  <a:srgbClr val="000000"/>
                </a:solidFill>
                <a:latin typeface="Times New Roman" panose="02020603050405020304" pitchFamily="18" charset="0"/>
                <a:ea typeface="Times New Roman" panose="02020603050405020304" pitchFamily="18" charset="0"/>
              </a:rPr>
              <a:t>Financial Identification Form</a:t>
            </a:r>
            <a:r>
              <a:rPr lang="el-GR" u="sng" dirty="0">
                <a:solidFill>
                  <a:srgbClr val="000000"/>
                </a:solidFill>
                <a:latin typeface="Times New Roman" panose="02020603050405020304" pitchFamily="18" charset="0"/>
                <a:ea typeface="Times New Roman" panose="02020603050405020304" pitchFamily="18" charset="0"/>
              </a:rPr>
              <a:t> – Δελτίο Τραπεζικών Στοιχείων</a:t>
            </a:r>
            <a:r>
              <a:rPr lang="en-GB" u="sng"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υπογεγραμμένο από την Τράπεζα)</a:t>
            </a:r>
            <a:r>
              <a:rPr lang="el-GR" dirty="0">
                <a:solidFill>
                  <a:srgbClr val="000000"/>
                </a:solidFill>
                <a:latin typeface="Times New Roman" panose="02020603050405020304" pitchFamily="18" charset="0"/>
                <a:ea typeface="Times New Roman" panose="02020603050405020304" pitchFamily="18" charset="0"/>
              </a:rPr>
              <a:t> </a:t>
            </a:r>
            <a:r>
              <a:rPr lang="el-GR"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 Αποτελεί υποχρέωση του εκάστοτε συντονιστή οργανισμού να </a:t>
            </a:r>
            <a:r>
              <a:rPr lang="el-GR" dirty="0" err="1">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επικαιροποιεί</a:t>
            </a:r>
            <a:r>
              <a:rPr lang="el-GR"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 το έντυπο στο </a:t>
            </a:r>
            <a:r>
              <a:rPr lang="en-GB"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ORS </a:t>
            </a:r>
            <a:r>
              <a:rPr lang="el-GR"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(και να ενημερώνει σχετικά την Εθνική Υπηρεσία) κάθε φορά που προκύπτουν αλλαγές στα τραπεζικά του στοιχεία</a:t>
            </a:r>
            <a:endParaRPr lang="el-GR"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816768" y="9850"/>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Παραρτήματα Συμφωνίας Επιχορήγησης – Παράρτημα 3</a:t>
            </a:r>
            <a:endParaRPr lang="en-GB" sz="2800" b="1" dirty="0">
              <a:solidFill>
                <a:schemeClr val="bg1"/>
              </a:solidFill>
              <a:ea typeface="+mj-ea"/>
              <a:cs typeface="+mj-cs"/>
            </a:endParaRPr>
          </a:p>
        </p:txBody>
      </p:sp>
    </p:spTree>
    <p:extLst>
      <p:ext uri="{BB962C8B-B14F-4D97-AF65-F5344CB8AC3E}">
        <p14:creationId xmlns:p14="http://schemas.microsoft.com/office/powerpoint/2010/main" val="2371772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0744" y="21972"/>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Υπογραφή Συμφωνίας Επιχορήγησης</a:t>
            </a:r>
            <a:endParaRPr lang="en-GB" sz="2800" b="1" dirty="0">
              <a:solidFill>
                <a:schemeClr val="bg1"/>
              </a:solidFill>
              <a:ea typeface="+mj-ea"/>
              <a:cs typeface="+mj-cs"/>
            </a:endParaRPr>
          </a:p>
        </p:txBody>
      </p:sp>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7328" y="836712"/>
            <a:ext cx="12144672" cy="8540800"/>
          </a:xfrm>
          <a:prstGeom prst="rect">
            <a:avLst/>
          </a:prstGeom>
          <a:noFill/>
        </p:spPr>
        <p:txBody>
          <a:bodyPr wrap="square" rtlCol="0">
            <a:spAutoFit/>
          </a:bodyPr>
          <a:lstStyle/>
          <a:p>
            <a:pPr marL="342900" indent="-342900">
              <a:buFont typeface="Wingdings" panose="05000000000000000000" pitchFamily="2" charset="2"/>
              <a:buChar char="§"/>
            </a:pPr>
            <a:r>
              <a:rPr lang="el-GR" sz="2000" dirty="0">
                <a:cs typeface="Times New Roman" panose="02020603050405020304" pitchFamily="18" charset="0"/>
              </a:rPr>
              <a:t>H Συμφωνία </a:t>
            </a:r>
            <a:r>
              <a:rPr lang="el-GR" sz="2000" u="sng" dirty="0">
                <a:cs typeface="Times New Roman" panose="02020603050405020304" pitchFamily="18" charset="0"/>
              </a:rPr>
              <a:t>αποστέλλεται μέσω ηλεκτρονικού ταχυδρομείου από τη διεύθυνση IDEP </a:t>
            </a:r>
            <a:r>
              <a:rPr lang="el-GR" sz="2000" u="sng" dirty="0">
                <a:cs typeface="Times New Roman" panose="02020603050405020304" pitchFamily="18" charset="0"/>
                <a:hlinkClick r:id="rId3">
                  <a:extLst>
                    <a:ext uri="{A12FA001-AC4F-418D-AE19-62706E023703}">
                      <ahyp:hlinkClr xmlns:ahyp="http://schemas.microsoft.com/office/drawing/2018/hyperlinkcolor" val="tx"/>
                    </a:ext>
                  </a:extLst>
                </a:hlinkClick>
              </a:rPr>
              <a:t>noreply@jcc.com.cy</a:t>
            </a:r>
            <a:r>
              <a:rPr lang="el-GR" sz="2000" dirty="0">
                <a:cs typeface="Times New Roman" panose="02020603050405020304" pitchFamily="18" charset="0"/>
              </a:rPr>
              <a:t>. Ακολουθώντας τις οδηγίες που περιλαμβάνονται στο πιο πάνω μήνυμα, </a:t>
            </a:r>
            <a:r>
              <a:rPr lang="el-GR" sz="2000" u="sng" dirty="0">
                <a:cs typeface="Times New Roman" panose="02020603050405020304" pitchFamily="18" charset="0"/>
              </a:rPr>
              <a:t>ο νόμιμος εκπρόσωπος του οργανισμού υπογράφει και επιστρέφει ηλεκτρονικά την υπογεγραμμένη Συμφωνία Επιχορήγησης στο ΙΔΕΠ, εντός 10 ημερολογιακών ημερών</a:t>
            </a:r>
            <a:r>
              <a:rPr lang="el-GR" sz="2000" dirty="0">
                <a:cs typeface="Times New Roman" panose="02020603050405020304" pitchFamily="18" charset="0"/>
              </a:rPr>
              <a:t> από την ημερομηνία αποστολής της. Στη συνέχεια, η Συμφωνία υπογράφεται από τη Διεύθυνση του ΙΔΕΠ και αποστέλλεται εκ νέου στον Δικαιούχο, υπογεγραμμένη και από τα δύο μέρη.</a:t>
            </a:r>
          </a:p>
          <a:p>
            <a:endParaRPr lang="el-GR" b="1" u="sng" dirty="0"/>
          </a:p>
          <a:p>
            <a:pPr marL="1073150" indent="-1073150"/>
            <a:r>
              <a:rPr lang="en-GB" sz="1700" i="1" dirty="0"/>
              <a:t>  </a:t>
            </a:r>
            <a:r>
              <a:rPr lang="el-GR" sz="1700" i="1" u="sng" dirty="0"/>
              <a:t>Σημείωση</a:t>
            </a:r>
            <a:r>
              <a:rPr lang="el-GR" sz="1700" i="1" dirty="0"/>
              <a:t>: Για την υπογραφή της Συμφωνίας Επιχορήγησης ο δικαιούχος δεν απαιτείται να είναι κάτοχος “</a:t>
            </a:r>
            <a:r>
              <a:rPr lang="el-GR" sz="1700" i="1" dirty="0" err="1"/>
              <a:t>Qualified</a:t>
            </a:r>
            <a:r>
              <a:rPr lang="el-GR" sz="1700" i="1" dirty="0"/>
              <a:t> </a:t>
            </a:r>
            <a:r>
              <a:rPr lang="el-GR" sz="1700" i="1" dirty="0" err="1"/>
              <a:t>electronic</a:t>
            </a:r>
            <a:r>
              <a:rPr lang="el-GR" sz="1700" i="1" dirty="0"/>
              <a:t>    </a:t>
            </a:r>
            <a:r>
              <a:rPr lang="el-GR" sz="1700" i="1" dirty="0" err="1"/>
              <a:t>signature</a:t>
            </a:r>
            <a:r>
              <a:rPr lang="en-GB" sz="1700" i="1" dirty="0"/>
              <a:t>”</a:t>
            </a:r>
            <a:endParaRPr lang="el-GR" sz="1700" i="1" dirty="0"/>
          </a:p>
          <a:p>
            <a:endParaRPr lang="el-GR" b="1" u="sng" dirty="0">
              <a:highlight>
                <a:srgbClr val="FFFF00"/>
              </a:highlight>
            </a:endParaRPr>
          </a:p>
          <a:p>
            <a:pPr marL="342900" indent="-342900">
              <a:buFont typeface="Wingdings" panose="05000000000000000000" pitchFamily="2" charset="2"/>
              <a:buChar char="§"/>
            </a:pPr>
            <a:r>
              <a:rPr lang="el-GR" sz="2000" dirty="0">
                <a:cs typeface="Times New Roman" panose="02020603050405020304" pitchFamily="18" charset="0"/>
              </a:rPr>
              <a:t>Οι υπογραφές των δύο μερών μπαίνουν </a:t>
            </a:r>
            <a:r>
              <a:rPr lang="el-GR" sz="2000" u="sng" dirty="0">
                <a:cs typeface="Times New Roman" panose="02020603050405020304" pitchFamily="18" charset="0"/>
              </a:rPr>
              <a:t>στο τέλος της ενότητας «</a:t>
            </a:r>
            <a:r>
              <a:rPr lang="en-GB" sz="2000" u="sng" dirty="0">
                <a:cs typeface="Times New Roman" panose="02020603050405020304" pitchFamily="18" charset="0"/>
              </a:rPr>
              <a:t>TERMS AND CONDITIONS - </a:t>
            </a:r>
            <a:r>
              <a:rPr lang="el-GR" sz="2000" u="sng" dirty="0">
                <a:cs typeface="Times New Roman" panose="02020603050405020304" pitchFamily="18" charset="0"/>
              </a:rPr>
              <a:t>ΟΡΟΙ ΚΑΙ ΠΡΟΫΠΟΘΕΣΕΙΣ» (Άρθρο 44)</a:t>
            </a:r>
          </a:p>
          <a:p>
            <a:endParaRPr lang="el-GR" dirty="0">
              <a:cs typeface="Times New Roman" panose="02020603050405020304" pitchFamily="18" charset="0"/>
            </a:endParaRPr>
          </a:p>
          <a:p>
            <a:pPr marL="342900" indent="-342900">
              <a:buFont typeface="Wingdings" panose="05000000000000000000" pitchFamily="2" charset="2"/>
              <a:buChar char="§"/>
            </a:pPr>
            <a:r>
              <a:rPr lang="el-GR" sz="2000" dirty="0">
                <a:cs typeface="Times New Roman" panose="02020603050405020304" pitchFamily="18" charset="0"/>
              </a:rPr>
              <a:t>Η υπογραφή των νόμιμων εκπροσώπων των δύο μερών, που καταχωρείται στο πιο πάνω σημείο της Συμφωνίας, </a:t>
            </a:r>
            <a:r>
              <a:rPr lang="el-GR" sz="2000" u="sng" dirty="0">
                <a:cs typeface="Times New Roman" panose="02020603050405020304" pitchFamily="18" charset="0"/>
              </a:rPr>
              <a:t>είναι δεσμευτική για όλα τα μέρη της Συμφωνίας και τα Παραρτήματά της</a:t>
            </a:r>
            <a:r>
              <a:rPr lang="el-GR" sz="2000" dirty="0">
                <a:cs typeface="Times New Roman" panose="02020603050405020304" pitchFamily="18" charset="0"/>
              </a:rPr>
              <a:t>.</a:t>
            </a:r>
          </a:p>
          <a:p>
            <a:endParaRPr lang="el-GR" dirty="0">
              <a:cs typeface="Times New Roman" panose="02020603050405020304" pitchFamily="18" charset="0"/>
            </a:endParaRPr>
          </a:p>
          <a:p>
            <a:pPr marL="342900" indent="-342900">
              <a:buFont typeface="Wingdings" panose="05000000000000000000" pitchFamily="2" charset="2"/>
              <a:buChar char="§"/>
            </a:pPr>
            <a:r>
              <a:rPr lang="el-GR" sz="2000" u="sng" dirty="0">
                <a:cs typeface="Times New Roman" panose="02020603050405020304" pitchFamily="18" charset="0"/>
              </a:rPr>
              <a:t>Για όσα Σχέδια λαμβάνουν και υπογράφουν τη Συμφωνία Επιχορήγησης κατόπιν της εγκεκριμένης ημερομηνίας έναρξής τους, τα έξοδα των δραστηριοτήτων που υλοποιούνται στο μεσοδιάστημα θεωρούνται επιλέξιμα</a:t>
            </a:r>
            <a:r>
              <a:rPr lang="el-GR" sz="2000" dirty="0">
                <a:cs typeface="Times New Roman" panose="02020603050405020304" pitchFamily="18" charset="0"/>
              </a:rPr>
              <a:t>, νοουμένου ότι οι δραστηριότητες υλοποιούνται στη βάση των κανονισμών του Προγράμματος και εντός </a:t>
            </a:r>
            <a:endParaRPr lang="en-GB" sz="2000" dirty="0">
              <a:cs typeface="Times New Roman" panose="02020603050405020304" pitchFamily="18" charset="0"/>
            </a:endParaRPr>
          </a:p>
          <a:p>
            <a:r>
              <a:rPr lang="en-GB" sz="2000" dirty="0">
                <a:cs typeface="Times New Roman" panose="02020603050405020304" pitchFamily="18" charset="0"/>
              </a:rPr>
              <a:t>      </a:t>
            </a:r>
            <a:r>
              <a:rPr lang="el-GR" sz="2000" dirty="0">
                <a:cs typeface="Times New Roman" panose="02020603050405020304" pitchFamily="18" charset="0"/>
              </a:rPr>
              <a:t>της χρονικής περιόδου υλοποίησης του Σχεδίου, όπως αυτή αναγράφεται στο έντυπο της Συμφωνίας</a:t>
            </a:r>
            <a:endParaRPr lang="el-GR" sz="2000" dirty="0">
              <a:ea typeface="Times New Roman" panose="02020603050405020304" pitchFamily="18" charset="0"/>
              <a:cs typeface="Times New Roman" panose="02020603050405020304" pitchFamily="18" charset="0"/>
            </a:endParaRPr>
          </a:p>
          <a:p>
            <a:endParaRPr lang="en-GB" sz="1800" b="1" dirty="0">
              <a:effectLst/>
              <a:latin typeface="Times New Roman" panose="02020603050405020304" pitchFamily="18" charset="0"/>
              <a:ea typeface="Times New Roman" panose="02020603050405020304" pitchFamily="18" charset="0"/>
            </a:endParaRPr>
          </a:p>
          <a:p>
            <a:endParaRPr lang="el-GR" b="1" dirty="0">
              <a:latin typeface="Times New Roman" panose="02020603050405020304" pitchFamily="18" charset="0"/>
              <a:ea typeface="Times New Roman" panose="02020603050405020304" pitchFamily="18" charset="0"/>
            </a:endParaRPr>
          </a:p>
          <a:p>
            <a:endParaRPr lang="el-GR" b="1" dirty="0">
              <a:latin typeface="Times New Roman" panose="02020603050405020304" pitchFamily="18" charset="0"/>
              <a:ea typeface="Times New Roman" panose="02020603050405020304" pitchFamily="18" charset="0"/>
            </a:endParaRPr>
          </a:p>
          <a:p>
            <a:endParaRPr lang="en-GB" b="1" dirty="0">
              <a:effectLst/>
              <a:latin typeface="Times New Roman" panose="02020603050405020304" pitchFamily="18" charset="0"/>
              <a:ea typeface="Times New Roman" panose="02020603050405020304" pitchFamily="18" charset="0"/>
            </a:endParaRPr>
          </a:p>
          <a:p>
            <a:endParaRPr lang="el-GR" sz="2000" b="1" u="sng" dirty="0"/>
          </a:p>
          <a:p>
            <a:pPr marL="342900" indent="-342900">
              <a:buFont typeface="Wingdings" panose="05000000000000000000" pitchFamily="2" charset="2"/>
              <a:buChar char="§"/>
            </a:pPr>
            <a:endParaRPr lang="el-GR" sz="2000" b="1" dirty="0"/>
          </a:p>
          <a:p>
            <a:endParaRPr lang="el-GR" sz="1700" b="1" dirty="0"/>
          </a:p>
          <a:p>
            <a:endParaRPr lang="el-GR" dirty="0"/>
          </a:p>
          <a:p>
            <a:pPr marL="285750" indent="-285750">
              <a:buFont typeface="Wingdings" panose="05000000000000000000" pitchFamily="2" charset="2"/>
              <a:buChar char="q"/>
            </a:pPr>
            <a:endParaRPr lang="el-GR" dirty="0"/>
          </a:p>
          <a:p>
            <a:endParaRPr lang="en-US" dirty="0"/>
          </a:p>
        </p:txBody>
      </p:sp>
    </p:spTree>
    <p:extLst>
      <p:ext uri="{BB962C8B-B14F-4D97-AF65-F5344CB8AC3E}">
        <p14:creationId xmlns:p14="http://schemas.microsoft.com/office/powerpoint/2010/main" val="2975560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TextBox 5">
            <a:extLst>
              <a:ext uri="{FF2B5EF4-FFF2-40B4-BE49-F238E27FC236}">
                <a16:creationId xmlns:a16="http://schemas.microsoft.com/office/drawing/2014/main" id="{CEF231F0-92B8-48DB-9CBF-8DFC382460C2}"/>
              </a:ext>
            </a:extLst>
          </p:cNvPr>
          <p:cNvSpPr txBox="1"/>
          <p:nvPr/>
        </p:nvSpPr>
        <p:spPr>
          <a:xfrm>
            <a:off x="2719938" y="3130779"/>
            <a:ext cx="6946575" cy="31393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1EA292"/>
                </a:solidFill>
                <a:effectLst/>
                <a:uLnTx/>
                <a:uFillTx/>
              </a:rPr>
              <a:t>Συμπράξεις Συνεργασίας</a:t>
            </a:r>
            <a:endParaRPr kumimoji="0" lang="en-GB"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7030A0"/>
                </a:solidFill>
                <a:effectLst/>
                <a:uLnTx/>
                <a:uFillTx/>
              </a:rPr>
              <a:t>Διαχείριση Εγκεκριμένων Σχεδίων Πρόσκλησης 2023</a:t>
            </a:r>
          </a:p>
          <a:p>
            <a:pPr marL="0" marR="0" lvl="0" indent="0" algn="ctr" defTabSz="914400" eaLnBrk="1" fontAlgn="auto" latinLnBrk="0" hangingPunct="1">
              <a:lnSpc>
                <a:spcPct val="100000"/>
              </a:lnSpc>
              <a:spcBef>
                <a:spcPts val="0"/>
              </a:spcBef>
              <a:spcAft>
                <a:spcPts val="0"/>
              </a:spcAft>
              <a:buClrTx/>
              <a:buSzTx/>
              <a:buFontTx/>
              <a:buNone/>
              <a:tabLst/>
              <a:defRPr/>
            </a:pPr>
            <a:endParaRPr lang="el-GR" sz="3400" b="1" kern="0" dirty="0">
              <a:solidFill>
                <a:srgbClr val="1EA292"/>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l-GR" sz="3400" b="1" kern="0" dirty="0">
                <a:solidFill>
                  <a:srgbClr val="1EA292"/>
                </a:solidFill>
              </a:rPr>
              <a:t>ΑΡΘΡΑ</a:t>
            </a:r>
            <a:r>
              <a:rPr lang="el-GR" sz="2800" b="1" kern="0" dirty="0">
                <a:solidFill>
                  <a:srgbClr val="FF6600"/>
                </a:solidFill>
              </a:rPr>
              <a:t> </a:t>
            </a:r>
            <a:r>
              <a:rPr lang="el-GR" sz="3400" b="1" kern="0" dirty="0">
                <a:solidFill>
                  <a:srgbClr val="1EA292"/>
                </a:solidFill>
              </a:rPr>
              <a:t>ΣΥΜΦΩΝΙΑΣ ΕΠΙΧΟΡΗΓΗΣΗΣ ΚΑΙ ΕΠΙΠΡΟΣΘΕΤΟΙ ΕΙΔΙΚΟΙ ΚΑΝΟΝΕΣ</a:t>
            </a:r>
            <a:endParaRPr kumimoji="0" lang="en-US" sz="3400" b="1" i="0" u="none" strike="noStrike" kern="0" cap="none" spc="0" normalizeH="0" baseline="0" noProof="0" dirty="0">
              <a:ln>
                <a:noFill/>
              </a:ln>
              <a:solidFill>
                <a:srgbClr val="1EA292"/>
              </a:solidFill>
              <a:effectLst/>
              <a:uLnTx/>
              <a:uFillTx/>
            </a:endParaRPr>
          </a:p>
        </p:txBody>
      </p:sp>
      <p:pic>
        <p:nvPicPr>
          <p:cNvPr id="2" name="Picture 8" descr="Image result for Agreements icons">
            <a:extLst>
              <a:ext uri="{FF2B5EF4-FFF2-40B4-BE49-F238E27FC236}">
                <a16:creationId xmlns:a16="http://schemas.microsoft.com/office/drawing/2014/main" id="{C6212D49-7683-5755-CDA1-2F2B782ED6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9690" y="932507"/>
            <a:ext cx="2198271" cy="219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002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97860" y="1357363"/>
            <a:ext cx="11737304" cy="4524315"/>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4 </a:t>
            </a:r>
            <a:r>
              <a:rPr lang="el-GR" sz="2000" b="1" dirty="0"/>
              <a:t>– </a:t>
            </a:r>
            <a:r>
              <a:rPr lang="el-GR" sz="2000" b="1" u="sng" dirty="0"/>
              <a:t>Διάρκεια και Ημερομηνία Έναρξης</a:t>
            </a:r>
            <a:r>
              <a:rPr lang="el-GR" sz="2000" b="1" dirty="0"/>
              <a:t>: </a:t>
            </a:r>
          </a:p>
          <a:p>
            <a:pPr algn="just"/>
            <a:endParaRPr lang="el-GR" sz="2000" b="1" dirty="0"/>
          </a:p>
          <a:p>
            <a:pPr algn="just"/>
            <a:r>
              <a:rPr lang="el-GR" u="sng" dirty="0">
                <a:latin typeface="Times New Roman" panose="02020603050405020304" pitchFamily="18" charset="0"/>
                <a:cs typeface="Times New Roman" panose="02020603050405020304" pitchFamily="18" charset="0"/>
              </a:rPr>
              <a:t>Η διάρκεια ενός Σχεδίου μπορεί – σε εξαιρετικές περιπτώσεις - να παραταθεί, εφόσον</a:t>
            </a:r>
            <a:r>
              <a:rPr lang="el-GR" dirty="0">
                <a:latin typeface="Times New Roman" panose="02020603050405020304" pitchFamily="18" charset="0"/>
                <a:cs typeface="Times New Roman" panose="02020603050405020304" pitchFamily="18" charset="0"/>
              </a:rPr>
              <a:t>: </a:t>
            </a:r>
          </a:p>
          <a:p>
            <a:pPr algn="just"/>
            <a:endParaRPr lang="el-GR"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Όλοι οι εταίροι είναι σύμφωνοι με την αλλαγή</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παράταση εξυπηρετεί το γενικό συμφέρον του Σχεδίου</a:t>
            </a:r>
            <a:endParaRPr lang="en-GB"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συνολική διάρκεια του Σχεδίου δε θα ξεπερνά τους 36 μήνες</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Υποβληθεί επαρκώς αιτιολογημένο γραπτό αίτημα προς την ΕΥ, τουλάχιστον ένα μήνα πριν από τη λήξη του Σχεδίου</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 αίτημα για παράταση της διάρκειας και συνεπώς, για τροποποίηση της Συμφωνίας Επιχορήγησης, γίνει αποδεκτό από την ΕΥ</a:t>
            </a:r>
          </a:p>
          <a:p>
            <a:pPr algn="just"/>
            <a:endParaRPr lang="en-GB" sz="1700" i="1" u="sng" dirty="0">
              <a:latin typeface="Times New Roman" panose="02020603050405020304" pitchFamily="18" charset="0"/>
              <a:cs typeface="Times New Roman" panose="02020603050405020304" pitchFamily="18" charset="0"/>
            </a:endParaRPr>
          </a:p>
          <a:p>
            <a:pPr algn="just"/>
            <a:endParaRPr lang="en-GB" sz="1700" i="1" u="sng" dirty="0">
              <a:latin typeface="Times New Roman" panose="02020603050405020304" pitchFamily="18" charset="0"/>
              <a:cs typeface="Times New Roman" panose="02020603050405020304" pitchFamily="18" charset="0"/>
            </a:endParaRPr>
          </a:p>
          <a:p>
            <a:pPr algn="just"/>
            <a:endParaRPr lang="el-GR" sz="1700" i="1" u="sng" dirty="0">
              <a:latin typeface="Times New Roman" panose="02020603050405020304" pitchFamily="18" charset="0"/>
              <a:cs typeface="Times New Roman" panose="02020603050405020304" pitchFamily="18" charset="0"/>
            </a:endParaRPr>
          </a:p>
          <a:p>
            <a:pPr algn="just"/>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a:t>
            </a:r>
            <a:r>
              <a:rPr lang="en-GB" sz="1700" i="1" dirty="0">
                <a:latin typeface="Times New Roman" panose="02020603050405020304" pitchFamily="18" charset="0"/>
                <a:cs typeface="Times New Roman" panose="02020603050405020304" pitchFamily="18" charset="0"/>
              </a:rPr>
              <a:t>H </a:t>
            </a:r>
            <a:r>
              <a:rPr lang="el-GR" sz="1700" i="1" dirty="0">
                <a:latin typeface="Times New Roman" panose="02020603050405020304" pitchFamily="18" charset="0"/>
                <a:cs typeface="Times New Roman" panose="02020603050405020304" pitchFamily="18" charset="0"/>
              </a:rPr>
              <a:t>συνολική επιχορήγηση </a:t>
            </a:r>
            <a:r>
              <a:rPr lang="el-GR" sz="1700" i="1" u="sng" dirty="0">
                <a:latin typeface="Times New Roman" panose="02020603050405020304" pitchFamily="18" charset="0"/>
                <a:cs typeface="Times New Roman" panose="02020603050405020304" pitchFamily="18" charset="0"/>
              </a:rPr>
              <a:t>δεν αυξάνεται</a:t>
            </a:r>
            <a:r>
              <a:rPr lang="el-GR" sz="1700" i="1" dirty="0">
                <a:latin typeface="Times New Roman" panose="02020603050405020304" pitchFamily="18" charset="0"/>
                <a:cs typeface="Times New Roman" panose="02020603050405020304" pitchFamily="18" charset="0"/>
              </a:rPr>
              <a:t> ως αποτέλεσμα της παράτασης της διάρκειας του Σχεδίου</a:t>
            </a:r>
          </a:p>
          <a:p>
            <a:pPr algn="just"/>
            <a:endParaRPr lang="en-US" dirty="0"/>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84720" y="0"/>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(1/25)</a:t>
            </a:r>
            <a:endParaRPr lang="en-GB" sz="2800" b="1" dirty="0">
              <a:solidFill>
                <a:schemeClr val="bg1"/>
              </a:solidFill>
              <a:ea typeface="+mj-ea"/>
              <a:cs typeface="+mj-cs"/>
            </a:endParaRPr>
          </a:p>
        </p:txBody>
      </p:sp>
    </p:spTree>
    <p:extLst>
      <p:ext uri="{BB962C8B-B14F-4D97-AF65-F5344CB8AC3E}">
        <p14:creationId xmlns:p14="http://schemas.microsoft.com/office/powerpoint/2010/main" val="3167119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61928" y="1043347"/>
            <a:ext cx="11810736" cy="5109091"/>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a:t>
            </a:r>
            <a:r>
              <a:rPr lang="en-GB" sz="2000" b="1" u="sng" dirty="0"/>
              <a:t>5</a:t>
            </a:r>
            <a:r>
              <a:rPr lang="el-GR" sz="2000" b="1" u="sng" dirty="0"/>
              <a:t> </a:t>
            </a:r>
            <a:r>
              <a:rPr lang="el-GR" sz="2000" b="1" dirty="0"/>
              <a:t>– </a:t>
            </a:r>
            <a:r>
              <a:rPr lang="el-GR" sz="2000" b="1" u="sng" dirty="0"/>
              <a:t>Επιχορήγηση</a:t>
            </a:r>
            <a:r>
              <a:rPr lang="el-GR" sz="2000" b="1" dirty="0"/>
              <a:t>: </a:t>
            </a:r>
          </a:p>
          <a:p>
            <a:pPr algn="just"/>
            <a:endParaRPr lang="el-GR" sz="2000" b="1" dirty="0"/>
          </a:p>
          <a:p>
            <a:pPr algn="just"/>
            <a:r>
              <a:rPr lang="el-GR" b="1" u="sng" dirty="0">
                <a:latin typeface="Times New Roman" panose="02020603050405020304" pitchFamily="18" charset="0"/>
                <a:cs typeface="Times New Roman" panose="02020603050405020304" pitchFamily="18" charset="0"/>
              </a:rPr>
              <a:t>Μορφή της Επιχορήγησης</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Κατ’ </a:t>
            </a:r>
            <a:r>
              <a:rPr lang="el-GR" dirty="0" err="1">
                <a:latin typeface="Times New Roman" panose="02020603050405020304" pitchFamily="18" charset="0"/>
                <a:cs typeface="Times New Roman" panose="02020603050405020304" pitchFamily="18" charset="0"/>
                <a:sym typeface="Wingdings" panose="05000000000000000000" pitchFamily="2" charset="2"/>
              </a:rPr>
              <a:t>αποκοπήν</a:t>
            </a:r>
            <a:r>
              <a:rPr lang="el-GR" dirty="0">
                <a:latin typeface="Times New Roman" panose="02020603050405020304" pitchFamily="18" charset="0"/>
                <a:cs typeface="Times New Roman" panose="02020603050405020304" pitchFamily="18" charset="0"/>
                <a:sym typeface="Wingdings" panose="05000000000000000000" pitchFamily="2" charset="2"/>
              </a:rPr>
              <a:t> ποσό, το οποίο:</a:t>
            </a:r>
            <a:endParaRPr lang="el-GR" dirty="0">
              <a:latin typeface="Times New Roman" panose="02020603050405020304" pitchFamily="18" charset="0"/>
              <a:cs typeface="Times New Roman" panose="02020603050405020304" pitchFamily="18" charset="0"/>
            </a:endParaRPr>
          </a:p>
          <a:p>
            <a:pPr algn="just"/>
            <a:endParaRPr lang="el-GR"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Ισοδυναμεί με το αιτούμενο ποσό: </a:t>
            </a:r>
            <a:r>
              <a:rPr lang="el-GR" u="sng" dirty="0">
                <a:latin typeface="Times New Roman" panose="02020603050405020304" pitchFamily="18" charset="0"/>
                <a:cs typeface="Times New Roman" panose="02020603050405020304" pitchFamily="18" charset="0"/>
              </a:rPr>
              <a:t>Κατά το στάδιο έγκρισης, η Εθνική Υπηρεσία δεν έχει τη δυνατότητα αναθεώρησης του αιτούμενου προϋπολογισμού</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Αναμένεται να καλύψει μέρος των εξόδων που συνδέονται με την υλοποίηση των επιλέξιμων δραστηριοτήτων του Σχεδίου: </a:t>
            </a:r>
            <a:r>
              <a:rPr lang="en-GB"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Ισχύει η αρχή της συγχρηματοδότησης</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Δε σημαίνει απαραίτητα ότι είναι το τελικό συνολικό ποσό που θα λάβει η κοινοπραξία, μετά από την ολοκλήρωση του σχεδίου: </a:t>
            </a:r>
            <a:r>
              <a:rPr lang="el-GR" u="sng" dirty="0">
                <a:latin typeface="Times New Roman" panose="02020603050405020304" pitchFamily="18" charset="0"/>
                <a:cs typeface="Times New Roman" panose="02020603050405020304" pitchFamily="18" charset="0"/>
              </a:rPr>
              <a:t>Στο στάδιο της αξιολόγησης της τελικής έκθεσης, η Εθνική Υπηρεσία έχει τη δυνατότητα να εφαρμόσει αποκοπές στον δηλωθέντα προϋπολογισμό</a:t>
            </a:r>
          </a:p>
          <a:p>
            <a:pPr algn="just"/>
            <a:endParaRPr lang="el-GR" sz="1700" i="1" u="sng" dirty="0">
              <a:latin typeface="Times New Roman" panose="02020603050405020304" pitchFamily="18" charset="0"/>
              <a:cs typeface="Times New Roman" panose="02020603050405020304" pitchFamily="18" charset="0"/>
            </a:endParaRPr>
          </a:p>
          <a:p>
            <a:pPr algn="just"/>
            <a:endParaRPr lang="en-GB" sz="1700" i="1" u="sng" dirty="0">
              <a:latin typeface="Times New Roman" panose="02020603050405020304" pitchFamily="18" charset="0"/>
              <a:cs typeface="Times New Roman" panose="02020603050405020304" pitchFamily="18" charset="0"/>
            </a:endParaRPr>
          </a:p>
          <a:p>
            <a:pPr algn="just"/>
            <a:r>
              <a:rPr lang="el-GR" b="1" u="sng" dirty="0">
                <a:latin typeface="Times New Roman" panose="02020603050405020304" pitchFamily="18" charset="0"/>
                <a:cs typeface="Times New Roman" panose="02020603050405020304" pitchFamily="18" charset="0"/>
              </a:rPr>
              <a:t>Ανώτατο Ποσό Επιχορήγησης</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Καθορίζεται στο Δελτίο Δεδομένων (</a:t>
            </a:r>
            <a:r>
              <a:rPr lang="el-GR" dirty="0" err="1">
                <a:latin typeface="Times New Roman" panose="02020603050405020304" pitchFamily="18" charset="0"/>
                <a:cs typeface="Times New Roman" panose="02020603050405020304" pitchFamily="18" charset="0"/>
                <a:sym typeface="Wingdings" panose="05000000000000000000" pitchFamily="2" charset="2"/>
              </a:rPr>
              <a:t>Data</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dirty="0" err="1">
                <a:latin typeface="Times New Roman" panose="02020603050405020304" pitchFamily="18" charset="0"/>
                <a:cs typeface="Times New Roman" panose="02020603050405020304" pitchFamily="18" charset="0"/>
                <a:sym typeface="Wingdings" panose="05000000000000000000" pitchFamily="2" charset="2"/>
              </a:rPr>
              <a:t>Sheet</a:t>
            </a:r>
            <a:r>
              <a:rPr lang="el-GR" dirty="0">
                <a:latin typeface="Times New Roman" panose="02020603050405020304" pitchFamily="18" charset="0"/>
                <a:cs typeface="Times New Roman" panose="02020603050405020304" pitchFamily="18" charset="0"/>
                <a:sym typeface="Wingdings" panose="05000000000000000000" pitchFamily="2" charset="2"/>
              </a:rPr>
              <a:t>) και στο Παράρτημα 1</a:t>
            </a:r>
          </a:p>
          <a:p>
            <a:pPr algn="just"/>
            <a:endParaRPr lang="en-GB"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Σε καμία περίπτωση, δεν μπορεί να αυξηθεί</a:t>
            </a:r>
            <a:r>
              <a:rPr lang="el-GR" dirty="0">
                <a:latin typeface="Times New Roman" panose="02020603050405020304" pitchFamily="18" charset="0"/>
                <a:cs typeface="Times New Roman" panose="02020603050405020304" pitchFamily="18" charset="0"/>
              </a:rPr>
              <a:t>, κατά την υλοποίηση του σχεδίου</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Τυχόν </a:t>
            </a:r>
            <a:r>
              <a:rPr lang="el-GR" u="sng" dirty="0">
                <a:latin typeface="Times New Roman" panose="02020603050405020304" pitchFamily="18" charset="0"/>
                <a:cs typeface="Times New Roman" panose="02020603050405020304" pitchFamily="18" charset="0"/>
              </a:rPr>
              <a:t>επιλέξιμα “</a:t>
            </a:r>
            <a:r>
              <a:rPr lang="el-GR" u="sng" dirty="0" err="1">
                <a:latin typeface="Times New Roman" panose="02020603050405020304" pitchFamily="18" charset="0"/>
                <a:cs typeface="Times New Roman" panose="02020603050405020304" pitchFamily="18" charset="0"/>
              </a:rPr>
              <a:t>force-majeure</a:t>
            </a:r>
            <a:r>
              <a:rPr lang="el-GR" u="sng" dirty="0">
                <a:latin typeface="Times New Roman" panose="02020603050405020304" pitchFamily="18" charset="0"/>
                <a:cs typeface="Times New Roman" panose="02020603050405020304" pitchFamily="18" charset="0"/>
              </a:rPr>
              <a:t>” έξοδα συγκαταλέγονται στον αρχικό εγκεκριμένο προϋπολογισμό</a:t>
            </a: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84720" y="31340"/>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a:t>
            </a:r>
            <a:r>
              <a:rPr lang="en-GB" sz="2800" b="1" dirty="0">
                <a:solidFill>
                  <a:schemeClr val="bg1"/>
                </a:solidFill>
                <a:ea typeface="+mj-ea"/>
                <a:cs typeface="+mj-cs"/>
              </a:rPr>
              <a:t>2</a:t>
            </a:r>
            <a:r>
              <a:rPr lang="el-GR" sz="2800" b="1" dirty="0">
                <a:solidFill>
                  <a:schemeClr val="bg1"/>
                </a:solidFill>
                <a:ea typeface="+mj-ea"/>
                <a:cs typeface="+mj-cs"/>
              </a:rPr>
              <a:t>/25)</a:t>
            </a:r>
            <a:endParaRPr lang="en-GB" sz="2800" b="1" dirty="0">
              <a:solidFill>
                <a:schemeClr val="bg1"/>
              </a:solidFill>
              <a:ea typeface="+mj-ea"/>
              <a:cs typeface="+mj-cs"/>
            </a:endParaRPr>
          </a:p>
        </p:txBody>
      </p:sp>
    </p:spTree>
    <p:extLst>
      <p:ext uri="{BB962C8B-B14F-4D97-AF65-F5344CB8AC3E}">
        <p14:creationId xmlns:p14="http://schemas.microsoft.com/office/powerpoint/2010/main" val="2951630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836712"/>
            <a:ext cx="11881320" cy="7525137"/>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7 </a:t>
            </a:r>
            <a:r>
              <a:rPr lang="el-GR" sz="2000" b="1" dirty="0"/>
              <a:t>– </a:t>
            </a:r>
            <a:r>
              <a:rPr lang="el-GR" sz="2000" b="1" u="sng" dirty="0"/>
              <a:t>Δικαιούχοι</a:t>
            </a:r>
            <a:r>
              <a:rPr lang="el-GR" sz="2000" b="1" dirty="0"/>
              <a:t>: </a:t>
            </a:r>
          </a:p>
          <a:p>
            <a:pPr marL="342900" indent="-342900" algn="just">
              <a:buFont typeface="Wingdings" panose="05000000000000000000" pitchFamily="2" charset="2"/>
              <a:buChar char="§"/>
              <a:tabLst>
                <a:tab pos="357188" algn="l"/>
              </a:tabLst>
            </a:pPr>
            <a:endParaRPr lang="el-GR" sz="2000" b="1" dirty="0"/>
          </a:p>
          <a:p>
            <a:pPr algn="just"/>
            <a:endParaRPr lang="el-GR" sz="1000" b="1" dirty="0"/>
          </a:p>
          <a:p>
            <a:pPr algn="just"/>
            <a:r>
              <a:rPr lang="el-GR" b="1" u="sng" dirty="0">
                <a:latin typeface="Times New Roman" panose="02020603050405020304" pitchFamily="18" charset="0"/>
                <a:cs typeface="Times New Roman" panose="02020603050405020304" pitchFamily="18" charset="0"/>
              </a:rPr>
              <a:t>Ως υπογράφοντες τη συμφωνία (άμεσα και έμμεσα), οι δικαιούχοι στο σύνολό τους</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b="1" dirty="0">
              <a:latin typeface="Times New Roman" panose="02020603050405020304" pitchFamily="18" charset="0"/>
              <a:cs typeface="Times New Roman" panose="02020603050405020304" pitchFamily="18" charset="0"/>
            </a:endParaRPr>
          </a:p>
          <a:p>
            <a:pPr algn="just"/>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Φέρουν </a:t>
            </a:r>
            <a:r>
              <a:rPr lang="el-GR" u="sng" dirty="0">
                <a:latin typeface="Times New Roman" panose="02020603050405020304" pitchFamily="18" charset="0"/>
                <a:cs typeface="Times New Roman" panose="02020603050405020304" pitchFamily="18" charset="0"/>
              </a:rPr>
              <a:t>πλήρη ευθύνη έναντι της </a:t>
            </a:r>
            <a:r>
              <a:rPr lang="el-GR" u="sng" dirty="0" err="1">
                <a:latin typeface="Times New Roman" panose="02020603050405020304" pitchFamily="18" charset="0"/>
                <a:cs typeface="Times New Roman" panose="02020603050405020304" pitchFamily="18" charset="0"/>
              </a:rPr>
              <a:t>χορηγούσας</a:t>
            </a:r>
            <a:r>
              <a:rPr lang="el-GR" u="sng" dirty="0">
                <a:latin typeface="Times New Roman" panose="02020603050405020304" pitchFamily="18" charset="0"/>
                <a:cs typeface="Times New Roman" panose="02020603050405020304" pitchFamily="18" charset="0"/>
              </a:rPr>
              <a:t> Εθνικής Υπηρεσίας για την εφαρμογή της συμφωνίας</a:t>
            </a:r>
            <a:r>
              <a:rPr lang="el-GR" dirty="0">
                <a:latin typeface="Times New Roman" panose="02020603050405020304" pitchFamily="18" charset="0"/>
                <a:cs typeface="Times New Roman" panose="02020603050405020304" pitchFamily="18" charset="0"/>
              </a:rPr>
              <a:t> και για τη συμμόρφωση με όλες τις υποχρεώσεις που απορρέουν από αυτήν/τους όρους και προϋποθέσεις που καθορίζονται σε αυτήν</a:t>
            </a:r>
          </a:p>
          <a:p>
            <a:pPr algn="just"/>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Πρέπει να διαθέτουν τους κατάλληλους πόρους</a:t>
            </a:r>
            <a:r>
              <a:rPr lang="el-GR" dirty="0">
                <a:latin typeface="Times New Roman" panose="02020603050405020304" pitchFamily="18" charset="0"/>
                <a:cs typeface="Times New Roman" panose="02020603050405020304" pitchFamily="18" charset="0"/>
              </a:rPr>
              <a:t> για την υλοποίηση του έργου</a:t>
            </a:r>
          </a:p>
          <a:p>
            <a:pPr algn="just"/>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Ευθύνονται για την τεχνική υλοποίηση της δράσης</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Εάν ένας από τους δικαιούχους δεν υλοποιήσει το μέρος της δράσης που του αναλογεί, οι υπόλοιποι δικαιούχοι πρέπει να διασφαλίσουν ότι το μέρος αυτό θα υλοποιηθεί από κάποιον ή κάποιους εξ’ αυτών</a:t>
            </a:r>
          </a:p>
          <a:p>
            <a:pPr algn="just"/>
            <a:endParaRPr lang="el-GR" sz="1000"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sym typeface="Wingdings" panose="05000000000000000000" pitchFamily="2" charset="2"/>
              </a:rPr>
              <a:t>Πρέπει να παραμείνουν </a:t>
            </a:r>
            <a:r>
              <a:rPr lang="el-GR" u="sng" dirty="0">
                <a:latin typeface="Times New Roman" panose="02020603050405020304" pitchFamily="18" charset="0"/>
                <a:cs typeface="Times New Roman" panose="02020603050405020304" pitchFamily="18" charset="0"/>
                <a:sym typeface="Wingdings" panose="05000000000000000000" pitchFamily="2" charset="2"/>
              </a:rPr>
              <a:t>επιλέξιμοι για ολόκληρη τη διάρκεια της δράσης</a:t>
            </a:r>
            <a:r>
              <a:rPr lang="el-GR" dirty="0">
                <a:latin typeface="Times New Roman" panose="02020603050405020304" pitchFamily="18" charset="0"/>
                <a:cs typeface="Times New Roman" panose="02020603050405020304" pitchFamily="18" charset="0"/>
                <a:sym typeface="Wingdings" panose="05000000000000000000" pitchFamily="2" charset="2"/>
              </a:rPr>
              <a:t> Οι συνεισφορές κατ’ αποκοπή ποσών που συνδέονται με έναν δικαιούχο είναι επιλέξιμες μόνο για όσο χρονικό διάστημα είναι επιλέξιμος ο δικαιούχος </a:t>
            </a:r>
          </a:p>
          <a:p>
            <a:pPr algn="just"/>
            <a:endParaRPr lang="el-GR" sz="1000"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sym typeface="Wingdings" panose="05000000000000000000" pitchFamily="2" charset="2"/>
              </a:rPr>
              <a:t>Πρέπει να </a:t>
            </a:r>
            <a:r>
              <a:rPr lang="el-GR" u="sng" dirty="0">
                <a:latin typeface="Times New Roman" panose="02020603050405020304" pitchFamily="18" charset="0"/>
                <a:cs typeface="Times New Roman" panose="02020603050405020304" pitchFamily="18" charset="0"/>
                <a:sym typeface="Wingdings" panose="05000000000000000000" pitchFamily="2" charset="2"/>
              </a:rPr>
              <a:t>επικαιροποιούν τις πληροφορίες που είναι αποθηκευμένες στο εργαλείο διαχείρισης και υποβολής εκθέσεων, </a:t>
            </a:r>
            <a:r>
              <a:rPr lang="el-GR" dirty="0">
                <a:latin typeface="Times New Roman" panose="02020603050405020304" pitchFamily="18" charset="0"/>
                <a:cs typeface="Times New Roman" panose="02020603050405020304" pitchFamily="18" charset="0"/>
                <a:sym typeface="Wingdings" panose="05000000000000000000" pitchFamily="2" charset="2"/>
              </a:rPr>
              <a:t>συμπεριλαμβανομένων των στοιχείων τους (επωνυμία, διεύθυνση, νόμιμος εκπρόσωπος, νομική μορφή, είδος οργανισμού)</a:t>
            </a:r>
          </a:p>
          <a:p>
            <a:pPr algn="just"/>
            <a:endParaRPr lang="el-GR" sz="1000"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sym typeface="Wingdings" panose="05000000000000000000" pitchFamily="2" charset="2"/>
              </a:rPr>
              <a:t>Οφείλουν να </a:t>
            </a:r>
            <a:r>
              <a:rPr lang="el-GR" u="sng" dirty="0">
                <a:latin typeface="Times New Roman" panose="02020603050405020304" pitchFamily="18" charset="0"/>
                <a:cs typeface="Times New Roman" panose="02020603050405020304" pitchFamily="18" charset="0"/>
                <a:sym typeface="Wingdings" panose="05000000000000000000" pitchFamily="2" charset="2"/>
              </a:rPr>
              <a:t>ενημερώνουν την χορηγούσα ΕΥ και τους άλλους δικαιούχους για γεγονότα ή συνθήκες που ενδέχεται να επηρεάσουν ή να καθυστερήσουν την υλοποίηση της δράσης</a:t>
            </a:r>
            <a:r>
              <a:rPr lang="el-GR" dirty="0">
                <a:latin typeface="Times New Roman" panose="02020603050405020304" pitchFamily="18" charset="0"/>
                <a:cs typeface="Times New Roman" panose="02020603050405020304" pitchFamily="18" charset="0"/>
                <a:sym typeface="Wingdings" panose="05000000000000000000" pitchFamily="2" charset="2"/>
              </a:rPr>
              <a:t> ή </a:t>
            </a:r>
            <a:r>
              <a:rPr lang="el-GR" u="sng" dirty="0">
                <a:latin typeface="Times New Roman" panose="02020603050405020304" pitchFamily="18" charset="0"/>
                <a:cs typeface="Times New Roman" panose="02020603050405020304" pitchFamily="18" charset="0"/>
                <a:sym typeface="Wingdings" panose="05000000000000000000" pitchFamily="2" charset="2"/>
              </a:rPr>
              <a:t>να επηρεάσουν τα οικονομικά συμφέροντα της ΕΕ</a:t>
            </a:r>
          </a:p>
          <a:p>
            <a:pPr algn="just"/>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n-GB" sz="1700" i="1" u="sng"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84720" y="53299"/>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(3/25)</a:t>
            </a:r>
            <a:endParaRPr lang="en-GB" sz="2800" b="1" dirty="0">
              <a:solidFill>
                <a:schemeClr val="bg1"/>
              </a:solidFill>
              <a:ea typeface="+mj-ea"/>
              <a:cs typeface="+mj-cs"/>
            </a:endParaRPr>
          </a:p>
        </p:txBody>
      </p:sp>
    </p:spTree>
    <p:extLst>
      <p:ext uri="{BB962C8B-B14F-4D97-AF65-F5344CB8AC3E}">
        <p14:creationId xmlns:p14="http://schemas.microsoft.com/office/powerpoint/2010/main" val="578020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65026" y="908720"/>
            <a:ext cx="11935630" cy="6432530"/>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7 </a:t>
            </a:r>
            <a:r>
              <a:rPr lang="el-GR" sz="2000" b="1" dirty="0"/>
              <a:t>– </a:t>
            </a:r>
            <a:r>
              <a:rPr lang="el-GR" sz="2000" b="1" u="sng" dirty="0"/>
              <a:t>Δικαιούχοι</a:t>
            </a:r>
            <a:r>
              <a:rPr lang="el-GR" sz="2000" b="1" dirty="0"/>
              <a:t>: </a:t>
            </a:r>
          </a:p>
          <a:p>
            <a:pPr algn="just"/>
            <a:endParaRPr lang="el-GR" b="1" dirty="0"/>
          </a:p>
          <a:p>
            <a:pPr algn="just"/>
            <a:r>
              <a:rPr lang="el-GR" b="1" u="sng" dirty="0">
                <a:latin typeface="Times New Roman" panose="02020603050405020304" pitchFamily="18" charset="0"/>
                <a:cs typeface="Times New Roman" panose="02020603050405020304" pitchFamily="18" charset="0"/>
              </a:rPr>
              <a:t>Ο συντονιστής πρέπει να</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b="1" dirty="0">
              <a:latin typeface="Times New Roman" panose="02020603050405020304" pitchFamily="18" charset="0"/>
              <a:cs typeface="Times New Roman" panose="02020603050405020304" pitchFamily="18" charset="0"/>
            </a:endParaRPr>
          </a:p>
          <a:p>
            <a:pPr algn="just"/>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Παρακολουθεί την ορθή υλοποίηση της δράσης</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Ό</a:t>
            </a:r>
            <a:r>
              <a:rPr lang="el-GR" dirty="0">
                <a:latin typeface="Times New Roman" panose="02020603050405020304" pitchFamily="18" charset="0"/>
                <a:cs typeface="Times New Roman" panose="02020603050405020304" pitchFamily="18" charset="0"/>
              </a:rPr>
              <a:t>πως περιγράφεται στο παράρτημα 1 και σε συμμόρφωση με τις διατάξεις της Συμφωνίας, τους όρους της Πρόσκλησης 2023 και όλες τις έννομες υποχρεώσεις που απορρέουν από το εφαρμοστέο δίκαιο</a:t>
            </a:r>
          </a:p>
          <a:p>
            <a:pPr algn="just"/>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Εκτελεί </a:t>
            </a:r>
            <a:r>
              <a:rPr lang="el-GR" u="sng" dirty="0">
                <a:latin typeface="Times New Roman" panose="02020603050405020304" pitchFamily="18" charset="0"/>
                <a:cs typeface="Times New Roman" panose="02020603050405020304" pitchFamily="18" charset="0"/>
              </a:rPr>
              <a:t>χρέη μεσολαβητή μεταξύ των υπόλοιπων εταίρων και της συντονιστικής Εθνικής Υπηρεσίας </a:t>
            </a:r>
          </a:p>
          <a:p>
            <a:pPr marL="285750" indent="-285750" algn="just">
              <a:buFont typeface="Wingdings" panose="05000000000000000000" pitchFamily="2" charset="2"/>
              <a:buChar char="ü"/>
            </a:pPr>
            <a:endParaRPr lang="el-GR" sz="1000"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Υποβάλλει τις εγγυήσεις προχρηματοδότησης</a:t>
            </a:r>
            <a:r>
              <a:rPr lang="el-GR" dirty="0">
                <a:latin typeface="Times New Roman" panose="02020603050405020304" pitchFamily="18" charset="0"/>
                <a:cs typeface="Times New Roman" panose="02020603050405020304" pitchFamily="18" charset="0"/>
              </a:rPr>
              <a:t> (όπου ισχύει)</a:t>
            </a:r>
          </a:p>
          <a:p>
            <a:pPr marL="285750" indent="-285750" algn="just">
              <a:buFont typeface="Wingdings" panose="05000000000000000000" pitchFamily="2" charset="2"/>
              <a:buChar char="ü"/>
            </a:pPr>
            <a:endParaRPr lang="el-GR" sz="1000"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Ζητεί από τους υπόλοιπους δικαιούχους όλα τα έγγραφα ή πληροφορίες που απαιτούνται</a:t>
            </a:r>
            <a:r>
              <a:rPr lang="el-GR" dirty="0">
                <a:latin typeface="Times New Roman" panose="02020603050405020304" pitchFamily="18" charset="0"/>
                <a:cs typeface="Times New Roman" panose="02020603050405020304" pitchFamily="18" charset="0"/>
              </a:rPr>
              <a:t> και </a:t>
            </a:r>
            <a:r>
              <a:rPr lang="el-GR" u="sng" dirty="0">
                <a:latin typeface="Times New Roman" panose="02020603050405020304" pitchFamily="18" charset="0"/>
                <a:cs typeface="Times New Roman" panose="02020603050405020304" pitchFamily="18" charset="0"/>
              </a:rPr>
              <a:t>εξακριβώνει την ποιότητα και την πληρότητά τους</a:t>
            </a:r>
            <a:r>
              <a:rPr lang="el-GR" dirty="0">
                <a:latin typeface="Times New Roman" panose="02020603050405020304" pitchFamily="18" charset="0"/>
                <a:cs typeface="Times New Roman" panose="02020603050405020304" pitchFamily="18" charset="0"/>
              </a:rPr>
              <a:t>, πριν τα διαβιβάσει στη συντονιστική Εθνική Υπηρεσία ή στην ΕΕ για τη διενέργεια ελέγχων</a:t>
            </a:r>
          </a:p>
          <a:p>
            <a:pPr algn="just"/>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Υποβάλλει τις εκθέσεις και τα παραδοτέα του έργου</a:t>
            </a:r>
            <a:r>
              <a:rPr lang="el-GR" dirty="0">
                <a:latin typeface="Times New Roman" panose="02020603050405020304" pitchFamily="18" charset="0"/>
                <a:cs typeface="Times New Roman" panose="02020603050405020304" pitchFamily="18" charset="0"/>
              </a:rPr>
              <a:t> εντός των προκαθορισμένων χρονικών πλαισίων</a:t>
            </a:r>
          </a:p>
          <a:p>
            <a:pPr marL="285750" indent="-285750" algn="just">
              <a:buFont typeface="Wingdings" panose="05000000000000000000" pitchFamily="2" charset="2"/>
              <a:buChar char="ü"/>
            </a:pPr>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Κατανέμει έγκαιρα στους άλλους δικαιούχους τις πληρωμές</a:t>
            </a:r>
            <a:r>
              <a:rPr lang="el-GR" dirty="0">
                <a:latin typeface="Times New Roman" panose="02020603050405020304" pitchFamily="18" charset="0"/>
                <a:cs typeface="Times New Roman" panose="02020603050405020304" pitchFamily="18" charset="0"/>
              </a:rPr>
              <a:t> που λαμβάνει από την Εθνική του Υπηρεσία </a:t>
            </a:r>
            <a:r>
              <a:rPr lang="el-GR" u="sng" dirty="0">
                <a:latin typeface="Times New Roman" panose="02020603050405020304" pitchFamily="18" charset="0"/>
                <a:cs typeface="Times New Roman" panose="02020603050405020304" pitchFamily="18" charset="0"/>
              </a:rPr>
              <a:t>μέσω τραπεζικής εντολής</a:t>
            </a:r>
            <a:r>
              <a:rPr lang="el-GR" dirty="0">
                <a:latin typeface="Times New Roman" panose="02020603050405020304" pitchFamily="18" charset="0"/>
                <a:cs typeface="Times New Roman" panose="02020603050405020304" pitchFamily="18" charset="0"/>
              </a:rPr>
              <a:t> (είναι κάτι που συχνά ελέγχεται κατά τη διάρκεια ενός επιτόπιου ελέγχου)</a:t>
            </a:r>
          </a:p>
          <a:p>
            <a:pPr algn="just"/>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Ενημερώνει τη συντονιστική Εθνική Υπηρεσία σχετικά με τις πληρωμές που πραγματοποιεί στους άλλους </a:t>
            </a:r>
          </a:p>
          <a:p>
            <a:pPr algn="just"/>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δικαιούχους</a:t>
            </a:r>
            <a:r>
              <a:rPr lang="el-GR" dirty="0">
                <a:latin typeface="Times New Roman" panose="02020603050405020304" pitchFamily="18" charset="0"/>
                <a:cs typeface="Times New Roman" panose="02020603050405020304" pitchFamily="18" charset="0"/>
              </a:rPr>
              <a:t> (εφόσον και όποτε απαιτείται), προσκομίζοντας τα σχετικά αποδεικτικά</a:t>
            </a: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84720" y="53299"/>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(4/25)</a:t>
            </a:r>
            <a:endParaRPr lang="en-GB" sz="2800" b="1" dirty="0">
              <a:solidFill>
                <a:schemeClr val="bg1"/>
              </a:solidFill>
              <a:ea typeface="+mj-ea"/>
              <a:cs typeface="+mj-cs"/>
            </a:endParaRPr>
          </a:p>
        </p:txBody>
      </p:sp>
    </p:spTree>
    <p:extLst>
      <p:ext uri="{BB962C8B-B14F-4D97-AF65-F5344CB8AC3E}">
        <p14:creationId xmlns:p14="http://schemas.microsoft.com/office/powerpoint/2010/main" val="2638505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61144" y="1052736"/>
            <a:ext cx="11810736" cy="7232749"/>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7 </a:t>
            </a:r>
            <a:r>
              <a:rPr lang="el-GR" sz="2000" b="1" dirty="0"/>
              <a:t>– </a:t>
            </a:r>
            <a:r>
              <a:rPr lang="el-GR" sz="2000" b="1" u="sng" dirty="0"/>
              <a:t>Δικαιούχοι</a:t>
            </a:r>
            <a:r>
              <a:rPr lang="el-GR" sz="2000" b="1" dirty="0"/>
              <a:t>: </a:t>
            </a:r>
          </a:p>
          <a:p>
            <a:pPr algn="just"/>
            <a:endParaRPr lang="el-GR" sz="2000" b="1" dirty="0"/>
          </a:p>
          <a:p>
            <a:pPr algn="just"/>
            <a:r>
              <a:rPr lang="el-GR" b="1" u="sng" dirty="0">
                <a:latin typeface="Times New Roman" panose="02020603050405020304" pitchFamily="18" charset="0"/>
                <a:cs typeface="Times New Roman" panose="02020603050405020304" pitchFamily="18" charset="0"/>
              </a:rPr>
              <a:t>Ο συντονιστής πρέπει να</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Ενημερώνει τη συντονιστική Εθνική Υπηρεσία σε όλες τις περιπτώσεις που απαιτείται τροποποίηση της Συμφωνίας Επιχορήγησης και ειδικότερα, όταν:</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Προκύπτει αλλαγή στην επίσημη ονομασία, τη διεύθυνση ή τον νόμιμο εκπρόσωπο ενός εκ των εταίρων</a:t>
            </a: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Αλλάζει η νομική, οικονομική, τεχνική, οργανωτική κατάσταση ή η κατάσταση ιδιοκτησίας ενός εκ των εταίρων</a:t>
            </a: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Ένας εκ των εταίρων οργανισμών περιέρχεται σε κατάσταση αποκλεισμού από το Πρόγραμμα </a:t>
            </a: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Ο συντονιστής δεν επιτρέπεται να μεταβιβάζει τα ανωτέρω καθήκοντα ή να συνάπτει συμβάσεις υπεργολαβίας για </a:t>
            </a:r>
          </a:p>
          <a:p>
            <a:pPr algn="just"/>
            <a:r>
              <a:rPr lang="el-GR" sz="1700" i="1" dirty="0">
                <a:latin typeface="Times New Roman" panose="02020603050405020304" pitchFamily="18" charset="0"/>
                <a:cs typeface="Times New Roman" panose="02020603050405020304" pitchFamily="18" charset="0"/>
              </a:rPr>
              <a:t>αυτά με κανέναν άλλο δικαιούχο ή τρίτο μέρος (συμπεριλαμβανομένων των συνδεδεμένων εταίρων)</a:t>
            </a:r>
          </a:p>
          <a:p>
            <a:pPr marL="285750" indent="-285750" algn="just">
              <a:buFont typeface="Wingdings" panose="05000000000000000000" pitchFamily="2" charset="2"/>
              <a:buChar char="ü"/>
            </a:pPr>
            <a:endParaRPr lang="el-GR" sz="1700" i="1" dirty="0">
              <a:latin typeface="Times New Roman" panose="02020603050405020304" pitchFamily="18" charset="0"/>
              <a:cs typeface="Times New Roman" panose="02020603050405020304" pitchFamily="18" charset="0"/>
            </a:endParaRPr>
          </a:p>
          <a:p>
            <a:pPr algn="just"/>
            <a:endParaRPr lang="el-GR" sz="1700"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endParaRPr lang="el-GR" sz="1700" dirty="0">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n-GB" sz="1700" i="1" u="sng"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84720" y="53299"/>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(5/25)</a:t>
            </a:r>
            <a:endParaRPr lang="en-GB" sz="2800" b="1" dirty="0">
              <a:solidFill>
                <a:schemeClr val="bg1"/>
              </a:solidFill>
              <a:ea typeface="+mj-ea"/>
              <a:cs typeface="+mj-cs"/>
            </a:endParaRPr>
          </a:p>
        </p:txBody>
      </p:sp>
    </p:spTree>
    <p:extLst>
      <p:ext uri="{BB962C8B-B14F-4D97-AF65-F5344CB8AC3E}">
        <p14:creationId xmlns:p14="http://schemas.microsoft.com/office/powerpoint/2010/main" val="1921728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81264" y="908720"/>
            <a:ext cx="11810736" cy="6524863"/>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7</a:t>
            </a:r>
            <a:r>
              <a:rPr lang="el-GR" sz="2000" b="1" dirty="0"/>
              <a:t> – </a:t>
            </a:r>
            <a:r>
              <a:rPr lang="el-GR" sz="2000" b="1" u="sng" dirty="0"/>
              <a:t>Δικαιούχοι</a:t>
            </a:r>
            <a:r>
              <a:rPr lang="el-GR" sz="2000" b="1" dirty="0"/>
              <a:t>: </a:t>
            </a:r>
          </a:p>
          <a:p>
            <a:pPr algn="just"/>
            <a:endParaRPr lang="el-GR" b="1" dirty="0"/>
          </a:p>
          <a:p>
            <a:pPr algn="just"/>
            <a:r>
              <a:rPr lang="el-GR" b="1" u="sng" dirty="0">
                <a:latin typeface="Times New Roman" panose="02020603050405020304" pitchFamily="18" charset="0"/>
                <a:cs typeface="Times New Roman" panose="02020603050405020304" pitchFamily="18" charset="0"/>
              </a:rPr>
              <a:t>Θεωρείται καλή πρακτική η υπογραφή επιπρόσθετων συμφωνιών μεταξύ δικαιούχων, που να καλύπτουν τα εξής</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b="1" dirty="0">
              <a:latin typeface="Times New Roman" panose="02020603050405020304" pitchFamily="18" charset="0"/>
              <a:cs typeface="Times New Roman" panose="02020603050405020304" pitchFamily="18" charset="0"/>
            </a:endParaRPr>
          </a:p>
          <a:p>
            <a:pPr algn="just"/>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Εσωτερική οργάνωση</a:t>
            </a:r>
            <a:r>
              <a:rPr lang="el-GR" dirty="0">
                <a:latin typeface="Times New Roman" panose="02020603050405020304" pitchFamily="18" charset="0"/>
                <a:cs typeface="Times New Roman" panose="02020603050405020304" pitchFamily="18" charset="0"/>
              </a:rPr>
              <a:t> κοινοπραξίας</a:t>
            </a:r>
          </a:p>
          <a:p>
            <a:pPr algn="just"/>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Διαχείριση της </a:t>
            </a:r>
            <a:r>
              <a:rPr lang="el-GR" u="sng" dirty="0">
                <a:latin typeface="Times New Roman" panose="02020603050405020304" pitchFamily="18" charset="0"/>
                <a:cs typeface="Times New Roman" panose="02020603050405020304" pitchFamily="18" charset="0"/>
              </a:rPr>
              <a:t>πρόσβασης στο εργαλείο υποβολής εκθέσεων</a:t>
            </a:r>
            <a:r>
              <a:rPr lang="el-GR" dirty="0">
                <a:latin typeface="Times New Roman" panose="02020603050405020304" pitchFamily="18" charset="0"/>
                <a:cs typeface="Times New Roman" panose="02020603050405020304" pitchFamily="18" charset="0"/>
              </a:rPr>
              <a:t> και διαχείρισης του Erasmus + </a:t>
            </a:r>
            <a:r>
              <a:rPr lang="el-GR" u="sng" dirty="0">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ü"/>
            </a:pPr>
            <a:endParaRPr lang="el-GR" sz="1000"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Χρονοδιάγραμμα και προϋποθέσεις πραγματοποίησης πληρωμών</a:t>
            </a:r>
            <a:r>
              <a:rPr lang="el-GR" dirty="0">
                <a:latin typeface="Times New Roman" panose="02020603050405020304" pitchFamily="18" charset="0"/>
                <a:cs typeface="Times New Roman" panose="02020603050405020304" pitchFamily="18" charset="0"/>
              </a:rPr>
              <a:t> από τον συντονιστή στους εταίρους</a:t>
            </a:r>
          </a:p>
          <a:p>
            <a:pPr algn="just"/>
            <a:endParaRPr lang="el-GR" sz="1000"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Οικονομική ευθύνη σε περίπτωση ανακτήσεων ποσών</a:t>
            </a:r>
          </a:p>
          <a:p>
            <a:pPr marL="285750" indent="-285750" algn="just">
              <a:buFont typeface="Wingdings" panose="05000000000000000000" pitchFamily="2" charset="2"/>
              <a:buChar char="ü"/>
            </a:pPr>
            <a:endParaRPr lang="el-GR" sz="1000"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Δικαιώματα πρόσβασης σε </a:t>
            </a:r>
            <a:r>
              <a:rPr lang="el-GR" u="sng" dirty="0" err="1">
                <a:latin typeface="Times New Roman" panose="02020603050405020304" pitchFamily="18" charset="0"/>
                <a:cs typeface="Times New Roman" panose="02020603050405020304" pitchFamily="18" charset="0"/>
              </a:rPr>
              <a:t>προϋπάρχοντα</a:t>
            </a:r>
            <a:r>
              <a:rPr lang="el-GR" u="sng" dirty="0">
                <a:latin typeface="Times New Roman" panose="02020603050405020304" pitchFamily="18" charset="0"/>
                <a:cs typeface="Times New Roman" panose="02020603050405020304" pitchFamily="18" charset="0"/>
              </a:rPr>
              <a:t> στοιχεία</a:t>
            </a:r>
          </a:p>
          <a:p>
            <a:pPr algn="just"/>
            <a:endParaRPr lang="el-GR" sz="1000"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Διευθέτηση εσωτερικών διαφορών/συγκρούσεων</a:t>
            </a:r>
          </a:p>
          <a:p>
            <a:pPr algn="just"/>
            <a:endParaRPr lang="el-GR" sz="1000"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Θέματα επεξεργασίας προσωπικών δεδομένων και χρήσης αποτελεσμάτων</a:t>
            </a:r>
          </a:p>
          <a:p>
            <a:pPr algn="just"/>
            <a:endParaRPr lang="el-GR" sz="1000"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Θέματα εμπιστευτικότητας δεδομένων, εγγράφων ή άλλου υλικού</a:t>
            </a:r>
          </a:p>
          <a:p>
            <a:pPr algn="just"/>
            <a:r>
              <a:rPr lang="el-GR" dirty="0">
                <a:latin typeface="Times New Roman" panose="02020603050405020304" pitchFamily="18" charset="0"/>
                <a:cs typeface="Times New Roman" panose="02020603050405020304" pitchFamily="18" charset="0"/>
              </a:rPr>
              <a:t> </a:t>
            </a:r>
          </a:p>
          <a:p>
            <a:pPr algn="just"/>
            <a:r>
              <a:rPr lang="el-GR" sz="1700" i="1" u="sng" dirty="0">
                <a:latin typeface="Times New Roman" panose="02020603050405020304" pitchFamily="18" charset="0"/>
                <a:cs typeface="Times New Roman" panose="02020603050405020304" pitchFamily="18" charset="0"/>
              </a:rPr>
              <a:t>Σημειώσεις</a:t>
            </a:r>
            <a:r>
              <a:rPr lang="el-GR" sz="1700" i="1" dirty="0">
                <a:latin typeface="Times New Roman" panose="02020603050405020304" pitchFamily="18" charset="0"/>
                <a:cs typeface="Times New Roman" panose="02020603050405020304" pitchFamily="18" charset="0"/>
              </a:rPr>
              <a:t>: </a:t>
            </a:r>
          </a:p>
          <a:p>
            <a:pPr algn="just"/>
            <a:r>
              <a:rPr lang="el-GR" sz="1700" i="1" dirty="0">
                <a:latin typeface="Times New Roman" panose="02020603050405020304" pitchFamily="18" charset="0"/>
                <a:cs typeface="Times New Roman" panose="02020603050405020304" pitchFamily="18" charset="0"/>
              </a:rPr>
              <a:t>1. Ενδέχεται να ζητηθούν από την ΕΥ ως υποστηρικτικό έγγραφο σε περιπτώσεις ελέγχων</a:t>
            </a:r>
          </a:p>
          <a:p>
            <a:pPr algn="just"/>
            <a:r>
              <a:rPr lang="el-GR" sz="1700" i="1" dirty="0">
                <a:latin typeface="Times New Roman" panose="02020603050405020304" pitchFamily="18" charset="0"/>
                <a:cs typeface="Times New Roman" panose="02020603050405020304" pitchFamily="18" charset="0"/>
              </a:rPr>
              <a:t>2. Δεν μπορούν να περιλαμβάνουν καμία διάταξη που να αντίκειται στη Συμφωνία Επιχορήγησης</a:t>
            </a:r>
          </a:p>
          <a:p>
            <a:pPr algn="just"/>
            <a:endParaRPr lang="el-GR" sz="1700" i="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84720" y="27081"/>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(6/25)</a:t>
            </a:r>
            <a:endParaRPr lang="en-GB" sz="2800" b="1" dirty="0">
              <a:solidFill>
                <a:schemeClr val="bg1"/>
              </a:solidFill>
              <a:ea typeface="+mj-ea"/>
              <a:cs typeface="+mj-cs"/>
            </a:endParaRPr>
          </a:p>
        </p:txBody>
      </p:sp>
    </p:spTree>
    <p:extLst>
      <p:ext uri="{BB962C8B-B14F-4D97-AF65-F5344CB8AC3E}">
        <p14:creationId xmlns:p14="http://schemas.microsoft.com/office/powerpoint/2010/main" val="1251223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TextBox 5">
            <a:extLst>
              <a:ext uri="{FF2B5EF4-FFF2-40B4-BE49-F238E27FC236}">
                <a16:creationId xmlns:a16="http://schemas.microsoft.com/office/drawing/2014/main" id="{CEF231F0-92B8-48DB-9CBF-8DFC382460C2}"/>
              </a:ext>
            </a:extLst>
          </p:cNvPr>
          <p:cNvSpPr txBox="1"/>
          <p:nvPr/>
        </p:nvSpPr>
        <p:spPr>
          <a:xfrm>
            <a:off x="2745537" y="3124027"/>
            <a:ext cx="6946575" cy="357020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1EA292"/>
                </a:solidFill>
                <a:effectLst/>
                <a:uLnTx/>
                <a:uFillTx/>
              </a:rPr>
              <a:t>Συμπράξεις Συνεργασίας</a:t>
            </a:r>
            <a:endParaRPr kumimoji="0" lang="en-GB"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7030A0"/>
                </a:solidFill>
                <a:effectLst/>
                <a:uLnTx/>
                <a:uFillTx/>
              </a:rPr>
              <a:t>Διαχείριση Εγκεκριμένων Σχεδίων Πρόσκλησης 2023</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800" b="1" i="0" u="none" strike="noStrike" kern="0" cap="none" spc="0" normalizeH="0" baseline="0" noProof="0" dirty="0">
              <a:ln>
                <a:noFill/>
              </a:ln>
              <a:solidFill>
                <a:srgbClr val="FF66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lang="el-GR" sz="3400" b="1" kern="0" dirty="0">
                <a:solidFill>
                  <a:srgbClr val="1EA292"/>
                </a:solidFill>
              </a:rPr>
              <a:t>ΕΝΟΤΗΤΕΣ, ΠΑΡΑΡΤΗΜΑΤΑ ΚΑΙ ΥΠΟΓΡΑΦΗ ΣΥΜΦΩΝΙΑ ΕΠΙΧΟΡΗΓΗΣΗΣ</a:t>
            </a:r>
            <a:endParaRPr kumimoji="0" lang="en-US" sz="3400" b="1" i="0" u="none" strike="noStrike" kern="0" cap="none" spc="0" normalizeH="0" baseline="0" noProof="0" dirty="0">
              <a:ln>
                <a:noFill/>
              </a:ln>
              <a:solidFill>
                <a:srgbClr val="1EA292"/>
              </a:solidFill>
              <a:effectLst/>
              <a:uLnTx/>
              <a:uFillTx/>
            </a:endParaRPr>
          </a:p>
        </p:txBody>
      </p:sp>
      <p:pic>
        <p:nvPicPr>
          <p:cNvPr id="2" name="Picture 8" descr="Image result for Agreements icons">
            <a:extLst>
              <a:ext uri="{FF2B5EF4-FFF2-40B4-BE49-F238E27FC236}">
                <a16:creationId xmlns:a16="http://schemas.microsoft.com/office/drawing/2014/main" id="{C6212D49-7683-5755-CDA1-2F2B782ED6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9690" y="932507"/>
            <a:ext cx="2198271" cy="219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987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63352" y="1245622"/>
            <a:ext cx="11428048" cy="6509474"/>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9</a:t>
            </a:r>
            <a:r>
              <a:rPr lang="el-GR" sz="2000" b="1" dirty="0"/>
              <a:t> – </a:t>
            </a:r>
            <a:r>
              <a:rPr lang="el-GR" sz="2000" b="1" u="sng" dirty="0"/>
              <a:t>Υπεργολαβία</a:t>
            </a:r>
            <a:r>
              <a:rPr lang="el-GR" sz="2000" b="1" dirty="0"/>
              <a:t>: </a:t>
            </a:r>
          </a:p>
          <a:p>
            <a:pPr algn="just">
              <a:tabLst>
                <a:tab pos="357188" algn="l"/>
              </a:tabLst>
            </a:pPr>
            <a:endParaRPr lang="el-GR" sz="2000" b="1" dirty="0"/>
          </a:p>
          <a:p>
            <a:pPr algn="just">
              <a:tabLst>
                <a:tab pos="357188" algn="l"/>
              </a:tabLst>
            </a:pPr>
            <a:endParaRPr lang="el-GR" sz="2000" b="1" dirty="0"/>
          </a:p>
          <a:p>
            <a:pPr marL="285750" indent="-285750" algn="just">
              <a:buFont typeface="Wingdings" panose="05000000000000000000" pitchFamily="2" charset="2"/>
              <a:buChar char="ü"/>
              <a:tabLst>
                <a:tab pos="357188" algn="l"/>
              </a:tabLst>
            </a:pPr>
            <a:r>
              <a:rPr lang="el-GR" u="sng" dirty="0"/>
              <a:t>Εάν είναι αναγκαία για την υλοποίηση της δράσης</a:t>
            </a:r>
            <a:r>
              <a:rPr lang="el-GR" dirty="0"/>
              <a:t>, είναι δυνατή η συμμετοχή υπεργολάβων</a:t>
            </a:r>
          </a:p>
          <a:p>
            <a:pPr algn="just">
              <a:tabLst>
                <a:tab pos="357188" algn="l"/>
              </a:tabLst>
            </a:pPr>
            <a:endParaRPr lang="el-GR" dirty="0"/>
          </a:p>
          <a:p>
            <a:pPr marL="285750" indent="-285750" algn="just">
              <a:buFont typeface="Wingdings" panose="05000000000000000000" pitchFamily="2" charset="2"/>
              <a:buChar char="ü"/>
              <a:tabLst>
                <a:tab pos="357188" algn="l"/>
              </a:tabLst>
            </a:pPr>
            <a:r>
              <a:rPr lang="el-GR" dirty="0">
                <a:latin typeface="Times New Roman" panose="02020603050405020304" pitchFamily="18" charset="0"/>
                <a:cs typeface="Times New Roman" panose="02020603050405020304" pitchFamily="18" charset="0"/>
              </a:rPr>
              <a:t>Η υπεργολαβία υπηρεσιών επιτρέπεται</a:t>
            </a:r>
            <a:r>
              <a:rPr lang="en-GB"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εφόσον δεν καλύπτει βασικές δραστηριότητες</a:t>
            </a:r>
            <a:r>
              <a:rPr lang="el-GR" dirty="0">
                <a:latin typeface="Times New Roman" panose="02020603050405020304" pitchFamily="18" charset="0"/>
                <a:cs typeface="Times New Roman" panose="02020603050405020304" pitchFamily="18" charset="0"/>
              </a:rPr>
              <a:t> από τις οποίες εξαρτάται άμεσα η επίτευξη των στόχων της δράσης</a:t>
            </a:r>
          </a:p>
          <a:p>
            <a:pPr marL="285750" indent="-285750" algn="just">
              <a:buFont typeface="Wingdings" panose="05000000000000000000" pitchFamily="2" charset="2"/>
              <a:buChar char="ü"/>
              <a:tabLst>
                <a:tab pos="357188" algn="l"/>
              </a:tabLst>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u="sng" dirty="0">
                <a:latin typeface="Times New Roman" panose="02020603050405020304" pitchFamily="18" charset="0"/>
                <a:cs typeface="Times New Roman" panose="02020603050405020304" pitchFamily="18" charset="0"/>
              </a:rPr>
              <a:t>Το εκάστοτε ποσό που αντιστοιχεί σε υπεργολαβία πρέπει να περιλαμβάνεται στο ποσό της δραστηριότητας</a:t>
            </a:r>
            <a:r>
              <a:rPr lang="el-GR" dirty="0">
                <a:latin typeface="Times New Roman" panose="02020603050405020304" pitchFamily="18" charset="0"/>
                <a:cs typeface="Times New Roman" panose="02020603050405020304" pitchFamily="18" charset="0"/>
              </a:rPr>
              <a:t> που συνδέεται με την εν λόγω υπεργολαβία</a:t>
            </a:r>
          </a:p>
          <a:p>
            <a:pPr algn="just">
              <a:tabLst>
                <a:tab pos="357188" algn="l"/>
              </a:tabLst>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u="sng" dirty="0">
                <a:latin typeface="Times New Roman" panose="02020603050405020304" pitchFamily="18" charset="0"/>
                <a:cs typeface="Times New Roman" panose="02020603050405020304" pitchFamily="18" charset="0"/>
              </a:rPr>
              <a:t>Οι δαπάνες των δικαιούχων για την ανάθεση σε υπεργολάβους θεωρούνται ότι καλύπτονται πλήρως από το εγκεκριμένο κατ’ </a:t>
            </a:r>
            <a:r>
              <a:rPr lang="el-GR" u="sng" dirty="0" err="1">
                <a:latin typeface="Times New Roman" panose="02020603050405020304" pitchFamily="18" charset="0"/>
                <a:cs typeface="Times New Roman" panose="02020603050405020304" pitchFamily="18" charset="0"/>
              </a:rPr>
              <a:t>αποκοπήν</a:t>
            </a:r>
            <a:r>
              <a:rPr lang="el-GR" u="sng" dirty="0">
                <a:latin typeface="Times New Roman" panose="02020603050405020304" pitchFamily="18" charset="0"/>
                <a:cs typeface="Times New Roman" panose="02020603050405020304" pitchFamily="18" charset="0"/>
              </a:rPr>
              <a:t> ποσό</a:t>
            </a:r>
            <a:r>
              <a:rPr lang="el-GR" dirty="0">
                <a:latin typeface="Times New Roman" panose="02020603050405020304" pitchFamily="18" charset="0"/>
                <a:cs typeface="Times New Roman" panose="02020603050405020304" pitchFamily="18" charset="0"/>
              </a:rPr>
              <a:t>, ανεξαρτήτως των πραγματικών δαπανών για </a:t>
            </a:r>
            <a:r>
              <a:rPr lang="el-GR" dirty="0" err="1">
                <a:latin typeface="Times New Roman" panose="02020603050405020304" pitchFamily="18" charset="0"/>
                <a:cs typeface="Times New Roman" panose="02020603050405020304" pitchFamily="18" charset="0"/>
              </a:rPr>
              <a:t>υπεργολαβική</a:t>
            </a:r>
            <a:r>
              <a:rPr lang="el-GR" dirty="0">
                <a:latin typeface="Times New Roman" panose="02020603050405020304" pitchFamily="18" charset="0"/>
                <a:cs typeface="Times New Roman" panose="02020603050405020304" pitchFamily="18" charset="0"/>
              </a:rPr>
              <a:t> ανάθεση (εάν υπάρχουν)</a:t>
            </a:r>
          </a:p>
          <a:p>
            <a:pPr marL="285750" indent="-285750" algn="just">
              <a:buFont typeface="Wingdings" panose="05000000000000000000" pitchFamily="2" charset="2"/>
              <a:buChar char="ü"/>
              <a:tabLst>
                <a:tab pos="357188" algn="l"/>
              </a:tabLst>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u="sng" dirty="0">
                <a:latin typeface="Times New Roman" panose="02020603050405020304" pitchFamily="18" charset="0"/>
                <a:cs typeface="Times New Roman" panose="02020603050405020304" pitchFamily="18" charset="0"/>
              </a:rPr>
              <a:t>Οι φορείς που δικαιούνται να διεξάγουν ελέγχους που αφορούν τη δράση (Άρθρο 25) δικαιούνται να ασκούν το δικαίωμά τους αυτό και προς τους υπεργολάβους</a:t>
            </a:r>
            <a:endParaRPr lang="el-GR" dirty="0">
              <a:latin typeface="Times New Roman" panose="02020603050405020304" pitchFamily="18" charset="0"/>
              <a:cs typeface="Times New Roman" panose="02020603050405020304" pitchFamily="18" charset="0"/>
            </a:endParaRPr>
          </a:p>
          <a:p>
            <a:pPr algn="just">
              <a:tabLst>
                <a:tab pos="357188" algn="l"/>
              </a:tabLst>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endParaRPr lang="el-GR" dirty="0">
              <a:latin typeface="Times New Roman" panose="02020603050405020304" pitchFamily="18" charset="0"/>
              <a:cs typeface="Times New Roman" panose="02020603050405020304" pitchFamily="18" charset="0"/>
            </a:endParaRPr>
          </a:p>
          <a:p>
            <a:pPr algn="just"/>
            <a:endParaRPr lang="el-GR" b="1" dirty="0"/>
          </a:p>
          <a:p>
            <a:pPr algn="just"/>
            <a:r>
              <a:rPr lang="el-GR" dirty="0">
                <a:latin typeface="Times New Roman" panose="02020603050405020304" pitchFamily="18" charset="0"/>
                <a:cs typeface="Times New Roman" panose="02020603050405020304" pitchFamily="18" charset="0"/>
              </a:rPr>
              <a:t> </a:t>
            </a:r>
          </a:p>
          <a:p>
            <a:pPr algn="just"/>
            <a:endParaRPr lang="el-GR" sz="1700" i="1"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84720" y="17044"/>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(7/25)</a:t>
            </a:r>
            <a:endParaRPr lang="en-GB" sz="2800" b="1" dirty="0">
              <a:solidFill>
                <a:schemeClr val="bg1"/>
              </a:solidFill>
              <a:ea typeface="+mj-ea"/>
              <a:cs typeface="+mj-cs"/>
            </a:endParaRPr>
          </a:p>
        </p:txBody>
      </p:sp>
    </p:spTree>
    <p:extLst>
      <p:ext uri="{BB962C8B-B14F-4D97-AF65-F5344CB8AC3E}">
        <p14:creationId xmlns:p14="http://schemas.microsoft.com/office/powerpoint/2010/main" val="3285048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81264" y="1052736"/>
            <a:ext cx="11691400" cy="6478697"/>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15 </a:t>
            </a:r>
            <a:r>
              <a:rPr lang="el-GR" sz="2000" b="1" dirty="0"/>
              <a:t>– </a:t>
            </a:r>
            <a:r>
              <a:rPr lang="el-GR" sz="2000" b="1" u="sng" dirty="0"/>
              <a:t>Προστασία Δεδομένων</a:t>
            </a:r>
            <a:r>
              <a:rPr lang="el-GR" sz="2000" b="1" dirty="0"/>
              <a:t>: </a:t>
            </a:r>
          </a:p>
          <a:p>
            <a:pPr algn="just">
              <a:tabLst>
                <a:tab pos="357188" algn="l"/>
              </a:tabLst>
            </a:pPr>
            <a:endParaRPr lang="el-GR" sz="2000" b="1" dirty="0"/>
          </a:p>
          <a:p>
            <a:pPr marL="285750" indent="-285750" algn="just">
              <a:buFont typeface="Wingdings" panose="05000000000000000000" pitchFamily="2" charset="2"/>
              <a:buChar char="ü"/>
              <a:tabLst>
                <a:tab pos="357188" algn="l"/>
              </a:tabLst>
            </a:pPr>
            <a:r>
              <a:rPr lang="el-GR" dirty="0"/>
              <a:t>Οι δικαιούχοι </a:t>
            </a:r>
            <a:r>
              <a:rPr lang="el-GR" u="sng" dirty="0"/>
              <a:t>πρέπει να εφαρμόσουν μέτρα</a:t>
            </a:r>
            <a:r>
              <a:rPr lang="el-GR" dirty="0"/>
              <a:t>, προκειμένου οι πράξεις τους για επεξεργασία προσωπικών δεδομένων να συμβαδίζουν με τον Ευρωπαϊκό Κανονισμό «</a:t>
            </a:r>
            <a:r>
              <a:rPr lang="en-GB" dirty="0">
                <a:hlinkClick r:id="rId3"/>
              </a:rPr>
              <a:t>Regulation (EU) 2018/1725 of the European Parliament and of the Council of 23 October 2018 on the protection of natural persons with regard to the processing of personal data by the Union institutions, bodies, offices and agencies and on the free movement of such data, and repealing Regulation (EC) No 45/2001 and Decision No 1247/2002/EC</a:t>
            </a:r>
            <a:r>
              <a:rPr lang="el-GR" dirty="0"/>
              <a:t>»</a:t>
            </a:r>
            <a:r>
              <a:rPr lang="en-GB" dirty="0"/>
              <a:t>.</a:t>
            </a:r>
            <a:endParaRPr lang="el-GR" dirty="0"/>
          </a:p>
          <a:p>
            <a:pPr marL="285750" indent="-285750" algn="just">
              <a:buFont typeface="Wingdings" panose="05000000000000000000" pitchFamily="2" charset="2"/>
              <a:buChar char="ü"/>
              <a:tabLst>
                <a:tab pos="357188" algn="l"/>
              </a:tabLst>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dirty="0">
                <a:latin typeface="Times New Roman" panose="02020603050405020304" pitchFamily="18" charset="0"/>
                <a:cs typeface="Times New Roman" panose="02020603050405020304" pitchFamily="18" charset="0"/>
              </a:rPr>
              <a:t>Οι δικαιούχοι </a:t>
            </a:r>
            <a:r>
              <a:rPr lang="el-GR" u="sng" dirty="0">
                <a:latin typeface="Times New Roman" panose="02020603050405020304" pitchFamily="18" charset="0"/>
                <a:cs typeface="Times New Roman" panose="02020603050405020304" pitchFamily="18" charset="0"/>
              </a:rPr>
              <a:t>μπορούν να παρέχουν στο προσωπικό τους πρόσβαση στα δεδομένα προσωπικού χαρακτήρα μόνον εφόσον αυτό είναι απολύτως απαραίτητο</a:t>
            </a:r>
            <a:r>
              <a:rPr lang="el-GR" dirty="0">
                <a:latin typeface="Times New Roman" panose="02020603050405020304" pitchFamily="18" charset="0"/>
                <a:cs typeface="Times New Roman" panose="02020603050405020304" pitchFamily="18" charset="0"/>
              </a:rPr>
              <a:t> για την εφαρμογή, τη διαχείριση και την παρακολούθηση της Συμφωνίας και </a:t>
            </a:r>
            <a:r>
              <a:rPr lang="el-GR" u="sng" dirty="0">
                <a:latin typeface="Times New Roman" panose="02020603050405020304" pitchFamily="18" charset="0"/>
                <a:cs typeface="Times New Roman" panose="02020603050405020304" pitchFamily="18" charset="0"/>
              </a:rPr>
              <a:t>μόνον εφόσον το προσωπικό υπόκειται σε υποχρέωση εμπιστευτικότητας</a:t>
            </a:r>
            <a:r>
              <a:rPr lang="el-GR" dirty="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ü"/>
              <a:tabLst>
                <a:tab pos="357188" algn="l"/>
              </a:tabLst>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dirty="0">
                <a:latin typeface="Times New Roman" panose="02020603050405020304" pitchFamily="18" charset="0"/>
                <a:cs typeface="Times New Roman" panose="02020603050405020304" pitchFamily="18" charset="0"/>
              </a:rPr>
              <a:t>Οι δικαιούχοι </a:t>
            </a:r>
            <a:r>
              <a:rPr lang="el-GR" u="sng" dirty="0">
                <a:latin typeface="Times New Roman" panose="02020603050405020304" pitchFamily="18" charset="0"/>
                <a:cs typeface="Times New Roman" panose="02020603050405020304" pitchFamily="18" charset="0"/>
              </a:rPr>
              <a:t>πρέπει να ενημερώνουν τα υποκείμενα των δεδομένων σχετικά με την τρόπο επεξεργασίας των προσωπικών τους δεδομένων</a:t>
            </a:r>
            <a:r>
              <a:rPr lang="el-GR" dirty="0">
                <a:latin typeface="Times New Roman" panose="02020603050405020304" pitchFamily="18" charset="0"/>
                <a:cs typeface="Times New Roman" panose="02020603050405020304" pitchFamily="18" charset="0"/>
              </a:rPr>
              <a:t> και να τους παρέχουν τη </a:t>
            </a:r>
            <a:r>
              <a:rPr lang="el-GR" dirty="0">
                <a:latin typeface="Times New Roman" panose="02020603050405020304" pitchFamily="18" charset="0"/>
                <a:cs typeface="Times New Roman" panose="02020603050405020304" pitchFamily="18" charset="0"/>
                <a:hlinkClick r:id="rId4"/>
              </a:rPr>
              <a:t>δήλωση περί </a:t>
            </a:r>
            <a:r>
              <a:rPr lang="el-GR" dirty="0" err="1">
                <a:latin typeface="Times New Roman" panose="02020603050405020304" pitchFamily="18" charset="0"/>
                <a:cs typeface="Times New Roman" panose="02020603050405020304" pitchFamily="18" charset="0"/>
                <a:hlinkClick r:id="rId4"/>
              </a:rPr>
              <a:t>ιδιωτικότητας</a:t>
            </a:r>
            <a:r>
              <a:rPr lang="el-GR" dirty="0">
                <a:latin typeface="Times New Roman" panose="02020603050405020304" pitchFamily="18" charset="0"/>
                <a:cs typeface="Times New Roman" panose="02020603050405020304" pitchFamily="18" charset="0"/>
              </a:rPr>
              <a:t>.</a:t>
            </a:r>
          </a:p>
          <a:p>
            <a:pPr algn="just">
              <a:tabLst>
                <a:tab pos="357188" algn="l"/>
              </a:tabLst>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dirty="0">
                <a:latin typeface="Times New Roman" panose="02020603050405020304" pitchFamily="18" charset="0"/>
                <a:cs typeface="Times New Roman" panose="02020603050405020304" pitchFamily="18" charset="0"/>
              </a:rPr>
              <a:t>Οι δικαιούχοι </a:t>
            </a:r>
            <a:r>
              <a:rPr lang="el-GR" u="sng" dirty="0">
                <a:latin typeface="Times New Roman" panose="02020603050405020304" pitchFamily="18" charset="0"/>
                <a:cs typeface="Times New Roman" panose="02020603050405020304" pitchFamily="18" charset="0"/>
              </a:rPr>
              <a:t>αναφέρουν στην τελική έκθεση τα μέτρα που έχουν ληφθεί</a:t>
            </a:r>
            <a:r>
              <a:rPr lang="el-GR" dirty="0">
                <a:latin typeface="Times New Roman" panose="02020603050405020304" pitchFamily="18" charset="0"/>
                <a:cs typeface="Times New Roman" panose="02020603050405020304" pitchFamily="18" charset="0"/>
              </a:rPr>
              <a:t> για τη διασφάλιση της συμμόρφωσης των </a:t>
            </a:r>
            <a:r>
              <a:rPr lang="el-GR" dirty="0" err="1">
                <a:latin typeface="Times New Roman" panose="02020603050405020304" pitchFamily="18" charset="0"/>
                <a:cs typeface="Times New Roman" panose="02020603050405020304" pitchFamily="18" charset="0"/>
              </a:rPr>
              <a:t>πράξεών</a:t>
            </a:r>
            <a:r>
              <a:rPr lang="el-GR" dirty="0">
                <a:latin typeface="Times New Roman" panose="02020603050405020304" pitchFamily="18" charset="0"/>
                <a:cs typeface="Times New Roman" panose="02020603050405020304" pitchFamily="18" charset="0"/>
              </a:rPr>
              <a:t> τους για επεξεργασία δεδομένων με τον κανονισμό 2018/1725.</a:t>
            </a:r>
          </a:p>
          <a:p>
            <a:pPr marL="285750" indent="-285750" algn="just">
              <a:buFont typeface="Wingdings" panose="05000000000000000000" pitchFamily="2" charset="2"/>
              <a:buChar char="ü"/>
              <a:tabLst>
                <a:tab pos="357188" algn="l"/>
              </a:tabLst>
            </a:pPr>
            <a:endParaRPr lang="el-GR"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endParaRPr lang="el-GR" b="1" dirty="0"/>
          </a:p>
          <a:p>
            <a:pPr algn="just"/>
            <a:r>
              <a:rPr lang="el-GR" dirty="0">
                <a:latin typeface="Times New Roman" panose="02020603050405020304" pitchFamily="18" charset="0"/>
                <a:cs typeface="Times New Roman" panose="02020603050405020304" pitchFamily="18" charset="0"/>
              </a:rPr>
              <a:t> </a:t>
            </a:r>
          </a:p>
          <a:p>
            <a:pPr algn="just"/>
            <a:endParaRPr lang="el-GR" sz="1700" i="1"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456728" y="17644"/>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(8/25)</a:t>
            </a:r>
            <a:endParaRPr lang="en-GB" sz="2800" b="1" dirty="0">
              <a:solidFill>
                <a:schemeClr val="bg1"/>
              </a:solidFill>
              <a:ea typeface="+mj-ea"/>
              <a:cs typeface="+mj-cs"/>
            </a:endParaRPr>
          </a:p>
        </p:txBody>
      </p:sp>
    </p:spTree>
    <p:extLst>
      <p:ext uri="{BB962C8B-B14F-4D97-AF65-F5344CB8AC3E}">
        <p14:creationId xmlns:p14="http://schemas.microsoft.com/office/powerpoint/2010/main" val="743587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836712"/>
            <a:ext cx="11953328" cy="7586692"/>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16 </a:t>
            </a:r>
            <a:r>
              <a:rPr lang="el-GR" sz="2000" b="1" dirty="0"/>
              <a:t>– </a:t>
            </a:r>
            <a:r>
              <a:rPr lang="el-GR" sz="2000" b="1" u="sng" dirty="0"/>
              <a:t>Δικαιώματα Πνευματικής Ιδιοκτησίας</a:t>
            </a:r>
            <a:r>
              <a:rPr lang="el-GR" sz="2000" b="1" dirty="0"/>
              <a:t>: </a:t>
            </a:r>
          </a:p>
          <a:p>
            <a:pPr algn="just">
              <a:tabLst>
                <a:tab pos="357188" algn="l"/>
              </a:tabLst>
            </a:pPr>
            <a:endParaRPr lang="el-GR" sz="2000" b="1" dirty="0"/>
          </a:p>
          <a:p>
            <a:pPr algn="just">
              <a:tabLst>
                <a:tab pos="357188" algn="l"/>
              </a:tabLst>
            </a:pPr>
            <a:r>
              <a:rPr lang="el-GR" b="1" u="sng" dirty="0" err="1">
                <a:latin typeface="Times New Roman" panose="02020603050405020304" pitchFamily="18" charset="0"/>
                <a:cs typeface="Times New Roman" panose="02020603050405020304" pitchFamily="18" charset="0"/>
              </a:rPr>
              <a:t>Προϋπάρχοντα</a:t>
            </a:r>
            <a:r>
              <a:rPr lang="el-GR" b="1" u="sng" dirty="0">
                <a:latin typeface="Times New Roman" panose="02020603050405020304" pitchFamily="18" charset="0"/>
                <a:cs typeface="Times New Roman" panose="02020603050405020304" pitchFamily="18" charset="0"/>
              </a:rPr>
              <a:t> στοιχεία</a:t>
            </a:r>
            <a:r>
              <a:rPr lang="el-GR"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dirty="0">
              <a:latin typeface="Times New Roman" panose="02020603050405020304" pitchFamily="18" charset="0"/>
              <a:cs typeface="Times New Roman" panose="02020603050405020304" pitchFamily="18" charset="0"/>
            </a:endParaRPr>
          </a:p>
          <a:p>
            <a:pPr algn="just">
              <a:tabLst>
                <a:tab pos="357188" algn="l"/>
              </a:tabLst>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dirty="0">
                <a:latin typeface="Times New Roman" panose="02020603050405020304" pitchFamily="18" charset="0"/>
                <a:cs typeface="Times New Roman" panose="02020603050405020304" pitchFamily="18" charset="0"/>
              </a:rPr>
              <a:t>Οι δικαιούχοι </a:t>
            </a:r>
            <a:r>
              <a:rPr lang="el-GR" u="sng" dirty="0">
                <a:latin typeface="Times New Roman" panose="02020603050405020304" pitchFamily="18" charset="0"/>
                <a:cs typeface="Times New Roman" panose="02020603050405020304" pitchFamily="18" charset="0"/>
              </a:rPr>
              <a:t>πρέπει να παρέχουν ο ένας στον άλλο, καθώς και στις άλλες συμμετέχουσες οντότητες</a:t>
            </a:r>
            <a:r>
              <a:rPr lang="el-GR" dirty="0">
                <a:latin typeface="Times New Roman" panose="02020603050405020304" pitchFamily="18" charset="0"/>
                <a:cs typeface="Times New Roman" panose="02020603050405020304" pitchFamily="18" charset="0"/>
              </a:rPr>
              <a:t> (π.χ. στους συνδεδεμένους εταίρους), </a:t>
            </a:r>
            <a:r>
              <a:rPr lang="el-GR" u="sng" dirty="0">
                <a:latin typeface="Times New Roman" panose="02020603050405020304" pitchFamily="18" charset="0"/>
                <a:cs typeface="Times New Roman" panose="02020603050405020304" pitchFamily="18" charset="0"/>
              </a:rPr>
              <a:t>πρόσβαση στα </a:t>
            </a:r>
            <a:r>
              <a:rPr lang="el-GR" u="sng" dirty="0" err="1">
                <a:latin typeface="Times New Roman" panose="02020603050405020304" pitchFamily="18" charset="0"/>
                <a:cs typeface="Times New Roman" panose="02020603050405020304" pitchFamily="18" charset="0"/>
              </a:rPr>
              <a:t>προϋπάρχοντα</a:t>
            </a:r>
            <a:r>
              <a:rPr lang="el-GR" u="sng" dirty="0">
                <a:latin typeface="Times New Roman" panose="02020603050405020304" pitchFamily="18" charset="0"/>
                <a:cs typeface="Times New Roman" panose="02020603050405020304" pitchFamily="18" charset="0"/>
              </a:rPr>
              <a:t> στοιχεία</a:t>
            </a:r>
            <a:r>
              <a:rPr lang="el-GR" dirty="0">
                <a:latin typeface="Times New Roman" panose="02020603050405020304" pitchFamily="18" charset="0"/>
                <a:cs typeface="Times New Roman" panose="02020603050405020304" pitchFamily="18" charset="0"/>
              </a:rPr>
              <a:t> που έχουν κριθεί αναγκαία για την υλοποίηση της δράσης.</a:t>
            </a:r>
          </a:p>
          <a:p>
            <a:pPr marL="285750" indent="-285750" algn="just">
              <a:buFont typeface="Wingdings" panose="05000000000000000000" pitchFamily="2" charset="2"/>
              <a:buChar char="ü"/>
              <a:tabLst>
                <a:tab pos="357188" algn="l"/>
              </a:tabLst>
            </a:pPr>
            <a:r>
              <a:rPr lang="el-GR" dirty="0" err="1">
                <a:latin typeface="Times New Roman" panose="02020603050405020304" pitchFamily="18" charset="0"/>
                <a:cs typeface="Times New Roman" panose="02020603050405020304" pitchFamily="18" charset="0"/>
              </a:rPr>
              <a:t>Προϋπάρχον</a:t>
            </a:r>
            <a:r>
              <a:rPr lang="el-GR" dirty="0">
                <a:latin typeface="Times New Roman" panose="02020603050405020304" pitchFamily="18" charset="0"/>
                <a:cs typeface="Times New Roman" panose="02020603050405020304" pitchFamily="18" charset="0"/>
              </a:rPr>
              <a:t> στοιχείο είναι </a:t>
            </a:r>
            <a:r>
              <a:rPr lang="el-GR" u="sng" dirty="0">
                <a:latin typeface="Times New Roman" panose="02020603050405020304" pitchFamily="18" charset="0"/>
                <a:cs typeface="Times New Roman" panose="02020603050405020304" pitchFamily="18" charset="0"/>
              </a:rPr>
              <a:t>κάθε δεδομένο, τεχνογνωσία, πληροφορία ή δικαίωμα</a:t>
            </a:r>
            <a:r>
              <a:rPr lang="el-GR" dirty="0">
                <a:latin typeface="Times New Roman" panose="02020603050405020304" pitchFamily="18" charset="0"/>
                <a:cs typeface="Times New Roman" panose="02020603050405020304" pitchFamily="18" charset="0"/>
              </a:rPr>
              <a:t> (π.χ. δικαίωμα πνευματικής ιδιοκτησίας) </a:t>
            </a:r>
            <a:r>
              <a:rPr lang="el-GR" u="sng" dirty="0">
                <a:latin typeface="Times New Roman" panose="02020603050405020304" pitchFamily="18" charset="0"/>
                <a:cs typeface="Times New Roman" panose="02020603050405020304" pitchFamily="18" charset="0"/>
              </a:rPr>
              <a:t>που κατείχαν οι δικαιούχοι πριν από την προσχώρησή τους στη Συμφωνία και που απαιτείται για την υλοποίηση της δράσης</a:t>
            </a:r>
            <a:r>
              <a:rPr lang="el-GR" dirty="0">
                <a:latin typeface="Times New Roman" panose="02020603050405020304" pitchFamily="18" charset="0"/>
                <a:cs typeface="Times New Roman" panose="02020603050405020304" pitchFamily="18" charset="0"/>
              </a:rPr>
              <a:t>.</a:t>
            </a:r>
            <a:endParaRPr lang="el-GR"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endParaRPr lang="el-GR" dirty="0">
              <a:latin typeface="Times New Roman" panose="02020603050405020304" pitchFamily="18" charset="0"/>
              <a:cs typeface="Times New Roman" panose="02020603050405020304" pitchFamily="18" charset="0"/>
            </a:endParaRPr>
          </a:p>
          <a:p>
            <a:pPr algn="just">
              <a:tabLst>
                <a:tab pos="357188" algn="l"/>
              </a:tabLst>
            </a:pPr>
            <a:r>
              <a:rPr lang="el-GR" b="1" u="sng" dirty="0">
                <a:latin typeface="Times New Roman" panose="02020603050405020304" pitchFamily="18" charset="0"/>
                <a:cs typeface="Times New Roman" panose="02020603050405020304" pitchFamily="18" charset="0"/>
              </a:rPr>
              <a:t>Κυριότητα Αποτελεσμάτων </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pPr algn="just">
              <a:tabLst>
                <a:tab pos="357188" algn="l"/>
              </a:tabLst>
            </a:pPr>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tabLst>
                <a:tab pos="357188" algn="l"/>
              </a:tabLst>
            </a:pPr>
            <a:r>
              <a:rPr lang="el-GR" u="sng" dirty="0">
                <a:latin typeface="Times New Roman" panose="02020603050405020304" pitchFamily="18" charset="0"/>
                <a:cs typeface="Times New Roman" panose="02020603050405020304" pitchFamily="18" charset="0"/>
              </a:rPr>
              <a:t>Η ΕΥ </a:t>
            </a:r>
            <a:r>
              <a:rPr lang="el-GR" b="1" u="sng" dirty="0">
                <a:latin typeface="Times New Roman" panose="02020603050405020304" pitchFamily="18" charset="0"/>
                <a:cs typeface="Times New Roman" panose="02020603050405020304" pitchFamily="18" charset="0"/>
              </a:rPr>
              <a:t>ΔΕΝ</a:t>
            </a:r>
            <a:r>
              <a:rPr lang="el-GR" u="sng" dirty="0">
                <a:latin typeface="Times New Roman" panose="02020603050405020304" pitchFamily="18" charset="0"/>
                <a:cs typeface="Times New Roman" panose="02020603050405020304" pitchFamily="18" charset="0"/>
              </a:rPr>
              <a:t> αποκτά την κυριότητα των αποτελεσμάτων</a:t>
            </a:r>
            <a:r>
              <a:rPr lang="el-GR" dirty="0">
                <a:latin typeface="Times New Roman" panose="02020603050405020304" pitchFamily="18" charset="0"/>
                <a:cs typeface="Times New Roman" panose="02020603050405020304" pitchFamily="18" charset="0"/>
              </a:rPr>
              <a:t> που παράγονται στα πλαίσια του έργου, αλλά </a:t>
            </a:r>
            <a:r>
              <a:rPr lang="el-GR" u="sng" dirty="0">
                <a:latin typeface="Times New Roman" panose="02020603050405020304" pitchFamily="18" charset="0"/>
                <a:cs typeface="Times New Roman" panose="02020603050405020304" pitchFamily="18" charset="0"/>
              </a:rPr>
              <a:t>έχει το δικαίωμα να κάνει χρήση του υλικού/των εγγράφων που λαμβάνει από τους δικαιούχους και των παραδοτέων του έργου</a:t>
            </a:r>
            <a:r>
              <a:rPr lang="el-GR" dirty="0">
                <a:latin typeface="Times New Roman" panose="02020603050405020304" pitchFamily="18" charset="0"/>
                <a:cs typeface="Times New Roman" panose="02020603050405020304" pitchFamily="18" charset="0"/>
              </a:rPr>
              <a:t> για σκοπούς πολιτικής, ενημέρωσης, επικοινωνίας, διάδοσης και δημοσιότητας, κατά τη διάρκεια της δράσης ή κατόπιν ολοκλήρωσής της.</a:t>
            </a:r>
          </a:p>
          <a:p>
            <a:pPr marL="285750" indent="-285750" algn="just">
              <a:buFont typeface="Wingdings" panose="05000000000000000000" pitchFamily="2" charset="2"/>
              <a:buChar char="ü"/>
              <a:tabLst>
                <a:tab pos="357188" algn="l"/>
              </a:tabLst>
            </a:pPr>
            <a:r>
              <a:rPr lang="el-GR" u="sng" dirty="0">
                <a:latin typeface="Times New Roman" panose="02020603050405020304" pitchFamily="18" charset="0"/>
                <a:cs typeface="Times New Roman" panose="02020603050405020304" pitchFamily="18" charset="0"/>
              </a:rPr>
              <a:t>Εάν οι δικαιούχοι παράγουν εκπαιδευτικό υλικό στο πλαίσιο του έργου, το υλικό αυτό πρέπει να διατίθεται δωρεάν μέσω του διαδικτύου</a:t>
            </a:r>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με ανοικτές άδειες</a:t>
            </a:r>
            <a:r>
              <a:rPr lang="el-GR" dirty="0">
                <a:latin typeface="Times New Roman" panose="02020603050405020304" pitchFamily="18" charset="0"/>
                <a:cs typeface="Times New Roman" panose="02020603050405020304" pitchFamily="18" charset="0"/>
              </a:rPr>
              <a:t> (= παροχή δικαιώματος χρήσης του υλικού σε άλλους). Ο δικαιούχοι είναι ελεύθεροι να επιλέξουν το είδος της άδειας που τους εξυπηρετεί, καθορίζοντας έτσι την έκταση των δικαιωμάτων χρήσης που θα χορηγήσουν.</a:t>
            </a:r>
          </a:p>
          <a:p>
            <a:pPr algn="just">
              <a:tabLst>
                <a:tab pos="357188" algn="l"/>
              </a:tabLst>
            </a:pPr>
            <a:endParaRPr lang="el-GR" dirty="0">
              <a:latin typeface="Times New Roman" panose="02020603050405020304" pitchFamily="18" charset="0"/>
              <a:cs typeface="Times New Roman" panose="02020603050405020304" pitchFamily="18" charset="0"/>
            </a:endParaRPr>
          </a:p>
          <a:p>
            <a:pPr algn="just">
              <a:tabLst>
                <a:tab pos="357188" algn="l"/>
              </a:tabLst>
            </a:pPr>
            <a:endParaRPr lang="el-GR"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endParaRPr lang="el-GR"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endParaRPr lang="el-GR" b="1" dirty="0"/>
          </a:p>
          <a:p>
            <a:pPr algn="just"/>
            <a:r>
              <a:rPr lang="el-GR" dirty="0">
                <a:latin typeface="Times New Roman" panose="02020603050405020304" pitchFamily="18" charset="0"/>
                <a:cs typeface="Times New Roman" panose="02020603050405020304" pitchFamily="18" charset="0"/>
              </a:rPr>
              <a:t> </a:t>
            </a:r>
          </a:p>
          <a:p>
            <a:pPr algn="just"/>
            <a:endParaRPr lang="el-GR" sz="1700" i="1"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84720" y="21971"/>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(9/25)</a:t>
            </a:r>
            <a:endParaRPr lang="en-GB" sz="2800" b="1" dirty="0">
              <a:solidFill>
                <a:schemeClr val="bg1"/>
              </a:solidFill>
              <a:ea typeface="+mj-ea"/>
              <a:cs typeface="+mj-cs"/>
            </a:endParaRPr>
          </a:p>
        </p:txBody>
      </p:sp>
    </p:spTree>
    <p:extLst>
      <p:ext uri="{BB962C8B-B14F-4D97-AF65-F5344CB8AC3E}">
        <p14:creationId xmlns:p14="http://schemas.microsoft.com/office/powerpoint/2010/main" val="975276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836712"/>
            <a:ext cx="11665296" cy="8048357"/>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17 </a:t>
            </a:r>
            <a:r>
              <a:rPr lang="el-GR" sz="2000" b="1" dirty="0"/>
              <a:t>– </a:t>
            </a:r>
            <a:r>
              <a:rPr lang="el-GR" sz="2000" b="1" u="sng" dirty="0"/>
              <a:t>Επικοινωνία, Διάδοση και Προβολή</a:t>
            </a:r>
            <a:r>
              <a:rPr lang="el-GR" sz="2000" b="1" dirty="0"/>
              <a:t>: </a:t>
            </a:r>
          </a:p>
          <a:p>
            <a:pPr algn="just">
              <a:tabLst>
                <a:tab pos="357188" algn="l"/>
              </a:tabLst>
            </a:pPr>
            <a:endParaRPr lang="el-GR" sz="2000" b="1" dirty="0"/>
          </a:p>
          <a:p>
            <a:pPr algn="just">
              <a:tabLst>
                <a:tab pos="357188" algn="l"/>
              </a:tabLst>
            </a:pPr>
            <a:r>
              <a:rPr lang="el-GR" b="1" u="sng" dirty="0">
                <a:latin typeface="Times New Roman" panose="02020603050405020304" pitchFamily="18" charset="0"/>
                <a:cs typeface="Times New Roman" panose="02020603050405020304" pitchFamily="18" charset="0"/>
              </a:rPr>
              <a:t>Προώθηση της δράσης </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dirty="0">
              <a:latin typeface="Times New Roman" panose="02020603050405020304" pitchFamily="18" charset="0"/>
              <a:cs typeface="Times New Roman" panose="02020603050405020304" pitchFamily="18" charset="0"/>
            </a:endParaRPr>
          </a:p>
          <a:p>
            <a:pPr algn="just">
              <a:tabLst>
                <a:tab pos="357188" algn="l"/>
              </a:tabLst>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dirty="0">
                <a:latin typeface="Times New Roman" panose="02020603050405020304" pitchFamily="18" charset="0"/>
                <a:cs typeface="Times New Roman" panose="02020603050405020304" pitchFamily="18" charset="0"/>
              </a:rPr>
              <a:t>Οι δικαιούχοι </a:t>
            </a:r>
            <a:r>
              <a:rPr lang="el-GR" u="sng" dirty="0">
                <a:latin typeface="Times New Roman" panose="02020603050405020304" pitchFamily="18" charset="0"/>
                <a:cs typeface="Times New Roman" panose="02020603050405020304" pitchFamily="18" charset="0"/>
              </a:rPr>
              <a:t>οφείλουν να προωθούν τη δράση και τα αποτελέσματά της</a:t>
            </a:r>
            <a:r>
              <a:rPr lang="el-GR" dirty="0">
                <a:latin typeface="Times New Roman" panose="02020603050405020304" pitchFamily="18" charset="0"/>
                <a:cs typeface="Times New Roman" panose="02020603050405020304" pitchFamily="18" charset="0"/>
              </a:rPr>
              <a:t>, παρέχοντας </a:t>
            </a:r>
            <a:r>
              <a:rPr lang="el-GR" dirty="0" err="1">
                <a:latin typeface="Times New Roman" panose="02020603050405020304" pitchFamily="18" charset="0"/>
                <a:cs typeface="Times New Roman" panose="02020603050405020304" pitchFamily="18" charset="0"/>
              </a:rPr>
              <a:t>στοχευμένη</a:t>
            </a:r>
            <a:r>
              <a:rPr lang="el-GR" dirty="0">
                <a:latin typeface="Times New Roman" panose="02020603050405020304" pitchFamily="18" charset="0"/>
                <a:cs typeface="Times New Roman" panose="02020603050405020304" pitchFamily="18" charset="0"/>
              </a:rPr>
              <a:t> πληροφόρηση σε πολλαπλά ακροατήρια, με στρατηγικό, συνεκτικό και αποτελεσματικό τρόπο.</a:t>
            </a:r>
          </a:p>
          <a:p>
            <a:pPr algn="just">
              <a:tabLst>
                <a:tab pos="357188" algn="l"/>
              </a:tabLst>
            </a:pPr>
            <a:endParaRPr lang="el-GR" dirty="0">
              <a:latin typeface="Times New Roman" panose="02020603050405020304" pitchFamily="18" charset="0"/>
              <a:cs typeface="Times New Roman" panose="02020603050405020304" pitchFamily="18" charset="0"/>
            </a:endParaRPr>
          </a:p>
          <a:p>
            <a:pPr algn="just">
              <a:tabLst>
                <a:tab pos="357188" algn="l"/>
              </a:tabLst>
            </a:pPr>
            <a:r>
              <a:rPr lang="el-GR" b="1" u="sng" dirty="0">
                <a:latin typeface="Times New Roman" panose="02020603050405020304" pitchFamily="18" charset="0"/>
                <a:cs typeface="Times New Roman" panose="02020603050405020304" pitchFamily="18" charset="0"/>
              </a:rPr>
              <a:t>Προβολή – Ευρωπαϊκή Σημαία και Δήλωση Χρηματοδότησης</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pPr algn="just">
              <a:tabLst>
                <a:tab pos="357188" algn="l"/>
              </a:tabLst>
            </a:pPr>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tabLst>
                <a:tab pos="357188" algn="l"/>
              </a:tabLst>
            </a:pPr>
            <a:r>
              <a:rPr lang="el-GR" u="sng" dirty="0">
                <a:latin typeface="Times New Roman" panose="02020603050405020304" pitchFamily="18" charset="0"/>
                <a:cs typeface="Times New Roman" panose="02020603050405020304" pitchFamily="18" charset="0"/>
              </a:rPr>
              <a:t>Οι δραστηριότητες διάδοσης/επικοινωνίας των δικαιούχων οι οποίες σχετίζονται με τη δράση</a:t>
            </a:r>
            <a:r>
              <a:rPr lang="el-GR" dirty="0">
                <a:latin typeface="Times New Roman" panose="02020603050405020304" pitchFamily="18" charset="0"/>
                <a:cs typeface="Times New Roman" panose="02020603050405020304" pitchFamily="18" charset="0"/>
              </a:rPr>
              <a:t> (π.χ. ανάπτυξη σχέσεων με τα μέσα ενημέρωσης, συνέδρια, ενημερωτικό υλικό, </a:t>
            </a:r>
            <a:r>
              <a:rPr lang="el-GR" dirty="0" err="1">
                <a:latin typeface="Times New Roman" panose="02020603050405020304" pitchFamily="18" charset="0"/>
                <a:cs typeface="Times New Roman" panose="02020603050405020304" pitchFamily="18" charset="0"/>
              </a:rPr>
              <a:t>ιστότοποι</a:t>
            </a:r>
            <a:r>
              <a:rPr lang="el-GR" dirty="0">
                <a:latin typeface="Times New Roman" panose="02020603050405020304" pitchFamily="18" charset="0"/>
                <a:cs typeface="Times New Roman" panose="02020603050405020304" pitchFamily="18" charset="0"/>
              </a:rPr>
              <a:t>, μέσα κοινωνικής δικτύωσης) και </a:t>
            </a:r>
            <a:r>
              <a:rPr lang="el-GR" u="sng" dirty="0">
                <a:latin typeface="Times New Roman" panose="02020603050405020304" pitchFamily="18" charset="0"/>
                <a:cs typeface="Times New Roman" panose="02020603050405020304" pitchFamily="18" charset="0"/>
              </a:rPr>
              <a:t>κάθε υποδομή που χρηματοδοτείται από την επιχορήγηση</a:t>
            </a:r>
            <a:r>
              <a:rPr lang="en-GB" u="sng"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πρέπει να αναγνωρίζουν τη στήριξη της ΕΕ και να προβάλλουν την ευρωπαϊκή σημαία (έμβλημα) και τη δήλωση χρηματοδότησης</a:t>
            </a:r>
            <a:r>
              <a:rPr lang="el-GR" dirty="0">
                <a:latin typeface="Times New Roman" panose="02020603050405020304" pitchFamily="18" charset="0"/>
                <a:cs typeface="Times New Roman" panose="02020603050405020304" pitchFamily="18" charset="0"/>
              </a:rPr>
              <a:t> (κατευθυντήριες γραμμές στον σύνδεσμο </a:t>
            </a:r>
            <a:r>
              <a:rPr lang="en-GB" dirty="0">
                <a:latin typeface="Times New Roman" panose="02020603050405020304" pitchFamily="18" charset="0"/>
                <a:cs typeface="Times New Roman" panose="02020603050405020304" pitchFamily="18" charset="0"/>
                <a:hlinkClick r:id="rId3"/>
              </a:rPr>
              <a:t>https://commission.europa.eu/resources-partners/european-commission-visual-identity_el</a:t>
            </a:r>
            <a:r>
              <a:rPr lang="en-GB" dirty="0">
                <a:latin typeface="Times New Roman" panose="02020603050405020304" pitchFamily="18" charset="0"/>
                <a:cs typeface="Times New Roman" panose="02020603050405020304" pitchFamily="18" charset="0"/>
              </a:rPr>
              <a:t>). </a:t>
            </a: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endParaRPr lang="el-GR" dirty="0">
              <a:latin typeface="Times New Roman" panose="02020603050405020304" pitchFamily="18" charset="0"/>
              <a:cs typeface="Times New Roman" panose="02020603050405020304" pitchFamily="18" charset="0"/>
            </a:endParaRPr>
          </a:p>
          <a:p>
            <a:pPr algn="just">
              <a:tabLst>
                <a:tab pos="357188" algn="l"/>
              </a:tabLst>
            </a:pPr>
            <a:r>
              <a:rPr lang="el-GR" sz="1700" i="1" u="sng" dirty="0">
                <a:latin typeface="Times New Roman" panose="02020603050405020304" pitchFamily="18" charset="0"/>
                <a:cs typeface="Times New Roman" panose="02020603050405020304" pitchFamily="18" charset="0"/>
              </a:rPr>
              <a:t>Σημειώσεις για τη Χρήση Εμβλήματος</a:t>
            </a:r>
            <a:r>
              <a:rPr lang="el-GR" sz="1700" i="1" dirty="0">
                <a:latin typeface="Times New Roman" panose="02020603050405020304" pitchFamily="18" charset="0"/>
                <a:cs typeface="Times New Roman" panose="02020603050405020304" pitchFamily="18" charset="0"/>
              </a:rPr>
              <a:t>:</a:t>
            </a:r>
            <a:endParaRPr lang="en-GB" sz="1700" i="1" dirty="0">
              <a:latin typeface="Times New Roman" panose="02020603050405020304" pitchFamily="18" charset="0"/>
              <a:cs typeface="Times New Roman" panose="02020603050405020304" pitchFamily="18" charset="0"/>
            </a:endParaRPr>
          </a:p>
          <a:p>
            <a:pPr algn="just">
              <a:tabLst>
                <a:tab pos="357188" algn="l"/>
              </a:tabLst>
            </a:pPr>
            <a:r>
              <a:rPr lang="el-GR" sz="1700" i="1" dirty="0">
                <a:latin typeface="Times New Roman" panose="02020603050405020304" pitchFamily="18" charset="0"/>
                <a:cs typeface="Times New Roman" panose="02020603050405020304" pitchFamily="18" charset="0"/>
              </a:rPr>
              <a:t>1. Το έμβλημα πρέπει να παραμένει διακριτό και δεν επιτρέπεται η τροποποίησή του με την προσθήκη άλλων οπτικών σημάτων</a:t>
            </a:r>
            <a:r>
              <a:rPr lang="en-GB" sz="1700" i="1" dirty="0">
                <a:latin typeface="Times New Roman" panose="02020603050405020304" pitchFamily="18" charset="0"/>
                <a:cs typeface="Times New Roman" panose="02020603050405020304" pitchFamily="18" charset="0"/>
              </a:rPr>
              <a:t> </a:t>
            </a:r>
            <a:r>
              <a:rPr lang="el-GR" sz="1700" i="1" dirty="0">
                <a:latin typeface="Times New Roman" panose="02020603050405020304" pitchFamily="18" charset="0"/>
                <a:cs typeface="Times New Roman" panose="02020603050405020304" pitchFamily="18" charset="0"/>
              </a:rPr>
              <a:t>ή κειμένου</a:t>
            </a:r>
            <a:r>
              <a:rPr lang="en-GB" sz="1700" i="1" dirty="0">
                <a:latin typeface="Times New Roman" panose="02020603050405020304" pitchFamily="18" charset="0"/>
                <a:cs typeface="Times New Roman" panose="02020603050405020304" pitchFamily="18" charset="0"/>
              </a:rPr>
              <a:t>.</a:t>
            </a:r>
          </a:p>
          <a:p>
            <a:pPr algn="just">
              <a:tabLst>
                <a:tab pos="357188" algn="l"/>
              </a:tabLst>
            </a:pPr>
            <a:r>
              <a:rPr lang="el-GR" sz="1700" i="1" dirty="0">
                <a:latin typeface="Times New Roman" panose="02020603050405020304" pitchFamily="18" charset="0"/>
                <a:cs typeface="Times New Roman" panose="02020603050405020304" pitchFamily="18" charset="0"/>
              </a:rPr>
              <a:t>2. Όταν το έμβλημα εμφανίζεται σε συνδυασμό με άλλα λογότυπα, πρέπει να τοποθετείται σε εξίσου εμφανές σημείο.</a:t>
            </a:r>
          </a:p>
          <a:p>
            <a:pPr algn="just">
              <a:tabLst>
                <a:tab pos="357188" algn="l"/>
              </a:tabLst>
            </a:pPr>
            <a:r>
              <a:rPr lang="el-GR" sz="1700" i="1" dirty="0">
                <a:latin typeface="Times New Roman" panose="02020603050405020304" pitchFamily="18" charset="0"/>
                <a:cs typeface="Times New Roman" panose="02020603050405020304" pitchFamily="18" charset="0"/>
              </a:rPr>
              <a:t>3. Οι δικαιούχοι μπορούν να χρησιμοποιούν το έμβλημα χωρίς προηγούμενη έγκριση από την ΕΥ. Ωστόσο, αυτό δεν τους </a:t>
            </a:r>
          </a:p>
          <a:p>
            <a:pPr algn="just">
              <a:tabLst>
                <a:tab pos="357188" algn="l"/>
              </a:tabLst>
            </a:pPr>
            <a:r>
              <a:rPr lang="el-GR" sz="1700" i="1" dirty="0">
                <a:latin typeface="Times New Roman" panose="02020603050405020304" pitchFamily="18" charset="0"/>
                <a:cs typeface="Times New Roman" panose="02020603050405020304" pitchFamily="18" charset="0"/>
              </a:rPr>
              <a:t>παρέχει το δικαίωμα αποκλειστικής χρήσης. </a:t>
            </a:r>
          </a:p>
          <a:p>
            <a:pPr algn="just">
              <a:tabLst>
                <a:tab pos="357188" algn="l"/>
              </a:tabLst>
            </a:pPr>
            <a:endParaRPr lang="el-GR"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endParaRPr lang="el-GR"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endParaRPr lang="el-GR" b="1" dirty="0"/>
          </a:p>
          <a:p>
            <a:pPr algn="just"/>
            <a:r>
              <a:rPr lang="el-GR" dirty="0">
                <a:latin typeface="Times New Roman" panose="02020603050405020304" pitchFamily="18" charset="0"/>
                <a:cs typeface="Times New Roman" panose="02020603050405020304" pitchFamily="18" charset="0"/>
              </a:rPr>
              <a:t> </a:t>
            </a:r>
          </a:p>
          <a:p>
            <a:pPr algn="just"/>
            <a:endParaRPr lang="el-GR" sz="1700" i="1"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12712" y="38380"/>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(10/25)</a:t>
            </a:r>
            <a:endParaRPr lang="en-GB" sz="2800" b="1" dirty="0">
              <a:solidFill>
                <a:schemeClr val="bg1"/>
              </a:solidFill>
              <a:ea typeface="+mj-ea"/>
              <a:cs typeface="+mj-cs"/>
            </a:endParaRPr>
          </a:p>
        </p:txBody>
      </p:sp>
    </p:spTree>
    <p:extLst>
      <p:ext uri="{BB962C8B-B14F-4D97-AF65-F5344CB8AC3E}">
        <p14:creationId xmlns:p14="http://schemas.microsoft.com/office/powerpoint/2010/main" val="378645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1151445"/>
            <a:ext cx="11809312" cy="5924699"/>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17 </a:t>
            </a:r>
            <a:r>
              <a:rPr lang="el-GR" sz="2000" b="1" dirty="0"/>
              <a:t>– </a:t>
            </a:r>
            <a:r>
              <a:rPr lang="el-GR" sz="2000" b="1" u="sng" dirty="0"/>
              <a:t>Επικοινωνία, Διάδοση και Προβολή</a:t>
            </a:r>
            <a:r>
              <a:rPr lang="el-GR" sz="2000" b="1" dirty="0"/>
              <a:t>: </a:t>
            </a:r>
          </a:p>
          <a:p>
            <a:pPr algn="just">
              <a:tabLst>
                <a:tab pos="357188" algn="l"/>
              </a:tabLst>
            </a:pPr>
            <a:endParaRPr lang="el-GR" sz="2000" b="1" dirty="0"/>
          </a:p>
          <a:p>
            <a:pPr algn="just">
              <a:tabLst>
                <a:tab pos="357188" algn="l"/>
              </a:tabLst>
            </a:pPr>
            <a:r>
              <a:rPr lang="el-GR" b="1" u="sng" dirty="0">
                <a:latin typeface="Times New Roman" panose="02020603050405020304" pitchFamily="18" charset="0"/>
                <a:cs typeface="Times New Roman" panose="02020603050405020304" pitchFamily="18" charset="0"/>
              </a:rPr>
              <a:t>Προβολή – Δήλωση Αποποίησης Ευθύνης</a:t>
            </a:r>
            <a:r>
              <a:rPr lang="el-GR"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dirty="0">
              <a:latin typeface="Times New Roman" panose="02020603050405020304" pitchFamily="18" charset="0"/>
              <a:cs typeface="Times New Roman" panose="02020603050405020304" pitchFamily="18" charset="0"/>
            </a:endParaRPr>
          </a:p>
          <a:p>
            <a:pPr algn="just">
              <a:tabLst>
                <a:tab pos="357188" algn="l"/>
              </a:tabLst>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u="sng" dirty="0">
                <a:latin typeface="Times New Roman" panose="02020603050405020304" pitchFamily="18" charset="0"/>
                <a:cs typeface="Times New Roman" panose="02020603050405020304" pitchFamily="18" charset="0"/>
              </a:rPr>
              <a:t>Σε κάθε δραστηριότητα επικοινωνίας ή διάδοσης που σχετίζεται με τη δράση</a:t>
            </a:r>
            <a:r>
              <a:rPr lang="el-GR" dirty="0">
                <a:latin typeface="Times New Roman" panose="02020603050405020304" pitchFamily="18" charset="0"/>
                <a:cs typeface="Times New Roman" panose="02020603050405020304" pitchFamily="18" charset="0"/>
              </a:rPr>
              <a:t> πρέπει, επίσης, </a:t>
            </a:r>
            <a:r>
              <a:rPr lang="el-GR" u="sng" dirty="0">
                <a:latin typeface="Times New Roman" panose="02020603050405020304" pitchFamily="18" charset="0"/>
                <a:cs typeface="Times New Roman" panose="02020603050405020304" pitchFamily="18" charset="0"/>
              </a:rPr>
              <a:t>να αναγράφεται η ακόλουθη δήλωση αποποίησης ευθύνης</a:t>
            </a:r>
            <a:r>
              <a:rPr lang="el-GR" dirty="0">
                <a:latin typeface="Times New Roman" panose="02020603050405020304" pitchFamily="18" charset="0"/>
                <a:cs typeface="Times New Roman" panose="02020603050405020304" pitchFamily="18" charset="0"/>
              </a:rPr>
              <a:t>:</a:t>
            </a:r>
          </a:p>
          <a:p>
            <a:pPr algn="just">
              <a:tabLst>
                <a:tab pos="357188" algn="l"/>
              </a:tabLst>
            </a:pPr>
            <a:endParaRPr lang="el-GR" dirty="0">
              <a:latin typeface="Times New Roman" panose="02020603050405020304" pitchFamily="18" charset="0"/>
              <a:cs typeface="Times New Roman" panose="02020603050405020304" pitchFamily="18" charset="0"/>
            </a:endParaRPr>
          </a:p>
          <a:p>
            <a:pPr algn="just">
              <a:tabLst>
                <a:tab pos="357188" algn="l"/>
              </a:tabLst>
            </a:pPr>
            <a:r>
              <a:rPr lang="el-GR" dirty="0">
                <a:latin typeface="Times New Roman" panose="02020603050405020304" pitchFamily="18" charset="0"/>
                <a:cs typeface="Times New Roman" panose="02020603050405020304" pitchFamily="18" charset="0"/>
              </a:rPr>
              <a:t>«Με τη χρηματοδότηση της Ευρωπαϊκής Ένωσης. Ωστόσο,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της [ονομασία της </a:t>
            </a:r>
            <a:r>
              <a:rPr lang="el-GR" dirty="0" err="1">
                <a:latin typeface="Times New Roman" panose="02020603050405020304" pitchFamily="18" charset="0"/>
                <a:cs typeface="Times New Roman" panose="02020603050405020304" pitchFamily="18" charset="0"/>
              </a:rPr>
              <a:t>χορηγούσας</a:t>
            </a:r>
            <a:r>
              <a:rPr lang="el-GR" dirty="0">
                <a:latin typeface="Times New Roman" panose="02020603050405020304" pitchFamily="18" charset="0"/>
                <a:cs typeface="Times New Roman" panose="02020603050405020304" pitchFamily="18" charset="0"/>
              </a:rPr>
              <a:t> αρχής]. Ούτε η Ευρωπαϊκή Ένωση ούτε η χορηγούσα αρχή μπορούν να θεωρηθούν υπεύθυνες γι’ αυτές.»</a:t>
            </a:r>
          </a:p>
          <a:p>
            <a:pPr algn="just">
              <a:tabLst>
                <a:tab pos="357188" algn="l"/>
              </a:tabLst>
            </a:pPr>
            <a:endParaRPr lang="el-GR" dirty="0">
              <a:latin typeface="Times New Roman" panose="02020603050405020304" pitchFamily="18" charset="0"/>
              <a:cs typeface="Times New Roman" panose="02020603050405020304" pitchFamily="18" charset="0"/>
            </a:endParaRPr>
          </a:p>
          <a:p>
            <a:pPr algn="just">
              <a:tabLst>
                <a:tab pos="357188" algn="l"/>
              </a:tabLst>
            </a:pPr>
            <a:r>
              <a:rPr lang="el-GR" b="1" u="sng" dirty="0">
                <a:latin typeface="Times New Roman" panose="02020603050405020304" pitchFamily="18" charset="0"/>
                <a:cs typeface="Times New Roman" panose="02020603050405020304" pitchFamily="18" charset="0"/>
              </a:rPr>
              <a:t>Προβολή – Πλατφόρμα Διάδοσης των Αποτελεσμάτων του Προγράμματος</a:t>
            </a:r>
            <a:r>
              <a:rPr lang="el-GR"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dirty="0">
              <a:latin typeface="Times New Roman" panose="02020603050405020304" pitchFamily="18" charset="0"/>
              <a:cs typeface="Times New Roman" panose="02020603050405020304" pitchFamily="18" charset="0"/>
            </a:endParaRPr>
          </a:p>
          <a:p>
            <a:pPr algn="just">
              <a:tabLst>
                <a:tab pos="357188" algn="l"/>
              </a:tabLst>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sz="1800" dirty="0">
                <a:solidFill>
                  <a:srgbClr val="000000"/>
                </a:solidFill>
                <a:effectLst/>
                <a:latin typeface="Times New Roman" panose="02020603050405020304" pitchFamily="18" charset="0"/>
                <a:ea typeface="Times New Roman" panose="02020603050405020304" pitchFamily="18" charset="0"/>
              </a:rPr>
              <a:t>Ο συντονιστής έχει την </a:t>
            </a:r>
            <a:r>
              <a:rPr lang="el-GR" sz="1800" u="sng" dirty="0">
                <a:solidFill>
                  <a:srgbClr val="000000"/>
                </a:solidFill>
                <a:effectLst/>
                <a:latin typeface="Times New Roman" panose="02020603050405020304" pitchFamily="18" charset="0"/>
                <a:ea typeface="Times New Roman" panose="02020603050405020304" pitchFamily="18" charset="0"/>
              </a:rPr>
              <a:t>υποχρέωση να δημοσιεύσει τα αποτελέσματα του έργου στην </a:t>
            </a:r>
            <a:r>
              <a:rPr lang="el-GR" u="sng" dirty="0">
                <a:solidFill>
                  <a:srgbClr val="000000"/>
                </a:solidFill>
                <a:latin typeface="Times New Roman" panose="02020603050405020304" pitchFamily="18" charset="0"/>
                <a:ea typeface="Times New Roman" panose="02020603050405020304" pitchFamily="18" charset="0"/>
              </a:rPr>
              <a:t>Π</a:t>
            </a:r>
            <a:r>
              <a:rPr lang="el-GR" sz="1800" u="sng" dirty="0">
                <a:solidFill>
                  <a:srgbClr val="000000"/>
                </a:solidFill>
                <a:effectLst/>
                <a:latin typeface="Times New Roman" panose="02020603050405020304" pitchFamily="18" charset="0"/>
                <a:ea typeface="Times New Roman" panose="02020603050405020304" pitchFamily="18" charset="0"/>
              </a:rPr>
              <a:t>λατφόρμα Διάδοσης </a:t>
            </a:r>
            <a:r>
              <a:rPr lang="el-GR" u="sng" dirty="0">
                <a:solidFill>
                  <a:srgbClr val="000000"/>
                </a:solidFill>
                <a:latin typeface="Times New Roman" panose="02020603050405020304" pitchFamily="18" charset="0"/>
                <a:ea typeface="Times New Roman" panose="02020603050405020304" pitchFamily="18" charset="0"/>
              </a:rPr>
              <a:t>Α</a:t>
            </a:r>
            <a:r>
              <a:rPr lang="el-GR" sz="1800" u="sng" dirty="0">
                <a:solidFill>
                  <a:srgbClr val="000000"/>
                </a:solidFill>
                <a:effectLst/>
                <a:latin typeface="Times New Roman" panose="02020603050405020304" pitchFamily="18" charset="0"/>
                <a:ea typeface="Times New Roman" panose="02020603050405020304" pitchFamily="18" charset="0"/>
              </a:rPr>
              <a:t>ποτελεσμάτων των έργων</a:t>
            </a:r>
            <a:r>
              <a:rPr lang="el-GR" sz="1800" dirty="0">
                <a:solidFill>
                  <a:srgbClr val="000000"/>
                </a:solidFill>
                <a:effectLst/>
                <a:latin typeface="Times New Roman" panose="02020603050405020304" pitchFamily="18" charset="0"/>
                <a:ea typeface="Times New Roman" panose="02020603050405020304" pitchFamily="18" charset="0"/>
              </a:rPr>
              <a:t> του Προγράμματος Erasmus + </a:t>
            </a:r>
            <a:r>
              <a:rPr lang="el-GR" sz="1800" u="sng" dirty="0">
                <a:solidFill>
                  <a:srgbClr val="0088CC"/>
                </a:solidFill>
                <a:effectLst/>
                <a:latin typeface="Times New Roman" panose="02020603050405020304" pitchFamily="18" charset="0"/>
                <a:ea typeface="Times New Roman" panose="02020603050405020304" pitchFamily="18" charset="0"/>
              </a:rPr>
              <a:t>(http://ec.europa.eu/programmes/erasmus-plus/projects).</a:t>
            </a:r>
            <a:r>
              <a:rPr lang="el-GR" sz="1800" dirty="0">
                <a:solidFill>
                  <a:srgbClr val="000000"/>
                </a:solidFill>
                <a:effectLst/>
                <a:latin typeface="Times New Roman" panose="02020603050405020304" pitchFamily="18" charset="0"/>
                <a:ea typeface="Times New Roman" panose="02020603050405020304" pitchFamily="18" charset="0"/>
              </a:rPr>
              <a:t> </a:t>
            </a:r>
            <a:endParaRPr lang="en-GB" sz="1800" dirty="0">
              <a:solidFill>
                <a:srgbClr val="000000"/>
              </a:solidFill>
              <a:effectLst/>
              <a:latin typeface="Times New Roman" panose="02020603050405020304" pitchFamily="18" charset="0"/>
              <a:ea typeface="Times New Roman" panose="02020603050405020304" pitchFamily="18" charset="0"/>
            </a:endParaRPr>
          </a:p>
          <a:p>
            <a:pPr algn="just">
              <a:tabLst>
                <a:tab pos="357188" algn="l"/>
              </a:tabLst>
            </a:pPr>
            <a:endParaRPr lang="el-GR" b="1" dirty="0"/>
          </a:p>
          <a:p>
            <a:pPr algn="just"/>
            <a:r>
              <a:rPr lang="el-GR" dirty="0">
                <a:latin typeface="Times New Roman" panose="02020603050405020304" pitchFamily="18" charset="0"/>
                <a:cs typeface="Times New Roman" panose="02020603050405020304" pitchFamily="18" charset="0"/>
              </a:rPr>
              <a:t> </a:t>
            </a:r>
          </a:p>
          <a:p>
            <a:pPr algn="just"/>
            <a:endParaRPr lang="el-GR" sz="1700" i="1"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12712" y="48188"/>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(11/25)</a:t>
            </a:r>
            <a:endParaRPr lang="en-GB" sz="2800" b="1" dirty="0">
              <a:solidFill>
                <a:schemeClr val="bg1"/>
              </a:solidFill>
              <a:ea typeface="+mj-ea"/>
              <a:cs typeface="+mj-cs"/>
            </a:endParaRPr>
          </a:p>
        </p:txBody>
      </p:sp>
    </p:spTree>
    <p:extLst>
      <p:ext uri="{BB962C8B-B14F-4D97-AF65-F5344CB8AC3E}">
        <p14:creationId xmlns:p14="http://schemas.microsoft.com/office/powerpoint/2010/main" val="2827701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91344" y="727265"/>
            <a:ext cx="11784632" cy="7371249"/>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19 </a:t>
            </a:r>
            <a:r>
              <a:rPr lang="el-GR" sz="2000" b="1" dirty="0"/>
              <a:t>– </a:t>
            </a:r>
            <a:r>
              <a:rPr lang="el-GR" sz="2000" b="1" u="sng" dirty="0"/>
              <a:t>Γενικές Υποχρεώσεις Παροχής Πληροφοριών</a:t>
            </a:r>
            <a:r>
              <a:rPr lang="el-GR" sz="2000" b="1" dirty="0"/>
              <a:t>: </a:t>
            </a:r>
          </a:p>
          <a:p>
            <a:pPr algn="just">
              <a:tabLst>
                <a:tab pos="357188" algn="l"/>
              </a:tabLst>
            </a:pPr>
            <a:endParaRPr lang="el-GR" sz="2000" b="1" dirty="0"/>
          </a:p>
          <a:p>
            <a:pPr algn="just">
              <a:tabLst>
                <a:tab pos="357188" algn="l"/>
              </a:tabLst>
            </a:pPr>
            <a:r>
              <a:rPr lang="el-GR" b="1" u="sng" dirty="0">
                <a:latin typeface="Times New Roman" panose="02020603050405020304" pitchFamily="18" charset="0"/>
                <a:cs typeface="Times New Roman" panose="02020603050405020304" pitchFamily="18" charset="0"/>
              </a:rPr>
              <a:t>Αιτήσεις Παροχής Πληροφοριών</a:t>
            </a:r>
            <a:r>
              <a:rPr lang="en-GB" b="1" dirty="0">
                <a:latin typeface="Times New Roman" panose="02020603050405020304" pitchFamily="18" charset="0"/>
                <a:cs typeface="Times New Roman" panose="02020603050405020304" pitchFamily="18" charset="0"/>
              </a:rPr>
              <a:t> </a:t>
            </a:r>
            <a:r>
              <a:rPr lang="en-GB" b="1" dirty="0">
                <a:latin typeface="Times New Roman" panose="02020603050405020304" pitchFamily="18" charset="0"/>
                <a:cs typeface="Times New Roman" panose="02020603050405020304" pitchFamily="18" charset="0"/>
                <a:sym typeface="Wingdings" panose="05000000000000000000" pitchFamily="2" charset="2"/>
              </a:rPr>
              <a:t></a:t>
            </a:r>
            <a:endParaRPr lang="el-GR" b="1" dirty="0">
              <a:latin typeface="Times New Roman" panose="02020603050405020304" pitchFamily="18" charset="0"/>
              <a:cs typeface="Times New Roman" panose="02020603050405020304" pitchFamily="18" charset="0"/>
            </a:endParaRPr>
          </a:p>
          <a:p>
            <a:pPr algn="just">
              <a:tabLst>
                <a:tab pos="357188" algn="l"/>
              </a:tabLst>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u="sng" dirty="0">
                <a:latin typeface="Times New Roman" panose="02020603050405020304" pitchFamily="18" charset="0"/>
                <a:cs typeface="Times New Roman" panose="02020603050405020304" pitchFamily="18" charset="0"/>
              </a:rPr>
              <a:t>Οι δικαιούχοι πρέπει να παρέχουν — κατά τη διάρκεια της δράσης ή μεταγενέστερα — οποιαδήποτε πληροφορία ζητηθεί</a:t>
            </a:r>
            <a:r>
              <a:rPr lang="el-GR" dirty="0">
                <a:latin typeface="Times New Roman" panose="02020603050405020304" pitchFamily="18" charset="0"/>
                <a:cs typeface="Times New Roman" panose="02020603050405020304" pitchFamily="18" charset="0"/>
              </a:rPr>
              <a:t>, προκειμένου να επαληθευτεί η </a:t>
            </a:r>
            <a:r>
              <a:rPr lang="el-GR" dirty="0" err="1">
                <a:latin typeface="Times New Roman" panose="02020603050405020304" pitchFamily="18" charset="0"/>
                <a:cs typeface="Times New Roman" panose="02020603050405020304" pitchFamily="18" charset="0"/>
              </a:rPr>
              <a:t>επιλεξιμότητα</a:t>
            </a:r>
            <a:r>
              <a:rPr lang="el-GR" dirty="0">
                <a:latin typeface="Times New Roman" panose="02020603050405020304" pitchFamily="18" charset="0"/>
                <a:cs typeface="Times New Roman" panose="02020603050405020304" pitchFamily="18" charset="0"/>
              </a:rPr>
              <a:t> των ποσών που έχουν δηλωθεί, η ορθή υλοποίηση της δράσης και η συμμόρφωση με κάθε άλλη υποχρέωση που απορρέει από τη συμφωνία.</a:t>
            </a:r>
            <a:r>
              <a:rPr lang="en-GB" dirty="0">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ü"/>
              <a:tabLst>
                <a:tab pos="357188" algn="l"/>
              </a:tabLst>
            </a:pPr>
            <a:endParaRPr lang="en-GB"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dirty="0">
                <a:latin typeface="Times New Roman" panose="02020603050405020304" pitchFamily="18" charset="0"/>
                <a:cs typeface="Times New Roman" panose="02020603050405020304" pitchFamily="18" charset="0"/>
              </a:rPr>
              <a:t>Οι πληροφορίες που παρέχονται πρέπει να είναι </a:t>
            </a:r>
            <a:r>
              <a:rPr lang="el-GR" u="sng" dirty="0">
                <a:latin typeface="Times New Roman" panose="02020603050405020304" pitchFamily="18" charset="0"/>
                <a:cs typeface="Times New Roman" panose="02020603050405020304" pitchFamily="18" charset="0"/>
              </a:rPr>
              <a:t>ακριβείς</a:t>
            </a:r>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σαφείς</a:t>
            </a:r>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πλήρεις</a:t>
            </a:r>
            <a:r>
              <a:rPr lang="el-GR" dirty="0">
                <a:latin typeface="Times New Roman" panose="02020603050405020304" pitchFamily="18" charset="0"/>
                <a:cs typeface="Times New Roman" panose="02020603050405020304" pitchFamily="18" charset="0"/>
              </a:rPr>
              <a:t> και </a:t>
            </a:r>
            <a:r>
              <a:rPr lang="el-GR" u="sng" dirty="0">
                <a:latin typeface="Times New Roman" panose="02020603050405020304" pitchFamily="18" charset="0"/>
                <a:cs typeface="Times New Roman" panose="02020603050405020304" pitchFamily="18" charset="0"/>
              </a:rPr>
              <a:t>στην απαιτούμενη μορφή</a:t>
            </a:r>
            <a:r>
              <a:rPr lang="el-GR" dirty="0">
                <a:latin typeface="Times New Roman" panose="02020603050405020304" pitchFamily="18" charset="0"/>
                <a:cs typeface="Times New Roman" panose="02020603050405020304" pitchFamily="18" charset="0"/>
              </a:rPr>
              <a:t>.</a:t>
            </a:r>
          </a:p>
          <a:p>
            <a:pPr algn="just">
              <a:tabLst>
                <a:tab pos="357188" algn="l"/>
              </a:tabLst>
            </a:pPr>
            <a:endParaRPr lang="el-GR" b="1" dirty="0"/>
          </a:p>
          <a:p>
            <a:pPr marL="285750" indent="-285750" algn="just">
              <a:buFont typeface="Wingdings" panose="05000000000000000000" pitchFamily="2" charset="2"/>
              <a:buChar char="§"/>
            </a:pPr>
            <a:r>
              <a:rPr lang="el-GR" dirty="0">
                <a:latin typeface="Times New Roman" panose="02020603050405020304" pitchFamily="18" charset="0"/>
                <a:cs typeface="Times New Roman" panose="02020603050405020304" pitchFamily="18" charset="0"/>
              </a:rPr>
              <a:t> </a:t>
            </a:r>
            <a:r>
              <a:rPr lang="el-GR" sz="2000" b="1" u="sng" dirty="0"/>
              <a:t>Άρθρο 20 </a:t>
            </a:r>
            <a:r>
              <a:rPr lang="el-GR" sz="2000" b="1" dirty="0"/>
              <a:t>– </a:t>
            </a:r>
            <a:r>
              <a:rPr lang="el-GR" sz="2000" b="1" u="sng" dirty="0"/>
              <a:t>Τήρηση Αρχείων</a:t>
            </a:r>
            <a:r>
              <a:rPr lang="el-GR" sz="2000" b="1" dirty="0"/>
              <a:t>: </a:t>
            </a:r>
          </a:p>
          <a:p>
            <a:pPr algn="just"/>
            <a:endParaRPr lang="el-GR" sz="2000" b="1" u="sng" dirty="0"/>
          </a:p>
          <a:p>
            <a:pPr algn="just"/>
            <a:r>
              <a:rPr lang="el-GR" b="1" u="sng" dirty="0">
                <a:latin typeface="Times New Roman" panose="02020603050405020304" pitchFamily="18" charset="0"/>
                <a:cs typeface="Times New Roman" panose="02020603050405020304" pitchFamily="18" charset="0"/>
              </a:rPr>
              <a:t>Τήρηση Αρχείων και Δικαιολογητικών Εγγράφων</a:t>
            </a:r>
            <a:r>
              <a:rPr lang="el-GR"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pPr algn="just"/>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Χρονική διάρκεια τήρησης εγγράφων από δικαιούχους</a:t>
            </a:r>
            <a:r>
              <a:rPr lang="el-GR" dirty="0">
                <a:latin typeface="Times New Roman" panose="02020603050405020304" pitchFamily="18" charset="0"/>
                <a:cs typeface="Times New Roman" panose="02020603050405020304" pitchFamily="18" charset="0"/>
              </a:rPr>
              <a:t>: </a:t>
            </a:r>
          </a:p>
          <a:p>
            <a:pPr algn="just"/>
            <a:endParaRPr lang="el-GR" dirty="0">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Για τουλάχιστον </a:t>
            </a:r>
            <a:r>
              <a:rPr lang="el-GR" u="sng" dirty="0">
                <a:solidFill>
                  <a:srgbClr val="308879"/>
                </a:solidFill>
                <a:latin typeface="Times New Roman" panose="02020603050405020304" pitchFamily="18" charset="0"/>
                <a:cs typeface="Times New Roman" panose="02020603050405020304" pitchFamily="18" charset="0"/>
              </a:rPr>
              <a:t>5 έτη</a:t>
            </a:r>
            <a:r>
              <a:rPr lang="el-GR" dirty="0">
                <a:solidFill>
                  <a:srgbClr val="308879"/>
                </a:solidFill>
                <a:latin typeface="Times New Roman" panose="02020603050405020304" pitchFamily="18" charset="0"/>
                <a:cs typeface="Times New Roman" panose="02020603050405020304" pitchFamily="18" charset="0"/>
              </a:rPr>
              <a:t> (ή 3 για επιχορηγήσεις που δεν υπερβαίνουν το ποσό των 60 000 EUR) </a:t>
            </a:r>
            <a:r>
              <a:rPr lang="el-GR" u="sng" dirty="0">
                <a:solidFill>
                  <a:srgbClr val="308879"/>
                </a:solidFill>
                <a:latin typeface="Times New Roman" panose="02020603050405020304" pitchFamily="18" charset="0"/>
                <a:cs typeface="Times New Roman" panose="02020603050405020304" pitchFamily="18" charset="0"/>
              </a:rPr>
              <a:t>μετά την τελική πληρωμή</a:t>
            </a:r>
            <a:r>
              <a:rPr lang="el-GR" dirty="0">
                <a:solidFill>
                  <a:srgbClr val="308879"/>
                </a:solidFill>
                <a:latin typeface="Times New Roman" panose="02020603050405020304" pitchFamily="18" charset="0"/>
                <a:cs typeface="Times New Roman" panose="02020603050405020304" pitchFamily="18" charset="0"/>
              </a:rPr>
              <a:t>.</a:t>
            </a:r>
          </a:p>
          <a:p>
            <a:pPr algn="just"/>
            <a:endParaRPr lang="el-GR" u="sng" dirty="0">
              <a:solidFill>
                <a:srgbClr val="308879"/>
              </a:solidFill>
              <a:latin typeface="Times New Roman" panose="02020603050405020304" pitchFamily="18" charset="0"/>
              <a:cs typeface="Times New Roman" panose="02020603050405020304" pitchFamily="18" charset="0"/>
            </a:endParaRPr>
          </a:p>
          <a:p>
            <a:pPr algn="just"/>
            <a:r>
              <a:rPr lang="el-GR" u="sng" dirty="0">
                <a:solidFill>
                  <a:srgbClr val="308879"/>
                </a:solidFill>
                <a:latin typeface="Times New Roman" panose="02020603050405020304" pitchFamily="18" charset="0"/>
                <a:cs typeface="Times New Roman" panose="02020603050405020304" pitchFamily="18" charset="0"/>
              </a:rPr>
              <a:t>Μέχρι το τέλος των διαδικασιών, στην περίπτωση που βρίσκονται σε εξέλιξη έλεγχοι, έρευνες και αντιδικίες</a:t>
            </a:r>
            <a:r>
              <a:rPr lang="el-GR" dirty="0">
                <a:solidFill>
                  <a:srgbClr val="308879"/>
                </a:solidFill>
                <a:latin typeface="Times New Roman" panose="02020603050405020304" pitchFamily="18" charset="0"/>
                <a:cs typeface="Times New Roman" panose="02020603050405020304" pitchFamily="18" charset="0"/>
              </a:rPr>
              <a:t> που </a:t>
            </a:r>
          </a:p>
          <a:p>
            <a:pPr algn="just"/>
            <a:r>
              <a:rPr lang="el-GR" dirty="0">
                <a:solidFill>
                  <a:srgbClr val="308879"/>
                </a:solidFill>
                <a:latin typeface="Times New Roman" panose="02020603050405020304" pitchFamily="18" charset="0"/>
                <a:cs typeface="Times New Roman" panose="02020603050405020304" pitchFamily="18" charset="0"/>
              </a:rPr>
              <a:t>αφορούν το έργο.</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700" i="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12712" y="38380"/>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(12/25)</a:t>
            </a:r>
            <a:endParaRPr lang="en-GB" sz="2800" b="1" dirty="0">
              <a:solidFill>
                <a:schemeClr val="bg1"/>
              </a:solidFill>
              <a:ea typeface="+mj-ea"/>
              <a:cs typeface="+mj-cs"/>
            </a:endParaRPr>
          </a:p>
        </p:txBody>
      </p:sp>
    </p:spTree>
    <p:extLst>
      <p:ext uri="{BB962C8B-B14F-4D97-AF65-F5344CB8AC3E}">
        <p14:creationId xmlns:p14="http://schemas.microsoft.com/office/powerpoint/2010/main" val="1703339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1134807"/>
            <a:ext cx="10892014" cy="5247590"/>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20 </a:t>
            </a:r>
            <a:r>
              <a:rPr lang="el-GR" sz="2000" b="1" dirty="0"/>
              <a:t>– </a:t>
            </a:r>
            <a:r>
              <a:rPr lang="el-GR" sz="2000" b="1" u="sng" dirty="0"/>
              <a:t>Τήρηση Αρχείων</a:t>
            </a:r>
            <a:r>
              <a:rPr lang="el-GR" sz="2000" b="1" dirty="0"/>
              <a:t>: </a:t>
            </a:r>
          </a:p>
          <a:p>
            <a:pPr algn="just">
              <a:tabLst>
                <a:tab pos="357188" algn="l"/>
              </a:tabLst>
            </a:pPr>
            <a:endParaRPr lang="el-GR" sz="2000" b="1" dirty="0"/>
          </a:p>
          <a:p>
            <a:pPr algn="just">
              <a:tabLst>
                <a:tab pos="357188" algn="l"/>
              </a:tabLst>
            </a:pPr>
            <a:r>
              <a:rPr lang="el-GR" b="1" u="sng" dirty="0">
                <a:latin typeface="Times New Roman" panose="02020603050405020304" pitchFamily="18" charset="0"/>
                <a:cs typeface="Times New Roman" panose="02020603050405020304" pitchFamily="18" charset="0"/>
              </a:rPr>
              <a:t>Τήρηση Αρχείων και Δικαιολογητικών Εγγράφων</a:t>
            </a:r>
            <a:r>
              <a:rPr lang="el-GR" b="1" dirty="0">
                <a:latin typeface="Times New Roman" panose="02020603050405020304" pitchFamily="18" charset="0"/>
                <a:cs typeface="Times New Roman" panose="02020603050405020304" pitchFamily="18" charset="0"/>
              </a:rPr>
              <a:t> </a:t>
            </a:r>
            <a:r>
              <a:rPr lang="en-GB" b="1" dirty="0">
                <a:latin typeface="Times New Roman" panose="02020603050405020304" pitchFamily="18" charset="0"/>
                <a:cs typeface="Times New Roman" panose="02020603050405020304" pitchFamily="18" charset="0"/>
                <a:sym typeface="Wingdings" panose="05000000000000000000" pitchFamily="2" charset="2"/>
              </a:rPr>
              <a:t></a:t>
            </a:r>
            <a:endParaRPr lang="el-GR"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Είδος αρχείων που πρέπει να τηρούνται</a:t>
            </a:r>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Αρχεία και Δικαιολογητικά Έγγραφα που αποδεικνύουν την (ορθή) υλοποίηση της δράσης</a:t>
            </a:r>
            <a:r>
              <a:rPr lang="el-GR" dirty="0">
                <a:latin typeface="Times New Roman" panose="02020603050405020304" pitchFamily="18" charset="0"/>
                <a:cs typeface="Times New Roman" panose="02020603050405020304" pitchFamily="18" charset="0"/>
              </a:rPr>
              <a:t> (ορθή υλοποίηση του έργου και επίτευξη των επιδιωκόμενων αποτελεσμάτων του) και </a:t>
            </a:r>
            <a:r>
              <a:rPr lang="el-GR" u="sng" dirty="0">
                <a:latin typeface="Times New Roman" panose="02020603050405020304" pitchFamily="18" charset="0"/>
                <a:cs typeface="Times New Roman" panose="02020603050405020304" pitchFamily="18" charset="0"/>
              </a:rPr>
              <a:t>όχι αρχεία των δαπανών που έχουν όντως πραγματοποιηθεί</a:t>
            </a:r>
          </a:p>
          <a:p>
            <a:pPr algn="just"/>
            <a:endParaRPr lang="el-GR" u="sng" dirty="0">
              <a:latin typeface="Times New Roman" panose="02020603050405020304" pitchFamily="18" charset="0"/>
              <a:cs typeface="Times New Roman" panose="02020603050405020304" pitchFamily="18" charset="0"/>
            </a:endParaRPr>
          </a:p>
          <a:p>
            <a:pPr algn="just"/>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Παρά το γεγονός ότι από τη Συμφωνία Επιχορήγησης δεν απορρέει υποχρέωση για τήρηση οικονομικών αρχείων, η  υποχρέωση αυτή μπορεί να προκύπτει από την Εθνική Νομοθεσία της χώρας του συντονιστή ή τις εσωτερικές του διαδικασίες ως οργανισμού. Είναι ευθύνη του ίδιου του συντονιστή να συμμορφώνεται προς τα πιο πάνω. </a:t>
            </a:r>
          </a:p>
          <a:p>
            <a:pPr algn="just"/>
            <a:endParaRPr lang="el-GR"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Μορφή αρχείων</a:t>
            </a:r>
            <a:r>
              <a:rPr lang="el-GR" dirty="0">
                <a:latin typeface="Times New Roman" panose="02020603050405020304" pitchFamily="18" charset="0"/>
                <a:cs typeface="Times New Roman" panose="02020603050405020304" pitchFamily="18" charset="0"/>
              </a:rPr>
              <a:t>: Οι δικαιούχοι πρέπει να </a:t>
            </a:r>
            <a:r>
              <a:rPr lang="el-GR" sz="1800" dirty="0">
                <a:effectLst/>
                <a:latin typeface="Times New Roman" panose="02020603050405020304" pitchFamily="18" charset="0"/>
                <a:ea typeface="Times New Roman" panose="02020603050405020304" pitchFamily="18" charset="0"/>
              </a:rPr>
              <a:t>τηρούν τα </a:t>
            </a:r>
            <a:r>
              <a:rPr lang="el-GR" sz="1800" u="sng" dirty="0">
                <a:effectLst/>
                <a:latin typeface="Times New Roman" panose="02020603050405020304" pitchFamily="18" charset="0"/>
                <a:ea typeface="Times New Roman" panose="02020603050405020304" pitchFamily="18" charset="0"/>
              </a:rPr>
              <a:t>πρωτότυπα έγγραφα</a:t>
            </a:r>
            <a:r>
              <a:rPr lang="el-GR" sz="1800" dirty="0">
                <a:effectLst/>
                <a:latin typeface="Times New Roman" panose="02020603050405020304" pitchFamily="18" charset="0"/>
                <a:ea typeface="Times New Roman" panose="02020603050405020304" pitchFamily="18" charset="0"/>
              </a:rPr>
              <a:t>. </a:t>
            </a:r>
            <a:r>
              <a:rPr lang="el-GR" sz="1800" u="sng" dirty="0">
                <a:effectLst/>
                <a:latin typeface="Times New Roman" panose="02020603050405020304" pitchFamily="18" charset="0"/>
                <a:ea typeface="Times New Roman" panose="02020603050405020304" pitchFamily="18" charset="0"/>
              </a:rPr>
              <a:t>Τα ψηφιακά και ψηφιοποιημένα έγγραφα θεωρούνται πρωτότυπα, εφόσον αυτό επιτρέπεται από το εφαρμοστέο εθνικό δίκαιο</a:t>
            </a:r>
            <a:r>
              <a:rPr lang="el-GR" sz="1800" dirty="0">
                <a:effectLst/>
                <a:latin typeface="Times New Roman" panose="02020603050405020304" pitchFamily="18" charset="0"/>
                <a:ea typeface="Times New Roman" panose="02020603050405020304" pitchFamily="18" charset="0"/>
              </a:rPr>
              <a:t>. </a:t>
            </a:r>
          </a:p>
          <a:p>
            <a:pPr marR="301625" algn="just">
              <a:spcAft>
                <a:spcPts val="900"/>
              </a:spcAft>
            </a:pPr>
            <a:endParaRPr lang="el-GR" sz="1700" i="1" u="sng" dirty="0">
              <a:latin typeface="Times New Roman" panose="02020603050405020304" pitchFamily="18" charset="0"/>
              <a:ea typeface="Times New Roman" panose="02020603050405020304" pitchFamily="18" charset="0"/>
            </a:endParaRPr>
          </a:p>
          <a:p>
            <a:pPr marR="301625" algn="just">
              <a:spcAft>
                <a:spcPts val="900"/>
              </a:spcAft>
            </a:pPr>
            <a:r>
              <a:rPr lang="el-GR" sz="1700" i="1" u="sng" dirty="0">
                <a:latin typeface="Times New Roman" panose="02020603050405020304" pitchFamily="18" charset="0"/>
                <a:ea typeface="Times New Roman" panose="02020603050405020304" pitchFamily="18" charset="0"/>
              </a:rPr>
              <a:t>Σημείωση</a:t>
            </a:r>
            <a:r>
              <a:rPr lang="el-GR" sz="1700" i="1" dirty="0">
                <a:latin typeface="Times New Roman" panose="02020603050405020304" pitchFamily="18" charset="0"/>
                <a:ea typeface="Times New Roman" panose="02020603050405020304" pitchFamily="18" charset="0"/>
              </a:rPr>
              <a:t>: </a:t>
            </a:r>
            <a:r>
              <a:rPr lang="el-GR" sz="1700" i="1" dirty="0">
                <a:effectLst/>
                <a:latin typeface="Times New Roman" panose="02020603050405020304" pitchFamily="18" charset="0"/>
                <a:ea typeface="Times New Roman" panose="02020603050405020304" pitchFamily="18" charset="0"/>
              </a:rPr>
              <a:t>Η χορηγούσα αρχή μπορεί να δεχτεί μη πρωτότυπα έγγραφα, εφόσον προσφέρουν συγκρίσιμο επίπεδο βεβαιότητας</a:t>
            </a:r>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12712" y="39869"/>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(13/25)</a:t>
            </a:r>
            <a:endParaRPr lang="en-GB" sz="2800" b="1" dirty="0">
              <a:solidFill>
                <a:schemeClr val="bg1"/>
              </a:solidFill>
              <a:ea typeface="+mj-ea"/>
              <a:cs typeface="+mj-cs"/>
            </a:endParaRPr>
          </a:p>
        </p:txBody>
      </p:sp>
    </p:spTree>
    <p:extLst>
      <p:ext uri="{BB962C8B-B14F-4D97-AF65-F5344CB8AC3E}">
        <p14:creationId xmlns:p14="http://schemas.microsoft.com/office/powerpoint/2010/main" val="1631336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63352" y="908720"/>
            <a:ext cx="11720161" cy="8048357"/>
          </a:xfrm>
          <a:prstGeom prst="rect">
            <a:avLst/>
          </a:prstGeom>
          <a:noFill/>
        </p:spPr>
        <p:txBody>
          <a:bodyPr wrap="square" rtlCol="0">
            <a:spAutoFit/>
          </a:bodyPr>
          <a:lstStyle/>
          <a:p>
            <a:pPr marL="342900" indent="-342900">
              <a:buFont typeface="Wingdings" panose="05000000000000000000" pitchFamily="2" charset="2"/>
              <a:buChar char="§"/>
              <a:tabLst>
                <a:tab pos="357188" algn="l"/>
              </a:tabLst>
            </a:pPr>
            <a:r>
              <a:rPr lang="el-GR" sz="2000" b="1" u="sng" dirty="0"/>
              <a:t>Άρθρο 21</a:t>
            </a:r>
            <a:r>
              <a:rPr lang="el-GR" sz="2000" b="1" dirty="0"/>
              <a:t> – </a:t>
            </a:r>
            <a:r>
              <a:rPr lang="el-GR" sz="2000" b="1" u="sng" dirty="0"/>
              <a:t>Υποβολή Εκθέσεων</a:t>
            </a:r>
            <a:r>
              <a:rPr lang="el-GR" sz="2000" b="1" dirty="0"/>
              <a:t>: </a:t>
            </a:r>
          </a:p>
          <a:p>
            <a:endParaRPr lang="el-GR" sz="2000" b="1" u="sng" dirty="0"/>
          </a:p>
          <a:p>
            <a:r>
              <a:rPr lang="el-GR" b="1" u="sng" dirty="0">
                <a:latin typeface="Times New Roman" panose="02020603050405020304" pitchFamily="18" charset="0"/>
                <a:cs typeface="Times New Roman" panose="02020603050405020304" pitchFamily="18" charset="0"/>
              </a:rPr>
              <a:t>Εργαλείο Υποβολής Εκθέσεων και Διαχείρισης του Προγράμματος </a:t>
            </a:r>
            <a:r>
              <a:rPr lang="en-GB" b="1" u="sng" dirty="0">
                <a:latin typeface="Times New Roman" panose="02020603050405020304" pitchFamily="18" charset="0"/>
                <a:cs typeface="Times New Roman" panose="02020603050405020304" pitchFamily="18" charset="0"/>
              </a:rPr>
              <a:t>Erasmus+</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Ο συντονιστής </a:t>
            </a:r>
            <a:r>
              <a:rPr lang="el-GR" u="sng" dirty="0">
                <a:latin typeface="Times New Roman" panose="02020603050405020304" pitchFamily="18" charset="0"/>
                <a:cs typeface="Times New Roman" panose="02020603050405020304" pitchFamily="18" charset="0"/>
              </a:rPr>
              <a:t>πρέπει να χρησιμοποιεί το διαδικτυακό εργαλείο υποβολής εκθέσεων και διαχείρισης που παρέχει η Ευρωπαϊκή Επιτροπή</a:t>
            </a:r>
            <a:r>
              <a:rPr lang="el-GR" dirty="0">
                <a:latin typeface="Times New Roman" panose="02020603050405020304" pitchFamily="18" charset="0"/>
                <a:cs typeface="Times New Roman" panose="02020603050405020304" pitchFamily="18" charset="0"/>
              </a:rPr>
              <a:t> για την καταγραφή όλων των πληροφοριών σχετικά με τις δραστηριότητες που πραγματοποιούνται στο πλαίσιο του έργου και για να συμπληρώνει και να υποβάλλει:</a:t>
            </a:r>
          </a:p>
          <a:p>
            <a:endParaRPr lang="el-GR" dirty="0">
              <a:solidFill>
                <a:srgbClr val="308879"/>
              </a:solidFill>
              <a:latin typeface="Times New Roman" panose="02020603050405020304" pitchFamily="18" charset="0"/>
              <a:cs typeface="Times New Roman" panose="02020603050405020304" pitchFamily="18" charset="0"/>
            </a:endParaRPr>
          </a:p>
          <a:p>
            <a:pPr marL="268288" indent="-88900"/>
            <a:r>
              <a:rPr lang="el-GR" dirty="0">
                <a:solidFill>
                  <a:srgbClr val="308879"/>
                </a:solidFill>
                <a:latin typeface="Times New Roman" panose="02020603050405020304" pitchFamily="18" charset="0"/>
                <a:cs typeface="Times New Roman" panose="02020603050405020304" pitchFamily="18" charset="0"/>
              </a:rPr>
              <a:t>Την έκθεση/εκθέσεις προόδου (Δεν περιλαμβάνει αίτημα πληρωμής πρόσθετης χρηματοδότησης)</a:t>
            </a:r>
          </a:p>
          <a:p>
            <a:pPr marL="268288" indent="-88900"/>
            <a:endParaRPr lang="el-GR" dirty="0">
              <a:solidFill>
                <a:srgbClr val="308879"/>
              </a:solidFill>
              <a:latin typeface="Times New Roman" panose="02020603050405020304" pitchFamily="18" charset="0"/>
              <a:cs typeface="Times New Roman" panose="02020603050405020304" pitchFamily="18" charset="0"/>
            </a:endParaRPr>
          </a:p>
          <a:p>
            <a:pPr marL="268288" indent="-88900"/>
            <a:r>
              <a:rPr lang="el-GR" dirty="0">
                <a:solidFill>
                  <a:srgbClr val="308879"/>
                </a:solidFill>
                <a:latin typeface="Times New Roman" panose="02020603050405020304" pitchFamily="18" charset="0"/>
                <a:cs typeface="Times New Roman" panose="02020603050405020304" pitchFamily="18" charset="0"/>
              </a:rPr>
              <a:t>Την περιοδική έκθεση/Τις περιοδικές εκθέσεις (Περιλαμβάνει αίτημα πληρωμής πρόσθετης χρηματοδότησης)</a:t>
            </a:r>
          </a:p>
          <a:p>
            <a:pPr marL="268288" indent="-88900"/>
            <a:endParaRPr lang="el-GR" dirty="0">
              <a:solidFill>
                <a:srgbClr val="308879"/>
              </a:solidFill>
              <a:latin typeface="Times New Roman" panose="02020603050405020304" pitchFamily="18" charset="0"/>
              <a:cs typeface="Times New Roman" panose="02020603050405020304" pitchFamily="18" charset="0"/>
            </a:endParaRPr>
          </a:p>
          <a:p>
            <a:pPr marL="268288" indent="-88900"/>
            <a:r>
              <a:rPr lang="el-GR" dirty="0">
                <a:solidFill>
                  <a:srgbClr val="308879"/>
                </a:solidFill>
                <a:latin typeface="Times New Roman" panose="02020603050405020304" pitchFamily="18" charset="0"/>
                <a:cs typeface="Times New Roman" panose="02020603050405020304" pitchFamily="18" charset="0"/>
              </a:rPr>
              <a:t>Την τελική έκθεση (Περιλαμβάνει το αίτημα τελικής πληρωμής)</a:t>
            </a:r>
          </a:p>
          <a:p>
            <a:endParaRPr lang="el-GR" i="1" u="sng" dirty="0">
              <a:latin typeface="Times New Roman" panose="02020603050405020304" pitchFamily="18" charset="0"/>
              <a:cs typeface="Times New Roman" panose="02020603050405020304" pitchFamily="18" charset="0"/>
            </a:endParaRPr>
          </a:p>
          <a:p>
            <a:endParaRPr lang="el-GR" sz="1700" i="1" u="sng" dirty="0">
              <a:latin typeface="Times New Roman" panose="02020603050405020304" pitchFamily="18" charset="0"/>
              <a:cs typeface="Times New Roman" panose="02020603050405020304" pitchFamily="18" charset="0"/>
            </a:endParaRPr>
          </a:p>
          <a:p>
            <a:r>
              <a:rPr lang="el-GR" sz="1700" i="1" u="sng" dirty="0">
                <a:latin typeface="Times New Roman" panose="02020603050405020304" pitchFamily="18" charset="0"/>
                <a:cs typeface="Times New Roman" panose="02020603050405020304" pitchFamily="18" charset="0"/>
              </a:rPr>
              <a:t>Σημειώσεις</a:t>
            </a:r>
            <a:r>
              <a:rPr lang="el-GR" sz="1700" i="1" dirty="0">
                <a:latin typeface="Times New Roman" panose="02020603050405020304" pitchFamily="18" charset="0"/>
                <a:cs typeface="Times New Roman" panose="02020603050405020304" pitchFamily="18" charset="0"/>
              </a:rPr>
              <a:t>: </a:t>
            </a:r>
          </a:p>
          <a:p>
            <a:pPr>
              <a:tabLst>
                <a:tab pos="357188" algn="l"/>
              </a:tabLst>
            </a:pPr>
            <a:r>
              <a:rPr lang="el-GR" sz="1700" i="1" dirty="0">
                <a:latin typeface="Times New Roman" panose="02020603050405020304" pitchFamily="18" charset="0"/>
                <a:cs typeface="Times New Roman" panose="02020603050405020304" pitchFamily="18" charset="0"/>
              </a:rPr>
              <a:t>1.   Το χρονοδιάγραμμα της υποβολής εκθέσεων κάθε έργου περιέχεται στο σημείο 4.2 του δελτίου δεδομένων της Συμφωνίας Επιχορήγησης</a:t>
            </a:r>
          </a:p>
          <a:p>
            <a:pPr marL="342900" indent="-342900">
              <a:buAutoNum type="arabicPeriod" startAt="2"/>
            </a:pPr>
            <a:r>
              <a:rPr lang="el-GR" sz="1700" i="1" dirty="0">
                <a:latin typeface="Times New Roman" panose="02020603050405020304" pitchFamily="18" charset="0"/>
                <a:cs typeface="Times New Roman" panose="02020603050405020304" pitchFamily="18" charset="0"/>
              </a:rPr>
              <a:t>Οι οικονομικές καταστάσεις που περιλαμβάνονται στις εκθέσεις πρέπει να συντάσσονται σε Ευρώ</a:t>
            </a:r>
          </a:p>
          <a:p>
            <a:pPr marL="342900" indent="-342900">
              <a:buAutoNum type="arabicPeriod" startAt="2"/>
            </a:pPr>
            <a:r>
              <a:rPr lang="el-GR" sz="1700" i="1" dirty="0">
                <a:latin typeface="Times New Roman" panose="02020603050405020304" pitchFamily="18" charset="0"/>
                <a:cs typeface="Times New Roman" panose="02020603050405020304" pitchFamily="18" charset="0"/>
              </a:rPr>
              <a:t>Οι εκθέσεις πρέπει να υποβάλλονται στη γλώσσα της Συμφωνίας, εκτός εάν γίνει μία διαφορετική γραπτή συμφωνία με την ΕΥ</a:t>
            </a:r>
          </a:p>
          <a:p>
            <a:endParaRPr lang="el-GR" dirty="0">
              <a:solidFill>
                <a:srgbClr val="308879"/>
              </a:solidFill>
              <a:latin typeface="Times New Roman" panose="02020603050405020304" pitchFamily="18" charset="0"/>
              <a:cs typeface="Times New Roman" panose="02020603050405020304" pitchFamily="18" charset="0"/>
            </a:endParaRPr>
          </a:p>
          <a:p>
            <a:endParaRPr lang="el-GR" dirty="0">
              <a:solidFill>
                <a:srgbClr val="308879"/>
              </a:solidFill>
              <a:latin typeface="Times New Roman" panose="02020603050405020304" pitchFamily="18" charset="0"/>
              <a:cs typeface="Times New Roman" panose="02020603050405020304" pitchFamily="18" charset="0"/>
            </a:endParaRPr>
          </a:p>
          <a:p>
            <a:endParaRPr lang="el-GR" dirty="0">
              <a:solidFill>
                <a:srgbClr val="308879"/>
              </a:solidFill>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endParaRPr lang="el-GR" sz="1700"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12712" y="52320"/>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(14/25)</a:t>
            </a:r>
            <a:endParaRPr lang="en-GB" sz="2800" b="1" dirty="0">
              <a:solidFill>
                <a:schemeClr val="bg1"/>
              </a:solidFill>
              <a:ea typeface="+mj-ea"/>
              <a:cs typeface="+mj-cs"/>
            </a:endParaRPr>
          </a:p>
        </p:txBody>
      </p:sp>
    </p:spTree>
    <p:extLst>
      <p:ext uri="{BB962C8B-B14F-4D97-AF65-F5344CB8AC3E}">
        <p14:creationId xmlns:p14="http://schemas.microsoft.com/office/powerpoint/2010/main" val="22693562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705562"/>
            <a:ext cx="10585176" cy="6217087"/>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21</a:t>
            </a:r>
            <a:r>
              <a:rPr lang="el-GR" sz="2000" b="1" dirty="0"/>
              <a:t> – </a:t>
            </a:r>
            <a:r>
              <a:rPr lang="el-GR" sz="2000" b="1" u="sng" dirty="0"/>
              <a:t>Υποβολή Εκθέσεων</a:t>
            </a:r>
            <a:r>
              <a:rPr lang="el-GR" sz="2000" b="1" dirty="0"/>
              <a:t>: </a:t>
            </a:r>
          </a:p>
          <a:p>
            <a:pPr algn="just"/>
            <a:endParaRPr lang="el-GR" sz="2000" b="1" u="sng" dirty="0"/>
          </a:p>
          <a:p>
            <a:pPr algn="just"/>
            <a:r>
              <a:rPr lang="el-GR" b="1" u="sng" dirty="0">
                <a:latin typeface="Times New Roman" panose="02020603050405020304" pitchFamily="18" charset="0"/>
                <a:cs typeface="Times New Roman" panose="02020603050405020304" pitchFamily="18" charset="0"/>
              </a:rPr>
              <a:t>Εργαλείο Υποβολής Εκθέσεων και Διαχείρισης του Προγράμματος </a:t>
            </a:r>
            <a:r>
              <a:rPr lang="en-GB" b="1" u="sng" dirty="0">
                <a:latin typeface="Times New Roman" panose="02020603050405020304" pitchFamily="18" charset="0"/>
                <a:cs typeface="Times New Roman" panose="02020603050405020304" pitchFamily="18" charset="0"/>
              </a:rPr>
              <a:t>Erasmus+</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pPr algn="just"/>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Για πρόσβαση στο εργαλείο διαχείρισης εκθέσεων (</a:t>
            </a:r>
            <a:r>
              <a:rPr lang="en-GB" dirty="0">
                <a:latin typeface="Times New Roman" panose="02020603050405020304" pitchFamily="18" charset="0"/>
                <a:cs typeface="Times New Roman" panose="02020603050405020304" pitchFamily="18" charset="0"/>
              </a:rPr>
              <a:t>Beneficiary Module)</a:t>
            </a:r>
            <a:r>
              <a:rPr lang="el-GR" dirty="0">
                <a:latin typeface="Times New Roman" panose="02020603050405020304" pitchFamily="18" charset="0"/>
                <a:cs typeface="Times New Roman" panose="02020603050405020304" pitchFamily="18" charset="0"/>
              </a:rPr>
              <a:t>, οι δικαιούχοι κάνουν </a:t>
            </a:r>
            <a:r>
              <a:rPr lang="el-GR" u="sng" dirty="0" err="1">
                <a:latin typeface="Times New Roman" panose="02020603050405020304" pitchFamily="18" charset="0"/>
                <a:cs typeface="Times New Roman" panose="02020603050405020304" pitchFamily="18" charset="0"/>
              </a:rPr>
              <a:t>log</a:t>
            </a:r>
            <a:r>
              <a:rPr lang="el-GR" u="sng" dirty="0">
                <a:latin typeface="Times New Roman" panose="02020603050405020304" pitchFamily="18" charset="0"/>
                <a:cs typeface="Times New Roman" panose="02020603050405020304" pitchFamily="18" charset="0"/>
              </a:rPr>
              <a:t> in στην Πλατφόρμα </a:t>
            </a:r>
            <a:r>
              <a:rPr lang="en-GB" i="1" u="sng" dirty="0">
                <a:latin typeface="Times New Roman" panose="02020603050405020304" pitchFamily="18" charset="0"/>
                <a:cs typeface="Times New Roman" panose="02020603050405020304" pitchFamily="18" charset="0"/>
                <a:hlinkClick r:id="rId3"/>
              </a:rPr>
              <a:t>Erasmus+ and European Solidarity Corps Platform</a:t>
            </a: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και στη συνέχεια, από το αριστερό μενού επιλέγουν </a:t>
            </a:r>
            <a:r>
              <a:rPr lang="el-GR" i="1" u="sng" dirty="0">
                <a:latin typeface="Times New Roman" panose="02020603050405020304" pitchFamily="18" charset="0"/>
                <a:cs typeface="Times New Roman" panose="02020603050405020304" pitchFamily="18" charset="0"/>
              </a:rPr>
              <a:t>Projects</a:t>
            </a:r>
            <a:r>
              <a:rPr lang="el-GR" dirty="0">
                <a:latin typeface="Times New Roman" panose="02020603050405020304" pitchFamily="18" charset="0"/>
                <a:cs typeface="Times New Roman" panose="02020603050405020304" pitchFamily="18" charset="0"/>
              </a:rPr>
              <a:t> και μετά </a:t>
            </a:r>
            <a:r>
              <a:rPr lang="el-GR" i="1" u="sng" dirty="0" err="1">
                <a:latin typeface="Times New Roman" panose="02020603050405020304" pitchFamily="18" charset="0"/>
                <a:cs typeface="Times New Roman" panose="02020603050405020304" pitchFamily="18" charset="0"/>
              </a:rPr>
              <a:t>My</a:t>
            </a:r>
            <a:r>
              <a:rPr lang="el-GR" i="1" u="sng" dirty="0">
                <a:latin typeface="Times New Roman" panose="02020603050405020304" pitchFamily="18" charset="0"/>
                <a:cs typeface="Times New Roman" panose="02020603050405020304" pitchFamily="18" charset="0"/>
              </a:rPr>
              <a:t> Projects</a:t>
            </a: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Τότε, </a:t>
            </a:r>
            <a:r>
              <a:rPr lang="el-GR" u="sng" dirty="0">
                <a:latin typeface="Times New Roman" panose="02020603050405020304" pitchFamily="18" charset="0"/>
                <a:cs typeface="Times New Roman" panose="02020603050405020304" pitchFamily="18" charset="0"/>
              </a:rPr>
              <a:t>ανοίγει η καρτέλα </a:t>
            </a:r>
            <a:r>
              <a:rPr lang="en-GB" i="1" u="sng" dirty="0">
                <a:latin typeface="Times New Roman" panose="02020603050405020304" pitchFamily="18" charset="0"/>
                <a:cs typeface="Times New Roman" panose="02020603050405020304" pitchFamily="18" charset="0"/>
              </a:rPr>
              <a:t>My Granted Projects</a:t>
            </a:r>
            <a:r>
              <a:rPr lang="en-GB"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από την οποία επιλέγουν το Σχέδιο του οποίου την Έκθεση επιθυμούν να διαχειριστούν.</a:t>
            </a:r>
            <a:endParaRPr lang="en-GB"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Όταν ένα σχέδιο δημιουργηθεί μέσα στο </a:t>
            </a:r>
            <a:r>
              <a:rPr lang="el-GR" dirty="0" err="1">
                <a:latin typeface="Times New Roman" panose="02020603050405020304" pitchFamily="18" charset="0"/>
                <a:cs typeface="Times New Roman" panose="02020603050405020304" pitchFamily="18" charset="0"/>
              </a:rPr>
              <a:t>Beneficiary</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Module</a:t>
            </a:r>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όλα τα βασικά πρόσωπα επικοινωνίας και οι νόμιμοι εκπρόσωποι των εταίρων οργανισμών, όπως δηλώθηκαν μέσα στην αίτηση για επιχορήγηση, λαμβάνουν σχετική αυτόματη ειδοποίηση</a:t>
            </a:r>
            <a:r>
              <a:rPr lang="el-GR" dirty="0">
                <a:latin typeface="Times New Roman" panose="02020603050405020304" pitchFamily="18" charset="0"/>
                <a:cs typeface="Times New Roman" panose="02020603050405020304" pitchFamily="18" charset="0"/>
              </a:rPr>
              <a:t> από το σύστημα</a:t>
            </a:r>
            <a:endParaRPr lang="en-GB"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Την ευθύνη για την καταχώρηση των πληροφοριών στο εργαλείο και την υποβολή της ενδιάμεσης και τελικής έκθεσης την φέρει ο συντονιστής του σχεδίου</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Ο συντονιστής του σχεδίου είναι ο μόνος που έχει πρόσβαση και έχει την υποχρέωση να αναρτήσει τα αποτελέσματα του σχεδίου στην </a:t>
            </a:r>
            <a:r>
              <a:rPr lang="el-GR" i="1" u="sng" dirty="0">
                <a:latin typeface="Times New Roman" panose="02020603050405020304" pitchFamily="18" charset="0"/>
                <a:cs typeface="Times New Roman" panose="02020603050405020304" pitchFamily="18" charset="0"/>
              </a:rPr>
              <a:t>Πλατφόρμα Διάδοσης των Αποτελεσμάτων του Σχεδίου</a:t>
            </a:r>
            <a:r>
              <a:rPr lang="el-GR" i="1" dirty="0">
                <a:latin typeface="Times New Roman" panose="02020603050405020304" pitchFamily="18" charset="0"/>
                <a:cs typeface="Times New Roman" panose="02020603050405020304" pitchFamily="18" charset="0"/>
              </a:rPr>
              <a:t> (Erasmus+ Project </a:t>
            </a:r>
            <a:r>
              <a:rPr lang="el-GR" i="1" dirty="0" err="1">
                <a:latin typeface="Times New Roman" panose="02020603050405020304" pitchFamily="18" charset="0"/>
                <a:cs typeface="Times New Roman" panose="02020603050405020304" pitchFamily="18" charset="0"/>
              </a:rPr>
              <a:t>Results</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Platform</a:t>
            </a: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Η</a:t>
            </a:r>
            <a:r>
              <a:rPr lang="en-GB"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ενέργεια αυτή </a:t>
            </a:r>
            <a:r>
              <a:rPr lang="el-GR" u="sng" dirty="0">
                <a:latin typeface="Times New Roman" panose="02020603050405020304" pitchFamily="18" charset="0"/>
                <a:cs typeface="Times New Roman" panose="02020603050405020304" pitchFamily="18" charset="0"/>
              </a:rPr>
              <a:t>αποτελεί προϋπόθεση έναρξης της διαδικασίας αξιολόγησης</a:t>
            </a:r>
            <a:r>
              <a:rPr lang="el-GR" dirty="0">
                <a:latin typeface="Times New Roman" panose="02020603050405020304" pitchFamily="18" charset="0"/>
                <a:cs typeface="Times New Roman" panose="02020603050405020304" pitchFamily="18" charset="0"/>
              </a:rPr>
              <a:t> της Τελικής Έκθεσης του σχεδίου από την Εθνική Υπηρεσία</a:t>
            </a:r>
            <a:endParaRPr lang="el-GR" sz="1700" i="1"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12712" y="31273"/>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(15/25)</a:t>
            </a:r>
            <a:endParaRPr lang="en-GB" sz="2800" b="1" dirty="0">
              <a:solidFill>
                <a:schemeClr val="bg1"/>
              </a:solidFill>
              <a:ea typeface="+mj-ea"/>
              <a:cs typeface="+mj-cs"/>
            </a:endParaRPr>
          </a:p>
        </p:txBody>
      </p:sp>
    </p:spTree>
    <p:extLst>
      <p:ext uri="{BB962C8B-B14F-4D97-AF65-F5344CB8AC3E}">
        <p14:creationId xmlns:p14="http://schemas.microsoft.com/office/powerpoint/2010/main" val="16797218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55340" y="836712"/>
            <a:ext cx="11881320" cy="8202245"/>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21</a:t>
            </a:r>
            <a:r>
              <a:rPr lang="el-GR" sz="2000" b="1" dirty="0"/>
              <a:t> – </a:t>
            </a:r>
            <a:r>
              <a:rPr lang="el-GR" sz="2000" b="1" u="sng" dirty="0"/>
              <a:t>Υποβολή Εκθέσεων</a:t>
            </a:r>
            <a:r>
              <a:rPr lang="el-GR" sz="2000" b="1" dirty="0"/>
              <a:t>: </a:t>
            </a:r>
          </a:p>
          <a:p>
            <a:pPr algn="just"/>
            <a:endParaRPr lang="el-GR" b="1" u="sng" dirty="0"/>
          </a:p>
          <a:p>
            <a:pPr algn="just"/>
            <a:r>
              <a:rPr lang="el-GR" b="1" u="sng" dirty="0">
                <a:latin typeface="Times New Roman" panose="02020603050405020304" pitchFamily="18" charset="0"/>
                <a:cs typeface="Times New Roman" panose="02020603050405020304" pitchFamily="18" charset="0"/>
              </a:rPr>
              <a:t>Περιοδική Υποβολή Εκθέσεων </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pPr algn="just"/>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Οι εκθέσεις αυτές αποτελούνται από τα εξής μέρη</a:t>
            </a:r>
            <a:r>
              <a:rPr lang="el-GR" dirty="0">
                <a:latin typeface="Times New Roman" panose="02020603050405020304" pitchFamily="18" charset="0"/>
                <a:cs typeface="Times New Roman" panose="02020603050405020304" pitchFamily="18" charset="0"/>
              </a:rPr>
              <a:t>:</a:t>
            </a:r>
          </a:p>
          <a:p>
            <a:pPr algn="just"/>
            <a:endParaRPr lang="el-GR" dirty="0">
              <a:latin typeface="Times New Roman" panose="02020603050405020304" pitchFamily="18" charset="0"/>
              <a:cs typeface="Times New Roman" panose="02020603050405020304" pitchFamily="18" charset="0"/>
            </a:endParaRPr>
          </a:p>
          <a:p>
            <a:pPr algn="just"/>
            <a:r>
              <a:rPr lang="el-GR" u="sng" dirty="0">
                <a:solidFill>
                  <a:srgbClr val="308879"/>
                </a:solidFill>
                <a:latin typeface="Times New Roman" panose="02020603050405020304" pitchFamily="18" charset="0"/>
                <a:cs typeface="Times New Roman" panose="02020603050405020304" pitchFamily="18" charset="0"/>
              </a:rPr>
              <a:t>Τεχνικό μέρος</a:t>
            </a:r>
            <a:r>
              <a:rPr lang="el-GR" dirty="0">
                <a:solidFill>
                  <a:srgbClr val="308879"/>
                </a:solidFill>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Αποτελεί </a:t>
            </a:r>
            <a:r>
              <a:rPr lang="el-GR" u="sng" dirty="0">
                <a:latin typeface="Times New Roman" panose="02020603050405020304" pitchFamily="18" charset="0"/>
                <a:cs typeface="Times New Roman" panose="02020603050405020304" pitchFamily="18" charset="0"/>
              </a:rPr>
              <a:t>επισκόπηση της υλοποίησης της δράσης</a:t>
            </a:r>
            <a:r>
              <a:rPr lang="el-GR" dirty="0">
                <a:latin typeface="Times New Roman" panose="02020603050405020304" pitchFamily="18" charset="0"/>
                <a:cs typeface="Times New Roman" panose="02020603050405020304" pitchFamily="18" charset="0"/>
              </a:rPr>
              <a:t> (περιγραφή των δραστηριοτήτων που έλαβαν χώρα και των κύριων αποτελεσμάτων που παράχθηκαν), </a:t>
            </a:r>
            <a:r>
              <a:rPr lang="el-GR" u="sng" dirty="0">
                <a:latin typeface="Times New Roman" panose="02020603050405020304" pitchFamily="18" charset="0"/>
                <a:cs typeface="Times New Roman" panose="02020603050405020304" pitchFamily="18" charset="0"/>
              </a:rPr>
              <a:t>μέχρι και την περίοδο που καλύπτει η έκθεση (περίοδος αναφοράς)</a:t>
            </a:r>
            <a:r>
              <a:rPr lang="el-GR" dirty="0">
                <a:latin typeface="Times New Roman" panose="02020603050405020304" pitchFamily="18" charset="0"/>
                <a:cs typeface="Times New Roman" panose="02020603050405020304" pitchFamily="18" charset="0"/>
              </a:rPr>
              <a:t>. </a:t>
            </a:r>
          </a:p>
          <a:p>
            <a:pPr algn="just"/>
            <a:endParaRPr lang="el-GR" sz="1000" u="sng" dirty="0">
              <a:latin typeface="Times New Roman" panose="02020603050405020304" pitchFamily="18" charset="0"/>
              <a:cs typeface="Times New Roman" panose="02020603050405020304" pitchFamily="18" charset="0"/>
            </a:endParaRPr>
          </a:p>
          <a:p>
            <a:pPr algn="just"/>
            <a:r>
              <a:rPr lang="el-GR" u="sng" dirty="0">
                <a:solidFill>
                  <a:srgbClr val="308879"/>
                </a:solidFill>
                <a:latin typeface="Times New Roman" panose="02020603050405020304" pitchFamily="18" charset="0"/>
                <a:cs typeface="Times New Roman" panose="02020603050405020304" pitchFamily="18" charset="0"/>
              </a:rPr>
              <a:t>Οικονομικό μέρος</a:t>
            </a:r>
            <a:r>
              <a:rPr lang="el-GR" dirty="0">
                <a:solidFill>
                  <a:srgbClr val="308879"/>
                </a:solidFill>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Περιλαμβάνει τα </a:t>
            </a:r>
            <a:r>
              <a:rPr lang="el-GR" u="sng" dirty="0">
                <a:latin typeface="Times New Roman" panose="02020603050405020304" pitchFamily="18" charset="0"/>
                <a:cs typeface="Times New Roman" panose="02020603050405020304" pitchFamily="18" charset="0"/>
              </a:rPr>
              <a:t>δαπανηθέντα ποσά που αντιστοιχούν στα Πακέτα Εργασίας που έχουν ολοκληρωθεί</a:t>
            </a:r>
            <a:r>
              <a:rPr lang="el-GR" dirty="0">
                <a:latin typeface="Times New Roman" panose="02020603050405020304" pitchFamily="18" charset="0"/>
                <a:cs typeface="Times New Roman" panose="02020603050405020304" pitchFamily="18" charset="0"/>
              </a:rPr>
              <a:t> και «</a:t>
            </a:r>
            <a:r>
              <a:rPr lang="el-GR" u="sng" dirty="0">
                <a:latin typeface="Times New Roman" panose="02020603050405020304" pitchFamily="18" charset="0"/>
                <a:cs typeface="Times New Roman" panose="02020603050405020304" pitchFamily="18" charset="0"/>
              </a:rPr>
              <a:t>Δήλωση σχετικά με τη χρήση της προηγούμενης πληρωμής προχρηματοδότησης»</a:t>
            </a:r>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μέχρι την περίοδο που καλύπτει η έκθεση</a:t>
            </a:r>
            <a:r>
              <a:rPr lang="el-GR" dirty="0">
                <a:latin typeface="Times New Roman" panose="02020603050405020304" pitchFamily="18" charset="0"/>
                <a:cs typeface="Times New Roman" panose="02020603050405020304" pitchFamily="18" charset="0"/>
              </a:rPr>
              <a:t> </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Μία περιοδική έκθεση </a:t>
            </a:r>
            <a:r>
              <a:rPr lang="el-GR" u="sng" dirty="0">
                <a:latin typeface="Times New Roman" panose="02020603050405020304" pitchFamily="18" charset="0"/>
                <a:cs typeface="Times New Roman" panose="02020603050405020304" pitchFamily="18" charset="0"/>
              </a:rPr>
              <a:t>πρέπει να υποβάλλεται εντός 60 ημερών μετά το τέλος της περιόδου αναφοράς</a:t>
            </a:r>
            <a:r>
              <a:rPr lang="el-GR" dirty="0">
                <a:latin typeface="Times New Roman" panose="02020603050405020304" pitchFamily="18" charset="0"/>
                <a:cs typeface="Times New Roman" panose="02020603050405020304" pitchFamily="18" charset="0"/>
              </a:rPr>
              <a:t>, όπως αυτή καθορίζεται στο σημείο 4.2 του δελτίου δεδομένων της Συμφωνίας</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χορηγούσα Εθνική Υπηρεσία οφείλει </a:t>
            </a:r>
            <a:r>
              <a:rPr lang="el-GR" u="sng" dirty="0">
                <a:latin typeface="Times New Roman" panose="02020603050405020304" pitchFamily="18" charset="0"/>
                <a:cs typeface="Times New Roman" panose="02020603050405020304" pitchFamily="18" charset="0"/>
              </a:rPr>
              <a:t>να ικανοποιήσει το αίτημα πληρωμής πρόσθετης χρηματοδότησης που απορρέει από μία περιοδική έκθεση, εντός 60 ημερών από την παραλαβή της</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dirty="0">
                <a:solidFill>
                  <a:srgbClr val="308879"/>
                </a:solidFill>
                <a:latin typeface="Times New Roman" panose="02020603050405020304" pitchFamily="18" charset="0"/>
                <a:cs typeface="Times New Roman" panose="02020603050405020304" pitchFamily="18" charset="0"/>
                <a:sym typeface="Wingdings" panose="05000000000000000000" pitchFamily="2" charset="2"/>
              </a:rPr>
              <a:t>Το ποσό πληρωμής πρόσθετης χρηματοδότησης υπολογίζεται στη βάση των κανονισμών που περιέχονται στο Άρθρο 22.3.1 της Συμφωνίας Επιχορήγησης</a:t>
            </a:r>
            <a:endParaRPr lang="el-GR" dirty="0">
              <a:solidFill>
                <a:srgbClr val="308879"/>
              </a:solidFill>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Υπάρχουν περιπτώσεις κατά τις οποίες αναστέλλεται η προθεσμία πληρωμής, η ίδια η πληρωμή ή η Συμφωνία  </a:t>
            </a:r>
          </a:p>
          <a:p>
            <a:pPr algn="just"/>
            <a:r>
              <a:rPr lang="el-GR" sz="1700" i="1" dirty="0">
                <a:latin typeface="Times New Roman" panose="02020603050405020304" pitchFamily="18" charset="0"/>
                <a:cs typeface="Times New Roman" panose="02020603050405020304" pitchFamily="18" charset="0"/>
              </a:rPr>
              <a:t>                  Επιχορήγησης (Άρθρα 29, 30 και 31)</a:t>
            </a:r>
          </a:p>
          <a:p>
            <a:pPr algn="just"/>
            <a:endParaRPr lang="el-GR" sz="1700" i="1" dirty="0">
              <a:solidFill>
                <a:srgbClr val="308879"/>
              </a:solidFill>
              <a:latin typeface="Times New Roman" panose="02020603050405020304" pitchFamily="18" charset="0"/>
              <a:cs typeface="Times New Roman" panose="02020603050405020304" pitchFamily="18" charset="0"/>
            </a:endParaRP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700" i="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12712" y="21971"/>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(16/25)</a:t>
            </a:r>
            <a:endParaRPr lang="en-GB" sz="2800" b="1" dirty="0">
              <a:solidFill>
                <a:schemeClr val="bg1"/>
              </a:solidFill>
              <a:ea typeface="+mj-ea"/>
              <a:cs typeface="+mj-cs"/>
            </a:endParaRPr>
          </a:p>
        </p:txBody>
      </p:sp>
    </p:spTree>
    <p:extLst>
      <p:ext uri="{BB962C8B-B14F-4D97-AF65-F5344CB8AC3E}">
        <p14:creationId xmlns:p14="http://schemas.microsoft.com/office/powerpoint/2010/main" val="305729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44760" y="14882"/>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a:t>
            </a:r>
            <a:endParaRPr lang="en-GB" sz="2800" b="1" dirty="0">
              <a:solidFill>
                <a:schemeClr val="bg1"/>
              </a:solidFill>
              <a:ea typeface="+mj-ea"/>
              <a:cs typeface="+mj-cs"/>
            </a:endParaRPr>
          </a:p>
        </p:txBody>
      </p:sp>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25525" y="892306"/>
            <a:ext cx="11940949" cy="8817799"/>
          </a:xfrm>
          <a:prstGeom prst="rect">
            <a:avLst/>
          </a:prstGeom>
          <a:noFill/>
        </p:spPr>
        <p:txBody>
          <a:bodyPr wrap="square" rtlCol="0">
            <a:spAutoFit/>
          </a:bodyPr>
          <a:lstStyle/>
          <a:p>
            <a:r>
              <a:rPr lang="el-GR" sz="2200" b="1" dirty="0">
                <a:solidFill>
                  <a:srgbClr val="308879"/>
                </a:solidFill>
              </a:rPr>
              <a:t>Η Συμφωνία Επιχορήγησης αποτελείται από τις εξής ενότητες</a:t>
            </a:r>
            <a:r>
              <a:rPr lang="el-GR" sz="2100" b="1" dirty="0">
                <a:solidFill>
                  <a:srgbClr val="308879"/>
                </a:solidFill>
              </a:rPr>
              <a:t>:</a:t>
            </a:r>
            <a:endParaRPr lang="el-GR" sz="2200" b="1" dirty="0">
              <a:solidFill>
                <a:srgbClr val="308879"/>
              </a:solidFill>
            </a:endParaRPr>
          </a:p>
          <a:p>
            <a:endParaRPr lang="el-GR" sz="2200" dirty="0"/>
          </a:p>
          <a:p>
            <a:endParaRPr lang="el-GR" sz="1000" dirty="0"/>
          </a:p>
          <a:p>
            <a:pPr marL="342900" indent="-342900">
              <a:buFont typeface="Wingdings" panose="05000000000000000000" pitchFamily="2" charset="2"/>
              <a:buChar char="§"/>
            </a:pPr>
            <a:r>
              <a:rPr lang="en-GB" sz="2000" b="1" u="sng" dirty="0"/>
              <a:t>PREAMBLE</a:t>
            </a:r>
            <a:r>
              <a:rPr lang="el-GR" sz="2000" b="1" u="sng" dirty="0"/>
              <a:t> – ΠΡΟΟΙΜΙΟ</a:t>
            </a:r>
            <a:r>
              <a:rPr lang="el-GR" sz="2000" b="1" dirty="0"/>
              <a:t> </a:t>
            </a:r>
            <a:r>
              <a:rPr lang="el-GR" sz="2000" dirty="0"/>
              <a:t>(Πριν από τον Πίνακα Περιεχομένων)</a:t>
            </a:r>
          </a:p>
          <a:p>
            <a:endParaRPr lang="el-GR" sz="2000" u="sng" dirty="0"/>
          </a:p>
          <a:p>
            <a:endParaRPr lang="el-GR" sz="2000" b="1" u="sng" dirty="0"/>
          </a:p>
          <a:p>
            <a:pPr marL="342900" indent="-342900">
              <a:buFont typeface="Wingdings" panose="05000000000000000000" pitchFamily="2" charset="2"/>
              <a:buChar char="§"/>
            </a:pPr>
            <a:r>
              <a:rPr lang="en-GB" sz="2000" b="1" u="sng" dirty="0"/>
              <a:t>TERMS AND CONDITIONS - </a:t>
            </a:r>
            <a:r>
              <a:rPr lang="el-GR" sz="2000" b="1" u="sng" dirty="0"/>
              <a:t>ΟΡΟΙ ΚΑΙ ΠΡΟΫΠΟΘΕΣΕΙΣ</a:t>
            </a:r>
            <a:endParaRPr lang="en-GB" sz="2000" b="1" u="sng" dirty="0"/>
          </a:p>
          <a:p>
            <a:endParaRPr lang="el-GR" sz="2000" b="1" u="sng" dirty="0"/>
          </a:p>
          <a:p>
            <a:endParaRPr lang="en-GB" sz="2000" b="1" u="sng" dirty="0"/>
          </a:p>
          <a:p>
            <a:pPr marL="342900" indent="-342900">
              <a:buFont typeface="Wingdings" panose="05000000000000000000" pitchFamily="2" charset="2"/>
              <a:buChar char="§"/>
            </a:pPr>
            <a:r>
              <a:rPr lang="en-US" dirty="0">
                <a:effectLst/>
                <a:latin typeface="Times New Roman" panose="02020603050405020304" pitchFamily="18" charset="0"/>
                <a:ea typeface="Times New Roman" panose="02020603050405020304" pitchFamily="18" charset="0"/>
              </a:rPr>
              <a:t>ANNEX 1 – </a:t>
            </a:r>
            <a:r>
              <a:rPr lang="el-GR" dirty="0">
                <a:effectLst/>
                <a:latin typeface="Times New Roman" panose="02020603050405020304" pitchFamily="18" charset="0"/>
                <a:ea typeface="Times New Roman" panose="02020603050405020304" pitchFamily="18" charset="0"/>
              </a:rPr>
              <a:t>ΠΑΡΑΡΤΗΜΑ 1 </a:t>
            </a:r>
            <a:r>
              <a:rPr lang="el-GR" b="1" dirty="0">
                <a:effectLst/>
                <a:latin typeface="Times New Roman" panose="02020603050405020304" pitchFamily="18" charset="0"/>
                <a:ea typeface="Times New Roman" panose="02020603050405020304" pitchFamily="18" charset="0"/>
                <a:sym typeface="Wingdings" panose="05000000000000000000" pitchFamily="2" charset="2"/>
              </a:rPr>
              <a:t></a:t>
            </a:r>
            <a:r>
              <a:rPr lang="en-US" b="1" dirty="0">
                <a:effectLst/>
                <a:latin typeface="Times New Roman" panose="02020603050405020304" pitchFamily="18" charset="0"/>
                <a:ea typeface="Times New Roman" panose="02020603050405020304" pitchFamily="18" charset="0"/>
              </a:rPr>
              <a:t> </a:t>
            </a:r>
            <a:r>
              <a:rPr lang="en-US" b="1" u="sng" dirty="0">
                <a:effectLst/>
                <a:latin typeface="Times New Roman" panose="02020603050405020304" pitchFamily="18" charset="0"/>
                <a:ea typeface="Times New Roman" panose="02020603050405020304" pitchFamily="18" charset="0"/>
              </a:rPr>
              <a:t>DESCRIPTION OF THE ACTION, LIST OF OTHER BENEFICIARIES AND ESTIMATED BUDGET FOR THE ACTION</a:t>
            </a:r>
            <a:r>
              <a:rPr lang="el-GR" sz="1800" dirty="0">
                <a:effectLst/>
                <a:latin typeface="Times New Roman" panose="02020603050405020304" pitchFamily="18" charset="0"/>
                <a:ea typeface="Times New Roman" panose="02020603050405020304" pitchFamily="18" charset="0"/>
              </a:rPr>
              <a:t> </a:t>
            </a:r>
            <a:r>
              <a:rPr lang="el-GR" sz="1800" b="1" dirty="0">
                <a:effectLst/>
                <a:latin typeface="Times New Roman" panose="02020603050405020304" pitchFamily="18" charset="0"/>
                <a:ea typeface="Times New Roman" panose="02020603050405020304" pitchFamily="18" charset="0"/>
              </a:rPr>
              <a:t>- </a:t>
            </a:r>
            <a:r>
              <a:rPr lang="el-GR" sz="1800" b="1" u="sng" dirty="0">
                <a:effectLst/>
                <a:latin typeface="Times New Roman" panose="02020603050405020304" pitchFamily="18" charset="0"/>
                <a:ea typeface="Times New Roman" panose="02020603050405020304" pitchFamily="18" charset="0"/>
              </a:rPr>
              <a:t>ΠΕΡΙΓΡΑΦΗ ΤΗΣ ΔΡΑΣΗΣ, ΚΑΤΑΛΟΓΟΣ ΑΛΛΩΝ ΔΙΚΑΙΟΥΧΩΝ ΚΑΙ ΕΚΤΙΜΩΜΕΝΟΣ ΠΡΟΫΠΟΛΟΓΙΣΜΟΣ ΤΗΣ ΔΡΑΣΗΣ</a:t>
            </a:r>
            <a:endParaRPr lang="en-GB" sz="1800" b="1" u="sng" dirty="0">
              <a:effectLst/>
              <a:latin typeface="Times New Roman" panose="02020603050405020304" pitchFamily="18" charset="0"/>
              <a:ea typeface="Times New Roman" panose="02020603050405020304" pitchFamily="18" charset="0"/>
            </a:endParaRPr>
          </a:p>
          <a:p>
            <a:endParaRPr lang="el-GR" b="1" u="sng" dirty="0">
              <a:effectLst/>
              <a:latin typeface="Times New Roman" panose="02020603050405020304" pitchFamily="18" charset="0"/>
              <a:ea typeface="Times New Roman" panose="02020603050405020304" pitchFamily="18" charset="0"/>
            </a:endParaRPr>
          </a:p>
          <a:p>
            <a:endParaRPr lang="el-GR" b="1" dirty="0">
              <a:effectLst/>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
            </a:pPr>
            <a:r>
              <a:rPr lang="en-US" dirty="0">
                <a:effectLst/>
                <a:latin typeface="Times New Roman" panose="02020603050405020304" pitchFamily="18" charset="0"/>
                <a:ea typeface="Times New Roman" panose="02020603050405020304" pitchFamily="18" charset="0"/>
              </a:rPr>
              <a:t>ANNEX </a:t>
            </a:r>
            <a:r>
              <a:rPr lang="el-GR" dirty="0">
                <a:effectLst/>
                <a:latin typeface="Times New Roman" panose="02020603050405020304" pitchFamily="18" charset="0"/>
                <a:ea typeface="Times New Roman" panose="02020603050405020304" pitchFamily="18" charset="0"/>
              </a:rPr>
              <a:t>2</a:t>
            </a:r>
            <a:r>
              <a:rPr lang="en-US" dirty="0">
                <a:effectLst/>
                <a:latin typeface="Times New Roman" panose="02020603050405020304" pitchFamily="18" charset="0"/>
                <a:ea typeface="Times New Roman" panose="02020603050405020304" pitchFamily="18" charset="0"/>
              </a:rPr>
              <a:t> – </a:t>
            </a:r>
            <a:r>
              <a:rPr lang="el-GR" dirty="0">
                <a:effectLst/>
                <a:latin typeface="Times New Roman" panose="02020603050405020304" pitchFamily="18" charset="0"/>
                <a:ea typeface="Times New Roman" panose="02020603050405020304" pitchFamily="18" charset="0"/>
              </a:rPr>
              <a:t>ΠΑΡΑΡΤΗΜΑ 2 </a:t>
            </a:r>
            <a:r>
              <a:rPr lang="el-GR" b="1" dirty="0">
                <a:effectLst/>
                <a:latin typeface="Times New Roman" panose="02020603050405020304" pitchFamily="18" charset="0"/>
                <a:ea typeface="Times New Roman" panose="02020603050405020304" pitchFamily="18" charset="0"/>
                <a:sym typeface="Wingdings" panose="05000000000000000000" pitchFamily="2" charset="2"/>
              </a:rPr>
              <a:t> </a:t>
            </a:r>
            <a:r>
              <a:rPr lang="en-US" sz="1800" b="1" u="sng" dirty="0">
                <a:effectLst/>
                <a:latin typeface="Times New Roman" panose="02020603050405020304" pitchFamily="18" charset="0"/>
                <a:ea typeface="Times New Roman" panose="02020603050405020304" pitchFamily="18" charset="0"/>
              </a:rPr>
              <a:t>SPECIFIC RULES</a:t>
            </a:r>
            <a:r>
              <a:rPr lang="el-GR" sz="1800" b="1" dirty="0">
                <a:effectLst/>
                <a:latin typeface="Times New Roman" panose="02020603050405020304" pitchFamily="18" charset="0"/>
                <a:ea typeface="Times New Roman" panose="02020603050405020304" pitchFamily="18" charset="0"/>
              </a:rPr>
              <a:t> - </a:t>
            </a:r>
            <a:r>
              <a:rPr lang="el-GR" sz="1800" b="1" u="sng" dirty="0">
                <a:solidFill>
                  <a:srgbClr val="000000"/>
                </a:solidFill>
                <a:effectLst/>
                <a:latin typeface="Times New Roman" panose="02020603050405020304" pitchFamily="18" charset="0"/>
                <a:ea typeface="Times New Roman" panose="02020603050405020304" pitchFamily="18" charset="0"/>
              </a:rPr>
              <a:t>ΕΙΔΙΚΟΙ ΚΑΝΟΝΕΣ </a:t>
            </a:r>
            <a:endParaRPr lang="el-GR" sz="1800" b="1" u="sng" dirty="0">
              <a:effectLst/>
              <a:latin typeface="Times New Roman" panose="02020603050405020304" pitchFamily="18" charset="0"/>
              <a:ea typeface="Times New Roman" panose="02020603050405020304" pitchFamily="18" charset="0"/>
            </a:endParaRPr>
          </a:p>
          <a:p>
            <a:endParaRPr lang="el-GR" b="1" dirty="0">
              <a:latin typeface="Times New Roman" panose="02020603050405020304" pitchFamily="18" charset="0"/>
              <a:ea typeface="Times New Roman" panose="02020603050405020304" pitchFamily="18" charset="0"/>
            </a:endParaRPr>
          </a:p>
          <a:p>
            <a:endParaRPr lang="el-GR" b="1" dirty="0">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
            </a:pPr>
            <a:r>
              <a:rPr lang="en-US" dirty="0">
                <a:effectLst/>
                <a:latin typeface="Times New Roman" panose="02020603050405020304" pitchFamily="18" charset="0"/>
                <a:ea typeface="Times New Roman" panose="02020603050405020304" pitchFamily="18" charset="0"/>
              </a:rPr>
              <a:t>ANNEX </a:t>
            </a:r>
            <a:r>
              <a:rPr lang="el-GR" dirty="0">
                <a:latin typeface="Times New Roman" panose="02020603050405020304" pitchFamily="18" charset="0"/>
                <a:ea typeface="Times New Roman" panose="02020603050405020304" pitchFamily="18" charset="0"/>
              </a:rPr>
              <a:t>3</a:t>
            </a:r>
            <a:r>
              <a:rPr lang="en-US" dirty="0">
                <a:effectLst/>
                <a:latin typeface="Times New Roman" panose="02020603050405020304" pitchFamily="18" charset="0"/>
                <a:ea typeface="Times New Roman" panose="02020603050405020304" pitchFamily="18" charset="0"/>
              </a:rPr>
              <a:t> – </a:t>
            </a:r>
            <a:r>
              <a:rPr lang="el-GR" dirty="0">
                <a:effectLst/>
                <a:latin typeface="Times New Roman" panose="02020603050405020304" pitchFamily="18" charset="0"/>
                <a:ea typeface="Times New Roman" panose="02020603050405020304" pitchFamily="18" charset="0"/>
              </a:rPr>
              <a:t>ΠΑΡΑΡΤΗΜΑ 3</a:t>
            </a:r>
            <a:r>
              <a:rPr lang="el-GR" b="1" dirty="0">
                <a:effectLst/>
                <a:latin typeface="Times New Roman" panose="02020603050405020304" pitchFamily="18" charset="0"/>
                <a:ea typeface="Times New Roman" panose="02020603050405020304" pitchFamily="18" charset="0"/>
              </a:rPr>
              <a:t> </a:t>
            </a:r>
            <a:r>
              <a:rPr lang="el-GR" b="1" dirty="0">
                <a:effectLst/>
                <a:latin typeface="Times New Roman" panose="02020603050405020304" pitchFamily="18" charset="0"/>
                <a:ea typeface="Times New Roman" panose="02020603050405020304" pitchFamily="18" charset="0"/>
                <a:sym typeface="Wingdings" panose="05000000000000000000" pitchFamily="2" charset="2"/>
              </a:rPr>
              <a:t> </a:t>
            </a:r>
            <a:r>
              <a:rPr lang="en-US" sz="1800" b="1" u="sng" dirty="0">
                <a:solidFill>
                  <a:srgbClr val="000000"/>
                </a:solidFill>
                <a:effectLst/>
                <a:latin typeface="Times New Roman" panose="02020603050405020304" pitchFamily="18" charset="0"/>
                <a:ea typeface="Times New Roman" panose="02020603050405020304" pitchFamily="18" charset="0"/>
              </a:rPr>
              <a:t>BENEFICIARY’S BANK ACCOUNT DETAILS</a:t>
            </a:r>
            <a:r>
              <a:rPr lang="en-US" sz="1800" b="1" dirty="0">
                <a:solidFill>
                  <a:srgbClr val="000000"/>
                </a:solidFill>
                <a:effectLst/>
                <a:latin typeface="Times New Roman" panose="02020603050405020304" pitchFamily="18" charset="0"/>
                <a:ea typeface="Times New Roman" panose="02020603050405020304" pitchFamily="18" charset="0"/>
              </a:rPr>
              <a:t> </a:t>
            </a:r>
            <a:r>
              <a:rPr lang="el-GR" sz="1800" b="1" dirty="0">
                <a:solidFill>
                  <a:srgbClr val="000000"/>
                </a:solidFill>
                <a:effectLst/>
                <a:latin typeface="Times New Roman" panose="02020603050405020304" pitchFamily="18" charset="0"/>
                <a:ea typeface="Times New Roman" panose="02020603050405020304" pitchFamily="18" charset="0"/>
              </a:rPr>
              <a:t>- </a:t>
            </a:r>
            <a:r>
              <a:rPr lang="el-GR" sz="1800" b="1" u="sng" dirty="0">
                <a:solidFill>
                  <a:srgbClr val="000000"/>
                </a:solidFill>
                <a:effectLst/>
                <a:latin typeface="Times New Roman" panose="02020603050405020304" pitchFamily="18" charset="0"/>
                <a:ea typeface="Times New Roman" panose="02020603050405020304" pitchFamily="18" charset="0"/>
              </a:rPr>
              <a:t>ΤΡΑΠΕΖΙΚΑ ΣΤΟΙΧΕΙΑ ΔΙΚΑΙΟΥΧΟΥ</a:t>
            </a:r>
            <a:endParaRPr lang="el-GR" sz="1800" b="1" u="sng" dirty="0">
              <a:effectLst/>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
            </a:pPr>
            <a:endParaRPr lang="el-GR" b="1" dirty="0">
              <a:latin typeface="Times New Roman" panose="02020603050405020304" pitchFamily="18" charset="0"/>
              <a:ea typeface="Times New Roman" panose="02020603050405020304" pitchFamily="18" charset="0"/>
            </a:endParaRPr>
          </a:p>
          <a:p>
            <a:endParaRPr lang="en-GB" sz="1800" b="1" dirty="0">
              <a:effectLst/>
              <a:latin typeface="Times New Roman" panose="02020603050405020304" pitchFamily="18" charset="0"/>
              <a:ea typeface="Times New Roman" panose="02020603050405020304" pitchFamily="18" charset="0"/>
            </a:endParaRPr>
          </a:p>
          <a:p>
            <a:endParaRPr lang="el-GR" b="1" dirty="0">
              <a:latin typeface="Times New Roman" panose="02020603050405020304" pitchFamily="18" charset="0"/>
              <a:ea typeface="Times New Roman" panose="02020603050405020304" pitchFamily="18" charset="0"/>
            </a:endParaRPr>
          </a:p>
          <a:p>
            <a:endParaRPr lang="el-GR" b="1" dirty="0">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
            </a:pPr>
            <a:endParaRPr lang="en-GB" b="1" dirty="0">
              <a:effectLst/>
              <a:latin typeface="Times New Roman" panose="02020603050405020304" pitchFamily="18" charset="0"/>
              <a:ea typeface="Times New Roman" panose="02020603050405020304" pitchFamily="18" charset="0"/>
            </a:endParaRPr>
          </a:p>
          <a:p>
            <a:endParaRPr lang="el-GR" sz="2000" b="1" u="sng" dirty="0"/>
          </a:p>
          <a:p>
            <a:pPr marL="342900" indent="-342900">
              <a:buFont typeface="Wingdings" panose="05000000000000000000" pitchFamily="2" charset="2"/>
              <a:buChar char="§"/>
            </a:pPr>
            <a:endParaRPr lang="el-GR" sz="2000" b="1" dirty="0"/>
          </a:p>
          <a:p>
            <a:endParaRPr lang="el-GR" sz="1700" b="1" dirty="0"/>
          </a:p>
          <a:p>
            <a:endParaRPr lang="el-GR" dirty="0"/>
          </a:p>
          <a:p>
            <a:pPr marL="285750" indent="-285750">
              <a:buFont typeface="Wingdings" panose="05000000000000000000" pitchFamily="2" charset="2"/>
              <a:buChar char="q"/>
            </a:pPr>
            <a:endParaRPr lang="el-GR" dirty="0"/>
          </a:p>
          <a:p>
            <a:endParaRPr lang="en-US" dirty="0"/>
          </a:p>
        </p:txBody>
      </p:sp>
    </p:spTree>
    <p:extLst>
      <p:ext uri="{BB962C8B-B14F-4D97-AF65-F5344CB8AC3E}">
        <p14:creationId xmlns:p14="http://schemas.microsoft.com/office/powerpoint/2010/main" val="8076633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91344" y="764704"/>
            <a:ext cx="12000656" cy="7771358"/>
          </a:xfrm>
          <a:prstGeom prst="rect">
            <a:avLst/>
          </a:prstGeom>
          <a:noFill/>
        </p:spPr>
        <p:txBody>
          <a:bodyPr wrap="square" rtlCol="0">
            <a:spAutoFit/>
          </a:bodyPr>
          <a:lstStyle/>
          <a:p>
            <a:pPr marL="342900" indent="-342900">
              <a:buFont typeface="Wingdings" panose="05000000000000000000" pitchFamily="2" charset="2"/>
              <a:buChar char="§"/>
              <a:tabLst>
                <a:tab pos="357188" algn="l"/>
              </a:tabLst>
            </a:pPr>
            <a:r>
              <a:rPr lang="el-GR" sz="2000" b="1" u="sng" dirty="0"/>
              <a:t>Άρθρο 21</a:t>
            </a:r>
            <a:r>
              <a:rPr lang="el-GR" sz="2000" b="1" dirty="0"/>
              <a:t> – </a:t>
            </a:r>
            <a:r>
              <a:rPr lang="el-GR" sz="2000" b="1" u="sng" dirty="0"/>
              <a:t>Υποβολή Εκθέσεων</a:t>
            </a:r>
            <a:r>
              <a:rPr lang="el-GR" sz="2000" b="1" dirty="0"/>
              <a:t>: </a:t>
            </a:r>
          </a:p>
          <a:p>
            <a:endParaRPr lang="el-GR" sz="1000" b="1" u="sng" dirty="0"/>
          </a:p>
          <a:p>
            <a:r>
              <a:rPr lang="el-GR" b="1" u="sng" dirty="0">
                <a:latin typeface="Times New Roman" panose="02020603050405020304" pitchFamily="18" charset="0"/>
                <a:cs typeface="Times New Roman" panose="02020603050405020304" pitchFamily="18" charset="0"/>
                <a:sym typeface="Wingdings" panose="05000000000000000000" pitchFamily="2" charset="2"/>
              </a:rPr>
              <a:t>Τελική Έκθεση</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endParaRPr lang="el-GR" sz="1000" b="1"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Η τελική έκθεση αποτελείται – όπως και η περιοδική – από τα εξής μέρη</a:t>
            </a:r>
            <a:r>
              <a:rPr lang="el-GR" dirty="0">
                <a:latin typeface="Times New Roman" panose="02020603050405020304" pitchFamily="18" charset="0"/>
                <a:cs typeface="Times New Roman" panose="02020603050405020304" pitchFamily="18" charset="0"/>
              </a:rPr>
              <a:t>:</a:t>
            </a:r>
          </a:p>
          <a:p>
            <a:endParaRPr lang="el-GR" sz="1000" dirty="0">
              <a:latin typeface="Times New Roman" panose="02020603050405020304" pitchFamily="18" charset="0"/>
              <a:cs typeface="Times New Roman" panose="02020603050405020304" pitchFamily="18" charset="0"/>
            </a:endParaRPr>
          </a:p>
          <a:p>
            <a:r>
              <a:rPr lang="el-GR" u="sng" dirty="0">
                <a:solidFill>
                  <a:srgbClr val="308879"/>
                </a:solidFill>
                <a:latin typeface="Times New Roman" panose="02020603050405020304" pitchFamily="18" charset="0"/>
                <a:cs typeface="Times New Roman" panose="02020603050405020304" pitchFamily="18" charset="0"/>
              </a:rPr>
              <a:t>Τεχνικό μέρος</a:t>
            </a:r>
            <a:r>
              <a:rPr lang="el-GR" dirty="0">
                <a:solidFill>
                  <a:srgbClr val="308879"/>
                </a:solidFill>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Αποτελεί </a:t>
            </a:r>
            <a:r>
              <a:rPr lang="el-GR" u="sng" dirty="0">
                <a:latin typeface="Times New Roman" panose="02020603050405020304" pitchFamily="18" charset="0"/>
                <a:cs typeface="Times New Roman" panose="02020603050405020304" pitchFamily="18" charset="0"/>
              </a:rPr>
              <a:t>επισκόπηση της υλοποίησης της δράσης</a:t>
            </a:r>
            <a:r>
              <a:rPr lang="el-GR" dirty="0">
                <a:latin typeface="Times New Roman" panose="02020603050405020304" pitchFamily="18" charset="0"/>
                <a:cs typeface="Times New Roman" panose="02020603050405020304" pitchFamily="18" charset="0"/>
              </a:rPr>
              <a:t> (περιγραφή των δραστηριοτήτων που έλαβαν χώρα και των κύριων αποτελεσμάτων που παράχθηκαν), </a:t>
            </a:r>
            <a:r>
              <a:rPr lang="el-GR" u="sng" dirty="0">
                <a:latin typeface="Times New Roman" panose="02020603050405020304" pitchFamily="18" charset="0"/>
                <a:cs typeface="Times New Roman" panose="02020603050405020304" pitchFamily="18" charset="0"/>
              </a:rPr>
              <a:t>από την επίσημη έναρξή της μέχρι και τη λήξη της</a:t>
            </a:r>
          </a:p>
          <a:p>
            <a:endParaRPr lang="el-GR" sz="1000" u="sng" dirty="0">
              <a:latin typeface="Times New Roman" panose="02020603050405020304" pitchFamily="18" charset="0"/>
              <a:cs typeface="Times New Roman" panose="02020603050405020304" pitchFamily="18" charset="0"/>
            </a:endParaRPr>
          </a:p>
          <a:p>
            <a:r>
              <a:rPr lang="el-GR" u="sng" dirty="0">
                <a:solidFill>
                  <a:srgbClr val="308879"/>
                </a:solidFill>
                <a:latin typeface="Times New Roman" panose="02020603050405020304" pitchFamily="18" charset="0"/>
                <a:cs typeface="Times New Roman" panose="02020603050405020304" pitchFamily="18" charset="0"/>
              </a:rPr>
              <a:t>Οικονομικό μέρος</a:t>
            </a:r>
            <a:r>
              <a:rPr lang="el-GR" dirty="0">
                <a:solidFill>
                  <a:srgbClr val="308879"/>
                </a:solidFill>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Περιλαμβάνει τα </a:t>
            </a:r>
            <a:r>
              <a:rPr lang="el-GR" u="sng" dirty="0">
                <a:latin typeface="Times New Roman" panose="02020603050405020304" pitchFamily="18" charset="0"/>
                <a:cs typeface="Times New Roman" panose="02020603050405020304" pitchFamily="18" charset="0"/>
              </a:rPr>
              <a:t>δαπανηθέντα ποσά που αντιστοιχούν στα Πακέτα Εργασίας που έχουν ολοκληρωθεί</a:t>
            </a:r>
          </a:p>
          <a:p>
            <a:endParaRPr lang="el-GR" u="sng" dirty="0">
              <a:latin typeface="Times New Roman" panose="02020603050405020304" pitchFamily="18" charset="0"/>
              <a:cs typeface="Times New Roman" panose="02020603050405020304" pitchFamily="18" charset="0"/>
            </a:endParaRPr>
          </a:p>
          <a:p>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Είναι, επίσης, εφικτή η κατ’ εξαίρεση δήλωση δαπανηθέντων ποσών που αντιστοιχούν σε δραστηριότητες/Πακέτα Εργασίας που δεν έχουν ολοκληρωθεί (π.χ. λόγω ανωτέρας βίας).</a:t>
            </a:r>
          </a:p>
          <a:p>
            <a:endParaRPr lang="el-GR" sz="1000" i="1" dirty="0">
              <a:latin typeface="Times New Roman" panose="02020603050405020304" pitchFamily="18" charset="0"/>
              <a:cs typeface="Times New Roman" panose="02020603050405020304" pitchFamily="18" charset="0"/>
            </a:endParaRPr>
          </a:p>
          <a:p>
            <a:endParaRPr lang="el-GR" sz="1000"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τελική έκθεση </a:t>
            </a:r>
            <a:r>
              <a:rPr lang="el-GR" u="sng" dirty="0">
                <a:latin typeface="Times New Roman" panose="02020603050405020304" pitchFamily="18" charset="0"/>
                <a:cs typeface="Times New Roman" panose="02020603050405020304" pitchFamily="18" charset="0"/>
              </a:rPr>
              <a:t>πρέπει να υποβάλλεται εντός 60 ημερών από τη λήξη του έργου</a:t>
            </a:r>
            <a:r>
              <a:rPr lang="el-GR" dirty="0">
                <a:latin typeface="Times New Roman" panose="02020603050405020304" pitchFamily="18" charset="0"/>
                <a:cs typeface="Times New Roman" panose="02020603050405020304" pitchFamily="18" charset="0"/>
              </a:rPr>
              <a:t>, όπως αυτή καθορίζεται στο σημείο 1. του δελτίου δεδομένων της Συμφωνίας</a:t>
            </a:r>
          </a:p>
          <a:p>
            <a:endParaRPr lang="el-GR" sz="1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χορηγούσα Εθνική Υπηρεσία οφείλει </a:t>
            </a:r>
            <a:r>
              <a:rPr lang="el-GR" u="sng" dirty="0">
                <a:latin typeface="Times New Roman" panose="02020603050405020304" pitchFamily="18" charset="0"/>
                <a:cs typeface="Times New Roman" panose="02020603050405020304" pitchFamily="18" charset="0"/>
              </a:rPr>
              <a:t>να ικανοποιήσει το αίτημα τελικής πληρωμής που απορρέει από την τελική έκθεση, εντός 60 ημερών από την παραλαβή της</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dirty="0">
                <a:solidFill>
                  <a:srgbClr val="308879"/>
                </a:solidFill>
                <a:latin typeface="Times New Roman" panose="02020603050405020304" pitchFamily="18" charset="0"/>
                <a:cs typeface="Times New Roman" panose="02020603050405020304" pitchFamily="18" charset="0"/>
                <a:sym typeface="Wingdings" panose="05000000000000000000" pitchFamily="2" charset="2"/>
              </a:rPr>
              <a:t>Το ποσό τελικής πληρωμής υπολογίζεται αφού αφαιρεθούν οι πληρωμές προχρηματοδότησης που έχουν πραγματοποιηθεί από το τελικό επιλέξιμο ποσό επιχορήγησης. Εάν το υπόλοιπο είναι αρνητικό, το ποσό ανακτάται σύμφωνα με την προβλεπόμενη διαδικασία (Άρθρο 22.3.4). </a:t>
            </a:r>
            <a:endParaRPr lang="el-GR" dirty="0">
              <a:solidFill>
                <a:srgbClr val="308879"/>
              </a:solidFill>
              <a:latin typeface="Times New Roman" panose="02020603050405020304" pitchFamily="18" charset="0"/>
              <a:cs typeface="Times New Roman" panose="02020603050405020304" pitchFamily="18" charset="0"/>
            </a:endParaRPr>
          </a:p>
          <a:p>
            <a:endParaRPr lang="el-GR" dirty="0">
              <a:solidFill>
                <a:srgbClr val="308879"/>
              </a:solidFill>
              <a:latin typeface="Times New Roman" panose="02020603050405020304" pitchFamily="18" charset="0"/>
              <a:cs typeface="Times New Roman" panose="02020603050405020304" pitchFamily="18" charset="0"/>
            </a:endParaRPr>
          </a:p>
          <a:p>
            <a:endParaRPr lang="el-GR" dirty="0">
              <a:solidFill>
                <a:srgbClr val="308879"/>
              </a:solidFill>
              <a:latin typeface="Times New Roman" panose="02020603050405020304" pitchFamily="18" charset="0"/>
              <a:cs typeface="Times New Roman" panose="02020603050405020304" pitchFamily="18" charset="0"/>
            </a:endParaRPr>
          </a:p>
          <a:p>
            <a:endParaRPr lang="el-GR" dirty="0">
              <a:solidFill>
                <a:srgbClr val="308879"/>
              </a:solidFill>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endParaRPr lang="el-GR" sz="1700"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12712" y="28440"/>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(17/25)</a:t>
            </a:r>
            <a:endParaRPr lang="en-GB" sz="2800" b="1" dirty="0">
              <a:solidFill>
                <a:schemeClr val="bg1"/>
              </a:solidFill>
              <a:ea typeface="+mj-ea"/>
              <a:cs typeface="+mj-cs"/>
            </a:endParaRPr>
          </a:p>
        </p:txBody>
      </p:sp>
    </p:spTree>
    <p:extLst>
      <p:ext uri="{BB962C8B-B14F-4D97-AF65-F5344CB8AC3E}">
        <p14:creationId xmlns:p14="http://schemas.microsoft.com/office/powerpoint/2010/main" val="31620532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980728"/>
            <a:ext cx="12003488" cy="7586692"/>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21</a:t>
            </a:r>
            <a:r>
              <a:rPr lang="el-GR" sz="2000" b="1" dirty="0"/>
              <a:t> – </a:t>
            </a:r>
            <a:r>
              <a:rPr lang="el-GR" sz="2000" b="1" u="sng" dirty="0"/>
              <a:t>Υποβολή Εκθέσεων</a:t>
            </a:r>
            <a:r>
              <a:rPr lang="el-GR" sz="2000" b="1" dirty="0"/>
              <a:t>: </a:t>
            </a:r>
          </a:p>
          <a:p>
            <a:pPr algn="just"/>
            <a:endParaRPr lang="el-GR" sz="1000" b="1" u="sng" dirty="0"/>
          </a:p>
          <a:p>
            <a:pPr algn="just"/>
            <a:r>
              <a:rPr lang="el-GR" b="1" u="sng" dirty="0">
                <a:latin typeface="Times New Roman" panose="02020603050405020304" pitchFamily="18" charset="0"/>
                <a:cs typeface="Times New Roman" panose="02020603050405020304" pitchFamily="18" charset="0"/>
                <a:sym typeface="Wingdings" panose="05000000000000000000" pitchFamily="2" charset="2"/>
              </a:rPr>
              <a:t>Αξιολόγηση της Τελικής Έκθεσης</a:t>
            </a:r>
            <a:r>
              <a:rPr lang="el-GR" b="1" dirty="0">
                <a:latin typeface="Times New Roman" panose="02020603050405020304" pitchFamily="18" charset="0"/>
                <a:cs typeface="Times New Roman" panose="02020603050405020304" pitchFamily="18" charset="0"/>
                <a:sym typeface="Wingdings" panose="05000000000000000000" pitchFamily="2" charset="2"/>
              </a:rPr>
              <a:t> </a:t>
            </a:r>
          </a:p>
          <a:p>
            <a:pPr algn="just"/>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u="sng" dirty="0">
                <a:latin typeface="Times New Roman" panose="02020603050405020304" pitchFamily="18" charset="0"/>
                <a:cs typeface="Times New Roman" panose="02020603050405020304" pitchFamily="18" charset="0"/>
              </a:rPr>
              <a:t>Η τελική έκθεση αξιολογείται βάσει κριτηρίων ποιότητας (άριστα=100), με έμφαση στα εξής σημεία</a:t>
            </a:r>
            <a:r>
              <a:rPr lang="el-GR" dirty="0">
                <a:latin typeface="Times New Roman" panose="02020603050405020304" pitchFamily="18" charset="0"/>
                <a:cs typeface="Times New Roman" panose="02020603050405020304" pitchFamily="18" charset="0"/>
              </a:rPr>
              <a:t>: </a:t>
            </a:r>
          </a:p>
          <a:p>
            <a:pPr algn="just"/>
            <a:endParaRPr lang="el-GR" dirty="0">
              <a:latin typeface="Times New Roman" panose="02020603050405020304" pitchFamily="18" charset="0"/>
              <a:cs typeface="Times New Roman" panose="02020603050405020304" pitchFamily="18" charset="0"/>
            </a:endParaRPr>
          </a:p>
          <a:p>
            <a:pPr algn="just"/>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Τον βαθμό στον οποίο το έργο υλοποιήθηκε </a:t>
            </a:r>
            <a:r>
              <a:rPr lang="el-GR" u="sng" dirty="0">
                <a:latin typeface="Times New Roman" panose="02020603050405020304" pitchFamily="18" charset="0"/>
                <a:cs typeface="Times New Roman" panose="02020603050405020304" pitchFamily="18" charset="0"/>
              </a:rPr>
              <a:t>σύμφωνα με την εγκεκριμένη αίτηση επιχορήγησης</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Την </a:t>
            </a:r>
            <a:r>
              <a:rPr lang="el-GR" u="sng" dirty="0">
                <a:latin typeface="Times New Roman" panose="02020603050405020304" pitchFamily="18" charset="0"/>
                <a:cs typeface="Times New Roman" panose="02020603050405020304" pitchFamily="18" charset="0"/>
              </a:rPr>
              <a:t>ποιότητα των δραστηριοτήτων</a:t>
            </a:r>
            <a:r>
              <a:rPr lang="el-GR" dirty="0">
                <a:latin typeface="Times New Roman" panose="02020603050405020304" pitchFamily="18" charset="0"/>
                <a:cs typeface="Times New Roman" panose="02020603050405020304" pitchFamily="18" charset="0"/>
              </a:rPr>
              <a:t> που υλοποιήθηκαν και τη συμβατότητά τους με τους στόχους του σχεδίου</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Την </a:t>
            </a:r>
            <a:r>
              <a:rPr lang="el-GR" u="sng" dirty="0">
                <a:latin typeface="Times New Roman" panose="02020603050405020304" pitchFamily="18" charset="0"/>
                <a:cs typeface="Times New Roman" panose="02020603050405020304" pitchFamily="18" charset="0"/>
              </a:rPr>
              <a:t>ποιότητα των παραχθέντων προϊόντων</a:t>
            </a:r>
            <a:r>
              <a:rPr lang="el-GR" dirty="0">
                <a:latin typeface="Times New Roman" panose="02020603050405020304" pitchFamily="18" charset="0"/>
                <a:cs typeface="Times New Roman" panose="02020603050405020304" pitchFamily="18" charset="0"/>
              </a:rPr>
              <a:t> και αποτελεσμάτων </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Τα </a:t>
            </a:r>
            <a:r>
              <a:rPr lang="el-GR" u="sng" dirty="0">
                <a:latin typeface="Times New Roman" panose="02020603050405020304" pitchFamily="18" charset="0"/>
                <a:cs typeface="Times New Roman" panose="02020603050405020304" pitchFamily="18" charset="0"/>
              </a:rPr>
              <a:t>μαθησιακά αποτελέσματα</a:t>
            </a:r>
            <a:r>
              <a:rPr lang="el-GR" dirty="0">
                <a:latin typeface="Times New Roman" panose="02020603050405020304" pitchFamily="18" charset="0"/>
                <a:cs typeface="Times New Roman" panose="02020603050405020304" pitchFamily="18" charset="0"/>
              </a:rPr>
              <a:t> και τον </a:t>
            </a:r>
            <a:r>
              <a:rPr lang="el-GR" u="sng" dirty="0">
                <a:latin typeface="Times New Roman" panose="02020603050405020304" pitchFamily="18" charset="0"/>
                <a:cs typeface="Times New Roman" panose="02020603050405020304" pitchFamily="18" charset="0"/>
              </a:rPr>
              <a:t>αντίκτυπο στους συμμετέχοντες</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Τον βαθμό στον οποίο το έργο αποδείχθηκε </a:t>
            </a:r>
            <a:r>
              <a:rPr lang="el-GR" u="sng" dirty="0">
                <a:latin typeface="Times New Roman" panose="02020603050405020304" pitchFamily="18" charset="0"/>
                <a:cs typeface="Times New Roman" panose="02020603050405020304" pitchFamily="18" charset="0"/>
              </a:rPr>
              <a:t>καινοτόμο/συμπληρωματικό</a:t>
            </a:r>
            <a:r>
              <a:rPr lang="el-GR" dirty="0">
                <a:latin typeface="Times New Roman" panose="02020603050405020304" pitchFamily="18" charset="0"/>
                <a:cs typeface="Times New Roman" panose="02020603050405020304" pitchFamily="18" charset="0"/>
              </a:rPr>
              <a:t> προς άλλες πρωτοβουλίες </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Τον βαθμό στον οποίο αποδείχθηκε ότι το έργο διαθέτει </a:t>
            </a:r>
            <a:r>
              <a:rPr lang="el-GR" u="sng" dirty="0">
                <a:latin typeface="Times New Roman" panose="02020603050405020304" pitchFamily="18" charset="0"/>
                <a:cs typeface="Times New Roman" panose="02020603050405020304" pitchFamily="18" charset="0"/>
              </a:rPr>
              <a:t>προστιθέμενη αξία σε επίπεδο ΕΕ </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Τον βαθμό στον οποίο, στο πλαίσιο του έργου, εφαρμόστηκαν </a:t>
            </a:r>
            <a:r>
              <a:rPr lang="el-GR" u="sng" dirty="0">
                <a:latin typeface="Times New Roman" panose="02020603050405020304" pitchFamily="18" charset="0"/>
                <a:cs typeface="Times New Roman" panose="02020603050405020304" pitchFamily="18" charset="0"/>
              </a:rPr>
              <a:t>αποτελεσματικά μέτρα ποιότητας</a:t>
            </a:r>
            <a:r>
              <a:rPr lang="el-GR" dirty="0">
                <a:latin typeface="Times New Roman" panose="02020603050405020304" pitchFamily="18" charset="0"/>
                <a:cs typeface="Times New Roman" panose="02020603050405020304" pitchFamily="18" charset="0"/>
              </a:rPr>
              <a:t> καθώς και </a:t>
            </a:r>
            <a:r>
              <a:rPr lang="el-GR" u="sng" dirty="0">
                <a:latin typeface="Times New Roman" panose="02020603050405020304" pitchFamily="18" charset="0"/>
                <a:cs typeface="Times New Roman" panose="02020603050405020304" pitchFamily="18" charset="0"/>
              </a:rPr>
              <a:t>μέτρα </a:t>
            </a:r>
          </a:p>
          <a:p>
            <a:pPr algn="just"/>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για την αξιολόγηση των αποτελεσμάτων</a:t>
            </a:r>
            <a:r>
              <a:rPr lang="el-GR" dirty="0">
                <a:latin typeface="Times New Roman" panose="02020603050405020304" pitchFamily="18" charset="0"/>
                <a:cs typeface="Times New Roman" panose="02020603050405020304" pitchFamily="18" charset="0"/>
              </a:rPr>
              <a:t> του έργου</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Τον </a:t>
            </a:r>
            <a:r>
              <a:rPr lang="el-GR" u="sng" dirty="0">
                <a:latin typeface="Times New Roman" panose="02020603050405020304" pitchFamily="18" charset="0"/>
                <a:cs typeface="Times New Roman" panose="02020603050405020304" pitchFamily="18" charset="0"/>
              </a:rPr>
              <a:t>αντίκτυπο στους συμμετέχοντες οργανισμούς</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Την </a:t>
            </a:r>
            <a:r>
              <a:rPr lang="el-GR" u="sng" dirty="0">
                <a:latin typeface="Times New Roman" panose="02020603050405020304" pitchFamily="18" charset="0"/>
                <a:cs typeface="Times New Roman" panose="02020603050405020304" pitchFamily="18" charset="0"/>
              </a:rPr>
              <a:t>ποιότητα και το εύρος των δραστηριοτήτων διάδοσης</a:t>
            </a:r>
            <a:r>
              <a:rPr lang="el-GR" dirty="0">
                <a:latin typeface="Times New Roman" panose="02020603050405020304" pitchFamily="18" charset="0"/>
                <a:cs typeface="Times New Roman" panose="02020603050405020304" pitchFamily="18" charset="0"/>
              </a:rPr>
              <a:t> που υλοποιήθηκαν</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Τον δυνητικό </a:t>
            </a:r>
            <a:r>
              <a:rPr lang="el-GR" u="sng" dirty="0">
                <a:latin typeface="Times New Roman" panose="02020603050405020304" pitchFamily="18" charset="0"/>
                <a:cs typeface="Times New Roman" panose="02020603050405020304" pitchFamily="18" charset="0"/>
              </a:rPr>
              <a:t>ευρύτερο αντίκτυπο </a:t>
            </a:r>
            <a:r>
              <a:rPr lang="el-GR" dirty="0">
                <a:latin typeface="Times New Roman" panose="02020603050405020304" pitchFamily="18" charset="0"/>
                <a:cs typeface="Times New Roman" panose="02020603050405020304" pitchFamily="18" charset="0"/>
              </a:rPr>
              <a:t>του έργου σε άτομα και οργανισμούς πέραν των δικαιούχων</a:t>
            </a:r>
            <a:endParaRPr lang="en-GB"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Τη βιωσιμότητα του έργου</a:t>
            </a: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700" i="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12712" y="53928"/>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(18/25)</a:t>
            </a:r>
            <a:endParaRPr lang="en-GB" sz="2800" b="1" dirty="0">
              <a:solidFill>
                <a:schemeClr val="bg1"/>
              </a:solidFill>
              <a:ea typeface="+mj-ea"/>
              <a:cs typeface="+mj-cs"/>
            </a:endParaRPr>
          </a:p>
        </p:txBody>
      </p:sp>
    </p:spTree>
    <p:extLst>
      <p:ext uri="{BB962C8B-B14F-4D97-AF65-F5344CB8AC3E}">
        <p14:creationId xmlns:p14="http://schemas.microsoft.com/office/powerpoint/2010/main" val="13193787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34859" y="705562"/>
            <a:ext cx="11806480" cy="8017579"/>
          </a:xfrm>
          <a:prstGeom prst="rect">
            <a:avLst/>
          </a:prstGeom>
          <a:noFill/>
        </p:spPr>
        <p:txBody>
          <a:bodyPr wrap="square" rtlCol="0">
            <a:spAutoFit/>
          </a:bodyPr>
          <a:lstStyle/>
          <a:p>
            <a:pPr marL="342900" indent="-342900">
              <a:buFont typeface="Wingdings" panose="05000000000000000000" pitchFamily="2" charset="2"/>
              <a:buChar char="§"/>
              <a:tabLst>
                <a:tab pos="357188" algn="l"/>
              </a:tabLst>
            </a:pPr>
            <a:r>
              <a:rPr lang="el-GR" sz="2000" b="1" u="sng" dirty="0"/>
              <a:t>Άρθρο 22</a:t>
            </a:r>
            <a:r>
              <a:rPr lang="el-GR" sz="2000" b="1" dirty="0"/>
              <a:t> – </a:t>
            </a:r>
            <a:r>
              <a:rPr lang="el-GR" sz="2000" b="1" u="sng" dirty="0"/>
              <a:t>Πληρωμές και Ανακτήσεις -  Υπολογισμός των Οφειλόμενων Ποσών</a:t>
            </a:r>
            <a:r>
              <a:rPr lang="el-GR" sz="2000" b="1" dirty="0"/>
              <a:t>: </a:t>
            </a:r>
          </a:p>
          <a:p>
            <a:endParaRPr lang="el-GR" b="1" u="sng" dirty="0"/>
          </a:p>
          <a:p>
            <a:r>
              <a:rPr lang="el-GR" b="1" u="sng" dirty="0">
                <a:latin typeface="Times New Roman" panose="02020603050405020304" pitchFamily="18" charset="0"/>
                <a:cs typeface="Times New Roman" panose="02020603050405020304" pitchFamily="18" charset="0"/>
                <a:sym typeface="Wingdings" panose="05000000000000000000" pitchFamily="2" charset="2"/>
              </a:rPr>
              <a:t>Πληρωμές και Ρυθμίσεις Πληρωμής</a:t>
            </a:r>
            <a:r>
              <a:rPr lang="el-GR" b="1" dirty="0">
                <a:latin typeface="Times New Roman" panose="02020603050405020304" pitchFamily="18" charset="0"/>
                <a:cs typeface="Times New Roman" panose="02020603050405020304" pitchFamily="18" charset="0"/>
                <a:sym typeface="Wingdings" panose="05000000000000000000" pitchFamily="2" charset="2"/>
              </a:rPr>
              <a:t> </a:t>
            </a: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sz="1800" dirty="0">
                <a:solidFill>
                  <a:srgbClr val="000000"/>
                </a:solidFill>
                <a:effectLst/>
                <a:latin typeface="Times New Roman" panose="02020603050405020304" pitchFamily="18" charset="0"/>
                <a:ea typeface="Times New Roman" panose="02020603050405020304" pitchFamily="18" charset="0"/>
              </a:rPr>
              <a:t>Οι πληρωμές πραγματοποιούνται </a:t>
            </a:r>
            <a:r>
              <a:rPr lang="el-GR" sz="1800" u="sng" dirty="0">
                <a:solidFill>
                  <a:srgbClr val="000000"/>
                </a:solidFill>
                <a:effectLst/>
                <a:latin typeface="Times New Roman" panose="02020603050405020304" pitchFamily="18" charset="0"/>
                <a:ea typeface="Times New Roman" panose="02020603050405020304" pitchFamily="18" charset="0"/>
              </a:rPr>
              <a:t>σύμφωνα με το χρονοδιάγραμμα που περιέχεται στο δελτίο </a:t>
            </a:r>
            <a:r>
              <a:rPr lang="el-GR" u="sng" dirty="0">
                <a:solidFill>
                  <a:srgbClr val="000000"/>
                </a:solidFill>
                <a:latin typeface="Times New Roman" panose="02020603050405020304" pitchFamily="18" charset="0"/>
                <a:ea typeface="Times New Roman" panose="02020603050405020304" pitchFamily="18" charset="0"/>
              </a:rPr>
              <a:t>δεδομένων (4.2)</a:t>
            </a:r>
          </a:p>
          <a:p>
            <a:endParaRPr lang="el-GR" sz="1000" dirty="0">
              <a:solidFill>
                <a:srgbClr val="000000"/>
              </a:solidFill>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Πραγματοποιούνται </a:t>
            </a:r>
            <a:r>
              <a:rPr lang="el-GR" u="sng" dirty="0">
                <a:latin typeface="Times New Roman" panose="02020603050405020304" pitchFamily="18" charset="0"/>
                <a:cs typeface="Times New Roman" panose="02020603050405020304" pitchFamily="18" charset="0"/>
              </a:rPr>
              <a:t>σε ευρώ</a:t>
            </a:r>
            <a:r>
              <a:rPr lang="el-GR" dirty="0">
                <a:latin typeface="Times New Roman" panose="02020603050405020304" pitchFamily="18" charset="0"/>
                <a:cs typeface="Times New Roman" panose="02020603050405020304" pitchFamily="18" charset="0"/>
              </a:rPr>
              <a:t> στον τραπεζικό λογαριασμού που έχει υποδείξει ο συντονιστής οργανισμός (Παράρτημα 3)</a:t>
            </a:r>
          </a:p>
          <a:p>
            <a:endParaRPr lang="el-GR" sz="1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 </a:t>
            </a:r>
            <a:r>
              <a:rPr lang="el-GR" u="sng" dirty="0">
                <a:latin typeface="Times New Roman" panose="02020603050405020304" pitchFamily="18" charset="0"/>
                <a:cs typeface="Times New Roman" panose="02020603050405020304" pitchFamily="18" charset="0"/>
              </a:rPr>
              <a:t>κόστος των εμβασμάτων</a:t>
            </a:r>
            <a:r>
              <a:rPr lang="el-GR" dirty="0">
                <a:latin typeface="Times New Roman" panose="02020603050405020304" pitchFamily="18" charset="0"/>
                <a:cs typeface="Times New Roman" panose="02020603050405020304" pitchFamily="18" charset="0"/>
              </a:rPr>
              <a:t> κατανέμεται ως ακολούθως:</a:t>
            </a:r>
          </a:p>
          <a:p>
            <a:pPr marL="268288"/>
            <a:r>
              <a:rPr lang="el-GR" dirty="0">
                <a:latin typeface="Times New Roman" panose="02020603050405020304" pitchFamily="18" charset="0"/>
                <a:cs typeface="Times New Roman" panose="02020603050405020304" pitchFamily="18" charset="0"/>
              </a:rPr>
              <a:t>Η Εθνική Υπηρεσία αναλαμβάνει το κόστος των εμβασμάτων που χρεώνει η τράπεζά της</a:t>
            </a:r>
          </a:p>
          <a:p>
            <a:pPr marL="268288"/>
            <a:r>
              <a:rPr lang="el-GR" dirty="0">
                <a:latin typeface="Times New Roman" panose="02020603050405020304" pitchFamily="18" charset="0"/>
                <a:cs typeface="Times New Roman" panose="02020603050405020304" pitchFamily="18" charset="0"/>
              </a:rPr>
              <a:t>Ο δικαιούχος αναλαμβάνει το κόστος των εμβασμάτων που χρεώνει η τράπεζά του</a:t>
            </a:r>
          </a:p>
          <a:p>
            <a:pPr marL="268288"/>
            <a:r>
              <a:rPr lang="el-GR" dirty="0">
                <a:latin typeface="Times New Roman" panose="02020603050405020304" pitchFamily="18" charset="0"/>
                <a:cs typeface="Times New Roman" panose="02020603050405020304" pitchFamily="18" charset="0"/>
              </a:rPr>
              <a:t>Το μέρος που προκαλεί επανάληψη εμβάσματος αναλαμβάνει όλα τα έξοδα της συγκεκριμένης διαδικασίας</a:t>
            </a:r>
          </a:p>
          <a:p>
            <a:endParaRPr lang="el-GR" sz="1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Οι πληρωμές που πραγματοποιούνται από την Εθνική Υπηρεσία θεωρείται ότι έχουν πραγματοποιηθεί </a:t>
            </a:r>
            <a:r>
              <a:rPr lang="el-GR" u="sng" dirty="0">
                <a:latin typeface="Times New Roman" panose="02020603050405020304" pitchFamily="18" charset="0"/>
                <a:cs typeface="Times New Roman" panose="02020603050405020304" pitchFamily="18" charset="0"/>
              </a:rPr>
              <a:t>κατά την ημερομηνία χρέωσης του λογαριασμού</a:t>
            </a:r>
            <a:r>
              <a:rPr lang="el-GR" dirty="0">
                <a:latin typeface="Times New Roman" panose="02020603050405020304" pitchFamily="18" charset="0"/>
                <a:cs typeface="Times New Roman" panose="02020603050405020304" pitchFamily="18" charset="0"/>
              </a:rPr>
              <a:t> της</a:t>
            </a:r>
          </a:p>
          <a:p>
            <a:endParaRPr lang="el-GR" dirty="0">
              <a:latin typeface="Times New Roman" panose="02020603050405020304" pitchFamily="18" charset="0"/>
              <a:cs typeface="Times New Roman" panose="02020603050405020304" pitchFamily="18" charset="0"/>
            </a:endParaRPr>
          </a:p>
          <a:p>
            <a:r>
              <a:rPr lang="el-GR" b="1" u="sng" dirty="0">
                <a:latin typeface="Times New Roman" panose="02020603050405020304" pitchFamily="18" charset="0"/>
                <a:cs typeface="Times New Roman" panose="02020603050405020304" pitchFamily="18" charset="0"/>
                <a:sym typeface="Wingdings" panose="05000000000000000000" pitchFamily="2" charset="2"/>
              </a:rPr>
              <a:t>Ανακτήσεις</a:t>
            </a:r>
            <a:r>
              <a:rPr lang="el-GR" b="1" dirty="0">
                <a:latin typeface="Times New Roman" panose="02020603050405020304" pitchFamily="18" charset="0"/>
                <a:cs typeface="Times New Roman" panose="02020603050405020304" pitchFamily="18" charset="0"/>
                <a:sym typeface="Wingdings" panose="05000000000000000000" pitchFamily="2" charset="2"/>
              </a:rPr>
              <a:t> </a:t>
            </a:r>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Κατά την τελική πληρωμή, ο συντονιστής φέρει πλήρη ευθύνη για τις ανακτήσεις</a:t>
            </a:r>
            <a:r>
              <a:rPr lang="el-GR" dirty="0">
                <a:latin typeface="Times New Roman" panose="02020603050405020304" pitchFamily="18" charset="0"/>
                <a:cs typeface="Times New Roman" panose="02020603050405020304" pitchFamily="18" charset="0"/>
              </a:rPr>
              <a:t>, ακόμη και αν δεν είναι ο αποδέκτης των καταβληθέντων ποσών που πρέπει να ανακτηθούν</a:t>
            </a:r>
          </a:p>
          <a:p>
            <a:endParaRPr lang="el-GR" sz="1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Κατά τη διακοπή συμμετοχής δικαιούχου ή μετά την τελική πληρωμή, οι ανακτήσεις πραγματοποιούνται </a:t>
            </a:r>
          </a:p>
          <a:p>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απευθείας έναντι των ενδιαφερόμενων</a:t>
            </a:r>
            <a:r>
              <a:rPr lang="el-GR" dirty="0">
                <a:latin typeface="Times New Roman" panose="02020603050405020304" pitchFamily="18" charset="0"/>
                <a:cs typeface="Times New Roman" panose="02020603050405020304" pitchFamily="18" charset="0"/>
              </a:rPr>
              <a:t> δικαιούχων </a:t>
            </a:r>
          </a:p>
          <a:p>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endParaRPr lang="el-GR" sz="1700"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12712" y="62259"/>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(19/25)</a:t>
            </a:r>
            <a:endParaRPr lang="en-GB" sz="2800" b="1" dirty="0">
              <a:solidFill>
                <a:schemeClr val="bg1"/>
              </a:solidFill>
              <a:ea typeface="+mj-ea"/>
              <a:cs typeface="+mj-cs"/>
            </a:endParaRPr>
          </a:p>
        </p:txBody>
      </p:sp>
    </p:spTree>
    <p:extLst>
      <p:ext uri="{BB962C8B-B14F-4D97-AF65-F5344CB8AC3E}">
        <p14:creationId xmlns:p14="http://schemas.microsoft.com/office/powerpoint/2010/main" val="42848267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10872" y="1052736"/>
            <a:ext cx="11806480" cy="6447919"/>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22</a:t>
            </a:r>
            <a:r>
              <a:rPr lang="el-GR" sz="2000" b="1" dirty="0"/>
              <a:t> – </a:t>
            </a:r>
            <a:r>
              <a:rPr lang="el-GR" sz="2000" b="1" u="sng" dirty="0"/>
              <a:t>Πληρωμές και Ανακτήσεις -  Υπολογισμός των Οφειλόμενων Ποσών</a:t>
            </a:r>
            <a:r>
              <a:rPr lang="el-GR" sz="2000" b="1" dirty="0"/>
              <a:t>: </a:t>
            </a:r>
          </a:p>
          <a:p>
            <a:pPr algn="just"/>
            <a:endParaRPr lang="el-GR" b="1" u="sng" dirty="0"/>
          </a:p>
          <a:p>
            <a:pPr algn="just"/>
            <a:r>
              <a:rPr lang="el-GR" b="1" u="sng" dirty="0">
                <a:latin typeface="Times New Roman" panose="02020603050405020304" pitchFamily="18" charset="0"/>
                <a:cs typeface="Times New Roman" panose="02020603050405020304" pitchFamily="18" charset="0"/>
                <a:sym typeface="Wingdings" panose="05000000000000000000" pitchFamily="2" charset="2"/>
              </a:rPr>
              <a:t>Οφειλόμενα Ποσά</a:t>
            </a:r>
            <a:r>
              <a:rPr lang="el-GR" b="1" dirty="0">
                <a:latin typeface="Times New Roman" panose="02020603050405020304" pitchFamily="18" charset="0"/>
                <a:cs typeface="Times New Roman" panose="02020603050405020304" pitchFamily="18" charset="0"/>
                <a:sym typeface="Wingdings" panose="05000000000000000000" pitchFamily="2" charset="2"/>
              </a:rPr>
              <a:t> </a:t>
            </a:r>
          </a:p>
          <a:p>
            <a:pPr algn="just"/>
            <a:endParaRPr lang="el-GR" dirty="0">
              <a:highlight>
                <a:srgbClr val="FFFF00"/>
              </a:highlight>
              <a:latin typeface="Times New Roman" panose="02020603050405020304" pitchFamily="18" charset="0"/>
              <a:cs typeface="Times New Roman" panose="02020603050405020304" pitchFamily="18" charset="0"/>
            </a:endParaRPr>
          </a:p>
          <a:p>
            <a:pPr algn="just"/>
            <a:r>
              <a:rPr lang="el-GR" sz="1800" u="sng" dirty="0">
                <a:solidFill>
                  <a:srgbClr val="000000"/>
                </a:solidFill>
                <a:effectLst/>
                <a:latin typeface="Times New Roman" panose="02020603050405020304" pitchFamily="18" charset="0"/>
                <a:ea typeface="Times New Roman" panose="02020603050405020304" pitchFamily="18" charset="0"/>
              </a:rPr>
              <a:t>Πληρωμές Προχρηματοδότησης</a:t>
            </a:r>
            <a:r>
              <a:rPr lang="el-GR" sz="1800" dirty="0">
                <a:solidFill>
                  <a:srgbClr val="000000"/>
                </a:solidFill>
                <a:effectLst/>
                <a:latin typeface="Times New Roman" panose="02020603050405020304" pitchFamily="18" charset="0"/>
                <a:ea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Σκοπός της προχρηματοδότησης είναι η </a:t>
            </a:r>
            <a:r>
              <a:rPr lang="el-GR" u="sng" dirty="0">
                <a:latin typeface="Times New Roman" panose="02020603050405020304" pitchFamily="18" charset="0"/>
                <a:cs typeface="Times New Roman" panose="02020603050405020304" pitchFamily="18" charset="0"/>
              </a:rPr>
              <a:t>παροχή ρευστού, διαθέσιμου στους δικαιούχους κατά την υλοποίηση της δράσης</a:t>
            </a:r>
          </a:p>
          <a:p>
            <a:pPr algn="just"/>
            <a:endParaRPr lang="el-GR"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a:t>
            </a:r>
            <a:r>
              <a:rPr lang="el-GR" u="sng" dirty="0">
                <a:latin typeface="Times New Roman" panose="02020603050405020304" pitchFamily="18" charset="0"/>
                <a:cs typeface="Times New Roman" panose="02020603050405020304" pitchFamily="18" charset="0"/>
              </a:rPr>
              <a:t>αρχική πληρωμή προχρηματοδότησης</a:t>
            </a:r>
            <a:r>
              <a:rPr lang="el-GR" dirty="0">
                <a:latin typeface="Times New Roman" panose="02020603050405020304" pitchFamily="18" charset="0"/>
                <a:cs typeface="Times New Roman" panose="02020603050405020304" pitchFamily="18" charset="0"/>
              </a:rPr>
              <a:t> πραγματοποιείται από την ΕΥ </a:t>
            </a:r>
            <a:r>
              <a:rPr lang="el-GR" u="sng" dirty="0">
                <a:latin typeface="Times New Roman" panose="02020603050405020304" pitchFamily="18" charset="0"/>
                <a:cs typeface="Times New Roman" panose="02020603050405020304" pitchFamily="18" charset="0"/>
              </a:rPr>
              <a:t>30 ημέρες από την έναρξη ισχύος της συμφωνίας ή την παραλαβή της εγγύησης προχρηματοδότησης</a:t>
            </a:r>
            <a:r>
              <a:rPr lang="el-GR" dirty="0">
                <a:latin typeface="Times New Roman" panose="02020603050405020304" pitchFamily="18" charset="0"/>
                <a:cs typeface="Times New Roman" panose="02020603050405020304" pitchFamily="18" charset="0"/>
              </a:rPr>
              <a:t>, ανάλογα με το ποια ημερομηνία είναι μεταγενέστερη</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Οι </a:t>
            </a:r>
            <a:r>
              <a:rPr lang="el-GR" u="sng" dirty="0">
                <a:latin typeface="Times New Roman" panose="02020603050405020304" pitchFamily="18" charset="0"/>
                <a:cs typeface="Times New Roman" panose="02020603050405020304" pitchFamily="18" charset="0"/>
              </a:rPr>
              <a:t>πρόσθετες πληρωμές προχρηματοδότησης</a:t>
            </a:r>
            <a:r>
              <a:rPr lang="el-GR" dirty="0">
                <a:latin typeface="Times New Roman" panose="02020603050405020304" pitchFamily="18" charset="0"/>
                <a:cs typeface="Times New Roman" panose="02020603050405020304" pitchFamily="18" charset="0"/>
              </a:rPr>
              <a:t> (όπου υπάρχουν) πραγματοποιούνται </a:t>
            </a:r>
            <a:r>
              <a:rPr lang="el-GR" u="sng" dirty="0">
                <a:latin typeface="Times New Roman" panose="02020603050405020304" pitchFamily="18" charset="0"/>
                <a:cs typeface="Times New Roman" panose="02020603050405020304" pitchFamily="18" charset="0"/>
              </a:rPr>
              <a:t>εντός 60 ημέρων από την ημερομηνία παραλαβής της αντίστοιχης περιοδικής έκθεσης</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Εάν από τη «Δήλωση σχετικά με τη χρήση της προηγούμενης πληρωμής προχρηματοδότησης», που περιλαμβάνεται σε κάθε περιοδική έκθεση, προκύψει ότι χρησιμοποιήθηκε ποσοστό μικρότερο του 70%, το ποσό που ορίζεται στο δελτίο δεδομένων μειώνεται κατά τη διαφορά μεταξύ του ορίου του 70% και του ποσού που χρησιμοποιήθηκε</a:t>
            </a:r>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700" i="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12712" y="50175"/>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(20/25)</a:t>
            </a:r>
            <a:endParaRPr lang="en-GB" sz="2800" b="1" dirty="0">
              <a:solidFill>
                <a:schemeClr val="bg1"/>
              </a:solidFill>
              <a:ea typeface="+mj-ea"/>
              <a:cs typeface="+mj-cs"/>
            </a:endParaRPr>
          </a:p>
        </p:txBody>
      </p:sp>
    </p:spTree>
    <p:extLst>
      <p:ext uri="{BB962C8B-B14F-4D97-AF65-F5344CB8AC3E}">
        <p14:creationId xmlns:p14="http://schemas.microsoft.com/office/powerpoint/2010/main" val="34593851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92760" y="1068092"/>
            <a:ext cx="11806480" cy="3693319"/>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22</a:t>
            </a:r>
            <a:r>
              <a:rPr lang="el-GR" sz="2000" b="1" dirty="0"/>
              <a:t> – </a:t>
            </a:r>
            <a:r>
              <a:rPr lang="el-GR" sz="2000" b="1" u="sng" dirty="0"/>
              <a:t>Πληρωμές και Ανακτήσεις -  Υπολογισμός των Οφειλόμενων Ποσών</a:t>
            </a:r>
            <a:r>
              <a:rPr lang="el-GR" sz="2000" b="1" dirty="0"/>
              <a:t>: </a:t>
            </a:r>
          </a:p>
          <a:p>
            <a:pPr algn="just"/>
            <a:endParaRPr lang="el-GR" b="1" u="sng" dirty="0"/>
          </a:p>
          <a:p>
            <a:pPr algn="just"/>
            <a:r>
              <a:rPr lang="el-GR" b="1" u="sng" dirty="0">
                <a:latin typeface="Times New Roman" panose="02020603050405020304" pitchFamily="18" charset="0"/>
                <a:cs typeface="Times New Roman" panose="02020603050405020304" pitchFamily="18" charset="0"/>
                <a:sym typeface="Wingdings" panose="05000000000000000000" pitchFamily="2" charset="2"/>
              </a:rPr>
              <a:t>Οφειλόμενα Ποσά</a:t>
            </a:r>
            <a:r>
              <a:rPr lang="el-GR" b="1" dirty="0">
                <a:latin typeface="Times New Roman" panose="02020603050405020304" pitchFamily="18" charset="0"/>
                <a:cs typeface="Times New Roman" panose="02020603050405020304" pitchFamily="18" charset="0"/>
                <a:sym typeface="Wingdings" panose="05000000000000000000" pitchFamily="2" charset="2"/>
              </a:rPr>
              <a:t> </a:t>
            </a:r>
          </a:p>
          <a:p>
            <a:pPr algn="just"/>
            <a:endParaRPr lang="el-GR" dirty="0">
              <a:highlight>
                <a:srgbClr val="FFFF00"/>
              </a:highlight>
              <a:latin typeface="Times New Roman" panose="02020603050405020304" pitchFamily="18" charset="0"/>
              <a:cs typeface="Times New Roman" panose="02020603050405020304" pitchFamily="18" charset="0"/>
            </a:endParaRPr>
          </a:p>
          <a:p>
            <a:pPr algn="just"/>
            <a:r>
              <a:rPr lang="el-GR" sz="1800" u="sng" dirty="0">
                <a:solidFill>
                  <a:srgbClr val="000000"/>
                </a:solidFill>
                <a:effectLst/>
                <a:latin typeface="Times New Roman" panose="02020603050405020304" pitchFamily="18" charset="0"/>
                <a:ea typeface="Times New Roman" panose="02020603050405020304" pitchFamily="18" charset="0"/>
              </a:rPr>
              <a:t>Πληρωμές Προχρηματοδότησης</a:t>
            </a:r>
            <a:r>
              <a:rPr lang="el-GR" sz="1800" dirty="0">
                <a:solidFill>
                  <a:srgbClr val="000000"/>
                </a:solidFill>
                <a:effectLst/>
                <a:latin typeface="Times New Roman" panose="02020603050405020304" pitchFamily="18" charset="0"/>
                <a:ea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 ποσό της προχρηματοδότησης παραμένει </a:t>
            </a:r>
            <a:r>
              <a:rPr lang="el-GR" u="sng" dirty="0">
                <a:latin typeface="Times New Roman" panose="02020603050405020304" pitchFamily="18" charset="0"/>
                <a:cs typeface="Times New Roman" panose="02020603050405020304" pitchFamily="18" charset="0"/>
              </a:rPr>
              <a:t>στην κυριότητα της ΕΕ, μέχρι την τελική πληρωμή</a:t>
            </a:r>
          </a:p>
          <a:p>
            <a:pPr marL="285750" indent="-285750" algn="just">
              <a:buFont typeface="Wingdings" panose="05000000000000000000" pitchFamily="2" charset="2"/>
              <a:buChar char="ü"/>
            </a:pPr>
            <a:endParaRPr lang="el-GR"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Οι πληρωμές προχρηματοδότησης (ή μέρη αυτών) μπορούν να συμψηφιστούν (χωρίς τη συγκατάθεση των δικαιούχων) με ποσά που οφείλει ο δικαιούχος στη χορηγούσα αρχή</a:t>
            </a: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911424" y="650929"/>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(20/)</a:t>
            </a:r>
            <a:endParaRPr lang="en-GB" sz="2800" b="1" dirty="0">
              <a:solidFill>
                <a:schemeClr val="bg1"/>
              </a:solidFill>
              <a:ea typeface="+mj-ea"/>
              <a:cs typeface="+mj-cs"/>
            </a:endParaRPr>
          </a:p>
        </p:txBody>
      </p:sp>
      <p:sp>
        <p:nvSpPr>
          <p:cNvPr id="8" name="Title 1">
            <a:extLst>
              <a:ext uri="{FF2B5EF4-FFF2-40B4-BE49-F238E27FC236}">
                <a16:creationId xmlns:a16="http://schemas.microsoft.com/office/drawing/2014/main" id="{A2229A65-1DF4-7831-7B02-33C1EAA58438}"/>
              </a:ext>
            </a:extLst>
          </p:cNvPr>
          <p:cNvSpPr txBox="1">
            <a:spLocks/>
          </p:cNvSpPr>
          <p:nvPr/>
        </p:nvSpPr>
        <p:spPr>
          <a:xfrm>
            <a:off x="-312712" y="39121"/>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(21/25)</a:t>
            </a:r>
            <a:endParaRPr lang="en-GB" sz="2800" b="1" dirty="0">
              <a:solidFill>
                <a:schemeClr val="bg1"/>
              </a:solidFill>
              <a:ea typeface="+mj-ea"/>
              <a:cs typeface="+mj-cs"/>
            </a:endParaRPr>
          </a:p>
        </p:txBody>
      </p:sp>
      <p:pic>
        <p:nvPicPr>
          <p:cNvPr id="9" name="Picture 8">
            <a:extLst>
              <a:ext uri="{FF2B5EF4-FFF2-40B4-BE49-F238E27FC236}">
                <a16:creationId xmlns:a16="http://schemas.microsoft.com/office/drawing/2014/main" id="{CA870F59-55E1-5E67-D5B0-5742417D5678}"/>
              </a:ext>
            </a:extLst>
          </p:cNvPr>
          <p:cNvPicPr>
            <a:picLocks noChangeAspect="1"/>
          </p:cNvPicPr>
          <p:nvPr/>
        </p:nvPicPr>
        <p:blipFill>
          <a:blip r:embed="rId3"/>
          <a:stretch>
            <a:fillRect/>
          </a:stretch>
        </p:blipFill>
        <p:spPr>
          <a:xfrm>
            <a:off x="4007768" y="4489532"/>
            <a:ext cx="3067050" cy="1485900"/>
          </a:xfrm>
          <a:prstGeom prst="rect">
            <a:avLst/>
          </a:prstGeom>
        </p:spPr>
      </p:pic>
    </p:spTree>
    <p:extLst>
      <p:ext uri="{BB962C8B-B14F-4D97-AF65-F5344CB8AC3E}">
        <p14:creationId xmlns:p14="http://schemas.microsoft.com/office/powerpoint/2010/main" val="20027619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27340" y="987162"/>
            <a:ext cx="11806480" cy="5909310"/>
          </a:xfrm>
          <a:prstGeom prst="rect">
            <a:avLst/>
          </a:prstGeom>
          <a:noFill/>
        </p:spPr>
        <p:txBody>
          <a:bodyPr wrap="square" rtlCol="0">
            <a:spAutoFit/>
          </a:bodyPr>
          <a:lstStyle/>
          <a:p>
            <a:pPr marL="342900" indent="-342900">
              <a:buFont typeface="Wingdings" panose="05000000000000000000" pitchFamily="2" charset="2"/>
              <a:buChar char="§"/>
              <a:tabLst>
                <a:tab pos="357188" algn="l"/>
              </a:tabLst>
            </a:pPr>
            <a:r>
              <a:rPr lang="el-GR" sz="2000" b="1" u="sng" dirty="0"/>
              <a:t>Άρθρο 22</a:t>
            </a:r>
            <a:r>
              <a:rPr lang="el-GR" sz="2000" b="1" dirty="0"/>
              <a:t> – </a:t>
            </a:r>
            <a:r>
              <a:rPr lang="el-GR" sz="2000" b="1" u="sng" dirty="0"/>
              <a:t>Πληρωμές και Ανακτήσεις -  Υπολογισμός των Οφειλόμενων Ποσών</a:t>
            </a:r>
            <a:r>
              <a:rPr lang="el-GR" sz="2000" b="1" dirty="0"/>
              <a:t>: </a:t>
            </a:r>
          </a:p>
          <a:p>
            <a:endParaRPr lang="el-GR" b="1" u="sng" dirty="0"/>
          </a:p>
          <a:p>
            <a:r>
              <a:rPr lang="el-GR" b="1" u="sng" dirty="0">
                <a:latin typeface="Times New Roman" panose="02020603050405020304" pitchFamily="18" charset="0"/>
                <a:cs typeface="Times New Roman" panose="02020603050405020304" pitchFamily="18" charset="0"/>
                <a:sym typeface="Wingdings" panose="05000000000000000000" pitchFamily="2" charset="2"/>
              </a:rPr>
              <a:t>Οφειλόμενα Ποσά</a:t>
            </a:r>
            <a:r>
              <a:rPr lang="el-GR" b="1" dirty="0">
                <a:latin typeface="Times New Roman" panose="02020603050405020304" pitchFamily="18" charset="0"/>
                <a:cs typeface="Times New Roman" panose="02020603050405020304" pitchFamily="18" charset="0"/>
                <a:sym typeface="Wingdings" panose="05000000000000000000" pitchFamily="2" charset="2"/>
              </a:rPr>
              <a:t> </a:t>
            </a:r>
          </a:p>
          <a:p>
            <a:endParaRPr lang="el-GR" dirty="0">
              <a:latin typeface="Times New Roman" panose="02020603050405020304" pitchFamily="18" charset="0"/>
              <a:cs typeface="Times New Roman" panose="02020603050405020304" pitchFamily="18" charset="0"/>
            </a:endParaRPr>
          </a:p>
          <a:p>
            <a:r>
              <a:rPr lang="el-GR" u="sng" dirty="0">
                <a:solidFill>
                  <a:srgbClr val="000000"/>
                </a:solidFill>
                <a:latin typeface="Times New Roman" panose="02020603050405020304" pitchFamily="18" charset="0"/>
              </a:rPr>
              <a:t>Τελική Πληρωμή</a:t>
            </a:r>
            <a:r>
              <a:rPr lang="el-GR" dirty="0">
                <a:solidFill>
                  <a:srgbClr val="000000"/>
                </a:solidFill>
                <a:latin typeface="Times New Roman" panose="02020603050405020304" pitchFamily="18" charset="0"/>
              </a:rPr>
              <a:t>:</a:t>
            </a:r>
          </a:p>
          <a:p>
            <a:endParaRPr lang="el-GR" u="sng" dirty="0">
              <a:solidFill>
                <a:srgbClr val="000000"/>
              </a:solidFill>
              <a:latin typeface="Times New Roman" panose="02020603050405020304" pitchFamily="18" charset="0"/>
            </a:endParaRPr>
          </a:p>
          <a:p>
            <a:pPr marL="285750" indent="-285750">
              <a:buFont typeface="Wingdings" panose="05000000000000000000" pitchFamily="2" charset="2"/>
              <a:buChar char="ü"/>
            </a:pPr>
            <a:r>
              <a:rPr lang="el-GR" dirty="0">
                <a:solidFill>
                  <a:srgbClr val="000000"/>
                </a:solidFill>
                <a:latin typeface="Times New Roman" panose="02020603050405020304" pitchFamily="18" charset="0"/>
              </a:rPr>
              <a:t>Εάν το υπόλοιπο είναι θετικό, καταβάλλεται στον συντονιστή</a:t>
            </a:r>
          </a:p>
          <a:p>
            <a:pPr marL="285750" indent="-285750">
              <a:buFont typeface="Wingdings" panose="05000000000000000000" pitchFamily="2" charset="2"/>
              <a:buChar char="ü"/>
            </a:pPr>
            <a:endParaRPr lang="el-GR" dirty="0">
              <a:solidFill>
                <a:srgbClr val="000000"/>
              </a:solidFill>
              <a:latin typeface="Times New Roman" panose="02020603050405020304" pitchFamily="18" charset="0"/>
            </a:endParaRPr>
          </a:p>
          <a:p>
            <a:pPr marL="285750" indent="-285750">
              <a:buFont typeface="Wingdings" panose="05000000000000000000" pitchFamily="2" charset="2"/>
              <a:buChar char="ü"/>
            </a:pPr>
            <a:r>
              <a:rPr lang="el-GR" dirty="0">
                <a:solidFill>
                  <a:srgbClr val="000000"/>
                </a:solidFill>
                <a:latin typeface="Times New Roman" panose="02020603050405020304" pitchFamily="18" charset="0"/>
              </a:rPr>
              <a:t>Εάν το υπόλοιπο είναι αρνητικό, η ανάκτηση γίνεται σύμφωνα με την πιο κάτω διαδικασία:</a:t>
            </a:r>
          </a:p>
          <a:p>
            <a:endParaRPr lang="el-GR" dirty="0">
              <a:solidFill>
                <a:srgbClr val="000000"/>
              </a:solidFill>
              <a:latin typeface="Times New Roman" panose="02020603050405020304" pitchFamily="18" charset="0"/>
            </a:endParaRPr>
          </a:p>
          <a:p>
            <a:r>
              <a:rPr lang="el-GR" dirty="0">
                <a:solidFill>
                  <a:srgbClr val="308879"/>
                </a:solidFill>
                <a:latin typeface="Times New Roman" panose="02020603050405020304" pitchFamily="18" charset="0"/>
              </a:rPr>
              <a:t>Η ΕΥ αποστέλλει στον συντονιστή επιστολή προκαταρκτικής ενημέρωσης, με την οποία κοινοποιεί την πρόθεση ανάκτησης, το τελικό συνολικό επιλέξιμο ποσό επιχορήγησης, το προς ανάκτηση ποσό και τους λόγους ανάκτησης</a:t>
            </a:r>
          </a:p>
          <a:p>
            <a:endParaRPr lang="en-GB" dirty="0">
              <a:solidFill>
                <a:srgbClr val="308879"/>
              </a:solidFill>
              <a:latin typeface="Times New Roman" panose="02020603050405020304" pitchFamily="18" charset="0"/>
            </a:endParaRPr>
          </a:p>
          <a:p>
            <a:r>
              <a:rPr lang="el-GR" dirty="0">
                <a:solidFill>
                  <a:srgbClr val="308879"/>
                </a:solidFill>
                <a:latin typeface="Times New Roman" panose="02020603050405020304" pitchFamily="18" charset="0"/>
              </a:rPr>
              <a:t>Εντός 30 ημερών από την παραλαβή της επιστολής, ο συντονιστής μπορεί να υποβάλει παρατηρήσεις</a:t>
            </a:r>
            <a:r>
              <a:rPr lang="en-GB" dirty="0">
                <a:solidFill>
                  <a:srgbClr val="308879"/>
                </a:solidFill>
                <a:latin typeface="Times New Roman" panose="02020603050405020304" pitchFamily="18" charset="0"/>
              </a:rPr>
              <a:t>, </a:t>
            </a:r>
            <a:r>
              <a:rPr lang="el-GR" dirty="0">
                <a:solidFill>
                  <a:srgbClr val="308879"/>
                </a:solidFill>
                <a:latin typeface="Times New Roman" panose="02020603050405020304" pitchFamily="18" charset="0"/>
              </a:rPr>
              <a:t>εάν το επιθυμεί</a:t>
            </a:r>
          </a:p>
          <a:p>
            <a:endParaRPr lang="en-GB" dirty="0">
              <a:solidFill>
                <a:srgbClr val="308879"/>
              </a:solidFill>
              <a:latin typeface="Times New Roman" panose="02020603050405020304" pitchFamily="18" charset="0"/>
            </a:endParaRPr>
          </a:p>
          <a:p>
            <a:r>
              <a:rPr lang="el-GR" dirty="0">
                <a:solidFill>
                  <a:srgbClr val="308879"/>
                </a:solidFill>
                <a:latin typeface="Times New Roman" panose="02020603050405020304" pitchFamily="18" charset="0"/>
              </a:rPr>
              <a:t>Εάν δεν υποβληθούν παρατηρήσεις ή οι παρατηρήσεις που έχουν υποβληθεί δε θεωρούνται έγκυρες από την ΕΥ, αποστέλλεται στον συντονιστή επιστολή επιβεβαίωσης και του κοινοποιείται χρεωστικό σημείωμα</a:t>
            </a:r>
          </a:p>
          <a:p>
            <a:endParaRPr lang="el-GR" u="sng" dirty="0">
              <a:solidFill>
                <a:srgbClr val="000000"/>
              </a:solidFill>
              <a:latin typeface="Times New Roman" panose="02020603050405020304" pitchFamily="18" charset="0"/>
            </a:endParaRPr>
          </a:p>
          <a:p>
            <a:r>
              <a:rPr lang="el-GR" dirty="0">
                <a:solidFill>
                  <a:srgbClr val="308879"/>
                </a:solidFill>
                <a:latin typeface="Times New Roman" panose="02020603050405020304" pitchFamily="18" charset="0"/>
              </a:rPr>
              <a:t>Εάν ο συντονιστής δεν ανταποκριθεί στο χρεωστικό σημείωμα εγκαίρως (μέχρι την ημερομηνία που ορίζεται στο </a:t>
            </a:r>
          </a:p>
          <a:p>
            <a:r>
              <a:rPr lang="el-GR" dirty="0">
                <a:solidFill>
                  <a:srgbClr val="308879"/>
                </a:solidFill>
                <a:latin typeface="Times New Roman" panose="02020603050405020304" pitchFamily="18" charset="0"/>
              </a:rPr>
              <a:t>χρεωστικό σημείωμα), η ΕΥ προβαίνει σε αναγκαστική ανάκτηση</a:t>
            </a:r>
          </a:p>
          <a:p>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911424" y="650929"/>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(20/)</a:t>
            </a:r>
            <a:endParaRPr lang="en-GB" sz="2800" b="1" dirty="0">
              <a:solidFill>
                <a:schemeClr val="bg1"/>
              </a:solidFill>
              <a:ea typeface="+mj-ea"/>
              <a:cs typeface="+mj-cs"/>
            </a:endParaRPr>
          </a:p>
        </p:txBody>
      </p:sp>
      <p:sp>
        <p:nvSpPr>
          <p:cNvPr id="8" name="Title 1">
            <a:extLst>
              <a:ext uri="{FF2B5EF4-FFF2-40B4-BE49-F238E27FC236}">
                <a16:creationId xmlns:a16="http://schemas.microsoft.com/office/drawing/2014/main" id="{5827D5AF-A7E7-8356-D70C-F92805705992}"/>
              </a:ext>
            </a:extLst>
          </p:cNvPr>
          <p:cNvSpPr txBox="1">
            <a:spLocks/>
          </p:cNvSpPr>
          <p:nvPr/>
        </p:nvSpPr>
        <p:spPr>
          <a:xfrm>
            <a:off x="-312712" y="68197"/>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(22/25)</a:t>
            </a:r>
            <a:endParaRPr lang="en-GB" sz="2800" b="1" dirty="0">
              <a:solidFill>
                <a:schemeClr val="bg1"/>
              </a:solidFill>
              <a:ea typeface="+mj-ea"/>
              <a:cs typeface="+mj-cs"/>
            </a:endParaRPr>
          </a:p>
        </p:txBody>
      </p:sp>
    </p:spTree>
    <p:extLst>
      <p:ext uri="{BB962C8B-B14F-4D97-AF65-F5344CB8AC3E}">
        <p14:creationId xmlns:p14="http://schemas.microsoft.com/office/powerpoint/2010/main" val="26462739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34859" y="1161667"/>
            <a:ext cx="11806480" cy="5109091"/>
          </a:xfrm>
          <a:prstGeom prst="rect">
            <a:avLst/>
          </a:prstGeom>
          <a:noFill/>
        </p:spPr>
        <p:txBody>
          <a:bodyPr wrap="square" rtlCol="0">
            <a:spAutoFit/>
          </a:bodyPr>
          <a:lstStyle/>
          <a:p>
            <a:pPr marL="342900" indent="-342900">
              <a:buFont typeface="Wingdings" panose="05000000000000000000" pitchFamily="2" charset="2"/>
              <a:buChar char="§"/>
              <a:tabLst>
                <a:tab pos="357188" algn="l"/>
              </a:tabLst>
            </a:pPr>
            <a:r>
              <a:rPr lang="el-GR" sz="2000" b="1" u="sng" dirty="0"/>
              <a:t>Άρθρο 22</a:t>
            </a:r>
            <a:r>
              <a:rPr lang="el-GR" sz="2000" b="1" dirty="0"/>
              <a:t> – </a:t>
            </a:r>
            <a:r>
              <a:rPr lang="el-GR" sz="2000" b="1" u="sng" dirty="0"/>
              <a:t>Πληρωμές και Ανακτήσεις -  Υπολογισμός των Οφειλόμενων Ποσών</a:t>
            </a:r>
            <a:r>
              <a:rPr lang="el-GR" sz="2000" b="1" dirty="0"/>
              <a:t>: </a:t>
            </a:r>
          </a:p>
          <a:p>
            <a:endParaRPr lang="el-GR" b="1" u="sng" dirty="0"/>
          </a:p>
          <a:p>
            <a:r>
              <a:rPr lang="el-GR" b="1" u="sng" dirty="0">
                <a:latin typeface="Times New Roman" panose="02020603050405020304" pitchFamily="18" charset="0"/>
                <a:cs typeface="Times New Roman" panose="02020603050405020304" pitchFamily="18" charset="0"/>
                <a:sym typeface="Wingdings" panose="05000000000000000000" pitchFamily="2" charset="2"/>
              </a:rPr>
              <a:t>Οφειλόμενα Ποσά</a:t>
            </a:r>
            <a:r>
              <a:rPr lang="el-GR" b="1" dirty="0">
                <a:latin typeface="Times New Roman" panose="02020603050405020304" pitchFamily="18" charset="0"/>
                <a:cs typeface="Times New Roman" panose="02020603050405020304" pitchFamily="18" charset="0"/>
                <a:sym typeface="Wingdings" panose="05000000000000000000" pitchFamily="2" charset="2"/>
              </a:rPr>
              <a:t> </a:t>
            </a:r>
          </a:p>
          <a:p>
            <a:endParaRPr lang="el-GR" dirty="0">
              <a:latin typeface="Times New Roman" panose="02020603050405020304" pitchFamily="18" charset="0"/>
              <a:cs typeface="Times New Roman" panose="02020603050405020304" pitchFamily="18" charset="0"/>
            </a:endParaRPr>
          </a:p>
          <a:p>
            <a:r>
              <a:rPr lang="el-GR" u="sng" dirty="0">
                <a:solidFill>
                  <a:srgbClr val="000000"/>
                </a:solidFill>
                <a:latin typeface="Times New Roman" panose="02020603050405020304" pitchFamily="18" charset="0"/>
              </a:rPr>
              <a:t>Τελική Πληρωμή</a:t>
            </a:r>
            <a:r>
              <a:rPr lang="el-GR" dirty="0">
                <a:solidFill>
                  <a:srgbClr val="000000"/>
                </a:solidFill>
                <a:latin typeface="Times New Roman" panose="02020603050405020304" pitchFamily="18" charset="0"/>
              </a:rPr>
              <a:t>:</a:t>
            </a:r>
          </a:p>
          <a:p>
            <a:endParaRPr lang="el-GR" u="sng" dirty="0">
              <a:solidFill>
                <a:srgbClr val="000000"/>
              </a:solidFill>
              <a:latin typeface="Times New Roman" panose="02020603050405020304" pitchFamily="18" charset="0"/>
            </a:endParaRPr>
          </a:p>
          <a:p>
            <a:pPr marL="285750" indent="-285750">
              <a:buFont typeface="Wingdings" panose="05000000000000000000" pitchFamily="2" charset="2"/>
              <a:buChar char="ü"/>
            </a:pPr>
            <a:r>
              <a:rPr lang="el-GR" dirty="0">
                <a:solidFill>
                  <a:srgbClr val="000000"/>
                </a:solidFill>
                <a:latin typeface="Times New Roman" panose="02020603050405020304" pitchFamily="18" charset="0"/>
              </a:rPr>
              <a:t>Η τελική πληρωμή (ή μέρος αυτής) </a:t>
            </a:r>
            <a:r>
              <a:rPr lang="el-GR" u="sng" dirty="0">
                <a:solidFill>
                  <a:srgbClr val="000000"/>
                </a:solidFill>
                <a:latin typeface="Times New Roman" panose="02020603050405020304" pitchFamily="18" charset="0"/>
              </a:rPr>
              <a:t>μπορεί να συμψηφιστεί (χωρίς τη συγκατάθεση των δικαιούχων) με ποσά που οφείλει δικαιούχος στη χορηγούσα αρχή</a:t>
            </a:r>
          </a:p>
          <a:p>
            <a:pPr marL="285750" indent="-285750">
              <a:buFont typeface="Wingdings" panose="05000000000000000000" pitchFamily="2" charset="2"/>
              <a:buChar char="ü"/>
            </a:pPr>
            <a:endParaRPr lang="el-GR" u="sng" dirty="0">
              <a:solidFill>
                <a:srgbClr val="000000"/>
              </a:solidFill>
              <a:latin typeface="Times New Roman" panose="02020603050405020304" pitchFamily="18" charset="0"/>
            </a:endParaRPr>
          </a:p>
          <a:p>
            <a:endParaRPr lang="el-GR" dirty="0">
              <a:solidFill>
                <a:srgbClr val="000000"/>
              </a:solidFill>
              <a:latin typeface="Times New Roman" panose="02020603050405020304" pitchFamily="18" charset="0"/>
            </a:endParaRPr>
          </a:p>
          <a:p>
            <a:r>
              <a:rPr lang="el-GR" u="sng" dirty="0">
                <a:solidFill>
                  <a:srgbClr val="000000"/>
                </a:solidFill>
                <a:latin typeface="Times New Roman" panose="02020603050405020304" pitchFamily="18" charset="0"/>
              </a:rPr>
              <a:t>Αναγκαστική Ανάκτηση</a:t>
            </a:r>
            <a:r>
              <a:rPr lang="el-GR" dirty="0">
                <a:solidFill>
                  <a:srgbClr val="000000"/>
                </a:solidFill>
                <a:latin typeface="Times New Roman" panose="02020603050405020304" pitchFamily="18" charset="0"/>
              </a:rPr>
              <a:t>:</a:t>
            </a:r>
          </a:p>
          <a:p>
            <a:endParaRPr lang="el-GR" dirty="0">
              <a:solidFill>
                <a:srgbClr val="000000"/>
              </a:solidFill>
              <a:latin typeface="Times New Roman" panose="02020603050405020304" pitchFamily="18" charset="0"/>
            </a:endParaRPr>
          </a:p>
          <a:p>
            <a:pPr marL="285750" indent="-285750">
              <a:buFont typeface="Wingdings" panose="05000000000000000000" pitchFamily="2" charset="2"/>
              <a:buChar char="ü"/>
            </a:pPr>
            <a:r>
              <a:rPr lang="el-GR" dirty="0">
                <a:solidFill>
                  <a:srgbClr val="000000"/>
                </a:solidFill>
                <a:latin typeface="Times New Roman" panose="02020603050405020304" pitchFamily="18" charset="0"/>
              </a:rPr>
              <a:t>Το προς ανάκτηση ποσό </a:t>
            </a:r>
            <a:r>
              <a:rPr lang="el-GR" u="sng" dirty="0">
                <a:solidFill>
                  <a:srgbClr val="000000"/>
                </a:solidFill>
                <a:latin typeface="Times New Roman" panose="02020603050405020304" pitchFamily="18" charset="0"/>
              </a:rPr>
              <a:t>μπορεί να συμψηφιστεί (χωρίς τη συγκατάθεση του συντονιστή ή του δικαιούχου) με τυχόν ποσά που οφείλει η ΕΥ στον συντονιστή ή στον δικαιούχο</a:t>
            </a:r>
            <a:r>
              <a:rPr lang="el-GR" dirty="0">
                <a:solidFill>
                  <a:srgbClr val="000000"/>
                </a:solidFill>
                <a:latin typeface="Times New Roman" panose="02020603050405020304" pitchFamily="18" charset="0"/>
              </a:rPr>
              <a:t>, στα πλαίσια της υλοποίησης άλλων δράσεων. </a:t>
            </a:r>
          </a:p>
          <a:p>
            <a:pPr marL="285750" indent="-285750">
              <a:buFont typeface="Wingdings" panose="05000000000000000000" pitchFamily="2" charset="2"/>
              <a:buChar char="ü"/>
            </a:pPr>
            <a:endParaRPr lang="el-GR" dirty="0">
              <a:solidFill>
                <a:srgbClr val="000000"/>
              </a:solidFill>
              <a:latin typeface="Times New Roman" panose="02020603050405020304" pitchFamily="18" charset="0"/>
            </a:endParaRPr>
          </a:p>
          <a:p>
            <a:pPr marL="285750" indent="-285750">
              <a:buFont typeface="Wingdings" panose="05000000000000000000" pitchFamily="2" charset="2"/>
              <a:buChar char="ü"/>
            </a:pPr>
            <a:r>
              <a:rPr lang="el-GR" u="sng" dirty="0">
                <a:solidFill>
                  <a:srgbClr val="000000"/>
                </a:solidFill>
                <a:latin typeface="Times New Roman" panose="02020603050405020304" pitchFamily="18" charset="0"/>
              </a:rPr>
              <a:t>Το προς ανάκτηση ποσό προσαυξάνεται με τόκους υπερημερίας</a:t>
            </a:r>
            <a:r>
              <a:rPr lang="el-GR" dirty="0">
                <a:solidFill>
                  <a:srgbClr val="000000"/>
                </a:solidFill>
                <a:latin typeface="Times New Roman" panose="02020603050405020304" pitchFamily="18" charset="0"/>
              </a:rPr>
              <a:t>, από την επομένη της ημερομηνίας πληρωμής που αναφέρεται στο χρεωστικό σημείωμα έως και την ημερομηνία πληρωμής του πλήρους ποσού</a:t>
            </a:r>
          </a:p>
          <a:p>
            <a:endParaRPr lang="el-GR" dirty="0">
              <a:solidFill>
                <a:srgbClr val="000000"/>
              </a:solidFill>
              <a:latin typeface="Times New Roman" panose="02020603050405020304" pitchFamily="18" charset="0"/>
            </a:endParaRPr>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911424" y="650929"/>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(20/)</a:t>
            </a:r>
            <a:endParaRPr lang="en-GB" sz="2800" b="1" dirty="0">
              <a:solidFill>
                <a:schemeClr val="bg1"/>
              </a:solidFill>
              <a:ea typeface="+mj-ea"/>
              <a:cs typeface="+mj-cs"/>
            </a:endParaRPr>
          </a:p>
        </p:txBody>
      </p:sp>
      <p:sp>
        <p:nvSpPr>
          <p:cNvPr id="8" name="Title 1">
            <a:extLst>
              <a:ext uri="{FF2B5EF4-FFF2-40B4-BE49-F238E27FC236}">
                <a16:creationId xmlns:a16="http://schemas.microsoft.com/office/drawing/2014/main" id="{5827D5AF-A7E7-8356-D70C-F92805705992}"/>
              </a:ext>
            </a:extLst>
          </p:cNvPr>
          <p:cNvSpPr txBox="1">
            <a:spLocks/>
          </p:cNvSpPr>
          <p:nvPr/>
        </p:nvSpPr>
        <p:spPr>
          <a:xfrm>
            <a:off x="-312712" y="28440"/>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(23/25)</a:t>
            </a:r>
            <a:endParaRPr lang="en-GB" sz="2800" b="1" dirty="0">
              <a:solidFill>
                <a:schemeClr val="bg1"/>
              </a:solidFill>
              <a:ea typeface="+mj-ea"/>
              <a:cs typeface="+mj-cs"/>
            </a:endParaRPr>
          </a:p>
        </p:txBody>
      </p:sp>
    </p:spTree>
    <p:extLst>
      <p:ext uri="{BB962C8B-B14F-4D97-AF65-F5344CB8AC3E}">
        <p14:creationId xmlns:p14="http://schemas.microsoft.com/office/powerpoint/2010/main" val="23223281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49216" y="938960"/>
            <a:ext cx="11577765" cy="5663089"/>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3</a:t>
            </a:r>
            <a:r>
              <a:rPr lang="en-GB" sz="2000" b="1" u="sng" dirty="0"/>
              <a:t>5</a:t>
            </a:r>
            <a:r>
              <a:rPr lang="el-GR" sz="2000" b="1" dirty="0"/>
              <a:t> – </a:t>
            </a:r>
            <a:r>
              <a:rPr lang="el-GR" sz="2000" b="1" u="sng" dirty="0"/>
              <a:t>Ανωτέρα Βία</a:t>
            </a:r>
            <a:r>
              <a:rPr lang="el-GR" sz="2000" b="1" dirty="0"/>
              <a:t>:</a:t>
            </a:r>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solidFill>
                  <a:srgbClr val="000000"/>
                </a:solidFill>
                <a:latin typeface="Times New Roman" panose="02020603050405020304" pitchFamily="18" charset="0"/>
              </a:rPr>
              <a:t>Ως «ανωτέρα βία» νοείται κάθε κατάσταση ή γεγονός που</a:t>
            </a:r>
            <a:r>
              <a:rPr lang="el-GR" dirty="0">
                <a:solidFill>
                  <a:srgbClr val="000000"/>
                </a:solidFill>
                <a:latin typeface="Times New Roman" panose="02020603050405020304" pitchFamily="18" charset="0"/>
              </a:rPr>
              <a:t>:</a:t>
            </a:r>
          </a:p>
          <a:p>
            <a:pPr algn="just"/>
            <a:endParaRPr lang="el-GR" u="sng" dirty="0">
              <a:solidFill>
                <a:srgbClr val="000000"/>
              </a:solidFill>
              <a:latin typeface="Times New Roman" panose="02020603050405020304" pitchFamily="18" charset="0"/>
            </a:endParaRPr>
          </a:p>
          <a:p>
            <a:pPr algn="just"/>
            <a:r>
              <a:rPr lang="el-GR" dirty="0">
                <a:solidFill>
                  <a:srgbClr val="308879"/>
                </a:solidFill>
                <a:latin typeface="Times New Roman" panose="02020603050405020304" pitchFamily="18" charset="0"/>
              </a:rPr>
              <a:t>Εμποδίζει οποιοδήποτε μέρος να εκπληρώσει τις υποχρεώσεις του που απορρέουν από τη συμφωνία</a:t>
            </a:r>
          </a:p>
          <a:p>
            <a:pPr algn="just"/>
            <a:r>
              <a:rPr lang="el-GR" dirty="0">
                <a:solidFill>
                  <a:srgbClr val="308879"/>
                </a:solidFill>
                <a:latin typeface="Times New Roman" panose="02020603050405020304" pitchFamily="18" charset="0"/>
              </a:rPr>
              <a:t>Συνιστά απρόβλεπτη, έκτακτη κατάσταση που δεν ελέγχεται από τα μέρη</a:t>
            </a:r>
          </a:p>
          <a:p>
            <a:pPr algn="just"/>
            <a:r>
              <a:rPr lang="el-GR" dirty="0">
                <a:solidFill>
                  <a:srgbClr val="308879"/>
                </a:solidFill>
                <a:latin typeface="Times New Roman" panose="02020603050405020304" pitchFamily="18" charset="0"/>
              </a:rPr>
              <a:t>Δεν οφείλεται σε σφάλμα ή αμέλεια των μερών (ή άλλων οντοτήτων) που συμμετέχουν στη δράση</a:t>
            </a:r>
          </a:p>
          <a:p>
            <a:pPr algn="just"/>
            <a:r>
              <a:rPr lang="el-GR" dirty="0">
                <a:solidFill>
                  <a:srgbClr val="308879"/>
                </a:solidFill>
                <a:latin typeface="Times New Roman" panose="02020603050405020304" pitchFamily="18" charset="0"/>
              </a:rPr>
              <a:t>Αποδεικνύεται αναπόφευκτη/αναπόφευκτο παρά την επίδειξη δέουσας επιμέλειας</a:t>
            </a:r>
          </a:p>
          <a:p>
            <a:pPr algn="just"/>
            <a:endParaRPr lang="el-GR" dirty="0">
              <a:solidFill>
                <a:srgbClr val="000000"/>
              </a:solidFill>
              <a:latin typeface="Times New Roman" panose="02020603050405020304" pitchFamily="18" charset="0"/>
            </a:endParaRPr>
          </a:p>
          <a:p>
            <a:pPr marL="285750" indent="-285750" algn="just">
              <a:buFont typeface="Wingdings" panose="05000000000000000000" pitchFamily="2" charset="2"/>
              <a:buChar char="ü"/>
            </a:pPr>
            <a:r>
              <a:rPr lang="el-GR" dirty="0">
                <a:solidFill>
                  <a:srgbClr val="000000"/>
                </a:solidFill>
                <a:latin typeface="Times New Roman" panose="02020603050405020304" pitchFamily="18" charset="0"/>
              </a:rPr>
              <a:t>Κάθε κατάσταση ή γεγονός που συνιστά ανωτέρα βία </a:t>
            </a:r>
            <a:r>
              <a:rPr lang="el-GR" u="sng" dirty="0">
                <a:solidFill>
                  <a:srgbClr val="000000"/>
                </a:solidFill>
                <a:latin typeface="Times New Roman" panose="02020603050405020304" pitchFamily="18" charset="0"/>
              </a:rPr>
              <a:t>πρέπει να κοινοποιείται επίσημα στο άλλο μέρος της Συμφωνίας</a:t>
            </a:r>
            <a:r>
              <a:rPr lang="el-GR" dirty="0">
                <a:solidFill>
                  <a:srgbClr val="000000"/>
                </a:solidFill>
                <a:latin typeface="Times New Roman" panose="02020603050405020304" pitchFamily="18" charset="0"/>
              </a:rPr>
              <a:t>, χωρίς αδικαιολόγητη καθυστέρηση</a:t>
            </a:r>
          </a:p>
          <a:p>
            <a:pPr marL="285750" indent="-285750" algn="just">
              <a:buFont typeface="Wingdings" panose="05000000000000000000" pitchFamily="2" charset="2"/>
              <a:buChar char="ü"/>
            </a:pPr>
            <a:endParaRPr lang="el-GR" dirty="0">
              <a:solidFill>
                <a:srgbClr val="000000"/>
              </a:solidFill>
              <a:latin typeface="Times New Roman" panose="02020603050405020304" pitchFamily="18" charset="0"/>
            </a:endParaRPr>
          </a:p>
          <a:p>
            <a:pPr marL="285750" indent="-285750" algn="just">
              <a:buFont typeface="Wingdings" panose="05000000000000000000" pitchFamily="2" charset="2"/>
              <a:buChar char="ü"/>
            </a:pPr>
            <a:r>
              <a:rPr lang="el-GR" u="sng" dirty="0">
                <a:solidFill>
                  <a:srgbClr val="000000"/>
                </a:solidFill>
                <a:latin typeface="Times New Roman" panose="02020603050405020304" pitchFamily="18" charset="0"/>
              </a:rPr>
              <a:t>Τα μέρη πρέπει από κοινού να λαμβάνουν αμέσως όλα τα αναγκαία μέτρα</a:t>
            </a:r>
            <a:r>
              <a:rPr lang="el-GR" dirty="0">
                <a:solidFill>
                  <a:srgbClr val="000000"/>
                </a:solidFill>
                <a:latin typeface="Times New Roman" panose="02020603050405020304" pitchFamily="18" charset="0"/>
              </a:rPr>
              <a:t> για περιορισμό της ζημιάς και των επιπτώσεων που οφείλονται σε ανωτέρα βία και να φροντίζουν στον μεγαλύτερο δυνατό βαθμό για την ομαλή υλοποίηση της δράσης</a:t>
            </a:r>
          </a:p>
          <a:p>
            <a:pPr algn="just"/>
            <a:endParaRPr lang="el-GR" dirty="0">
              <a:solidFill>
                <a:srgbClr val="000000"/>
              </a:solidFill>
              <a:latin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Έξοδα που συνδέονται με καταστάσεις ανωτέρας βίας θεωρούνται επιλέξιμα</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δεν εγκρίνονται όμως επιπλέον του ποσού επιχορήγησης που αναγράφεται στο σημείο 3. του δελτίου δεδομένων της Συμφωνίας</a:t>
            </a:r>
            <a:endParaRPr lang="el-GR" dirty="0">
              <a:latin typeface="Times New Roman" panose="02020603050405020304" pitchFamily="18" charset="0"/>
              <a:cs typeface="Times New Roman" panose="02020603050405020304" pitchFamily="18" charset="0"/>
            </a:endParaRPr>
          </a:p>
          <a:p>
            <a:pPr algn="just"/>
            <a:endParaRPr lang="el-GR" dirty="0">
              <a:solidFill>
                <a:srgbClr val="000000"/>
              </a:solidFill>
              <a:latin typeface="Times New Roman" panose="02020603050405020304" pitchFamily="18" charset="0"/>
            </a:endParaRPr>
          </a:p>
          <a:p>
            <a:pPr algn="just"/>
            <a:endParaRPr lang="el-GR" dirty="0">
              <a:solidFill>
                <a:srgbClr val="000000"/>
              </a:solidFill>
              <a:latin typeface="Times New Roman" panose="02020603050405020304" pitchFamily="18" charset="0"/>
            </a:endParaRPr>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911424" y="650929"/>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(20/)</a:t>
            </a:r>
            <a:endParaRPr lang="en-GB" sz="2800" b="1" dirty="0">
              <a:solidFill>
                <a:schemeClr val="bg1"/>
              </a:solidFill>
              <a:ea typeface="+mj-ea"/>
              <a:cs typeface="+mj-cs"/>
            </a:endParaRPr>
          </a:p>
        </p:txBody>
      </p:sp>
      <p:sp>
        <p:nvSpPr>
          <p:cNvPr id="8" name="Title 1">
            <a:extLst>
              <a:ext uri="{FF2B5EF4-FFF2-40B4-BE49-F238E27FC236}">
                <a16:creationId xmlns:a16="http://schemas.microsoft.com/office/drawing/2014/main" id="{5827D5AF-A7E7-8356-D70C-F92805705992}"/>
              </a:ext>
            </a:extLst>
          </p:cNvPr>
          <p:cNvSpPr txBox="1">
            <a:spLocks/>
          </p:cNvSpPr>
          <p:nvPr/>
        </p:nvSpPr>
        <p:spPr>
          <a:xfrm>
            <a:off x="-312712" y="43466"/>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(2</a:t>
            </a:r>
            <a:r>
              <a:rPr lang="en-GB" sz="2800" b="1" dirty="0">
                <a:solidFill>
                  <a:schemeClr val="bg1"/>
                </a:solidFill>
                <a:ea typeface="+mj-ea"/>
                <a:cs typeface="+mj-cs"/>
              </a:rPr>
              <a:t>4</a:t>
            </a:r>
            <a:r>
              <a:rPr lang="el-GR" sz="2800" b="1" dirty="0">
                <a:solidFill>
                  <a:schemeClr val="bg1"/>
                </a:solidFill>
                <a:ea typeface="+mj-ea"/>
                <a:cs typeface="+mj-cs"/>
              </a:rPr>
              <a:t>/25)</a:t>
            </a:r>
            <a:endParaRPr lang="en-GB" sz="2800" b="1" dirty="0">
              <a:solidFill>
                <a:schemeClr val="bg1"/>
              </a:solidFill>
              <a:ea typeface="+mj-ea"/>
              <a:cs typeface="+mj-cs"/>
            </a:endParaRPr>
          </a:p>
        </p:txBody>
      </p:sp>
    </p:spTree>
    <p:extLst>
      <p:ext uri="{BB962C8B-B14F-4D97-AF65-F5344CB8AC3E}">
        <p14:creationId xmlns:p14="http://schemas.microsoft.com/office/powerpoint/2010/main" val="38972885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What are interpretation clauses - iPleaders">
            <a:extLst>
              <a:ext uri="{FF2B5EF4-FFF2-40B4-BE49-F238E27FC236}">
                <a16:creationId xmlns:a16="http://schemas.microsoft.com/office/drawing/2014/main" id="{E6A4C6D1-73F4-CFF2-B7C7-9C59088D74BC}"/>
              </a:ext>
            </a:extLst>
          </p:cNvPr>
          <p:cNvPicPr>
            <a:picLocks noChangeAspect="1" noChangeArrowheads="1"/>
          </p:cNvPicPr>
          <p:nvPr/>
        </p:nvPicPr>
        <p:blipFill>
          <a:blip r:embed="rId3">
            <a:duotone>
              <a:schemeClr val="bg2">
                <a:shade val="45000"/>
                <a:satMod val="135000"/>
              </a:schemeClr>
              <a:prstClr val="white"/>
            </a:duotone>
            <a:alphaModFix amt="20000"/>
            <a:extLst>
              <a:ext uri="{28A0092B-C50C-407E-A947-70E740481C1C}">
                <a14:useLocalDpi xmlns:a14="http://schemas.microsoft.com/office/drawing/2010/main" val="0"/>
              </a:ext>
            </a:extLst>
          </a:blip>
          <a:srcRect/>
          <a:stretch>
            <a:fillRect/>
          </a:stretch>
        </p:blipFill>
        <p:spPr bwMode="auto">
          <a:xfrm>
            <a:off x="-413273" y="636109"/>
            <a:ext cx="13018546" cy="61935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27340" y="1254067"/>
            <a:ext cx="11557292" cy="3170099"/>
          </a:xfrm>
          <a:prstGeom prst="rect">
            <a:avLst/>
          </a:prstGeom>
          <a:noFill/>
        </p:spPr>
        <p:txBody>
          <a:bodyPr wrap="square" rtlCol="0">
            <a:spAutoFit/>
          </a:bodyPr>
          <a:lstStyle/>
          <a:p>
            <a:pPr marL="342900" indent="-342900">
              <a:buFont typeface="Wingdings" panose="05000000000000000000" pitchFamily="2" charset="2"/>
              <a:buChar char="§"/>
              <a:tabLst>
                <a:tab pos="357188" algn="l"/>
              </a:tabLst>
            </a:pPr>
            <a:r>
              <a:rPr lang="el-GR" sz="2000" b="1" u="sng" dirty="0"/>
              <a:t>Άρθρο 37</a:t>
            </a:r>
            <a:r>
              <a:rPr lang="el-GR" sz="2000" b="1" dirty="0"/>
              <a:t> – </a:t>
            </a:r>
            <a:r>
              <a:rPr lang="el-GR" sz="2000" b="1" u="sng" dirty="0"/>
              <a:t>Ερμηνεία της Συμφωνίας</a:t>
            </a:r>
            <a:r>
              <a:rPr lang="el-GR" sz="2000" b="1" dirty="0"/>
              <a:t>:</a:t>
            </a:r>
            <a:endParaRPr lang="en-GB" sz="2000" b="1" dirty="0"/>
          </a:p>
          <a:p>
            <a:pPr>
              <a:tabLst>
                <a:tab pos="357188" algn="l"/>
              </a:tabLst>
            </a:pPr>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dirty="0">
                <a:solidFill>
                  <a:srgbClr val="000000"/>
                </a:solidFill>
                <a:latin typeface="Times New Roman" panose="02020603050405020304" pitchFamily="18" charset="0"/>
              </a:rPr>
              <a:t>Οι διατάξεις του δελτίου δεδομένων υπερισχύουν των υπολοίπων όρων και προϋποθέσεων (=Άρθρων) της Συμφωνίας</a:t>
            </a:r>
          </a:p>
          <a:p>
            <a:endParaRPr lang="en-GB" dirty="0">
              <a:solidFill>
                <a:srgbClr val="000000"/>
              </a:solidFill>
              <a:latin typeface="Times New Roman" panose="02020603050405020304" pitchFamily="18" charset="0"/>
            </a:endParaRPr>
          </a:p>
          <a:p>
            <a:endParaRPr lang="el-GR" dirty="0">
              <a:solidFill>
                <a:srgbClr val="000000"/>
              </a:solidFill>
              <a:latin typeface="Times New Roman" panose="02020603050405020304" pitchFamily="18" charset="0"/>
            </a:endParaRPr>
          </a:p>
          <a:p>
            <a:pPr marL="285750" indent="-285750">
              <a:buFont typeface="Wingdings" panose="05000000000000000000" pitchFamily="2" charset="2"/>
              <a:buChar char="ü"/>
            </a:pPr>
            <a:r>
              <a:rPr lang="el-GR" dirty="0">
                <a:solidFill>
                  <a:srgbClr val="000000"/>
                </a:solidFill>
                <a:latin typeface="Times New Roman" panose="02020603050405020304" pitchFamily="18" charset="0"/>
              </a:rPr>
              <a:t>Το Παράρτημα 2 υπερισχύει των όρων και προϋποθέσεων</a:t>
            </a:r>
          </a:p>
          <a:p>
            <a:endParaRPr lang="en-GB" dirty="0">
              <a:solidFill>
                <a:srgbClr val="000000"/>
              </a:solidFill>
              <a:latin typeface="Times New Roman" panose="02020603050405020304" pitchFamily="18" charset="0"/>
            </a:endParaRPr>
          </a:p>
          <a:p>
            <a:endParaRPr lang="el-GR" dirty="0">
              <a:solidFill>
                <a:srgbClr val="000000"/>
              </a:solidFill>
              <a:latin typeface="Times New Roman" panose="02020603050405020304" pitchFamily="18" charset="0"/>
            </a:endParaRPr>
          </a:p>
          <a:p>
            <a:pPr marL="285750" indent="-285750">
              <a:buFont typeface="Wingdings" panose="05000000000000000000" pitchFamily="2" charset="2"/>
              <a:buChar char="ü"/>
            </a:pPr>
            <a:r>
              <a:rPr lang="el-GR" dirty="0">
                <a:solidFill>
                  <a:srgbClr val="000000"/>
                </a:solidFill>
                <a:latin typeface="Times New Roman" panose="02020603050405020304" pitchFamily="18" charset="0"/>
              </a:rPr>
              <a:t>Οι όροι και οι προϋποθέσεις υπερισχύουν των Παραρτημάτων, πλην του Παραρτήματος 2</a:t>
            </a:r>
          </a:p>
          <a:p>
            <a:endParaRPr lang="el-GR" dirty="0">
              <a:solidFill>
                <a:srgbClr val="000000"/>
              </a:solidFill>
              <a:latin typeface="Times New Roman" panose="02020603050405020304" pitchFamily="18" charset="0"/>
            </a:endParaRPr>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911424" y="650929"/>
            <a:ext cx="7344816" cy="576063"/>
          </a:xfrm>
          <a:prstGeom prst="rect">
            <a:avLst/>
          </a:prstGeom>
        </p:spPr>
        <p:txBody>
          <a:bodyPr vert="horz" lIns="91440" tIns="45720" rIns="91440" bIns="45720" rtlCol="0" anchor="ctr">
            <a:noAutofit/>
          </a:bodyPr>
          <a:lstStyle/>
          <a:p>
            <a:pPr algn="ctr">
              <a:spcBef>
                <a:spcPct val="0"/>
              </a:spcBef>
              <a:defRPr/>
            </a:pPr>
            <a:endParaRPr lang="en-GB" sz="2800" b="1" dirty="0">
              <a:solidFill>
                <a:schemeClr val="bg1"/>
              </a:solidFill>
              <a:ea typeface="+mj-ea"/>
              <a:cs typeface="+mj-cs"/>
            </a:endParaRPr>
          </a:p>
        </p:txBody>
      </p:sp>
      <p:sp>
        <p:nvSpPr>
          <p:cNvPr id="8" name="Title 1">
            <a:extLst>
              <a:ext uri="{FF2B5EF4-FFF2-40B4-BE49-F238E27FC236}">
                <a16:creationId xmlns:a16="http://schemas.microsoft.com/office/drawing/2014/main" id="{5827D5AF-A7E7-8356-D70C-F92805705992}"/>
              </a:ext>
            </a:extLst>
          </p:cNvPr>
          <p:cNvSpPr txBox="1">
            <a:spLocks/>
          </p:cNvSpPr>
          <p:nvPr/>
        </p:nvSpPr>
        <p:spPr>
          <a:xfrm>
            <a:off x="-312712" y="38596"/>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(25/25)</a:t>
            </a:r>
            <a:endParaRPr lang="en-GB" sz="2800" b="1" dirty="0">
              <a:solidFill>
                <a:schemeClr val="bg1"/>
              </a:solidFill>
              <a:ea typeface="+mj-ea"/>
              <a:cs typeface="+mj-cs"/>
            </a:endParaRPr>
          </a:p>
        </p:txBody>
      </p:sp>
    </p:spTree>
    <p:extLst>
      <p:ext uri="{BB962C8B-B14F-4D97-AF65-F5344CB8AC3E}">
        <p14:creationId xmlns:p14="http://schemas.microsoft.com/office/powerpoint/2010/main" val="15917046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836712"/>
            <a:ext cx="11400991" cy="5570756"/>
          </a:xfrm>
          <a:prstGeom prst="rect">
            <a:avLst/>
          </a:prstGeom>
          <a:noFill/>
        </p:spPr>
        <p:txBody>
          <a:bodyPr wrap="square" rtlCol="0">
            <a:spAutoFit/>
          </a:bodyPr>
          <a:lstStyle/>
          <a:p>
            <a:pPr algn="just"/>
            <a:endParaRPr lang="el-GR" b="1" u="sng" dirty="0"/>
          </a:p>
          <a:p>
            <a:pPr marL="285750" indent="-285750" algn="just">
              <a:buFont typeface="Wingdings" panose="05000000000000000000" pitchFamily="2" charset="2"/>
              <a:buChar char="§"/>
            </a:pPr>
            <a:r>
              <a:rPr lang="el-GR" sz="2000" b="1" u="sng" dirty="0">
                <a:ea typeface="Times New Roman" panose="02020603050405020304" pitchFamily="18" charset="0"/>
                <a:cs typeface="Times New Roman" panose="02020603050405020304" pitchFamily="18" charset="0"/>
                <a:sym typeface="Wingdings" panose="05000000000000000000" pitchFamily="2" charset="2"/>
              </a:rPr>
              <a:t>Επιπρόσθετοι ειδικοί κανόνες που δε συνδέονται με συγκεκριμένα Άρθρα της Συμφωνίας</a:t>
            </a:r>
            <a:r>
              <a:rPr lang="el-GR" sz="2000" b="1" dirty="0">
                <a:ea typeface="Times New Roman" panose="02020603050405020304" pitchFamily="18" charset="0"/>
                <a:cs typeface="Times New Roman" panose="02020603050405020304" pitchFamily="18" charset="0"/>
                <a:sym typeface="Wingdings" panose="05000000000000000000" pitchFamily="2" charset="2"/>
              </a:rPr>
              <a:t>:</a:t>
            </a:r>
          </a:p>
          <a:p>
            <a:pPr algn="just"/>
            <a:endParaRPr lang="el-GR" b="1" u="sng" dirty="0"/>
          </a:p>
          <a:p>
            <a:pPr algn="just"/>
            <a:r>
              <a:rPr lang="el-GR" b="1" u="sng" dirty="0">
                <a:latin typeface="Times New Roman" panose="02020603050405020304" pitchFamily="18" charset="0"/>
                <a:cs typeface="Times New Roman" panose="02020603050405020304" pitchFamily="18" charset="0"/>
                <a:sym typeface="Wingdings" panose="05000000000000000000" pitchFamily="2" charset="2"/>
              </a:rPr>
              <a:t>11. Στήριξη για την Ένταξη Συμμετεχόντων με Λιγότερες Ευκαιρίες</a:t>
            </a:r>
            <a:r>
              <a:rPr lang="el-GR" b="1" dirty="0">
                <a:latin typeface="Times New Roman" panose="02020603050405020304" pitchFamily="18" charset="0"/>
                <a:cs typeface="Times New Roman" panose="02020603050405020304" pitchFamily="18" charset="0"/>
                <a:sym typeface="Wingdings" panose="05000000000000000000" pitchFamily="2" charset="2"/>
              </a:rPr>
              <a:t> </a:t>
            </a: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466090" indent="-285750">
              <a:spcAft>
                <a:spcPts val="600"/>
              </a:spcAft>
              <a:buFont typeface="Wingdings" panose="05000000000000000000" pitchFamily="2" charset="2"/>
              <a:buChar char="ü"/>
            </a:pPr>
            <a:r>
              <a:rPr lang="el-GR" dirty="0">
                <a:solidFill>
                  <a:srgbClr val="000000"/>
                </a:solidFill>
                <a:latin typeface="Times New Roman" panose="02020603050405020304" pitchFamily="18" charset="0"/>
                <a:ea typeface="Times New Roman" panose="02020603050405020304" pitchFamily="18" charset="0"/>
              </a:rPr>
              <a:t>Οι δικαιούχοι οφείλουν να διασφαλίζουν ότι παρέχεται </a:t>
            </a:r>
            <a:r>
              <a:rPr lang="el-GR" u="sng" dirty="0">
                <a:solidFill>
                  <a:srgbClr val="000000"/>
                </a:solidFill>
                <a:latin typeface="Times New Roman" panose="02020603050405020304" pitchFamily="18" charset="0"/>
                <a:ea typeface="Times New Roman" panose="02020603050405020304" pitchFamily="18" charset="0"/>
              </a:rPr>
              <a:t>επαρκής στήριξη στα άτομα με λιγότερες ευκαιρίες</a:t>
            </a:r>
            <a:r>
              <a:rPr lang="el-GR" dirty="0">
                <a:solidFill>
                  <a:srgbClr val="000000"/>
                </a:solidFill>
                <a:latin typeface="Times New Roman" panose="02020603050405020304" pitchFamily="18" charset="0"/>
                <a:ea typeface="Times New Roman" panose="02020603050405020304" pitchFamily="18" charset="0"/>
              </a:rPr>
              <a:t>, τα οποία συμμετέχουν στο έργο</a:t>
            </a: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algn="just"/>
            <a:r>
              <a:rPr lang="el-GR" b="1" u="sng" dirty="0">
                <a:latin typeface="Times New Roman" panose="02020603050405020304" pitchFamily="18" charset="0"/>
                <a:cs typeface="Times New Roman" panose="02020603050405020304" pitchFamily="18" charset="0"/>
                <a:sym typeface="Wingdings" panose="05000000000000000000" pitchFamily="2" charset="2"/>
              </a:rPr>
              <a:t>12. Προστασία και Ασφάλεια των Συμμετεχόντων</a:t>
            </a:r>
            <a:r>
              <a:rPr lang="el-GR" b="1" dirty="0">
                <a:latin typeface="Times New Roman" panose="02020603050405020304" pitchFamily="18" charset="0"/>
                <a:cs typeface="Times New Roman" panose="02020603050405020304" pitchFamily="18" charset="0"/>
                <a:sym typeface="Wingdings" panose="05000000000000000000" pitchFamily="2" charset="2"/>
              </a:rPr>
              <a:t> </a:t>
            </a: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466090" indent="-285750">
              <a:spcAft>
                <a:spcPts val="600"/>
              </a:spcAft>
              <a:buFont typeface="Wingdings" panose="05000000000000000000" pitchFamily="2" charset="2"/>
              <a:buChar char="ü"/>
            </a:pPr>
            <a:r>
              <a:rPr lang="el-GR" dirty="0">
                <a:solidFill>
                  <a:srgbClr val="000000"/>
                </a:solidFill>
                <a:latin typeface="Times New Roman" panose="02020603050405020304" pitchFamily="18" charset="0"/>
                <a:ea typeface="Times New Roman" panose="02020603050405020304" pitchFamily="18" charset="0"/>
              </a:rPr>
              <a:t>Οι δικαιούχοι πρέπει να εφαρμόζουν </a:t>
            </a:r>
            <a:r>
              <a:rPr lang="el-GR" u="sng" dirty="0">
                <a:solidFill>
                  <a:srgbClr val="000000"/>
                </a:solidFill>
                <a:latin typeface="Times New Roman" panose="02020603050405020304" pitchFamily="18" charset="0"/>
                <a:ea typeface="Times New Roman" panose="02020603050405020304" pitchFamily="18" charset="0"/>
              </a:rPr>
              <a:t>αποτελεσματικές διαδικασίες για την ασφάλεια και την προστασία των συμμετεχόντων</a:t>
            </a:r>
            <a:r>
              <a:rPr lang="el-GR" dirty="0">
                <a:solidFill>
                  <a:srgbClr val="000000"/>
                </a:solidFill>
                <a:latin typeface="Times New Roman" panose="02020603050405020304" pitchFamily="18" charset="0"/>
                <a:ea typeface="Times New Roman" panose="02020603050405020304" pitchFamily="18" charset="0"/>
              </a:rPr>
              <a:t> στο Σχέδιο. Οι δικαιούχοι πρέπει τουλάχιστον να:</a:t>
            </a: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180340">
              <a:spcAft>
                <a:spcPts val="600"/>
              </a:spcAft>
            </a:pPr>
            <a:r>
              <a:rPr lang="el-GR" dirty="0">
                <a:solidFill>
                  <a:srgbClr val="308879"/>
                </a:solidFill>
                <a:latin typeface="Times New Roman" panose="02020603050405020304" pitchFamily="18" charset="0"/>
                <a:ea typeface="Times New Roman" panose="02020603050405020304" pitchFamily="18" charset="0"/>
              </a:rPr>
              <a:t>Παρέχουν ασφαλιστική κάλυψη στους συμμετέχοντες σε δραστηριότητες στο εξωτερικό</a:t>
            </a:r>
          </a:p>
          <a:p>
            <a:pPr marL="180340">
              <a:spcAft>
                <a:spcPts val="600"/>
              </a:spcAft>
            </a:pPr>
            <a:endParaRPr lang="el-GR" dirty="0">
              <a:solidFill>
                <a:srgbClr val="308879"/>
              </a:solidFill>
              <a:latin typeface="Times New Roman" panose="02020603050405020304" pitchFamily="18" charset="0"/>
              <a:ea typeface="Times New Roman" panose="02020603050405020304" pitchFamily="18" charset="0"/>
            </a:endParaRPr>
          </a:p>
          <a:p>
            <a:pPr marL="180340">
              <a:spcAft>
                <a:spcPts val="600"/>
              </a:spcAft>
            </a:pPr>
            <a:r>
              <a:rPr lang="el-GR" dirty="0">
                <a:solidFill>
                  <a:srgbClr val="308879"/>
                </a:solidFill>
                <a:latin typeface="Times New Roman" panose="02020603050405020304" pitchFamily="18" charset="0"/>
                <a:ea typeface="Times New Roman" panose="02020603050405020304" pitchFamily="18" charset="0"/>
              </a:rPr>
              <a:t>Τηρούν πλήρως τον εφαρμοστέο κανονισμό για την προστασία και την ασφάλεια των ανηλίκων, όπως ορίζεται από την ισχύουσα νομοθεσία στις χώρες αποστολής και υποδοχής, σε ό,τι αφορά θέματα όπως «Συγκατάθεση γονέα ή κηδεμόνα», «Όρια ηλικίας» κτλ.</a:t>
            </a:r>
            <a:endParaRPr lang="el-GR" dirty="0">
              <a:solidFill>
                <a:srgbClr val="000000"/>
              </a:solidFill>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2256928" y="31569"/>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Παράρτημα </a:t>
            </a:r>
            <a:r>
              <a:rPr lang="en-GB" sz="2800" b="1" dirty="0">
                <a:solidFill>
                  <a:schemeClr val="bg1"/>
                </a:solidFill>
                <a:ea typeface="+mj-ea"/>
                <a:cs typeface="+mj-cs"/>
              </a:rPr>
              <a:t>2</a:t>
            </a:r>
            <a:r>
              <a:rPr lang="el-GR" sz="2800" b="1" dirty="0">
                <a:solidFill>
                  <a:schemeClr val="bg1"/>
                </a:solidFill>
                <a:ea typeface="+mj-ea"/>
                <a:cs typeface="+mj-cs"/>
              </a:rPr>
              <a:t> – Ειδικοί Κανόνες (1/2)</a:t>
            </a:r>
            <a:endParaRPr lang="en-GB" sz="2800" b="1" dirty="0">
              <a:solidFill>
                <a:schemeClr val="bg1"/>
              </a:solidFill>
              <a:ea typeface="+mj-ea"/>
              <a:cs typeface="+mj-cs"/>
            </a:endParaRPr>
          </a:p>
        </p:txBody>
      </p:sp>
    </p:spTree>
    <p:extLst>
      <p:ext uri="{BB962C8B-B14F-4D97-AF65-F5344CB8AC3E}">
        <p14:creationId xmlns:p14="http://schemas.microsoft.com/office/powerpoint/2010/main" val="4131445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0" y="814780"/>
            <a:ext cx="11940949" cy="6263253"/>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endParaRPr lang="el-GR" sz="2200" dirty="0">
              <a:solidFill>
                <a:srgbClr val="308879"/>
              </a:solidFill>
            </a:endParaRPr>
          </a:p>
          <a:p>
            <a:pPr marL="342900" indent="-342900">
              <a:buFont typeface="Wingdings" panose="05000000000000000000" pitchFamily="2" charset="2"/>
              <a:buChar char="§"/>
            </a:pPr>
            <a:r>
              <a:rPr lang="en-GB" sz="2000" b="1" u="sng" dirty="0"/>
              <a:t>PREAMBLE</a:t>
            </a:r>
            <a:r>
              <a:rPr lang="el-GR" sz="2000" b="1" u="sng" dirty="0"/>
              <a:t> - ΠΡΟΟΙΜΙΟ</a:t>
            </a:r>
            <a:r>
              <a:rPr lang="el-GR" sz="2000" b="1" dirty="0"/>
              <a:t>: </a:t>
            </a:r>
          </a:p>
          <a:p>
            <a:endParaRPr lang="el-GR" sz="1700" b="1" dirty="0"/>
          </a:p>
          <a:p>
            <a:pPr marL="285750" indent="-285750" algn="just">
              <a:buFont typeface="Wingdings" panose="05000000000000000000" pitchFamily="2" charset="2"/>
              <a:buChar char="ü"/>
            </a:pPr>
            <a:r>
              <a:rPr lang="el-GR" b="1" dirty="0"/>
              <a:t>Στοιχεία οργανισμών-μερών που συνάπτουν τη Συμφωνία</a:t>
            </a:r>
            <a:r>
              <a:rPr lang="el-GR" dirty="0"/>
              <a:t>:</a:t>
            </a:r>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pPr algn="just"/>
            <a:r>
              <a:rPr lang="el-GR" sz="1700" i="1" u="sng" dirty="0"/>
              <a:t>Σημειώσεις</a:t>
            </a:r>
            <a:r>
              <a:rPr lang="el-GR" sz="1700" i="1" dirty="0"/>
              <a:t>: </a:t>
            </a:r>
          </a:p>
          <a:p>
            <a:pPr algn="just">
              <a:buAutoNum type="arabicPeriod"/>
              <a:tabLst>
                <a:tab pos="361950" algn="l"/>
                <a:tab pos="539750" algn="l"/>
              </a:tabLst>
            </a:pPr>
            <a:r>
              <a:rPr lang="el-GR" sz="1700" i="1" dirty="0"/>
              <a:t>    </a:t>
            </a:r>
            <a:r>
              <a:rPr lang="el-GR" sz="1700" i="1" u="sng" dirty="0"/>
              <a:t>Μόνο ο συντονιστής εταίρος υπογράφει τη Συμφωνία Επιχορήγησης</a:t>
            </a:r>
            <a:r>
              <a:rPr lang="el-GR" sz="1700" i="1" dirty="0"/>
              <a:t>. </a:t>
            </a:r>
            <a:r>
              <a:rPr lang="el-GR" sz="1700" i="1" u="sng" dirty="0"/>
              <a:t>Οι λοιποί εταίροι της κοινοπραξίας υπέγραψαν   </a:t>
            </a:r>
            <a:r>
              <a:rPr lang="en-GB" sz="1700" i="1" u="sng" dirty="0"/>
              <a:t>“mandates”</a:t>
            </a:r>
            <a:r>
              <a:rPr lang="el-GR" sz="1700" i="1" u="sng" dirty="0"/>
              <a:t> προς τον Συντονιστή</a:t>
            </a:r>
            <a:r>
              <a:rPr lang="el-GR" sz="1700" i="1" dirty="0"/>
              <a:t>, κατά το στάδιο υποβολής της αίτησης. Όλες οι παραπάνω υπογραφές προέρχονται από τους νόμιμους εκπροσώπους των εταίρων οργανισμών.</a:t>
            </a:r>
          </a:p>
          <a:p>
            <a:pPr algn="just">
              <a:tabLst>
                <a:tab pos="355600" algn="l"/>
                <a:tab pos="539750" algn="l"/>
              </a:tabLst>
            </a:pPr>
            <a:endParaRPr lang="el-GR" sz="1000" i="1" dirty="0"/>
          </a:p>
          <a:p>
            <a:pPr algn="just"/>
            <a:r>
              <a:rPr lang="el-GR" sz="1700" i="1" dirty="0"/>
              <a:t>2.   </a:t>
            </a:r>
            <a:r>
              <a:rPr lang="el-GR" sz="1700" i="1" u="sng" dirty="0"/>
              <a:t>Μόνο τα στοιχεία του Συντονιστή εταίρου αναγράφονται στο Προοίμιο</a:t>
            </a:r>
            <a:r>
              <a:rPr lang="el-GR" sz="1700" i="1" dirty="0"/>
              <a:t>. Για τα στοιχεία των λοιπών εταίρων γίνεται παραπομπή στο Παράρτημα 1</a:t>
            </a:r>
            <a:r>
              <a:rPr lang="en-GB" sz="1700" i="1" dirty="0"/>
              <a:t> </a:t>
            </a:r>
            <a:r>
              <a:rPr lang="el-GR" sz="1700" i="1" dirty="0"/>
              <a:t>της Συμφωνίας.</a:t>
            </a:r>
          </a:p>
          <a:p>
            <a:pPr algn="just"/>
            <a:endParaRPr lang="en-GB" sz="1000" i="1" dirty="0"/>
          </a:p>
          <a:p>
            <a:pPr marL="342900" indent="-342900" algn="just">
              <a:buAutoNum type="arabicPeriod" startAt="3"/>
            </a:pPr>
            <a:r>
              <a:rPr lang="el-GR" sz="1700" i="1" dirty="0"/>
              <a:t>Όλα τα επίσημα έγγραφα ενός επιχορηγημένου Σχεδίου </a:t>
            </a:r>
            <a:r>
              <a:rPr lang="el-GR" sz="1700" i="1" u="sng" dirty="0"/>
              <a:t>υπογράφονται από τον νόμιμο εκπρόσωπο του συντονιστή </a:t>
            </a:r>
          </a:p>
          <a:p>
            <a:pPr algn="just"/>
            <a:r>
              <a:rPr lang="el-GR" sz="1700" i="1" u="sng" dirty="0"/>
              <a:t>εταίρου</a:t>
            </a:r>
            <a:r>
              <a:rPr lang="en-GB" sz="1700" i="1" u="sng" dirty="0"/>
              <a:t> </a:t>
            </a:r>
            <a:r>
              <a:rPr lang="el-GR" sz="1700" i="1" u="sng" dirty="0"/>
              <a:t>και τον νόμιμο εκπρόσωπο της Εθνικής Υπηρεσίας</a:t>
            </a:r>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119336" y="13681"/>
            <a:ext cx="8208912"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 Προοίμιο (1/2)</a:t>
            </a:r>
            <a:endParaRPr lang="en-GB" sz="2800" b="1" dirty="0">
              <a:solidFill>
                <a:schemeClr val="bg1"/>
              </a:solidFill>
              <a:ea typeface="+mj-ea"/>
              <a:cs typeface="+mj-cs"/>
            </a:endParaRPr>
          </a:p>
        </p:txBody>
      </p:sp>
      <p:graphicFrame>
        <p:nvGraphicFramePr>
          <p:cNvPr id="8" name="Diagram 7">
            <a:extLst>
              <a:ext uri="{FF2B5EF4-FFF2-40B4-BE49-F238E27FC236}">
                <a16:creationId xmlns:a16="http://schemas.microsoft.com/office/drawing/2014/main" id="{F7C163FB-2F75-7D68-4331-B1311D81DD0A}"/>
              </a:ext>
            </a:extLst>
          </p:cNvPr>
          <p:cNvGraphicFramePr/>
          <p:nvPr>
            <p:extLst>
              <p:ext uri="{D42A27DB-BD31-4B8C-83A1-F6EECF244321}">
                <p14:modId xmlns:p14="http://schemas.microsoft.com/office/powerpoint/2010/main" val="4173346640"/>
              </p:ext>
            </p:extLst>
          </p:nvPr>
        </p:nvGraphicFramePr>
        <p:xfrm>
          <a:off x="119336" y="2492896"/>
          <a:ext cx="5616624" cy="1453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01373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54779" y="615951"/>
            <a:ext cx="11665295" cy="6617196"/>
          </a:xfrm>
          <a:prstGeom prst="rect">
            <a:avLst/>
          </a:prstGeom>
          <a:noFill/>
        </p:spPr>
        <p:txBody>
          <a:bodyPr wrap="square" rtlCol="0">
            <a:spAutoFit/>
          </a:bodyPr>
          <a:lstStyle/>
          <a:p>
            <a:pPr algn="just"/>
            <a:endParaRPr lang="el-GR" b="1" u="sng" dirty="0"/>
          </a:p>
          <a:p>
            <a:pPr marL="285750" indent="-285750" algn="just">
              <a:buFont typeface="Wingdings" panose="05000000000000000000" pitchFamily="2" charset="2"/>
              <a:buChar char="§"/>
            </a:pPr>
            <a:r>
              <a:rPr lang="el-GR" sz="2000" b="1" u="sng" dirty="0">
                <a:ea typeface="Times New Roman" panose="02020603050405020304" pitchFamily="18" charset="0"/>
                <a:cs typeface="Times New Roman" panose="02020603050405020304" pitchFamily="18" charset="0"/>
                <a:sym typeface="Wingdings" panose="05000000000000000000" pitchFamily="2" charset="2"/>
              </a:rPr>
              <a:t>Επιπρόσθετοι ειδικοί κανόνες που δε συνδέονται με συγκεκριμένα Άρθρα της Συμφωνίας</a:t>
            </a:r>
            <a:r>
              <a:rPr lang="el-GR" sz="2000" b="1" dirty="0">
                <a:ea typeface="Times New Roman" panose="02020603050405020304" pitchFamily="18" charset="0"/>
                <a:cs typeface="Times New Roman" panose="02020603050405020304" pitchFamily="18" charset="0"/>
                <a:sym typeface="Wingdings" panose="05000000000000000000" pitchFamily="2" charset="2"/>
              </a:rPr>
              <a:t>:</a:t>
            </a:r>
          </a:p>
          <a:p>
            <a:pPr algn="just"/>
            <a:endParaRPr lang="el-GR" sz="1000" b="1" u="sng" dirty="0"/>
          </a:p>
          <a:p>
            <a:pPr algn="just">
              <a:tabLst>
                <a:tab pos="357188" algn="l"/>
              </a:tabLst>
            </a:pPr>
            <a:r>
              <a:rPr lang="el-GR" b="1" u="sng" dirty="0">
                <a:latin typeface="Times New Roman" panose="02020603050405020304" pitchFamily="18" charset="0"/>
                <a:cs typeface="Times New Roman" panose="02020603050405020304" pitchFamily="18" charset="0"/>
                <a:sym typeface="Wingdings" panose="05000000000000000000" pitchFamily="2" charset="2"/>
              </a:rPr>
              <a:t>13 &amp; 14. Παρακολούθηση και Αξιολόγηση των Διαπιστεύσεων (αφορά μόνο την </a:t>
            </a:r>
            <a:r>
              <a:rPr lang="el-GR" b="1" u="sng" dirty="0" err="1">
                <a:latin typeface="Times New Roman" panose="02020603050405020304" pitchFamily="18" charset="0"/>
                <a:cs typeface="Times New Roman" panose="02020603050405020304" pitchFamily="18" charset="0"/>
                <a:sym typeface="Wingdings" panose="05000000000000000000" pitchFamily="2" charset="2"/>
              </a:rPr>
              <a:t>Τριτόβάθμια</a:t>
            </a:r>
            <a:r>
              <a:rPr lang="el-GR" b="1" u="sng" dirty="0">
                <a:latin typeface="Times New Roman" panose="02020603050405020304" pitchFamily="18" charset="0"/>
                <a:cs typeface="Times New Roman" panose="02020603050405020304" pitchFamily="18" charset="0"/>
                <a:sym typeface="Wingdings" panose="05000000000000000000" pitchFamily="2" charset="2"/>
              </a:rPr>
              <a:t>)</a:t>
            </a:r>
            <a:r>
              <a:rPr lang="el-GR" b="1" dirty="0">
                <a:latin typeface="Times New Roman" panose="02020603050405020304" pitchFamily="18" charset="0"/>
                <a:cs typeface="Times New Roman" panose="02020603050405020304" pitchFamily="18" charset="0"/>
                <a:sym typeface="Wingdings" panose="05000000000000000000" pitchFamily="2" charset="2"/>
              </a:rPr>
              <a:t> </a:t>
            </a:r>
          </a:p>
          <a:p>
            <a:pPr algn="just"/>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466090" indent="-285750" algn="just">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Η ΕΥ και η ΕΕ παρακολουθούν την ορθή εφαρμογή του Χάρτη </a:t>
            </a:r>
            <a:r>
              <a:rPr lang="en-GB" u="sng" dirty="0">
                <a:solidFill>
                  <a:srgbClr val="000000"/>
                </a:solidFill>
                <a:latin typeface="Times New Roman" panose="02020603050405020304" pitchFamily="18" charset="0"/>
                <a:ea typeface="Times New Roman" panose="02020603050405020304" pitchFamily="18" charset="0"/>
              </a:rPr>
              <a:t>Erasmu</a:t>
            </a:r>
            <a:r>
              <a:rPr lang="en-GB" dirty="0">
                <a:solidFill>
                  <a:srgbClr val="000000"/>
                </a:solidFill>
                <a:latin typeface="Times New Roman" panose="02020603050405020304" pitchFamily="18" charset="0"/>
                <a:ea typeface="Times New Roman" panose="02020603050405020304" pitchFamily="18" charset="0"/>
              </a:rPr>
              <a:t>s </a:t>
            </a:r>
            <a:r>
              <a:rPr lang="el-GR" dirty="0">
                <a:solidFill>
                  <a:srgbClr val="000000"/>
                </a:solidFill>
                <a:latin typeface="Times New Roman" panose="02020603050405020304" pitchFamily="18" charset="0"/>
                <a:ea typeface="Times New Roman" panose="02020603050405020304" pitchFamily="18" charset="0"/>
              </a:rPr>
              <a:t>για την Ανώτατη/Τριτοβάθμια Εκπαίδευση </a:t>
            </a:r>
            <a:r>
              <a:rPr lang="el-GR"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 Τ</a:t>
            </a:r>
            <a:r>
              <a:rPr lang="el-GR" dirty="0">
                <a:solidFill>
                  <a:srgbClr val="000000"/>
                </a:solidFill>
                <a:latin typeface="Times New Roman" panose="02020603050405020304" pitchFamily="18" charset="0"/>
                <a:ea typeface="Times New Roman" panose="02020603050405020304" pitchFamily="18" charset="0"/>
              </a:rPr>
              <a:t>α Ιδρύματα Τριτοβάθμιας Εκπαίδευσης που συμμετέχουν ως εταίροι σε Σχέδια Βασικής Δράσης 2 πρέπει να είναι κάτοχοι του Χάρτη, νοουμένου ότι προέρχονται από χώρες – μέλη ή χώρες συνδεδεμένες με το Πρόγραμμα </a:t>
            </a:r>
          </a:p>
          <a:p>
            <a:pPr marL="180340" algn="just">
              <a:spcAft>
                <a:spcPts val="600"/>
              </a:spcAft>
            </a:pPr>
            <a:endParaRPr lang="el-GR" sz="1000" dirty="0">
              <a:solidFill>
                <a:srgbClr val="000000"/>
              </a:solidFill>
              <a:highlight>
                <a:srgbClr val="FFFF00"/>
              </a:highlight>
              <a:latin typeface="Times New Roman" panose="02020603050405020304" pitchFamily="18" charset="0"/>
              <a:ea typeface="Times New Roman" panose="02020603050405020304" pitchFamily="18" charset="0"/>
            </a:endParaRPr>
          </a:p>
          <a:p>
            <a:pPr marL="466090" indent="-285750" algn="just">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Η ΕΥ δικαιούται να συστήσει στην ΕΕ να αναστείλει ή να ανακαλέσει τον Χάρτη</a:t>
            </a:r>
            <a:r>
              <a:rPr lang="el-GR" dirty="0">
                <a:solidFill>
                  <a:srgbClr val="000000"/>
                </a:solidFill>
                <a:latin typeface="Times New Roman" panose="02020603050405020304" pitchFamily="18" charset="0"/>
                <a:ea typeface="Times New Roman" panose="02020603050405020304" pitchFamily="18" charset="0"/>
              </a:rPr>
              <a:t>, εάν εντοπίσει σοβαρές αδυναμίες κατά την παρακολούθηση</a:t>
            </a:r>
          </a:p>
          <a:p>
            <a:pPr algn="just"/>
            <a:endParaRPr lang="el-GR" sz="10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466090" indent="-285750" algn="just">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Οι δικαιούχοι που είναι εγκατεστημένοι σε μη συνδεδεμένες με το Πρόγραμμα τρίτες χώρες δεσμεύονται να τηρούν τις ίδιες αρχές με τους δικαιούχους που είναι εγκατεστημένοι σε συνδεδεμένες με το Πρόγραμμα χώρες</a:t>
            </a:r>
            <a:r>
              <a:rPr lang="el-GR" dirty="0">
                <a:solidFill>
                  <a:srgbClr val="000000"/>
                </a:solidFill>
                <a:latin typeface="Times New Roman" panose="02020603050405020304" pitchFamily="18" charset="0"/>
                <a:ea typeface="Times New Roman" panose="02020603050405020304" pitchFamily="18" charset="0"/>
              </a:rPr>
              <a:t> όσον αφορά τον Χάρτη </a:t>
            </a:r>
            <a:r>
              <a:rPr lang="en-GB" dirty="0">
                <a:solidFill>
                  <a:srgbClr val="000000"/>
                </a:solidFill>
                <a:latin typeface="Times New Roman" panose="02020603050405020304" pitchFamily="18" charset="0"/>
                <a:ea typeface="Times New Roman" panose="02020603050405020304" pitchFamily="18" charset="0"/>
              </a:rPr>
              <a:t>Erasmus</a:t>
            </a:r>
            <a:endParaRPr lang="el-GR" dirty="0">
              <a:solidFill>
                <a:srgbClr val="000000"/>
              </a:solidFill>
              <a:latin typeface="Times New Roman" panose="02020603050405020304" pitchFamily="18" charset="0"/>
              <a:ea typeface="Times New Roman" panose="02020603050405020304" pitchFamily="18" charset="0"/>
            </a:endParaRPr>
          </a:p>
          <a:p>
            <a:pPr marL="180340" algn="just">
              <a:spcAft>
                <a:spcPts val="600"/>
              </a:spcAft>
            </a:pPr>
            <a:endParaRPr lang="el-GR" sz="1000" dirty="0">
              <a:solidFill>
                <a:srgbClr val="000000"/>
              </a:solidFill>
              <a:latin typeface="Times New Roman" panose="02020603050405020304" pitchFamily="18" charset="0"/>
              <a:ea typeface="Times New Roman" panose="02020603050405020304" pitchFamily="18" charset="0"/>
            </a:endParaRPr>
          </a:p>
          <a:p>
            <a:pPr algn="just">
              <a:spcAft>
                <a:spcPts val="600"/>
              </a:spcAft>
            </a:pPr>
            <a:r>
              <a:rPr lang="en-GB" b="1" u="sng" dirty="0">
                <a:solidFill>
                  <a:srgbClr val="000000"/>
                </a:solidFill>
                <a:latin typeface="Times New Roman" panose="02020603050405020304" pitchFamily="18" charset="0"/>
                <a:ea typeface="Times New Roman" panose="02020603050405020304" pitchFamily="18" charset="0"/>
              </a:rPr>
              <a:t>15. </a:t>
            </a:r>
            <a:r>
              <a:rPr lang="el-GR" b="1" u="sng" dirty="0">
                <a:solidFill>
                  <a:srgbClr val="000000"/>
                </a:solidFill>
                <a:latin typeface="Times New Roman" panose="02020603050405020304" pitchFamily="18" charset="0"/>
                <a:ea typeface="Times New Roman" panose="02020603050405020304" pitchFamily="18" charset="0"/>
              </a:rPr>
              <a:t>Πιστοποιητικό </a:t>
            </a:r>
            <a:r>
              <a:rPr lang="en-GB" b="1" u="sng" dirty="0" err="1">
                <a:solidFill>
                  <a:srgbClr val="000000"/>
                </a:solidFill>
                <a:latin typeface="Times New Roman" panose="02020603050405020304" pitchFamily="18" charset="0"/>
                <a:ea typeface="Times New Roman" panose="02020603050405020304" pitchFamily="18" charset="0"/>
              </a:rPr>
              <a:t>Youthpass</a:t>
            </a:r>
            <a:r>
              <a:rPr lang="el-GR" b="1" dirty="0">
                <a:solidFill>
                  <a:srgbClr val="000000"/>
                </a:solidFill>
                <a:latin typeface="Times New Roman" panose="02020603050405020304" pitchFamily="18" charset="0"/>
                <a:ea typeface="Times New Roman" panose="02020603050405020304" pitchFamily="18" charset="0"/>
              </a:rPr>
              <a:t> (αφορά μόνο τη Νεολαία)</a:t>
            </a:r>
            <a:r>
              <a:rPr lang="el-GR" b="1"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a:t>
            </a:r>
            <a:endParaRPr lang="el-GR" b="1" dirty="0">
              <a:solidFill>
                <a:srgbClr val="000000"/>
              </a:solidFill>
              <a:latin typeface="Times New Roman" panose="02020603050405020304" pitchFamily="18" charset="0"/>
              <a:ea typeface="Times New Roman" panose="02020603050405020304" pitchFamily="18" charset="0"/>
            </a:endParaRPr>
          </a:p>
          <a:p>
            <a:pPr marL="180340" algn="just">
              <a:spcAft>
                <a:spcPts val="600"/>
              </a:spcAft>
            </a:pPr>
            <a:endParaRPr lang="el-GR" sz="1000" dirty="0">
              <a:solidFill>
                <a:srgbClr val="000000"/>
              </a:solidFill>
              <a:latin typeface="Times New Roman" panose="02020603050405020304" pitchFamily="18" charset="0"/>
              <a:ea typeface="Times New Roman" panose="02020603050405020304" pitchFamily="18" charset="0"/>
            </a:endParaRPr>
          </a:p>
          <a:p>
            <a:pPr marL="466090" indent="-285750" algn="just">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Ο δικαιούχος πρέπει να ενημερώσει τους συμμετέχοντες στο έργο για το δικαίωμά τους να λάβουν πιστοποιητικό </a:t>
            </a:r>
            <a:r>
              <a:rPr lang="el-GR" u="sng" dirty="0" err="1">
                <a:solidFill>
                  <a:srgbClr val="000000"/>
                </a:solidFill>
                <a:latin typeface="Times New Roman" panose="02020603050405020304" pitchFamily="18" charset="0"/>
                <a:ea typeface="Times New Roman" panose="02020603050405020304" pitchFamily="18" charset="0"/>
              </a:rPr>
              <a:t>Youthpass</a:t>
            </a:r>
            <a:r>
              <a:rPr lang="el-GR" dirty="0">
                <a:solidFill>
                  <a:srgbClr val="000000"/>
                </a:solidFill>
                <a:latin typeface="Times New Roman" panose="02020603050405020304" pitchFamily="18" charset="0"/>
                <a:ea typeface="Times New Roman" panose="02020603050405020304" pitchFamily="18" charset="0"/>
              </a:rPr>
              <a:t> και να τους το παράσχει, εφόσον το ζητήσουν</a:t>
            </a:r>
          </a:p>
          <a:p>
            <a:pPr algn="just"/>
            <a:endParaRPr lang="en-GB" sz="1700" i="1" u="sng" dirty="0"/>
          </a:p>
          <a:p>
            <a:pPr algn="just"/>
            <a:endParaRPr lang="en-GB" sz="1700" i="1" u="sng" dirty="0"/>
          </a:p>
          <a:p>
            <a:pPr algn="just"/>
            <a:endParaRPr lang="en-GB" sz="1000" i="1" u="sng" dirty="0"/>
          </a:p>
          <a:p>
            <a:pPr algn="just"/>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2256928" y="39888"/>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Παράρτημα </a:t>
            </a:r>
            <a:r>
              <a:rPr lang="en-GB" sz="2800" b="1" dirty="0">
                <a:solidFill>
                  <a:schemeClr val="bg1"/>
                </a:solidFill>
                <a:ea typeface="+mj-ea"/>
                <a:cs typeface="+mj-cs"/>
              </a:rPr>
              <a:t>2</a:t>
            </a:r>
            <a:r>
              <a:rPr lang="el-GR" sz="2800" b="1" dirty="0">
                <a:solidFill>
                  <a:schemeClr val="bg1"/>
                </a:solidFill>
                <a:ea typeface="+mj-ea"/>
                <a:cs typeface="+mj-cs"/>
              </a:rPr>
              <a:t> – Ειδικοί Κανόνες (2/2)</a:t>
            </a:r>
            <a:endParaRPr lang="en-GB" sz="2800" b="1" dirty="0">
              <a:solidFill>
                <a:schemeClr val="bg1"/>
              </a:solidFill>
              <a:ea typeface="+mj-ea"/>
              <a:cs typeface="+mj-cs"/>
            </a:endParaRPr>
          </a:p>
        </p:txBody>
      </p:sp>
    </p:spTree>
    <p:extLst>
      <p:ext uri="{BB962C8B-B14F-4D97-AF65-F5344CB8AC3E}">
        <p14:creationId xmlns:p14="http://schemas.microsoft.com/office/powerpoint/2010/main" val="23347041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TextBox 5">
            <a:extLst>
              <a:ext uri="{FF2B5EF4-FFF2-40B4-BE49-F238E27FC236}">
                <a16:creationId xmlns:a16="http://schemas.microsoft.com/office/drawing/2014/main" id="{CEF231F0-92B8-48DB-9CBF-8DFC382460C2}"/>
              </a:ext>
            </a:extLst>
          </p:cNvPr>
          <p:cNvSpPr txBox="1"/>
          <p:nvPr/>
        </p:nvSpPr>
        <p:spPr>
          <a:xfrm>
            <a:off x="263352" y="3518480"/>
            <a:ext cx="10729192" cy="252376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1EA292"/>
                </a:solidFill>
                <a:effectLst/>
                <a:uLnTx/>
                <a:uFillTx/>
              </a:rPr>
              <a:t>Συμπράξεις Συνεργασίας</a:t>
            </a:r>
            <a:endParaRPr kumimoji="0" lang="en-GB"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7030A0"/>
                </a:solidFill>
                <a:effectLst/>
                <a:uLnTx/>
                <a:uFillTx/>
              </a:rPr>
              <a:t>Διαχείριση Εγκεκριμένων Σχεδίων Πρόσκλησης 2023</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800" b="1" i="0" u="none" strike="noStrike" kern="0" cap="none" spc="0" normalizeH="0" baseline="0" noProof="0" dirty="0">
              <a:ln>
                <a:noFill/>
              </a:ln>
              <a:solidFill>
                <a:srgbClr val="7030A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3400" b="1" i="0" u="none" strike="noStrike" kern="0" cap="none" spc="0" normalizeH="0" baseline="0" noProof="0" dirty="0">
                <a:ln>
                  <a:noFill/>
                </a:ln>
                <a:solidFill>
                  <a:srgbClr val="1EA292"/>
                </a:solidFill>
                <a:effectLst/>
                <a:uLnTx/>
                <a:uFillTx/>
              </a:rPr>
              <a:t>ΤΕΛΙΚΗ ΕΚΘΕΣΗ</a:t>
            </a:r>
            <a:endParaRPr kumimoji="0" lang="en-US" sz="3400" b="1" i="0" u="none" strike="noStrike" kern="0" cap="none" spc="0" normalizeH="0" baseline="0" noProof="0" dirty="0">
              <a:ln>
                <a:noFill/>
              </a:ln>
              <a:solidFill>
                <a:srgbClr val="1EA292"/>
              </a:solidFill>
              <a:effectLst/>
              <a:uLnTx/>
              <a:uFillTx/>
            </a:endParaRPr>
          </a:p>
        </p:txBody>
      </p:sp>
      <p:pic>
        <p:nvPicPr>
          <p:cNvPr id="4" name="Picture 2" descr="See the source image">
            <a:extLst>
              <a:ext uri="{FF2B5EF4-FFF2-40B4-BE49-F238E27FC236}">
                <a16:creationId xmlns:a16="http://schemas.microsoft.com/office/drawing/2014/main" id="{23CC915B-253D-AD98-4985-AD4AC59A8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800" y="815752"/>
            <a:ext cx="4587168" cy="2613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9717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5440" y="1628800"/>
            <a:ext cx="9721080" cy="3046988"/>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ctr">
              <a:spcBef>
                <a:spcPct val="20000"/>
              </a:spcBef>
              <a:defRPr/>
            </a:pPr>
            <a:r>
              <a:rPr lang="el-GR" sz="2400" b="1" dirty="0">
                <a:sym typeface="Wingdings" panose="05000000000000000000" pitchFamily="2" charset="2"/>
              </a:rPr>
              <a:t>  </a:t>
            </a:r>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n-GB" sz="2400"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2977008" y="-24823"/>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Μέρη Τελικής Έκθεσης</a:t>
            </a:r>
            <a:endParaRPr lang="en-GB" sz="2800" b="1" dirty="0">
              <a:solidFill>
                <a:schemeClr val="bg1"/>
              </a:solidFill>
              <a:ea typeface="+mj-ea"/>
              <a:cs typeface="+mj-cs"/>
            </a:endParaRPr>
          </a:p>
        </p:txBody>
      </p:sp>
      <p:sp>
        <p:nvSpPr>
          <p:cNvPr id="6" name="TextBox 5">
            <a:extLst>
              <a:ext uri="{FF2B5EF4-FFF2-40B4-BE49-F238E27FC236}">
                <a16:creationId xmlns:a16="http://schemas.microsoft.com/office/drawing/2014/main" id="{CAC5EEDE-8F59-C717-C311-C1E8B2C4F425}"/>
              </a:ext>
            </a:extLst>
          </p:cNvPr>
          <p:cNvSpPr txBox="1"/>
          <p:nvPr/>
        </p:nvSpPr>
        <p:spPr>
          <a:xfrm>
            <a:off x="191344" y="1244079"/>
            <a:ext cx="3744416" cy="4370427"/>
          </a:xfrm>
          <a:prstGeom prst="rect">
            <a:avLst/>
          </a:prstGeom>
          <a:noFill/>
        </p:spPr>
        <p:txBody>
          <a:bodyPr wrap="square">
            <a:spAutoFit/>
          </a:bodyPr>
          <a:lstStyle/>
          <a:p>
            <a:pPr marL="285750" indent="-285750" algn="just">
              <a:buFont typeface="Wingdings" panose="05000000000000000000" pitchFamily="2" charset="2"/>
              <a:buChar char="§"/>
            </a:pPr>
            <a:r>
              <a:rPr lang="el-GR" sz="2000" b="1" u="sng" dirty="0"/>
              <a:t>Η τελική έκθεση αποτελείται από τα εξής μέρη</a:t>
            </a:r>
            <a:r>
              <a:rPr lang="el-GR" sz="2000" b="1" dirty="0"/>
              <a:t>:</a:t>
            </a:r>
            <a:endParaRPr lang="el-GR" sz="2000" dirty="0">
              <a:solidFill>
                <a:srgbClr val="000000"/>
              </a:solidFill>
              <a:latin typeface="Calibri" panose="020F0502020204030204" pitchFamily="34" charset="0"/>
            </a:endParaRPr>
          </a:p>
          <a:p>
            <a:pPr marL="342900" indent="-342900" algn="just">
              <a:buFont typeface="Wingdings" panose="05000000000000000000" pitchFamily="2" charset="2"/>
              <a:buChar char="ü"/>
            </a:pPr>
            <a:endParaRPr lang="el-GR" dirty="0">
              <a:solidFill>
                <a:srgbClr val="000000"/>
              </a:solidFill>
              <a:latin typeface="Calibri" panose="020F0502020204030204" pitchFamily="34" charset="0"/>
            </a:endParaRPr>
          </a:p>
          <a:p>
            <a:pPr marL="358775" indent="-358775" algn="just">
              <a:buFont typeface="Wingdings" panose="05000000000000000000" pitchFamily="2" charset="2"/>
              <a:buChar char="ü"/>
            </a:pPr>
            <a:r>
              <a:rPr lang="en-GB"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Beneficiary Report</a:t>
            </a:r>
            <a:r>
              <a:rPr lang="el-GR"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το οποίο συνοδεύεται από υποστηρικτικά έγγραφα</a:t>
            </a:r>
            <a:endParaRPr lang="en-GB" u="sng" dirty="0">
              <a:solidFill>
                <a:srgbClr val="000000"/>
              </a:solidFill>
              <a:latin typeface="Times New Roman" panose="02020603050405020304" pitchFamily="18" charset="0"/>
              <a:cs typeface="Times New Roman" panose="02020603050405020304" pitchFamily="18" charset="0"/>
            </a:endParaRPr>
          </a:p>
          <a:p>
            <a:endParaRPr lang="el-GR" dirty="0">
              <a:solidFill>
                <a:srgbClr val="000000"/>
              </a:solidFill>
              <a:latin typeface="Times New Roman" panose="02020603050405020304" pitchFamily="18" charset="0"/>
              <a:cs typeface="Times New Roman" panose="02020603050405020304" pitchFamily="18" charset="0"/>
            </a:endParaRPr>
          </a:p>
          <a:p>
            <a:pPr marL="358775" indent="-358775">
              <a:buFont typeface="Wingdings" panose="05000000000000000000" pitchFamily="2" charset="2"/>
              <a:buChar char="ü"/>
            </a:pPr>
            <a:r>
              <a:rPr lang="el-GR" u="sng" dirty="0">
                <a:solidFill>
                  <a:srgbClr val="000000"/>
                </a:solidFill>
                <a:latin typeface="Times New Roman" panose="02020603050405020304" pitchFamily="18" charset="0"/>
                <a:cs typeface="Times New Roman" panose="02020603050405020304" pitchFamily="18" charset="0"/>
              </a:rPr>
              <a:t>Υλικό που αναρτάται στην </a:t>
            </a:r>
            <a:r>
              <a:rPr lang="en-GB" u="sng" dirty="0">
                <a:solidFill>
                  <a:srgbClr val="000000"/>
                </a:solidFill>
                <a:latin typeface="Times New Roman" panose="02020603050405020304" pitchFamily="18" charset="0"/>
                <a:cs typeface="Times New Roman" panose="02020603050405020304" pitchFamily="18" charset="0"/>
              </a:rPr>
              <a:t>“</a:t>
            </a:r>
            <a:r>
              <a:rPr lang="el-GR" u="sng" dirty="0">
                <a:solidFill>
                  <a:srgbClr val="000000"/>
                </a:solidFill>
                <a:latin typeface="Times New Roman" panose="02020603050405020304" pitchFamily="18" charset="0"/>
                <a:cs typeface="Times New Roman" panose="02020603050405020304" pitchFamily="18" charset="0"/>
              </a:rPr>
              <a:t>Πλατφόρμα Διάδοσης των Αποτελεσμάτων των </a:t>
            </a:r>
            <a:r>
              <a:rPr lang="en-GB" u="sng" dirty="0">
                <a:solidFill>
                  <a:srgbClr val="000000"/>
                </a:solidFill>
                <a:latin typeface="Times New Roman" panose="02020603050405020304" pitchFamily="18" charset="0"/>
                <a:cs typeface="Times New Roman" panose="02020603050405020304" pitchFamily="18" charset="0"/>
              </a:rPr>
              <a:t>Erasmus+ </a:t>
            </a:r>
            <a:r>
              <a:rPr lang="el-GR" u="sng" dirty="0">
                <a:solidFill>
                  <a:srgbClr val="000000"/>
                </a:solidFill>
                <a:latin typeface="Times New Roman" panose="02020603050405020304" pitchFamily="18" charset="0"/>
                <a:cs typeface="Times New Roman" panose="02020603050405020304" pitchFamily="18" charset="0"/>
              </a:rPr>
              <a:t>Σχεδίων</a:t>
            </a:r>
            <a:r>
              <a:rPr lang="en-GB" dirty="0">
                <a:solidFill>
                  <a:srgbClr val="000000"/>
                </a:solidFill>
                <a:latin typeface="Times New Roman" panose="02020603050405020304" pitchFamily="18" charset="0"/>
                <a:cs typeface="Times New Roman" panose="02020603050405020304" pitchFamily="18" charset="0"/>
              </a:rPr>
              <a:t>”</a:t>
            </a:r>
            <a:r>
              <a:rPr lang="el-GR" dirty="0">
                <a:solidFill>
                  <a:srgbClr val="000000"/>
                </a:solidFill>
                <a:latin typeface="Times New Roman" panose="02020603050405020304" pitchFamily="18" charset="0"/>
                <a:cs typeface="Times New Roman" panose="02020603050405020304" pitchFamily="18" charset="0"/>
              </a:rPr>
              <a:t> (</a:t>
            </a:r>
            <a:r>
              <a:rPr lang="en-GB" dirty="0">
                <a:solidFill>
                  <a:srgbClr val="000000"/>
                </a:solidFill>
                <a:latin typeface="Times New Roman" panose="02020603050405020304" pitchFamily="18" charset="0"/>
                <a:cs typeface="Times New Roman" panose="02020603050405020304" pitchFamily="18" charset="0"/>
              </a:rPr>
              <a:t>“Erasmus+ Project Results Platform”)</a:t>
            </a:r>
          </a:p>
          <a:p>
            <a:endParaRPr lang="el-GR" b="1" dirty="0">
              <a:solidFill>
                <a:srgbClr val="000000"/>
              </a:solidFill>
              <a:latin typeface="Calibri" panose="020F0502020204030204" pitchFamily="34" charset="0"/>
              <a:sym typeface="Wingdings" panose="05000000000000000000" pitchFamily="2" charset="2"/>
            </a:endParaRPr>
          </a:p>
          <a:p>
            <a:endParaRPr lang="el-GR" sz="2000" b="0" i="0" u="none" strike="noStrike" baseline="0" dirty="0">
              <a:solidFill>
                <a:srgbClr val="000000"/>
              </a:solidFill>
              <a:latin typeface="Calibri" panose="020F0502020204030204" pitchFamily="34" charset="0"/>
            </a:endParaRPr>
          </a:p>
          <a:p>
            <a:endParaRPr lang="el-GR" sz="2000" b="0" i="0" u="none" strike="noStrike" baseline="0" dirty="0">
              <a:solidFill>
                <a:srgbClr val="000000"/>
              </a:solidFill>
              <a:latin typeface="Calibri" panose="020F0502020204030204" pitchFamily="34" charset="0"/>
            </a:endParaRPr>
          </a:p>
        </p:txBody>
      </p:sp>
      <p:pic>
        <p:nvPicPr>
          <p:cNvPr id="14" name="Picture 13">
            <a:extLst>
              <a:ext uri="{FF2B5EF4-FFF2-40B4-BE49-F238E27FC236}">
                <a16:creationId xmlns:a16="http://schemas.microsoft.com/office/drawing/2014/main" id="{0A35A025-C0E9-84F3-71F3-13A1CEB28DAB}"/>
              </a:ext>
            </a:extLst>
          </p:cNvPr>
          <p:cNvPicPr>
            <a:picLocks noChangeAspect="1"/>
          </p:cNvPicPr>
          <p:nvPr/>
        </p:nvPicPr>
        <p:blipFill>
          <a:blip r:embed="rId3"/>
          <a:stretch>
            <a:fillRect/>
          </a:stretch>
        </p:blipFill>
        <p:spPr>
          <a:xfrm>
            <a:off x="4804304" y="764704"/>
            <a:ext cx="7387696" cy="4968552"/>
          </a:xfrm>
          <a:prstGeom prst="rect">
            <a:avLst/>
          </a:prstGeom>
        </p:spPr>
      </p:pic>
    </p:spTree>
    <p:extLst>
      <p:ext uri="{BB962C8B-B14F-4D97-AF65-F5344CB8AC3E}">
        <p14:creationId xmlns:p14="http://schemas.microsoft.com/office/powerpoint/2010/main" val="29041328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5440" y="1628800"/>
            <a:ext cx="9721080" cy="3046988"/>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ctr">
              <a:spcBef>
                <a:spcPct val="20000"/>
              </a:spcBef>
              <a:defRPr/>
            </a:pPr>
            <a:r>
              <a:rPr lang="el-GR" sz="2400" b="1" dirty="0">
                <a:sym typeface="Wingdings" panose="05000000000000000000" pitchFamily="2" charset="2"/>
              </a:rPr>
              <a:t>  </a:t>
            </a:r>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n-GB" sz="2400"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888776" y="44625"/>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Έντυπο Τελικής Έκθεσης </a:t>
            </a:r>
            <a:r>
              <a:rPr lang="en-GB" sz="2800" b="1" dirty="0">
                <a:solidFill>
                  <a:schemeClr val="bg1"/>
                </a:solidFill>
                <a:ea typeface="+mj-ea"/>
                <a:cs typeface="+mj-cs"/>
              </a:rPr>
              <a:t>– Beneficiary Report </a:t>
            </a:r>
            <a:r>
              <a:rPr lang="el-GR" sz="2800" b="1" dirty="0">
                <a:solidFill>
                  <a:schemeClr val="bg1"/>
                </a:solidFill>
                <a:ea typeface="+mj-ea"/>
                <a:cs typeface="+mj-cs"/>
              </a:rPr>
              <a:t>(1/3)</a:t>
            </a:r>
            <a:endParaRPr lang="en-GB" sz="2800" b="1" dirty="0">
              <a:solidFill>
                <a:schemeClr val="bg1"/>
              </a:solidFill>
              <a:ea typeface="+mj-ea"/>
              <a:cs typeface="+mj-cs"/>
            </a:endParaRPr>
          </a:p>
        </p:txBody>
      </p:sp>
      <p:sp>
        <p:nvSpPr>
          <p:cNvPr id="6" name="TextBox 5">
            <a:extLst>
              <a:ext uri="{FF2B5EF4-FFF2-40B4-BE49-F238E27FC236}">
                <a16:creationId xmlns:a16="http://schemas.microsoft.com/office/drawing/2014/main" id="{CAC5EEDE-8F59-C717-C311-C1E8B2C4F425}"/>
              </a:ext>
            </a:extLst>
          </p:cNvPr>
          <p:cNvSpPr txBox="1"/>
          <p:nvPr/>
        </p:nvSpPr>
        <p:spPr>
          <a:xfrm>
            <a:off x="143149" y="764704"/>
            <a:ext cx="6312891" cy="5109091"/>
          </a:xfrm>
          <a:prstGeom prst="rect">
            <a:avLst/>
          </a:prstGeom>
          <a:noFill/>
        </p:spPr>
        <p:txBody>
          <a:bodyPr wrap="square">
            <a:spAutoFit/>
          </a:bodyPr>
          <a:lstStyle/>
          <a:p>
            <a:pPr marL="285750" indent="-285750" algn="just">
              <a:buFont typeface="Wingdings" panose="05000000000000000000" pitchFamily="2" charset="2"/>
              <a:buChar char="§"/>
            </a:pPr>
            <a:r>
              <a:rPr lang="el-GR" sz="2000" b="1" u="sng" dirty="0"/>
              <a:t>Διαθεσιμότητα και Συμπλήρωση</a:t>
            </a:r>
            <a:r>
              <a:rPr lang="el-GR" sz="2000" b="1" dirty="0"/>
              <a:t>:</a:t>
            </a:r>
            <a:endParaRPr lang="el-GR" sz="2000" dirty="0">
              <a:solidFill>
                <a:srgbClr val="000000"/>
              </a:solidFill>
              <a:latin typeface="Calibri" panose="020F0502020204030204" pitchFamily="34" charset="0"/>
            </a:endParaRPr>
          </a:p>
          <a:p>
            <a:pPr marL="342900" indent="-342900" algn="just">
              <a:buFont typeface="Wingdings" panose="05000000000000000000" pitchFamily="2" charset="2"/>
              <a:buChar char="ü"/>
            </a:pPr>
            <a:endParaRPr lang="el-GR" dirty="0">
              <a:solidFill>
                <a:srgbClr val="000000"/>
              </a:solidFill>
              <a:latin typeface="Calibri" panose="020F0502020204030204" pitchFamily="34" charset="0"/>
            </a:endParaRPr>
          </a:p>
          <a:p>
            <a:pPr marL="342900" indent="-342900" algn="just">
              <a:buFont typeface="Wingdings" panose="05000000000000000000" pitchFamily="2" charset="2"/>
              <a:buChar char="ü"/>
            </a:pPr>
            <a:r>
              <a:rPr lang="el-GR" dirty="0">
                <a:solidFill>
                  <a:srgbClr val="000000"/>
                </a:solidFill>
                <a:latin typeface="Times New Roman" panose="02020603050405020304" pitchFamily="18" charset="0"/>
                <a:cs typeface="Times New Roman" panose="02020603050405020304" pitchFamily="18" charset="0"/>
              </a:rPr>
              <a:t>Το έντυπο Τελικής Έκθεσης των Σχεδίων ΚΑ220 που εγκρίθηκαν στα πλαίσια της Πρόσκλησης του 2023 </a:t>
            </a:r>
            <a:r>
              <a:rPr lang="el-GR" b="1" dirty="0">
                <a:solidFill>
                  <a:srgbClr val="000000"/>
                </a:solidFill>
                <a:latin typeface="Times New Roman" panose="02020603050405020304" pitchFamily="18" charset="0"/>
                <a:cs typeface="Times New Roman" panose="02020603050405020304" pitchFamily="18" charset="0"/>
              </a:rPr>
              <a:t>δεν είναι ακόμη διαθέσιμο</a:t>
            </a:r>
            <a:r>
              <a:rPr lang="en-GB" b="1" dirty="0">
                <a:solidFill>
                  <a:srgbClr val="000000"/>
                </a:solidFill>
                <a:latin typeface="Times New Roman" panose="02020603050405020304" pitchFamily="18" charset="0"/>
                <a:cs typeface="Times New Roman" panose="02020603050405020304" pitchFamily="18" charset="0"/>
              </a:rPr>
              <a:t> </a:t>
            </a:r>
            <a:r>
              <a:rPr lang="el-GR" dirty="0">
                <a:solidFill>
                  <a:srgbClr val="000000"/>
                </a:solidFill>
                <a:latin typeface="Times New Roman" panose="02020603050405020304" pitchFamily="18" charset="0"/>
                <a:cs typeface="Times New Roman" panose="02020603050405020304" pitchFamily="18" charset="0"/>
              </a:rPr>
              <a:t>στο εργαλείο διαχείρισης και υποβολής εκθέσεων (</a:t>
            </a:r>
            <a:r>
              <a:rPr lang="en-GB" dirty="0">
                <a:solidFill>
                  <a:srgbClr val="000000"/>
                </a:solidFill>
                <a:latin typeface="Times New Roman" panose="02020603050405020304" pitchFamily="18" charset="0"/>
                <a:cs typeface="Times New Roman" panose="02020603050405020304" pitchFamily="18" charset="0"/>
              </a:rPr>
              <a:t>Beneficiary Module</a:t>
            </a:r>
            <a:r>
              <a:rPr lang="el-GR" dirty="0">
                <a:solidFill>
                  <a:srgbClr val="000000"/>
                </a:solidFill>
                <a:latin typeface="Times New Roman" panose="02020603050405020304" pitchFamily="18" charset="0"/>
                <a:cs typeface="Times New Roman" panose="02020603050405020304" pitchFamily="18" charset="0"/>
              </a:rPr>
              <a:t>): </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Όταν στο </a:t>
            </a:r>
            <a:r>
              <a:rPr lang="en-GB"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Content Menu </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εμφανιστεί (κάτω από το </a:t>
            </a:r>
            <a:r>
              <a:rPr lang="en-GB"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tab “Work Packages”</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n-GB"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το </a:t>
            </a:r>
            <a:r>
              <a:rPr lang="en-GB"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tab “Reports”, </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τότε </a:t>
            </a:r>
            <a:r>
              <a:rPr lang="el-GR"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οι δικαιούχοι θα μπορούν να</a:t>
            </a:r>
            <a:r>
              <a:rPr lang="en-GB"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l-GR"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δημιουργήσουν το έντυπο που αφορά το Σχέδιό τους, επιλέγοντας </a:t>
            </a:r>
            <a:r>
              <a:rPr lang="en-GB"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“Generate Beneficiary Report”</a:t>
            </a:r>
            <a:endParaRPr lang="en-GB" u="sng" dirty="0">
              <a:solidFill>
                <a:srgbClr val="000000"/>
              </a:solidFill>
              <a:latin typeface="Times New Roman" panose="02020603050405020304" pitchFamily="18" charset="0"/>
              <a:cs typeface="Times New Roman" panose="02020603050405020304" pitchFamily="18" charset="0"/>
            </a:endParaRPr>
          </a:p>
          <a:p>
            <a:endParaRPr lang="el-GR" dirty="0">
              <a:solidFill>
                <a:srgbClr val="00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l-GR" u="sng" dirty="0">
                <a:solidFill>
                  <a:srgbClr val="000000"/>
                </a:solidFill>
                <a:latin typeface="Times New Roman" panose="02020603050405020304" pitchFamily="18" charset="0"/>
                <a:cs typeface="Times New Roman" panose="02020603050405020304" pitchFamily="18" charset="0"/>
              </a:rPr>
              <a:t>Αρκετά από τα πεδία που περιλαμβάνονται στο </a:t>
            </a:r>
            <a:r>
              <a:rPr lang="en-GB" u="sng" dirty="0">
                <a:solidFill>
                  <a:srgbClr val="000000"/>
                </a:solidFill>
                <a:latin typeface="Times New Roman" panose="02020603050405020304" pitchFamily="18" charset="0"/>
                <a:cs typeface="Times New Roman" panose="02020603050405020304" pitchFamily="18" charset="0"/>
              </a:rPr>
              <a:t>Beneficiary Report </a:t>
            </a:r>
            <a:r>
              <a:rPr lang="el-GR" u="sng" dirty="0">
                <a:solidFill>
                  <a:srgbClr val="000000"/>
                </a:solidFill>
                <a:latin typeface="Times New Roman" panose="02020603050405020304" pitchFamily="18" charset="0"/>
                <a:cs typeface="Times New Roman" panose="02020603050405020304" pitchFamily="18" charset="0"/>
              </a:rPr>
              <a:t>εμφανίζονται συμπληρωμένα</a:t>
            </a:r>
            <a:r>
              <a:rPr lang="el-GR" dirty="0">
                <a:solidFill>
                  <a:srgbClr val="000000"/>
                </a:solidFill>
                <a:latin typeface="Times New Roman" panose="02020603050405020304" pitchFamily="18" charset="0"/>
                <a:cs typeface="Times New Roman" panose="02020603050405020304" pitchFamily="18" charset="0"/>
              </a:rPr>
              <a:t>, νοουμένου ότι η αντίστοιχη πληροφόρηση</a:t>
            </a:r>
            <a:r>
              <a:rPr lang="en-GB" dirty="0">
                <a:solidFill>
                  <a:srgbClr val="000000"/>
                </a:solidFill>
                <a:latin typeface="Times New Roman" panose="02020603050405020304" pitchFamily="18" charset="0"/>
                <a:cs typeface="Times New Roman" panose="02020603050405020304" pitchFamily="18" charset="0"/>
              </a:rPr>
              <a:t>, </a:t>
            </a:r>
            <a:r>
              <a:rPr lang="el-GR" dirty="0">
                <a:solidFill>
                  <a:srgbClr val="000000"/>
                </a:solidFill>
                <a:latin typeface="Times New Roman" panose="02020603050405020304" pitchFamily="18" charset="0"/>
                <a:cs typeface="Times New Roman" panose="02020603050405020304" pitchFamily="18" charset="0"/>
              </a:rPr>
              <a:t>ανά Πακέτο Εργασίας, έχει καταχωρηθεί προηγουμένως από τους δικαιούχους κάτω από το </a:t>
            </a:r>
            <a:r>
              <a:rPr lang="en-GB"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tab</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GB" dirty="0">
                <a:solidFill>
                  <a:srgbClr val="000000"/>
                </a:solidFill>
                <a:latin typeface="Times New Roman" panose="02020603050405020304" pitchFamily="18" charset="0"/>
                <a:cs typeface="Times New Roman" panose="02020603050405020304" pitchFamily="18" charset="0"/>
              </a:rPr>
              <a:t>“Work Packages”</a:t>
            </a:r>
            <a:endParaRPr lang="el-GR" dirty="0">
              <a:solidFill>
                <a:srgbClr val="00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endParaRPr lang="el-GR" dirty="0">
              <a:solidFill>
                <a:srgbClr val="000000"/>
              </a:solidFill>
              <a:latin typeface="Times New Roman" panose="02020603050405020304" pitchFamily="18" charset="0"/>
              <a:cs typeface="Times New Roman" panose="02020603050405020304" pitchFamily="18" charset="0"/>
            </a:endParaRPr>
          </a:p>
          <a:p>
            <a:pPr algn="just"/>
            <a:endParaRPr lang="el-GR" dirty="0">
              <a:solidFill>
                <a:srgbClr val="000000"/>
              </a:solidFill>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0A35A025-C0E9-84F3-71F3-13A1CEB28DAB}"/>
              </a:ext>
            </a:extLst>
          </p:cNvPr>
          <p:cNvPicPr>
            <a:picLocks noChangeAspect="1"/>
          </p:cNvPicPr>
          <p:nvPr/>
        </p:nvPicPr>
        <p:blipFill>
          <a:blip r:embed="rId3"/>
          <a:stretch>
            <a:fillRect/>
          </a:stretch>
        </p:blipFill>
        <p:spPr>
          <a:xfrm>
            <a:off x="6617282" y="764704"/>
            <a:ext cx="5574718" cy="3749244"/>
          </a:xfrm>
          <a:prstGeom prst="rect">
            <a:avLst/>
          </a:prstGeom>
        </p:spPr>
      </p:pic>
      <p:sp>
        <p:nvSpPr>
          <p:cNvPr id="15" name="TextBox 14">
            <a:extLst>
              <a:ext uri="{FF2B5EF4-FFF2-40B4-BE49-F238E27FC236}">
                <a16:creationId xmlns:a16="http://schemas.microsoft.com/office/drawing/2014/main" id="{A9D96F0B-C644-FA48-30FD-A2B258AE565C}"/>
              </a:ext>
            </a:extLst>
          </p:cNvPr>
          <p:cNvSpPr txBox="1"/>
          <p:nvPr/>
        </p:nvSpPr>
        <p:spPr>
          <a:xfrm>
            <a:off x="157616" y="5412130"/>
            <a:ext cx="10762919" cy="923330"/>
          </a:xfrm>
          <a:prstGeom prst="rect">
            <a:avLst/>
          </a:prstGeom>
          <a:noFill/>
        </p:spPr>
        <p:txBody>
          <a:bodyPr wrap="square" rtlCol="0">
            <a:spAutoFit/>
          </a:bodyPr>
          <a:lstStyle/>
          <a:p>
            <a:pPr marL="342900" indent="-342900" algn="just">
              <a:buFont typeface="Wingdings" panose="05000000000000000000" pitchFamily="2" charset="2"/>
              <a:buChar char="ü"/>
            </a:pPr>
            <a:r>
              <a:rPr lang="el-GR" u="sng" dirty="0">
                <a:solidFill>
                  <a:srgbClr val="000000"/>
                </a:solidFill>
                <a:latin typeface="Times New Roman" panose="02020603050405020304" pitchFamily="18" charset="0"/>
                <a:cs typeface="Times New Roman" panose="02020603050405020304" pitchFamily="18" charset="0"/>
              </a:rPr>
              <a:t>Η συμπλήρωση του εντύπου Τελικής Έκθεσης μπορεί να γίνεται σταδιακά</a:t>
            </a:r>
            <a:r>
              <a:rPr lang="el-GR" dirty="0">
                <a:solidFill>
                  <a:srgbClr val="000000"/>
                </a:solidFill>
                <a:latin typeface="Times New Roman" panose="02020603050405020304" pitchFamily="18" charset="0"/>
                <a:cs typeface="Times New Roman" panose="02020603050405020304" pitchFamily="18" charset="0"/>
              </a:rPr>
              <a:t>. </a:t>
            </a:r>
            <a:r>
              <a:rPr lang="el-GR" u="sng" dirty="0">
                <a:solidFill>
                  <a:srgbClr val="000000"/>
                </a:solidFill>
                <a:latin typeface="Times New Roman" panose="02020603050405020304" pitchFamily="18" charset="0"/>
                <a:cs typeface="Times New Roman" panose="02020603050405020304" pitchFamily="18" charset="0"/>
              </a:rPr>
              <a:t>Επιλέγοντας </a:t>
            </a:r>
            <a:r>
              <a:rPr lang="en-GB" u="sng" dirty="0">
                <a:solidFill>
                  <a:srgbClr val="000000"/>
                </a:solidFill>
                <a:latin typeface="Times New Roman" panose="02020603050405020304" pitchFamily="18" charset="0"/>
                <a:cs typeface="Times New Roman" panose="02020603050405020304" pitchFamily="18" charset="0"/>
              </a:rPr>
              <a:t>“Edit Draft”</a:t>
            </a:r>
            <a:r>
              <a:rPr lang="en-GB" dirty="0">
                <a:solidFill>
                  <a:srgbClr val="000000"/>
                </a:solidFill>
                <a:latin typeface="Times New Roman" panose="02020603050405020304" pitchFamily="18" charset="0"/>
                <a:cs typeface="Times New Roman" panose="02020603050405020304" pitchFamily="18" charset="0"/>
              </a:rPr>
              <a:t>, </a:t>
            </a:r>
            <a:r>
              <a:rPr lang="el-GR" dirty="0">
                <a:solidFill>
                  <a:srgbClr val="000000"/>
                </a:solidFill>
                <a:latin typeface="Times New Roman" panose="02020603050405020304" pitchFamily="18" charset="0"/>
                <a:cs typeface="Times New Roman" panose="02020603050405020304" pitchFamily="18" charset="0"/>
              </a:rPr>
              <a:t>οι δικαιούχοι μπορούν να </a:t>
            </a:r>
            <a:r>
              <a:rPr lang="el-GR" dirty="0" err="1">
                <a:solidFill>
                  <a:srgbClr val="000000"/>
                </a:solidFill>
                <a:latin typeface="Times New Roman" panose="02020603050405020304" pitchFamily="18" charset="0"/>
                <a:cs typeface="Times New Roman" panose="02020603050405020304" pitchFamily="18" charset="0"/>
              </a:rPr>
              <a:t>επικαιροποιούν</a:t>
            </a:r>
            <a:r>
              <a:rPr lang="el-GR" dirty="0">
                <a:solidFill>
                  <a:srgbClr val="000000"/>
                </a:solidFill>
                <a:latin typeface="Times New Roman" panose="02020603050405020304" pitchFamily="18" charset="0"/>
                <a:cs typeface="Times New Roman" panose="02020603050405020304" pitchFamily="18" charset="0"/>
              </a:rPr>
              <a:t> το έντυπο όποτε οι ίδιοι το επιθυμούν, </a:t>
            </a:r>
            <a:r>
              <a:rPr lang="el-GR" dirty="0" err="1">
                <a:solidFill>
                  <a:srgbClr val="000000"/>
                </a:solidFill>
                <a:latin typeface="Times New Roman" panose="02020603050405020304" pitchFamily="18" charset="0"/>
                <a:cs typeface="Times New Roman" panose="02020603050405020304" pitchFamily="18" charset="0"/>
              </a:rPr>
              <a:t>καθόλη</a:t>
            </a:r>
            <a:r>
              <a:rPr lang="el-GR" dirty="0">
                <a:solidFill>
                  <a:srgbClr val="000000"/>
                </a:solidFill>
                <a:latin typeface="Times New Roman" panose="02020603050405020304" pitchFamily="18" charset="0"/>
                <a:cs typeface="Times New Roman" panose="02020603050405020304" pitchFamily="18" charset="0"/>
              </a:rPr>
              <a:t> τη διάρκεια υλοποίησης του Σχεδίου. Ό,τι καταχωρείται στο έντυπο φυλάσσεται αυτόματα</a:t>
            </a:r>
          </a:p>
        </p:txBody>
      </p:sp>
    </p:spTree>
    <p:extLst>
      <p:ext uri="{BB962C8B-B14F-4D97-AF65-F5344CB8AC3E}">
        <p14:creationId xmlns:p14="http://schemas.microsoft.com/office/powerpoint/2010/main" val="12048172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5440" y="1628800"/>
            <a:ext cx="9721080" cy="3046988"/>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ctr">
              <a:spcBef>
                <a:spcPct val="20000"/>
              </a:spcBef>
              <a:defRPr/>
            </a:pPr>
            <a:r>
              <a:rPr lang="el-GR" sz="2400" b="1" dirty="0">
                <a:sym typeface="Wingdings" panose="05000000000000000000" pitchFamily="2" charset="2"/>
              </a:rPr>
              <a:t>  </a:t>
            </a:r>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n-GB" sz="2400" dirty="0"/>
          </a:p>
          <a:p>
            <a:pPr algn="just">
              <a:spcBef>
                <a:spcPct val="20000"/>
              </a:spcBef>
              <a:defRPr/>
            </a:pPr>
            <a:endParaRPr lang="el-GR" dirty="0"/>
          </a:p>
        </p:txBody>
      </p:sp>
      <p:sp>
        <p:nvSpPr>
          <p:cNvPr id="6" name="TextBox 5">
            <a:extLst>
              <a:ext uri="{FF2B5EF4-FFF2-40B4-BE49-F238E27FC236}">
                <a16:creationId xmlns:a16="http://schemas.microsoft.com/office/drawing/2014/main" id="{CAC5EEDE-8F59-C717-C311-C1E8B2C4F425}"/>
              </a:ext>
            </a:extLst>
          </p:cNvPr>
          <p:cNvSpPr txBox="1"/>
          <p:nvPr/>
        </p:nvSpPr>
        <p:spPr>
          <a:xfrm>
            <a:off x="526704" y="1162400"/>
            <a:ext cx="11329936" cy="6771084"/>
          </a:xfrm>
          <a:prstGeom prst="rect">
            <a:avLst/>
          </a:prstGeom>
          <a:noFill/>
        </p:spPr>
        <p:txBody>
          <a:bodyPr wrap="square">
            <a:spAutoFit/>
          </a:bodyPr>
          <a:lstStyle/>
          <a:p>
            <a:pPr marL="285750" indent="-285750" algn="just">
              <a:buFont typeface="Wingdings" panose="05000000000000000000" pitchFamily="2" charset="2"/>
              <a:buChar char="§"/>
            </a:pPr>
            <a:r>
              <a:rPr lang="el-GR" sz="2000" b="1" u="sng" dirty="0"/>
              <a:t>Πτυχές που καλύπτονται μέσω των ερωτήσεων (εκτός των ερωτήσεων που εμφανίζονται συμπληρωμένες):</a:t>
            </a:r>
            <a:endParaRPr lang="el-GR" dirty="0">
              <a:solidFill>
                <a:srgbClr val="000000"/>
              </a:solidFill>
              <a:latin typeface="Calibri" panose="020F0502020204030204" pitchFamily="34" charset="0"/>
            </a:endParaRPr>
          </a:p>
          <a:p>
            <a:pPr marL="342900" indent="-342900" algn="just">
              <a:buFont typeface="Wingdings" panose="05000000000000000000" pitchFamily="2" charset="2"/>
              <a:buChar char="ü"/>
            </a:pPr>
            <a:endParaRPr lang="el-GR" dirty="0">
              <a:solidFill>
                <a:srgbClr val="000000"/>
              </a:solidFill>
              <a:latin typeface="Calibri" panose="020F0502020204030204" pitchFamily="34" charset="0"/>
            </a:endParaRPr>
          </a:p>
          <a:p>
            <a:pPr marL="342900" indent="-342900">
              <a:buFont typeface="Wingdings" panose="05000000000000000000" pitchFamily="2" charset="2"/>
              <a:buChar char="ü"/>
            </a:pPr>
            <a:r>
              <a:rPr lang="el-GR" b="1" u="sng" dirty="0">
                <a:solidFill>
                  <a:srgbClr val="000000"/>
                </a:solidFill>
                <a:latin typeface="Times New Roman" panose="02020603050405020304" pitchFamily="18" charset="0"/>
                <a:cs typeface="Times New Roman" panose="02020603050405020304" pitchFamily="18" charset="0"/>
              </a:rPr>
              <a:t>Διαχείριση σχεδίου</a:t>
            </a:r>
            <a:r>
              <a:rPr lang="el-GR" dirty="0">
                <a:solidFill>
                  <a:srgbClr val="000000"/>
                </a:solidFill>
                <a:latin typeface="Times New Roman" panose="02020603050405020304" pitchFamily="18" charset="0"/>
                <a:cs typeface="Times New Roman" panose="02020603050405020304" pitchFamily="18" charset="0"/>
              </a:rPr>
              <a:t>:</a:t>
            </a:r>
            <a:r>
              <a:rPr lang="el-GR" b="1" dirty="0">
                <a:solidFill>
                  <a:srgbClr val="000000"/>
                </a:solidFill>
                <a:latin typeface="Times New Roman" panose="02020603050405020304" pitchFamily="18" charset="0"/>
                <a:cs typeface="Times New Roman" panose="02020603050405020304" pitchFamily="18" charset="0"/>
              </a:rPr>
              <a:t> </a:t>
            </a:r>
            <a:r>
              <a:rPr lang="el-GR" dirty="0">
                <a:solidFill>
                  <a:srgbClr val="000000"/>
                </a:solidFill>
                <a:latin typeface="Times New Roman" panose="02020603050405020304" pitchFamily="18" charset="0"/>
                <a:cs typeface="Times New Roman" panose="02020603050405020304" pitchFamily="18" charset="0"/>
              </a:rPr>
              <a:t>Συνεργασία μεταξύ εταίρων, Εργασιακές ρυθμίσεις, Κατανομή εργασιών, Συντονισμός, Τήρηση χρονοδιαγραμμάτων </a:t>
            </a:r>
            <a:endParaRPr lang="en-GB" dirty="0">
              <a:solidFill>
                <a:srgbClr val="000000"/>
              </a:solidFill>
              <a:latin typeface="Times New Roman" panose="02020603050405020304" pitchFamily="18" charset="0"/>
              <a:cs typeface="Times New Roman" panose="02020603050405020304" pitchFamily="18" charset="0"/>
            </a:endParaRPr>
          </a:p>
          <a:p>
            <a:endParaRPr lang="el-GR" dirty="0">
              <a:solidFill>
                <a:srgbClr val="00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l-GR" b="1" u="sng" dirty="0">
                <a:solidFill>
                  <a:srgbClr val="000000"/>
                </a:solidFill>
                <a:latin typeface="Times New Roman" panose="02020603050405020304" pitchFamily="18" charset="0"/>
                <a:cs typeface="Times New Roman" panose="02020603050405020304" pitchFamily="18" charset="0"/>
              </a:rPr>
              <a:t>Υλοποίηση Σχεδίου</a:t>
            </a:r>
            <a:r>
              <a:rPr lang="el-GR" dirty="0">
                <a:solidFill>
                  <a:srgbClr val="000000"/>
                </a:solidFill>
                <a:latin typeface="Times New Roman" panose="02020603050405020304" pitchFamily="18" charset="0"/>
                <a:cs typeface="Times New Roman" panose="02020603050405020304" pitchFamily="18" charset="0"/>
              </a:rPr>
              <a:t>:</a:t>
            </a:r>
            <a:r>
              <a:rPr lang="el-GR" b="1" dirty="0">
                <a:solidFill>
                  <a:srgbClr val="000000"/>
                </a:solidFill>
                <a:latin typeface="Times New Roman" panose="02020603050405020304" pitchFamily="18" charset="0"/>
                <a:cs typeface="Times New Roman" panose="02020603050405020304" pitchFamily="18" charset="0"/>
              </a:rPr>
              <a:t> </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Επίτευξη στόχων και αποτελεσμάτων, στη βάση των δεικτών επιτυχίας που είχαν τεθεί στην αίτηση για επιχορήγηση</a:t>
            </a:r>
          </a:p>
          <a:p>
            <a:pPr algn="just"/>
            <a:endPar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marL="358775" algn="just"/>
            <a:r>
              <a:rPr lang="el-GR" sz="1700" i="1"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Σημειώσεις</a:t>
            </a:r>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p>
          <a:p>
            <a:pPr marL="701675" indent="-342900" algn="just">
              <a:buAutoNum type="arabicPeriod"/>
            </a:pPr>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Για να αναπτύξουν την πτυχή αυτή, οι δικαιούχοι εκτελούν επιπρόσθετα άσκηση </a:t>
            </a:r>
            <a:r>
              <a:rPr lang="el-GR" sz="1700" i="1"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αυτο</a:t>
            </a:r>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-αξιολόγησης (ως προς την ποιότητα υλοποίησης του Σχεδίου, τις βασικές επιτυχίες του κτλ.)</a:t>
            </a:r>
          </a:p>
          <a:p>
            <a:pPr marL="701675" indent="-342900" algn="just">
              <a:buAutoNum type="arabicPeriod"/>
            </a:pPr>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Η περιγραφή των αποτελεσμάτων πρέπει να περιλαμβάνει αναφορά στα υποστηρικτικά έγγραφα που υποβάλλονται μαζί με την τελική έκθεση</a:t>
            </a:r>
            <a:r>
              <a:rPr lang="en-GB"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τα οποία αποδεικνύουν την υλοποίησή τους</a:t>
            </a:r>
          </a:p>
          <a:p>
            <a:pPr marL="358775" algn="just"/>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endPar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marL="342900" indent="-342900" algn="just">
              <a:buFont typeface="Wingdings" panose="05000000000000000000" pitchFamily="2" charset="2"/>
              <a:buChar char="ü"/>
            </a:pPr>
            <a:r>
              <a:rPr lang="el-GR" b="1"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Αντίκτυπος και διάδοση αποτελεσμάτων</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Μέσα διάδοσης των αποτελεσμάτων, Αντίκτυπος αποτελεσμάτων εντός και εκτός της κοινοπραξίας,  Βιωσιμότητα και μακροπρόθεσμος αντίκτυπος Σχεδίου</a:t>
            </a:r>
          </a:p>
          <a:p>
            <a:pPr algn="just"/>
            <a:endParaRPr lang="el-GR" dirty="0">
              <a:solidFill>
                <a:srgbClr val="000000"/>
              </a:solidFill>
              <a:latin typeface="Calibri" panose="020F0502020204030204" pitchFamily="34" charset="0"/>
              <a:sym typeface="Wingdings" panose="05000000000000000000" pitchFamily="2" charset="2"/>
            </a:endParaRPr>
          </a:p>
          <a:p>
            <a:pPr algn="just"/>
            <a:endParaRPr lang="el-GR" dirty="0">
              <a:solidFill>
                <a:srgbClr val="000000"/>
              </a:solidFill>
              <a:latin typeface="Calibri" panose="020F0502020204030204" pitchFamily="34" charset="0"/>
            </a:endParaRPr>
          </a:p>
          <a:p>
            <a:pPr algn="just"/>
            <a:endParaRPr lang="el-GR"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endParaRPr lang="el-GR" b="1" dirty="0">
              <a:solidFill>
                <a:srgbClr val="000000"/>
              </a:solidFill>
              <a:latin typeface="Calibri" panose="020F0502020204030204" pitchFamily="34" charset="0"/>
              <a:sym typeface="Wingdings" panose="05000000000000000000" pitchFamily="2" charset="2"/>
            </a:endParaRPr>
          </a:p>
          <a:p>
            <a:endParaRPr lang="el-GR" sz="2000" b="0" i="0" u="none" strike="noStrike" baseline="0" dirty="0">
              <a:solidFill>
                <a:srgbClr val="000000"/>
              </a:solidFill>
              <a:latin typeface="Calibri" panose="020F0502020204030204" pitchFamily="34" charset="0"/>
            </a:endParaRPr>
          </a:p>
          <a:p>
            <a:endParaRPr lang="el-GR" sz="2000" b="0" i="0" u="none" strike="noStrike" baseline="0" dirty="0">
              <a:solidFill>
                <a:srgbClr val="000000"/>
              </a:solidFill>
              <a:latin typeface="Calibri" panose="020F0502020204030204" pitchFamily="34" charset="0"/>
            </a:endParaRPr>
          </a:p>
        </p:txBody>
      </p:sp>
      <p:sp>
        <p:nvSpPr>
          <p:cNvPr id="3" name="Title 1">
            <a:extLst>
              <a:ext uri="{FF2B5EF4-FFF2-40B4-BE49-F238E27FC236}">
                <a16:creationId xmlns:a16="http://schemas.microsoft.com/office/drawing/2014/main" id="{AD37F733-8734-7D2F-D9B4-8EF278AF9FD3}"/>
              </a:ext>
            </a:extLst>
          </p:cNvPr>
          <p:cNvSpPr txBox="1">
            <a:spLocks/>
          </p:cNvSpPr>
          <p:nvPr/>
        </p:nvSpPr>
        <p:spPr>
          <a:xfrm>
            <a:off x="-888776" y="15410"/>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Έντυπο Τελικής Έκθεσης </a:t>
            </a:r>
            <a:r>
              <a:rPr lang="en-GB" sz="2800" b="1" dirty="0">
                <a:solidFill>
                  <a:schemeClr val="bg1"/>
                </a:solidFill>
                <a:ea typeface="+mj-ea"/>
                <a:cs typeface="+mj-cs"/>
              </a:rPr>
              <a:t>– Beneficiary Report </a:t>
            </a:r>
            <a:r>
              <a:rPr lang="el-GR" sz="2800" b="1" dirty="0">
                <a:solidFill>
                  <a:schemeClr val="bg1"/>
                </a:solidFill>
                <a:ea typeface="+mj-ea"/>
                <a:cs typeface="+mj-cs"/>
              </a:rPr>
              <a:t>(</a:t>
            </a:r>
            <a:r>
              <a:rPr lang="en-GB" sz="2800" b="1" dirty="0">
                <a:solidFill>
                  <a:schemeClr val="bg1"/>
                </a:solidFill>
                <a:ea typeface="+mj-ea"/>
                <a:cs typeface="+mj-cs"/>
              </a:rPr>
              <a:t>2</a:t>
            </a:r>
            <a:r>
              <a:rPr lang="el-GR" sz="2800" b="1" dirty="0">
                <a:solidFill>
                  <a:schemeClr val="bg1"/>
                </a:solidFill>
                <a:ea typeface="+mj-ea"/>
                <a:cs typeface="+mj-cs"/>
              </a:rPr>
              <a:t>/3)</a:t>
            </a:r>
            <a:endParaRPr lang="en-GB" sz="2800" b="1" dirty="0">
              <a:solidFill>
                <a:schemeClr val="bg1"/>
              </a:solidFill>
              <a:ea typeface="+mj-ea"/>
              <a:cs typeface="+mj-cs"/>
            </a:endParaRPr>
          </a:p>
        </p:txBody>
      </p:sp>
    </p:spTree>
    <p:extLst>
      <p:ext uri="{BB962C8B-B14F-4D97-AF65-F5344CB8AC3E}">
        <p14:creationId xmlns:p14="http://schemas.microsoft.com/office/powerpoint/2010/main" val="17371066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5440" y="1628800"/>
            <a:ext cx="9721080" cy="3046988"/>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ctr">
              <a:spcBef>
                <a:spcPct val="20000"/>
              </a:spcBef>
              <a:defRPr/>
            </a:pPr>
            <a:r>
              <a:rPr lang="el-GR" sz="2400" b="1" dirty="0">
                <a:sym typeface="Wingdings" panose="05000000000000000000" pitchFamily="2" charset="2"/>
              </a:rPr>
              <a:t>  </a:t>
            </a:r>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n-GB" sz="2400" dirty="0"/>
          </a:p>
          <a:p>
            <a:pPr algn="just">
              <a:spcBef>
                <a:spcPct val="20000"/>
              </a:spcBef>
              <a:defRPr/>
            </a:pPr>
            <a:endParaRPr lang="el-GR" dirty="0"/>
          </a:p>
        </p:txBody>
      </p:sp>
      <p:sp>
        <p:nvSpPr>
          <p:cNvPr id="6" name="TextBox 5">
            <a:extLst>
              <a:ext uri="{FF2B5EF4-FFF2-40B4-BE49-F238E27FC236}">
                <a16:creationId xmlns:a16="http://schemas.microsoft.com/office/drawing/2014/main" id="{CAC5EEDE-8F59-C717-C311-C1E8B2C4F425}"/>
              </a:ext>
            </a:extLst>
          </p:cNvPr>
          <p:cNvSpPr txBox="1"/>
          <p:nvPr/>
        </p:nvSpPr>
        <p:spPr>
          <a:xfrm>
            <a:off x="526704" y="1162400"/>
            <a:ext cx="10609856" cy="6801862"/>
          </a:xfrm>
          <a:prstGeom prst="rect">
            <a:avLst/>
          </a:prstGeom>
          <a:noFill/>
        </p:spPr>
        <p:txBody>
          <a:bodyPr wrap="square">
            <a:spAutoFit/>
          </a:bodyPr>
          <a:lstStyle/>
          <a:p>
            <a:pPr marL="285750" indent="-285750" algn="just">
              <a:buFont typeface="Wingdings" panose="05000000000000000000" pitchFamily="2" charset="2"/>
              <a:buChar char="§"/>
            </a:pPr>
            <a:r>
              <a:rPr lang="el-GR" sz="2000" b="1" u="sng" dirty="0"/>
              <a:t>Πτυχές που καλύπτονται μέσω των ερωτήσεων (εκτός των ερωτήσεων που εμφανίζονται συμπληρωμένες):</a:t>
            </a:r>
            <a:endParaRPr lang="el-GR" dirty="0">
              <a:solidFill>
                <a:srgbClr val="000000"/>
              </a:solidFill>
              <a:latin typeface="Calibri" panose="020F0502020204030204" pitchFamily="34" charset="0"/>
            </a:endParaRPr>
          </a:p>
          <a:p>
            <a:pPr marL="342900" indent="-342900" algn="just">
              <a:buFont typeface="Wingdings" panose="05000000000000000000" pitchFamily="2" charset="2"/>
              <a:buChar char="ü"/>
            </a:pPr>
            <a:endParaRPr lang="el-GR" dirty="0">
              <a:solidFill>
                <a:srgbClr val="000000"/>
              </a:solidFill>
              <a:latin typeface="Calibri" panose="020F0502020204030204" pitchFamily="34" charset="0"/>
            </a:endParaRPr>
          </a:p>
          <a:p>
            <a:pPr marL="342900" indent="-342900">
              <a:buFont typeface="Wingdings" panose="05000000000000000000" pitchFamily="2" charset="2"/>
              <a:buChar char="ü"/>
            </a:pPr>
            <a:r>
              <a:rPr lang="el-GR" b="1" u="sng" dirty="0">
                <a:solidFill>
                  <a:srgbClr val="000000"/>
                </a:solidFill>
                <a:latin typeface="Times New Roman" panose="02020603050405020304" pitchFamily="18" charset="0"/>
                <a:cs typeface="Times New Roman" panose="02020603050405020304" pitchFamily="18" charset="0"/>
              </a:rPr>
              <a:t>Διεκδίκηση Ευρωπαϊκού Σήματος Γλωσσών (</a:t>
            </a:r>
            <a:r>
              <a:rPr lang="en-GB" b="1" u="sng" dirty="0">
                <a:solidFill>
                  <a:srgbClr val="000000"/>
                </a:solidFill>
                <a:latin typeface="Times New Roman" panose="02020603050405020304" pitchFamily="18" charset="0"/>
                <a:cs typeface="Times New Roman" panose="02020603050405020304" pitchFamily="18" charset="0"/>
              </a:rPr>
              <a:t>European Language Label-ELL), </a:t>
            </a:r>
            <a:r>
              <a:rPr lang="el-GR" b="1" u="sng" dirty="0">
                <a:solidFill>
                  <a:srgbClr val="000000"/>
                </a:solidFill>
                <a:latin typeface="Times New Roman" panose="02020603050405020304" pitchFamily="18" charset="0"/>
                <a:cs typeface="Times New Roman" panose="02020603050405020304" pitchFamily="18" charset="0"/>
              </a:rPr>
              <a:t>το οποίο:</a:t>
            </a:r>
            <a:endParaRPr lang="en-GB" b="1" u="sng" dirty="0">
              <a:solidFill>
                <a:srgbClr val="000000"/>
              </a:solidFill>
              <a:latin typeface="Times New Roman" panose="02020603050405020304" pitchFamily="18" charset="0"/>
              <a:cs typeface="Times New Roman" panose="02020603050405020304" pitchFamily="18" charset="0"/>
            </a:endParaRPr>
          </a:p>
          <a:p>
            <a:endParaRPr lang="en-GB" b="1" dirty="0">
              <a:solidFill>
                <a:srgbClr val="000000"/>
              </a:solidFill>
              <a:latin typeface="Times New Roman" panose="02020603050405020304" pitchFamily="18" charset="0"/>
              <a:cs typeface="Times New Roman" panose="02020603050405020304" pitchFamily="18" charset="0"/>
            </a:endParaRPr>
          </a:p>
          <a:p>
            <a:r>
              <a:rPr lang="el-GR" dirty="0">
                <a:solidFill>
                  <a:srgbClr val="308879"/>
                </a:solidFill>
                <a:latin typeface="Times New Roman" panose="02020603050405020304" pitchFamily="18" charset="0"/>
                <a:cs typeface="Times New Roman" panose="02020603050405020304" pitchFamily="18" charset="0"/>
              </a:rPr>
              <a:t>Έχουν τη δυνατότητα να διεκδικήσουν δικαιούχοι της Βασικής Δράσης 1 και της Βασικής Δράσης 2, οι οποίοι βρίσκονται στο στάδιο υποβολής της τελικής έκθεσης των έργων τους </a:t>
            </a:r>
          </a:p>
          <a:p>
            <a:endParaRPr lang="el-GR" dirty="0">
              <a:solidFill>
                <a:srgbClr val="308879"/>
              </a:solidFill>
              <a:latin typeface="Times New Roman" panose="02020603050405020304" pitchFamily="18" charset="0"/>
              <a:cs typeface="Times New Roman" panose="02020603050405020304" pitchFamily="18" charset="0"/>
            </a:endParaRPr>
          </a:p>
          <a:p>
            <a:r>
              <a:rPr lang="el-GR" dirty="0">
                <a:solidFill>
                  <a:srgbClr val="308879"/>
                </a:solidFill>
                <a:latin typeface="Times New Roman" panose="02020603050405020304" pitchFamily="18" charset="0"/>
                <a:cs typeface="Times New Roman" panose="02020603050405020304" pitchFamily="18" charset="0"/>
              </a:rPr>
              <a:t>Απονέμεται σε έργα που διαπρέπουν στο πεδίο της πολυγλωσσίας, σε κάθε χώρα μέλος της ΕΕ και κάθε τρίτη χώρα συνδεδεμένη με το Πρόγραμμα</a:t>
            </a:r>
          </a:p>
          <a:p>
            <a:endParaRPr lang="el-GR" dirty="0">
              <a:solidFill>
                <a:srgbClr val="308879"/>
              </a:solidFill>
              <a:latin typeface="Times New Roman" panose="02020603050405020304" pitchFamily="18" charset="0"/>
              <a:cs typeface="Times New Roman" panose="02020603050405020304" pitchFamily="18" charset="0"/>
            </a:endParaRPr>
          </a:p>
          <a:p>
            <a:r>
              <a:rPr lang="el-GR" dirty="0">
                <a:solidFill>
                  <a:srgbClr val="308879"/>
                </a:solidFill>
                <a:latin typeface="Times New Roman" panose="02020603050405020304" pitchFamily="18" charset="0"/>
                <a:cs typeface="Times New Roman" panose="02020603050405020304" pitchFamily="18" charset="0"/>
              </a:rPr>
              <a:t>Σε ό,τι αφορά την Κύπρο, μπορεί να απονεμηθεί ετησίως σε ένα έργο ανά Τομέα (συμπεριλαμβανομένων και των δύο Βασικών Δράσεων)</a:t>
            </a:r>
          </a:p>
          <a:p>
            <a:endParaRPr lang="en-GB" dirty="0">
              <a:solidFill>
                <a:srgbClr val="000000"/>
              </a:solidFill>
              <a:latin typeface="Times New Roman" panose="02020603050405020304" pitchFamily="18" charset="0"/>
              <a:cs typeface="Times New Roman" panose="02020603050405020304" pitchFamily="18" charset="0"/>
            </a:endParaRPr>
          </a:p>
          <a:p>
            <a:r>
              <a:rPr lang="el-GR" sz="1700" i="1" u="sng" dirty="0">
                <a:solidFill>
                  <a:srgbClr val="000000"/>
                </a:solidFill>
                <a:latin typeface="Times New Roman" panose="02020603050405020304" pitchFamily="18" charset="0"/>
                <a:cs typeface="Times New Roman" panose="02020603050405020304" pitchFamily="18" charset="0"/>
              </a:rPr>
              <a:t>Σημείωση</a:t>
            </a:r>
            <a:r>
              <a:rPr lang="el-GR" sz="1700" i="1" dirty="0">
                <a:solidFill>
                  <a:srgbClr val="000000"/>
                </a:solidFill>
                <a:latin typeface="Times New Roman" panose="02020603050405020304" pitchFamily="18" charset="0"/>
                <a:cs typeface="Times New Roman" panose="02020603050405020304" pitchFamily="18" charset="0"/>
              </a:rPr>
              <a:t>: Η διεκδίκηση του βραβείου μέσω της τελικής έκθεσης δεν επηρεάζει κατ’ ουδένα τρόπο την αξιολόγηση της Τελικής Έκθεσης. Όλες οι ερωτήσεις που περιλαμβάνονται σε αυτή την ενότητα θα αξιολογηθούν ξεχωριστά από την Εθνική Υπηρεσία, μόνο για σκοπούς επιλογής των σχεδίων που θα λάβουν το </a:t>
            </a:r>
            <a:r>
              <a:rPr lang="en-GB" sz="1700" i="1" dirty="0">
                <a:solidFill>
                  <a:srgbClr val="000000"/>
                </a:solidFill>
                <a:latin typeface="Times New Roman" panose="02020603050405020304" pitchFamily="18" charset="0"/>
                <a:cs typeface="Times New Roman" panose="02020603050405020304" pitchFamily="18" charset="0"/>
              </a:rPr>
              <a:t>ELL.</a:t>
            </a:r>
            <a:endParaRPr lang="el-GR" sz="1700" i="1" dirty="0">
              <a:solidFill>
                <a:srgbClr val="000000"/>
              </a:solidFill>
              <a:latin typeface="Times New Roman" panose="02020603050405020304" pitchFamily="18" charset="0"/>
              <a:cs typeface="Times New Roman" panose="02020603050405020304" pitchFamily="18" charset="0"/>
            </a:endParaRPr>
          </a:p>
          <a:p>
            <a:pPr algn="just"/>
            <a:endPar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dirty="0">
              <a:solidFill>
                <a:srgbClr val="000000"/>
              </a:solidFill>
              <a:latin typeface="Calibri" panose="020F0502020204030204" pitchFamily="34" charset="0"/>
            </a:endParaRPr>
          </a:p>
          <a:p>
            <a:pPr algn="just"/>
            <a:endParaRPr lang="el-GR"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endParaRPr lang="el-GR" b="1" dirty="0">
              <a:solidFill>
                <a:srgbClr val="000000"/>
              </a:solidFill>
              <a:latin typeface="Calibri" panose="020F0502020204030204" pitchFamily="34" charset="0"/>
              <a:sym typeface="Wingdings" panose="05000000000000000000" pitchFamily="2" charset="2"/>
            </a:endParaRPr>
          </a:p>
          <a:p>
            <a:endParaRPr lang="el-GR" sz="2000" b="0" i="0" u="none" strike="noStrike" baseline="0" dirty="0">
              <a:solidFill>
                <a:srgbClr val="000000"/>
              </a:solidFill>
              <a:latin typeface="Calibri" panose="020F0502020204030204" pitchFamily="34" charset="0"/>
            </a:endParaRPr>
          </a:p>
          <a:p>
            <a:endParaRPr lang="el-GR" sz="2000" b="0" i="0" u="none" strike="noStrike" baseline="0" dirty="0">
              <a:solidFill>
                <a:srgbClr val="000000"/>
              </a:solidFill>
              <a:latin typeface="Calibri" panose="020F0502020204030204" pitchFamily="34" charset="0"/>
            </a:endParaRPr>
          </a:p>
        </p:txBody>
      </p:sp>
      <p:sp>
        <p:nvSpPr>
          <p:cNvPr id="3" name="Title 1">
            <a:extLst>
              <a:ext uri="{FF2B5EF4-FFF2-40B4-BE49-F238E27FC236}">
                <a16:creationId xmlns:a16="http://schemas.microsoft.com/office/drawing/2014/main" id="{AD37F733-8734-7D2F-D9B4-8EF278AF9FD3}"/>
              </a:ext>
            </a:extLst>
          </p:cNvPr>
          <p:cNvSpPr txBox="1">
            <a:spLocks/>
          </p:cNvSpPr>
          <p:nvPr/>
        </p:nvSpPr>
        <p:spPr>
          <a:xfrm>
            <a:off x="-816768" y="0"/>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Έντυπο Τελικής Έκθεσης </a:t>
            </a:r>
            <a:r>
              <a:rPr lang="en-GB" sz="2800" b="1" dirty="0">
                <a:solidFill>
                  <a:schemeClr val="bg1"/>
                </a:solidFill>
                <a:ea typeface="+mj-ea"/>
                <a:cs typeface="+mj-cs"/>
              </a:rPr>
              <a:t>– Beneficiary Report </a:t>
            </a:r>
            <a:r>
              <a:rPr lang="el-GR" sz="2800" b="1" dirty="0">
                <a:solidFill>
                  <a:schemeClr val="bg1"/>
                </a:solidFill>
                <a:ea typeface="+mj-ea"/>
                <a:cs typeface="+mj-cs"/>
              </a:rPr>
              <a:t>(3/3)</a:t>
            </a:r>
            <a:endParaRPr lang="en-GB" sz="2800" b="1" dirty="0">
              <a:solidFill>
                <a:schemeClr val="bg1"/>
              </a:solidFill>
              <a:ea typeface="+mj-ea"/>
              <a:cs typeface="+mj-cs"/>
            </a:endParaRPr>
          </a:p>
        </p:txBody>
      </p:sp>
    </p:spTree>
    <p:extLst>
      <p:ext uri="{BB962C8B-B14F-4D97-AF65-F5344CB8AC3E}">
        <p14:creationId xmlns:p14="http://schemas.microsoft.com/office/powerpoint/2010/main" val="31677475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44" y="1700808"/>
            <a:ext cx="11593288" cy="1588127"/>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just">
              <a:spcBef>
                <a:spcPct val="20000"/>
              </a:spcBef>
              <a:defRPr/>
            </a:pPr>
            <a:endParaRPr lang="el-GR" sz="1700" b="1" u="sng"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4273152"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Υποστηρικτικά Έγγραφα </a:t>
            </a:r>
            <a:endParaRPr lang="en-GB" sz="2800" b="1" dirty="0">
              <a:solidFill>
                <a:schemeClr val="bg1"/>
              </a:solidFill>
              <a:ea typeface="+mj-ea"/>
              <a:cs typeface="+mj-cs"/>
            </a:endParaRPr>
          </a:p>
        </p:txBody>
      </p:sp>
      <p:sp>
        <p:nvSpPr>
          <p:cNvPr id="3" name="Rectangle 2">
            <a:extLst>
              <a:ext uri="{FF2B5EF4-FFF2-40B4-BE49-F238E27FC236}">
                <a16:creationId xmlns:a16="http://schemas.microsoft.com/office/drawing/2014/main" id="{7E7C6623-83D3-EE5C-EFE2-926FDAAE2A1D}"/>
              </a:ext>
            </a:extLst>
          </p:cNvPr>
          <p:cNvSpPr/>
          <p:nvPr/>
        </p:nvSpPr>
        <p:spPr>
          <a:xfrm>
            <a:off x="190599" y="908720"/>
            <a:ext cx="11477940" cy="5453801"/>
          </a:xfrm>
          <a:prstGeom prst="rect">
            <a:avLst/>
          </a:prstGeom>
        </p:spPr>
        <p:txBody>
          <a:bodyPr wrap="square">
            <a:spAutoFit/>
          </a:bodyPr>
          <a:lstStyle/>
          <a:p>
            <a:pPr marL="342900" indent="-342900" algn="just">
              <a:spcBef>
                <a:spcPct val="20000"/>
              </a:spcBef>
              <a:buFont typeface="Wingdings" panose="05000000000000000000" pitchFamily="2" charset="2"/>
              <a:buChar char="§"/>
              <a:defRPr/>
            </a:pPr>
            <a:r>
              <a:rPr lang="el-GR" sz="2000" b="1" u="sng" dirty="0"/>
              <a:t>Τα αποδεικτικά που απαιτούνται για σκοπούς υποβολής Τελικής Έκθεσης (αναρτώνται ως Παραρτήματα στο έντυπο Τελικής Έκθεσης), είναι</a:t>
            </a:r>
            <a:r>
              <a:rPr lang="el-GR" sz="2000" b="1" dirty="0"/>
              <a:t>:</a:t>
            </a:r>
          </a:p>
          <a:p>
            <a:pPr algn="just">
              <a:spcBef>
                <a:spcPct val="20000"/>
              </a:spcBef>
              <a:defRPr/>
            </a:pPr>
            <a:endParaRPr lang="el-GR" sz="2200" b="1" u="sng" dirty="0"/>
          </a:p>
          <a:p>
            <a:pPr marL="285750" indent="-285750" algn="just">
              <a:buFont typeface="Wingdings" panose="05000000000000000000" pitchFamily="2" charset="2"/>
              <a:buChar char="ü"/>
              <a:defRPr/>
            </a:pPr>
            <a:r>
              <a:rPr lang="el-GR" b="1" u="sng" dirty="0">
                <a:latin typeface="Times New Roman" panose="02020603050405020304" pitchFamily="18" charset="0"/>
                <a:cs typeface="Times New Roman" panose="02020603050405020304" pitchFamily="18" charset="0"/>
              </a:rPr>
              <a:t>Αντίγραφα εγγράφων και αρχείων που αποδεικνύουν ότι η υπό εξέταση δραστηριότητα έχει όντως υλοποιηθεί </a:t>
            </a:r>
          </a:p>
          <a:p>
            <a:pPr algn="just">
              <a:defRPr/>
            </a:pPr>
            <a:endParaRPr lang="el-GR" sz="2200" dirty="0">
              <a:latin typeface="Times New Roman" panose="02020603050405020304" pitchFamily="18" charset="0"/>
              <a:cs typeface="Times New Roman" panose="02020603050405020304" pitchFamily="18" charset="0"/>
            </a:endParaRPr>
          </a:p>
          <a:p>
            <a:pPr marR="0" lvl="0" algn="just" defTabSz="914400" rtl="0" eaLnBrk="1" fontAlgn="auto" latinLnBrk="0" hangingPunct="1">
              <a:lnSpc>
                <a:spcPct val="100000"/>
              </a:lnSpc>
              <a:spcBef>
                <a:spcPts val="0"/>
              </a:spcBef>
              <a:spcAft>
                <a:spcPts val="0"/>
              </a:spcAft>
              <a:buClrTx/>
              <a:buSzTx/>
              <a:tabLst/>
              <a:defRPr/>
            </a:pPr>
            <a:r>
              <a:rPr kumimoji="0" lang="el-GR"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Παράδειγμα:</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l-GR" sz="1800" b="0"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Δραστηριότητα</a:t>
            </a: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Συνάντηση για σκοπούς συντονισμού του Σχεδίου</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l-GR" sz="1800" b="0"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Παραδείγματα υποστηρικτικών εγγράφων</a:t>
            </a: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Λίστα συμμετεχόντων/Ημερήσια διάταξη/Πρακτικά συνάντησης/Φωτογραφίες και </a:t>
            </a:r>
            <a:r>
              <a:rPr kumimoji="0" lang="en-GB"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videos</a:t>
            </a: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/Έγγραφα που χρησιμοποιήθηκαν/Έγγραφα που παράχθηκαν</a:t>
            </a:r>
          </a:p>
          <a:p>
            <a:pPr algn="just">
              <a:defRPr/>
            </a:pPr>
            <a:endParaRPr lang="el-GR" sz="2200" dirty="0">
              <a:latin typeface="Times New Roman" panose="02020603050405020304" pitchFamily="18" charset="0"/>
              <a:cs typeface="Times New Roman" panose="02020603050405020304" pitchFamily="18" charset="0"/>
            </a:endParaRPr>
          </a:p>
          <a:p>
            <a:pPr algn="just">
              <a:spcBef>
                <a:spcPct val="20000"/>
              </a:spcBef>
              <a:defRPr/>
            </a:pPr>
            <a:r>
              <a:rPr lang="el-GR" sz="1700" i="1" u="sng" dirty="0">
                <a:latin typeface="Times New Roman" panose="02020603050405020304" pitchFamily="18" charset="0"/>
                <a:cs typeface="Times New Roman" panose="02020603050405020304" pitchFamily="18" charset="0"/>
              </a:rPr>
              <a:t>Σημειώσεις</a:t>
            </a:r>
            <a:r>
              <a:rPr lang="el-GR" sz="1700" i="1" dirty="0">
                <a:latin typeface="Times New Roman" panose="02020603050405020304" pitchFamily="18" charset="0"/>
                <a:cs typeface="Times New Roman" panose="02020603050405020304" pitchFamily="18" charset="0"/>
              </a:rPr>
              <a:t>: </a:t>
            </a:r>
          </a:p>
          <a:p>
            <a:pPr algn="just">
              <a:spcBef>
                <a:spcPct val="20000"/>
              </a:spcBef>
              <a:defRPr/>
            </a:pPr>
            <a:r>
              <a:rPr lang="el-GR" sz="1700" i="1" dirty="0">
                <a:latin typeface="Times New Roman" panose="02020603050405020304" pitchFamily="18" charset="0"/>
                <a:cs typeface="Times New Roman" panose="02020603050405020304" pitchFamily="18" charset="0"/>
              </a:rPr>
              <a:t>1. Οι δικαιούχοι θα κρίνουν ποια είναι εκείνα τα υποστηρικτικά έγγραφα που αποδεικνύουν καλύτερα σε κάθε περίπτωση ότι μία δραστηριότητα υλοποιήθηκε με αποτελεσματικό και ποιοτικό τρόπο, στη βάση των προτύπων ποιότητας που τέθηκαν στην αίτηση για επιχορήγηση</a:t>
            </a:r>
          </a:p>
          <a:p>
            <a:pPr algn="just">
              <a:spcBef>
                <a:spcPct val="20000"/>
              </a:spcBef>
              <a:defRPr/>
            </a:pPr>
            <a:r>
              <a:rPr lang="el-GR" sz="1700" i="1" dirty="0">
                <a:latin typeface="Times New Roman" panose="02020603050405020304" pitchFamily="18" charset="0"/>
                <a:cs typeface="Times New Roman" panose="02020603050405020304" pitchFamily="18" charset="0"/>
              </a:rPr>
              <a:t>2. Αποδεικτικά των εξόδων που έχουν πραγματοποιηθεί (π.χ. αποδείξεις και τιμολόγια) δεν απαιτούνται </a:t>
            </a:r>
          </a:p>
          <a:p>
            <a:pPr algn="just">
              <a:spcBef>
                <a:spcPct val="20000"/>
              </a:spcBef>
              <a:defRPr/>
            </a:pPr>
            <a:r>
              <a:rPr lang="el-GR" sz="1700" i="1" dirty="0">
                <a:latin typeface="Times New Roman" panose="02020603050405020304" pitchFamily="18" charset="0"/>
                <a:cs typeface="Times New Roman" panose="02020603050405020304" pitchFamily="18" charset="0"/>
              </a:rPr>
              <a:t>3. Κατά την ποιοτική αξιολόγηση</a:t>
            </a:r>
            <a:r>
              <a:rPr lang="en-GB" sz="1700" i="1" dirty="0">
                <a:latin typeface="Times New Roman" panose="02020603050405020304" pitchFamily="18" charset="0"/>
                <a:cs typeface="Times New Roman" panose="02020603050405020304" pitchFamily="18" charset="0"/>
              </a:rPr>
              <a:t>,</a:t>
            </a:r>
            <a:r>
              <a:rPr lang="el-GR" sz="1700" i="1" dirty="0">
                <a:latin typeface="Times New Roman" panose="02020603050405020304" pitchFamily="18" charset="0"/>
                <a:cs typeface="Times New Roman" panose="02020603050405020304" pitchFamily="18" charset="0"/>
              </a:rPr>
              <a:t> οι </a:t>
            </a:r>
            <a:r>
              <a:rPr lang="el-GR" sz="1700" i="1" dirty="0" err="1">
                <a:latin typeface="Times New Roman" panose="02020603050405020304" pitchFamily="18" charset="0"/>
                <a:cs typeface="Times New Roman" panose="02020603050405020304" pitchFamily="18" charset="0"/>
              </a:rPr>
              <a:t>αξιολογητές</a:t>
            </a:r>
            <a:r>
              <a:rPr lang="el-GR" sz="1700" i="1" dirty="0">
                <a:latin typeface="Times New Roman" panose="02020603050405020304" pitchFamily="18" charset="0"/>
                <a:cs typeface="Times New Roman" panose="02020603050405020304" pitchFamily="18" charset="0"/>
              </a:rPr>
              <a:t> διατηρούν το δικαίωμα να ζητήσουν συμπληρωματικά υποστηρικτικά </a:t>
            </a:r>
          </a:p>
          <a:p>
            <a:pPr algn="just">
              <a:spcBef>
                <a:spcPct val="20000"/>
              </a:spcBef>
              <a:defRPr/>
            </a:pPr>
            <a:r>
              <a:rPr lang="el-GR" sz="1700" i="1" dirty="0">
                <a:latin typeface="Times New Roman" panose="02020603050405020304" pitchFamily="18" charset="0"/>
                <a:cs typeface="Times New Roman" panose="02020603050405020304" pitchFamily="18" charset="0"/>
              </a:rPr>
              <a:t>έγγραφα, τα οποία κρίνουν ότι θα τους βοηθήσουν να αξιολογήσουν πιο αποτελεσματικά</a:t>
            </a:r>
            <a:endParaRPr lang="en-GB" sz="17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52426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5440" y="1628800"/>
            <a:ext cx="9721080" cy="3046988"/>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ctr">
              <a:spcBef>
                <a:spcPct val="20000"/>
              </a:spcBef>
              <a:defRPr/>
            </a:pPr>
            <a:r>
              <a:rPr lang="el-GR" sz="2400" b="1" dirty="0">
                <a:sym typeface="Wingdings" panose="05000000000000000000" pitchFamily="2" charset="2"/>
              </a:rPr>
              <a:t>  </a:t>
            </a:r>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n-GB" sz="2400"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1248816" y="19878"/>
            <a:ext cx="116652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Υλικό που έχει αναρτηθεί στην Πλατφόρμα </a:t>
            </a:r>
            <a:r>
              <a:rPr lang="en-GB" sz="2800" b="1" dirty="0">
                <a:solidFill>
                  <a:schemeClr val="bg1"/>
                </a:solidFill>
                <a:ea typeface="+mj-ea"/>
                <a:cs typeface="+mj-cs"/>
              </a:rPr>
              <a:t>Erasmus+ PRP</a:t>
            </a:r>
            <a:r>
              <a:rPr lang="el-GR" sz="2800" b="1" dirty="0">
                <a:solidFill>
                  <a:schemeClr val="bg1"/>
                </a:solidFill>
                <a:ea typeface="+mj-ea"/>
                <a:cs typeface="+mj-cs"/>
              </a:rPr>
              <a:t> </a:t>
            </a:r>
            <a:endParaRPr lang="en-GB" sz="2800" b="1" dirty="0">
              <a:solidFill>
                <a:schemeClr val="bg1"/>
              </a:solidFill>
              <a:ea typeface="+mj-ea"/>
              <a:cs typeface="+mj-cs"/>
            </a:endParaRPr>
          </a:p>
        </p:txBody>
      </p:sp>
      <p:sp>
        <p:nvSpPr>
          <p:cNvPr id="6" name="TextBox 5">
            <a:extLst>
              <a:ext uri="{FF2B5EF4-FFF2-40B4-BE49-F238E27FC236}">
                <a16:creationId xmlns:a16="http://schemas.microsoft.com/office/drawing/2014/main" id="{CAC5EEDE-8F59-C717-C311-C1E8B2C4F425}"/>
              </a:ext>
            </a:extLst>
          </p:cNvPr>
          <p:cNvSpPr txBox="1"/>
          <p:nvPr/>
        </p:nvSpPr>
        <p:spPr>
          <a:xfrm>
            <a:off x="191344" y="764704"/>
            <a:ext cx="11185920" cy="6694140"/>
          </a:xfrm>
          <a:prstGeom prst="rect">
            <a:avLst/>
          </a:prstGeom>
          <a:noFill/>
        </p:spPr>
        <p:txBody>
          <a:bodyPr wrap="square">
            <a:spAutoFit/>
          </a:bodyPr>
          <a:lstStyle/>
          <a:p>
            <a:pPr marL="342900" indent="-342900" algn="just">
              <a:buFont typeface="Wingdings" panose="05000000000000000000" pitchFamily="2" charset="2"/>
              <a:buChar char="§"/>
            </a:pPr>
            <a:r>
              <a:rPr lang="el-GR" sz="2000" b="1" u="sng" dirty="0">
                <a:solidFill>
                  <a:srgbClr val="000000"/>
                </a:solidFill>
                <a:latin typeface="Calibri" panose="020F0502020204030204" pitchFamily="34" charset="0"/>
              </a:rPr>
              <a:t>Στην Πλατφόρμα </a:t>
            </a:r>
            <a:r>
              <a:rPr lang="en-GB" sz="2000" b="1" u="sng" dirty="0">
                <a:solidFill>
                  <a:srgbClr val="000000"/>
                </a:solidFill>
                <a:latin typeface="Calibri" panose="020F0502020204030204" pitchFamily="34" charset="0"/>
              </a:rPr>
              <a:t>“Erasmus+ Project Results Platform” </a:t>
            </a:r>
            <a:r>
              <a:rPr lang="el-GR" sz="2000" b="1" u="sng" dirty="0">
                <a:solidFill>
                  <a:srgbClr val="000000"/>
                </a:solidFill>
                <a:latin typeface="Calibri" panose="020F0502020204030204" pitchFamily="34" charset="0"/>
              </a:rPr>
              <a:t>αναρτώνται τα ακόλουθα</a:t>
            </a:r>
            <a:r>
              <a:rPr lang="el-GR" sz="2000" b="1" dirty="0">
                <a:solidFill>
                  <a:srgbClr val="000000"/>
                </a:solidFill>
                <a:latin typeface="Calibri" panose="020F0502020204030204" pitchFamily="34" charset="0"/>
              </a:rPr>
              <a:t>:</a:t>
            </a:r>
          </a:p>
          <a:p>
            <a:pPr algn="just"/>
            <a:endParaRPr lang="el-GR" dirty="0">
              <a:solidFill>
                <a:srgbClr val="000000"/>
              </a:solidFill>
              <a:latin typeface="Calibri" panose="020F0502020204030204" pitchFamily="34" charset="0"/>
            </a:endParaRPr>
          </a:p>
          <a:p>
            <a:pPr marL="285750" indent="-285750" algn="just">
              <a:buFont typeface="Wingdings" panose="05000000000000000000" pitchFamily="2" charset="2"/>
              <a:buChar char="ü"/>
            </a:pPr>
            <a:r>
              <a:rPr lang="el-GR" b="1" u="sng" dirty="0">
                <a:solidFill>
                  <a:srgbClr val="000000"/>
                </a:solidFill>
                <a:latin typeface="Times New Roman" panose="02020603050405020304" pitchFamily="18" charset="0"/>
                <a:cs typeface="Times New Roman" panose="02020603050405020304" pitchFamily="18" charset="0"/>
              </a:rPr>
              <a:t>Στοιχεία Επικοινωνίας Εταίρων Οργανισμών</a:t>
            </a:r>
            <a:r>
              <a:rPr lang="el-GR" b="1" dirty="0">
                <a:solidFill>
                  <a:srgbClr val="000000"/>
                </a:solidFill>
                <a:latin typeface="Times New Roman" panose="02020603050405020304" pitchFamily="18" charset="0"/>
                <a:cs typeface="Times New Roman" panose="02020603050405020304" pitchFamily="18" charset="0"/>
              </a:rPr>
              <a:t>: </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Η πλήρης ή μερική δημοσιοποίησή τους στο ευρύ κοινό είναι προαιρετική</a:t>
            </a:r>
          </a:p>
          <a:p>
            <a:pPr algn="just"/>
            <a:endPar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b="1"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Αποτελέσματα Σχεδίου</a:t>
            </a:r>
            <a:r>
              <a:rPr lang="en-GB"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endParaRPr lang="el-GR" dirty="0">
              <a:latin typeface="Times New Roman" panose="02020603050405020304" pitchFamily="18" charset="0"/>
              <a:cs typeface="Times New Roman" panose="02020603050405020304" pitchFamily="18" charset="0"/>
            </a:endParaRPr>
          </a:p>
          <a:p>
            <a:pPr algn="just"/>
            <a:endPar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b="1" dirty="0">
                <a:solidFill>
                  <a:srgbClr val="308879"/>
                </a:solidFill>
                <a:latin typeface="Times New Roman" panose="02020603050405020304" pitchFamily="18" charset="0"/>
                <a:cs typeface="Times New Roman" panose="02020603050405020304" pitchFamily="18" charset="0"/>
                <a:sym typeface="Wingdings" panose="05000000000000000000" pitchFamily="2" charset="2"/>
              </a:rPr>
              <a:t>Λογότυπο Σχεδίου</a:t>
            </a:r>
          </a:p>
          <a:p>
            <a:pPr algn="just"/>
            <a:endPar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b="1" dirty="0">
                <a:solidFill>
                  <a:srgbClr val="308879"/>
                </a:solidFill>
                <a:latin typeface="Times New Roman" panose="02020603050405020304" pitchFamily="18" charset="0"/>
                <a:cs typeface="Times New Roman" panose="02020603050405020304" pitchFamily="18" charset="0"/>
                <a:sym typeface="Wingdings" panose="05000000000000000000" pitchFamily="2" charset="2"/>
              </a:rPr>
              <a:t>Ιστοσελίδα Σχεδίου</a:t>
            </a:r>
            <a:r>
              <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Το μόνο αποτέλεσμα του Σχεδίου που διατίθεται δημόσια πριν από τη λήξη του Σχεδίου</a:t>
            </a:r>
            <a:endPar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dirty="0">
              <a:solidFill>
                <a:srgbClr val="000000"/>
              </a:solidFill>
              <a:latin typeface="Times New Roman" panose="02020603050405020304" pitchFamily="18" charset="0"/>
              <a:cs typeface="Times New Roman" panose="02020603050405020304" pitchFamily="18" charset="0"/>
            </a:endParaRPr>
          </a:p>
          <a:p>
            <a:pPr algn="just"/>
            <a:r>
              <a:rPr lang="el-GR" b="1" dirty="0">
                <a:solidFill>
                  <a:srgbClr val="308879"/>
                </a:solidFill>
                <a:latin typeface="Times New Roman" panose="02020603050405020304" pitchFamily="18" charset="0"/>
                <a:cs typeface="Times New Roman" panose="02020603050405020304" pitchFamily="18" charset="0"/>
              </a:rPr>
              <a:t>Παραδοτέα Σχεδίου</a:t>
            </a:r>
            <a:r>
              <a:rPr lang="el-GR" b="1" dirty="0">
                <a:solidFill>
                  <a:srgbClr val="000000"/>
                </a:solidFill>
                <a:latin typeface="Times New Roman" panose="02020603050405020304" pitchFamily="18" charset="0"/>
                <a:cs typeface="Times New Roman" panose="02020603050405020304" pitchFamily="18" charset="0"/>
              </a:rPr>
              <a:t> </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Αρχεία ή σύνδεσμοι</a:t>
            </a:r>
          </a:p>
          <a:p>
            <a:pPr algn="just"/>
            <a:endPar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sz="1700" i="1"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Σημειώσεις</a:t>
            </a:r>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p>
          <a:p>
            <a:pPr algn="just"/>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1. </a:t>
            </a:r>
            <a:r>
              <a:rPr lang="el-GR" sz="1700" i="1" dirty="0">
                <a:latin typeface="Times New Roman" panose="02020603050405020304" pitchFamily="18" charset="0"/>
                <a:cs typeface="Times New Roman" panose="02020603050405020304" pitchFamily="18" charset="0"/>
              </a:rPr>
              <a:t>Υπάρχει η επιλογή </a:t>
            </a:r>
            <a:r>
              <a:rPr lang="en-GB" sz="1700" i="1" dirty="0">
                <a:latin typeface="Times New Roman" panose="02020603050405020304" pitchFamily="18" charset="0"/>
                <a:cs typeface="Times New Roman" panose="02020603050405020304" pitchFamily="18" charset="0"/>
              </a:rPr>
              <a:t>“Don’t publish” </a:t>
            </a:r>
            <a:r>
              <a:rPr lang="el-GR" sz="1700" i="1" dirty="0">
                <a:latin typeface="Times New Roman" panose="02020603050405020304" pitchFamily="18" charset="0"/>
                <a:cs typeface="Times New Roman" panose="02020603050405020304" pitchFamily="18" charset="0"/>
              </a:rPr>
              <a:t>για τα αποτελέσματα που ο δικαιούχος δεν επιθυμεί να δημοσιοποιηθούν</a:t>
            </a:r>
            <a:endPar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2. Με εξαίρεση την ιστοσελίδα του έργου, όλα τα άλλα αποτελέσματα για τα οποία έχει δοθεί άδεια δημοσιοποίησης εμφανίζονται μετά τη λήξη του Σχεδίου (αφού εγκριθούν από την ΕΥ)</a:t>
            </a:r>
          </a:p>
          <a:p>
            <a:pPr algn="just"/>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3. Όλα τα αποτελέσματα που αναρτώνται στην Πλατφόρμα πρέπει να είναι σε πλήρη συμμόρφωση με τον Γενικό Κανονισμό Προστασίας Δεδομένων (</a:t>
            </a:r>
            <a:r>
              <a:rPr lang="en-GB"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GDPR Compliant)</a:t>
            </a:r>
          </a:p>
          <a:p>
            <a:pPr algn="just"/>
            <a:endParaRPr lang="en-GB"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Άλλα Αρχεία και Σύνδεσμοι </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Ό,τι άλλο θεωρεί ο δικαιούχος χρήσιμο για την αξιολόγηση του Σχεδίου</a:t>
            </a:r>
          </a:p>
          <a:p>
            <a:pPr marL="342900" indent="-342900" algn="just">
              <a:buFont typeface="Wingdings" panose="05000000000000000000" pitchFamily="2" charset="2"/>
              <a:buChar char="ü"/>
            </a:pPr>
            <a:endPar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dirty="0">
              <a:solidFill>
                <a:srgbClr val="000000"/>
              </a:solidFill>
              <a:latin typeface="Calibri" panose="020F0502020204030204" pitchFamily="34" charset="0"/>
            </a:endParaRPr>
          </a:p>
          <a:p>
            <a:pPr algn="just"/>
            <a:endParaRPr lang="el-GR" sz="20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2248977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390" y="1196752"/>
            <a:ext cx="9721080" cy="3453253"/>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r>
              <a:rPr lang="el-GR" sz="2400" b="1" dirty="0">
                <a:sym typeface="Wingdings" panose="05000000000000000000" pitchFamily="2" charset="2"/>
              </a:rPr>
              <a:t>Η ΤΕΛΙΚΗ ΕΚΘΕΣΗ ΑΞΙΟΛΟΓΕΙΤΑΙ ΜΟΝΟ ΑΠΟ ΤΗΝ ΕΘΝΙΚΗ ΥΠΗΡΕΣΙΑ ΤΗΣ ΧΩΡΑΣ ΤΟΥ ΣΥΝΤΟΝΙΣΤΗ ΕΤΑΙΡΟΥ (= ΧΟΡΗΓΟΥΣΑ ΑΡΧΗ) ΣΤΗΝ ΟΠΟΙΑ ΚΑΙ ΥΠΟΒΑΛΛΕΤΑΙ ΑΠΟ ΤΟΝ ΙΔΙΟ ΤΟΝ ΣΥΝΤΟΝΙΣΤΗ</a:t>
            </a:r>
          </a:p>
          <a:p>
            <a:pPr algn="ctr">
              <a:spcBef>
                <a:spcPct val="20000"/>
              </a:spcBef>
              <a:defRPr/>
            </a:pPr>
            <a:endParaRPr lang="el-GR" sz="2400" b="1" dirty="0">
              <a:sym typeface="Wingdings" panose="05000000000000000000" pitchFamily="2" charset="2"/>
            </a:endParaRPr>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1536848" y="0"/>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Διενέργεια Αξιολόγησης Τελικής Έκθεσης</a:t>
            </a:r>
            <a:endParaRPr lang="en-GB" sz="2800" b="1" dirty="0">
              <a:solidFill>
                <a:schemeClr val="bg1"/>
              </a:solidFill>
              <a:ea typeface="+mj-ea"/>
              <a:cs typeface="+mj-cs"/>
            </a:endParaRPr>
          </a:p>
        </p:txBody>
      </p:sp>
      <p:sp>
        <p:nvSpPr>
          <p:cNvPr id="5" name="Rectangle: Rounded Corners 4">
            <a:extLst>
              <a:ext uri="{FF2B5EF4-FFF2-40B4-BE49-F238E27FC236}">
                <a16:creationId xmlns:a16="http://schemas.microsoft.com/office/drawing/2014/main" id="{9BCBA726-0117-0680-5BFD-93F6CF26D04E}"/>
              </a:ext>
            </a:extLst>
          </p:cNvPr>
          <p:cNvSpPr/>
          <p:nvPr/>
        </p:nvSpPr>
        <p:spPr>
          <a:xfrm>
            <a:off x="1127448" y="2834934"/>
            <a:ext cx="9721080" cy="1386154"/>
          </a:xfrm>
          <a:prstGeom prst="roundRect">
            <a:avLst/>
          </a:prstGeom>
          <a:noFill/>
          <a:ln>
            <a:solidFill>
              <a:srgbClr val="308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915584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390" y="1196752"/>
            <a:ext cx="9721080" cy="2271391"/>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2328936" y="0"/>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Βαθμολόγηση Τελικής Έκθεσης</a:t>
            </a:r>
            <a:endParaRPr lang="en-GB" sz="2800" b="1" dirty="0">
              <a:solidFill>
                <a:schemeClr val="bg1"/>
              </a:solidFill>
              <a:ea typeface="+mj-ea"/>
              <a:cs typeface="+mj-cs"/>
            </a:endParaRPr>
          </a:p>
        </p:txBody>
      </p:sp>
      <p:sp>
        <p:nvSpPr>
          <p:cNvPr id="3" name="TextBox 2">
            <a:extLst>
              <a:ext uri="{FF2B5EF4-FFF2-40B4-BE49-F238E27FC236}">
                <a16:creationId xmlns:a16="http://schemas.microsoft.com/office/drawing/2014/main" id="{41C14F18-D18F-8F3E-D03B-F4EE1F183A20}"/>
              </a:ext>
            </a:extLst>
          </p:cNvPr>
          <p:cNvSpPr txBox="1"/>
          <p:nvPr/>
        </p:nvSpPr>
        <p:spPr>
          <a:xfrm>
            <a:off x="335360" y="836712"/>
            <a:ext cx="11005174" cy="5940088"/>
          </a:xfrm>
          <a:prstGeom prst="rect">
            <a:avLst/>
          </a:prstGeom>
          <a:noFill/>
        </p:spPr>
        <p:txBody>
          <a:bodyPr wrap="square">
            <a:spAutoFit/>
          </a:bodyPr>
          <a:lstStyle/>
          <a:p>
            <a:pPr marL="342900" indent="-342900" algn="just">
              <a:buFont typeface="Wingdings" panose="05000000000000000000" pitchFamily="2" charset="2"/>
              <a:buChar char="§"/>
            </a:pPr>
            <a:r>
              <a:rPr lang="el-GR" sz="2000" b="1" u="sng" dirty="0">
                <a:solidFill>
                  <a:srgbClr val="000000"/>
                </a:solidFill>
                <a:latin typeface="Calibri" panose="020F0502020204030204" pitchFamily="34" charset="0"/>
              </a:rPr>
              <a:t>Υπολογισμός γενικής βαθμολογίας Σχεδίου</a:t>
            </a:r>
            <a:r>
              <a:rPr lang="el-GR" sz="2000" b="1" dirty="0">
                <a:solidFill>
                  <a:srgbClr val="000000"/>
                </a:solidFill>
                <a:latin typeface="Calibri" panose="020F0502020204030204" pitchFamily="34" charset="0"/>
              </a:rPr>
              <a:t>:</a:t>
            </a:r>
            <a:r>
              <a:rPr lang="el-GR" sz="2000" b="1" u="sng" dirty="0">
                <a:solidFill>
                  <a:srgbClr val="000000"/>
                </a:solidFill>
                <a:latin typeface="Calibri" panose="020F0502020204030204" pitchFamily="34" charset="0"/>
              </a:rPr>
              <a:t> </a:t>
            </a:r>
          </a:p>
          <a:p>
            <a:pPr algn="just"/>
            <a:endParaRPr lang="el-GR" b="1"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Σταθμισμένος μέσος όρος των ανεξάρτητων βαθμολογιών και των μεριδίων στον αρχικό εγκεκριμένο προϋπολογισμό όλων των Πακέτων Εργασίας, στρογγυλοποιημένος στον πλησιέστερο ακέραιο αριθμό </a:t>
            </a:r>
          </a:p>
          <a:p>
            <a:pPr algn="just"/>
            <a:endPar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b="1" dirty="0">
              <a:solidFill>
                <a:srgbClr val="308879"/>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b="1" dirty="0">
                <a:solidFill>
                  <a:srgbClr val="308879"/>
                </a:solidFill>
                <a:latin typeface="Times New Roman" panose="02020603050405020304" pitchFamily="18" charset="0"/>
                <a:cs typeface="Times New Roman" panose="02020603050405020304" pitchFamily="18" charset="0"/>
                <a:sym typeface="Wingdings" panose="05000000000000000000" pitchFamily="2" charset="2"/>
              </a:rPr>
              <a:t>Μέσος Όρος = [(50</a:t>
            </a:r>
            <a:r>
              <a:rPr lang="el-GR" b="1" dirty="0">
                <a:solidFill>
                  <a:srgbClr val="308879"/>
                </a:solidFill>
                <a:latin typeface="Calibri" panose="020F0502020204030204" pitchFamily="34" charset="0"/>
                <a:cs typeface="Calibri" panose="020F0502020204030204" pitchFamily="34" charset="0"/>
                <a:sym typeface="Wingdings" panose="05000000000000000000" pitchFamily="2" charset="2"/>
              </a:rPr>
              <a:t>*25) + (80*25) + (70*30)]/80 = 66,875 =&gt; 67</a:t>
            </a:r>
            <a:endParaRPr lang="el-GR" b="1" dirty="0">
              <a:solidFill>
                <a:srgbClr val="308879"/>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sz="1700" i="1"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Σημείωση</a:t>
            </a:r>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Το </a:t>
            </a:r>
            <a:r>
              <a:rPr lang="en-GB"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WP1 – Project Management </a:t>
            </a:r>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δε βαθμολογείται ξεχωριστά, αφού οι δραστηριότητες που αυτό περιλαμβάνει </a:t>
            </a:r>
          </a:p>
          <a:p>
            <a:pPr algn="just"/>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είναι οριζόντιες και τα αποτελέσματά του αξιολογούνται στο επίπεδο υλοποίησης των υπόλοιπων Πακέτων Εργασίας</a:t>
            </a:r>
          </a:p>
          <a:p>
            <a:pPr algn="just"/>
            <a:endParaRPr lang="el-GR" dirty="0">
              <a:solidFill>
                <a:srgbClr val="000000"/>
              </a:solidFill>
              <a:latin typeface="Calibri" panose="020F0502020204030204" pitchFamily="34" charset="0"/>
            </a:endParaRPr>
          </a:p>
          <a:p>
            <a:pPr algn="just"/>
            <a:endParaRPr lang="el-GR" sz="2000" b="0" i="0" u="none" strike="noStrike" baseline="0" dirty="0">
              <a:solidFill>
                <a:srgbClr val="000000"/>
              </a:solidFill>
              <a:latin typeface="Calibri" panose="020F0502020204030204" pitchFamily="34" charset="0"/>
            </a:endParaRPr>
          </a:p>
        </p:txBody>
      </p:sp>
      <p:pic>
        <p:nvPicPr>
          <p:cNvPr id="7" name="Picture 6">
            <a:extLst>
              <a:ext uri="{FF2B5EF4-FFF2-40B4-BE49-F238E27FC236}">
                <a16:creationId xmlns:a16="http://schemas.microsoft.com/office/drawing/2014/main" id="{87DDB46A-2770-B1B4-EAA5-3A508130FEDE}"/>
              </a:ext>
            </a:extLst>
          </p:cNvPr>
          <p:cNvPicPr>
            <a:picLocks noChangeAspect="1"/>
          </p:cNvPicPr>
          <p:nvPr/>
        </p:nvPicPr>
        <p:blipFill>
          <a:blip r:embed="rId3"/>
          <a:stretch>
            <a:fillRect/>
          </a:stretch>
        </p:blipFill>
        <p:spPr>
          <a:xfrm>
            <a:off x="437169" y="2132856"/>
            <a:ext cx="7010400" cy="2400300"/>
          </a:xfrm>
          <a:prstGeom prst="rect">
            <a:avLst/>
          </a:prstGeom>
        </p:spPr>
      </p:pic>
    </p:spTree>
    <p:extLst>
      <p:ext uri="{BB962C8B-B14F-4D97-AF65-F5344CB8AC3E}">
        <p14:creationId xmlns:p14="http://schemas.microsoft.com/office/powerpoint/2010/main" val="1440659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hat to Include In Partnership Agreements - Funding for Good">
            <a:extLst>
              <a:ext uri="{FF2B5EF4-FFF2-40B4-BE49-F238E27FC236}">
                <a16:creationId xmlns:a16="http://schemas.microsoft.com/office/drawing/2014/main" id="{0311364A-B548-D700-197C-47ED5284755E}"/>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03512" y="2420888"/>
            <a:ext cx="7488832" cy="419374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0" y="836712"/>
            <a:ext cx="11940949" cy="4647426"/>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endParaRPr lang="el-GR" sz="2200" dirty="0">
              <a:solidFill>
                <a:srgbClr val="308879"/>
              </a:solidFill>
            </a:endParaRPr>
          </a:p>
          <a:p>
            <a:pPr marL="342900" indent="-342900">
              <a:buFont typeface="Wingdings" panose="05000000000000000000" pitchFamily="2" charset="2"/>
              <a:buChar char="§"/>
            </a:pPr>
            <a:r>
              <a:rPr lang="en-GB" sz="2000" b="1" u="sng" dirty="0"/>
              <a:t>PREAMBLE</a:t>
            </a:r>
            <a:r>
              <a:rPr lang="el-GR" sz="2000" b="1" u="sng" dirty="0"/>
              <a:t> - ΠΡΟΟΙΜΙΟ</a:t>
            </a:r>
            <a:r>
              <a:rPr lang="el-GR" sz="2000" b="1" dirty="0"/>
              <a:t>: </a:t>
            </a:r>
          </a:p>
          <a:p>
            <a:endParaRPr lang="el-GR" sz="1700" b="1" dirty="0"/>
          </a:p>
          <a:p>
            <a:pPr algn="just"/>
            <a:endParaRPr lang="el-GR" sz="1700" i="1" dirty="0"/>
          </a:p>
          <a:p>
            <a:pPr marL="285750" indent="-285750">
              <a:buFont typeface="Wingdings" panose="05000000000000000000" pitchFamily="2" charset="2"/>
              <a:buChar char="ü"/>
            </a:pPr>
            <a:r>
              <a:rPr lang="el-GR" b="1" dirty="0"/>
              <a:t>Εκ μέρους των δικαιούχων δήλωση:</a:t>
            </a:r>
          </a:p>
          <a:p>
            <a:r>
              <a:rPr lang="el-GR" dirty="0">
                <a:solidFill>
                  <a:srgbClr val="308879"/>
                </a:solidFill>
              </a:rPr>
              <a:t>Αποδοχής επιχορήγησης</a:t>
            </a:r>
          </a:p>
          <a:p>
            <a:r>
              <a:rPr lang="el-GR" dirty="0">
                <a:solidFill>
                  <a:srgbClr val="308879"/>
                </a:solidFill>
              </a:rPr>
              <a:t>Εκτέλεσης της Συμφωνίας με δική τους ευθύνη </a:t>
            </a:r>
          </a:p>
          <a:p>
            <a:r>
              <a:rPr lang="el-GR" dirty="0">
                <a:solidFill>
                  <a:srgbClr val="308879"/>
                </a:solidFill>
              </a:rPr>
              <a:t>Συμμόρφωσης με τις υποχρεώσεις που απορρέουν από τη Συμφωνία </a:t>
            </a:r>
          </a:p>
          <a:p>
            <a:endParaRPr lang="el-GR" b="1" dirty="0"/>
          </a:p>
          <a:p>
            <a:pPr marL="285750" indent="-285750">
              <a:buFont typeface="Wingdings" panose="05000000000000000000" pitchFamily="2" charset="2"/>
              <a:buChar char="ü"/>
            </a:pPr>
            <a:r>
              <a:rPr lang="el-GR" b="1" dirty="0"/>
              <a:t>Κατάλογος των ενοτήτων και Παραρτημάτων της Συμφωνίας</a:t>
            </a:r>
          </a:p>
          <a:p>
            <a:pPr marL="285750" indent="-285750">
              <a:buFont typeface="Wingdings" panose="05000000000000000000" pitchFamily="2" charset="2"/>
              <a:buChar char="ü"/>
            </a:pPr>
            <a:endParaRPr lang="el-GR" dirty="0"/>
          </a:p>
          <a:p>
            <a:pPr marL="285750" indent="-285750">
              <a:buFont typeface="Wingdings" panose="05000000000000000000" pitchFamily="2" charset="2"/>
              <a:buChar char="ü"/>
            </a:pPr>
            <a:endParaRPr lang="el-GR" dirty="0"/>
          </a:p>
          <a:p>
            <a:endParaRPr lang="el-GR" dirty="0"/>
          </a:p>
          <a:p>
            <a:pPr marL="285750" indent="-285750">
              <a:buFont typeface="Wingdings" panose="05000000000000000000" pitchFamily="2" charset="2"/>
              <a:buChar char="q"/>
            </a:pPr>
            <a:endParaRPr lang="el-GR" dirty="0"/>
          </a:p>
          <a:p>
            <a:endParaRPr lang="en-US" dirty="0"/>
          </a:p>
        </p:txBody>
      </p:sp>
      <p:sp>
        <p:nvSpPr>
          <p:cNvPr id="2" name="Title 1">
            <a:extLst>
              <a:ext uri="{FF2B5EF4-FFF2-40B4-BE49-F238E27FC236}">
                <a16:creationId xmlns:a16="http://schemas.microsoft.com/office/drawing/2014/main" id="{1802A222-10CA-66A4-6214-64D6693124B5}"/>
              </a:ext>
            </a:extLst>
          </p:cNvPr>
          <p:cNvSpPr txBox="1">
            <a:spLocks/>
          </p:cNvSpPr>
          <p:nvPr/>
        </p:nvSpPr>
        <p:spPr>
          <a:xfrm>
            <a:off x="7227" y="234"/>
            <a:ext cx="8208912"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 Προοίμιο (2/2)</a:t>
            </a:r>
            <a:endParaRPr lang="en-GB" sz="2800" b="1" dirty="0">
              <a:solidFill>
                <a:schemeClr val="bg1"/>
              </a:solidFill>
              <a:ea typeface="+mj-ea"/>
              <a:cs typeface="+mj-cs"/>
            </a:endParaRPr>
          </a:p>
        </p:txBody>
      </p:sp>
    </p:spTree>
    <p:extLst>
      <p:ext uri="{BB962C8B-B14F-4D97-AF65-F5344CB8AC3E}">
        <p14:creationId xmlns:p14="http://schemas.microsoft.com/office/powerpoint/2010/main" val="36757741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3840" y="576063"/>
            <a:ext cx="9865096" cy="7017306"/>
          </a:xfrm>
          <a:prstGeom prst="rect">
            <a:avLst/>
          </a:prstGeom>
        </p:spPr>
        <p:txBody>
          <a:bodyPr wrap="square">
            <a:spAutoFit/>
          </a:bodyPr>
          <a:lstStyle/>
          <a:p>
            <a:pPr algn="ctr">
              <a:spcBef>
                <a:spcPct val="20000"/>
              </a:spcBef>
              <a:defRPr/>
            </a:pPr>
            <a:endParaRPr lang="el-GR" sz="1200" b="1" u="sng" dirty="0">
              <a:sym typeface="Wingdings" panose="05000000000000000000" pitchFamily="2" charset="2"/>
            </a:endParaRPr>
          </a:p>
          <a:p>
            <a:pPr algn="ctr">
              <a:spcBef>
                <a:spcPct val="20000"/>
              </a:spcBef>
              <a:defRPr/>
            </a:pPr>
            <a:endParaRPr lang="el-GR" sz="2000" b="1" dirty="0">
              <a:sym typeface="Wingdings" panose="05000000000000000000" pitchFamily="2" charset="2"/>
            </a:endParaRPr>
          </a:p>
          <a:p>
            <a:pPr algn="ctr">
              <a:spcBef>
                <a:spcPct val="20000"/>
              </a:spcBef>
              <a:defRPr/>
            </a:pPr>
            <a:endParaRPr lang="el-GR" sz="2000" b="1" dirty="0">
              <a:sym typeface="Wingdings" panose="05000000000000000000" pitchFamily="2" charset="2"/>
            </a:endParaRPr>
          </a:p>
          <a:p>
            <a:pPr algn="ctr">
              <a:spcBef>
                <a:spcPct val="20000"/>
              </a:spcBef>
              <a:defRPr/>
            </a:pPr>
            <a:r>
              <a:rPr lang="el-GR" sz="2000" b="1" dirty="0">
                <a:sym typeface="Wingdings" panose="05000000000000000000" pitchFamily="2" charset="2"/>
              </a:rPr>
              <a:t>ΚΑΤΑ ΓΕΝΙΚΟ ΚΑΝΟΝΑ:</a:t>
            </a:r>
          </a:p>
          <a:p>
            <a:pPr algn="ctr">
              <a:spcBef>
                <a:spcPct val="20000"/>
              </a:spcBef>
              <a:defRPr/>
            </a:pPr>
            <a:endParaRPr lang="el-GR" sz="2000" b="1" dirty="0">
              <a:sym typeface="Wingdings" panose="05000000000000000000" pitchFamily="2" charset="2"/>
            </a:endParaRPr>
          </a:p>
          <a:p>
            <a:pPr marL="342900" indent="-342900" algn="ctr">
              <a:spcBef>
                <a:spcPct val="20000"/>
              </a:spcBef>
              <a:buFont typeface="Wingdings" panose="05000000000000000000" pitchFamily="2" charset="2"/>
              <a:buChar char="§"/>
              <a:defRPr/>
            </a:pPr>
            <a:r>
              <a:rPr lang="el-GR" b="1" dirty="0">
                <a:sym typeface="Wingdings" panose="05000000000000000000" pitchFamily="2" charset="2"/>
              </a:rPr>
              <a:t>ΟΤΑΝ ΜΙΑ ΔΡΑΣΤΗΡΙΟΤΗΤΑ ΠΛΗΡΟΙ ΤΑ ΚΡΙΤΗΡΙΑ ΕΠΙΛΕΞΙΜΟΤΗΤΑΣ ΚΑΙ ΠΟΙΟΤΗΤΑΣ ΠΟΥ ΙΣΧΥΟΥΝ, ΤΟΤΕ ΚΑΙ ΤΑ ΑΝΤΙΣΤΟΙΧΑ ΕΞΟΔΑ ΠΟΥ ΕΧΟΥΝ ΓΙΝΕΙ ΓΙΑ ΤΗΝ ΥΛΟΠΟΙΗΣΗ ΤΗΣ ΘΕΩΡΟΥΝΤΑΙ ΚΑΤΑ ΚΑΝΟΝΑ ΕΠΙΛΕΞΙΜΑ</a:t>
            </a:r>
          </a:p>
          <a:p>
            <a:pPr algn="ctr">
              <a:spcBef>
                <a:spcPct val="20000"/>
              </a:spcBef>
              <a:defRPr/>
            </a:pPr>
            <a:endParaRPr lang="el-GR" b="1" dirty="0">
              <a:sym typeface="Wingdings" panose="05000000000000000000" pitchFamily="2" charset="2"/>
            </a:endParaRPr>
          </a:p>
          <a:p>
            <a:pPr algn="ctr">
              <a:spcBef>
                <a:spcPct val="20000"/>
              </a:spcBef>
              <a:defRPr/>
            </a:pPr>
            <a:endParaRPr lang="el-GR" b="1" dirty="0">
              <a:sym typeface="Wingdings" panose="05000000000000000000" pitchFamily="2" charset="2"/>
            </a:endParaRPr>
          </a:p>
          <a:p>
            <a:pPr marL="342900" indent="-342900" algn="ctr">
              <a:spcBef>
                <a:spcPct val="20000"/>
              </a:spcBef>
              <a:buFont typeface="Wingdings" panose="05000000000000000000" pitchFamily="2" charset="2"/>
              <a:buChar char="§"/>
              <a:defRPr/>
            </a:pPr>
            <a:r>
              <a:rPr lang="el-GR" b="1" dirty="0">
                <a:sym typeface="Wingdings" panose="05000000000000000000" pitchFamily="2" charset="2"/>
              </a:rPr>
              <a:t>Η ΧΡΗΜΑΤΟΔΟΤΗΣΗ ΠΟΥ ΑΠΑΙΤΕΙΤΑΙ ΓΙΑ ΤΗΝ ΥΛΟΠΟΙΗΣΗ ΕΝΟΣ ΣΧΕΔΙΟΥ ΔΕΝ ΠΑΡΕΧΕΤΑΙ ΑΠΟΚΛΕΙΣΤΙΚΑ ΑΠΟ ΤΟ ΠΡΟΓΡΑΜΜΑ. ΣΤΗΝ ΠΕΡΙΠΤΩΣΗ ΠΟΥ ΟΙ ΔΡΑΣΤΗΡΙΟΤΗΤΕΣ ΠΟΥ ΥΛΟΠΟΙΟΥΝΤΑΙ ΣΤΑ ΠΛΑΙΣΙΑ ΕΝΟΣ ΚΑ2</a:t>
            </a:r>
            <a:r>
              <a:rPr lang="en-GB" b="1" dirty="0">
                <a:sym typeface="Wingdings" panose="05000000000000000000" pitchFamily="2" charset="2"/>
              </a:rPr>
              <a:t>2</a:t>
            </a:r>
            <a:r>
              <a:rPr lang="el-GR" b="1" dirty="0">
                <a:sym typeface="Wingdings" panose="05000000000000000000" pitchFamily="2" charset="2"/>
              </a:rPr>
              <a:t>0 ΣΧΕΔΙΟΥ ΕΧΟΥΝ ΚΟΣΤΟΣ ΜΕΓΑΛΥΤΕΡΟ ΤΟΥ ΚΑΤ’ ΑΠΟΚΟΠΗΝ ΠΟΣΟΥ, ΤΟ ΕΠΙΠΛΕΟΝ ΑΥΤΟ ΚΟΣΤΟΣ ΔΕ ΘΑ ΚΑΛΥΦΘΕΙ ΑΠΟ ΚΟΙΝΟΤΙΚΑ ΚΟΝΔΥΛΙΑ </a:t>
            </a:r>
          </a:p>
          <a:p>
            <a:pPr marL="342900" indent="-342900" algn="ctr">
              <a:spcBef>
                <a:spcPct val="20000"/>
              </a:spcBef>
              <a:buFont typeface="Wingdings" panose="05000000000000000000" pitchFamily="2" charset="2"/>
              <a:buChar char="§"/>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marL="342900" indent="-342900" algn="ctr">
              <a:spcBef>
                <a:spcPct val="20000"/>
              </a:spcBef>
              <a:buFont typeface="Wingdings" panose="05000000000000000000" pitchFamily="2" charset="2"/>
              <a:buChar char="§"/>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n-GB" sz="2400"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168696" y="0"/>
            <a:ext cx="9865096" cy="576063"/>
          </a:xfrm>
          <a:prstGeom prst="rect">
            <a:avLst/>
          </a:prstGeom>
        </p:spPr>
        <p:txBody>
          <a:bodyPr vert="horz" lIns="91440" tIns="45720" rIns="91440" bIns="45720" rtlCol="0" anchor="ctr">
            <a:noAutofit/>
          </a:bodyPr>
          <a:lstStyle/>
          <a:p>
            <a:pPr algn="ctr">
              <a:spcBef>
                <a:spcPct val="0"/>
              </a:spcBef>
              <a:defRPr/>
            </a:pPr>
            <a:r>
              <a:rPr lang="el-GR" sz="2800" b="1" dirty="0" err="1">
                <a:solidFill>
                  <a:schemeClr val="bg1"/>
                </a:solidFill>
                <a:ea typeface="+mj-ea"/>
                <a:cs typeface="+mj-cs"/>
              </a:rPr>
              <a:t>Επιλεξιμότητα</a:t>
            </a:r>
            <a:r>
              <a:rPr lang="el-GR" sz="2800" b="1" dirty="0">
                <a:solidFill>
                  <a:schemeClr val="bg1"/>
                </a:solidFill>
                <a:ea typeface="+mj-ea"/>
                <a:cs typeface="+mj-cs"/>
              </a:rPr>
              <a:t> Εξόδων που δηλώνονται στην Τελική Έκθεση </a:t>
            </a:r>
            <a:endParaRPr lang="en-GB" sz="2800" b="1" dirty="0">
              <a:solidFill>
                <a:schemeClr val="bg1"/>
              </a:solidFill>
              <a:ea typeface="+mj-ea"/>
              <a:cs typeface="+mj-cs"/>
            </a:endParaRPr>
          </a:p>
        </p:txBody>
      </p:sp>
      <p:sp>
        <p:nvSpPr>
          <p:cNvPr id="5" name="Rectangle: Rounded Corners 4">
            <a:extLst>
              <a:ext uri="{FF2B5EF4-FFF2-40B4-BE49-F238E27FC236}">
                <a16:creationId xmlns:a16="http://schemas.microsoft.com/office/drawing/2014/main" id="{9BCBA726-0117-0680-5BFD-93F6CF26D04E}"/>
              </a:ext>
            </a:extLst>
          </p:cNvPr>
          <p:cNvSpPr/>
          <p:nvPr/>
        </p:nvSpPr>
        <p:spPr>
          <a:xfrm>
            <a:off x="434248" y="1152126"/>
            <a:ext cx="10670712" cy="4365106"/>
          </a:xfrm>
          <a:prstGeom prst="roundRect">
            <a:avLst/>
          </a:prstGeom>
          <a:noFill/>
          <a:ln>
            <a:solidFill>
              <a:srgbClr val="308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71781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TextBox 5">
            <a:extLst>
              <a:ext uri="{FF2B5EF4-FFF2-40B4-BE49-F238E27FC236}">
                <a16:creationId xmlns:a16="http://schemas.microsoft.com/office/drawing/2014/main" id="{CEF231F0-92B8-48DB-9CBF-8DFC382460C2}"/>
              </a:ext>
            </a:extLst>
          </p:cNvPr>
          <p:cNvSpPr txBox="1"/>
          <p:nvPr/>
        </p:nvSpPr>
        <p:spPr>
          <a:xfrm>
            <a:off x="263352" y="3518480"/>
            <a:ext cx="10729192" cy="252376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1EA292"/>
                </a:solidFill>
                <a:effectLst/>
                <a:uLnTx/>
                <a:uFillTx/>
              </a:rPr>
              <a:t>Συμπράξεις Συνεργασίας</a:t>
            </a:r>
            <a:endParaRPr kumimoji="0" lang="en-GB"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7030A0"/>
                </a:solidFill>
                <a:effectLst/>
                <a:uLnTx/>
                <a:uFillTx/>
              </a:rPr>
              <a:t>Διαχείριση Εγκεκριμένων Σχεδίων Πρόσκλησης 2023</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800" b="1" i="0" u="none" strike="noStrike" kern="0" cap="none" spc="0" normalizeH="0" baseline="0" noProof="0" dirty="0">
              <a:ln>
                <a:noFill/>
              </a:ln>
              <a:solidFill>
                <a:srgbClr val="FF66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lang="el-GR" sz="3400" b="1" kern="0" dirty="0">
                <a:solidFill>
                  <a:srgbClr val="1EA292"/>
                </a:solidFill>
              </a:rPr>
              <a:t>ΑΠΟΚΟΠΕΣ ΣΤΟΝ ΤΕΛΙΚΟ ΠΡΟΫΠΟΛΟΓΙΣΜΟ</a:t>
            </a:r>
            <a:endParaRPr kumimoji="0" lang="en-US" sz="3400" b="1" i="0" u="none" strike="noStrike" kern="0" cap="none" spc="0" normalizeH="0" baseline="0" noProof="0" dirty="0">
              <a:ln>
                <a:noFill/>
              </a:ln>
              <a:solidFill>
                <a:srgbClr val="1EA292"/>
              </a:solidFill>
              <a:effectLst/>
              <a:uLnTx/>
              <a:uFillTx/>
            </a:endParaRPr>
          </a:p>
        </p:txBody>
      </p:sp>
      <p:pic>
        <p:nvPicPr>
          <p:cNvPr id="4" name="Picture 2" descr="See the source image">
            <a:extLst>
              <a:ext uri="{FF2B5EF4-FFF2-40B4-BE49-F238E27FC236}">
                <a16:creationId xmlns:a16="http://schemas.microsoft.com/office/drawing/2014/main" id="{23CC915B-253D-AD98-4985-AD4AC59A8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800" y="815752"/>
            <a:ext cx="4587168" cy="2613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5593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44" y="1700808"/>
            <a:ext cx="11593288" cy="1588127"/>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just">
              <a:spcBef>
                <a:spcPct val="20000"/>
              </a:spcBef>
              <a:defRPr/>
            </a:pPr>
            <a:endParaRPr lang="el-GR" sz="1700" b="1" u="sng"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2256928" y="48357"/>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Δυνατότητα αποκοπών στον τελικό προϋπολογισμό</a:t>
            </a:r>
            <a:endParaRPr lang="en-GB" sz="2800" b="1" dirty="0">
              <a:solidFill>
                <a:schemeClr val="bg1"/>
              </a:solidFill>
              <a:ea typeface="+mj-ea"/>
              <a:cs typeface="+mj-cs"/>
            </a:endParaRPr>
          </a:p>
        </p:txBody>
      </p:sp>
      <p:sp>
        <p:nvSpPr>
          <p:cNvPr id="3" name="Rectangle 2">
            <a:extLst>
              <a:ext uri="{FF2B5EF4-FFF2-40B4-BE49-F238E27FC236}">
                <a16:creationId xmlns:a16="http://schemas.microsoft.com/office/drawing/2014/main" id="{7E7C6623-83D3-EE5C-EFE2-926FDAAE2A1D}"/>
              </a:ext>
            </a:extLst>
          </p:cNvPr>
          <p:cNvSpPr/>
          <p:nvPr/>
        </p:nvSpPr>
        <p:spPr>
          <a:xfrm>
            <a:off x="262148" y="1196752"/>
            <a:ext cx="11522484" cy="4801314"/>
          </a:xfrm>
          <a:prstGeom prst="rect">
            <a:avLst/>
          </a:prstGeom>
        </p:spPr>
        <p:txBody>
          <a:bodyPr wrap="square">
            <a:spAutoFit/>
          </a:bodyPr>
          <a:lstStyle/>
          <a:p>
            <a:pPr marL="342900" indent="-342900" algn="just">
              <a:spcBef>
                <a:spcPct val="20000"/>
              </a:spcBef>
              <a:buFont typeface="Wingdings" panose="05000000000000000000" pitchFamily="2" charset="2"/>
              <a:buChar char="§"/>
              <a:defRPr/>
            </a:pPr>
            <a:r>
              <a:rPr lang="el-GR" sz="2000" b="1" u="sng" dirty="0"/>
              <a:t>Η Εθνική Υπηρεσία οφείλει να διασφαλίσει ότι το τελικό ποσό επιχορήγησης θα είναι ανάλογο της ποιότητας-έκτασης των δραστηριοτήτων που υλοποιήθηκαν στα πλαίσια του Σχεδίου. Έτσι, εφαρμόζει – όπου χρειάζεται – αποκοπές, αναλογικά στο τι έχει επιτευχθεί, βασισμένη σε πληροφόρηση που λαμβάνει από</a:t>
            </a:r>
            <a:r>
              <a:rPr lang="el-GR" sz="2000" b="1" dirty="0"/>
              <a:t>:</a:t>
            </a:r>
          </a:p>
          <a:p>
            <a:pPr algn="just">
              <a:spcBef>
                <a:spcPct val="20000"/>
              </a:spcBef>
              <a:defRPr/>
            </a:pPr>
            <a:endParaRPr lang="el-GR" sz="1000" b="1" dirty="0"/>
          </a:p>
          <a:p>
            <a:pPr marL="285750" indent="-285750" algn="just">
              <a:spcBef>
                <a:spcPct val="20000"/>
              </a:spcBef>
              <a:buFont typeface="Wingdings" panose="05000000000000000000" pitchFamily="2" charset="2"/>
              <a:buChar char="ü"/>
              <a:defRPr/>
            </a:pPr>
            <a:r>
              <a:rPr lang="el-GR" dirty="0">
                <a:latin typeface="Times New Roman" panose="02020603050405020304" pitchFamily="18" charset="0"/>
                <a:cs typeface="Times New Roman" panose="02020603050405020304" pitchFamily="18" charset="0"/>
              </a:rPr>
              <a:t>Την τελική έκθεση του Σχεδίου</a:t>
            </a:r>
          </a:p>
          <a:p>
            <a:pPr marL="285750" indent="-285750" algn="just">
              <a:spcBef>
                <a:spcPct val="20000"/>
              </a:spcBef>
              <a:buFont typeface="Wingdings" panose="05000000000000000000" pitchFamily="2" charset="2"/>
              <a:buChar char="ü"/>
              <a:defRPr/>
            </a:pPr>
            <a:r>
              <a:rPr lang="el-GR" dirty="0">
                <a:latin typeface="Times New Roman" panose="02020603050405020304" pitchFamily="18" charset="0"/>
                <a:cs typeface="Times New Roman" panose="02020603050405020304" pitchFamily="18" charset="0"/>
              </a:rPr>
              <a:t>Τα αναρτημένα αποτελέσματα στην Πλατφόρμα Διάδοσης των Αποτελεσμάτων του Σχεδίου</a:t>
            </a:r>
          </a:p>
          <a:p>
            <a:pPr marL="285750" indent="-285750" algn="just">
              <a:spcBef>
                <a:spcPct val="20000"/>
              </a:spcBef>
              <a:buFont typeface="Wingdings" panose="05000000000000000000" pitchFamily="2" charset="2"/>
              <a:buChar char="ü"/>
              <a:defRPr/>
            </a:pPr>
            <a:r>
              <a:rPr lang="el-GR" dirty="0">
                <a:latin typeface="Times New Roman" panose="02020603050405020304" pitchFamily="18" charset="0"/>
                <a:cs typeface="Times New Roman" panose="02020603050405020304" pitchFamily="18" charset="0"/>
              </a:rPr>
              <a:t>Επί τόπου ελέγχους που διενεργούνται κατά τη διάρκεια και/ή μετά τη λήξη του Σχεδίου (</a:t>
            </a:r>
            <a:r>
              <a:rPr lang="en-GB" dirty="0">
                <a:latin typeface="Times New Roman" panose="02020603050405020304" pitchFamily="18" charset="0"/>
                <a:cs typeface="Times New Roman" panose="02020603050405020304" pitchFamily="18" charset="0"/>
              </a:rPr>
              <a:t>On-the-spot checks)</a:t>
            </a:r>
            <a:endParaRPr lang="el-GR" dirty="0">
              <a:latin typeface="Times New Roman" panose="02020603050405020304" pitchFamily="18" charset="0"/>
              <a:cs typeface="Times New Roman" panose="02020603050405020304" pitchFamily="18" charset="0"/>
            </a:endParaRPr>
          </a:p>
          <a:p>
            <a:pPr marL="285750" indent="-285750" algn="just">
              <a:spcBef>
                <a:spcPct val="20000"/>
              </a:spcBef>
              <a:buFont typeface="Wingdings" panose="05000000000000000000" pitchFamily="2" charset="2"/>
              <a:buChar char="ü"/>
              <a:defRPr/>
            </a:pPr>
            <a:r>
              <a:rPr lang="el-GR" dirty="0">
                <a:latin typeface="Times New Roman" panose="02020603050405020304" pitchFamily="18" charset="0"/>
                <a:cs typeface="Times New Roman" panose="02020603050405020304" pitchFamily="18" charset="0"/>
              </a:rPr>
              <a:t>Εις βάθος έλεγχο επιπλέον υποστηρικτικών εγγράφων που διενεργείται μετά από την αξιολόγηση της Τελικής Έκθεσης </a:t>
            </a:r>
            <a:r>
              <a:rPr lang="en-GB" dirty="0">
                <a:latin typeface="Times New Roman" panose="02020603050405020304" pitchFamily="18" charset="0"/>
                <a:cs typeface="Times New Roman" panose="02020603050405020304" pitchFamily="18" charset="0"/>
              </a:rPr>
              <a:t>(Desk</a:t>
            </a:r>
            <a:r>
              <a:rPr lang="el-GR"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check)</a:t>
            </a:r>
            <a:endParaRPr lang="el-GR" dirty="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l-GR"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l-GR"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Βασική προϋπόθεση για τη μη εφαρμογή αποκοπών είναι η υλοποίηση όλων των δραστηριοτήτων του Σχεδίου, όπως αυτές περιγράφηκαν στην αίτηση για επιχορήγηση (περιεχόμενο και ποιότητα)</a:t>
            </a:r>
            <a:r>
              <a:rPr kumimoji="0" lang="en-GB" sz="2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l-GR" sz="2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ανά Πακέτο Εργασίας</a:t>
            </a:r>
          </a:p>
          <a:p>
            <a:pPr marL="285750" indent="-285750" algn="just">
              <a:spcBef>
                <a:spcPct val="20000"/>
              </a:spcBef>
              <a:buFont typeface="Wingdings" panose="05000000000000000000" pitchFamily="2" charset="2"/>
              <a:buChar char="ü"/>
              <a:defRPr/>
            </a:pPr>
            <a:endParaRPr lang="en-GB" dirty="0"/>
          </a:p>
        </p:txBody>
      </p:sp>
      <p:sp>
        <p:nvSpPr>
          <p:cNvPr id="5" name="Rectangle: Rounded Corners 4">
            <a:extLst>
              <a:ext uri="{FF2B5EF4-FFF2-40B4-BE49-F238E27FC236}">
                <a16:creationId xmlns:a16="http://schemas.microsoft.com/office/drawing/2014/main" id="{F7C8D085-F955-D87D-FAEC-1DCE67720AF3}"/>
              </a:ext>
            </a:extLst>
          </p:cNvPr>
          <p:cNvSpPr/>
          <p:nvPr/>
        </p:nvSpPr>
        <p:spPr>
          <a:xfrm>
            <a:off x="262148" y="4581128"/>
            <a:ext cx="11522484" cy="1080120"/>
          </a:xfrm>
          <a:prstGeom prst="roundRect">
            <a:avLst>
              <a:gd name="adj" fmla="val 26164"/>
            </a:avLst>
          </a:prstGeom>
          <a:noFill/>
          <a:ln>
            <a:solidFill>
              <a:srgbClr val="308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77818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44" y="1700808"/>
            <a:ext cx="11593288" cy="1588127"/>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just">
              <a:spcBef>
                <a:spcPct val="20000"/>
              </a:spcBef>
              <a:defRPr/>
            </a:pPr>
            <a:endParaRPr lang="el-GR" sz="1700" b="1" u="sng"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4633192" y="49908"/>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Μέθοδοι αποκοπών</a:t>
            </a:r>
            <a:r>
              <a:rPr lang="en-GB" sz="2800" b="1" dirty="0">
                <a:solidFill>
                  <a:schemeClr val="bg1"/>
                </a:solidFill>
                <a:ea typeface="+mj-ea"/>
                <a:cs typeface="+mj-cs"/>
              </a:rPr>
              <a:t>   </a:t>
            </a:r>
          </a:p>
        </p:txBody>
      </p:sp>
      <p:sp>
        <p:nvSpPr>
          <p:cNvPr id="3" name="Rectangle 2">
            <a:extLst>
              <a:ext uri="{FF2B5EF4-FFF2-40B4-BE49-F238E27FC236}">
                <a16:creationId xmlns:a16="http://schemas.microsoft.com/office/drawing/2014/main" id="{7E7C6623-83D3-EE5C-EFE2-926FDAAE2A1D}"/>
              </a:ext>
            </a:extLst>
          </p:cNvPr>
          <p:cNvSpPr/>
          <p:nvPr/>
        </p:nvSpPr>
        <p:spPr>
          <a:xfrm>
            <a:off x="371466" y="1044802"/>
            <a:ext cx="11738508" cy="4493538"/>
          </a:xfrm>
          <a:prstGeom prst="rect">
            <a:avLst/>
          </a:prstGeom>
        </p:spPr>
        <p:txBody>
          <a:bodyPr wrap="square">
            <a:spAutoFit/>
          </a:bodyPr>
          <a:lstStyle/>
          <a:p>
            <a:pPr marL="342900" indent="-342900" algn="just">
              <a:spcBef>
                <a:spcPct val="20000"/>
              </a:spcBef>
              <a:buFont typeface="Wingdings" panose="05000000000000000000" pitchFamily="2" charset="2"/>
              <a:buChar char="§"/>
              <a:defRPr/>
            </a:pPr>
            <a:r>
              <a:rPr lang="el-GR" sz="2000" b="1" u="sng" dirty="0"/>
              <a:t>Στην περίπτωση </a:t>
            </a:r>
            <a:r>
              <a:rPr lang="el-GR" sz="2000" b="1" u="sng" dirty="0" err="1"/>
              <a:t>ελλειπούς</a:t>
            </a:r>
            <a:r>
              <a:rPr lang="el-GR" sz="2000" b="1" u="sng" dirty="0"/>
              <a:t> ή αποσπασματικής υλοποίησης της δράσης (ποσοτικά και ποιοτικά), η ΕΥ μπορεί να εφαρμόσει αποκοπές με τρεις διαφορετικούς τρόπους</a:t>
            </a:r>
            <a:r>
              <a:rPr lang="el-GR" sz="2000" b="1" dirty="0"/>
              <a:t>:</a:t>
            </a:r>
          </a:p>
          <a:p>
            <a:pPr algn="just">
              <a:spcBef>
                <a:spcPct val="20000"/>
              </a:spcBef>
              <a:defRPr/>
            </a:pPr>
            <a:endParaRPr lang="el-GR" sz="2200" b="1" dirty="0"/>
          </a:p>
          <a:p>
            <a:pPr marL="285750" indent="-285750" algn="just">
              <a:spcBef>
                <a:spcPct val="20000"/>
              </a:spcBef>
              <a:buFont typeface="Wingdings" panose="05000000000000000000" pitchFamily="2" charset="2"/>
              <a:buChar char="ü"/>
              <a:defRPr/>
            </a:pPr>
            <a:r>
              <a:rPr lang="el-GR" dirty="0">
                <a:latin typeface="Times New Roman" panose="02020603050405020304" pitchFamily="18" charset="0"/>
                <a:cs typeface="Times New Roman" panose="02020603050405020304" pitchFamily="18" charset="0"/>
              </a:rPr>
              <a:t>Εφαρμόζοντας </a:t>
            </a:r>
            <a:r>
              <a:rPr lang="el-GR" u="sng" dirty="0">
                <a:latin typeface="Times New Roman" panose="02020603050405020304" pitchFamily="18" charset="0"/>
                <a:cs typeface="Times New Roman" panose="02020603050405020304" pitchFamily="18" charset="0"/>
              </a:rPr>
              <a:t>αναλογική μείωση στο συνολικό ποσό επιχορήγησης (στη βάση συγκεκριμένης κλίμακας)</a:t>
            </a:r>
          </a:p>
          <a:p>
            <a:pPr marL="285750" indent="-285750" algn="just">
              <a:spcBef>
                <a:spcPct val="20000"/>
              </a:spcBef>
              <a:buFont typeface="Wingdings" panose="05000000000000000000" pitchFamily="2" charset="2"/>
              <a:buChar char="ü"/>
              <a:defRPr/>
            </a:pPr>
            <a:endParaRPr lang="el-GR" b="1" u="sng" dirty="0">
              <a:latin typeface="Times New Roman" panose="02020603050405020304" pitchFamily="18" charset="0"/>
              <a:cs typeface="Times New Roman" panose="02020603050405020304" pitchFamily="18" charset="0"/>
            </a:endParaRPr>
          </a:p>
          <a:p>
            <a:pPr marL="285750" indent="-285750" algn="just">
              <a:spcBef>
                <a:spcPct val="20000"/>
              </a:spcBef>
              <a:buFont typeface="Wingdings" panose="05000000000000000000" pitchFamily="2" charset="2"/>
              <a:buChar char="ü"/>
              <a:defRPr/>
            </a:pPr>
            <a:r>
              <a:rPr lang="el-GR" dirty="0">
                <a:latin typeface="Times New Roman" panose="02020603050405020304" pitchFamily="18" charset="0"/>
                <a:cs typeface="Times New Roman" panose="02020603050405020304" pitchFamily="18" charset="0"/>
              </a:rPr>
              <a:t>Εφαρμόζοντας </a:t>
            </a:r>
            <a:r>
              <a:rPr lang="el-GR" u="sng" dirty="0">
                <a:latin typeface="Times New Roman" panose="02020603050405020304" pitchFamily="18" charset="0"/>
                <a:cs typeface="Times New Roman" panose="02020603050405020304" pitchFamily="18" charset="0"/>
              </a:rPr>
              <a:t>αναλογική μείωση στο ποσό επιχορήγησης που αντιστοιχεί σε ένα συγκεκριμένο Πακέτο Εργασίας</a:t>
            </a:r>
            <a:r>
              <a:rPr lang="el-GR" dirty="0">
                <a:latin typeface="Times New Roman" panose="02020603050405020304" pitchFamily="18" charset="0"/>
                <a:cs typeface="Times New Roman" panose="02020603050405020304" pitchFamily="18" charset="0"/>
              </a:rPr>
              <a:t> (στη βάση συγκεκριμένης κλίμακας)</a:t>
            </a:r>
          </a:p>
          <a:p>
            <a:pPr algn="just">
              <a:spcBef>
                <a:spcPct val="20000"/>
              </a:spcBef>
              <a:defRPr/>
            </a:pPr>
            <a:endParaRPr lang="el-GR" dirty="0">
              <a:latin typeface="Times New Roman" panose="02020603050405020304" pitchFamily="18" charset="0"/>
              <a:cs typeface="Times New Roman" panose="02020603050405020304" pitchFamily="18" charset="0"/>
            </a:endParaRPr>
          </a:p>
          <a:p>
            <a:pPr marL="285750" indent="-285750" algn="just">
              <a:spcBef>
                <a:spcPct val="20000"/>
              </a:spcBef>
              <a:buFont typeface="Wingdings" panose="05000000000000000000" pitchFamily="2" charset="2"/>
              <a:buChar char="ü"/>
              <a:defRPr/>
            </a:pPr>
            <a:r>
              <a:rPr lang="el-GR" u="sng" dirty="0">
                <a:latin typeface="Times New Roman" panose="02020603050405020304" pitchFamily="18" charset="0"/>
                <a:cs typeface="Times New Roman" panose="02020603050405020304" pitchFamily="18" charset="0"/>
              </a:rPr>
              <a:t>Αφαιρώντας πλήρως το ποσό που αντιστοιχεί σε μία δραστηριότητα ή σε ένα Πακέτο Εργασίας</a:t>
            </a: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lang="el-GR" sz="2000" b="1" dirty="0">
              <a:solidFill>
                <a:prstClr val="black"/>
              </a:solidFill>
              <a:latin typeface="Calibri" panose="020F0502020204030204"/>
            </a:endParaRPr>
          </a:p>
          <a:p>
            <a:pPr marL="285750" indent="-285750" algn="just">
              <a:spcBef>
                <a:spcPct val="20000"/>
              </a:spcBef>
              <a:buFont typeface="Wingdings" panose="05000000000000000000" pitchFamily="2" charset="2"/>
              <a:buChar char="ü"/>
              <a:defRPr/>
            </a:pPr>
            <a:endParaRPr lang="en-GB" dirty="0"/>
          </a:p>
        </p:txBody>
      </p:sp>
      <p:pic>
        <p:nvPicPr>
          <p:cNvPr id="1026" name="Picture 2" descr="260+ Budget Cuts Stock Illustrations, Royalty-Free Vector Graphics &amp; Clip  Art - iStock | School budget cuts, Education budget cuts, Covid budget cuts">
            <a:extLst>
              <a:ext uri="{FF2B5EF4-FFF2-40B4-BE49-F238E27FC236}">
                <a16:creationId xmlns:a16="http://schemas.microsoft.com/office/drawing/2014/main" id="{31BDEED7-EDA0-88C5-FA4F-E9B63A95E1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5840" y="4018652"/>
            <a:ext cx="2280614" cy="2280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1916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44" y="1700808"/>
            <a:ext cx="11593288" cy="1588127"/>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just">
              <a:spcBef>
                <a:spcPct val="20000"/>
              </a:spcBef>
              <a:defRPr/>
            </a:pPr>
            <a:endParaRPr lang="el-GR" sz="1700" b="1" u="sng"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2328936"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Αναλογική Μείωση - Συνολικό ποσό επιχορήγησης</a:t>
            </a:r>
            <a:endParaRPr lang="en-GB" sz="2800" b="1" dirty="0">
              <a:solidFill>
                <a:schemeClr val="bg1"/>
              </a:solidFill>
              <a:ea typeface="+mj-ea"/>
              <a:cs typeface="+mj-cs"/>
            </a:endParaRPr>
          </a:p>
        </p:txBody>
      </p:sp>
      <p:sp>
        <p:nvSpPr>
          <p:cNvPr id="3" name="Rectangle 2">
            <a:extLst>
              <a:ext uri="{FF2B5EF4-FFF2-40B4-BE49-F238E27FC236}">
                <a16:creationId xmlns:a16="http://schemas.microsoft.com/office/drawing/2014/main" id="{7E7C6623-83D3-EE5C-EFE2-926FDAAE2A1D}"/>
              </a:ext>
            </a:extLst>
          </p:cNvPr>
          <p:cNvSpPr/>
          <p:nvPr/>
        </p:nvSpPr>
        <p:spPr>
          <a:xfrm>
            <a:off x="478774" y="1268760"/>
            <a:ext cx="11018428" cy="5226046"/>
          </a:xfrm>
          <a:prstGeom prst="rect">
            <a:avLst/>
          </a:prstGeom>
        </p:spPr>
        <p:txBody>
          <a:bodyPr wrap="square">
            <a:spAutoFit/>
          </a:bodyPr>
          <a:lstStyle/>
          <a:p>
            <a:pPr marL="342900" indent="-342900" algn="just">
              <a:spcBef>
                <a:spcPct val="20000"/>
              </a:spcBef>
              <a:buFont typeface="Wingdings" panose="05000000000000000000" pitchFamily="2" charset="2"/>
              <a:buChar char="§"/>
              <a:defRPr/>
            </a:pPr>
            <a:r>
              <a:rPr lang="el-GR" sz="2000" b="1" u="sng" dirty="0"/>
              <a:t>Αν η τελική έκθεση λάβει συνολική βαθμολογία κατώτερη των </a:t>
            </a:r>
            <a:r>
              <a:rPr lang="en-GB" sz="2000" b="1" u="sng" dirty="0"/>
              <a:t>7</a:t>
            </a:r>
            <a:r>
              <a:rPr lang="el-GR" sz="2000" b="1" u="sng" dirty="0"/>
              <a:t>0 μονάδων</a:t>
            </a:r>
            <a:r>
              <a:rPr lang="el-GR" sz="2000" b="1" dirty="0"/>
              <a:t> (ανώτατη συνολική βαθμολογία = 100)</a:t>
            </a:r>
            <a:r>
              <a:rPr lang="en-GB" sz="2000" b="1" dirty="0"/>
              <a:t>, </a:t>
            </a:r>
            <a:r>
              <a:rPr lang="el-GR" sz="2000" b="1" u="sng" dirty="0"/>
              <a:t>η Εθνική Υπηρεσία εφαρμόζει αποκοπές στο συνολικό ποσό επιχορήγησης, στη βάση της ακόλουθης κλίμακας</a:t>
            </a:r>
            <a:r>
              <a:rPr lang="el-GR" sz="2000" b="1" dirty="0"/>
              <a:t>:</a:t>
            </a:r>
          </a:p>
          <a:p>
            <a:pPr algn="just">
              <a:spcBef>
                <a:spcPct val="20000"/>
              </a:spcBef>
              <a:defRPr/>
            </a:pPr>
            <a:endParaRPr lang="el-GR" sz="2200" b="1" dirty="0"/>
          </a:p>
          <a:p>
            <a:pPr marL="342900" indent="-342900" algn="just">
              <a:spcBef>
                <a:spcPct val="20000"/>
              </a:spcBef>
              <a:buFont typeface="Wingdings" panose="05000000000000000000" pitchFamily="2" charset="2"/>
              <a:buChar char="ü"/>
              <a:defRPr/>
            </a:pPr>
            <a:r>
              <a:rPr lang="en-GB" u="sng" dirty="0">
                <a:latin typeface="Times New Roman" panose="02020603050405020304" pitchFamily="18" charset="0"/>
                <a:cs typeface="Times New Roman" panose="02020603050405020304" pitchFamily="18" charset="0"/>
              </a:rPr>
              <a:t>10%</a:t>
            </a:r>
            <a:r>
              <a:rPr lang="en-GB"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αν η τελική έκθεση λάβει </a:t>
            </a:r>
            <a:r>
              <a:rPr lang="el-GR" u="sng" dirty="0">
                <a:latin typeface="Times New Roman" panose="02020603050405020304" pitchFamily="18" charset="0"/>
                <a:cs typeface="Times New Roman" panose="02020603050405020304" pitchFamily="18" charset="0"/>
              </a:rPr>
              <a:t>βαθμολογία μεταξύ </a:t>
            </a:r>
            <a:r>
              <a:rPr lang="en-GB" u="sng" dirty="0">
                <a:latin typeface="Times New Roman" panose="02020603050405020304" pitchFamily="18" charset="0"/>
                <a:cs typeface="Times New Roman" panose="02020603050405020304" pitchFamily="18" charset="0"/>
              </a:rPr>
              <a:t>5</a:t>
            </a:r>
            <a:r>
              <a:rPr lang="el-GR" u="sng" dirty="0">
                <a:latin typeface="Times New Roman" panose="02020603050405020304" pitchFamily="18" charset="0"/>
                <a:cs typeface="Times New Roman" panose="02020603050405020304" pitchFamily="18" charset="0"/>
              </a:rPr>
              <a:t>5 και </a:t>
            </a:r>
            <a:r>
              <a:rPr lang="en-GB" u="sng" dirty="0">
                <a:latin typeface="Times New Roman" panose="02020603050405020304" pitchFamily="18" charset="0"/>
                <a:cs typeface="Times New Roman" panose="02020603050405020304" pitchFamily="18" charset="0"/>
              </a:rPr>
              <a:t>6</a:t>
            </a:r>
            <a:r>
              <a:rPr lang="el-GR" u="sng" dirty="0">
                <a:latin typeface="Times New Roman" panose="02020603050405020304" pitchFamily="18" charset="0"/>
                <a:cs typeface="Times New Roman" panose="02020603050405020304" pitchFamily="18" charset="0"/>
              </a:rPr>
              <a:t>9 μονάδων</a:t>
            </a:r>
          </a:p>
          <a:p>
            <a:pPr algn="just">
              <a:spcBef>
                <a:spcPct val="20000"/>
              </a:spcBef>
              <a:defRPr/>
            </a:pPr>
            <a:endParaRPr lang="el-GR" u="sng" dirty="0">
              <a:latin typeface="Times New Roman" panose="02020603050405020304" pitchFamily="18" charset="0"/>
              <a:cs typeface="Times New Roman" panose="02020603050405020304" pitchFamily="18" charset="0"/>
            </a:endParaRPr>
          </a:p>
          <a:p>
            <a:pPr marL="342900" indent="-342900" algn="just">
              <a:spcBef>
                <a:spcPct val="20000"/>
              </a:spcBef>
              <a:buFont typeface="Wingdings" panose="05000000000000000000" pitchFamily="2" charset="2"/>
              <a:buChar char="ü"/>
              <a:defRPr/>
            </a:pPr>
            <a:r>
              <a:rPr lang="en-GB" u="sng" dirty="0">
                <a:latin typeface="Times New Roman" panose="02020603050405020304" pitchFamily="18" charset="0"/>
                <a:cs typeface="Times New Roman" panose="02020603050405020304" pitchFamily="18" charset="0"/>
              </a:rPr>
              <a:t>40%</a:t>
            </a:r>
            <a:r>
              <a:rPr lang="en-GB"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αν η τελική έκθεση λάβει </a:t>
            </a:r>
            <a:r>
              <a:rPr lang="el-GR" u="sng" dirty="0">
                <a:latin typeface="Times New Roman" panose="02020603050405020304" pitchFamily="18" charset="0"/>
                <a:cs typeface="Times New Roman" panose="02020603050405020304" pitchFamily="18" charset="0"/>
              </a:rPr>
              <a:t>βαθμολογία μεταξύ </a:t>
            </a:r>
            <a:r>
              <a:rPr lang="en-GB" u="sng" dirty="0">
                <a:latin typeface="Times New Roman" panose="02020603050405020304" pitchFamily="18" charset="0"/>
                <a:cs typeface="Times New Roman" panose="02020603050405020304" pitchFamily="18" charset="0"/>
              </a:rPr>
              <a:t>40</a:t>
            </a:r>
            <a:r>
              <a:rPr lang="el-GR" u="sng" dirty="0">
                <a:latin typeface="Times New Roman" panose="02020603050405020304" pitchFamily="18" charset="0"/>
                <a:cs typeface="Times New Roman" panose="02020603050405020304" pitchFamily="18" charset="0"/>
              </a:rPr>
              <a:t> και </a:t>
            </a:r>
            <a:r>
              <a:rPr lang="en-GB" u="sng" dirty="0">
                <a:latin typeface="Times New Roman" panose="02020603050405020304" pitchFamily="18" charset="0"/>
                <a:cs typeface="Times New Roman" panose="02020603050405020304" pitchFamily="18" charset="0"/>
              </a:rPr>
              <a:t>54</a:t>
            </a:r>
            <a:r>
              <a:rPr lang="el-GR" u="sng" dirty="0">
                <a:latin typeface="Times New Roman" panose="02020603050405020304" pitchFamily="18" charset="0"/>
                <a:cs typeface="Times New Roman" panose="02020603050405020304" pitchFamily="18" charset="0"/>
              </a:rPr>
              <a:t> μονάδων</a:t>
            </a:r>
          </a:p>
          <a:p>
            <a:pPr algn="just">
              <a:spcBef>
                <a:spcPct val="20000"/>
              </a:spcBef>
              <a:defRPr/>
            </a:pPr>
            <a:endParaRPr lang="el-GR" u="sng" dirty="0">
              <a:latin typeface="Times New Roman" panose="02020603050405020304" pitchFamily="18" charset="0"/>
              <a:cs typeface="Times New Roman" panose="02020603050405020304" pitchFamily="18" charset="0"/>
            </a:endParaRPr>
          </a:p>
          <a:p>
            <a:pPr marL="342900" indent="-342900" algn="just">
              <a:spcBef>
                <a:spcPct val="20000"/>
              </a:spcBef>
              <a:buFont typeface="Wingdings" panose="05000000000000000000" pitchFamily="2" charset="2"/>
              <a:buChar char="ü"/>
              <a:defRPr/>
            </a:pPr>
            <a:r>
              <a:rPr lang="el-GR" u="sng" dirty="0">
                <a:latin typeface="Times New Roman" panose="02020603050405020304" pitchFamily="18" charset="0"/>
                <a:cs typeface="Times New Roman" panose="02020603050405020304" pitchFamily="18" charset="0"/>
              </a:rPr>
              <a:t>70%</a:t>
            </a:r>
            <a:r>
              <a:rPr lang="el-GR" dirty="0">
                <a:latin typeface="Times New Roman" panose="02020603050405020304" pitchFamily="18" charset="0"/>
                <a:cs typeface="Times New Roman" panose="02020603050405020304" pitchFamily="18" charset="0"/>
              </a:rPr>
              <a:t> αν η τελική έκθεση λάβει </a:t>
            </a:r>
            <a:r>
              <a:rPr lang="el-GR" u="sng" dirty="0">
                <a:latin typeface="Times New Roman" panose="02020603050405020304" pitchFamily="18" charset="0"/>
                <a:cs typeface="Times New Roman" panose="02020603050405020304" pitchFamily="18" charset="0"/>
              </a:rPr>
              <a:t>βαθμολογία μεταξύ 10 και </a:t>
            </a:r>
            <a:r>
              <a:rPr lang="en-GB" u="sng" dirty="0">
                <a:latin typeface="Times New Roman" panose="02020603050405020304" pitchFamily="18" charset="0"/>
                <a:cs typeface="Times New Roman" panose="02020603050405020304" pitchFamily="18" charset="0"/>
              </a:rPr>
              <a:t>3</a:t>
            </a:r>
            <a:r>
              <a:rPr lang="el-GR" u="sng" dirty="0">
                <a:latin typeface="Times New Roman" panose="02020603050405020304" pitchFamily="18" charset="0"/>
                <a:cs typeface="Times New Roman" panose="02020603050405020304" pitchFamily="18" charset="0"/>
              </a:rPr>
              <a:t>9 μονάδων</a:t>
            </a:r>
          </a:p>
          <a:p>
            <a:pPr algn="just">
              <a:spcBef>
                <a:spcPct val="20000"/>
              </a:spcBef>
              <a:defRPr/>
            </a:pPr>
            <a:endParaRPr lang="el-GR" u="sng" dirty="0">
              <a:latin typeface="Times New Roman" panose="02020603050405020304" pitchFamily="18" charset="0"/>
              <a:cs typeface="Times New Roman" panose="02020603050405020304" pitchFamily="18" charset="0"/>
            </a:endParaRPr>
          </a:p>
          <a:p>
            <a:pPr marL="342900" indent="-342900" algn="just">
              <a:spcBef>
                <a:spcPct val="20000"/>
              </a:spcBef>
              <a:buFont typeface="Wingdings" panose="05000000000000000000" pitchFamily="2" charset="2"/>
              <a:buChar char="ü"/>
              <a:defRPr/>
            </a:pPr>
            <a:r>
              <a:rPr lang="el-GR" u="sng" dirty="0">
                <a:latin typeface="Times New Roman" panose="02020603050405020304" pitchFamily="18" charset="0"/>
                <a:cs typeface="Times New Roman" panose="02020603050405020304" pitchFamily="18" charset="0"/>
              </a:rPr>
              <a:t>100 %</a:t>
            </a:r>
            <a:r>
              <a:rPr lang="el-GR" dirty="0">
                <a:latin typeface="Times New Roman" panose="02020603050405020304" pitchFamily="18" charset="0"/>
                <a:cs typeface="Times New Roman" panose="02020603050405020304" pitchFamily="18" charset="0"/>
              </a:rPr>
              <a:t> αν η τελική έκθεση λάβει </a:t>
            </a:r>
            <a:r>
              <a:rPr lang="el-GR" u="sng" dirty="0">
                <a:latin typeface="Times New Roman" panose="02020603050405020304" pitchFamily="18" charset="0"/>
                <a:cs typeface="Times New Roman" panose="02020603050405020304" pitchFamily="18" charset="0"/>
              </a:rPr>
              <a:t>βαθμολογία μεταξύ 0 και 9 μονάδων</a:t>
            </a:r>
          </a:p>
          <a:p>
            <a:pPr marL="342900" indent="-342900" algn="just">
              <a:spcBef>
                <a:spcPct val="20000"/>
              </a:spcBef>
              <a:buFont typeface="Wingdings" panose="05000000000000000000" pitchFamily="2" charset="2"/>
              <a:buChar char="ü"/>
              <a:defRPr/>
            </a:pPr>
            <a:endParaRPr lang="el-GR" u="sng" dirty="0">
              <a:latin typeface="Times New Roman" panose="02020603050405020304" pitchFamily="18" charset="0"/>
              <a:cs typeface="Times New Roman" panose="02020603050405020304" pitchFamily="18" charset="0"/>
            </a:endParaRPr>
          </a:p>
          <a:p>
            <a:pPr algn="just">
              <a:spcBef>
                <a:spcPct val="20000"/>
              </a:spcBef>
              <a:defRPr/>
            </a:pPr>
            <a:endParaRPr lang="el-GR" u="sng" dirty="0">
              <a:latin typeface="Times New Roman" panose="02020603050405020304" pitchFamily="18" charset="0"/>
              <a:cs typeface="Times New Roman" panose="02020603050405020304" pitchFamily="18" charset="0"/>
            </a:endParaRPr>
          </a:p>
          <a:p>
            <a:pPr algn="just">
              <a:spcBef>
                <a:spcPct val="20000"/>
              </a:spcBef>
              <a:defRPr/>
            </a:pPr>
            <a:endParaRPr lang="en-GB" sz="2200" b="1" dirty="0"/>
          </a:p>
          <a:p>
            <a:pPr algn="just">
              <a:spcBef>
                <a:spcPct val="20000"/>
              </a:spcBef>
              <a:defRPr/>
            </a:pPr>
            <a:endParaRPr lang="el-GR" sz="2200" b="1" dirty="0"/>
          </a:p>
        </p:txBody>
      </p:sp>
    </p:spTree>
    <p:extLst>
      <p:ext uri="{BB962C8B-B14F-4D97-AF65-F5344CB8AC3E}">
        <p14:creationId xmlns:p14="http://schemas.microsoft.com/office/powerpoint/2010/main" val="34555707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44" y="1700808"/>
            <a:ext cx="11593288" cy="1588127"/>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just">
              <a:spcBef>
                <a:spcPct val="20000"/>
              </a:spcBef>
              <a:defRPr/>
            </a:pPr>
            <a:endParaRPr lang="el-GR" sz="1700" b="1" u="sng"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816768" y="19507"/>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Αναλογική Μείωση – Ποσό επιχορήγησης Πακέτου/Πακέτων Εργασίας</a:t>
            </a:r>
            <a:endParaRPr lang="en-GB" sz="2800" b="1" dirty="0">
              <a:solidFill>
                <a:schemeClr val="bg1"/>
              </a:solidFill>
              <a:ea typeface="+mj-ea"/>
              <a:cs typeface="+mj-cs"/>
            </a:endParaRPr>
          </a:p>
        </p:txBody>
      </p:sp>
      <p:sp>
        <p:nvSpPr>
          <p:cNvPr id="3" name="Rectangle 2">
            <a:extLst>
              <a:ext uri="{FF2B5EF4-FFF2-40B4-BE49-F238E27FC236}">
                <a16:creationId xmlns:a16="http://schemas.microsoft.com/office/drawing/2014/main" id="{7E7C6623-83D3-EE5C-EFE2-926FDAAE2A1D}"/>
              </a:ext>
            </a:extLst>
          </p:cNvPr>
          <p:cNvSpPr/>
          <p:nvPr/>
        </p:nvSpPr>
        <p:spPr>
          <a:xfrm>
            <a:off x="407368" y="764704"/>
            <a:ext cx="11161240" cy="6718762"/>
          </a:xfrm>
          <a:prstGeom prst="rect">
            <a:avLst/>
          </a:prstGeom>
        </p:spPr>
        <p:txBody>
          <a:bodyPr wrap="square">
            <a:spAutoFit/>
          </a:bodyPr>
          <a:lstStyle/>
          <a:p>
            <a:pPr marL="342900" indent="-342900" algn="just">
              <a:spcBef>
                <a:spcPct val="20000"/>
              </a:spcBef>
              <a:buFont typeface="Wingdings" panose="05000000000000000000" pitchFamily="2" charset="2"/>
              <a:buChar char="§"/>
              <a:defRPr/>
            </a:pPr>
            <a:r>
              <a:rPr lang="el-GR" sz="2000" b="1" u="sng" dirty="0"/>
              <a:t>Αν – ως αποτέλεσμα της ποιοτικής αξιολόγησης της τελικής έκθεσης – ένα Πακέτο Εργασίας λάβει βαθμολογία κατώτερη των </a:t>
            </a:r>
            <a:r>
              <a:rPr lang="en-GB" sz="2000" b="1" u="sng" dirty="0"/>
              <a:t>7</a:t>
            </a:r>
            <a:r>
              <a:rPr lang="el-GR" sz="2000" b="1" u="sng" dirty="0"/>
              <a:t>0 μονάδων</a:t>
            </a:r>
            <a:r>
              <a:rPr lang="el-GR" sz="2000" b="1" dirty="0"/>
              <a:t> (ανώτατη συνολική βαθμολογία = 100)</a:t>
            </a:r>
            <a:r>
              <a:rPr lang="en-GB" sz="2000" b="1" dirty="0"/>
              <a:t>, </a:t>
            </a:r>
            <a:r>
              <a:rPr lang="el-GR" sz="2000" b="1" u="sng" dirty="0"/>
              <a:t>η Εθνική Υπηρεσία εφαρμόζει αποκοπές στο ποσό επιχορήγησης που αντιστοιχεί στο Πακέτο Εργασίας, στη βάση της ακόλουθης κλίμακας</a:t>
            </a:r>
            <a:r>
              <a:rPr lang="el-GR" sz="2000" b="1" dirty="0"/>
              <a:t>:</a:t>
            </a:r>
          </a:p>
          <a:p>
            <a:pPr algn="just">
              <a:spcBef>
                <a:spcPct val="20000"/>
              </a:spcBef>
              <a:defRPr/>
            </a:pPr>
            <a:endParaRPr lang="el-GR" sz="2200" b="1" dirty="0"/>
          </a:p>
          <a:p>
            <a:pPr marL="342900" indent="-342900" algn="just">
              <a:spcBef>
                <a:spcPct val="20000"/>
              </a:spcBef>
              <a:buFont typeface="Wingdings" panose="05000000000000000000" pitchFamily="2" charset="2"/>
              <a:buChar char="ü"/>
              <a:defRPr/>
            </a:pPr>
            <a:r>
              <a:rPr lang="en-GB" u="sng" dirty="0">
                <a:latin typeface="Times New Roman" panose="02020603050405020304" pitchFamily="18" charset="0"/>
                <a:cs typeface="Times New Roman" panose="02020603050405020304" pitchFamily="18" charset="0"/>
              </a:rPr>
              <a:t>10%</a:t>
            </a:r>
            <a:r>
              <a:rPr lang="en-GB"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αν το Πακέτο Εργασίας λάβει </a:t>
            </a:r>
            <a:r>
              <a:rPr lang="el-GR" u="sng" dirty="0">
                <a:latin typeface="Times New Roman" panose="02020603050405020304" pitchFamily="18" charset="0"/>
                <a:cs typeface="Times New Roman" panose="02020603050405020304" pitchFamily="18" charset="0"/>
              </a:rPr>
              <a:t>βαθμολογία μεταξύ </a:t>
            </a:r>
            <a:r>
              <a:rPr lang="en-GB" u="sng" dirty="0">
                <a:latin typeface="Times New Roman" panose="02020603050405020304" pitchFamily="18" charset="0"/>
                <a:cs typeface="Times New Roman" panose="02020603050405020304" pitchFamily="18" charset="0"/>
              </a:rPr>
              <a:t>5</a:t>
            </a:r>
            <a:r>
              <a:rPr lang="el-GR" u="sng" dirty="0">
                <a:latin typeface="Times New Roman" panose="02020603050405020304" pitchFamily="18" charset="0"/>
                <a:cs typeface="Times New Roman" panose="02020603050405020304" pitchFamily="18" charset="0"/>
              </a:rPr>
              <a:t>5 και </a:t>
            </a:r>
            <a:r>
              <a:rPr lang="en-GB" u="sng" dirty="0">
                <a:latin typeface="Times New Roman" panose="02020603050405020304" pitchFamily="18" charset="0"/>
                <a:cs typeface="Times New Roman" panose="02020603050405020304" pitchFamily="18" charset="0"/>
              </a:rPr>
              <a:t>6</a:t>
            </a:r>
            <a:r>
              <a:rPr lang="el-GR" u="sng" dirty="0">
                <a:latin typeface="Times New Roman" panose="02020603050405020304" pitchFamily="18" charset="0"/>
                <a:cs typeface="Times New Roman" panose="02020603050405020304" pitchFamily="18" charset="0"/>
              </a:rPr>
              <a:t>9 μονάδων</a:t>
            </a:r>
          </a:p>
          <a:p>
            <a:pPr algn="just">
              <a:spcBef>
                <a:spcPct val="20000"/>
              </a:spcBef>
              <a:defRPr/>
            </a:pPr>
            <a:endParaRPr lang="el-GR" u="sng" dirty="0">
              <a:latin typeface="Times New Roman" panose="02020603050405020304" pitchFamily="18" charset="0"/>
              <a:cs typeface="Times New Roman" panose="02020603050405020304" pitchFamily="18" charset="0"/>
            </a:endParaRPr>
          </a:p>
          <a:p>
            <a:pPr marL="342900" indent="-342900" algn="just">
              <a:spcBef>
                <a:spcPct val="20000"/>
              </a:spcBef>
              <a:buFont typeface="Wingdings" panose="05000000000000000000" pitchFamily="2" charset="2"/>
              <a:buChar char="ü"/>
              <a:defRPr/>
            </a:pPr>
            <a:r>
              <a:rPr lang="en-GB" u="sng" dirty="0">
                <a:latin typeface="Times New Roman" panose="02020603050405020304" pitchFamily="18" charset="0"/>
                <a:cs typeface="Times New Roman" panose="02020603050405020304" pitchFamily="18" charset="0"/>
              </a:rPr>
              <a:t>40%</a:t>
            </a:r>
            <a:r>
              <a:rPr lang="en-GB"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αν το Πακέτο Εργασίας λάβει </a:t>
            </a:r>
            <a:r>
              <a:rPr lang="el-GR" u="sng" dirty="0">
                <a:latin typeface="Times New Roman" panose="02020603050405020304" pitchFamily="18" charset="0"/>
                <a:cs typeface="Times New Roman" panose="02020603050405020304" pitchFamily="18" charset="0"/>
              </a:rPr>
              <a:t>βαθμολογία μεταξύ </a:t>
            </a:r>
            <a:r>
              <a:rPr lang="en-GB" u="sng" dirty="0">
                <a:latin typeface="Times New Roman" panose="02020603050405020304" pitchFamily="18" charset="0"/>
                <a:cs typeface="Times New Roman" panose="02020603050405020304" pitchFamily="18" charset="0"/>
              </a:rPr>
              <a:t>40</a:t>
            </a:r>
            <a:r>
              <a:rPr lang="el-GR" u="sng" dirty="0">
                <a:latin typeface="Times New Roman" panose="02020603050405020304" pitchFamily="18" charset="0"/>
                <a:cs typeface="Times New Roman" panose="02020603050405020304" pitchFamily="18" charset="0"/>
              </a:rPr>
              <a:t> και </a:t>
            </a:r>
            <a:r>
              <a:rPr lang="en-GB" u="sng" dirty="0">
                <a:latin typeface="Times New Roman" panose="02020603050405020304" pitchFamily="18" charset="0"/>
                <a:cs typeface="Times New Roman" panose="02020603050405020304" pitchFamily="18" charset="0"/>
              </a:rPr>
              <a:t>54</a:t>
            </a:r>
            <a:r>
              <a:rPr lang="el-GR" u="sng" dirty="0">
                <a:latin typeface="Times New Roman" panose="02020603050405020304" pitchFamily="18" charset="0"/>
                <a:cs typeface="Times New Roman" panose="02020603050405020304" pitchFamily="18" charset="0"/>
              </a:rPr>
              <a:t> μονάδων</a:t>
            </a:r>
          </a:p>
          <a:p>
            <a:pPr algn="just">
              <a:spcBef>
                <a:spcPct val="20000"/>
              </a:spcBef>
              <a:defRPr/>
            </a:pPr>
            <a:endParaRPr lang="el-GR" u="sng" dirty="0">
              <a:latin typeface="Times New Roman" panose="02020603050405020304" pitchFamily="18" charset="0"/>
              <a:cs typeface="Times New Roman" panose="02020603050405020304" pitchFamily="18" charset="0"/>
            </a:endParaRPr>
          </a:p>
          <a:p>
            <a:pPr marL="342900" indent="-342900" algn="just">
              <a:spcBef>
                <a:spcPct val="20000"/>
              </a:spcBef>
              <a:buFont typeface="Wingdings" panose="05000000000000000000" pitchFamily="2" charset="2"/>
              <a:buChar char="ü"/>
              <a:defRPr/>
            </a:pPr>
            <a:r>
              <a:rPr lang="el-GR" u="sng" dirty="0">
                <a:latin typeface="Times New Roman" panose="02020603050405020304" pitchFamily="18" charset="0"/>
                <a:cs typeface="Times New Roman" panose="02020603050405020304" pitchFamily="18" charset="0"/>
              </a:rPr>
              <a:t>70%</a:t>
            </a:r>
            <a:r>
              <a:rPr lang="el-GR" dirty="0">
                <a:latin typeface="Times New Roman" panose="02020603050405020304" pitchFamily="18" charset="0"/>
                <a:cs typeface="Times New Roman" panose="02020603050405020304" pitchFamily="18" charset="0"/>
              </a:rPr>
              <a:t> αν το Πακέτο Εργασίας λάβει </a:t>
            </a:r>
            <a:r>
              <a:rPr lang="el-GR" u="sng" dirty="0">
                <a:latin typeface="Times New Roman" panose="02020603050405020304" pitchFamily="18" charset="0"/>
                <a:cs typeface="Times New Roman" panose="02020603050405020304" pitchFamily="18" charset="0"/>
              </a:rPr>
              <a:t>βαθμολογία μεταξύ 10 και </a:t>
            </a:r>
            <a:r>
              <a:rPr lang="en-GB" u="sng" dirty="0">
                <a:latin typeface="Times New Roman" panose="02020603050405020304" pitchFamily="18" charset="0"/>
                <a:cs typeface="Times New Roman" panose="02020603050405020304" pitchFamily="18" charset="0"/>
              </a:rPr>
              <a:t>3</a:t>
            </a:r>
            <a:r>
              <a:rPr lang="el-GR" u="sng" dirty="0">
                <a:latin typeface="Times New Roman" panose="02020603050405020304" pitchFamily="18" charset="0"/>
                <a:cs typeface="Times New Roman" panose="02020603050405020304" pitchFamily="18" charset="0"/>
              </a:rPr>
              <a:t>9 μονάδων</a:t>
            </a:r>
          </a:p>
          <a:p>
            <a:pPr algn="just">
              <a:spcBef>
                <a:spcPct val="20000"/>
              </a:spcBef>
              <a:defRPr/>
            </a:pPr>
            <a:endParaRPr lang="el-GR" u="sng" dirty="0">
              <a:latin typeface="Times New Roman" panose="02020603050405020304" pitchFamily="18" charset="0"/>
              <a:cs typeface="Times New Roman" panose="02020603050405020304" pitchFamily="18" charset="0"/>
            </a:endParaRPr>
          </a:p>
          <a:p>
            <a:pPr marL="342900" indent="-342900" algn="just">
              <a:spcBef>
                <a:spcPct val="20000"/>
              </a:spcBef>
              <a:buFont typeface="Wingdings" panose="05000000000000000000" pitchFamily="2" charset="2"/>
              <a:buChar char="ü"/>
              <a:defRPr/>
            </a:pPr>
            <a:r>
              <a:rPr lang="el-GR" u="sng" dirty="0">
                <a:latin typeface="Times New Roman" panose="02020603050405020304" pitchFamily="18" charset="0"/>
                <a:cs typeface="Times New Roman" panose="02020603050405020304" pitchFamily="18" charset="0"/>
              </a:rPr>
              <a:t>100 %</a:t>
            </a:r>
            <a:r>
              <a:rPr lang="el-GR" dirty="0">
                <a:latin typeface="Times New Roman" panose="02020603050405020304" pitchFamily="18" charset="0"/>
                <a:cs typeface="Times New Roman" panose="02020603050405020304" pitchFamily="18" charset="0"/>
              </a:rPr>
              <a:t> αν το Πακέτο Εργασίας λάβει </a:t>
            </a:r>
            <a:r>
              <a:rPr lang="el-GR" u="sng" dirty="0">
                <a:latin typeface="Times New Roman" panose="02020603050405020304" pitchFamily="18" charset="0"/>
                <a:cs typeface="Times New Roman" panose="02020603050405020304" pitchFamily="18" charset="0"/>
              </a:rPr>
              <a:t>βαθμολογία μεταξύ 0 και 9 μονάδων</a:t>
            </a:r>
          </a:p>
          <a:p>
            <a:pPr algn="just">
              <a:spcBef>
                <a:spcPct val="20000"/>
              </a:spcBef>
              <a:defRPr/>
            </a:pPr>
            <a:endParaRPr lang="el-GR" u="sng" dirty="0">
              <a:latin typeface="Times New Roman" panose="02020603050405020304" pitchFamily="18" charset="0"/>
              <a:cs typeface="Times New Roman" panose="02020603050405020304" pitchFamily="18" charset="0"/>
            </a:endParaRPr>
          </a:p>
          <a:p>
            <a:pPr algn="just">
              <a:spcBef>
                <a:spcPct val="20000"/>
              </a:spcBef>
              <a:defRPr/>
            </a:pPr>
            <a:r>
              <a:rPr lang="el-GR" sz="1700" i="1" u="sng" dirty="0">
                <a:latin typeface="Times New Roman" panose="02020603050405020304" pitchFamily="18" charset="0"/>
                <a:cs typeface="Times New Roman" panose="02020603050405020304" pitchFamily="18" charset="0"/>
              </a:rPr>
              <a:t>Σημειώσεις</a:t>
            </a:r>
            <a:r>
              <a:rPr lang="el-GR" sz="1700" i="1" dirty="0">
                <a:latin typeface="Times New Roman" panose="02020603050405020304" pitchFamily="18" charset="0"/>
                <a:cs typeface="Times New Roman" panose="02020603050405020304" pitchFamily="18" charset="0"/>
              </a:rPr>
              <a:t>: </a:t>
            </a:r>
          </a:p>
          <a:p>
            <a:pPr algn="just">
              <a:spcBef>
                <a:spcPct val="20000"/>
              </a:spcBef>
              <a:defRPr/>
            </a:pPr>
            <a:r>
              <a:rPr lang="el-GR" sz="1700" i="1" dirty="0">
                <a:latin typeface="Times New Roman" panose="02020603050405020304" pitchFamily="18" charset="0"/>
                <a:cs typeface="Times New Roman" panose="02020603050405020304" pitchFamily="18" charset="0"/>
              </a:rPr>
              <a:t>1. Η αναλογική μείωση σε επίπεδο Πακέτου Εργασίας γίνεται στη βάση της ίδιας ακριβώς κλίμακας που χρησιμοποιείται και για την αναλογική μείωση στο συνολικό ποσό επιχορήγησης</a:t>
            </a:r>
          </a:p>
          <a:p>
            <a:pPr algn="just">
              <a:spcBef>
                <a:spcPct val="20000"/>
              </a:spcBef>
              <a:defRPr/>
            </a:pPr>
            <a:r>
              <a:rPr lang="el-GR" sz="1700" i="1" dirty="0">
                <a:latin typeface="Times New Roman" panose="02020603050405020304" pitchFamily="18" charset="0"/>
                <a:cs typeface="Times New Roman" panose="02020603050405020304" pitchFamily="18" charset="0"/>
              </a:rPr>
              <a:t>2. Η αναλογική μείωση σε επίπεδο Πακέτου Εργασίας μπορεί να εφαρμοστεί σε περισσότερα από ένα Πακέτα Εργασίας του </a:t>
            </a:r>
          </a:p>
          <a:p>
            <a:pPr algn="just">
              <a:spcBef>
                <a:spcPct val="20000"/>
              </a:spcBef>
              <a:defRPr/>
            </a:pPr>
            <a:r>
              <a:rPr lang="el-GR" sz="1700" i="1" dirty="0">
                <a:latin typeface="Times New Roman" panose="02020603050405020304" pitchFamily="18" charset="0"/>
                <a:cs typeface="Times New Roman" panose="02020603050405020304" pitchFamily="18" charset="0"/>
              </a:rPr>
              <a:t>ίδιου έργου</a:t>
            </a:r>
          </a:p>
          <a:p>
            <a:pPr>
              <a:spcBef>
                <a:spcPct val="20000"/>
              </a:spcBef>
              <a:defRPr/>
            </a:pPr>
            <a:endParaRPr lang="en-GB" sz="2200" b="1" dirty="0"/>
          </a:p>
          <a:p>
            <a:pPr>
              <a:spcBef>
                <a:spcPct val="20000"/>
              </a:spcBef>
              <a:defRPr/>
            </a:pPr>
            <a:endParaRPr lang="el-GR" sz="2200" b="1" dirty="0"/>
          </a:p>
        </p:txBody>
      </p:sp>
    </p:spTree>
    <p:extLst>
      <p:ext uri="{BB962C8B-B14F-4D97-AF65-F5344CB8AC3E}">
        <p14:creationId xmlns:p14="http://schemas.microsoft.com/office/powerpoint/2010/main" val="32479654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7408" y="2492896"/>
            <a:ext cx="11593288" cy="1588127"/>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just">
              <a:spcBef>
                <a:spcPct val="20000"/>
              </a:spcBef>
              <a:defRPr/>
            </a:pPr>
            <a:endParaRPr lang="el-GR" sz="1700" b="1" u="sng"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2416766" y="15918"/>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Απαγόρευση αθροιστικών αναλογικών μειώσεων</a:t>
            </a:r>
            <a:endParaRPr lang="en-GB" sz="2800" b="1" dirty="0">
              <a:solidFill>
                <a:schemeClr val="bg1"/>
              </a:solidFill>
              <a:ea typeface="+mj-ea"/>
              <a:cs typeface="+mj-cs"/>
            </a:endParaRPr>
          </a:p>
        </p:txBody>
      </p:sp>
      <p:sp>
        <p:nvSpPr>
          <p:cNvPr id="6" name="Rectangle: Rounded Corners 5">
            <a:extLst>
              <a:ext uri="{FF2B5EF4-FFF2-40B4-BE49-F238E27FC236}">
                <a16:creationId xmlns:a16="http://schemas.microsoft.com/office/drawing/2014/main" id="{C84222C6-6E57-520D-DA8C-68243A7E4C0F}"/>
              </a:ext>
            </a:extLst>
          </p:cNvPr>
          <p:cNvSpPr/>
          <p:nvPr/>
        </p:nvSpPr>
        <p:spPr>
          <a:xfrm>
            <a:off x="1379476" y="1556792"/>
            <a:ext cx="9613068" cy="4032448"/>
          </a:xfrm>
          <a:prstGeom prst="roundRect">
            <a:avLst/>
          </a:prstGeom>
          <a:noFill/>
          <a:ln>
            <a:solidFill>
              <a:srgbClr val="308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1363BEB-BCE0-7E07-B495-5C3E861F2FBF}"/>
              </a:ext>
            </a:extLst>
          </p:cNvPr>
          <p:cNvSpPr txBox="1"/>
          <p:nvPr/>
        </p:nvSpPr>
        <p:spPr>
          <a:xfrm>
            <a:off x="1759698" y="2141855"/>
            <a:ext cx="8640960" cy="2862322"/>
          </a:xfrm>
          <a:prstGeom prst="rect">
            <a:avLst/>
          </a:prstGeom>
          <a:noFill/>
        </p:spPr>
        <p:txBody>
          <a:bodyPr wrap="square" rtlCol="0">
            <a:spAutoFit/>
          </a:bodyPr>
          <a:lstStyle/>
          <a:p>
            <a:pPr algn="ctr"/>
            <a:r>
              <a:rPr lang="el-GR" sz="2000" b="1" dirty="0">
                <a:solidFill>
                  <a:srgbClr val="000000"/>
                </a:solidFill>
                <a:latin typeface="Calibri" panose="020F0502020204030204" pitchFamily="34" charset="0"/>
              </a:rPr>
              <a:t>Εάν, κατά την ποιοτική αξιολόγηση της τελικής έκθεσης, ένα έργο λάβει συνολική βαθμολογία 70 μονάδων και άνω, αναλογικές μειώσεις μπορούν να εφαρμοστούν μόνο σε επίπεδο ξεχωριστών Πακέτων Εργασίας. </a:t>
            </a:r>
          </a:p>
          <a:p>
            <a:pPr algn="ctr"/>
            <a:endParaRPr lang="el-GR" sz="2000" b="1" dirty="0">
              <a:solidFill>
                <a:srgbClr val="000000"/>
              </a:solidFill>
              <a:latin typeface="Calibri" panose="020F0502020204030204" pitchFamily="34" charset="0"/>
            </a:endParaRPr>
          </a:p>
          <a:p>
            <a:pPr algn="ctr"/>
            <a:r>
              <a:rPr lang="el-GR" sz="2000" b="1" dirty="0">
                <a:solidFill>
                  <a:srgbClr val="000000"/>
                </a:solidFill>
                <a:latin typeface="Calibri" panose="020F0502020204030204" pitchFamily="34" charset="0"/>
              </a:rPr>
              <a:t>Εάν το έργο λάβει βαθμολογία κάτω των 70 μονάδων, αναλογική μείωση μπορεί να εφαρμοστεί μόνο στο επίπεδο του συνολικού ποσού επιχορήγησης.</a:t>
            </a:r>
          </a:p>
          <a:p>
            <a:pPr algn="ctr"/>
            <a:endParaRPr lang="el-GR" sz="2000" b="1" dirty="0">
              <a:solidFill>
                <a:srgbClr val="000000"/>
              </a:solidFill>
              <a:latin typeface="Calibri" panose="020F0502020204030204" pitchFamily="34" charset="0"/>
            </a:endParaRPr>
          </a:p>
          <a:p>
            <a:pPr algn="ctr"/>
            <a:r>
              <a:rPr lang="el-GR" sz="2000" b="1" dirty="0">
                <a:solidFill>
                  <a:srgbClr val="308879"/>
                </a:solidFill>
                <a:latin typeface="Calibri" panose="020F0502020204030204" pitchFamily="34" charset="0"/>
              </a:rPr>
              <a:t>Ποτέ δεν μπορούν για το ίδιο έργο να εφαρμόζονται αναλογικές μειώσεις και στα δύο επίπεδα ταυτόχρονα.</a:t>
            </a:r>
            <a:endParaRPr lang="en-GB" sz="2000" b="1" dirty="0">
              <a:solidFill>
                <a:srgbClr val="308879"/>
              </a:solidFill>
            </a:endParaRPr>
          </a:p>
        </p:txBody>
      </p:sp>
    </p:spTree>
    <p:extLst>
      <p:ext uri="{BB962C8B-B14F-4D97-AF65-F5344CB8AC3E}">
        <p14:creationId xmlns:p14="http://schemas.microsoft.com/office/powerpoint/2010/main" val="42067225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44" y="1700808"/>
            <a:ext cx="11593288" cy="1588127"/>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just">
              <a:spcBef>
                <a:spcPct val="20000"/>
              </a:spcBef>
              <a:defRPr/>
            </a:pPr>
            <a:endParaRPr lang="el-GR" sz="1700" b="1" u="sng"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2040904"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Αφαίρεση ολόκληρου του ποσού μίας δραστηριότητας </a:t>
            </a:r>
            <a:endParaRPr lang="en-GB" sz="2800" b="1" dirty="0">
              <a:solidFill>
                <a:schemeClr val="bg1"/>
              </a:solidFill>
              <a:ea typeface="+mj-ea"/>
              <a:cs typeface="+mj-cs"/>
            </a:endParaRPr>
          </a:p>
        </p:txBody>
      </p:sp>
      <p:sp>
        <p:nvSpPr>
          <p:cNvPr id="3" name="Rectangle 2">
            <a:extLst>
              <a:ext uri="{FF2B5EF4-FFF2-40B4-BE49-F238E27FC236}">
                <a16:creationId xmlns:a16="http://schemas.microsoft.com/office/drawing/2014/main" id="{7E7C6623-83D3-EE5C-EFE2-926FDAAE2A1D}"/>
              </a:ext>
            </a:extLst>
          </p:cNvPr>
          <p:cNvSpPr/>
          <p:nvPr/>
        </p:nvSpPr>
        <p:spPr>
          <a:xfrm>
            <a:off x="262148" y="968299"/>
            <a:ext cx="11378468" cy="2776145"/>
          </a:xfrm>
          <a:prstGeom prst="rect">
            <a:avLst/>
          </a:prstGeom>
        </p:spPr>
        <p:txBody>
          <a:bodyPr wrap="square">
            <a:spAutoFit/>
          </a:bodyPr>
          <a:lstStyle/>
          <a:p>
            <a:pPr marL="342900" indent="-342900" algn="just">
              <a:spcBef>
                <a:spcPct val="20000"/>
              </a:spcBef>
              <a:buFont typeface="Wingdings" panose="05000000000000000000" pitchFamily="2" charset="2"/>
              <a:buChar char="§"/>
              <a:defRPr/>
            </a:pPr>
            <a:r>
              <a:rPr lang="el-GR" sz="2000" b="1" dirty="0"/>
              <a:t>Για να εφαρμοστούν αποκοπές σε αυτό το επίπεδο (απόρριψη δραστηριότητας), θα πρέπει μία δραστηριότητα:</a:t>
            </a:r>
          </a:p>
          <a:p>
            <a:pPr algn="just">
              <a:spcBef>
                <a:spcPct val="20000"/>
              </a:spcBef>
              <a:defRPr/>
            </a:pPr>
            <a:endParaRPr lang="el-GR" sz="1000" b="1" dirty="0"/>
          </a:p>
          <a:p>
            <a:pPr marL="285750" indent="-285750" algn="just">
              <a:spcBef>
                <a:spcPct val="20000"/>
              </a:spcBef>
              <a:buFont typeface="Wingdings" panose="05000000000000000000" pitchFamily="2" charset="2"/>
              <a:buChar char="ü"/>
              <a:defRPr/>
            </a:pPr>
            <a:r>
              <a:rPr lang="el-GR" dirty="0">
                <a:latin typeface="Times New Roman" panose="02020603050405020304" pitchFamily="18" charset="0"/>
                <a:cs typeface="Times New Roman" panose="02020603050405020304" pitchFamily="18" charset="0"/>
              </a:rPr>
              <a:t>Να μην έχει υλοποιηθεί καθόλου αλλά και να μην έχει αντικατασταθεί από άλλη δραστηριότητα, που να είναι αντίστοιχη από άποψη συνεισφοράς στην επίτευξη των στόχων του Σχεδίου και από άποψη κονδυλίου</a:t>
            </a:r>
          </a:p>
          <a:p>
            <a:pPr marL="285750" indent="-285750" algn="just">
              <a:spcBef>
                <a:spcPct val="20000"/>
              </a:spcBef>
              <a:buFont typeface="Wingdings" panose="05000000000000000000" pitchFamily="2" charset="2"/>
              <a:buChar char="ü"/>
              <a:defRPr/>
            </a:pPr>
            <a:r>
              <a:rPr lang="el-GR" dirty="0">
                <a:latin typeface="Times New Roman" panose="02020603050405020304" pitchFamily="18" charset="0"/>
                <a:cs typeface="Times New Roman" panose="02020603050405020304" pitchFamily="18" charset="0"/>
              </a:rPr>
              <a:t>Να έχει υλοποιηθεί μερικώς </a:t>
            </a:r>
          </a:p>
          <a:p>
            <a:pPr marL="285750" indent="-285750" algn="just">
              <a:spcBef>
                <a:spcPct val="20000"/>
              </a:spcBef>
              <a:buFont typeface="Wingdings" panose="05000000000000000000" pitchFamily="2" charset="2"/>
              <a:buChar char="ü"/>
              <a:defRPr/>
            </a:pPr>
            <a:r>
              <a:rPr lang="el-GR" dirty="0">
                <a:latin typeface="Times New Roman" panose="02020603050405020304" pitchFamily="18" charset="0"/>
                <a:cs typeface="Times New Roman" panose="02020603050405020304" pitchFamily="18" charset="0"/>
              </a:rPr>
              <a:t>Να έχει κριθεί μη ικανοποιητική ως προς την ποιότητά της-τη συμβολή της στην επίτευξη των στόχων του πακέτου εργασίας στο οποίο συμπεριλαμβάνεται</a:t>
            </a:r>
          </a:p>
          <a:p>
            <a:pPr marL="285750" indent="-285750" algn="just">
              <a:spcBef>
                <a:spcPct val="20000"/>
              </a:spcBef>
              <a:buFont typeface="Wingdings" panose="05000000000000000000" pitchFamily="2" charset="2"/>
              <a:buChar char="ü"/>
              <a:defRPr/>
            </a:pPr>
            <a:r>
              <a:rPr lang="el-GR" dirty="0">
                <a:latin typeface="Times New Roman" panose="02020603050405020304" pitchFamily="18" charset="0"/>
                <a:cs typeface="Times New Roman" panose="02020603050405020304" pitchFamily="18" charset="0"/>
              </a:rPr>
              <a:t>Να μην πληροί τα κριτήρια </a:t>
            </a:r>
            <a:r>
              <a:rPr lang="el-GR" dirty="0" err="1">
                <a:latin typeface="Times New Roman" panose="02020603050405020304" pitchFamily="18" charset="0"/>
                <a:cs typeface="Times New Roman" panose="02020603050405020304" pitchFamily="18" charset="0"/>
              </a:rPr>
              <a:t>επιλεξιμότητας</a:t>
            </a:r>
            <a:r>
              <a:rPr lang="el-GR" dirty="0">
                <a:latin typeface="Times New Roman" panose="02020603050405020304" pitchFamily="18" charset="0"/>
                <a:cs typeface="Times New Roman" panose="02020603050405020304" pitchFamily="18" charset="0"/>
              </a:rPr>
              <a:t> δραστηριοτήτων</a:t>
            </a:r>
            <a:endParaRPr lang="en-GB" sz="20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7582055-9DEC-D8D8-FAEA-9BE4A3CB9988}"/>
              </a:ext>
            </a:extLst>
          </p:cNvPr>
          <p:cNvSpPr txBox="1"/>
          <p:nvPr/>
        </p:nvSpPr>
        <p:spPr>
          <a:xfrm>
            <a:off x="185799" y="4413848"/>
            <a:ext cx="11378468" cy="1116459"/>
          </a:xfrm>
          <a:prstGeom prst="rect">
            <a:avLst/>
          </a:prstGeom>
          <a:noFill/>
        </p:spPr>
        <p:txBody>
          <a:bodyPr wrap="square">
            <a:spAutoFit/>
          </a:bodyPr>
          <a:lstStyle/>
          <a:p>
            <a:pPr algn="ctr">
              <a:lnSpc>
                <a:spcPct val="113000"/>
              </a:lnSpc>
              <a:spcAft>
                <a:spcPts val="1000"/>
              </a:spcAft>
            </a:pPr>
            <a:r>
              <a:rPr lang="el-GR" sz="2000" b="1" dirty="0">
                <a:effectLst/>
                <a:latin typeface="Times New Roman" panose="02020603050405020304" pitchFamily="18" charset="0"/>
                <a:ea typeface="Calibri" panose="020F0502020204030204" pitchFamily="34" charset="0"/>
                <a:cs typeface="Times New Roman" panose="02020603050405020304" pitchFamily="18" charset="0"/>
              </a:rPr>
              <a:t>Στις περιπτώσεις αυτές η Εθνική Υπηρεσία θα μειώσει το ποσό επιχορήγησης κατά το ποσό που αντιστοιχεί στη δραστηριότητα, όπως αυτό είναι καταχωρημένο</a:t>
            </a:r>
            <a:r>
              <a:rPr lang="el-GR" sz="2000" b="1" dirty="0">
                <a:latin typeface="Times New Roman" panose="02020603050405020304" pitchFamily="18" charset="0"/>
                <a:ea typeface="Calibri" panose="020F0502020204030204" pitchFamily="34" charset="0"/>
                <a:cs typeface="Times New Roman" panose="02020603050405020304" pitchFamily="18" charset="0"/>
              </a:rPr>
              <a:t> </a:t>
            </a:r>
            <a:r>
              <a:rPr lang="el-GR" sz="2000" b="1" dirty="0">
                <a:effectLst/>
                <a:latin typeface="Times New Roman" panose="02020603050405020304" pitchFamily="18" charset="0"/>
                <a:ea typeface="Calibri" panose="020F0502020204030204" pitchFamily="34" charset="0"/>
                <a:cs typeface="Times New Roman" panose="02020603050405020304" pitchFamily="18" charset="0"/>
              </a:rPr>
              <a:t>στο Παράρτημα Ι της Συμφωνίας Επιχορήγησης</a:t>
            </a:r>
            <a:endParaRPr lang="en-GB"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F14A8CE1-31E7-1979-5DD3-1A0E0D0767EF}"/>
              </a:ext>
            </a:extLst>
          </p:cNvPr>
          <p:cNvSpPr/>
          <p:nvPr/>
        </p:nvSpPr>
        <p:spPr>
          <a:xfrm>
            <a:off x="191344" y="4413848"/>
            <a:ext cx="11191673" cy="1116459"/>
          </a:xfrm>
          <a:prstGeom prst="roundRect">
            <a:avLst/>
          </a:prstGeom>
          <a:noFill/>
          <a:ln>
            <a:solidFill>
              <a:srgbClr val="308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2FBA83D-069A-4FA0-131A-49C0DB12E0A8}"/>
              </a:ext>
            </a:extLst>
          </p:cNvPr>
          <p:cNvSpPr txBox="1"/>
          <p:nvPr/>
        </p:nvSpPr>
        <p:spPr>
          <a:xfrm>
            <a:off x="262148" y="6093296"/>
            <a:ext cx="10920536" cy="353943"/>
          </a:xfrm>
          <a:prstGeom prst="rect">
            <a:avLst/>
          </a:prstGeom>
          <a:noFill/>
        </p:spPr>
        <p:txBody>
          <a:bodyPr wrap="square">
            <a:spAutoFit/>
          </a:bodyPr>
          <a:lstStyle/>
          <a:p>
            <a:pPr algn="just">
              <a:spcBef>
                <a:spcPct val="20000"/>
              </a:spcBef>
              <a:defRPr/>
            </a:pPr>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Δεν απαγορεύεται η ταυτόχρονη απόρριψη περισσοτέρων της μίας δραστηριότητας για το ίδιο έργο </a:t>
            </a:r>
          </a:p>
        </p:txBody>
      </p:sp>
    </p:spTree>
    <p:extLst>
      <p:ext uri="{BB962C8B-B14F-4D97-AF65-F5344CB8AC3E}">
        <p14:creationId xmlns:p14="http://schemas.microsoft.com/office/powerpoint/2010/main" val="31790842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45" y="2132856"/>
            <a:ext cx="11485937" cy="5207579"/>
          </a:xfrm>
          <a:prstGeom prst="rect">
            <a:avLst/>
          </a:prstGeom>
        </p:spPr>
        <p:txBody>
          <a:bodyPr wrap="square">
            <a:spAutoFit/>
          </a:bodyPr>
          <a:lstStyle/>
          <a:p>
            <a:pPr algn="just">
              <a:defRPr/>
            </a:pPr>
            <a:endParaRPr lang="el-GR"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defRPr/>
            </a:pPr>
            <a:r>
              <a:rPr lang="en-GB" b="1" u="sng" dirty="0">
                <a:latin typeface="Times New Roman" panose="02020603050405020304" pitchFamily="18" charset="0"/>
                <a:cs typeface="Times New Roman" panose="02020603050405020304" pitchFamily="18" charset="0"/>
              </a:rPr>
              <a:t>E</a:t>
            </a:r>
            <a:r>
              <a:rPr lang="el-GR" b="1" u="sng" dirty="0" err="1">
                <a:latin typeface="Times New Roman" panose="02020603050405020304" pitchFamily="18" charset="0"/>
                <a:cs typeface="Times New Roman" panose="02020603050405020304" pitchFamily="18" charset="0"/>
              </a:rPr>
              <a:t>ίναι</a:t>
            </a:r>
            <a:r>
              <a:rPr lang="el-GR" b="1" u="sng" dirty="0">
                <a:latin typeface="Times New Roman" panose="02020603050405020304" pitchFamily="18" charset="0"/>
                <a:cs typeface="Times New Roman" panose="02020603050405020304" pitchFamily="18" charset="0"/>
              </a:rPr>
              <a:t> συμβατή με τους γενικούς στόχους της Δράσης</a:t>
            </a:r>
            <a:r>
              <a:rPr lang="el-GR" u="sng"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π.χ</a:t>
            </a:r>
            <a:r>
              <a:rPr lang="el-GR" u="sng" dirty="0">
                <a:latin typeface="Times New Roman" panose="02020603050405020304" pitchFamily="18" charset="0"/>
                <a:cs typeface="Times New Roman" panose="02020603050405020304" pitchFamily="18" charset="0"/>
              </a:rPr>
              <a:t>:</a:t>
            </a:r>
          </a:p>
          <a:p>
            <a:pPr algn="just">
              <a:defRPr/>
            </a:pPr>
            <a:r>
              <a:rPr lang="el-GR" dirty="0">
                <a:solidFill>
                  <a:srgbClr val="308879"/>
                </a:solidFill>
                <a:latin typeface="Times New Roman" panose="02020603050405020304" pitchFamily="18" charset="0"/>
                <a:cs typeface="Times New Roman" panose="02020603050405020304" pitchFamily="18" charset="0"/>
              </a:rPr>
              <a:t>Υποστηρίζει την ένταξη των ομάδων-στόχων με λιγότερες ευκαιρίες μάθησης</a:t>
            </a:r>
          </a:p>
          <a:p>
            <a:pPr algn="just">
              <a:defRPr/>
            </a:pPr>
            <a:r>
              <a:rPr lang="el-GR" dirty="0">
                <a:solidFill>
                  <a:srgbClr val="308879"/>
                </a:solidFill>
                <a:latin typeface="Times New Roman" panose="02020603050405020304" pitchFamily="18" charset="0"/>
                <a:cs typeface="Times New Roman" panose="02020603050405020304" pitchFamily="18" charset="0"/>
              </a:rPr>
              <a:t>Προάγει την Ευρωπαϊκή διάσταση σε τοπικό επίπεδο</a:t>
            </a:r>
          </a:p>
          <a:p>
            <a:pPr algn="just">
              <a:defRPr/>
            </a:pPr>
            <a:r>
              <a:rPr lang="el-GR" dirty="0">
                <a:solidFill>
                  <a:srgbClr val="308879"/>
                </a:solidFill>
                <a:latin typeface="Times New Roman" panose="02020603050405020304" pitchFamily="18" charset="0"/>
                <a:cs typeface="Times New Roman" panose="02020603050405020304" pitchFamily="18" charset="0"/>
              </a:rPr>
              <a:t>Ενισχύει την ποιότητα στην εργασία/στις πρακτικές των συμμετεχόντων οργανισμών/ιδρυμάτων</a:t>
            </a:r>
          </a:p>
          <a:p>
            <a:pPr algn="just">
              <a:defRPr/>
            </a:pPr>
            <a:r>
              <a:rPr lang="el-GR" dirty="0">
                <a:solidFill>
                  <a:srgbClr val="308879"/>
                </a:solidFill>
                <a:latin typeface="Times New Roman" panose="02020603050405020304" pitchFamily="18" charset="0"/>
                <a:cs typeface="Times New Roman" panose="02020603050405020304" pitchFamily="18" charset="0"/>
              </a:rPr>
              <a:t>Ενισχύει τη διεθνοποίηση των συμμετεχόντων οργανισμών/ιδρυμάτων κτλ.</a:t>
            </a:r>
          </a:p>
          <a:p>
            <a:pPr algn="just">
              <a:defRPr/>
            </a:pPr>
            <a:endParaRPr lang="el-GR" dirty="0">
              <a:latin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l-GR" b="1" u="sng" dirty="0">
                <a:solidFill>
                  <a:prstClr val="black"/>
                </a:solidFill>
                <a:latin typeface="Times New Roman" panose="02020603050405020304" pitchFamily="18" charset="0"/>
                <a:cs typeface="Times New Roman" panose="02020603050405020304" pitchFamily="18" charset="0"/>
              </a:rPr>
              <a:t>Έχει συμβάλει στην επίτευξη των στόχων του Πακέτου Εργασίας στο οποίο συμπεριλαμβάνεται, άρα, </a:t>
            </a:r>
            <a:r>
              <a:rPr kumimoji="0" lang="el-GR"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έχει συνάφεια με τους στόχους και τα αποτελέσματα του Σχεδίου, έχοντας συμβάλει στην επίτευξή τους</a:t>
            </a:r>
            <a:endParaRPr kumimoji="0" lang="en-GB"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algn="just">
              <a:spcBef>
                <a:spcPct val="20000"/>
              </a:spcBef>
              <a:defRPr/>
            </a:pPr>
            <a:endParaRPr lang="el-GR" u="sng" dirty="0">
              <a:latin typeface="Times New Roman" panose="02020603050405020304" pitchFamily="18" charset="0"/>
              <a:cs typeface="Times New Roman" panose="02020603050405020304" pitchFamily="18" charset="0"/>
            </a:endParaRPr>
          </a:p>
          <a:p>
            <a:pPr marL="285750" indent="-285750" algn="just">
              <a:spcBef>
                <a:spcPct val="20000"/>
              </a:spcBef>
              <a:buFont typeface="Wingdings" panose="05000000000000000000" pitchFamily="2" charset="2"/>
              <a:buChar char="ü"/>
              <a:defRPr/>
            </a:pPr>
            <a:r>
              <a:rPr lang="el-GR" b="1" u="sng" dirty="0">
                <a:latin typeface="Times New Roman" panose="02020603050405020304" pitchFamily="18" charset="0"/>
                <a:cs typeface="Times New Roman" panose="02020603050405020304" pitchFamily="18" charset="0"/>
              </a:rPr>
              <a:t>Περιγράφεται επαρκώς</a:t>
            </a:r>
            <a:r>
              <a:rPr lang="en-GB"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rPr>
              <a:t>στην τελική έκθεση:</a:t>
            </a:r>
          </a:p>
          <a:p>
            <a:pPr algn="just">
              <a:spcBef>
                <a:spcPct val="20000"/>
              </a:spcBef>
              <a:defRPr/>
            </a:pPr>
            <a:r>
              <a:rPr lang="el-GR" dirty="0">
                <a:solidFill>
                  <a:srgbClr val="308879"/>
                </a:solidFill>
                <a:latin typeface="Times New Roman" panose="02020603050405020304" pitchFamily="18" charset="0"/>
                <a:cs typeface="Times New Roman" panose="02020603050405020304" pitchFamily="18" charset="0"/>
                <a:sym typeface="Wingdings" panose="05000000000000000000" pitchFamily="2" charset="2"/>
              </a:rPr>
              <a:t>Τα ξεχωριστά στάδια υλοποίησής της παρουσιάζονται και αναλύονται</a:t>
            </a:r>
          </a:p>
          <a:p>
            <a:pPr algn="just">
              <a:spcBef>
                <a:spcPct val="20000"/>
              </a:spcBef>
              <a:defRPr/>
            </a:pPr>
            <a:r>
              <a:rPr lang="el-GR" dirty="0">
                <a:solidFill>
                  <a:srgbClr val="308879"/>
                </a:solidFill>
                <a:latin typeface="Times New Roman" panose="02020603050405020304" pitchFamily="18" charset="0"/>
                <a:cs typeface="Times New Roman" panose="02020603050405020304" pitchFamily="18" charset="0"/>
                <a:sym typeface="Wingdings" panose="05000000000000000000" pitchFamily="2" charset="2"/>
              </a:rPr>
              <a:t>Το περιεχόμενό της δεν αποκλίνει από αυτό της προγραμματισμένης δραστηριότητας</a:t>
            </a:r>
            <a:r>
              <a:rPr lang="el-GR" dirty="0">
                <a:latin typeface="Times New Roman" panose="02020603050405020304" pitchFamily="18" charset="0"/>
                <a:cs typeface="Times New Roman" panose="02020603050405020304" pitchFamily="18" charset="0"/>
              </a:rPr>
              <a:t>         </a:t>
            </a:r>
            <a:r>
              <a:rPr lang="el-GR" dirty="0"/>
              <a:t>                                                                        </a:t>
            </a:r>
            <a:endParaRPr lang="en-GB" dirty="0"/>
          </a:p>
          <a:p>
            <a:pPr algn="just">
              <a:spcBef>
                <a:spcPct val="20000"/>
              </a:spcBef>
              <a:defRPr/>
            </a:pPr>
            <a:endParaRPr lang="en-GB" sz="2200" dirty="0"/>
          </a:p>
          <a:p>
            <a:pPr algn="just">
              <a:defRPr/>
            </a:pPr>
            <a:endParaRPr lang="el-GR" dirty="0"/>
          </a:p>
          <a:p>
            <a:pPr marL="285750" indent="-285750" algn="just">
              <a:buFont typeface="Wingdings" panose="05000000000000000000" pitchFamily="2" charset="2"/>
              <a:buChar char="ü"/>
              <a:defRPr/>
            </a:pPr>
            <a:endParaRPr lang="el-GR" dirty="0"/>
          </a:p>
          <a:p>
            <a:pPr algn="just">
              <a:spcBef>
                <a:spcPct val="20000"/>
              </a:spcBef>
              <a:defRPr/>
            </a:pPr>
            <a:endParaRPr lang="en-GB" dirty="0"/>
          </a:p>
        </p:txBody>
      </p:sp>
      <p:sp>
        <p:nvSpPr>
          <p:cNvPr id="3" name="Title 1">
            <a:extLst>
              <a:ext uri="{FF2B5EF4-FFF2-40B4-BE49-F238E27FC236}">
                <a16:creationId xmlns:a16="http://schemas.microsoft.com/office/drawing/2014/main" id="{C50B5D19-74C3-4CC4-A49C-0852C6ACD93C}"/>
              </a:ext>
            </a:extLst>
          </p:cNvPr>
          <p:cNvSpPr txBox="1">
            <a:spLocks/>
          </p:cNvSpPr>
          <p:nvPr/>
        </p:nvSpPr>
        <p:spPr>
          <a:xfrm>
            <a:off x="-744760" y="169768"/>
            <a:ext cx="9865096" cy="576063"/>
          </a:xfrm>
          <a:prstGeom prst="rect">
            <a:avLst/>
          </a:prstGeom>
        </p:spPr>
        <p:txBody>
          <a:bodyPr vert="horz" lIns="91440" tIns="45720" rIns="91440" bIns="45720" rtlCol="0" anchor="ctr">
            <a:noAutofit/>
          </a:bodyPr>
          <a:lstStyle/>
          <a:p>
            <a:pPr algn="ctr">
              <a:spcBef>
                <a:spcPct val="0"/>
              </a:spcBef>
              <a:defRPr/>
            </a:pPr>
            <a:endParaRPr lang="en-GB" sz="2800" b="1" dirty="0">
              <a:solidFill>
                <a:schemeClr val="bg1"/>
              </a:solidFill>
              <a:ea typeface="+mj-ea"/>
              <a:cs typeface="+mj-cs"/>
            </a:endParaRPr>
          </a:p>
        </p:txBody>
      </p:sp>
      <p:sp>
        <p:nvSpPr>
          <p:cNvPr id="2" name="Title 1">
            <a:extLst>
              <a:ext uri="{FF2B5EF4-FFF2-40B4-BE49-F238E27FC236}">
                <a16:creationId xmlns:a16="http://schemas.microsoft.com/office/drawing/2014/main" id="{5EAE9B8A-7F26-2C94-BE3C-56AF8873306B}"/>
              </a:ext>
            </a:extLst>
          </p:cNvPr>
          <p:cNvSpPr txBox="1">
            <a:spLocks/>
          </p:cNvSpPr>
          <p:nvPr/>
        </p:nvSpPr>
        <p:spPr>
          <a:xfrm>
            <a:off x="-240704" y="0"/>
            <a:ext cx="9865096" cy="576063"/>
          </a:xfrm>
          <a:prstGeom prst="rect">
            <a:avLst/>
          </a:prstGeom>
        </p:spPr>
        <p:txBody>
          <a:bodyPr vert="horz" lIns="91440" tIns="45720" rIns="91440" bIns="45720" rtlCol="0" anchor="ctr">
            <a:noAutofit/>
          </a:bodyPr>
          <a:lstStyle/>
          <a:p>
            <a:pPr algn="ctr">
              <a:spcBef>
                <a:spcPct val="0"/>
              </a:spcBef>
              <a:tabLst>
                <a:tab pos="358775" algn="l"/>
              </a:tabLst>
              <a:defRPr/>
            </a:pPr>
            <a:r>
              <a:rPr lang="el-GR" sz="2800" b="1" dirty="0">
                <a:solidFill>
                  <a:schemeClr val="bg1"/>
                </a:solidFill>
                <a:ea typeface="+mj-ea"/>
                <a:cs typeface="+mj-cs"/>
              </a:rPr>
              <a:t>Πότε μία δραστηριότητα αξιολογείται ως μη ποιοτική; (1/2)</a:t>
            </a:r>
            <a:endParaRPr lang="en-GB" sz="2800" b="1" dirty="0">
              <a:solidFill>
                <a:schemeClr val="bg1"/>
              </a:solidFill>
              <a:ea typeface="+mj-ea"/>
              <a:cs typeface="+mj-cs"/>
            </a:endParaRPr>
          </a:p>
        </p:txBody>
      </p:sp>
      <p:sp>
        <p:nvSpPr>
          <p:cNvPr id="6" name="TextBox 5">
            <a:extLst>
              <a:ext uri="{FF2B5EF4-FFF2-40B4-BE49-F238E27FC236}">
                <a16:creationId xmlns:a16="http://schemas.microsoft.com/office/drawing/2014/main" id="{A7E1E065-3DF3-F9B2-2CF8-E9103B511918}"/>
              </a:ext>
            </a:extLst>
          </p:cNvPr>
          <p:cNvSpPr txBox="1"/>
          <p:nvPr/>
        </p:nvSpPr>
        <p:spPr>
          <a:xfrm>
            <a:off x="191345" y="914855"/>
            <a:ext cx="11377264" cy="1323439"/>
          </a:xfrm>
          <a:prstGeom prst="rect">
            <a:avLst/>
          </a:prstGeom>
          <a:noFill/>
        </p:spPr>
        <p:txBody>
          <a:bodyPr wrap="square">
            <a:spAutoFit/>
          </a:bodyPr>
          <a:lstStyle/>
          <a:p>
            <a:pPr marL="342900" indent="-342900">
              <a:buFont typeface="Wingdings" panose="05000000000000000000" pitchFamily="2" charset="2"/>
              <a:buChar char="§"/>
            </a:pPr>
            <a:r>
              <a:rPr lang="el-GR" sz="2000" b="1" u="sng" dirty="0"/>
              <a:t>Στην περίπτωση που μία δραστηριότητα δεν είναι ικανοποιητική ως προς την ποιότητά της, ολόκληρο το ποσό επιχορήγησης που αντιστοιχεί σε αυτήν δύναται να ανακτηθεί από την ΕΥ</a:t>
            </a:r>
            <a:r>
              <a:rPr lang="el-GR" sz="2000" b="1" dirty="0"/>
              <a:t>:</a:t>
            </a:r>
            <a:endParaRPr lang="el-GR" sz="2000" b="1" u="sng" dirty="0"/>
          </a:p>
          <a:p>
            <a:endParaRPr lang="el-GR" sz="2000" b="1" u="sng" dirty="0"/>
          </a:p>
          <a:p>
            <a:r>
              <a:rPr lang="el-GR" b="1" u="sng" dirty="0">
                <a:latin typeface="Times New Roman" panose="02020603050405020304" pitchFamily="18" charset="0"/>
                <a:cs typeface="Times New Roman" panose="02020603050405020304" pitchFamily="18" charset="0"/>
              </a:rPr>
              <a:t>Μία δραστηριότητα δεν αξιολογείται ως ποιοτική εάν δεν </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16577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5799" y="2719812"/>
            <a:ext cx="11206170" cy="4016484"/>
          </a:xfrm>
          <a:prstGeom prst="rect">
            <a:avLst/>
          </a:prstGeom>
        </p:spPr>
        <p:txBody>
          <a:bodyPr wrap="square">
            <a:spAutoFit/>
          </a:bodyPr>
          <a:lstStyle/>
          <a:p>
            <a:pPr marL="285750" indent="-285750" algn="just">
              <a:spcBef>
                <a:spcPct val="20000"/>
              </a:spcBef>
              <a:buFont typeface="Wingdings" panose="05000000000000000000" pitchFamily="2" charset="2"/>
              <a:buChar char="ü"/>
              <a:defRPr/>
            </a:pPr>
            <a:r>
              <a:rPr lang="el-GR" b="1" u="sng" dirty="0">
                <a:latin typeface="Times New Roman" panose="02020603050405020304" pitchFamily="18" charset="0"/>
                <a:cs typeface="Times New Roman" panose="02020603050405020304" pitchFamily="18" charset="0"/>
              </a:rPr>
              <a:t>Είναι όσο γίνεται </a:t>
            </a:r>
            <a:r>
              <a:rPr lang="el-GR" b="1" u="sng" dirty="0" err="1">
                <a:latin typeface="Times New Roman" panose="02020603050405020304" pitchFamily="18" charset="0"/>
                <a:cs typeface="Times New Roman" panose="02020603050405020304" pitchFamily="18" charset="0"/>
              </a:rPr>
              <a:t>προσβάσιμη</a:t>
            </a:r>
            <a:r>
              <a:rPr lang="el-GR" b="1" u="sng" dirty="0">
                <a:latin typeface="Times New Roman" panose="02020603050405020304" pitchFamily="18" charset="0"/>
                <a:cs typeface="Times New Roman" panose="02020603050405020304" pitchFamily="18" charset="0"/>
              </a:rPr>
              <a:t>/συμπεριληπτική, ενσωματώνει – στο μέγιστο δυνατό βαθμό - τη χρήση ψηφιακών μέσων και είναι σχεδιασμένη με τρόπο φιλικό προς το περιβάλλον</a:t>
            </a:r>
          </a:p>
          <a:p>
            <a:pPr marL="285750" indent="-285750" algn="just">
              <a:spcBef>
                <a:spcPct val="20000"/>
              </a:spcBef>
              <a:buFont typeface="Wingdings" panose="05000000000000000000" pitchFamily="2" charset="2"/>
              <a:buChar char="ü"/>
              <a:defRPr/>
            </a:pPr>
            <a:endParaRPr lang="el-GR" b="1" u="sng" dirty="0">
              <a:latin typeface="Times New Roman" panose="02020603050405020304" pitchFamily="18" charset="0"/>
              <a:cs typeface="Times New Roman" panose="02020603050405020304" pitchFamily="18" charset="0"/>
            </a:endParaRPr>
          </a:p>
          <a:p>
            <a:pPr marL="285750" indent="-285750" algn="just">
              <a:spcBef>
                <a:spcPct val="20000"/>
              </a:spcBef>
              <a:buFont typeface="Wingdings" panose="05000000000000000000" pitchFamily="2" charset="2"/>
              <a:buChar char="ü"/>
              <a:defRPr/>
            </a:pPr>
            <a:r>
              <a:rPr lang="el-GR" b="1" u="sng" dirty="0">
                <a:latin typeface="Times New Roman" panose="02020603050405020304" pitchFamily="18" charset="0"/>
                <a:cs typeface="Times New Roman" panose="02020603050405020304" pitchFamily="18" charset="0"/>
              </a:rPr>
              <a:t>Είναι, από πλευράς κόστους, οικονομική και αποδοτική</a:t>
            </a:r>
          </a:p>
          <a:p>
            <a:pPr algn="just">
              <a:spcBef>
                <a:spcPct val="20000"/>
              </a:spcBef>
              <a:defRPr/>
            </a:pPr>
            <a:endParaRPr lang="el-GR" u="sng" dirty="0"/>
          </a:p>
          <a:p>
            <a:pPr algn="just">
              <a:spcBef>
                <a:spcPct val="20000"/>
              </a:spcBef>
              <a:defRPr/>
            </a:pPr>
            <a:r>
              <a:rPr lang="el-GR" sz="1700" i="1" u="sng" dirty="0">
                <a:latin typeface="Times New Roman" panose="02020603050405020304" pitchFamily="18" charset="0"/>
                <a:cs typeface="Times New Roman" panose="02020603050405020304" pitchFamily="18" charset="0"/>
              </a:rPr>
              <a:t>Σημειώσεις</a:t>
            </a:r>
            <a:r>
              <a:rPr lang="el-GR" sz="1700" i="1" dirty="0">
                <a:latin typeface="Times New Roman" panose="02020603050405020304" pitchFamily="18" charset="0"/>
                <a:cs typeface="Times New Roman" panose="02020603050405020304" pitchFamily="18" charset="0"/>
              </a:rPr>
              <a:t>:</a:t>
            </a:r>
          </a:p>
          <a:p>
            <a:pPr marL="273050" indent="-273050" algn="just">
              <a:spcBef>
                <a:spcPct val="20000"/>
              </a:spcBef>
              <a:buAutoNum type="arabicPeriod"/>
              <a:defRPr/>
            </a:pPr>
            <a:r>
              <a:rPr lang="el-GR" sz="1700" i="1" dirty="0">
                <a:latin typeface="Times New Roman" panose="02020603050405020304" pitchFamily="18" charset="0"/>
                <a:cs typeface="Times New Roman" panose="02020603050405020304" pitchFamily="18" charset="0"/>
              </a:rPr>
              <a:t>Οι δραστηριότητες μπορεί να είναι </a:t>
            </a:r>
            <a:r>
              <a:rPr lang="el-GR" sz="1700" i="1" u="sng" dirty="0">
                <a:latin typeface="Times New Roman" panose="02020603050405020304" pitchFamily="18" charset="0"/>
                <a:cs typeface="Times New Roman" panose="02020603050405020304" pitchFamily="18" charset="0"/>
              </a:rPr>
              <a:t>μόνο φυσικές</a:t>
            </a:r>
            <a:r>
              <a:rPr lang="el-GR" sz="1700" i="1" dirty="0">
                <a:latin typeface="Times New Roman" panose="02020603050405020304" pitchFamily="18" charset="0"/>
                <a:cs typeface="Times New Roman" panose="02020603050405020304" pitchFamily="18" charset="0"/>
              </a:rPr>
              <a:t>, </a:t>
            </a:r>
            <a:r>
              <a:rPr lang="el-GR" sz="1700" i="1" u="sng" dirty="0">
                <a:latin typeface="Times New Roman" panose="02020603050405020304" pitchFamily="18" charset="0"/>
                <a:cs typeface="Times New Roman" panose="02020603050405020304" pitchFamily="18" charset="0"/>
              </a:rPr>
              <a:t>μόνο εικονικές</a:t>
            </a:r>
            <a:r>
              <a:rPr lang="el-GR" sz="1700" i="1" dirty="0">
                <a:latin typeface="Times New Roman" panose="02020603050405020304" pitchFamily="18" charset="0"/>
                <a:cs typeface="Times New Roman" panose="02020603050405020304" pitchFamily="18" charset="0"/>
              </a:rPr>
              <a:t>, </a:t>
            </a:r>
            <a:r>
              <a:rPr lang="el-GR" sz="1700" i="1" u="sng" dirty="0">
                <a:latin typeface="Times New Roman" panose="02020603050405020304" pitchFamily="18" charset="0"/>
                <a:cs typeface="Times New Roman" panose="02020603050405020304" pitchFamily="18" charset="0"/>
              </a:rPr>
              <a:t>υβριδικές</a:t>
            </a:r>
            <a:r>
              <a:rPr lang="el-GR" sz="1700" i="1" dirty="0">
                <a:latin typeface="Times New Roman" panose="02020603050405020304" pitchFamily="18" charset="0"/>
                <a:cs typeface="Times New Roman" panose="02020603050405020304" pitchFamily="18" charset="0"/>
              </a:rPr>
              <a:t> (=ταυτόχρονα φυσικές και εικονικές, με κάποιους από τους συμμετέχοντες να λαμβάνουν μέρος με φυσικό και κάποιους με εικονικό τρόπο) ή </a:t>
            </a:r>
            <a:r>
              <a:rPr lang="el-GR" sz="1700" i="1" u="sng" dirty="0">
                <a:latin typeface="Times New Roman" panose="02020603050405020304" pitchFamily="18" charset="0"/>
                <a:cs typeface="Times New Roman" panose="02020603050405020304" pitchFamily="18" charset="0"/>
              </a:rPr>
              <a:t>μεικτές</a:t>
            </a:r>
            <a:r>
              <a:rPr lang="el-GR" sz="1700" i="1" dirty="0">
                <a:latin typeface="Times New Roman" panose="02020603050405020304" pitchFamily="18" charset="0"/>
                <a:cs typeface="Times New Roman" panose="02020603050405020304" pitchFamily="18" charset="0"/>
              </a:rPr>
              <a:t> (=ένα μέρος της δραστηριότητας να υλοποιείται με φυσική παρουσία των συμμετεχόντων και άλλο μέρος της με εικονική παρουσία τους, όχι ταυτόχρονα)</a:t>
            </a:r>
            <a:endParaRPr lang="en-GB" sz="1700" i="1" dirty="0">
              <a:latin typeface="Times New Roman" panose="02020603050405020304" pitchFamily="18" charset="0"/>
              <a:cs typeface="Times New Roman" panose="02020603050405020304" pitchFamily="18" charset="0"/>
            </a:endParaRPr>
          </a:p>
          <a:p>
            <a:pPr marL="273050" indent="-273050" algn="just">
              <a:spcBef>
                <a:spcPct val="20000"/>
              </a:spcBef>
              <a:buAutoNum type="arabicPeriod"/>
              <a:defRPr/>
            </a:pPr>
            <a:r>
              <a:rPr lang="el-GR" sz="1700" i="1" dirty="0">
                <a:latin typeface="Times New Roman" panose="02020603050405020304" pitchFamily="18" charset="0"/>
                <a:cs typeface="Times New Roman" panose="02020603050405020304" pitchFamily="18" charset="0"/>
              </a:rPr>
              <a:t>Οι δραστηριότητες μπορεί να είναι είτε </a:t>
            </a:r>
            <a:r>
              <a:rPr lang="el-GR" sz="1700" i="1" u="sng" dirty="0">
                <a:latin typeface="Times New Roman" panose="02020603050405020304" pitchFamily="18" charset="0"/>
                <a:cs typeface="Times New Roman" panose="02020603050405020304" pitchFamily="18" charset="0"/>
              </a:rPr>
              <a:t>εθνικές</a:t>
            </a:r>
            <a:r>
              <a:rPr lang="el-GR" sz="1700" i="1" dirty="0">
                <a:latin typeface="Times New Roman" panose="02020603050405020304" pitchFamily="18" charset="0"/>
                <a:cs typeface="Times New Roman" panose="02020603050405020304" pitchFamily="18" charset="0"/>
              </a:rPr>
              <a:t> είτε </a:t>
            </a:r>
            <a:r>
              <a:rPr lang="el-GR" sz="1700" i="1" u="sng" dirty="0">
                <a:latin typeface="Times New Roman" panose="02020603050405020304" pitchFamily="18" charset="0"/>
                <a:cs typeface="Times New Roman" panose="02020603050405020304" pitchFamily="18" charset="0"/>
              </a:rPr>
              <a:t>διακρατικές</a:t>
            </a:r>
          </a:p>
          <a:p>
            <a:pPr algn="just">
              <a:spcBef>
                <a:spcPct val="20000"/>
              </a:spcBef>
              <a:defRPr/>
            </a:pPr>
            <a:endParaRPr lang="el-GR" sz="1700" b="1" u="sng"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1104800" y="0"/>
            <a:ext cx="9865096" cy="576063"/>
          </a:xfrm>
          <a:prstGeom prst="rect">
            <a:avLst/>
          </a:prstGeom>
        </p:spPr>
        <p:txBody>
          <a:bodyPr vert="horz" lIns="91440" tIns="45720" rIns="91440" bIns="45720" rtlCol="0" anchor="ctr">
            <a:noAutofit/>
          </a:bodyPr>
          <a:lstStyle/>
          <a:p>
            <a:pPr algn="ctr">
              <a:spcBef>
                <a:spcPct val="0"/>
              </a:spcBef>
              <a:defRPr/>
            </a:pPr>
            <a:endParaRPr lang="en-GB" sz="2800" b="1" dirty="0">
              <a:solidFill>
                <a:schemeClr val="bg1"/>
              </a:solidFill>
              <a:ea typeface="+mj-ea"/>
              <a:cs typeface="+mj-cs"/>
            </a:endParaRPr>
          </a:p>
        </p:txBody>
      </p:sp>
      <p:sp>
        <p:nvSpPr>
          <p:cNvPr id="5" name="Title 1">
            <a:extLst>
              <a:ext uri="{FF2B5EF4-FFF2-40B4-BE49-F238E27FC236}">
                <a16:creationId xmlns:a16="http://schemas.microsoft.com/office/drawing/2014/main" id="{81AA7F0F-F36E-7BA2-CD87-577434B28BE9}"/>
              </a:ext>
            </a:extLst>
          </p:cNvPr>
          <p:cNvSpPr txBox="1">
            <a:spLocks/>
          </p:cNvSpPr>
          <p:nvPr/>
        </p:nvSpPr>
        <p:spPr>
          <a:xfrm>
            <a:off x="-1392832" y="15277"/>
            <a:ext cx="9865096" cy="576063"/>
          </a:xfrm>
          <a:prstGeom prst="rect">
            <a:avLst/>
          </a:prstGeom>
        </p:spPr>
        <p:txBody>
          <a:bodyPr vert="horz" lIns="91440" tIns="45720" rIns="91440" bIns="45720" rtlCol="0" anchor="ctr">
            <a:noAutofit/>
          </a:bodyPr>
          <a:lstStyle/>
          <a:p>
            <a:pPr algn="ctr">
              <a:spcBef>
                <a:spcPct val="0"/>
              </a:spcBef>
              <a:defRPr/>
            </a:pPr>
            <a:endParaRPr lang="en-GB" sz="2800" b="1" dirty="0">
              <a:solidFill>
                <a:schemeClr val="bg1"/>
              </a:solidFill>
              <a:ea typeface="+mj-ea"/>
              <a:cs typeface="+mj-cs"/>
            </a:endParaRPr>
          </a:p>
        </p:txBody>
      </p:sp>
      <p:sp>
        <p:nvSpPr>
          <p:cNvPr id="3" name="Title 1">
            <a:extLst>
              <a:ext uri="{FF2B5EF4-FFF2-40B4-BE49-F238E27FC236}">
                <a16:creationId xmlns:a16="http://schemas.microsoft.com/office/drawing/2014/main" id="{27B86886-157A-964C-A940-461C63300278}"/>
              </a:ext>
            </a:extLst>
          </p:cNvPr>
          <p:cNvSpPr txBox="1">
            <a:spLocks/>
          </p:cNvSpPr>
          <p:nvPr/>
        </p:nvSpPr>
        <p:spPr>
          <a:xfrm>
            <a:off x="-168696" y="30554"/>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Πότε μία δραστηριότητα αξιολογείται ως μη ποιοτική; (2/2)</a:t>
            </a:r>
            <a:endParaRPr lang="en-GB" sz="2800" b="1" dirty="0">
              <a:solidFill>
                <a:schemeClr val="bg1"/>
              </a:solidFill>
              <a:ea typeface="+mj-ea"/>
              <a:cs typeface="+mj-cs"/>
            </a:endParaRPr>
          </a:p>
        </p:txBody>
      </p:sp>
      <p:sp>
        <p:nvSpPr>
          <p:cNvPr id="8" name="TextBox 7">
            <a:extLst>
              <a:ext uri="{FF2B5EF4-FFF2-40B4-BE49-F238E27FC236}">
                <a16:creationId xmlns:a16="http://schemas.microsoft.com/office/drawing/2014/main" id="{4F8A67EB-F82E-DAFC-6333-5FB13C26F030}"/>
              </a:ext>
            </a:extLst>
          </p:cNvPr>
          <p:cNvSpPr txBox="1"/>
          <p:nvPr/>
        </p:nvSpPr>
        <p:spPr>
          <a:xfrm>
            <a:off x="185799" y="1044068"/>
            <a:ext cx="11499507" cy="1261884"/>
          </a:xfrm>
          <a:prstGeom prst="rect">
            <a:avLst/>
          </a:prstGeom>
          <a:noFill/>
        </p:spPr>
        <p:txBody>
          <a:bodyPr wrap="square">
            <a:spAutoFit/>
          </a:bodyPr>
          <a:lstStyle/>
          <a:p>
            <a:pPr marL="342900" indent="-342900">
              <a:buFont typeface="Wingdings" panose="05000000000000000000" pitchFamily="2" charset="2"/>
              <a:buChar char="§"/>
            </a:pPr>
            <a:r>
              <a:rPr lang="el-GR" sz="2000" b="1" u="sng" dirty="0"/>
              <a:t>Στην περίπτωση που μία δραστηριότητα δεν είναι ικανοποιητική ως προς την ποιότητά της, ολόκληρο το ποσό επιχορήγησης που αντιστοιχεί σε αυτήν δύναται να ανακτηθεί από την ΕΥ</a:t>
            </a:r>
            <a:r>
              <a:rPr lang="el-GR" sz="2000" b="1" dirty="0"/>
              <a:t>:</a:t>
            </a:r>
            <a:endParaRPr lang="el-GR" sz="2000" b="1" u="sng" dirty="0"/>
          </a:p>
          <a:p>
            <a:endParaRPr lang="el-GR" sz="1800" b="1" u="sng" dirty="0"/>
          </a:p>
          <a:p>
            <a:r>
              <a:rPr lang="el-GR" b="1" u="sng" dirty="0">
                <a:latin typeface="Times New Roman" panose="02020603050405020304" pitchFamily="18" charset="0"/>
                <a:cs typeface="Times New Roman" panose="02020603050405020304" pitchFamily="18" charset="0"/>
              </a:rPr>
              <a:t>Μία δραστηριότητα δεν αξιολογείται ως ποιοτική εάν δεν</a:t>
            </a:r>
            <a:r>
              <a:rPr lang="el-GR"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7757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27906" y="1080353"/>
            <a:ext cx="11940949" cy="7802136"/>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endParaRPr lang="el-GR" sz="2200" dirty="0">
              <a:solidFill>
                <a:srgbClr val="308879"/>
              </a:solidFill>
            </a:endParaRPr>
          </a:p>
          <a:p>
            <a:pPr marL="342900" indent="-342900">
              <a:buFont typeface="Wingdings" panose="05000000000000000000" pitchFamily="2" charset="2"/>
              <a:buChar char="§"/>
            </a:pPr>
            <a:r>
              <a:rPr lang="en-GB" sz="2000" b="1" u="sng" dirty="0"/>
              <a:t>TERMS AND CONDITIONS - </a:t>
            </a:r>
            <a:r>
              <a:rPr lang="el-GR" sz="2000" b="1" u="sng" dirty="0"/>
              <a:t>ΟΡΟΙ ΚΑΙ ΠΡΟΫΠΟΘΕΣΕΙΣ</a:t>
            </a:r>
            <a:r>
              <a:rPr lang="el-GR" sz="2000" b="1" dirty="0"/>
              <a:t>:</a:t>
            </a:r>
          </a:p>
          <a:p>
            <a:endParaRPr lang="el-GR" sz="1700" b="1" dirty="0"/>
          </a:p>
          <a:p>
            <a:pPr marL="285750" indent="-285750" algn="just">
              <a:buFont typeface="Wingdings" panose="05000000000000000000" pitchFamily="2" charset="2"/>
              <a:buChar char="ü"/>
            </a:pPr>
            <a:r>
              <a:rPr lang="en-GB" b="1" dirty="0"/>
              <a:t>Data Sheet – </a:t>
            </a:r>
            <a:r>
              <a:rPr lang="el-GR" b="1" dirty="0"/>
              <a:t>Δελτίο Δεδομένων</a:t>
            </a:r>
          </a:p>
          <a:p>
            <a:pPr marL="285750" indent="-285750" algn="just">
              <a:buFont typeface="Wingdings" panose="05000000000000000000" pitchFamily="2" charset="2"/>
              <a:buChar char="ü"/>
            </a:pPr>
            <a:endParaRPr lang="el-GR" b="1" dirty="0"/>
          </a:p>
          <a:p>
            <a:pPr marL="285750" indent="-285750" algn="just">
              <a:buFont typeface="Wingdings" panose="05000000000000000000" pitchFamily="2" charset="2"/>
              <a:buChar char="ü"/>
            </a:pPr>
            <a:r>
              <a:rPr lang="en-GB" b="1" dirty="0"/>
              <a:t>Chapter 1 - </a:t>
            </a:r>
            <a:r>
              <a:rPr lang="el-GR" b="1" dirty="0"/>
              <a:t>Κεφάλαιο 1</a:t>
            </a:r>
            <a:r>
              <a:rPr lang="en-GB" b="1" dirty="0"/>
              <a:t> </a:t>
            </a:r>
            <a:r>
              <a:rPr lang="en-GB" b="1" dirty="0">
                <a:sym typeface="Wingdings" panose="05000000000000000000" pitchFamily="2" charset="2"/>
              </a:rPr>
              <a:t></a:t>
            </a:r>
            <a:r>
              <a:rPr lang="el-GR" b="1" dirty="0">
                <a:sym typeface="Wingdings" panose="05000000000000000000" pitchFamily="2" charset="2"/>
              </a:rPr>
              <a:t> </a:t>
            </a:r>
            <a:r>
              <a:rPr lang="en-GB" b="1" dirty="0"/>
              <a:t>General – </a:t>
            </a:r>
            <a:r>
              <a:rPr lang="el-GR" b="1" dirty="0"/>
              <a:t>Γενικά</a:t>
            </a:r>
          </a:p>
          <a:p>
            <a:pPr marL="285750" indent="-285750" algn="just">
              <a:buFont typeface="Wingdings" panose="05000000000000000000" pitchFamily="2" charset="2"/>
              <a:buChar char="ü"/>
            </a:pPr>
            <a:endParaRPr lang="el-GR" b="1" dirty="0"/>
          </a:p>
          <a:p>
            <a:pPr marL="285750" indent="-285750" algn="just">
              <a:buFont typeface="Wingdings" panose="05000000000000000000" pitchFamily="2" charset="2"/>
              <a:buChar char="ü"/>
            </a:pPr>
            <a:r>
              <a:rPr lang="en-GB" b="1" dirty="0"/>
              <a:t>Chapter 2 – </a:t>
            </a:r>
            <a:r>
              <a:rPr lang="el-GR" b="1" dirty="0"/>
              <a:t>Κεφάλαιο 2 </a:t>
            </a:r>
            <a:r>
              <a:rPr lang="el-GR" b="1" dirty="0">
                <a:sym typeface="Wingdings" panose="05000000000000000000" pitchFamily="2" charset="2"/>
              </a:rPr>
              <a:t> </a:t>
            </a:r>
            <a:r>
              <a:rPr lang="en-GB" b="1" dirty="0">
                <a:sym typeface="Wingdings" panose="05000000000000000000" pitchFamily="2" charset="2"/>
              </a:rPr>
              <a:t>Action – </a:t>
            </a:r>
            <a:r>
              <a:rPr lang="el-GR" b="1" dirty="0">
                <a:sym typeface="Wingdings" panose="05000000000000000000" pitchFamily="2" charset="2"/>
              </a:rPr>
              <a:t>Δράση</a:t>
            </a:r>
          </a:p>
          <a:p>
            <a:pPr marL="285750" indent="-285750" algn="just">
              <a:buFont typeface="Wingdings" panose="05000000000000000000" pitchFamily="2" charset="2"/>
              <a:buChar char="ü"/>
            </a:pPr>
            <a:endParaRPr lang="el-GR" b="1" dirty="0">
              <a:sym typeface="Wingdings" panose="05000000000000000000" pitchFamily="2" charset="2"/>
            </a:endParaRPr>
          </a:p>
          <a:p>
            <a:pPr marL="285750" indent="-285750" algn="just">
              <a:buFont typeface="Wingdings" panose="05000000000000000000" pitchFamily="2" charset="2"/>
              <a:buChar char="ü"/>
            </a:pPr>
            <a:r>
              <a:rPr lang="en-GB" b="1" dirty="0">
                <a:sym typeface="Wingdings" panose="05000000000000000000" pitchFamily="2" charset="2"/>
              </a:rPr>
              <a:t>Chapter 3 – </a:t>
            </a:r>
            <a:r>
              <a:rPr lang="el-GR" b="1" dirty="0">
                <a:sym typeface="Wingdings" panose="05000000000000000000" pitchFamily="2" charset="2"/>
              </a:rPr>
              <a:t>Κεφάλαιο 3  </a:t>
            </a:r>
            <a:r>
              <a:rPr lang="en-GB" b="1" dirty="0">
                <a:sym typeface="Wingdings" panose="05000000000000000000" pitchFamily="2" charset="2"/>
              </a:rPr>
              <a:t>Grant – </a:t>
            </a:r>
            <a:r>
              <a:rPr lang="el-GR" b="1" dirty="0">
                <a:sym typeface="Wingdings" panose="05000000000000000000" pitchFamily="2" charset="2"/>
              </a:rPr>
              <a:t>Επιχορήγηση</a:t>
            </a:r>
          </a:p>
          <a:p>
            <a:pPr marL="285750" indent="-285750" algn="just">
              <a:buFont typeface="Wingdings" panose="05000000000000000000" pitchFamily="2" charset="2"/>
              <a:buChar char="ü"/>
            </a:pPr>
            <a:endParaRPr lang="el-GR" b="1" dirty="0">
              <a:sym typeface="Wingdings" panose="05000000000000000000" pitchFamily="2" charset="2"/>
            </a:endParaRPr>
          </a:p>
          <a:p>
            <a:pPr marL="285750" indent="-285750" algn="just">
              <a:buFont typeface="Wingdings" panose="05000000000000000000" pitchFamily="2" charset="2"/>
              <a:buChar char="ü"/>
            </a:pPr>
            <a:r>
              <a:rPr lang="en-GB" b="1" dirty="0">
                <a:sym typeface="Wingdings" panose="05000000000000000000" pitchFamily="2" charset="2"/>
              </a:rPr>
              <a:t>Chapter 4 – </a:t>
            </a:r>
            <a:r>
              <a:rPr lang="el-GR" b="1" dirty="0">
                <a:sym typeface="Wingdings" panose="05000000000000000000" pitchFamily="2" charset="2"/>
              </a:rPr>
              <a:t>Κεφάλαιο 4  </a:t>
            </a:r>
            <a:r>
              <a:rPr lang="en-GB" b="1" dirty="0">
                <a:sym typeface="Wingdings" panose="05000000000000000000" pitchFamily="2" charset="2"/>
              </a:rPr>
              <a:t>Grant Implementation - </a:t>
            </a:r>
            <a:r>
              <a:rPr lang="el-GR" b="1" dirty="0">
                <a:sym typeface="Wingdings" panose="05000000000000000000" pitchFamily="2" charset="2"/>
              </a:rPr>
              <a:t>Εκτέλεση της Επιχορήγησης</a:t>
            </a:r>
            <a:endParaRPr lang="en-GB" b="1" dirty="0">
              <a:sym typeface="Wingdings" panose="05000000000000000000" pitchFamily="2" charset="2"/>
            </a:endParaRPr>
          </a:p>
          <a:p>
            <a:pPr marL="285750" indent="-285750" algn="just">
              <a:buFont typeface="Wingdings" panose="05000000000000000000" pitchFamily="2" charset="2"/>
              <a:buChar char="ü"/>
            </a:pPr>
            <a:endParaRPr lang="en-GB" b="1" dirty="0">
              <a:sym typeface="Wingdings" panose="05000000000000000000" pitchFamily="2" charset="2"/>
            </a:endParaRPr>
          </a:p>
          <a:p>
            <a:pPr marL="285750" indent="-285750" algn="just">
              <a:buFont typeface="Wingdings" panose="05000000000000000000" pitchFamily="2" charset="2"/>
              <a:buChar char="ü"/>
            </a:pPr>
            <a:r>
              <a:rPr lang="en-GB" b="1" dirty="0">
                <a:sym typeface="Wingdings" panose="05000000000000000000" pitchFamily="2" charset="2"/>
              </a:rPr>
              <a:t>Chapter 5 – </a:t>
            </a:r>
            <a:r>
              <a:rPr lang="el-GR" b="1" dirty="0">
                <a:sym typeface="Wingdings" panose="05000000000000000000" pitchFamily="2" charset="2"/>
              </a:rPr>
              <a:t>Κεφάλαιο 5  </a:t>
            </a:r>
            <a:r>
              <a:rPr lang="en-GB" b="1" dirty="0">
                <a:sym typeface="Wingdings" panose="05000000000000000000" pitchFamily="2" charset="2"/>
              </a:rPr>
              <a:t>Consequences of Non-Compliance – </a:t>
            </a:r>
            <a:r>
              <a:rPr lang="el-GR" b="1" dirty="0">
                <a:sym typeface="Wingdings" panose="05000000000000000000" pitchFamily="2" charset="2"/>
              </a:rPr>
              <a:t>Συνέπειες μη Συμμόρφωσης</a:t>
            </a:r>
          </a:p>
          <a:p>
            <a:pPr marL="285750" indent="-285750" algn="just">
              <a:buFont typeface="Wingdings" panose="05000000000000000000" pitchFamily="2" charset="2"/>
              <a:buChar char="ü"/>
            </a:pPr>
            <a:endParaRPr lang="el-GR" b="1" dirty="0">
              <a:sym typeface="Wingdings" panose="05000000000000000000" pitchFamily="2" charset="2"/>
            </a:endParaRPr>
          </a:p>
          <a:p>
            <a:pPr marL="285750" indent="-285750" algn="just">
              <a:buFont typeface="Wingdings" panose="05000000000000000000" pitchFamily="2" charset="2"/>
              <a:buChar char="ü"/>
            </a:pPr>
            <a:r>
              <a:rPr lang="en-GB" b="1" dirty="0">
                <a:sym typeface="Wingdings" panose="05000000000000000000" pitchFamily="2" charset="2"/>
              </a:rPr>
              <a:t>Chapter 6 – </a:t>
            </a:r>
            <a:r>
              <a:rPr lang="el-GR" b="1" dirty="0">
                <a:sym typeface="Wingdings" panose="05000000000000000000" pitchFamily="2" charset="2"/>
              </a:rPr>
              <a:t>Κεφάλαιο 6  </a:t>
            </a:r>
            <a:r>
              <a:rPr lang="en-GB" b="1" dirty="0">
                <a:sym typeface="Wingdings" panose="05000000000000000000" pitchFamily="2" charset="2"/>
              </a:rPr>
              <a:t>Final Provisions - </a:t>
            </a:r>
            <a:r>
              <a:rPr lang="el-GR" b="1" dirty="0">
                <a:sym typeface="Wingdings" panose="05000000000000000000" pitchFamily="2" charset="2"/>
              </a:rPr>
              <a:t>Τελικές Διατάξεις</a:t>
            </a:r>
            <a:endParaRPr lang="en-GB" b="1" dirty="0">
              <a:sym typeface="Wingdings" panose="05000000000000000000" pitchFamily="2" charset="2"/>
            </a:endParaRPr>
          </a:p>
          <a:p>
            <a:pPr marL="285750" indent="-285750" algn="just">
              <a:buFont typeface="Wingdings" panose="05000000000000000000" pitchFamily="2" charset="2"/>
              <a:buChar char="ü"/>
            </a:pPr>
            <a:endParaRPr lang="en-GB" b="1" dirty="0">
              <a:sym typeface="Wingdings" panose="05000000000000000000" pitchFamily="2" charset="2"/>
            </a:endParaRPr>
          </a:p>
          <a:p>
            <a:pPr marL="285750" indent="-285750" algn="just">
              <a:buFont typeface="Wingdings" panose="05000000000000000000" pitchFamily="2" charset="2"/>
              <a:buChar char="ü"/>
            </a:pPr>
            <a:endParaRPr lang="el-GR" b="1" dirty="0">
              <a:sym typeface="Wingdings" panose="05000000000000000000" pitchFamily="2" charset="2"/>
            </a:endParaRPr>
          </a:p>
          <a:p>
            <a:pPr marL="285750" indent="-285750" algn="just">
              <a:buFont typeface="Wingdings" panose="05000000000000000000" pitchFamily="2" charset="2"/>
              <a:buChar char="ü"/>
            </a:pPr>
            <a:endParaRPr lang="el-GR" dirty="0"/>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0" y="22692"/>
            <a:ext cx="10657184" cy="576063"/>
          </a:xfrm>
          <a:prstGeom prst="rect">
            <a:avLst/>
          </a:prstGeom>
        </p:spPr>
        <p:txBody>
          <a:bodyPr vert="horz" lIns="91440" tIns="45720" rIns="91440" bIns="45720" rtlCol="0" anchor="ctr">
            <a:noAutofit/>
          </a:bodyPr>
          <a:lstStyle/>
          <a:p>
            <a:pPr algn="ctr">
              <a:spcBef>
                <a:spcPct val="0"/>
              </a:spcBef>
              <a:defRPr/>
            </a:pPr>
            <a:r>
              <a:rPr lang="el-GR" sz="2800" b="1">
                <a:solidFill>
                  <a:schemeClr val="bg1"/>
                </a:solidFill>
                <a:ea typeface="+mj-ea"/>
                <a:cs typeface="+mj-cs"/>
              </a:rPr>
              <a:t>Ενότητες Συμφωνίας Επιχορήγησης – Όροι και Προϋποθέσεις (1/10)</a:t>
            </a:r>
            <a:endParaRPr lang="en-GB" sz="2800" b="1" dirty="0">
              <a:solidFill>
                <a:schemeClr val="bg1"/>
              </a:solidFill>
              <a:ea typeface="+mj-ea"/>
              <a:cs typeface="+mj-cs"/>
            </a:endParaRPr>
          </a:p>
        </p:txBody>
      </p:sp>
      <p:pic>
        <p:nvPicPr>
          <p:cNvPr id="1026" name="Picture 2">
            <a:extLst>
              <a:ext uri="{FF2B5EF4-FFF2-40B4-BE49-F238E27FC236}">
                <a16:creationId xmlns:a16="http://schemas.microsoft.com/office/drawing/2014/main" id="{9C3C7228-7EC6-3073-F5DF-08AEB5B511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7075" y="2204864"/>
            <a:ext cx="3532547" cy="1890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7042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336" y="836712"/>
            <a:ext cx="12030002" cy="7072705"/>
          </a:xfrm>
          <a:prstGeom prst="rect">
            <a:avLst/>
          </a:prstGeom>
        </p:spPr>
        <p:txBody>
          <a:bodyPr wrap="square">
            <a:spAutoFit/>
          </a:bodyPr>
          <a:lstStyle/>
          <a:p>
            <a:pPr marL="342900" indent="-342900">
              <a:buFont typeface="Wingdings" panose="05000000000000000000" pitchFamily="2" charset="2"/>
              <a:buChar char="§"/>
            </a:pPr>
            <a:r>
              <a:rPr lang="el-GR" sz="2000" b="1" u="sng" dirty="0"/>
              <a:t>Στην περίπτωση που μία δραστηριότητα δεν είναι επιλέξιμη, ολόκληρο το ποσό επιχορήγησης που αντιστοιχεί σε αυτήν δύναται να ανακτηθεί από την ΕΥ</a:t>
            </a:r>
            <a:r>
              <a:rPr lang="el-GR" sz="2000" b="1" dirty="0"/>
              <a:t>:</a:t>
            </a:r>
            <a:endParaRPr lang="el-GR" sz="2000" b="1" u="sng" dirty="0"/>
          </a:p>
          <a:p>
            <a:endParaRPr lang="el-GR" sz="1800" b="1" u="sng" dirty="0"/>
          </a:p>
          <a:p>
            <a:r>
              <a:rPr lang="el-GR" b="1" u="sng" dirty="0">
                <a:latin typeface="Times New Roman" panose="02020603050405020304" pitchFamily="18" charset="0"/>
                <a:cs typeface="Times New Roman" panose="02020603050405020304" pitchFamily="18" charset="0"/>
              </a:rPr>
              <a:t>Μία δραστηριότητα θεωρείται μη επιλέξιμη εάν </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endParaRPr lang="el-GR" sz="1000"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defRPr/>
            </a:pPr>
            <a:r>
              <a:rPr lang="el-GR" b="1" u="sng" dirty="0">
                <a:latin typeface="Times New Roman" panose="02020603050405020304" pitchFamily="18" charset="0"/>
                <a:cs typeface="Times New Roman" panose="02020603050405020304" pitchFamily="18" charset="0"/>
              </a:rPr>
              <a:t>Δεν συμβαδίζει με τα κριτήρια </a:t>
            </a:r>
            <a:r>
              <a:rPr lang="el-GR" b="1" u="sng" dirty="0" err="1">
                <a:latin typeface="Times New Roman" panose="02020603050405020304" pitchFamily="18" charset="0"/>
                <a:cs typeface="Times New Roman" panose="02020603050405020304" pitchFamily="18" charset="0"/>
              </a:rPr>
              <a:t>επιλεξιμότητας</a:t>
            </a:r>
            <a:r>
              <a:rPr lang="el-GR" b="1" u="sng" dirty="0">
                <a:latin typeface="Times New Roman" panose="02020603050405020304" pitchFamily="18" charset="0"/>
                <a:cs typeface="Times New Roman" panose="02020603050405020304" pitchFamily="18" charset="0"/>
              </a:rPr>
              <a:t>, όπως αυτά ορίζονται στον Οδηγό του Προγράμματος, δηλαδή:</a:t>
            </a:r>
          </a:p>
          <a:p>
            <a:pPr algn="just">
              <a:defRPr/>
            </a:pPr>
            <a:endParaRPr lang="el-GR" sz="1000" dirty="0">
              <a:latin typeface="Times New Roman" panose="02020603050405020304" pitchFamily="18" charset="0"/>
              <a:cs typeface="Times New Roman" panose="02020603050405020304" pitchFamily="18" charset="0"/>
            </a:endParaRPr>
          </a:p>
          <a:p>
            <a:pPr algn="just">
              <a:defRPr/>
            </a:pPr>
            <a:r>
              <a:rPr lang="el-GR" dirty="0">
                <a:solidFill>
                  <a:srgbClr val="308879"/>
                </a:solidFill>
                <a:latin typeface="Times New Roman" panose="02020603050405020304" pitchFamily="18" charset="0"/>
                <a:cs typeface="Times New Roman" panose="02020603050405020304" pitchFamily="18" charset="0"/>
              </a:rPr>
              <a:t>Έχει διεξαχθεί σε μία από τις Χώρες των οργανισμών που συμμετέχουν στο Σχέδιο </a:t>
            </a:r>
            <a:r>
              <a:rPr lang="el-GR" b="1" dirty="0">
                <a:solidFill>
                  <a:srgbClr val="308879"/>
                </a:solidFill>
                <a:latin typeface="Times New Roman" panose="02020603050405020304" pitchFamily="18" charset="0"/>
                <a:cs typeface="Times New Roman" panose="02020603050405020304" pitchFamily="18" charset="0"/>
              </a:rPr>
              <a:t>ή</a:t>
            </a:r>
          </a:p>
          <a:p>
            <a:pPr algn="just">
              <a:defRPr/>
            </a:pPr>
            <a:r>
              <a:rPr lang="el-GR" dirty="0">
                <a:solidFill>
                  <a:srgbClr val="308879"/>
                </a:solidFill>
                <a:latin typeface="Times New Roman" panose="02020603050405020304" pitchFamily="18" charset="0"/>
                <a:cs typeface="Times New Roman" panose="02020603050405020304" pitchFamily="18" charset="0"/>
              </a:rPr>
              <a:t>Έχει </a:t>
            </a:r>
            <a:r>
              <a:rPr lang="el-GR" dirty="0" err="1">
                <a:solidFill>
                  <a:srgbClr val="308879"/>
                </a:solidFill>
                <a:latin typeface="Times New Roman" panose="02020603050405020304" pitchFamily="18" charset="0"/>
                <a:cs typeface="Times New Roman" panose="02020603050405020304" pitchFamily="18" charset="0"/>
              </a:rPr>
              <a:t>διαξαχθεί</a:t>
            </a:r>
            <a:r>
              <a:rPr lang="el-GR" dirty="0">
                <a:solidFill>
                  <a:srgbClr val="308879"/>
                </a:solidFill>
                <a:latin typeface="Times New Roman" panose="02020603050405020304" pitchFamily="18" charset="0"/>
                <a:cs typeface="Times New Roman" panose="02020603050405020304" pitchFamily="18" charset="0"/>
              </a:rPr>
              <a:t> σε μία από τις Χώρες όπου εδρεύουν οργανισμοί της Ευρωπαϊκής Ένωσης (Βρυξέλλες, Φρανκφούρτη, Λουξεμβούργο, Στρασβούργο, Χάγη) </a:t>
            </a:r>
            <a:r>
              <a:rPr lang="el-GR" b="1" dirty="0">
                <a:solidFill>
                  <a:srgbClr val="308879"/>
                </a:solidFill>
                <a:latin typeface="Times New Roman" panose="02020603050405020304" pitchFamily="18" charset="0"/>
                <a:cs typeface="Times New Roman" panose="02020603050405020304" pitchFamily="18" charset="0"/>
              </a:rPr>
              <a:t>ή</a:t>
            </a:r>
          </a:p>
          <a:p>
            <a:pPr algn="just">
              <a:defRPr/>
            </a:pPr>
            <a:r>
              <a:rPr lang="el-GR" dirty="0">
                <a:solidFill>
                  <a:srgbClr val="308879"/>
                </a:solidFill>
                <a:latin typeface="Times New Roman" panose="02020603050405020304" pitchFamily="18" charset="0"/>
                <a:cs typeface="Times New Roman" panose="02020603050405020304" pitchFamily="18" charset="0"/>
              </a:rPr>
              <a:t>Έχει υλοποιηθεί στα πλαίσια συναφούς θεματικού συνεδρίου, το οποίο </a:t>
            </a:r>
            <a:r>
              <a:rPr lang="el-GR" dirty="0" err="1">
                <a:solidFill>
                  <a:srgbClr val="308879"/>
                </a:solidFill>
                <a:latin typeface="Times New Roman" panose="02020603050405020304" pitchFamily="18" charset="0"/>
                <a:cs typeface="Times New Roman" panose="02020603050405020304" pitchFamily="18" charset="0"/>
              </a:rPr>
              <a:t>διεξήχθηκε</a:t>
            </a:r>
            <a:r>
              <a:rPr lang="el-GR" dirty="0">
                <a:solidFill>
                  <a:srgbClr val="308879"/>
                </a:solidFill>
                <a:latin typeface="Times New Roman" panose="02020603050405020304" pitchFamily="18" charset="0"/>
                <a:cs typeface="Times New Roman" panose="02020603050405020304" pitchFamily="18" charset="0"/>
              </a:rPr>
              <a:t> σε μία από τις χώρες που είναι γενικά επιλέξιμες για συμμετοχή στο Πρόγραμμα </a:t>
            </a:r>
          </a:p>
          <a:p>
            <a:pPr algn="just">
              <a:defRPr/>
            </a:pPr>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defRPr/>
            </a:pPr>
            <a:r>
              <a:rPr lang="el-GR" b="1" u="sng" dirty="0">
                <a:latin typeface="Times New Roman" panose="02020603050405020304" pitchFamily="18" charset="0"/>
                <a:cs typeface="Times New Roman" panose="02020603050405020304" pitchFamily="18" charset="0"/>
              </a:rPr>
              <a:t>Δεν έχει ολοκληρωθεί εντός του χρονικού πλαισίου υλοποίησης του Σχεδίου, όπως αυτό καθορίστηκε στη Συμφωνία/στην τροποποιημένη Συμφωνία Επιχορήγησης</a:t>
            </a:r>
          </a:p>
          <a:p>
            <a:pPr algn="just">
              <a:defRPr/>
            </a:pPr>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defRPr/>
            </a:pPr>
            <a:r>
              <a:rPr lang="el-GR" b="1" u="sng" dirty="0">
                <a:latin typeface="Times New Roman" panose="02020603050405020304" pitchFamily="18" charset="0"/>
                <a:cs typeface="Times New Roman" panose="02020603050405020304" pitchFamily="18" charset="0"/>
              </a:rPr>
              <a:t>Δε συνοδεύεται από υποστηρικτικά έγγραφα, τα οποία επιβεβαιώνουν ότι όντως υλοποιήθηκε</a:t>
            </a:r>
          </a:p>
          <a:p>
            <a:pPr algn="just">
              <a:defRPr/>
            </a:pPr>
            <a:endParaRPr lang="el-GR" sz="1000"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defRPr/>
            </a:pPr>
            <a:r>
              <a:rPr lang="el-GR" b="1" u="sng" dirty="0">
                <a:latin typeface="Times New Roman" panose="02020603050405020304" pitchFamily="18" charset="0"/>
                <a:cs typeface="Times New Roman" panose="02020603050405020304" pitchFamily="18" charset="0"/>
              </a:rPr>
              <a:t>Χρηματοδοτείται ήδη στο πλαίσιο άλλων επιχορηγήσεων της ΕΕ</a:t>
            </a:r>
          </a:p>
          <a:p>
            <a:pPr algn="just">
              <a:defRPr/>
            </a:pPr>
            <a:endParaRPr lang="el-GR" sz="1000" b="1"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defRPr/>
            </a:pPr>
            <a:r>
              <a:rPr lang="el-GR" b="1" u="sng" dirty="0">
                <a:latin typeface="Times New Roman" panose="02020603050405020304" pitchFamily="18" charset="0"/>
                <a:cs typeface="Times New Roman" panose="02020603050405020304" pitchFamily="18" charset="0"/>
              </a:rPr>
              <a:t>Μόνο στην περίπτωση που η δραστηριότητα υλοποιείται με αγορά υπηρεσιών: Πρόκειται για </a:t>
            </a:r>
          </a:p>
          <a:p>
            <a:pPr algn="just">
              <a:defRPr/>
            </a:pPr>
            <a:r>
              <a:rPr lang="el-GR" b="1" dirty="0">
                <a:latin typeface="Times New Roman" panose="02020603050405020304" pitchFamily="18" charset="0"/>
                <a:cs typeface="Times New Roman" panose="02020603050405020304" pitchFamily="18" charset="0"/>
              </a:rPr>
              <a:t>     </a:t>
            </a:r>
            <a:r>
              <a:rPr lang="el-GR" b="1" u="sng" dirty="0">
                <a:latin typeface="Times New Roman" panose="02020603050405020304" pitchFamily="18" charset="0"/>
                <a:cs typeface="Times New Roman" panose="02020603050405020304" pitchFamily="18" charset="0"/>
              </a:rPr>
              <a:t>μία από τις βασικές δραστηριότητες του Σχεδίου, που συνεισφέρει άμεσα στην υλοποίηση των στόχων του</a:t>
            </a:r>
          </a:p>
          <a:p>
            <a:pPr algn="just">
              <a:defRPr/>
            </a:pPr>
            <a:endParaRPr lang="el-GR" dirty="0">
              <a:latin typeface="Times New Roman" panose="02020603050405020304" pitchFamily="18" charset="0"/>
              <a:cs typeface="Times New Roman" panose="02020603050405020304" pitchFamily="18" charset="0"/>
            </a:endParaRPr>
          </a:p>
          <a:p>
            <a:pPr algn="just">
              <a:defRPr/>
            </a:pPr>
            <a:endParaRPr lang="el-GR" sz="2200" dirty="0"/>
          </a:p>
          <a:p>
            <a:pPr algn="just">
              <a:defRPr/>
            </a:pPr>
            <a:endParaRPr lang="el-GR" sz="2200" dirty="0"/>
          </a:p>
          <a:p>
            <a:pPr algn="just">
              <a:defRPr/>
            </a:pPr>
            <a:endParaRPr lang="el-GR" dirty="0"/>
          </a:p>
          <a:p>
            <a:pPr algn="just">
              <a:spcBef>
                <a:spcPct val="20000"/>
              </a:spcBef>
              <a:defRPr/>
            </a:pPr>
            <a:endParaRPr lang="en-GB" dirty="0"/>
          </a:p>
        </p:txBody>
      </p:sp>
      <p:sp>
        <p:nvSpPr>
          <p:cNvPr id="3" name="Title 1">
            <a:extLst>
              <a:ext uri="{FF2B5EF4-FFF2-40B4-BE49-F238E27FC236}">
                <a16:creationId xmlns:a16="http://schemas.microsoft.com/office/drawing/2014/main" id="{48FF5F8A-476B-4EBA-32EE-86F1105B5E21}"/>
              </a:ext>
            </a:extLst>
          </p:cNvPr>
          <p:cNvSpPr txBox="1">
            <a:spLocks/>
          </p:cNvSpPr>
          <p:nvPr/>
        </p:nvSpPr>
        <p:spPr>
          <a:xfrm>
            <a:off x="-960784" y="0"/>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Πότε μία δραστηριότητα θεωρείται μη επιλέξιμη; </a:t>
            </a:r>
            <a:endParaRPr lang="en-GB" sz="2800" b="1" dirty="0">
              <a:solidFill>
                <a:schemeClr val="bg1"/>
              </a:solidFill>
              <a:ea typeface="+mj-ea"/>
              <a:cs typeface="+mj-cs"/>
            </a:endParaRPr>
          </a:p>
        </p:txBody>
      </p:sp>
    </p:spTree>
    <p:extLst>
      <p:ext uri="{BB962C8B-B14F-4D97-AF65-F5344CB8AC3E}">
        <p14:creationId xmlns:p14="http://schemas.microsoft.com/office/powerpoint/2010/main" val="21934736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44" y="1700808"/>
            <a:ext cx="11593288" cy="1588127"/>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just">
              <a:spcBef>
                <a:spcPct val="20000"/>
              </a:spcBef>
              <a:defRPr/>
            </a:pPr>
            <a:endParaRPr lang="el-GR" sz="1700" b="1" u="sng" dirty="0"/>
          </a:p>
          <a:p>
            <a:pPr algn="just">
              <a:spcBef>
                <a:spcPct val="20000"/>
              </a:spcBef>
              <a:defRPr/>
            </a:pPr>
            <a:endParaRPr lang="el-GR" dirty="0"/>
          </a:p>
        </p:txBody>
      </p:sp>
      <p:sp>
        <p:nvSpPr>
          <p:cNvPr id="3" name="Rectangle 2">
            <a:extLst>
              <a:ext uri="{FF2B5EF4-FFF2-40B4-BE49-F238E27FC236}">
                <a16:creationId xmlns:a16="http://schemas.microsoft.com/office/drawing/2014/main" id="{7E7C6623-83D3-EE5C-EFE2-926FDAAE2A1D}"/>
              </a:ext>
            </a:extLst>
          </p:cNvPr>
          <p:cNvSpPr/>
          <p:nvPr/>
        </p:nvSpPr>
        <p:spPr>
          <a:xfrm>
            <a:off x="262148" y="1196752"/>
            <a:ext cx="11593288" cy="2055947"/>
          </a:xfrm>
          <a:prstGeom prst="rect">
            <a:avLst/>
          </a:prstGeom>
        </p:spPr>
        <p:txBody>
          <a:bodyPr wrap="square">
            <a:spAutoFit/>
          </a:bodyPr>
          <a:lstStyle/>
          <a:p>
            <a:pPr marL="342900" indent="-342900" algn="just">
              <a:spcBef>
                <a:spcPct val="20000"/>
              </a:spcBef>
              <a:buFont typeface="Wingdings" panose="05000000000000000000" pitchFamily="2" charset="2"/>
              <a:buChar char="§"/>
              <a:defRPr/>
            </a:pPr>
            <a:r>
              <a:rPr lang="el-GR" sz="2000" b="1" dirty="0"/>
              <a:t>Για να εφαρμοστούν αποκοπές σε αυτό το επίπεδο (απόρριψη Πακέτου Εργασίας), θα πρέπει το πακέτο εργασίας:</a:t>
            </a:r>
          </a:p>
          <a:p>
            <a:pPr algn="just">
              <a:spcBef>
                <a:spcPct val="20000"/>
              </a:spcBef>
              <a:defRPr/>
            </a:pPr>
            <a:endParaRPr lang="el-GR" sz="2000" b="1" dirty="0"/>
          </a:p>
          <a:p>
            <a:pPr marL="285750" indent="-285750" algn="just">
              <a:spcBef>
                <a:spcPct val="20000"/>
              </a:spcBef>
              <a:buFont typeface="Wingdings" panose="05000000000000000000" pitchFamily="2" charset="2"/>
              <a:buChar char="ü"/>
              <a:defRPr/>
            </a:pPr>
            <a:r>
              <a:rPr lang="el-GR" dirty="0">
                <a:latin typeface="Times New Roman" panose="02020603050405020304" pitchFamily="18" charset="0"/>
                <a:cs typeface="Times New Roman" panose="02020603050405020304" pitchFamily="18" charset="0"/>
              </a:rPr>
              <a:t>Να μην έχει υλοποιηθεί καθόλου αλλά και να μην έχει αντικατασταθεί από άλλο πακέτο, που να είναι αντίστοιχο από άποψη δραστηριοτήτων και κονδυλίου</a:t>
            </a:r>
          </a:p>
          <a:p>
            <a:pPr algn="just">
              <a:spcBef>
                <a:spcPct val="20000"/>
              </a:spcBef>
              <a:defRPr/>
            </a:pPr>
            <a:endParaRPr lang="en-GB" sz="2000" b="1" dirty="0"/>
          </a:p>
        </p:txBody>
      </p:sp>
      <p:sp>
        <p:nvSpPr>
          <p:cNvPr id="6" name="TextBox 5">
            <a:extLst>
              <a:ext uri="{FF2B5EF4-FFF2-40B4-BE49-F238E27FC236}">
                <a16:creationId xmlns:a16="http://schemas.microsoft.com/office/drawing/2014/main" id="{F7582055-9DEC-D8D8-FAEA-9BE4A3CB9988}"/>
              </a:ext>
            </a:extLst>
          </p:cNvPr>
          <p:cNvSpPr txBox="1"/>
          <p:nvPr/>
        </p:nvSpPr>
        <p:spPr>
          <a:xfrm>
            <a:off x="489341" y="3487178"/>
            <a:ext cx="11138902" cy="1116459"/>
          </a:xfrm>
          <a:prstGeom prst="rect">
            <a:avLst/>
          </a:prstGeom>
          <a:noFill/>
        </p:spPr>
        <p:txBody>
          <a:bodyPr wrap="square">
            <a:spAutoFit/>
          </a:bodyPr>
          <a:lstStyle/>
          <a:p>
            <a:pPr algn="ctr">
              <a:lnSpc>
                <a:spcPct val="113000"/>
              </a:lnSpc>
              <a:spcAft>
                <a:spcPts val="1000"/>
              </a:spcAft>
            </a:pPr>
            <a:r>
              <a:rPr lang="el-GR" sz="2000" b="1" dirty="0">
                <a:effectLst/>
                <a:latin typeface="Times New Roman" panose="02020603050405020304" pitchFamily="18" charset="0"/>
                <a:ea typeface="Calibri" panose="020F0502020204030204" pitchFamily="34" charset="0"/>
                <a:cs typeface="Times New Roman" panose="02020603050405020304" pitchFamily="18" charset="0"/>
              </a:rPr>
              <a:t>Στις περιπτώσεις αυτές η Εθνική Υπηρεσία θα μειώσει το ποσό επιχορήγησης κατά το ποσό που αντιστοιχεί στο Πακέτο Εργασίας, όπως αυτό είναι καταχωρημένο στο Παράρτημα Ι της Συμφωνίας Επιχορήγησης</a:t>
            </a:r>
            <a:endParaRPr lang="en-GB"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F14A8CE1-31E7-1979-5DD3-1A0E0D0767EF}"/>
              </a:ext>
            </a:extLst>
          </p:cNvPr>
          <p:cNvSpPr/>
          <p:nvPr/>
        </p:nvSpPr>
        <p:spPr>
          <a:xfrm>
            <a:off x="424161" y="3487178"/>
            <a:ext cx="11415685" cy="1146985"/>
          </a:xfrm>
          <a:prstGeom prst="roundRect">
            <a:avLst/>
          </a:prstGeom>
          <a:noFill/>
          <a:ln>
            <a:solidFill>
              <a:srgbClr val="308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CB646EB5-A0B9-65FC-9BC0-64345126630C}"/>
              </a:ext>
            </a:extLst>
          </p:cNvPr>
          <p:cNvSpPr txBox="1">
            <a:spLocks/>
          </p:cNvSpPr>
          <p:nvPr/>
        </p:nvSpPr>
        <p:spPr>
          <a:xfrm>
            <a:off x="-1824880" y="21771"/>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Αφαίρεση ολόκληρου του ποσού ενός Πακέτου Εργασίας</a:t>
            </a:r>
            <a:endParaRPr lang="en-GB" sz="2800" b="1" dirty="0">
              <a:solidFill>
                <a:schemeClr val="bg1"/>
              </a:solidFill>
              <a:ea typeface="+mj-ea"/>
              <a:cs typeface="+mj-cs"/>
            </a:endParaRPr>
          </a:p>
        </p:txBody>
      </p:sp>
      <p:sp>
        <p:nvSpPr>
          <p:cNvPr id="9" name="TextBox 8">
            <a:extLst>
              <a:ext uri="{FF2B5EF4-FFF2-40B4-BE49-F238E27FC236}">
                <a16:creationId xmlns:a16="http://schemas.microsoft.com/office/drawing/2014/main" id="{F1144A13-47B0-96EF-7071-9139A6316BCB}"/>
              </a:ext>
            </a:extLst>
          </p:cNvPr>
          <p:cNvSpPr txBox="1"/>
          <p:nvPr/>
        </p:nvSpPr>
        <p:spPr>
          <a:xfrm>
            <a:off x="262148" y="5301208"/>
            <a:ext cx="10425814" cy="923330"/>
          </a:xfrm>
          <a:prstGeom prst="rect">
            <a:avLst/>
          </a:prstGeom>
          <a:noFill/>
        </p:spPr>
        <p:txBody>
          <a:bodyPr wrap="square">
            <a:spAutoFit/>
          </a:bodyPr>
          <a:lstStyle/>
          <a:p>
            <a:pPr algn="just">
              <a:spcBef>
                <a:spcPct val="20000"/>
              </a:spcBef>
              <a:defRPr/>
            </a:pPr>
            <a:r>
              <a:rPr lang="el-GR" sz="1800" i="1" u="sng" dirty="0">
                <a:latin typeface="Times New Roman" panose="02020603050405020304" pitchFamily="18" charset="0"/>
                <a:cs typeface="Times New Roman" panose="02020603050405020304" pitchFamily="18" charset="0"/>
              </a:rPr>
              <a:t>Σημείωση</a:t>
            </a:r>
            <a:r>
              <a:rPr lang="el-GR" sz="1800" i="1" dirty="0">
                <a:latin typeface="Times New Roman" panose="02020603050405020304" pitchFamily="18" charset="0"/>
                <a:cs typeface="Times New Roman" panose="02020603050405020304" pitchFamily="18" charset="0"/>
              </a:rPr>
              <a:t>: Δεν απαγορεύεται η ταυτόχρονη απόρριψη περισσοτέρων του ενός Πακέτου Εργασίας για το ίδιο έργο, αν και σε μία τέτοια περίπτωση το έργο θα λάβει πιθανότατα βαθμολογία κάτω των 70 μονάδων και άρα, θα εφαρμοστεί αναλογική μείωση στο συνολικό ποσό επιχορήγησης</a:t>
            </a:r>
          </a:p>
        </p:txBody>
      </p:sp>
    </p:spTree>
    <p:extLst>
      <p:ext uri="{BB962C8B-B14F-4D97-AF65-F5344CB8AC3E}">
        <p14:creationId xmlns:p14="http://schemas.microsoft.com/office/powerpoint/2010/main" val="21267457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TextBox 5">
            <a:extLst>
              <a:ext uri="{FF2B5EF4-FFF2-40B4-BE49-F238E27FC236}">
                <a16:creationId xmlns:a16="http://schemas.microsoft.com/office/drawing/2014/main" id="{CEF231F0-92B8-48DB-9CBF-8DFC382460C2}"/>
              </a:ext>
            </a:extLst>
          </p:cNvPr>
          <p:cNvSpPr txBox="1"/>
          <p:nvPr/>
        </p:nvSpPr>
        <p:spPr>
          <a:xfrm>
            <a:off x="1343472" y="3284984"/>
            <a:ext cx="8712968" cy="252376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1EA292"/>
                </a:solidFill>
                <a:effectLst/>
                <a:uLnTx/>
                <a:uFillTx/>
              </a:rPr>
              <a:t>Συμπράξεις Συνεργασίας</a:t>
            </a:r>
            <a:endParaRPr kumimoji="0" lang="en-GB"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7030A0"/>
                </a:solidFill>
                <a:effectLst/>
                <a:uLnTx/>
                <a:uFillTx/>
              </a:rPr>
              <a:t>Διαχείριση Εγκεκριμένων Σχεδίων Πρόσκλησης 202</a:t>
            </a:r>
            <a:r>
              <a:rPr kumimoji="0" lang="en-GB" sz="2400" b="1" i="0" u="none" strike="noStrike" kern="0" cap="none" spc="0" normalizeH="0" baseline="0" noProof="0" dirty="0">
                <a:ln>
                  <a:noFill/>
                </a:ln>
                <a:solidFill>
                  <a:srgbClr val="7030A0"/>
                </a:solidFill>
                <a:effectLst/>
                <a:uLnTx/>
                <a:uFillTx/>
              </a:rPr>
              <a:t>3</a:t>
            </a:r>
            <a:endParaRPr kumimoji="0" lang="el-GR" sz="2400" b="1" i="0" u="none" strike="noStrike" kern="0" cap="none" spc="0" normalizeH="0" baseline="0" noProof="0" dirty="0">
              <a:ln>
                <a:noFill/>
              </a:ln>
              <a:solidFill>
                <a:srgbClr val="7030A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800" b="1" i="0" u="none" strike="noStrike" kern="0" cap="none" spc="0" normalizeH="0" baseline="0" noProof="0" dirty="0">
              <a:ln>
                <a:noFill/>
              </a:ln>
              <a:solidFill>
                <a:srgbClr val="7030A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3400" b="1" i="0" u="none" strike="noStrike" kern="0" cap="none" spc="0" normalizeH="0" baseline="0" noProof="0" dirty="0">
                <a:ln>
                  <a:noFill/>
                </a:ln>
                <a:solidFill>
                  <a:srgbClr val="1EA292"/>
                </a:solidFill>
                <a:effectLst/>
                <a:uLnTx/>
                <a:uFillTx/>
              </a:rPr>
              <a:t>ΤΡΟΠΟΠΟΙΗΣΕΙΣ ΣΥΜΦΩΝΙΩΝ ΕΠΙΧΟΡΗΓΗΣΗΣ</a:t>
            </a:r>
            <a:endParaRPr kumimoji="0" lang="en-US" sz="3400" b="1" i="0" u="none" strike="noStrike" kern="0" cap="none" spc="0" normalizeH="0" baseline="0" noProof="0" dirty="0">
              <a:ln>
                <a:noFill/>
              </a:ln>
              <a:solidFill>
                <a:srgbClr val="1EA292"/>
              </a:solidFill>
              <a:effectLst/>
              <a:uLnTx/>
              <a:uFillTx/>
            </a:endParaRPr>
          </a:p>
        </p:txBody>
      </p:sp>
      <p:pic>
        <p:nvPicPr>
          <p:cNvPr id="2" name="Picture 2" descr="Image result for Grant Agreements  Images">
            <a:extLst>
              <a:ext uri="{FF2B5EF4-FFF2-40B4-BE49-F238E27FC236}">
                <a16:creationId xmlns:a16="http://schemas.microsoft.com/office/drawing/2014/main" id="{9AAD7CD6-38C9-46E7-9190-79A6805D9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760" y="1196752"/>
            <a:ext cx="3441497" cy="2383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0490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800100" lvl="1"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2117668" y="143560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98795" y="908720"/>
            <a:ext cx="11377264" cy="6671057"/>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Προϋποθέσεις</a:t>
            </a:r>
            <a:r>
              <a:rPr lang="el-GR" sz="2000" b="1" dirty="0"/>
              <a:t>:</a:t>
            </a:r>
            <a:endParaRPr lang="en-GB" sz="2000" b="1" dirty="0"/>
          </a:p>
          <a:p>
            <a:pPr algn="just"/>
            <a:endParaRPr lang="el-GR" sz="2000" dirty="0"/>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sym typeface="Wingdings" panose="05000000000000000000" pitchFamily="2" charset="2"/>
              </a:rPr>
              <a:t>Οποιοδήποτε από τα δύο μέρη</a:t>
            </a:r>
            <a:r>
              <a:rPr lang="el-GR" dirty="0">
                <a:latin typeface="Times New Roman" panose="02020603050405020304" pitchFamily="18" charset="0"/>
                <a:cs typeface="Times New Roman" panose="02020603050405020304" pitchFamily="18" charset="0"/>
                <a:sym typeface="Wingdings" panose="05000000000000000000" pitchFamily="2" charset="2"/>
              </a:rPr>
              <a:t> που συνυπογράφουν τη Συμφωνία Επιχορήγησης («Δικαιούχοι» και «Χορηγούσα αρχή») μπορεί να ζητήσει τροποποίηση της Συμφωνίας</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sym typeface="Wingdings" panose="05000000000000000000" pitchFamily="2" charset="2"/>
              </a:rPr>
              <a:t>Η Συμφωνία </a:t>
            </a:r>
            <a:r>
              <a:rPr lang="el-GR" u="sng" dirty="0">
                <a:latin typeface="Times New Roman" panose="02020603050405020304" pitchFamily="18" charset="0"/>
                <a:cs typeface="Times New Roman" panose="02020603050405020304" pitchFamily="18" charset="0"/>
                <a:sym typeface="Wingdings" panose="05000000000000000000" pitchFamily="2" charset="2"/>
              </a:rPr>
              <a:t>δεν μπορεί να τροποποιηθεί</a:t>
            </a:r>
            <a:r>
              <a:rPr lang="el-GR" dirty="0">
                <a:latin typeface="Times New Roman" panose="02020603050405020304" pitchFamily="18" charset="0"/>
                <a:cs typeface="Times New Roman" panose="02020603050405020304" pitchFamily="18" charset="0"/>
                <a:sym typeface="Wingdings" panose="05000000000000000000" pitchFamily="2" charset="2"/>
              </a:rPr>
              <a:t>, εάν η τροποποίηση συνεπάγεται </a:t>
            </a:r>
            <a:r>
              <a:rPr lang="el-GR" u="sng" dirty="0">
                <a:latin typeface="Times New Roman" panose="02020603050405020304" pitchFamily="18" charset="0"/>
                <a:cs typeface="Times New Roman" panose="02020603050405020304" pitchFamily="18" charset="0"/>
                <a:sym typeface="Wingdings" panose="05000000000000000000" pitchFamily="2" charset="2"/>
              </a:rPr>
              <a:t>αλλαγές οι οποίες θα έθεταν σε αμφισβήτηση την απόφαση επιχορήγησης</a:t>
            </a:r>
            <a:r>
              <a:rPr lang="el-GR" dirty="0">
                <a:latin typeface="Times New Roman" panose="02020603050405020304" pitchFamily="18" charset="0"/>
                <a:cs typeface="Times New Roman" panose="02020603050405020304" pitchFamily="18" charset="0"/>
                <a:sym typeface="Wingdings" panose="05000000000000000000" pitchFamily="2" charset="2"/>
              </a:rPr>
              <a:t> ή </a:t>
            </a:r>
            <a:r>
              <a:rPr lang="el-GR" u="sng" dirty="0">
                <a:latin typeface="Times New Roman" panose="02020603050405020304" pitchFamily="18" charset="0"/>
                <a:cs typeface="Times New Roman" panose="02020603050405020304" pitchFamily="18" charset="0"/>
                <a:sym typeface="Wingdings" panose="05000000000000000000" pitchFamily="2" charset="2"/>
              </a:rPr>
              <a:t>θα παραβίαζαν την αρχή της ίσης μεταχείρισης των αιτούντων</a:t>
            </a:r>
          </a:p>
          <a:p>
            <a:pPr algn="just"/>
            <a:endParaRPr lang="el-GR"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l-GR" sz="2000" b="1" u="sng" dirty="0"/>
              <a:t>Διαδικασία:</a:t>
            </a:r>
          </a:p>
          <a:p>
            <a:pPr algn="just"/>
            <a:endParaRPr lang="en-GB"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 αίτημα για τροποποίηση </a:t>
            </a:r>
            <a:r>
              <a:rPr lang="el-GR" u="sng" dirty="0">
                <a:latin typeface="Times New Roman" panose="02020603050405020304" pitchFamily="18" charset="0"/>
                <a:cs typeface="Times New Roman" panose="02020603050405020304" pitchFamily="18" charset="0"/>
              </a:rPr>
              <a:t>υποβάλλεται από το μέρος που ζητά</a:t>
            </a:r>
            <a:r>
              <a:rPr lang="el-GR" dirty="0">
                <a:latin typeface="Times New Roman" panose="02020603050405020304" pitchFamily="18" charset="0"/>
                <a:cs typeface="Times New Roman" panose="02020603050405020304" pitchFamily="18" charset="0"/>
              </a:rPr>
              <a:t> την τροποποίηση</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Ο συντονιστής της κοινοπραξίας υποβάλλει και δέχεται αιτήσεις τροποποίησης για λογαριασμό των δικαιούχων </a:t>
            </a:r>
            <a:r>
              <a:rPr lang="el-GR" dirty="0">
                <a:latin typeface="Times New Roman" panose="02020603050405020304" pitchFamily="18" charset="0"/>
                <a:cs typeface="Times New Roman" panose="02020603050405020304" pitchFamily="18" charset="0"/>
              </a:rPr>
              <a:t>(εκτός εάν υποβληθεί αίτηση για αλλαγή του συντονιστή χωρίς τη συγκατάθεσή του, οπότε θα πρέπει να υποβληθεί από άλλο δικαιούχο, που θα ενεργήσει εξ’ ονόματος των υπόλοιπων δικαιούχων)</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αίτηση τροποποίησης </a:t>
            </a:r>
            <a:r>
              <a:rPr lang="el-GR" u="sng" dirty="0">
                <a:latin typeface="Times New Roman" panose="02020603050405020304" pitchFamily="18" charset="0"/>
                <a:cs typeface="Times New Roman" panose="02020603050405020304" pitchFamily="18" charset="0"/>
              </a:rPr>
              <a:t>πρέπει να περιλαμβάνει</a:t>
            </a:r>
            <a:r>
              <a:rPr lang="el-GR" dirty="0">
                <a:latin typeface="Times New Roman" panose="02020603050405020304" pitchFamily="18" charset="0"/>
                <a:cs typeface="Times New Roman" panose="02020603050405020304" pitchFamily="18" charset="0"/>
              </a:rPr>
              <a:t>:</a:t>
            </a:r>
          </a:p>
          <a:p>
            <a:pPr algn="just"/>
            <a:endParaRPr lang="el-GR" dirty="0">
              <a:latin typeface="Times New Roman" panose="02020603050405020304" pitchFamily="18" charset="0"/>
              <a:ea typeface="Times New Roman" panose="02020603050405020304" pitchFamily="18" charset="0"/>
              <a:cs typeface="Times New Roman" panose="02020603050405020304" pitchFamily="18" charset="0"/>
            </a:endParaRPr>
          </a:p>
          <a:p>
            <a:pPr marL="268288" marR="301625" lvl="0">
              <a:spcAft>
                <a:spcPts val="900"/>
              </a:spcAft>
              <a:buClr>
                <a:srgbClr val="000000"/>
              </a:buClr>
              <a:buSzPts val="1200"/>
              <a:tabLst>
                <a:tab pos="474345" algn="l"/>
              </a:tabLst>
            </a:pPr>
            <a:r>
              <a:rPr lang="el-GR" dirty="0">
                <a:solidFill>
                  <a:srgbClr val="308879"/>
                </a:solidFill>
                <a:latin typeface="Times New Roman" panose="02020603050405020304" pitchFamily="18" charset="0"/>
                <a:ea typeface="Times New Roman" panose="02020603050405020304" pitchFamily="18" charset="0"/>
                <a:cs typeface="Times New Roman" panose="02020603050405020304" pitchFamily="18" charset="0"/>
              </a:rPr>
              <a:t>Τ</a:t>
            </a:r>
            <a:r>
              <a:rPr lang="el-GR" sz="1800" u="none" strike="noStrike" spc="0" dirty="0">
                <a:solidFill>
                  <a:srgbClr val="308879"/>
                </a:solidFill>
                <a:effectLst/>
                <a:latin typeface="Times New Roman" panose="02020603050405020304" pitchFamily="18" charset="0"/>
                <a:ea typeface="Times New Roman" panose="02020603050405020304" pitchFamily="18" charset="0"/>
                <a:cs typeface="Times New Roman" panose="02020603050405020304" pitchFamily="18" charset="0"/>
              </a:rPr>
              <a:t>ους σχετικούς λόγους</a:t>
            </a:r>
            <a:endParaRPr lang="en-GB" sz="1800" u="none" strike="noStrike" spc="0" dirty="0">
              <a:solidFill>
                <a:srgbClr val="308879"/>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68288"/>
            <a:r>
              <a:rPr lang="el-GR" sz="1800" dirty="0">
                <a:solidFill>
                  <a:srgbClr val="308879"/>
                </a:solidFill>
                <a:effectLst/>
                <a:latin typeface="Times New Roman" panose="02020603050405020304" pitchFamily="18" charset="0"/>
                <a:ea typeface="Times New Roman" panose="02020603050405020304" pitchFamily="18" charset="0"/>
              </a:rPr>
              <a:t>Τα κατάλληλα δικαιολογητικά </a:t>
            </a:r>
            <a:endParaRPr lang="el-GR" dirty="0">
              <a:solidFill>
                <a:srgbClr val="308879"/>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n-GB" dirty="0">
              <a:latin typeface="Times New Roman" panose="02020603050405020304" pitchFamily="18" charset="0"/>
              <a:cs typeface="Times New Roman" panose="02020603050405020304" pitchFamily="18" charset="0"/>
            </a:endParaRPr>
          </a:p>
          <a:p>
            <a:endParaRPr lang="el-GR" dirty="0"/>
          </a:p>
        </p:txBody>
      </p:sp>
      <p:sp>
        <p:nvSpPr>
          <p:cNvPr id="8" name="Title 1"/>
          <p:cNvSpPr txBox="1">
            <a:spLocks/>
          </p:cNvSpPr>
          <p:nvPr/>
        </p:nvSpPr>
        <p:spPr>
          <a:xfrm>
            <a:off x="1990986" y="643000"/>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F37766D7-808F-563E-014C-2192C6519F06}"/>
              </a:ext>
            </a:extLst>
          </p:cNvPr>
          <p:cNvSpPr txBox="1">
            <a:spLocks/>
          </p:cNvSpPr>
          <p:nvPr/>
        </p:nvSpPr>
        <p:spPr>
          <a:xfrm>
            <a:off x="-3913112" y="19519"/>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Προϋποθέσεις και Διαδικασία</a:t>
            </a:r>
            <a:endParaRPr lang="en-GB" sz="2800" b="1" dirty="0">
              <a:solidFill>
                <a:schemeClr val="bg1"/>
              </a:solidFill>
              <a:ea typeface="+mj-ea"/>
              <a:cs typeface="+mj-cs"/>
            </a:endParaRPr>
          </a:p>
        </p:txBody>
      </p:sp>
    </p:spTree>
    <p:extLst>
      <p:ext uri="{BB962C8B-B14F-4D97-AF65-F5344CB8AC3E}">
        <p14:creationId xmlns:p14="http://schemas.microsoft.com/office/powerpoint/2010/main" val="3157459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800100" lvl="1"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2117668" y="143560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79376" y="917557"/>
            <a:ext cx="11089232" cy="5940088"/>
          </a:xfrm>
          <a:prstGeom prst="rect">
            <a:avLst/>
          </a:prstGeom>
          <a:noFill/>
        </p:spPr>
        <p:txBody>
          <a:bodyPr wrap="square" rtlCol="0">
            <a:spAutoFit/>
          </a:bodyPr>
          <a:lstStyle/>
          <a:p>
            <a:pPr algn="just"/>
            <a:endParaRPr lang="el-GR"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l-GR" sz="2000" b="1" u="sng" dirty="0"/>
              <a:t>Διαδικασία:</a:t>
            </a:r>
          </a:p>
          <a:p>
            <a:pPr algn="just"/>
            <a:endParaRPr lang="en-GB"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Όταν το αίτημα τροποποίησης υποβάλλεται </a:t>
            </a:r>
            <a:r>
              <a:rPr lang="el-GR" u="sng" dirty="0">
                <a:latin typeface="Times New Roman" panose="02020603050405020304" pitchFamily="18" charset="0"/>
                <a:cs typeface="Times New Roman" panose="02020603050405020304" pitchFamily="18" charset="0"/>
              </a:rPr>
              <a:t>από τους δικαιούχους προς τη χορηγούσα αρχή</a:t>
            </a:r>
            <a:r>
              <a:rPr lang="el-GR" dirty="0">
                <a:latin typeface="Times New Roman" panose="02020603050405020304" pitchFamily="18" charset="0"/>
                <a:cs typeface="Times New Roman" panose="02020603050405020304" pitchFamily="18" charset="0"/>
              </a:rPr>
              <a:t>, η τελευταία δικαιούται να ζητήσει </a:t>
            </a:r>
            <a:r>
              <a:rPr lang="el-GR" u="sng" dirty="0">
                <a:latin typeface="Times New Roman" panose="02020603050405020304" pitchFamily="18" charset="0"/>
                <a:cs typeface="Times New Roman" panose="02020603050405020304" pitchFamily="18" charset="0"/>
              </a:rPr>
              <a:t>συμπληρωματικές πληροφορίες</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Εάν η χορηγούσα αρχή συμφωνεί</a:t>
            </a:r>
            <a:r>
              <a:rPr lang="el-GR" dirty="0">
                <a:latin typeface="Times New Roman" panose="02020603050405020304" pitchFamily="18" charset="0"/>
                <a:cs typeface="Times New Roman" panose="02020603050405020304" pitchFamily="18" charset="0"/>
              </a:rPr>
              <a:t> με αίτημα τροποποίησης που έχει λάβει από τους δικαιούχους, </a:t>
            </a:r>
            <a:r>
              <a:rPr lang="el-GR" u="sng" dirty="0">
                <a:latin typeface="Times New Roman" panose="02020603050405020304" pitchFamily="18" charset="0"/>
                <a:cs typeface="Times New Roman" panose="02020603050405020304" pitchFamily="18" charset="0"/>
              </a:rPr>
              <a:t>πρέπει να υπογράψει την τροποποιημένη Συμφωνία και να προβεί στις απαιτούμενες αλλαγές στα εργαλεία, εντός 45 ημερών από την ημέρα κοινοποίησης</a:t>
            </a:r>
            <a:r>
              <a:rPr lang="el-GR" dirty="0">
                <a:latin typeface="Times New Roman" panose="02020603050405020304" pitchFamily="18" charset="0"/>
                <a:cs typeface="Times New Roman" panose="02020603050405020304" pitchFamily="18" charset="0"/>
              </a:rPr>
              <a:t> του αιτήματος (ή από την ημερομηνία κατά την οποία υποβλήθηκαν οι συμπληρωματικές πληροφορίες, εάν ζητήθηκαν συμπληρωματικές πληροφορίες)</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Εάν η χορηγούσα αρχή δε συμφωνεί</a:t>
            </a:r>
            <a:r>
              <a:rPr lang="el-GR" dirty="0">
                <a:latin typeface="Times New Roman" panose="02020603050405020304" pitchFamily="18" charset="0"/>
                <a:cs typeface="Times New Roman" panose="02020603050405020304" pitchFamily="18" charset="0"/>
              </a:rPr>
              <a:t> με αίτημα τροποποίησης που έχει λάβει από τους δικαιούχους, </a:t>
            </a:r>
            <a:r>
              <a:rPr lang="el-GR" u="sng" dirty="0">
                <a:latin typeface="Times New Roman" panose="02020603050405020304" pitchFamily="18" charset="0"/>
                <a:cs typeface="Times New Roman" panose="02020603050405020304" pitchFamily="18" charset="0"/>
              </a:rPr>
              <a:t>πρέπει να κοινοποιήσει επισήμως τη διαφωνία της, εντός 45 ημερών από την ημέρα κοινοποίησης</a:t>
            </a:r>
            <a:r>
              <a:rPr lang="el-GR" dirty="0">
                <a:latin typeface="Times New Roman" panose="02020603050405020304" pitchFamily="18" charset="0"/>
                <a:cs typeface="Times New Roman" panose="02020603050405020304" pitchFamily="18" charset="0"/>
              </a:rPr>
              <a:t> του αιτήματος (ή από την ημερομηνία κατά την οποία υποβλήθηκαν οι συμπληρωματικές πληροφορίες, εάν ζητήθηκαν συμπληρωματικές πληροφορίες)</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τροποποίηση </a:t>
            </a:r>
            <a:r>
              <a:rPr lang="el-GR" u="sng" dirty="0">
                <a:latin typeface="Times New Roman" panose="02020603050405020304" pitchFamily="18" charset="0"/>
                <a:cs typeface="Times New Roman" panose="02020603050405020304" pitchFamily="18" charset="0"/>
              </a:rPr>
              <a:t>αρχίζει να ισχύει την ημέρα της υπογραφής της από τον παραλήπτη</a:t>
            </a: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endParaRPr lang="el-GR" dirty="0"/>
          </a:p>
        </p:txBody>
      </p:sp>
      <p:sp>
        <p:nvSpPr>
          <p:cNvPr id="8" name="Title 1"/>
          <p:cNvSpPr txBox="1">
            <a:spLocks/>
          </p:cNvSpPr>
          <p:nvPr/>
        </p:nvSpPr>
        <p:spPr>
          <a:xfrm>
            <a:off x="1990986" y="643000"/>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F37766D7-808F-563E-014C-2192C6519F06}"/>
              </a:ext>
            </a:extLst>
          </p:cNvPr>
          <p:cNvSpPr txBox="1">
            <a:spLocks/>
          </p:cNvSpPr>
          <p:nvPr/>
        </p:nvSpPr>
        <p:spPr>
          <a:xfrm>
            <a:off x="-4849216" y="10294"/>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Διαδικασία (1/3)</a:t>
            </a:r>
            <a:endParaRPr lang="en-GB" sz="2800" b="1" dirty="0">
              <a:solidFill>
                <a:schemeClr val="bg1"/>
              </a:solidFill>
              <a:ea typeface="+mj-ea"/>
              <a:cs typeface="+mj-cs"/>
            </a:endParaRPr>
          </a:p>
        </p:txBody>
      </p:sp>
    </p:spTree>
    <p:extLst>
      <p:ext uri="{BB962C8B-B14F-4D97-AF65-F5344CB8AC3E}">
        <p14:creationId xmlns:p14="http://schemas.microsoft.com/office/powerpoint/2010/main" val="39563306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800100" lvl="1"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2117668" y="143560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42811" y="1106584"/>
            <a:ext cx="11089232" cy="4524315"/>
          </a:xfrm>
          <a:prstGeom prst="rect">
            <a:avLst/>
          </a:prstGeom>
          <a:noFill/>
        </p:spPr>
        <p:txBody>
          <a:bodyPr wrap="square" rtlCol="0">
            <a:spAutoFit/>
          </a:bodyPr>
          <a:lstStyle/>
          <a:p>
            <a:pPr algn="just"/>
            <a:endParaRPr lang="el-GR"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l-GR" sz="2000" b="1" u="sng" dirty="0"/>
              <a:t>Διαδικασία:</a:t>
            </a:r>
          </a:p>
          <a:p>
            <a:pPr algn="just"/>
            <a:endParaRPr lang="en-GB"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Όταν το αίτημα τροποποίησης που υποβάλλεται από τους δικαιούχους προς τη χορηγούσα αρχή αφορά </a:t>
            </a:r>
            <a:r>
              <a:rPr lang="el-GR" u="sng" dirty="0">
                <a:latin typeface="Times New Roman" panose="02020603050405020304" pitchFamily="18" charset="0"/>
                <a:cs typeface="Times New Roman" panose="02020603050405020304" pitchFamily="18" charset="0"/>
              </a:rPr>
              <a:t>αλλαγές στη σύσταση της κοινοπραξίας</a:t>
            </a:r>
            <a:r>
              <a:rPr lang="el-GR" dirty="0">
                <a:latin typeface="Times New Roman" panose="02020603050405020304" pitchFamily="18" charset="0"/>
                <a:cs typeface="Times New Roman" panose="02020603050405020304" pitchFamily="18" charset="0"/>
              </a:rPr>
              <a:t>, πρέπει οι δικαιούχοι να φροντίζουν να τηρούνται τα ακόλουθα:</a:t>
            </a:r>
          </a:p>
          <a:p>
            <a:pPr algn="just"/>
            <a:endParaRPr lang="el-GR" dirty="0">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Η αλλαγή </a:t>
            </a:r>
            <a:r>
              <a:rPr lang="el-GR" u="sng" dirty="0">
                <a:solidFill>
                  <a:srgbClr val="308879"/>
                </a:solidFill>
                <a:latin typeface="Times New Roman" panose="02020603050405020304" pitchFamily="18" charset="0"/>
                <a:cs typeface="Times New Roman" panose="02020603050405020304" pitchFamily="18" charset="0"/>
              </a:rPr>
              <a:t>δεν επηρεάζει την </a:t>
            </a:r>
            <a:r>
              <a:rPr lang="el-GR" u="sng" dirty="0" err="1">
                <a:solidFill>
                  <a:srgbClr val="308879"/>
                </a:solidFill>
                <a:latin typeface="Times New Roman" panose="02020603050405020304" pitchFamily="18" charset="0"/>
                <a:cs typeface="Times New Roman" panose="02020603050405020304" pitchFamily="18" charset="0"/>
              </a:rPr>
              <a:t>επιλεξιμότητα</a:t>
            </a:r>
            <a:r>
              <a:rPr lang="el-GR" u="sng" dirty="0">
                <a:solidFill>
                  <a:srgbClr val="308879"/>
                </a:solidFill>
                <a:latin typeface="Times New Roman" panose="02020603050405020304" pitchFamily="18" charset="0"/>
                <a:cs typeface="Times New Roman" panose="02020603050405020304" pitchFamily="18" charset="0"/>
              </a:rPr>
              <a:t> του έργου</a:t>
            </a:r>
            <a:r>
              <a:rPr lang="el-GR" dirty="0">
                <a:solidFill>
                  <a:srgbClr val="308879"/>
                </a:solidFill>
                <a:latin typeface="Times New Roman" panose="02020603050405020304" pitchFamily="18" charset="0"/>
                <a:cs typeface="Times New Roman" panose="02020603050405020304" pitchFamily="18" charset="0"/>
              </a:rPr>
              <a:t>, ως προς τον ελάχιστο αριθμό και την προέλευση των συμμετεχόντων οργανισμών</a:t>
            </a: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r>
              <a:rPr lang="el-GR" u="sng" dirty="0">
                <a:solidFill>
                  <a:srgbClr val="308879"/>
                </a:solidFill>
                <a:latin typeface="Times New Roman" panose="02020603050405020304" pitchFamily="18" charset="0"/>
                <a:cs typeface="Times New Roman" panose="02020603050405020304" pitchFamily="18" charset="0"/>
              </a:rPr>
              <a:t>Δεν υπονομεύεται η ικανότητα της κοινοπραξίας να υλοποιήσει τις προγραμματισμένες δραστηριότητες και να κατακτήσει τους στόχους</a:t>
            </a:r>
            <a:r>
              <a:rPr lang="el-GR" dirty="0">
                <a:solidFill>
                  <a:srgbClr val="308879"/>
                </a:solidFill>
                <a:latin typeface="Times New Roman" panose="02020603050405020304" pitchFamily="18" charset="0"/>
                <a:cs typeface="Times New Roman" panose="02020603050405020304" pitchFamily="18" charset="0"/>
              </a:rPr>
              <a:t> που έχουν τεθεί στον επιδιωκόμενο βαθμό</a:t>
            </a: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Σε όλες τις περιπτώσεις που το αίτημα για τροποποίηση αφορά αλλαγές στη σύσταση της κοινοπραξίας η χορηγούσα αρχή πραγματοποιεί έλεγχο βιωσιμότητας, για να αποφασίσει κατά πόσον οι πιο πάνω προϋποθέσεις πληρούνται</a:t>
            </a:r>
          </a:p>
          <a:p>
            <a:endParaRPr lang="el-GR" dirty="0"/>
          </a:p>
        </p:txBody>
      </p:sp>
      <p:sp>
        <p:nvSpPr>
          <p:cNvPr id="8" name="Title 1"/>
          <p:cNvSpPr txBox="1">
            <a:spLocks/>
          </p:cNvSpPr>
          <p:nvPr/>
        </p:nvSpPr>
        <p:spPr>
          <a:xfrm>
            <a:off x="1990986" y="643000"/>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F37766D7-808F-563E-014C-2192C6519F06}"/>
              </a:ext>
            </a:extLst>
          </p:cNvPr>
          <p:cNvSpPr txBox="1">
            <a:spLocks/>
          </p:cNvSpPr>
          <p:nvPr/>
        </p:nvSpPr>
        <p:spPr>
          <a:xfrm>
            <a:off x="-4849216" y="10294"/>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Διαδικασία (2/3)</a:t>
            </a:r>
            <a:endParaRPr lang="en-GB" sz="2800" b="1" dirty="0">
              <a:solidFill>
                <a:schemeClr val="bg1"/>
              </a:solidFill>
              <a:ea typeface="+mj-ea"/>
              <a:cs typeface="+mj-cs"/>
            </a:endParaRPr>
          </a:p>
        </p:txBody>
      </p:sp>
    </p:spTree>
    <p:extLst>
      <p:ext uri="{BB962C8B-B14F-4D97-AF65-F5344CB8AC3E}">
        <p14:creationId xmlns:p14="http://schemas.microsoft.com/office/powerpoint/2010/main" val="30176997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67103" y="702915"/>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839416" y="1470976"/>
            <a:ext cx="7992888" cy="4392488"/>
          </a:xfrm>
          <a:prstGeom prst="rect">
            <a:avLst/>
          </a:prstGeom>
        </p:spPr>
        <p:txBody>
          <a:bodyPr/>
          <a:lstStyle/>
          <a:p>
            <a:pPr marL="800100" lvl="1"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58004" y="724618"/>
            <a:ext cx="10894580" cy="6494085"/>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Διαδικασία:</a:t>
            </a:r>
          </a:p>
          <a:p>
            <a:pPr algn="just"/>
            <a:endParaRPr lang="el-GR" sz="2000" b="1" u="sng" dirty="0"/>
          </a:p>
          <a:p>
            <a:pPr marL="342900" indent="-34290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Τα αιτήματα για τροποποίηση της Συμφωνίας που υποβάλλονται </a:t>
            </a:r>
            <a:r>
              <a:rPr lang="el-GR" u="sng" dirty="0">
                <a:latin typeface="Times New Roman" panose="02020603050405020304" pitchFamily="18" charset="0"/>
                <a:cs typeface="Times New Roman" panose="02020603050405020304" pitchFamily="18" charset="0"/>
              </a:rPr>
              <a:t>προς τη χορηγούσα αρχή</a:t>
            </a:r>
            <a:r>
              <a:rPr lang="el-GR" dirty="0">
                <a:latin typeface="Times New Roman" panose="02020603050405020304" pitchFamily="18" charset="0"/>
                <a:cs typeface="Times New Roman" panose="02020603050405020304" pitchFamily="18" charset="0"/>
              </a:rPr>
              <a:t> πρέπει να υποβάλλονται </a:t>
            </a:r>
            <a:r>
              <a:rPr lang="el-GR" u="sng" dirty="0">
                <a:latin typeface="Times New Roman" panose="02020603050405020304" pitchFamily="18" charset="0"/>
                <a:cs typeface="Times New Roman" panose="02020603050405020304" pitchFamily="18" charset="0"/>
              </a:rPr>
              <a:t>από τον συντονιστή της κοινοπραξίας</a:t>
            </a:r>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υπογεγραμμένα από τον νόμιμο εκπρόσωπό του</a:t>
            </a:r>
            <a:r>
              <a:rPr lang="el-GR" dirty="0">
                <a:latin typeface="Times New Roman" panose="02020603050405020304" pitchFamily="18" charset="0"/>
                <a:cs typeface="Times New Roman" panose="02020603050405020304" pitchFamily="18" charset="0"/>
              </a:rPr>
              <a:t>:</a:t>
            </a:r>
          </a:p>
          <a:p>
            <a:pPr algn="just"/>
            <a:endParaRPr lang="el-GR" sz="2200" dirty="0"/>
          </a:p>
          <a:p>
            <a:pPr algn="just"/>
            <a:r>
              <a:rPr lang="el-GR" dirty="0">
                <a:solidFill>
                  <a:srgbClr val="308879"/>
                </a:solidFill>
                <a:latin typeface="Times New Roman" panose="02020603050405020304" pitchFamily="18" charset="0"/>
                <a:cs typeface="Times New Roman" panose="02020603050405020304" pitchFamily="18" charset="0"/>
              </a:rPr>
              <a:t>Με τη σύμφωνη γνώμη όλων των εταίρων</a:t>
            </a:r>
            <a:endParaRPr lang="en-GB"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Νοουμένου ότι εξυπηρετούν το γενικό συμφέρον του Σχεδίου</a:t>
            </a:r>
            <a:endParaRPr lang="en-GB"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Με την προϋπόθεση ότι αιτιολογούνται επαρκώς</a:t>
            </a:r>
            <a:endParaRPr lang="en-GB"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Αρκετά πριν από την επιδιωκόμενη ημερομηνία εφαρμογής της αιτούμενης αλλαγής</a:t>
            </a:r>
            <a:endParaRPr lang="en-GB"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Τουλάχιστον ένα μήνα πριν από την ολοκλήρωση του Σχεδίου</a:t>
            </a:r>
          </a:p>
          <a:p>
            <a:pPr algn="just"/>
            <a:r>
              <a:rPr lang="el-GR" dirty="0">
                <a:solidFill>
                  <a:srgbClr val="308879"/>
                </a:solidFill>
                <a:latin typeface="Times New Roman" panose="02020603050405020304" pitchFamily="18" charset="0"/>
                <a:cs typeface="Times New Roman" panose="02020603050405020304" pitchFamily="18" charset="0"/>
              </a:rPr>
              <a:t>Με τη χρήση των εντύπων που βρίσκονται στην ιστοσελίδα του ΙΔΕΠ Διά Βίου Μάθησης,</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hlinkClick r:id="rId3"/>
              </a:rPr>
              <a:t>εδώ</a:t>
            </a:r>
            <a:r>
              <a:rPr lang="en-GB" dirty="0">
                <a:latin typeface="Times New Roman" panose="02020603050405020304" pitchFamily="18" charset="0"/>
                <a:cs typeface="Times New Roman" panose="02020603050405020304" pitchFamily="18" charset="0"/>
              </a:rPr>
              <a:t> </a:t>
            </a:r>
            <a:r>
              <a:rPr lang="en-GB" dirty="0">
                <a:solidFill>
                  <a:srgbClr val="308879"/>
                </a:solidFill>
                <a:latin typeface="Times New Roman" panose="02020603050405020304" pitchFamily="18" charset="0"/>
                <a:cs typeface="Times New Roman" panose="02020603050405020304" pitchFamily="18" charset="0"/>
                <a:sym typeface="Wingdings" panose="05000000000000000000" pitchFamily="2" charset="2"/>
              </a:rPr>
              <a:t></a:t>
            </a:r>
          </a:p>
          <a:p>
            <a:pPr algn="l"/>
            <a:endParaRPr lang="el-GR" sz="1400" b="0" i="0" u="none" strike="noStrike" dirty="0">
              <a:solidFill>
                <a:srgbClr val="7A7A7A"/>
              </a:solidFill>
              <a:effectLst/>
              <a:latin typeface="Times New Roman" panose="02020603050405020304" pitchFamily="18" charset="0"/>
              <a:cs typeface="Times New Roman" panose="02020603050405020304" pitchFamily="18" charset="0"/>
              <a:hlinkClick r:id="rId4"/>
            </a:endParaRPr>
          </a:p>
          <a:p>
            <a:pPr algn="l"/>
            <a:r>
              <a:rPr lang="el-GR" sz="1400" b="0" i="0" u="none" strike="noStrike" dirty="0">
                <a:solidFill>
                  <a:srgbClr val="7A7A7A"/>
                </a:solidFill>
                <a:effectLst/>
                <a:latin typeface="Times New Roman" panose="02020603050405020304" pitchFamily="18" charset="0"/>
                <a:cs typeface="Times New Roman" panose="02020603050405020304" pitchFamily="18" charset="0"/>
                <a:hlinkClick r:id="rId4"/>
              </a:rPr>
              <a:t>Έντυπο υποβολής αιτήματος για Τροποποίηση της Συμφωνίας Επιχορήγησης</a:t>
            </a:r>
            <a:endParaRPr lang="el-GR" sz="1400" b="0" i="0" dirty="0">
              <a:solidFill>
                <a:srgbClr val="7A7A7A"/>
              </a:solidFill>
              <a:effectLst/>
              <a:latin typeface="Times New Roman" panose="02020603050405020304" pitchFamily="18" charset="0"/>
              <a:cs typeface="Times New Roman" panose="02020603050405020304" pitchFamily="18" charset="0"/>
            </a:endParaRPr>
          </a:p>
          <a:p>
            <a:pPr algn="l"/>
            <a:endParaRPr lang="el-GR" sz="1400" b="0" i="0" u="none" strike="noStrike" dirty="0">
              <a:solidFill>
                <a:srgbClr val="7A7A7A"/>
              </a:solidFill>
              <a:effectLst/>
              <a:latin typeface="Times New Roman" panose="02020603050405020304" pitchFamily="18" charset="0"/>
              <a:cs typeface="Times New Roman" panose="02020603050405020304" pitchFamily="18" charset="0"/>
              <a:hlinkClick r:id="rId5"/>
            </a:endParaRPr>
          </a:p>
          <a:p>
            <a:pPr algn="l"/>
            <a:r>
              <a:rPr lang="el-GR" sz="1400" b="0" i="0" u="none" strike="noStrike" dirty="0">
                <a:solidFill>
                  <a:srgbClr val="7A7A7A"/>
                </a:solidFill>
                <a:effectLst/>
                <a:latin typeface="Times New Roman" panose="02020603050405020304" pitchFamily="18" charset="0"/>
                <a:cs typeface="Times New Roman" panose="02020603050405020304" pitchFamily="18" charset="0"/>
                <a:hlinkClick r:id="rId5"/>
              </a:rPr>
              <a:t>Συνοδευτικός Πίνακας Εντύπου υποβολής αιτήματος για Τροποποίηση της Συμφωνίας Επιχορήγησης (συμπληρώνεται μόνο όταν η τροποποίηση αφορά το επιχορηγούμενο κονδύλι)</a:t>
            </a:r>
            <a:endParaRPr lang="el-GR" sz="1400" b="0" i="0" dirty="0">
              <a:solidFill>
                <a:srgbClr val="7A7A7A"/>
              </a:solidFill>
              <a:effectLst/>
              <a:latin typeface="Times New Roman" panose="02020603050405020304" pitchFamily="18" charset="0"/>
              <a:cs typeface="Times New Roman" panose="02020603050405020304" pitchFamily="18" charset="0"/>
            </a:endParaRPr>
          </a:p>
          <a:p>
            <a:pPr algn="just"/>
            <a:endParaRPr lang="el-GR" sz="1400" dirty="0">
              <a:latin typeface="Times New Roman" panose="02020603050405020304" pitchFamily="18" charset="0"/>
              <a:cs typeface="Times New Roman" panose="02020603050405020304" pitchFamily="18" charset="0"/>
            </a:endParaRPr>
          </a:p>
          <a:p>
            <a:pPr algn="l"/>
            <a:endParaRPr lang="el-GR" sz="400" dirty="0">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Μέσω ηλεκτρονικού ταχυδρομείου </a:t>
            </a:r>
            <a:r>
              <a:rPr lang="el-GR" dirty="0">
                <a:solidFill>
                  <a:srgbClr val="308879"/>
                </a:solidFill>
                <a:latin typeface="Times New Roman" panose="02020603050405020304" pitchFamily="18" charset="0"/>
                <a:cs typeface="Times New Roman" panose="02020603050405020304" pitchFamily="18" charset="0"/>
                <a:sym typeface="Wingdings" panose="05000000000000000000" pitchFamily="2" charset="2"/>
              </a:rPr>
              <a:t> Αποστολή από την επίσημη ηλεκτρονική διεύθυνση του οργανισμού, με κοινοποίηση στην ηλεκτρονική διεύθυνση του νόμιμου εκπρόσωπου (εάν διαφέρει από την πρώτη)</a:t>
            </a:r>
          </a:p>
          <a:p>
            <a:pPr algn="just"/>
            <a:endParaRPr lang="el-GR" sz="1700" i="1" u="sng" dirty="0">
              <a:solidFill>
                <a:srgbClr val="308879"/>
              </a:solidFill>
              <a:latin typeface="Times New Roman" panose="02020603050405020304" pitchFamily="18" charset="0"/>
              <a:cs typeface="Times New Roman" panose="02020603050405020304" pitchFamily="18" charset="0"/>
            </a:endParaRPr>
          </a:p>
          <a:p>
            <a:pPr algn="just"/>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Για να θεωρείται έγκυρη οποιαδήποτε τροποποίηση της Συμφωνίας Επιχορήγησης, αυτή θα πρέπει να </a:t>
            </a:r>
          </a:p>
          <a:p>
            <a:pPr algn="just"/>
            <a:r>
              <a:rPr lang="el-GR" sz="1700" i="1" dirty="0">
                <a:latin typeface="Times New Roman" panose="02020603050405020304" pitchFamily="18" charset="0"/>
                <a:cs typeface="Times New Roman" panose="02020603050405020304" pitchFamily="18" charset="0"/>
              </a:rPr>
              <a:t>εκδίδεται και να τίθεται σε ισχύ από την ΕΥ πριν από τη λήξη του Σχεδίου</a:t>
            </a:r>
            <a:endParaRPr lang="en-US" sz="1700" i="1" dirty="0">
              <a:latin typeface="Times New Roman" panose="02020603050405020304" pitchFamily="18" charset="0"/>
              <a:cs typeface="Times New Roman" panose="02020603050405020304" pitchFamily="18" charset="0"/>
            </a:endParaRPr>
          </a:p>
          <a:p>
            <a:pPr algn="just"/>
            <a:endParaRPr lang="en-US" sz="1700" i="1" dirty="0"/>
          </a:p>
          <a:p>
            <a:pPr algn="just"/>
            <a:endParaRPr lang="en-US" dirty="0"/>
          </a:p>
        </p:txBody>
      </p:sp>
      <p:sp>
        <p:nvSpPr>
          <p:cNvPr id="7" name="Title 1">
            <a:extLst>
              <a:ext uri="{FF2B5EF4-FFF2-40B4-BE49-F238E27FC236}">
                <a16:creationId xmlns:a16="http://schemas.microsoft.com/office/drawing/2014/main" id="{B8B59D6C-BE00-0AEE-FCBE-B366F2613009}"/>
              </a:ext>
            </a:extLst>
          </p:cNvPr>
          <p:cNvSpPr txBox="1">
            <a:spLocks/>
          </p:cNvSpPr>
          <p:nvPr/>
        </p:nvSpPr>
        <p:spPr>
          <a:xfrm>
            <a:off x="-4849216" y="30297"/>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Διαδικασία (3/3)</a:t>
            </a:r>
            <a:endParaRPr lang="en-GB" sz="2800" b="1" dirty="0">
              <a:solidFill>
                <a:schemeClr val="bg1"/>
              </a:solidFill>
              <a:ea typeface="+mj-ea"/>
              <a:cs typeface="+mj-cs"/>
            </a:endParaRPr>
          </a:p>
        </p:txBody>
      </p:sp>
    </p:spTree>
    <p:extLst>
      <p:ext uri="{BB962C8B-B14F-4D97-AF65-F5344CB8AC3E}">
        <p14:creationId xmlns:p14="http://schemas.microsoft.com/office/powerpoint/2010/main" val="39451360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800100" lvl="1"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2117668" y="143560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4799" y="1129984"/>
            <a:ext cx="11305256" cy="4832092"/>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Οι περιπτώσεις στις οποίες απαιτείται Τροποποίηση Συμφωνίας Επιχορήγησης είναι οι ακόλουθες</a:t>
            </a:r>
            <a:r>
              <a:rPr lang="el-GR" sz="2000" b="1" dirty="0"/>
              <a:t>:</a:t>
            </a:r>
            <a:endParaRPr lang="en-GB" sz="2000" b="1" dirty="0"/>
          </a:p>
          <a:p>
            <a:pPr algn="just"/>
            <a:endParaRPr lang="el-GR" sz="2000" dirty="0"/>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Αποχώρηση εταίρου</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Προσθήκη/Αντικατάσταση εταίρου</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Αλλαγές στο Πρόγραμμα Εργασίας</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Αλλαγή στοιχείων Τραπεζικού Λογαριασμού του Συντονιστή </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Αλλαγή διάρκειας Σχεδίου </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Μεταφορά ποσού από ένα Πακέτο Εργασίας σε άλλο</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Αλλαγή συντονιστή κοινοπραξίας</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Τεχνική Αλλαγή συντονιστή κοινοπραξίας</a:t>
            </a:r>
          </a:p>
          <a:p>
            <a:pPr algn="just"/>
            <a:endParaRPr lang="el-GR" dirty="0"/>
          </a:p>
          <a:p>
            <a:pPr algn="just"/>
            <a:endParaRPr lang="el-GR" dirty="0"/>
          </a:p>
          <a:p>
            <a:pPr algn="just"/>
            <a:endParaRPr lang="el-GR" dirty="0"/>
          </a:p>
          <a:p>
            <a:pPr algn="just"/>
            <a:endParaRPr lang="en-GB" dirty="0"/>
          </a:p>
          <a:p>
            <a:pPr algn="just"/>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Η τροποποίηση μπορεί είτε να λάβει τη μορφή μίας επιστολής, υπογεγραμμένης μόνο από την ΕΥ, ή </a:t>
            </a:r>
          </a:p>
          <a:p>
            <a:pPr algn="just"/>
            <a:r>
              <a:rPr lang="el-GR" sz="1700" i="1" dirty="0">
                <a:latin typeface="Times New Roman" panose="02020603050405020304" pitchFamily="18" charset="0"/>
                <a:cs typeface="Times New Roman" panose="02020603050405020304" pitchFamily="18" charset="0"/>
              </a:rPr>
              <a:t>μίας επίσημης τροποποίησης της Συμφωνίας Επιχορήγησης, υπογεγραμμένης και από τα δύο συμβαλλόμενη μέρη </a:t>
            </a:r>
            <a:endParaRPr lang="en-GB" sz="1700" i="1" dirty="0">
              <a:latin typeface="Times New Roman" panose="02020603050405020304" pitchFamily="18" charset="0"/>
              <a:cs typeface="Times New Roman" panose="02020603050405020304" pitchFamily="18" charset="0"/>
            </a:endParaRPr>
          </a:p>
          <a:p>
            <a:endParaRPr lang="el-GR" dirty="0"/>
          </a:p>
        </p:txBody>
      </p:sp>
      <p:sp>
        <p:nvSpPr>
          <p:cNvPr id="8" name="Title 1"/>
          <p:cNvSpPr txBox="1">
            <a:spLocks/>
          </p:cNvSpPr>
          <p:nvPr/>
        </p:nvSpPr>
        <p:spPr>
          <a:xfrm>
            <a:off x="1990986" y="643000"/>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F37766D7-808F-563E-014C-2192C6519F06}"/>
              </a:ext>
            </a:extLst>
          </p:cNvPr>
          <p:cNvSpPr txBox="1">
            <a:spLocks/>
          </p:cNvSpPr>
          <p:nvPr/>
        </p:nvSpPr>
        <p:spPr>
          <a:xfrm>
            <a:off x="-3697088" y="41987"/>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Λόγοι Τροποποίησης Συμφωνίας</a:t>
            </a:r>
            <a:endParaRPr lang="en-GB" sz="2800" b="1" dirty="0">
              <a:solidFill>
                <a:schemeClr val="bg1"/>
              </a:solidFill>
              <a:ea typeface="+mj-ea"/>
              <a:cs typeface="+mj-cs"/>
            </a:endParaRPr>
          </a:p>
        </p:txBody>
      </p:sp>
    </p:spTree>
    <p:extLst>
      <p:ext uri="{BB962C8B-B14F-4D97-AF65-F5344CB8AC3E}">
        <p14:creationId xmlns:p14="http://schemas.microsoft.com/office/powerpoint/2010/main" val="26410302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836712"/>
            <a:ext cx="11953328" cy="6555641"/>
          </a:xfrm>
          <a:prstGeom prst="rect">
            <a:avLst/>
          </a:prstGeom>
          <a:noFill/>
        </p:spPr>
        <p:txBody>
          <a:bodyPr wrap="square" rtlCol="0">
            <a:spAutoFit/>
          </a:bodyPr>
          <a:lstStyle/>
          <a:p>
            <a:pPr marL="342900" indent="-342900">
              <a:buFont typeface="Wingdings" panose="05000000000000000000" pitchFamily="2" charset="2"/>
              <a:buChar char="§"/>
            </a:pPr>
            <a:r>
              <a:rPr lang="el-GR" sz="2000" b="1" u="sng" dirty="0"/>
              <a:t>Στην περίπτωση όπου ένας εταίρος αποχωρεί, χωρίς να αντικαθίσταται από κάποιον άλλο, ισχύουν τα εξής</a:t>
            </a:r>
            <a:r>
              <a:rPr lang="el-GR" sz="2000" b="1" dirty="0"/>
              <a:t>:</a:t>
            </a:r>
          </a:p>
          <a:p>
            <a:endParaRPr lang="el-GR" b="1" dirty="0"/>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Αν ο εταίρος έχει ήδη συμβάλει</a:t>
            </a:r>
            <a:r>
              <a:rPr lang="el-GR" dirty="0">
                <a:latin typeface="Times New Roman" panose="02020603050405020304" pitchFamily="18" charset="0"/>
                <a:cs typeface="Times New Roman" panose="02020603050405020304" pitchFamily="18" charset="0"/>
              </a:rPr>
              <a:t> στην υλοποίηση κάποιων εκ των δραστηριοτήτων της δράσης, </a:t>
            </a:r>
            <a:r>
              <a:rPr lang="el-GR" u="sng" dirty="0">
                <a:latin typeface="Times New Roman" panose="02020603050405020304" pitchFamily="18" charset="0"/>
                <a:cs typeface="Times New Roman" panose="02020603050405020304" pitchFamily="18" charset="0"/>
              </a:rPr>
              <a:t>δικαιούται να λάβει το ποσό της επιχορήγησης που του αναλογεί</a:t>
            </a:r>
            <a:r>
              <a:rPr lang="el-GR" dirty="0">
                <a:latin typeface="Times New Roman" panose="02020603050405020304" pitchFamily="18" charset="0"/>
                <a:cs typeface="Times New Roman" panose="02020603050405020304" pitchFamily="18" charset="0"/>
              </a:rPr>
              <a:t>, βάσει της συνεισφοράς του μέχρι τη στιγμή της αποχώρησής του </a:t>
            </a:r>
            <a:r>
              <a:rPr lang="el-GR" dirty="0">
                <a:latin typeface="Times New Roman" panose="02020603050405020304" pitchFamily="18" charset="0"/>
                <a:cs typeface="Times New Roman" panose="02020603050405020304" pitchFamily="18" charset="0"/>
                <a:sym typeface="Wingdings" panose="05000000000000000000" pitchFamily="2" charset="2"/>
              </a:rPr>
              <a:t></a:t>
            </a:r>
            <a:r>
              <a:rPr lang="el-GR" dirty="0">
                <a:latin typeface="Times New Roman" panose="02020603050405020304" pitchFamily="18" charset="0"/>
                <a:cs typeface="Times New Roman" panose="02020603050405020304" pitchFamily="18" charset="0"/>
              </a:rPr>
              <a:t> Η κοινοπραξία θα πρέπει να συμπεριλάβει στο αίτημα για τροποποίηση της Συμφωνίας τόσο το ποσό που θεωρεί ότι αναλογεί στον δικαιούχο όσο και την ημερομηνία κατά την οποία ο δικαιούχος ολοκλήρωσε/θα ολοκληρώσει τις εργασίες του</a:t>
            </a: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Το τελικό ποσό που θα λάβει ο εταίρος</a:t>
            </a:r>
            <a:r>
              <a:rPr lang="el-GR" dirty="0">
                <a:latin typeface="Times New Roman" panose="02020603050405020304" pitchFamily="18" charset="0"/>
                <a:cs typeface="Times New Roman" panose="02020603050405020304" pitchFamily="18" charset="0"/>
              </a:rPr>
              <a:t>, στην περίπτωση που έχει συμβάλει στην υλοποίηση της δράσης, </a:t>
            </a:r>
            <a:r>
              <a:rPr lang="el-GR" u="sng" dirty="0">
                <a:latin typeface="Times New Roman" panose="02020603050405020304" pitchFamily="18" charset="0"/>
                <a:cs typeface="Times New Roman" panose="02020603050405020304" pitchFamily="18" charset="0"/>
              </a:rPr>
              <a:t>θα καθοριστεί από την Εθνική Υπηρεσία</a:t>
            </a:r>
            <a:r>
              <a:rPr lang="el-GR" dirty="0">
                <a:latin typeface="Times New Roman" panose="02020603050405020304" pitchFamily="18" charset="0"/>
                <a:cs typeface="Times New Roman" panose="02020603050405020304" pitchFamily="18" charset="0"/>
              </a:rPr>
              <a:t>, αφού εξετάσει την πρόταση της κοινοπραξίας </a:t>
            </a: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Αν ο εταίρος δεν έχει συνεισφέρει</a:t>
            </a:r>
            <a:r>
              <a:rPr lang="el-GR" dirty="0">
                <a:latin typeface="Times New Roman" panose="02020603050405020304" pitchFamily="18" charset="0"/>
                <a:cs typeface="Times New Roman" panose="02020603050405020304" pitchFamily="18" charset="0"/>
              </a:rPr>
              <a:t> καθόλου στις δραστηριότητες του Σχεδίου μέχρι τη στιγμή της αποχώρησής του, </a:t>
            </a:r>
            <a:r>
              <a:rPr lang="el-GR" u="sng" dirty="0">
                <a:latin typeface="Times New Roman" panose="02020603050405020304" pitchFamily="18" charset="0"/>
                <a:cs typeface="Times New Roman" panose="02020603050405020304" pitchFamily="18" charset="0"/>
              </a:rPr>
              <a:t>δε δικαιούται να λάβει κανένα ποσό</a:t>
            </a:r>
          </a:p>
          <a:p>
            <a:pPr marL="285750" indent="-285750">
              <a:buFont typeface="Wingdings" panose="05000000000000000000" pitchFamily="2" charset="2"/>
              <a:buChar char="§"/>
            </a:pPr>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Το ποσό που ο εταίρος δε δικαιούται να λάβει με την αποχώρησή του θα ανακατανεμηθεί στους υπόλοιπους εταίρους</a:t>
            </a:r>
            <a:r>
              <a:rPr lang="el-GR" dirty="0">
                <a:latin typeface="Times New Roman" panose="02020603050405020304" pitchFamily="18" charset="0"/>
                <a:cs typeface="Times New Roman" panose="02020603050405020304" pitchFamily="18" charset="0"/>
              </a:rPr>
              <a:t>, στη βάση της νέας κατανομής εργασίας </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rPr>
              <a:t>Η προτεινόμενη ανακατανομή πρέπει να παρουσιαστεί στο αίτημα για τροποποίηση, ούτως ώστε να εξεταστεί και να εγκριθεί από την Εθνική Υπηρεσία</a:t>
            </a:r>
          </a:p>
          <a:p>
            <a:pPr marL="285750" indent="-285750">
              <a:buFont typeface="Wingdings" panose="05000000000000000000" pitchFamily="2" charset="2"/>
              <a:buChar char="§"/>
            </a:pPr>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Στο αίτημα τροποποίησης της Συμφωνίας θα πρέπει να αναγράφεται ρητά η ημερομηνία έναρξης ισχύος της </a:t>
            </a:r>
          </a:p>
          <a:p>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διακοπής της συμμετοχής του δικαιούχου</a:t>
            </a:r>
            <a:r>
              <a:rPr lang="el-GR" dirty="0">
                <a:latin typeface="Times New Roman" panose="02020603050405020304" pitchFamily="18" charset="0"/>
                <a:cs typeface="Times New Roman" panose="02020603050405020304" pitchFamily="18" charset="0"/>
              </a:rPr>
              <a:t> στη δράση, η οποία πρέπει να είναι μεταγενέστερη της υποβολής του </a:t>
            </a:r>
          </a:p>
          <a:p>
            <a:r>
              <a:rPr lang="el-GR" dirty="0">
                <a:latin typeface="Times New Roman" panose="02020603050405020304" pitchFamily="18" charset="0"/>
                <a:cs typeface="Times New Roman" panose="02020603050405020304" pitchFamily="18" charset="0"/>
              </a:rPr>
              <a:t>     αιτήματος </a:t>
            </a:r>
          </a:p>
          <a:p>
            <a:endParaRPr lang="el-GR" dirty="0">
              <a:latin typeface="Times New Roman" panose="02020603050405020304" pitchFamily="18" charset="0"/>
              <a:cs typeface="Times New Roman" panose="02020603050405020304" pitchFamily="18" charset="0"/>
            </a:endParaRPr>
          </a:p>
          <a:p>
            <a:pPr lvl="1">
              <a:tabLst>
                <a:tab pos="361950" algn="l"/>
              </a:tabLst>
            </a:pPr>
            <a:endParaRPr lang="el-GR" sz="2000" dirty="0"/>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421285" y="24428"/>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Λόγοι Τροποποίησης Συμφωνίας - Αποχώρηση εταίρου χωρίς Αντικατάσταση</a:t>
            </a:r>
            <a:endParaRPr lang="en-GB" sz="2800" b="1" dirty="0">
              <a:solidFill>
                <a:schemeClr val="bg1"/>
              </a:solidFill>
              <a:ea typeface="+mj-ea"/>
              <a:cs typeface="+mj-cs"/>
            </a:endParaRPr>
          </a:p>
        </p:txBody>
      </p:sp>
    </p:spTree>
    <p:extLst>
      <p:ext uri="{BB962C8B-B14F-4D97-AF65-F5344CB8AC3E}">
        <p14:creationId xmlns:p14="http://schemas.microsoft.com/office/powerpoint/2010/main" val="28513708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37448" y="1193483"/>
            <a:ext cx="11953328" cy="5416868"/>
          </a:xfrm>
          <a:prstGeom prst="rect">
            <a:avLst/>
          </a:prstGeom>
          <a:noFill/>
        </p:spPr>
        <p:txBody>
          <a:bodyPr wrap="square" rtlCol="0">
            <a:spAutoFit/>
          </a:bodyPr>
          <a:lstStyle/>
          <a:p>
            <a:pPr marL="342900" indent="-342900">
              <a:buFont typeface="Wingdings" panose="05000000000000000000" pitchFamily="2" charset="2"/>
              <a:buChar char="§"/>
            </a:pPr>
            <a:r>
              <a:rPr lang="el-GR" sz="2000" b="1" u="sng" dirty="0"/>
              <a:t>Στην περίπτωση όπου ένας εταίρος αποχωρεί, αλλά αντικαθίσταται από κάποιον άλλο, ισχύουν τα εξής</a:t>
            </a:r>
            <a:r>
              <a:rPr lang="el-GR" sz="2000" b="1" dirty="0"/>
              <a:t>:</a:t>
            </a:r>
          </a:p>
          <a:p>
            <a:endParaRPr lang="el-GR" b="1" dirty="0"/>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Αν ο </a:t>
            </a:r>
            <a:r>
              <a:rPr lang="el-GR" u="sng" dirty="0" err="1">
                <a:latin typeface="Times New Roman" panose="02020603050405020304" pitchFamily="18" charset="0"/>
                <a:cs typeface="Times New Roman" panose="02020603050405020304" pitchFamily="18" charset="0"/>
              </a:rPr>
              <a:t>αποχωρών</a:t>
            </a:r>
            <a:r>
              <a:rPr lang="el-GR" u="sng" dirty="0">
                <a:latin typeface="Times New Roman" panose="02020603050405020304" pitchFamily="18" charset="0"/>
                <a:cs typeface="Times New Roman" panose="02020603050405020304" pitchFamily="18" charset="0"/>
              </a:rPr>
              <a:t> εταίρος έχει ήδη συμβάλει</a:t>
            </a:r>
            <a:r>
              <a:rPr lang="el-GR" dirty="0">
                <a:latin typeface="Times New Roman" panose="02020603050405020304" pitchFamily="18" charset="0"/>
                <a:cs typeface="Times New Roman" panose="02020603050405020304" pitchFamily="18" charset="0"/>
              </a:rPr>
              <a:t> στην υλοποίηση κάποιων εκ των δραστηριοτήτων της δράσης, </a:t>
            </a:r>
            <a:r>
              <a:rPr lang="el-GR" u="sng" dirty="0">
                <a:latin typeface="Times New Roman" panose="02020603050405020304" pitchFamily="18" charset="0"/>
                <a:cs typeface="Times New Roman" panose="02020603050405020304" pitchFamily="18" charset="0"/>
              </a:rPr>
              <a:t>δικαιούται να λάβει το ποσό της επιχορήγησης που του αναλογεί</a:t>
            </a:r>
            <a:r>
              <a:rPr lang="el-GR" dirty="0">
                <a:latin typeface="Times New Roman" panose="02020603050405020304" pitchFamily="18" charset="0"/>
                <a:cs typeface="Times New Roman" panose="02020603050405020304" pitchFamily="18" charset="0"/>
              </a:rPr>
              <a:t>, βάσει της συνεισφοράς του μέχρι τη στιγμή της αποχώρησής του </a:t>
            </a:r>
            <a:r>
              <a:rPr lang="el-GR" dirty="0">
                <a:latin typeface="Times New Roman" panose="02020603050405020304" pitchFamily="18" charset="0"/>
                <a:cs typeface="Times New Roman" panose="02020603050405020304" pitchFamily="18" charset="0"/>
                <a:sym typeface="Wingdings" panose="05000000000000000000" pitchFamily="2" charset="2"/>
              </a:rPr>
              <a:t></a:t>
            </a:r>
            <a:r>
              <a:rPr lang="el-GR" dirty="0">
                <a:latin typeface="Times New Roman" panose="02020603050405020304" pitchFamily="18" charset="0"/>
                <a:cs typeface="Times New Roman" panose="02020603050405020304" pitchFamily="18" charset="0"/>
              </a:rPr>
              <a:t> Η κοινοπραξία θα πρέπει να συμπεριλάβει στο αίτημα για τροποποίηση της Συμφωνίας το ποσό που θεωρεί ότι αναλογεί στον </a:t>
            </a:r>
            <a:r>
              <a:rPr lang="el-GR" dirty="0" err="1">
                <a:latin typeface="Times New Roman" panose="02020603050405020304" pitchFamily="18" charset="0"/>
                <a:cs typeface="Times New Roman" panose="02020603050405020304" pitchFamily="18" charset="0"/>
              </a:rPr>
              <a:t>αποχωρούντα</a:t>
            </a:r>
            <a:r>
              <a:rPr lang="el-GR" dirty="0">
                <a:latin typeface="Times New Roman" panose="02020603050405020304" pitchFamily="18" charset="0"/>
                <a:cs typeface="Times New Roman" panose="02020603050405020304" pitchFamily="18" charset="0"/>
              </a:rPr>
              <a:t> εταίρο και τις ακόλουθες ημερομηνίες: α. Ημερομηνία κατά την οποία ο </a:t>
            </a:r>
            <a:r>
              <a:rPr lang="el-GR" dirty="0" err="1">
                <a:latin typeface="Times New Roman" panose="02020603050405020304" pitchFamily="18" charset="0"/>
                <a:cs typeface="Times New Roman" panose="02020603050405020304" pitchFamily="18" charset="0"/>
              </a:rPr>
              <a:t>αποχωρών</a:t>
            </a:r>
            <a:r>
              <a:rPr lang="el-GR" dirty="0">
                <a:latin typeface="Times New Roman" panose="02020603050405020304" pitchFamily="18" charset="0"/>
                <a:cs typeface="Times New Roman" panose="02020603050405020304" pitchFamily="18" charset="0"/>
              </a:rPr>
              <a:t> εταίρος ολοκλήρωσε/θα ολοκληρώσει τις εργασίες του, β. Ημερομηνία κατά την οποία ο εταίρος που προσχωρεί στη Συμφωνία θα ξεκινήσει τις εργασίες του</a:t>
            </a: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Το τελικό ποσό που θα λάβει ο </a:t>
            </a:r>
            <a:r>
              <a:rPr lang="el-GR" u="sng" dirty="0" err="1">
                <a:latin typeface="Times New Roman" panose="02020603050405020304" pitchFamily="18" charset="0"/>
                <a:cs typeface="Times New Roman" panose="02020603050405020304" pitchFamily="18" charset="0"/>
              </a:rPr>
              <a:t>αποχωρών</a:t>
            </a:r>
            <a:r>
              <a:rPr lang="el-GR" u="sng" dirty="0">
                <a:latin typeface="Times New Roman" panose="02020603050405020304" pitchFamily="18" charset="0"/>
                <a:cs typeface="Times New Roman" panose="02020603050405020304" pitchFamily="18" charset="0"/>
              </a:rPr>
              <a:t> εταίρος</a:t>
            </a:r>
            <a:r>
              <a:rPr lang="el-GR" dirty="0">
                <a:latin typeface="Times New Roman" panose="02020603050405020304" pitchFamily="18" charset="0"/>
                <a:cs typeface="Times New Roman" panose="02020603050405020304" pitchFamily="18" charset="0"/>
              </a:rPr>
              <a:t>, στην περίπτωση που έχει συμβάλει στην υλοποίηση της δράσης, </a:t>
            </a:r>
            <a:r>
              <a:rPr lang="el-GR" u="sng" dirty="0">
                <a:latin typeface="Times New Roman" panose="02020603050405020304" pitchFamily="18" charset="0"/>
                <a:cs typeface="Times New Roman" panose="02020603050405020304" pitchFamily="18" charset="0"/>
              </a:rPr>
              <a:t>θα καθοριστεί από την Εθνική Υπηρεσία</a:t>
            </a:r>
            <a:r>
              <a:rPr lang="el-GR" dirty="0">
                <a:latin typeface="Times New Roman" panose="02020603050405020304" pitchFamily="18" charset="0"/>
                <a:cs typeface="Times New Roman" panose="02020603050405020304" pitchFamily="18" charset="0"/>
              </a:rPr>
              <a:t>, αφού εξετάσει την πρόταση της κοινοπραξίας </a:t>
            </a: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Αν ο </a:t>
            </a:r>
            <a:r>
              <a:rPr lang="el-GR" u="sng" dirty="0" err="1">
                <a:latin typeface="Times New Roman" panose="02020603050405020304" pitchFamily="18" charset="0"/>
                <a:cs typeface="Times New Roman" panose="02020603050405020304" pitchFamily="18" charset="0"/>
              </a:rPr>
              <a:t>αποχωρών</a:t>
            </a:r>
            <a:r>
              <a:rPr lang="el-GR" u="sng" dirty="0">
                <a:latin typeface="Times New Roman" panose="02020603050405020304" pitchFamily="18" charset="0"/>
                <a:cs typeface="Times New Roman" panose="02020603050405020304" pitchFamily="18" charset="0"/>
              </a:rPr>
              <a:t> εταίρος δεν έχει συνεισφέρει</a:t>
            </a:r>
            <a:r>
              <a:rPr lang="el-GR" dirty="0">
                <a:latin typeface="Times New Roman" panose="02020603050405020304" pitchFamily="18" charset="0"/>
                <a:cs typeface="Times New Roman" panose="02020603050405020304" pitchFamily="18" charset="0"/>
              </a:rPr>
              <a:t> καθόλου στις δραστηριότητες του Σχεδίου μέχρι τη στιγμή της αποχώρησής του, </a:t>
            </a:r>
            <a:r>
              <a:rPr lang="el-GR" u="sng" dirty="0">
                <a:latin typeface="Times New Roman" panose="02020603050405020304" pitchFamily="18" charset="0"/>
                <a:cs typeface="Times New Roman" panose="02020603050405020304" pitchFamily="18" charset="0"/>
              </a:rPr>
              <a:t>δε δικαιούται να λάβει κανένα ποσό</a:t>
            </a: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Εάν ο εταίρος που αντικαθιστά τον </a:t>
            </a:r>
            <a:r>
              <a:rPr lang="el-GR" u="sng" dirty="0" err="1">
                <a:latin typeface="Times New Roman" panose="02020603050405020304" pitchFamily="18" charset="0"/>
                <a:cs typeface="Times New Roman" panose="02020603050405020304" pitchFamily="18" charset="0"/>
              </a:rPr>
              <a:t>αποχωρούντα</a:t>
            </a:r>
            <a:r>
              <a:rPr lang="el-GR" u="sng" dirty="0">
                <a:latin typeface="Times New Roman" panose="02020603050405020304" pitchFamily="18" charset="0"/>
                <a:cs typeface="Times New Roman" panose="02020603050405020304" pitchFamily="18" charset="0"/>
              </a:rPr>
              <a:t> αναλαμβάνει όλες τις υπολειπόμενες εργασίες</a:t>
            </a:r>
            <a:r>
              <a:rPr lang="el-GR" dirty="0">
                <a:latin typeface="Times New Roman" panose="02020603050405020304" pitchFamily="18" charset="0"/>
                <a:cs typeface="Times New Roman" panose="02020603050405020304" pitchFamily="18" charset="0"/>
              </a:rPr>
              <a:t> που αντιστοιχούσαν στον τελευταίο, τότε </a:t>
            </a:r>
            <a:r>
              <a:rPr lang="el-GR" u="sng" dirty="0">
                <a:latin typeface="Times New Roman" panose="02020603050405020304" pitchFamily="18" charset="0"/>
                <a:cs typeface="Times New Roman" panose="02020603050405020304" pitchFamily="18" charset="0"/>
              </a:rPr>
              <a:t>ολόκληρο το υπολειπόμενο ποσό του εταίρου που αποχώρησε θα κατανεμηθεί στο νέο εταίρο</a:t>
            </a:r>
          </a:p>
          <a:p>
            <a:pPr marL="285750" indent="-285750">
              <a:buFont typeface="Wingdings" panose="05000000000000000000" pitchFamily="2" charset="2"/>
              <a:buChar char="§"/>
            </a:pPr>
            <a:endParaRPr lang="el-GR" dirty="0">
              <a:latin typeface="Times New Roman" panose="02020603050405020304" pitchFamily="18" charset="0"/>
              <a:cs typeface="Times New Roman" panose="02020603050405020304" pitchFamily="18" charset="0"/>
            </a:endParaRPr>
          </a:p>
          <a:p>
            <a:pPr lvl="1">
              <a:tabLst>
                <a:tab pos="361950" algn="l"/>
              </a:tabLst>
            </a:pPr>
            <a:endParaRPr lang="el-GR" sz="2000" dirty="0"/>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294600" y="61452"/>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Λόγοι Τροποποίησης Συμφωνίας – Αποχώρηση &amp; Αντικατάσταση εταίρου (1/2)</a:t>
            </a:r>
            <a:endParaRPr lang="en-GB" sz="2800" b="1" dirty="0">
              <a:solidFill>
                <a:schemeClr val="bg1"/>
              </a:solidFill>
              <a:ea typeface="+mj-ea"/>
              <a:cs typeface="+mj-cs"/>
            </a:endParaRPr>
          </a:p>
        </p:txBody>
      </p:sp>
    </p:spTree>
    <p:extLst>
      <p:ext uri="{BB962C8B-B14F-4D97-AF65-F5344CB8AC3E}">
        <p14:creationId xmlns:p14="http://schemas.microsoft.com/office/powerpoint/2010/main" val="1909120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96037" y="990439"/>
            <a:ext cx="11940949" cy="9571851"/>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endParaRPr lang="el-GR" dirty="0">
              <a:solidFill>
                <a:srgbClr val="308879"/>
              </a:solidFill>
            </a:endParaRPr>
          </a:p>
          <a:p>
            <a:endParaRPr lang="el-GR" dirty="0">
              <a:solidFill>
                <a:srgbClr val="308879"/>
              </a:solidFill>
            </a:endParaRPr>
          </a:p>
          <a:p>
            <a:pPr marL="285750" indent="-285750" algn="just">
              <a:buFont typeface="Wingdings" panose="05000000000000000000" pitchFamily="2" charset="2"/>
              <a:buChar char="§"/>
            </a:pPr>
            <a:r>
              <a:rPr lang="en-GB" sz="2000" b="1" u="sng" dirty="0"/>
              <a:t>DATA SHEET – </a:t>
            </a:r>
            <a:r>
              <a:rPr lang="el-GR" sz="2000" b="1" u="sng" dirty="0"/>
              <a:t>ΔΕΛΤΙΟ ΔΕΔΟΜΕΝΩΝ</a:t>
            </a:r>
            <a:r>
              <a:rPr lang="en-GB" sz="2000" b="1" dirty="0"/>
              <a:t>:</a:t>
            </a:r>
            <a:endParaRPr lang="el-GR" sz="2000" b="1" dirty="0"/>
          </a:p>
          <a:p>
            <a:pPr algn="just"/>
            <a:endParaRPr lang="el-GR" sz="2000" b="1" dirty="0"/>
          </a:p>
          <a:p>
            <a:pPr marL="342900" indent="-342900" algn="just">
              <a:buAutoNum type="arabicPeriod"/>
            </a:pPr>
            <a:r>
              <a:rPr lang="en-GB" b="1" dirty="0"/>
              <a:t>General Data – </a:t>
            </a:r>
            <a:r>
              <a:rPr lang="el-GR" b="1" dirty="0"/>
              <a:t>Γενικά Στοιχεία</a:t>
            </a:r>
            <a:r>
              <a:rPr lang="en-GB" b="1" dirty="0"/>
              <a:t> </a:t>
            </a:r>
            <a:r>
              <a:rPr lang="en-GB" b="1" dirty="0">
                <a:sym typeface="Wingdings" panose="05000000000000000000" pitchFamily="2" charset="2"/>
              </a:rPr>
              <a:t> </a:t>
            </a:r>
            <a:r>
              <a:rPr lang="el-GR" dirty="0">
                <a:sym typeface="Wingdings" panose="05000000000000000000" pitchFamily="2" charset="2"/>
              </a:rPr>
              <a:t>Αριθμός έργου-Συμφωνίας, Τίτλος έργου, Πρόσκληση, Είδος δράσης (Συμπράξεις Συνεργασίας), Χορηγούσα αρχή, Ημερομηνίες Έναρξης – Λήξης του έργου, Διάρκεια έργου </a:t>
            </a:r>
          </a:p>
          <a:p>
            <a:pPr algn="just"/>
            <a:endParaRPr lang="el-GR" dirty="0">
              <a:sym typeface="Wingdings" panose="05000000000000000000" pitchFamily="2" charset="2"/>
            </a:endParaRPr>
          </a:p>
          <a:p>
            <a:pPr algn="just"/>
            <a:endParaRPr lang="el-GR" dirty="0">
              <a:sym typeface="Wingdings" panose="05000000000000000000" pitchFamily="2" charset="2"/>
            </a:endParaRPr>
          </a:p>
          <a:p>
            <a:pPr algn="just">
              <a:tabLst>
                <a:tab pos="361950" algn="l"/>
              </a:tabLst>
            </a:pPr>
            <a:r>
              <a:rPr lang="el-GR" b="1" dirty="0">
                <a:sym typeface="Wingdings" panose="05000000000000000000" pitchFamily="2" charset="2"/>
              </a:rPr>
              <a:t>2.   </a:t>
            </a:r>
            <a:r>
              <a:rPr lang="en-GB" b="1" dirty="0">
                <a:sym typeface="Wingdings" panose="05000000000000000000" pitchFamily="2" charset="2"/>
              </a:rPr>
              <a:t>Participating entities - </a:t>
            </a:r>
            <a:r>
              <a:rPr lang="el-GR" b="1" dirty="0">
                <a:sym typeface="Wingdings" panose="05000000000000000000" pitchFamily="2" charset="2"/>
              </a:rPr>
              <a:t>Συμμετέχουσες οντότητες</a:t>
            </a:r>
            <a:r>
              <a:rPr lang="en-GB" b="1" dirty="0">
                <a:sym typeface="Wingdings" panose="05000000000000000000" pitchFamily="2" charset="2"/>
              </a:rPr>
              <a:t>  </a:t>
            </a:r>
            <a:r>
              <a:rPr lang="el-GR" dirty="0">
                <a:sym typeface="Wingdings" panose="05000000000000000000" pitchFamily="2" charset="2"/>
              </a:rPr>
              <a:t>Παραπομπή στο Παράρτημα 1</a:t>
            </a:r>
          </a:p>
          <a:p>
            <a:pPr algn="just"/>
            <a:endParaRPr lang="el-GR" dirty="0">
              <a:sym typeface="Wingdings" panose="05000000000000000000" pitchFamily="2" charset="2"/>
            </a:endParaRPr>
          </a:p>
          <a:p>
            <a:pPr algn="just"/>
            <a:endParaRPr lang="el-GR" dirty="0">
              <a:sym typeface="Wingdings" panose="05000000000000000000" pitchFamily="2" charset="2"/>
            </a:endParaRPr>
          </a:p>
          <a:p>
            <a:pPr algn="just"/>
            <a:r>
              <a:rPr lang="el-GR" b="1" dirty="0">
                <a:sym typeface="Wingdings" panose="05000000000000000000" pitchFamily="2" charset="2"/>
              </a:rPr>
              <a:t>3.    </a:t>
            </a:r>
            <a:r>
              <a:rPr lang="en-GB" b="1" dirty="0">
                <a:sym typeface="Wingdings" panose="05000000000000000000" pitchFamily="2" charset="2"/>
              </a:rPr>
              <a:t>Grant – </a:t>
            </a:r>
            <a:r>
              <a:rPr lang="el-GR" b="1" dirty="0">
                <a:sym typeface="Wingdings" panose="05000000000000000000" pitchFamily="2" charset="2"/>
              </a:rPr>
              <a:t>Επιχορήγηση  </a:t>
            </a:r>
            <a:r>
              <a:rPr lang="el-GR" dirty="0">
                <a:sym typeface="Wingdings" panose="05000000000000000000" pitchFamily="2" charset="2"/>
              </a:rPr>
              <a:t>Ανώτατο Ποσό Επιχορήγησης, Μορφή Επιχορήγησης</a:t>
            </a:r>
          </a:p>
          <a:p>
            <a:pPr algn="just"/>
            <a:endParaRPr lang="el-GR" dirty="0">
              <a:sym typeface="Wingdings" panose="05000000000000000000" pitchFamily="2" charset="2"/>
            </a:endParaRPr>
          </a:p>
          <a:p>
            <a:pPr algn="just"/>
            <a:endParaRPr lang="el-GR" dirty="0">
              <a:sym typeface="Wingdings" panose="05000000000000000000" pitchFamily="2" charset="2"/>
            </a:endParaRPr>
          </a:p>
          <a:p>
            <a:pPr marL="361950" indent="-361950" algn="just"/>
            <a:r>
              <a:rPr lang="el-GR" sz="1800" b="1"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1800" b="1"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Reporting, payments and recoveries</a:t>
            </a:r>
            <a:r>
              <a:rPr lang="el-GR" b="1" dirty="0">
                <a:latin typeface="Times New Roman" panose="02020603050405020304" pitchFamily="18" charset="0"/>
                <a:ea typeface="Times New Roman" panose="02020603050405020304" pitchFamily="18" charset="0"/>
                <a:cs typeface="Times New Roman" panose="02020603050405020304" pitchFamily="18" charset="0"/>
              </a:rPr>
              <a:t> </a:t>
            </a:r>
            <a:r>
              <a:rPr lang="el-GR" dirty="0">
                <a:latin typeface="Times New Roman" panose="02020603050405020304" pitchFamily="18" charset="0"/>
                <a:ea typeface="Times New Roman" panose="02020603050405020304" pitchFamily="18" charset="0"/>
                <a:cs typeface="Times New Roman" panose="02020603050405020304" pitchFamily="18" charset="0"/>
              </a:rPr>
              <a:t>-</a:t>
            </a:r>
            <a:r>
              <a:rPr lang="el-GR" b="1" dirty="0">
                <a:latin typeface="Times New Roman" panose="02020603050405020304" pitchFamily="18" charset="0"/>
                <a:ea typeface="Times New Roman" panose="02020603050405020304" pitchFamily="18" charset="0"/>
                <a:cs typeface="Times New Roman" panose="02020603050405020304" pitchFamily="18" charset="0"/>
              </a:rPr>
              <a:t> </a:t>
            </a:r>
            <a:r>
              <a:rPr lang="el-GR" b="1" dirty="0">
                <a:sym typeface="Wingdings" panose="05000000000000000000" pitchFamily="2" charset="2"/>
              </a:rPr>
              <a:t>Υποβολή Εκθέσεων, πληρωμές και ανακτήσεις ποσών  </a:t>
            </a:r>
            <a:r>
              <a:rPr lang="el-GR" dirty="0">
                <a:sym typeface="Wingdings" panose="05000000000000000000" pitchFamily="2" charset="2"/>
              </a:rPr>
              <a:t>Χρονοδιάγραμμα Υποβολής Εκθέσεων και Πληρωμών, Ύψος Πληρωμών Προχρηματοδότησης, Τραπεζικά Στοιχεία Συντονιστή Εταίρου (Παραπομπή στο Παράρτημα 3), Ευθύνη σε περίπτωση ανάκτησης ποσού</a:t>
            </a:r>
          </a:p>
          <a:p>
            <a:pPr marL="361950" indent="-361950" algn="just"/>
            <a:endParaRPr lang="el-GR" dirty="0">
              <a:sym typeface="Wingdings" panose="05000000000000000000" pitchFamily="2" charset="2"/>
            </a:endParaRPr>
          </a:p>
          <a:p>
            <a:pPr algn="just"/>
            <a:endParaRPr lang="el-GR" b="1" dirty="0">
              <a:sym typeface="Wingdings" panose="05000000000000000000" pitchFamily="2" charset="2"/>
            </a:endParaRPr>
          </a:p>
          <a:p>
            <a:pPr marL="342900" indent="-342900" algn="just">
              <a:buAutoNum type="arabicPeriod"/>
            </a:pPr>
            <a:endParaRPr lang="en-GB" dirty="0">
              <a:sym typeface="Wingdings" panose="05000000000000000000" pitchFamily="2" charset="2"/>
            </a:endParaRPr>
          </a:p>
          <a:p>
            <a:pPr marL="342900" indent="-342900" algn="just">
              <a:buAutoNum type="arabicPeriod"/>
            </a:pPr>
            <a:endParaRPr lang="en-GB" dirty="0">
              <a:sym typeface="Wingdings" panose="05000000000000000000" pitchFamily="2" charset="2"/>
            </a:endParaRPr>
          </a:p>
          <a:p>
            <a:pPr marL="342900" indent="-342900" algn="just">
              <a:buAutoNum type="arabicPeriod"/>
            </a:pPr>
            <a:endParaRPr lang="el-GR" b="1" dirty="0"/>
          </a:p>
          <a:p>
            <a:pPr marL="285750" indent="-285750" algn="just">
              <a:buFont typeface="Wingdings" panose="05000000000000000000" pitchFamily="2" charset="2"/>
              <a:buChar char="ü"/>
            </a:pPr>
            <a:endParaRPr lang="en-GB" b="1" dirty="0">
              <a:sym typeface="Wingdings" panose="05000000000000000000" pitchFamily="2" charset="2"/>
            </a:endParaRPr>
          </a:p>
          <a:p>
            <a:pPr marL="285750" indent="-285750" algn="just">
              <a:buFont typeface="Wingdings" panose="05000000000000000000" pitchFamily="2" charset="2"/>
              <a:buChar char="ü"/>
            </a:pPr>
            <a:endParaRPr lang="el-GR" b="1" dirty="0">
              <a:sym typeface="Wingdings" panose="05000000000000000000" pitchFamily="2" charset="2"/>
            </a:endParaRPr>
          </a:p>
          <a:p>
            <a:pPr marL="285750" indent="-285750" algn="just">
              <a:buFont typeface="Wingdings" panose="05000000000000000000" pitchFamily="2" charset="2"/>
              <a:buChar char="ü"/>
            </a:pPr>
            <a:endParaRPr lang="el-GR" dirty="0"/>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0" y="22692"/>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 Όροι και Προϋποθέσεις (</a:t>
            </a:r>
            <a:r>
              <a:rPr lang="en-GB" sz="2800" b="1" dirty="0">
                <a:solidFill>
                  <a:schemeClr val="bg1"/>
                </a:solidFill>
                <a:ea typeface="+mj-ea"/>
                <a:cs typeface="+mj-cs"/>
              </a:rPr>
              <a:t>2</a:t>
            </a:r>
            <a:r>
              <a:rPr lang="el-GR" sz="2800" b="1" dirty="0">
                <a:solidFill>
                  <a:schemeClr val="bg1"/>
                </a:solidFill>
                <a:ea typeface="+mj-ea"/>
                <a:cs typeface="+mj-cs"/>
              </a:rPr>
              <a:t>/10)</a:t>
            </a:r>
            <a:endParaRPr lang="en-GB" sz="2800" b="1" dirty="0">
              <a:solidFill>
                <a:schemeClr val="bg1"/>
              </a:solidFill>
              <a:ea typeface="+mj-ea"/>
              <a:cs typeface="+mj-cs"/>
            </a:endParaRPr>
          </a:p>
        </p:txBody>
      </p:sp>
    </p:spTree>
    <p:extLst>
      <p:ext uri="{BB962C8B-B14F-4D97-AF65-F5344CB8AC3E}">
        <p14:creationId xmlns:p14="http://schemas.microsoft.com/office/powerpoint/2010/main" val="18845114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1195308"/>
            <a:ext cx="11377264" cy="4062651"/>
          </a:xfrm>
          <a:prstGeom prst="rect">
            <a:avLst/>
          </a:prstGeom>
          <a:noFill/>
        </p:spPr>
        <p:txBody>
          <a:bodyPr wrap="square" rtlCol="0">
            <a:spAutoFit/>
          </a:bodyPr>
          <a:lstStyle/>
          <a:p>
            <a:pPr marL="342900" indent="-342900">
              <a:buFont typeface="Wingdings" panose="05000000000000000000" pitchFamily="2" charset="2"/>
              <a:buChar char="§"/>
            </a:pPr>
            <a:r>
              <a:rPr lang="el-GR" sz="2000" b="1" u="sng" dirty="0"/>
              <a:t>Στην περίπτωση όπου ένας εταίρος αποχωρεί, αλλά αντικαθίσταται από κάποιον άλλο, ισχύουν τα εξής</a:t>
            </a:r>
            <a:r>
              <a:rPr lang="el-GR" sz="2000" b="1" dirty="0"/>
              <a:t>:</a:t>
            </a:r>
          </a:p>
          <a:p>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Εάν ο εταίρος που αντικαθιστά τον </a:t>
            </a:r>
            <a:r>
              <a:rPr lang="el-GR" u="sng" dirty="0" err="1">
                <a:latin typeface="Times New Roman" panose="02020603050405020304" pitchFamily="18" charset="0"/>
                <a:cs typeface="Times New Roman" panose="02020603050405020304" pitchFamily="18" charset="0"/>
              </a:rPr>
              <a:t>αποχωρούντα</a:t>
            </a:r>
            <a:r>
              <a:rPr lang="el-GR" u="sng" dirty="0">
                <a:latin typeface="Times New Roman" panose="02020603050405020304" pitchFamily="18" charset="0"/>
                <a:cs typeface="Times New Roman" panose="02020603050405020304" pitchFamily="18" charset="0"/>
              </a:rPr>
              <a:t> δεν αναλαμβάνει αυτούσιες τις υπολειπόμενες εργασίες</a:t>
            </a:r>
            <a:r>
              <a:rPr lang="el-GR" dirty="0">
                <a:latin typeface="Times New Roman" panose="02020603050405020304" pitchFamily="18" charset="0"/>
                <a:cs typeface="Times New Roman" panose="02020603050405020304" pitchFamily="18" charset="0"/>
              </a:rPr>
              <a:t> που αντιστοιχούσαν στον τελευταίο, </a:t>
            </a:r>
            <a:r>
              <a:rPr lang="el-GR" u="sng" dirty="0">
                <a:latin typeface="Times New Roman" panose="02020603050405020304" pitchFamily="18" charset="0"/>
                <a:cs typeface="Times New Roman" panose="02020603050405020304" pitchFamily="18" charset="0"/>
              </a:rPr>
              <a:t>θα γίνει ανακατανομή του υπολειπόμενου κονδυλίου σε όλους τους εναπομείναντες εταίρους</a:t>
            </a:r>
            <a:r>
              <a:rPr lang="el-GR" dirty="0">
                <a:latin typeface="Times New Roman" panose="02020603050405020304" pitchFamily="18" charset="0"/>
                <a:cs typeface="Times New Roman" panose="02020603050405020304" pitchFamily="18" charset="0"/>
              </a:rPr>
              <a:t>, συμπεριλαμβανομένου και του νέου εταίρου, στη βάση της αναθεωρημένης κατανομής εργασίας. Η προτεινόμενη ανακατανομή πρέπει να παρουσιαστεί στο αίτημα για επιχορήγηση, ούτως ώστε να εξεταστεί και να εγκριθεί από την Εθνική Υπηρεσία</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Στο αίτημα τροποποίησης της Συμφωνίας θα πρέπει να αναγράφονται ρητά οι ημερομηνίες έναρξης ισχύος της διακοπής της συμμετοχής του πρώτου δικαιούχου και της προσχώρησης του νέου δικαιούχου</a:t>
            </a:r>
            <a:r>
              <a:rPr lang="el-GR" dirty="0">
                <a:latin typeface="Times New Roman" panose="02020603050405020304" pitchFamily="18" charset="0"/>
                <a:cs typeface="Times New Roman" panose="02020603050405020304" pitchFamily="18" charset="0"/>
              </a:rPr>
              <a:t> στη δράση, οι οποίες να είναι μεταγενέστερες της υποβολής του αιτήματος </a:t>
            </a:r>
          </a:p>
          <a:p>
            <a:endParaRPr lang="el-GR" dirty="0">
              <a:latin typeface="Times New Roman" panose="02020603050405020304" pitchFamily="18" charset="0"/>
              <a:cs typeface="Times New Roman" panose="02020603050405020304" pitchFamily="18" charset="0"/>
            </a:endParaRPr>
          </a:p>
          <a:p>
            <a:pPr lvl="1">
              <a:tabLst>
                <a:tab pos="361950" algn="l"/>
              </a:tabLst>
            </a:pPr>
            <a:endParaRPr lang="el-GR" sz="2000" dirty="0"/>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294600"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Λόγοι Τροποποίησης Συμφωνίας – Αποχώρηση &amp; Αντικατάσταση εταίρου (2/2)</a:t>
            </a:r>
            <a:endParaRPr lang="en-GB" sz="2800" b="1" dirty="0">
              <a:solidFill>
                <a:schemeClr val="bg1"/>
              </a:solidFill>
              <a:ea typeface="+mj-ea"/>
              <a:cs typeface="+mj-cs"/>
            </a:endParaRPr>
          </a:p>
        </p:txBody>
      </p:sp>
    </p:spTree>
    <p:extLst>
      <p:ext uri="{BB962C8B-B14F-4D97-AF65-F5344CB8AC3E}">
        <p14:creationId xmlns:p14="http://schemas.microsoft.com/office/powerpoint/2010/main" val="19525793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79376" y="1326585"/>
            <a:ext cx="11083460" cy="4062651"/>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Στην περίπτωση που προστίθεται ένας εταίρος στην Κοινοπραξία, χωρίς να αποχωρεί κάποιος άλλος, ισχύουν τα εξής</a:t>
            </a:r>
            <a:r>
              <a:rPr lang="el-GR" sz="2000" b="1" dirty="0"/>
              <a:t>:</a:t>
            </a:r>
          </a:p>
          <a:p>
            <a:pPr algn="just"/>
            <a:endParaRPr lang="el-GR" b="1" dirty="0"/>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προσθήκη εταίρου γίνεται αποδεκτή, εφόσον </a:t>
            </a:r>
            <a:r>
              <a:rPr lang="el-GR" u="sng" dirty="0">
                <a:latin typeface="Times New Roman" panose="02020603050405020304" pitchFamily="18" charset="0"/>
                <a:cs typeface="Times New Roman" panose="02020603050405020304" pitchFamily="18" charset="0"/>
              </a:rPr>
              <a:t>αποδεδειγμένα ενισχύει την ποιότητα/αποτελεσματικότητα της κοινοπραξίας</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Στο αίτημα για τροποποίηση πρέπει να δηλώνεται ξεκάθαρα η ημερομηνία κατά την οποία ο νέος εταίρος θα προσχωρήσει</a:t>
            </a:r>
            <a:r>
              <a:rPr lang="el-GR" dirty="0">
                <a:latin typeface="Times New Roman" panose="02020603050405020304" pitchFamily="18" charset="0"/>
                <a:cs typeface="Times New Roman" panose="02020603050405020304" pitchFamily="18" charset="0"/>
              </a:rPr>
              <a:t> στη Συμφωνία (και η ημερομηνία έναρξης των εργασιών του, εάν διαφέρει από την προηγούμενη) και </a:t>
            </a:r>
            <a:r>
              <a:rPr lang="el-GR" u="sng" dirty="0">
                <a:latin typeface="Times New Roman" panose="02020603050405020304" pitchFamily="18" charset="0"/>
                <a:cs typeface="Times New Roman" panose="02020603050405020304" pitchFamily="18" charset="0"/>
              </a:rPr>
              <a:t>να περιγράφεται η ακριβής συνεισφορά του</a:t>
            </a:r>
            <a:r>
              <a:rPr lang="el-GR" dirty="0">
                <a:latin typeface="Times New Roman" panose="02020603050405020304" pitchFamily="18" charset="0"/>
                <a:cs typeface="Times New Roman" panose="02020603050405020304" pitchFamily="18" charset="0"/>
              </a:rPr>
              <a:t> στην υλοποίηση των δραστηριοτήτων του Σχεδίου</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Στο αίτημα για τροποποίηση πρέπει, επίσης, να παρουσιάζονται λεπτομερώς η αναθεωρημένη κατανομή εργασιών </a:t>
            </a:r>
            <a:r>
              <a:rPr lang="el-GR" dirty="0">
                <a:latin typeface="Times New Roman" panose="02020603050405020304" pitchFamily="18" charset="0"/>
                <a:cs typeface="Times New Roman" panose="02020603050405020304" pitchFamily="18" charset="0"/>
              </a:rPr>
              <a:t>και </a:t>
            </a:r>
            <a:r>
              <a:rPr lang="el-GR" u="sng" dirty="0">
                <a:latin typeface="Times New Roman" panose="02020603050405020304" pitchFamily="18" charset="0"/>
                <a:cs typeface="Times New Roman" panose="02020603050405020304" pitchFamily="18" charset="0"/>
              </a:rPr>
              <a:t>η επακόλουθη αναθεωρημένη κατανομή κονδυλίων</a:t>
            </a:r>
          </a:p>
          <a:p>
            <a:pPr algn="just"/>
            <a:endParaRPr lang="en-GB" sz="1800" b="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en-GB" sz="1800" b="0" i="0" u="none" strike="noStrike" baseline="0" dirty="0">
                <a:solidFill>
                  <a:srgbClr val="000000"/>
                </a:solidFill>
                <a:latin typeface="Times New Roman" panose="02020603050405020304" pitchFamily="18" charset="0"/>
                <a:cs typeface="Times New Roman" panose="02020603050405020304" pitchFamily="18" charset="0"/>
              </a:rPr>
              <a:t> </a:t>
            </a:r>
            <a:endParaRPr lang="el-GR" sz="2000" dirty="0">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672752" y="9939"/>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Λόγοι Τροποποίησης Συμφωνίας - Προσθήκη Εταίρου Χωρίς Αποχώρηση</a:t>
            </a:r>
            <a:endParaRPr lang="en-GB" sz="2800" b="1" dirty="0">
              <a:solidFill>
                <a:schemeClr val="bg1"/>
              </a:solidFill>
              <a:ea typeface="+mj-ea"/>
              <a:cs typeface="+mj-cs"/>
            </a:endParaRPr>
          </a:p>
        </p:txBody>
      </p:sp>
    </p:spTree>
    <p:extLst>
      <p:ext uri="{BB962C8B-B14F-4D97-AF65-F5344CB8AC3E}">
        <p14:creationId xmlns:p14="http://schemas.microsoft.com/office/powerpoint/2010/main" val="24829162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1161667"/>
            <a:ext cx="11017224" cy="5447645"/>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Οι εταίροι που προστίθενται στην κοινοπραξία, είτε χωρίς να έχει προηγηθεί η αποχώρηση κάποιου άλλου εταίρου είτε αντικαθιστώντας κάποιον άλλον εταίρο, πρέπει να</a:t>
            </a:r>
            <a:r>
              <a:rPr lang="el-GR" sz="2000" b="1" dirty="0"/>
              <a:t>:</a:t>
            </a:r>
          </a:p>
          <a:p>
            <a:pPr algn="just"/>
            <a:endParaRPr lang="el-GR" sz="2200" b="1" dirty="0"/>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Είναι </a:t>
            </a:r>
            <a:r>
              <a:rPr lang="el-GR" u="sng" dirty="0">
                <a:latin typeface="Times New Roman" panose="02020603050405020304" pitchFamily="18" charset="0"/>
                <a:cs typeface="Times New Roman" panose="02020603050405020304" pitchFamily="18" charset="0"/>
              </a:rPr>
              <a:t>επιλέξιμοι για συμμετοχή</a:t>
            </a:r>
            <a:r>
              <a:rPr lang="el-GR" dirty="0">
                <a:latin typeface="Times New Roman" panose="02020603050405020304" pitchFamily="18" charset="0"/>
                <a:cs typeface="Times New Roman" panose="02020603050405020304" pitchFamily="18" charset="0"/>
              </a:rPr>
              <a:t> στη δράση</a:t>
            </a:r>
          </a:p>
          <a:p>
            <a:pPr algn="just"/>
            <a:endParaRPr lang="el-GR" sz="22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Είναι </a:t>
            </a:r>
            <a:r>
              <a:rPr lang="el-GR" u="sng" dirty="0">
                <a:latin typeface="Times New Roman" panose="02020603050405020304" pitchFamily="18" charset="0"/>
                <a:cs typeface="Times New Roman" panose="02020603050405020304" pitchFamily="18" charset="0"/>
              </a:rPr>
              <a:t>κάτοχοι ενός μοναδικού αναγνωριστικού κωδικού </a:t>
            </a:r>
            <a:r>
              <a:rPr lang="en-GB" u="sng" dirty="0">
                <a:latin typeface="Times New Roman" panose="02020603050405020304" pitchFamily="18" charset="0"/>
                <a:cs typeface="Times New Roman" panose="02020603050405020304" pitchFamily="18" charset="0"/>
              </a:rPr>
              <a:t>OID, </a:t>
            </a:r>
            <a:r>
              <a:rPr lang="el-GR" u="sng" dirty="0">
                <a:latin typeface="Times New Roman" panose="02020603050405020304" pitchFamily="18" charset="0"/>
                <a:cs typeface="Times New Roman" panose="02020603050405020304" pitchFamily="18" charset="0"/>
              </a:rPr>
              <a:t>τα στοιχεία του οποίου έχουν επικυρωθεί</a:t>
            </a:r>
            <a:r>
              <a:rPr lang="el-GR" dirty="0">
                <a:latin typeface="Times New Roman" panose="02020603050405020304" pitchFamily="18" charset="0"/>
                <a:cs typeface="Times New Roman" panose="02020603050405020304" pitchFamily="18" charset="0"/>
              </a:rPr>
              <a:t> από την Εθνική Υπηρεσία της χώρας όπου εδρεύει</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Έχουν υπογράψει έντυπο εξουσιοδότησης</a:t>
            </a:r>
            <a:r>
              <a:rPr lang="el-GR"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mandate),</a:t>
            </a:r>
            <a:r>
              <a:rPr lang="el-GR" dirty="0">
                <a:latin typeface="Times New Roman" panose="02020603050405020304" pitchFamily="18" charset="0"/>
                <a:cs typeface="Times New Roman" panose="02020603050405020304" pitchFamily="18" charset="0"/>
              </a:rPr>
              <a:t> αντίστοιχο με αυτό που υπέγραψαν οι εταίροι που συμπεριλήφθηκαν στην αίτηση για επιχορήγηση </a:t>
            </a:r>
            <a:r>
              <a:rPr lang="el-GR" u="sng" dirty="0">
                <a:latin typeface="Times New Roman" panose="02020603050405020304" pitchFamily="18" charset="0"/>
                <a:cs typeface="Times New Roman" panose="02020603050405020304" pitchFamily="18" charset="0"/>
              </a:rPr>
              <a:t>ή έντυπο προσχώρησης</a:t>
            </a:r>
            <a:r>
              <a:rPr lang="el-GR"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accession form)</a:t>
            </a:r>
            <a:r>
              <a:rPr lang="el-GR" dirty="0">
                <a:latin typeface="Times New Roman" panose="02020603050405020304" pitchFamily="18" charset="0"/>
                <a:cs typeface="Times New Roman" panose="02020603050405020304" pitchFamily="18" charset="0"/>
              </a:rPr>
              <a:t>. Το έντυπο αυτό θα πρέπει να συμπεριληφθεί στο αίτημα για τροποποίηση της Συμφωνίας Επιχορήγησης</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sz="800" dirty="0"/>
          </a:p>
          <a:p>
            <a:pPr algn="l"/>
            <a:endParaRPr lang="en-GB" sz="1800" b="0" i="0" u="none" strike="noStrike" baseline="0" dirty="0">
              <a:solidFill>
                <a:srgbClr val="000000"/>
              </a:solidFill>
              <a:latin typeface="Calibri" panose="020F0502020204030204" pitchFamily="34" charset="0"/>
            </a:endParaRPr>
          </a:p>
          <a:p>
            <a:pPr algn="l"/>
            <a:r>
              <a:rPr lang="en-GB" sz="1800" b="0" i="0" u="none" strike="noStrike" baseline="0" dirty="0">
                <a:solidFill>
                  <a:srgbClr val="000000"/>
                </a:solidFill>
                <a:latin typeface="Calibri" panose="020F0502020204030204" pitchFamily="34" charset="0"/>
              </a:rPr>
              <a:t> </a:t>
            </a:r>
          </a:p>
          <a:p>
            <a:r>
              <a:rPr lang="en-GB" sz="1800" b="0" i="0" u="none" strike="noStrike" baseline="0" dirty="0">
                <a:solidFill>
                  <a:srgbClr val="000000"/>
                </a:solidFill>
                <a:latin typeface="Calibri" panose="020F0502020204030204" pitchFamily="34" charset="0"/>
              </a:rPr>
              <a:t> </a:t>
            </a:r>
          </a:p>
          <a:p>
            <a:endParaRPr lang="en-GB" sz="1800" b="0" i="0" u="none" strike="noStrike" baseline="0" dirty="0">
              <a:solidFill>
                <a:srgbClr val="000000"/>
              </a:solidFill>
              <a:latin typeface="Calibri" panose="020F0502020204030204" pitchFamily="34" charset="0"/>
            </a:endParaRPr>
          </a:p>
          <a:p>
            <a:endParaRPr lang="en-GB" sz="1800" b="0" i="0" u="none" strike="noStrike" baseline="0" dirty="0">
              <a:solidFill>
                <a:srgbClr val="000000"/>
              </a:solidFill>
              <a:latin typeface="Calibri" panose="020F0502020204030204" pitchFamily="34" charset="0"/>
            </a:endParaRPr>
          </a:p>
          <a:p>
            <a:pPr lvl="1">
              <a:tabLst>
                <a:tab pos="361950" algn="l"/>
              </a:tabLst>
            </a:pPr>
            <a:endParaRPr lang="el-GR" sz="2000" dirty="0"/>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2256928" y="63664"/>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Προϋποθέσεις Συμμετοχής Προστιθέμενων Εταίρων</a:t>
            </a:r>
            <a:endParaRPr lang="en-GB" sz="2800" b="1" dirty="0">
              <a:solidFill>
                <a:schemeClr val="bg1"/>
              </a:solidFill>
              <a:ea typeface="+mj-ea"/>
              <a:cs typeface="+mj-cs"/>
            </a:endParaRPr>
          </a:p>
        </p:txBody>
      </p:sp>
    </p:spTree>
    <p:extLst>
      <p:ext uri="{BB962C8B-B14F-4D97-AF65-F5344CB8AC3E}">
        <p14:creationId xmlns:p14="http://schemas.microsoft.com/office/powerpoint/2010/main" val="13255273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1180369"/>
            <a:ext cx="11083460" cy="4308872"/>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Στην περίπτωση που η κοινοπραξία προτείνει αλλαγές στο Πρόγραμμα Εργασίας</a:t>
            </a:r>
            <a:r>
              <a:rPr lang="el-GR" sz="2000" b="1" dirty="0"/>
              <a:t>:</a:t>
            </a:r>
          </a:p>
          <a:p>
            <a:pPr algn="just"/>
            <a:endParaRPr lang="el-GR" sz="2000" b="1" dirty="0"/>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Οι αλλαγές αυτές </a:t>
            </a:r>
            <a:r>
              <a:rPr lang="el-GR" u="sng" dirty="0">
                <a:latin typeface="Times New Roman" panose="02020603050405020304" pitchFamily="18" charset="0"/>
                <a:cs typeface="Times New Roman" panose="02020603050405020304" pitchFamily="18" charset="0"/>
              </a:rPr>
              <a:t>δε θα πρέπει να επηρεάζουν την υλοποίηση των αρχικών στόχων</a:t>
            </a:r>
            <a:r>
              <a:rPr lang="el-GR" dirty="0">
                <a:latin typeface="Times New Roman" panose="02020603050405020304" pitchFamily="18" charset="0"/>
                <a:cs typeface="Times New Roman" panose="02020603050405020304" pitchFamily="18" charset="0"/>
              </a:rPr>
              <a:t> του έργου</a:t>
            </a:r>
          </a:p>
          <a:p>
            <a:pPr algn="just"/>
            <a:endParaRPr lang="el-GR" b="1" dirty="0"/>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Στο αίτημα τροποποίησης θα πρέπει </a:t>
            </a:r>
            <a:r>
              <a:rPr lang="el-GR" u="sng" dirty="0">
                <a:latin typeface="Times New Roman" panose="02020603050405020304" pitchFamily="18" charset="0"/>
                <a:cs typeface="Times New Roman" panose="02020603050405020304" pitchFamily="18" charset="0"/>
              </a:rPr>
              <a:t>να περιγράφονται αναλυτικά οι υφιστάμενες δραστηριότητες που επηρεάζονται και/ή οι δραστηριότητες που προστίθενται</a:t>
            </a:r>
            <a:r>
              <a:rPr lang="el-GR" dirty="0">
                <a:latin typeface="Times New Roman" panose="02020603050405020304" pitchFamily="18" charset="0"/>
                <a:cs typeface="Times New Roman" panose="02020603050405020304" pitchFamily="18" charset="0"/>
              </a:rPr>
              <a:t> στο έργο</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Στο αίτημα για τροποποίηση πρέπει </a:t>
            </a:r>
            <a:r>
              <a:rPr lang="el-GR" u="sng" dirty="0">
                <a:latin typeface="Times New Roman" panose="02020603050405020304" pitchFamily="18" charset="0"/>
                <a:cs typeface="Times New Roman" panose="02020603050405020304" pitchFamily="18" charset="0"/>
              </a:rPr>
              <a:t>να επισυνάπτεται το αναθεωρημένο Πρόγραμμα Εργασίας, με τη μορφή </a:t>
            </a:r>
            <a:r>
              <a:rPr lang="en-GB" u="sng" dirty="0">
                <a:latin typeface="Times New Roman" panose="02020603050405020304" pitchFamily="18" charset="0"/>
                <a:cs typeface="Times New Roman" panose="02020603050405020304" pitchFamily="18" charset="0"/>
              </a:rPr>
              <a:t>Gantt Chart</a:t>
            </a:r>
            <a:endParaRPr lang="en-GB"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Οι αλλαγές αυτές μπορεί να επιφέρουν αλλαγές στην κατανομή κονδυλίου (είτε σε επίπεδο Πακέτων Εργασίας είτε σε επίπεδο δραστηριοτήτων</a:t>
            </a:r>
            <a:r>
              <a:rPr lang="el-GR" dirty="0">
                <a:latin typeface="Times New Roman" panose="02020603050405020304" pitchFamily="18" charset="0"/>
                <a:cs typeface="Times New Roman" panose="02020603050405020304" pitchFamily="18" charset="0"/>
              </a:rPr>
              <a:t>), ως αποτέλεσμα της ανακατανομής εργασίας</a:t>
            </a:r>
            <a:endParaRPr lang="en-GB"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u="sng" dirty="0">
              <a:latin typeface="Times New Roman" panose="02020603050405020304" pitchFamily="18" charset="0"/>
              <a:cs typeface="Times New Roman" panose="02020603050405020304" pitchFamily="18" charset="0"/>
            </a:endParaRPr>
          </a:p>
          <a:p>
            <a:pPr algn="just"/>
            <a:endParaRPr lang="en-GB" sz="1800" b="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en-GB" sz="1800" b="0" i="0" u="none" strike="noStrike" baseline="0" dirty="0">
                <a:solidFill>
                  <a:srgbClr val="000000"/>
                </a:solidFill>
                <a:latin typeface="Times New Roman" panose="02020603050405020304" pitchFamily="18" charset="0"/>
                <a:cs typeface="Times New Roman" panose="02020603050405020304" pitchFamily="18" charset="0"/>
              </a:rPr>
              <a:t> </a:t>
            </a:r>
            <a:endParaRPr lang="el-GR" sz="2000" dirty="0">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960784" y="19878"/>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Λόγοι Τροποποίησης Συμφωνίας – Αλλαγές στο Πρόγραμμα Εργασίας</a:t>
            </a:r>
            <a:endParaRPr lang="en-GB" sz="2800" b="1" dirty="0">
              <a:solidFill>
                <a:schemeClr val="bg1"/>
              </a:solidFill>
              <a:ea typeface="+mj-ea"/>
              <a:cs typeface="+mj-cs"/>
            </a:endParaRPr>
          </a:p>
        </p:txBody>
      </p:sp>
    </p:spTree>
    <p:extLst>
      <p:ext uri="{BB962C8B-B14F-4D97-AF65-F5344CB8AC3E}">
        <p14:creationId xmlns:p14="http://schemas.microsoft.com/office/powerpoint/2010/main" val="6170075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63352" y="908720"/>
            <a:ext cx="11083460" cy="6494085"/>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Στην περίπτωση που η τροποποίηση αφορά την αλλαγή των τραπεζικών στοιχείων του συντονιστή</a:t>
            </a:r>
            <a:r>
              <a:rPr lang="el-GR" sz="2000" b="1" dirty="0"/>
              <a:t>:</a:t>
            </a:r>
          </a:p>
          <a:p>
            <a:pPr algn="just"/>
            <a:endParaRPr lang="el-GR" sz="2000" b="1" dirty="0"/>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Στο αίτημα για τροποποίηση θα πρέπει να περιλαμβάνονται τα ακόλουθα έντυπα</a:t>
            </a:r>
            <a:r>
              <a:rPr lang="el-GR" dirty="0">
                <a:latin typeface="Times New Roman" panose="02020603050405020304" pitchFamily="18" charset="0"/>
                <a:cs typeface="Times New Roman" panose="02020603050405020304" pitchFamily="18" charset="0"/>
              </a:rPr>
              <a:t>, συμπληρωμένα με τα νέα τραπεζικά στοιχεία:</a:t>
            </a:r>
          </a:p>
          <a:p>
            <a:pPr algn="just"/>
            <a:endParaRPr lang="el-GR" sz="1800" b="1" dirty="0">
              <a:solidFill>
                <a:srgbClr val="308879"/>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endParaRPr>
          </a:p>
          <a:p>
            <a:pPr algn="just"/>
            <a:r>
              <a:rPr lang="en-GB" sz="1800" b="1" dirty="0">
                <a:solidFill>
                  <a:srgbClr val="308879"/>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Financial Identification</a:t>
            </a:r>
            <a:r>
              <a:rPr lang="en-GB" sz="1800" dirty="0">
                <a:solidFill>
                  <a:srgbClr val="308879"/>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en-GB" sz="1800" b="1" dirty="0">
                <a:solidFill>
                  <a:srgbClr val="308879"/>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Form</a:t>
            </a:r>
            <a:r>
              <a:rPr lang="en-GB" sz="1800" dirty="0">
                <a:solidFill>
                  <a:srgbClr val="308879"/>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endParaRPr lang="el-GR" sz="1800" dirty="0">
              <a:solidFill>
                <a:srgbClr val="308879"/>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GB" dirty="0">
                <a:solidFill>
                  <a:srgbClr val="308879"/>
                </a:solidFill>
                <a:latin typeface="Times New Roman" panose="02020603050405020304" pitchFamily="18" charset="0"/>
                <a:cs typeface="Times New Roman" panose="02020603050405020304" pitchFamily="18" charset="0"/>
              </a:rPr>
              <a:t>IBAN Certificate</a:t>
            </a:r>
            <a:endParaRPr lang="el-GR" dirty="0">
              <a:solidFill>
                <a:srgbClr val="308879"/>
              </a:solidFill>
              <a:latin typeface="Times New Roman" panose="02020603050405020304" pitchFamily="18" charset="0"/>
              <a:cs typeface="Times New Roman" panose="02020603050405020304" pitchFamily="18" charset="0"/>
            </a:endParaRPr>
          </a:p>
          <a:p>
            <a:pPr algn="just"/>
            <a:endParaRPr lang="el-GR" b="1" dirty="0"/>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Ταυτόχρονα με την υποβολή του αιτήματος για τροποποίηση, ο συντονιστής της κοινοπραξίας θα πρέπει να αναρτήσει τα πιο πάνω έντυπα στο σύστημα </a:t>
            </a:r>
            <a:r>
              <a:rPr lang="en-GB" u="sng" dirty="0">
                <a:latin typeface="Times New Roman" panose="02020603050405020304" pitchFamily="18" charset="0"/>
                <a:cs typeface="Times New Roman" panose="02020603050405020304" pitchFamily="18" charset="0"/>
              </a:rPr>
              <a:t>ORS</a:t>
            </a:r>
            <a:r>
              <a:rPr lang="en-GB"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αντικαθιστώντας τα προηγούμενα </a:t>
            </a:r>
            <a:r>
              <a:rPr lang="el-GR" dirty="0">
                <a:latin typeface="Times New Roman" panose="02020603050405020304" pitchFamily="18" charset="0"/>
                <a:cs typeface="Times New Roman" panose="02020603050405020304" pitchFamily="18" charset="0"/>
                <a:sym typeface="Wingdings" panose="05000000000000000000" pitchFamily="2" charset="2"/>
              </a:rPr>
              <a:t> Είναι αποκλειστική ευθύνη του συντονιστή οργανισμού να διασφαλίσει ότι τα στοιχεία που περιλαμβάνονται στην τροποποιημένη Συμφωνία</a:t>
            </a:r>
            <a:r>
              <a:rPr lang="en-GB"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sym typeface="Wingdings" panose="05000000000000000000" pitchFamily="2" charset="2"/>
              </a:rPr>
              <a:t>τροποποιημένο Παράρτημα 3) συμβαδίζουν με τα στοιχεία που είναι αναρτημένα στο </a:t>
            </a:r>
            <a:r>
              <a:rPr lang="en-GB" dirty="0">
                <a:latin typeface="Times New Roman" panose="02020603050405020304" pitchFamily="18" charset="0"/>
                <a:cs typeface="Times New Roman" panose="02020603050405020304" pitchFamily="18" charset="0"/>
                <a:sym typeface="Wingdings" panose="05000000000000000000" pitchFamily="2" charset="2"/>
              </a:rPr>
              <a:t>ORS</a:t>
            </a:r>
            <a:r>
              <a:rPr lang="el-GR" dirty="0">
                <a:latin typeface="Times New Roman" panose="02020603050405020304" pitchFamily="18" charset="0"/>
                <a:cs typeface="Times New Roman" panose="02020603050405020304" pitchFamily="18" charset="0"/>
                <a:sym typeface="Wingdings" panose="05000000000000000000" pitchFamily="2" charset="2"/>
              </a:rPr>
              <a:t>. Ο</a:t>
            </a:r>
            <a:r>
              <a:rPr lang="el-GR" dirty="0">
                <a:latin typeface="Times New Roman" panose="02020603050405020304" pitchFamily="18" charset="0"/>
                <a:cs typeface="Times New Roman" panose="02020603050405020304" pitchFamily="18" charset="0"/>
              </a:rPr>
              <a:t>ποιαδήποτε πληρωμή αφορά τη δράση θα γίνεται πλέον από την Εθνική Υπηρεσία στη βάση του τροποποιημένου Παραρτήματος </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Εθνική Υπηρεσία θα πρέπει να λάβει </a:t>
            </a:r>
            <a:r>
              <a:rPr lang="el-GR" u="sng" dirty="0">
                <a:latin typeface="Times New Roman" panose="02020603050405020304" pitchFamily="18" charset="0"/>
                <a:cs typeface="Times New Roman" panose="02020603050405020304" pitchFamily="18" charset="0"/>
              </a:rPr>
              <a:t>ξεχωριστά αιτήματα τροποποίησης Συμφωνίας για κάθε ανοικτό έργο</a:t>
            </a:r>
            <a:r>
              <a:rPr lang="el-GR" dirty="0">
                <a:latin typeface="Times New Roman" panose="02020603050405020304" pitchFamily="18" charset="0"/>
                <a:cs typeface="Times New Roman" panose="02020603050405020304" pitchFamily="18" charset="0"/>
              </a:rPr>
              <a:t> το οποίο συντονίζει ο οργανισμός</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Στις περιπτώσεις ετοιμασίας νέων Συμφωνιών Επιχορήγησης, η Εθνική Υπηρεσία αντλεί τα τραπεζικά </a:t>
            </a:r>
          </a:p>
          <a:p>
            <a:pPr algn="just"/>
            <a:r>
              <a:rPr lang="el-GR" sz="1700" i="1" dirty="0">
                <a:latin typeface="Times New Roman" panose="02020603050405020304" pitchFamily="18" charset="0"/>
                <a:cs typeface="Times New Roman" panose="02020603050405020304" pitchFamily="18" charset="0"/>
              </a:rPr>
              <a:t>στοιχεία κατευθείαν από το </a:t>
            </a:r>
            <a:r>
              <a:rPr lang="en-GB" sz="1700" i="1" dirty="0">
                <a:latin typeface="Times New Roman" panose="02020603050405020304" pitchFamily="18" charset="0"/>
                <a:cs typeface="Times New Roman" panose="02020603050405020304" pitchFamily="18" charset="0"/>
              </a:rPr>
              <a:t>ORS</a:t>
            </a:r>
            <a:r>
              <a:rPr lang="el-GR" sz="1700" i="1" dirty="0">
                <a:latin typeface="Times New Roman" panose="02020603050405020304" pitchFamily="18" charset="0"/>
                <a:cs typeface="Times New Roman" panose="02020603050405020304" pitchFamily="18" charset="0"/>
              </a:rPr>
              <a:t>, γι’ αυτό και πρέπει να είναι πάντα </a:t>
            </a:r>
            <a:r>
              <a:rPr lang="el-GR" sz="1700" i="1" dirty="0" err="1">
                <a:latin typeface="Times New Roman" panose="02020603050405020304" pitchFamily="18" charset="0"/>
                <a:cs typeface="Times New Roman" panose="02020603050405020304" pitchFamily="18" charset="0"/>
              </a:rPr>
              <a:t>επικαιροποιημένα</a:t>
            </a:r>
            <a:endParaRPr lang="el-GR" sz="1700" i="1" u="sng" dirty="0">
              <a:latin typeface="Times New Roman" panose="02020603050405020304" pitchFamily="18" charset="0"/>
              <a:cs typeface="Times New Roman" panose="02020603050405020304" pitchFamily="18" charset="0"/>
            </a:endParaRPr>
          </a:p>
          <a:p>
            <a:pPr algn="just"/>
            <a:endParaRPr lang="el-GR" u="sng" dirty="0">
              <a:latin typeface="Times New Roman" panose="02020603050405020304" pitchFamily="18" charset="0"/>
              <a:cs typeface="Times New Roman" panose="02020603050405020304" pitchFamily="18" charset="0"/>
            </a:endParaRPr>
          </a:p>
          <a:p>
            <a:pPr algn="just"/>
            <a:endParaRPr lang="en-GB" sz="1800" b="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en-GB" sz="1800" b="0" i="0" u="none" strike="noStrike" baseline="0" dirty="0">
                <a:solidFill>
                  <a:srgbClr val="000000"/>
                </a:solidFill>
                <a:latin typeface="Times New Roman" panose="02020603050405020304" pitchFamily="18" charset="0"/>
                <a:cs typeface="Times New Roman" panose="02020603050405020304" pitchFamily="18" charset="0"/>
              </a:rPr>
              <a:t> </a:t>
            </a:r>
            <a:endParaRPr lang="el-GR" sz="2000" dirty="0">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1104800"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Λόγοι Τροποποίησης Συμφωνίας – Αλλαγές στα Τραπεζικά Στοιχεία</a:t>
            </a:r>
            <a:endParaRPr lang="en-GB" sz="2800" b="1" dirty="0">
              <a:solidFill>
                <a:schemeClr val="bg1"/>
              </a:solidFill>
              <a:ea typeface="+mj-ea"/>
              <a:cs typeface="+mj-cs"/>
            </a:endParaRPr>
          </a:p>
        </p:txBody>
      </p:sp>
    </p:spTree>
    <p:extLst>
      <p:ext uri="{BB962C8B-B14F-4D97-AF65-F5344CB8AC3E}">
        <p14:creationId xmlns:p14="http://schemas.microsoft.com/office/powerpoint/2010/main" val="3951213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1180369"/>
            <a:ext cx="10945216" cy="6247864"/>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Στην περίπτωση που η τροποποίηση αφορά τη διάρκεια του σχεδίου</a:t>
            </a:r>
            <a:r>
              <a:rPr lang="el-GR" sz="2000" b="1" dirty="0"/>
              <a:t>:</a:t>
            </a:r>
          </a:p>
          <a:p>
            <a:pPr algn="just"/>
            <a:endParaRPr lang="el-GR" sz="2000" b="1" dirty="0"/>
          </a:p>
          <a:p>
            <a:pPr algn="just"/>
            <a:r>
              <a:rPr lang="el-GR" b="1" dirty="0">
                <a:latin typeface="Times New Roman" panose="02020603050405020304" pitchFamily="18" charset="0"/>
                <a:cs typeface="Times New Roman" panose="02020603050405020304" pitchFamily="18" charset="0"/>
              </a:rPr>
              <a:t>Οι δικαιούχοι πρέπει να έχουν υπόψη τους ότι </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b="1"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 αίτημα για παράταση της διάρκειας ενός σχεδίου πρέπει να είναι πάντοτε επαρκώς </a:t>
            </a:r>
            <a:r>
              <a:rPr lang="el-GR" u="sng" dirty="0">
                <a:latin typeface="Times New Roman" panose="02020603050405020304" pitchFamily="18" charset="0"/>
                <a:cs typeface="Times New Roman" panose="02020603050405020304" pitchFamily="18" charset="0"/>
              </a:rPr>
              <a:t>τεκμηριωμένο</a:t>
            </a:r>
            <a:r>
              <a:rPr lang="el-GR" dirty="0">
                <a:latin typeface="Times New Roman" panose="02020603050405020304" pitchFamily="18" charset="0"/>
                <a:cs typeface="Times New Roman" panose="02020603050405020304" pitchFamily="18" charset="0"/>
              </a:rPr>
              <a:t> και </a:t>
            </a:r>
            <a:r>
              <a:rPr lang="el-GR" u="sng" dirty="0">
                <a:latin typeface="Times New Roman" panose="02020603050405020304" pitchFamily="18" charset="0"/>
                <a:cs typeface="Times New Roman" panose="02020603050405020304" pitchFamily="18" charset="0"/>
              </a:rPr>
              <a:t>εναπόκειται στην Εθνική Υπηρεσία κατά πόσον θα το εγκρίνει</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 αίτημα για τροποποίηση πρέπει να περιλαμβάνει το προτεινόμενο, </a:t>
            </a:r>
            <a:r>
              <a:rPr lang="el-GR" u="sng" dirty="0">
                <a:latin typeface="Times New Roman" panose="02020603050405020304" pitchFamily="18" charset="0"/>
                <a:cs typeface="Times New Roman" panose="02020603050405020304" pitchFamily="18" charset="0"/>
              </a:rPr>
              <a:t>αναθεωρημένο Πρόγραμμα Εργασίας </a:t>
            </a:r>
            <a:r>
              <a:rPr lang="el-GR" dirty="0">
                <a:latin typeface="Times New Roman" panose="02020603050405020304" pitchFamily="18" charset="0"/>
                <a:cs typeface="Times New Roman" panose="02020603050405020304" pitchFamily="18" charset="0"/>
              </a:rPr>
              <a:t>(</a:t>
            </a:r>
            <a:r>
              <a:rPr lang="en-GB" dirty="0">
                <a:latin typeface="Times New Roman" panose="02020603050405020304" pitchFamily="18" charset="0"/>
                <a:cs typeface="Times New Roman" panose="02020603050405020304" pitchFamily="18" charset="0"/>
              </a:rPr>
              <a:t>Gantt chart)</a:t>
            </a: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Κανένα σχέδιο ΚΑ220 </a:t>
            </a:r>
            <a:r>
              <a:rPr lang="el-GR" u="sng" dirty="0">
                <a:latin typeface="Times New Roman" panose="02020603050405020304" pitchFamily="18" charset="0"/>
                <a:cs typeface="Times New Roman" panose="02020603050405020304" pitchFamily="18" charset="0"/>
              </a:rPr>
              <a:t>δεν μπορεί να έχει διάρκεια μεγαλύτερη των 36 μηνών</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αποδοχή του αιτήματος από πλευράς Εθνικής Υπηρεσίας </a:t>
            </a:r>
            <a:r>
              <a:rPr lang="el-GR" u="sng" dirty="0">
                <a:latin typeface="Times New Roman" panose="02020603050405020304" pitchFamily="18" charset="0"/>
                <a:cs typeface="Times New Roman" panose="02020603050405020304" pitchFamily="18" charset="0"/>
              </a:rPr>
              <a:t>δε συνεπάγεται αύξηση του συνολικού εγκεκριμένου προϋπολογισμού</a:t>
            </a:r>
          </a:p>
          <a:p>
            <a:pPr marL="285750" indent="-285750" algn="just">
              <a:buFont typeface="Wingdings" panose="05000000000000000000" pitchFamily="2" charset="2"/>
              <a:buChar char="ü"/>
            </a:pPr>
            <a:endParaRPr lang="el-GR"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sz="1800" b="1" dirty="0">
              <a:solidFill>
                <a:srgbClr val="308879"/>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algn="just"/>
            <a:endParaRPr lang="el-GR" u="sng" dirty="0">
              <a:latin typeface="Times New Roman" panose="02020603050405020304" pitchFamily="18" charset="0"/>
              <a:cs typeface="Times New Roman" panose="02020603050405020304" pitchFamily="18" charset="0"/>
            </a:endParaRPr>
          </a:p>
          <a:p>
            <a:pPr algn="just"/>
            <a:endParaRPr lang="el-GR" u="sng" dirty="0">
              <a:latin typeface="Times New Roman" panose="02020603050405020304" pitchFamily="18" charset="0"/>
              <a:cs typeface="Times New Roman" panose="02020603050405020304" pitchFamily="18" charset="0"/>
            </a:endParaRPr>
          </a:p>
          <a:p>
            <a:pPr algn="just"/>
            <a:endParaRPr lang="en-GB" sz="1800" b="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en-GB" sz="1800" b="0" i="0" u="none" strike="noStrike" baseline="0" dirty="0">
                <a:solidFill>
                  <a:srgbClr val="000000"/>
                </a:solidFill>
                <a:latin typeface="Times New Roman" panose="02020603050405020304" pitchFamily="18" charset="0"/>
                <a:cs typeface="Times New Roman" panose="02020603050405020304" pitchFamily="18" charset="0"/>
              </a:rPr>
              <a:t> </a:t>
            </a:r>
            <a:endParaRPr lang="el-GR" sz="2000" dirty="0">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1032792" y="47543"/>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Λόγοι Τροποποίησης Συμφωνίας – Αλλαγή στη Διάρκεια του Σχεδίου</a:t>
            </a:r>
            <a:endParaRPr lang="en-GB" sz="2800" b="1" dirty="0">
              <a:solidFill>
                <a:schemeClr val="bg1"/>
              </a:solidFill>
              <a:ea typeface="+mj-ea"/>
              <a:cs typeface="+mj-cs"/>
            </a:endParaRPr>
          </a:p>
        </p:txBody>
      </p:sp>
    </p:spTree>
    <p:extLst>
      <p:ext uri="{BB962C8B-B14F-4D97-AF65-F5344CB8AC3E}">
        <p14:creationId xmlns:p14="http://schemas.microsoft.com/office/powerpoint/2010/main" val="4208219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91344" y="980728"/>
            <a:ext cx="11233248" cy="6494085"/>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Στην περίπτωση που η τροποποίηση αφορά την κατανομή του εγκεκριμένου προϋπολογισμού</a:t>
            </a:r>
            <a:r>
              <a:rPr lang="el-GR" sz="2000" b="1" dirty="0"/>
              <a:t>:</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 αίτημα μπορεί μόνο να σχετίζεται με </a:t>
            </a:r>
            <a:r>
              <a:rPr lang="el-GR" u="sng" dirty="0">
                <a:latin typeface="Times New Roman" panose="02020603050405020304" pitchFamily="18" charset="0"/>
                <a:cs typeface="Times New Roman" panose="02020603050405020304" pitchFamily="18" charset="0"/>
              </a:rPr>
              <a:t>μεταφορά ποσού από ένα Πακέτο Εργασίας σε άλλο</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u="sng" dirty="0">
                <a:latin typeface="Times New Roman" panose="02020603050405020304" pitchFamily="18" charset="0"/>
                <a:cs typeface="Times New Roman" panose="02020603050405020304" pitchFamily="18" charset="0"/>
                <a:sym typeface="Wingdings" panose="05000000000000000000" pitchFamily="2" charset="2"/>
              </a:rPr>
              <a:t>Για μεταφορές ποσών από μία δραστηριότητα σε άλλη, εντός του ίδιου Πακέτου Εργασίας</a:t>
            </a:r>
            <a:r>
              <a:rPr lang="el-GR" dirty="0">
                <a:latin typeface="Times New Roman" panose="02020603050405020304" pitchFamily="18" charset="0"/>
                <a:cs typeface="Times New Roman" panose="02020603050405020304" pitchFamily="18" charset="0"/>
                <a:sym typeface="Wingdings" panose="05000000000000000000" pitchFamily="2" charset="2"/>
              </a:rPr>
              <a:t>, δε χρειάζεται να προηγηθεί τροποποίηση Συμφωνίας (εκτός εάν οι μεταφορές αυτές συνεπάγονται σημαντικές και ουσιαστικές αλλαγές στο Πρόγραμμα Εργασίας, οπότε και θα υποβληθεί αίτημα τροποποίησης Συμφωνίας που θα αφορά το Πρόγραμμα Εργασίας) </a:t>
            </a: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μεταφορές ποσών από ένα Πακέτο Εργασίας σε άλλο προϋποθέτουν ότι </a:t>
            </a:r>
            <a:r>
              <a:rPr lang="el-GR" u="sng" dirty="0">
                <a:latin typeface="Times New Roman" panose="02020603050405020304" pitchFamily="18" charset="0"/>
                <a:cs typeface="Times New Roman" panose="02020603050405020304" pitchFamily="18" charset="0"/>
              </a:rPr>
              <a:t>τα εν λόγω Πακέτα Εργασίας δεν έχουν ολοκληρωθεί και δηλωθεί στην οικονομική κατάσταση κάποιας περιοδικής έκθεσης</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Οι μεταφορές ποσών από ένα Πακέτο Εργασίας σε άλλο </a:t>
            </a:r>
            <a:r>
              <a:rPr lang="el-GR" u="sng" dirty="0">
                <a:latin typeface="Times New Roman" panose="02020603050405020304" pitchFamily="18" charset="0"/>
                <a:cs typeface="Times New Roman" panose="02020603050405020304" pitchFamily="18" charset="0"/>
              </a:rPr>
              <a:t>πρέπει να δικαιολογούνται από την τεχνική υλοποίηση της δράσης</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a:t>
            </a:r>
            <a:r>
              <a:rPr lang="el-GR" u="sng" dirty="0">
                <a:latin typeface="Times New Roman" panose="02020603050405020304" pitchFamily="18" charset="0"/>
                <a:cs typeface="Times New Roman" panose="02020603050405020304" pitchFamily="18" charset="0"/>
              </a:rPr>
              <a:t>Το </a:t>
            </a:r>
            <a:r>
              <a:rPr lang="el-GR" u="sng" dirty="0" err="1">
                <a:latin typeface="Times New Roman" panose="02020603050405020304" pitchFamily="18" charset="0"/>
                <a:cs typeface="Times New Roman" panose="02020603050405020304" pitchFamily="18" charset="0"/>
              </a:rPr>
              <a:t>επικαιροποιημένο</a:t>
            </a:r>
            <a:r>
              <a:rPr lang="el-GR" u="sng"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Gantt</a:t>
            </a:r>
            <a:r>
              <a:rPr lang="el-GR" u="sng"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Chart</a:t>
            </a:r>
            <a:r>
              <a:rPr lang="el-GR" u="sng" dirty="0">
                <a:latin typeface="Times New Roman" panose="02020603050405020304" pitchFamily="18" charset="0"/>
                <a:cs typeface="Times New Roman" panose="02020603050405020304" pitchFamily="18" charset="0"/>
              </a:rPr>
              <a:t> θα πρέπει να επισυνάπτεται</a:t>
            </a:r>
            <a:r>
              <a:rPr lang="el-GR" dirty="0">
                <a:latin typeface="Times New Roman" panose="02020603050405020304" pitchFamily="18" charset="0"/>
                <a:cs typeface="Times New Roman" panose="02020603050405020304" pitchFamily="18" charset="0"/>
              </a:rPr>
              <a:t> στο αίτημα για τροποποίηση</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Εκτός από το </a:t>
            </a:r>
            <a:r>
              <a:rPr lang="el-GR" i="1" u="sng"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Έντυπο </a:t>
            </a:r>
            <a:r>
              <a:rPr lang="el-GR" i="1"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υποβολής αιτήματος για Τροποποίηση της Συμφωνίας Επιχορήγησης</a:t>
            </a:r>
            <a:r>
              <a:rPr lang="el-GR" dirty="0">
                <a:latin typeface="Times New Roman" panose="02020603050405020304" pitchFamily="18" charset="0"/>
                <a:cs typeface="Times New Roman" panose="02020603050405020304" pitchFamily="18" charset="0"/>
              </a:rPr>
              <a:t>, που υποβάλλεται σε κάθε περίπτωση που οι δικαιούχοι αιτούνται τροποποίηση Συμφωνίας, </a:t>
            </a:r>
            <a:r>
              <a:rPr lang="el-GR" u="sng" dirty="0">
                <a:latin typeface="Times New Roman" panose="02020603050405020304" pitchFamily="18" charset="0"/>
                <a:cs typeface="Times New Roman" panose="02020603050405020304" pitchFamily="18" charset="0"/>
              </a:rPr>
              <a:t>θα πρέπει επιπρόσθετα να υποβάλλεται συμπληρωμένο το έντυπο  </a:t>
            </a:r>
            <a:r>
              <a:rPr lang="el-GR" sz="1800" b="0" i="1" u="sng" strike="noStrike" dirty="0">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Συνοδευτικός Πίνακας Εντύπου υποβολής αιτήματος για Τροποποίηση της Συμφωνίας Επιχορήγησης</a:t>
            </a:r>
            <a:endParaRPr lang="el-GR" i="1" u="sng" dirty="0">
              <a:latin typeface="Times New Roman" panose="02020603050405020304" pitchFamily="18" charset="0"/>
              <a:cs typeface="Times New Roman" panose="02020603050405020304" pitchFamily="18" charset="0"/>
            </a:endParaRPr>
          </a:p>
          <a:p>
            <a:pPr algn="just"/>
            <a:endParaRPr lang="el-GR" sz="1800" b="1" dirty="0">
              <a:solidFill>
                <a:srgbClr val="308879"/>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endParaRPr>
          </a:p>
          <a:p>
            <a:pPr algn="just"/>
            <a:endParaRPr lang="el-GR" u="sng" dirty="0">
              <a:latin typeface="Times New Roman" panose="02020603050405020304" pitchFamily="18" charset="0"/>
              <a:cs typeface="Times New Roman" panose="02020603050405020304" pitchFamily="18" charset="0"/>
            </a:endParaRPr>
          </a:p>
          <a:p>
            <a:pPr algn="just"/>
            <a:endParaRPr lang="el-GR" u="sng" dirty="0">
              <a:latin typeface="Times New Roman" panose="02020603050405020304" pitchFamily="18" charset="0"/>
              <a:cs typeface="Times New Roman" panose="02020603050405020304" pitchFamily="18" charset="0"/>
            </a:endParaRPr>
          </a:p>
          <a:p>
            <a:pPr algn="just"/>
            <a:endParaRPr lang="en-GB" sz="1800" b="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en-GB" sz="1800" b="0" i="0" u="none" strike="noStrike" baseline="0" dirty="0">
                <a:solidFill>
                  <a:srgbClr val="000000"/>
                </a:solidFill>
                <a:latin typeface="Times New Roman" panose="02020603050405020304" pitchFamily="18" charset="0"/>
                <a:cs typeface="Times New Roman" panose="02020603050405020304" pitchFamily="18" charset="0"/>
              </a:rPr>
              <a:t> </a:t>
            </a:r>
            <a:endParaRPr lang="el-GR" sz="2000" dirty="0">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744760" y="29817"/>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Λόγοι Τροποποίησης Συμφωνίας – Αλλαγή κατανομής προϋπολογισμού</a:t>
            </a:r>
            <a:endParaRPr lang="en-GB" sz="2800" b="1" dirty="0">
              <a:solidFill>
                <a:schemeClr val="bg1"/>
              </a:solidFill>
              <a:ea typeface="+mj-ea"/>
              <a:cs typeface="+mj-cs"/>
            </a:endParaRPr>
          </a:p>
        </p:txBody>
      </p:sp>
    </p:spTree>
    <p:extLst>
      <p:ext uri="{BB962C8B-B14F-4D97-AF65-F5344CB8AC3E}">
        <p14:creationId xmlns:p14="http://schemas.microsoft.com/office/powerpoint/2010/main" val="31882442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1183361"/>
            <a:ext cx="11017224" cy="5724644"/>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Στην περίπτωση που το αίτημα για τροποποίηση προκύπτει από την ανάγκη για αλλαγή του συντονιστή της κοινοπραξίας</a:t>
            </a:r>
            <a:r>
              <a:rPr lang="el-GR" sz="2000" b="1" dirty="0"/>
              <a:t>:</a:t>
            </a:r>
          </a:p>
          <a:p>
            <a:pPr algn="just"/>
            <a:endParaRPr lang="el-G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 αίτημα θα γίνεται αποδεκτό από τη χορηγούσα αρχή </a:t>
            </a:r>
            <a:r>
              <a:rPr lang="el-GR" u="sng" dirty="0">
                <a:latin typeface="Times New Roman" panose="02020603050405020304" pitchFamily="18" charset="0"/>
                <a:cs typeface="Times New Roman" panose="02020603050405020304" pitchFamily="18" charset="0"/>
              </a:rPr>
              <a:t>μόνο σε εξαιρετικές και πλήρως αιτιολογημένες περιπτώσεις</a:t>
            </a:r>
          </a:p>
          <a:p>
            <a:pPr algn="just"/>
            <a:endParaRPr lang="el-GR"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χορηγούσα αρχή θα πρέπει να διαθέτει όλα τα τεκμήρια που να αποδεικνύουν ότι </a:t>
            </a:r>
            <a:r>
              <a:rPr lang="el-GR" u="sng" dirty="0">
                <a:latin typeface="Times New Roman" panose="02020603050405020304" pitchFamily="18" charset="0"/>
                <a:cs typeface="Times New Roman" panose="02020603050405020304" pitchFamily="18" charset="0"/>
              </a:rPr>
              <a:t>η αλλαγή δεν θέτει σε κίνδυνο τα κοινοτικά κονδύλια και την ποιοτική υλοποίηση του έργου</a:t>
            </a:r>
          </a:p>
          <a:p>
            <a:pPr marL="342900" indent="-34290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Ο νέος συντονιστής θα πρέπει να</a:t>
            </a:r>
            <a:r>
              <a:rPr lang="el-GR" dirty="0">
                <a:latin typeface="Times New Roman" panose="02020603050405020304" pitchFamily="18" charset="0"/>
                <a:cs typeface="Times New Roman" panose="02020603050405020304" pitchFamily="18" charset="0"/>
              </a:rPr>
              <a:t>:</a:t>
            </a: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Εδρεύει στην ίδια χώρα με τον </a:t>
            </a:r>
            <a:r>
              <a:rPr lang="el-GR" dirty="0" err="1">
                <a:solidFill>
                  <a:srgbClr val="308879"/>
                </a:solidFill>
                <a:latin typeface="Times New Roman" panose="02020603050405020304" pitchFamily="18" charset="0"/>
                <a:cs typeface="Times New Roman" panose="02020603050405020304" pitchFamily="18" charset="0"/>
              </a:rPr>
              <a:t>αποχωρούντα</a:t>
            </a:r>
            <a:r>
              <a:rPr lang="el-GR" dirty="0">
                <a:solidFill>
                  <a:srgbClr val="308879"/>
                </a:solidFill>
                <a:latin typeface="Times New Roman" panose="02020603050405020304" pitchFamily="18" charset="0"/>
                <a:cs typeface="Times New Roman" panose="02020603050405020304" pitchFamily="18" charset="0"/>
              </a:rPr>
              <a:t> </a:t>
            </a: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Ανήκει ήδη στην κοινοπραξία</a:t>
            </a:r>
            <a:r>
              <a:rPr lang="en-GB" dirty="0">
                <a:solidFill>
                  <a:srgbClr val="308879"/>
                </a:solidFill>
                <a:latin typeface="Times New Roman" panose="02020603050405020304" pitchFamily="18" charset="0"/>
                <a:cs typeface="Times New Roman" panose="02020603050405020304" pitchFamily="18" charset="0"/>
              </a:rPr>
              <a:t> </a:t>
            </a:r>
            <a:r>
              <a:rPr lang="el-GR" dirty="0">
                <a:solidFill>
                  <a:srgbClr val="308879"/>
                </a:solidFill>
                <a:latin typeface="Times New Roman" panose="02020603050405020304" pitchFamily="18" charset="0"/>
                <a:cs typeface="Times New Roman" panose="02020603050405020304" pitchFamily="18" charset="0"/>
              </a:rPr>
              <a:t>του έργου</a:t>
            </a: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Έχει παρόμοιο προφίλ, εμπειρία και εξειδίκευση με τον </a:t>
            </a:r>
            <a:r>
              <a:rPr lang="el-GR" dirty="0" err="1">
                <a:solidFill>
                  <a:srgbClr val="308879"/>
                </a:solidFill>
                <a:latin typeface="Times New Roman" panose="02020603050405020304" pitchFamily="18" charset="0"/>
                <a:cs typeface="Times New Roman" panose="02020603050405020304" pitchFamily="18" charset="0"/>
              </a:rPr>
              <a:t>αποχωρούντα</a:t>
            </a:r>
            <a:endParaRPr lang="el-GR" dirty="0">
              <a:solidFill>
                <a:srgbClr val="308879"/>
              </a:solidFill>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pPr lvl="1"/>
            <a:endParaRPr lang="el-GR" dirty="0"/>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1032792"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Λόγοι Τροποποίησης Συμφωνίας - Αλλαγή Συντονιστή Κοινοπραξίας</a:t>
            </a:r>
            <a:endParaRPr lang="en-GB" sz="2800" b="1" dirty="0">
              <a:solidFill>
                <a:schemeClr val="bg1"/>
              </a:solidFill>
              <a:ea typeface="+mj-ea"/>
              <a:cs typeface="+mj-cs"/>
            </a:endParaRPr>
          </a:p>
        </p:txBody>
      </p:sp>
    </p:spTree>
    <p:extLst>
      <p:ext uri="{BB962C8B-B14F-4D97-AF65-F5344CB8AC3E}">
        <p14:creationId xmlns:p14="http://schemas.microsoft.com/office/powerpoint/2010/main" val="6835709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1056698"/>
            <a:ext cx="10657184" cy="4339650"/>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Στην περίπτωση που το αίτημα για τροποποίηση αφορά την τεχνική αλλαγή του συντονιστή της κοινοπραξίας</a:t>
            </a:r>
            <a:r>
              <a:rPr lang="el-GR" sz="2000" b="1" dirty="0"/>
              <a:t>:</a:t>
            </a:r>
          </a:p>
          <a:p>
            <a:pPr algn="just"/>
            <a:endParaRPr lang="el-G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αλλαγή αυτή </a:t>
            </a:r>
            <a:r>
              <a:rPr lang="el-GR" u="sng" dirty="0">
                <a:latin typeface="Times New Roman" panose="02020603050405020304" pitchFamily="18" charset="0"/>
                <a:cs typeface="Times New Roman" panose="02020603050405020304" pitchFamily="18" charset="0"/>
              </a:rPr>
              <a:t>προκύπτει από κάποιον επανακαθορισμό της δομής του οργανισμού</a:t>
            </a:r>
            <a:r>
              <a:rPr lang="el-GR" dirty="0">
                <a:latin typeface="Times New Roman" panose="02020603050405020304" pitchFamily="18" charset="0"/>
                <a:cs typeface="Times New Roman" panose="02020603050405020304" pitchFamily="18" charset="0"/>
              </a:rPr>
              <a:t> (π.χ. συγχώνευση με άλλον οργανισμό) </a:t>
            </a:r>
            <a:r>
              <a:rPr lang="el-GR" dirty="0">
                <a:latin typeface="Times New Roman" panose="02020603050405020304" pitchFamily="18" charset="0"/>
                <a:cs typeface="Times New Roman" panose="02020603050405020304" pitchFamily="18" charset="0"/>
                <a:sym typeface="Wingdings" panose="05000000000000000000" pitchFamily="2" charset="2"/>
              </a:rPr>
              <a:t> Αυτό </a:t>
            </a:r>
            <a:r>
              <a:rPr lang="el-GR" u="sng" dirty="0">
                <a:latin typeface="Times New Roman" panose="02020603050405020304" pitchFamily="18" charset="0"/>
                <a:cs typeface="Times New Roman" panose="02020603050405020304" pitchFamily="18" charset="0"/>
                <a:sym typeface="Wingdings" panose="05000000000000000000" pitchFamily="2" charset="2"/>
              </a:rPr>
              <a:t>μπορεί να συνεπάγεται αλλαγή στον μοναδικό αναγνωριστικό κωδικό</a:t>
            </a:r>
            <a:r>
              <a:rPr lang="el-GR" dirty="0">
                <a:latin typeface="Times New Roman" panose="02020603050405020304" pitchFamily="18" charset="0"/>
                <a:cs typeface="Times New Roman" panose="02020603050405020304" pitchFamily="18" charset="0"/>
                <a:sym typeface="Wingdings" panose="05000000000000000000" pitchFamily="2" charset="2"/>
              </a:rPr>
              <a:t> του οργανισμού (</a:t>
            </a:r>
            <a:r>
              <a:rPr lang="en-GB" dirty="0">
                <a:latin typeface="Times New Roman" panose="02020603050405020304" pitchFamily="18" charset="0"/>
                <a:cs typeface="Times New Roman" panose="02020603050405020304" pitchFamily="18" charset="0"/>
                <a:sym typeface="Wingdings" panose="05000000000000000000" pitchFamily="2" charset="2"/>
              </a:rPr>
              <a:t>OID)</a:t>
            </a:r>
            <a:endParaRPr lang="el-GR"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n-GB" u="sng" dirty="0">
                <a:latin typeface="Times New Roman" panose="02020603050405020304" pitchFamily="18" charset="0"/>
                <a:cs typeface="Times New Roman" panose="02020603050405020304" pitchFamily="18" charset="0"/>
              </a:rPr>
              <a:t>O </a:t>
            </a:r>
            <a:r>
              <a:rPr lang="el-GR" u="sng" dirty="0">
                <a:latin typeface="Times New Roman" panose="02020603050405020304" pitchFamily="18" charset="0"/>
                <a:cs typeface="Times New Roman" panose="02020603050405020304" pitchFamily="18" charset="0"/>
              </a:rPr>
              <a:t>οργανισμός πρέπει να παραμένει στην ουσία του ο ίδιος</a:t>
            </a:r>
            <a:r>
              <a:rPr lang="el-GR" dirty="0">
                <a:latin typeface="Times New Roman" panose="02020603050405020304" pitchFamily="18" charset="0"/>
                <a:cs typeface="Times New Roman" panose="02020603050405020304" pitchFamily="18" charset="0"/>
              </a:rPr>
              <a:t> με αυτόν που αιτήθηκε την επιχορήγηση εκ μέρους της κοινοπραξίας</a:t>
            </a: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pPr lvl="1"/>
            <a:endParaRPr lang="el-GR" dirty="0"/>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421285" y="19878"/>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Λόγοι Τροποποίησης Συμφωνίας – Τεχνική Αλλαγή Συντονιστή Κοινοπραξίας</a:t>
            </a:r>
            <a:endParaRPr lang="en-GB" sz="2800" b="1" dirty="0">
              <a:solidFill>
                <a:schemeClr val="bg1"/>
              </a:solidFill>
              <a:ea typeface="+mj-ea"/>
              <a:cs typeface="+mj-cs"/>
            </a:endParaRPr>
          </a:p>
        </p:txBody>
      </p:sp>
      <p:pic>
        <p:nvPicPr>
          <p:cNvPr id="1026" name="Picture 2" descr="Amendment Agreement of Agreement / Contract Template in Word doc - 3  Parties | DocPro">
            <a:extLst>
              <a:ext uri="{FF2B5EF4-FFF2-40B4-BE49-F238E27FC236}">
                <a16:creationId xmlns:a16="http://schemas.microsoft.com/office/drawing/2014/main" id="{29695B8A-968D-E6ED-3870-45AE0905A89A}"/>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4511824" y="4124674"/>
            <a:ext cx="2016224" cy="249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4892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689426"/>
            <a:ext cx="10801200" cy="6017032"/>
          </a:xfrm>
          <a:prstGeom prst="rect">
            <a:avLst/>
          </a:prstGeom>
          <a:noFill/>
        </p:spPr>
        <p:txBody>
          <a:bodyPr wrap="square" rtlCol="0">
            <a:spAutoFit/>
          </a:bodyPr>
          <a:lstStyle/>
          <a:p>
            <a:pPr marL="342900" indent="-342900">
              <a:buFont typeface="Wingdings" panose="05000000000000000000" pitchFamily="2" charset="2"/>
              <a:buChar char="§"/>
            </a:pPr>
            <a:r>
              <a:rPr lang="el-GR" sz="2000" b="1" dirty="0"/>
              <a:t>Οι περιπτώσεις στις οποίες δεν απαιτείται Τροποποίηση Συμφωνίας Επιχορήγησης αλλά οπωσδήποτε ενημέρωση της Εθνικής Υπηρεσίας είναι οι ακόλουθες:</a:t>
            </a:r>
          </a:p>
          <a:p>
            <a:endParaRPr lang="el-GR" sz="1000" dirty="0"/>
          </a:p>
          <a:p>
            <a:pPr marL="742950" lvl="1"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Παράταση για την υποβολή περιοδικής/τελικής έκθεσης </a:t>
            </a:r>
          </a:p>
          <a:p>
            <a:pPr marL="628650" lvl="1" indent="-171450" algn="just">
              <a:buFont typeface="Wingdings" panose="05000000000000000000" pitchFamily="2" charset="2"/>
              <a:buChar char="ü"/>
            </a:pPr>
            <a:endParaRPr lang="el-GR" sz="1000" dirty="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Αλλαγή νόμιμου εκπροσώπου του συντονιστή οργανισμού ή κάποιου εκ των υπόλοιπων εταίρων οργανισμών</a:t>
            </a:r>
          </a:p>
          <a:p>
            <a:pPr marL="628650" lvl="1" indent="-171450" algn="just">
              <a:buFont typeface="Wingdings" panose="05000000000000000000" pitchFamily="2" charset="2"/>
              <a:buChar char="ü"/>
            </a:pPr>
            <a:endParaRPr lang="el-GR" sz="1000" dirty="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Αλλαγή βασικού προσώπου επαφής του συντονιστή οργανισμού ή κάποιου εκ των υπόλοιπων εταίρων οργανισμών</a:t>
            </a:r>
          </a:p>
          <a:p>
            <a:pPr marL="628650" lvl="1" indent="-171450" algn="just">
              <a:buFont typeface="Wingdings" panose="05000000000000000000" pitchFamily="2" charset="2"/>
              <a:buChar char="ü"/>
            </a:pPr>
            <a:endParaRPr lang="el-GR" sz="1000" dirty="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Μη ουσιώδεις αλλαγές στο Πρόγραμμα Εργασίας </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rPr>
              <a:t>Αλλαγές που δεν επιφέρουν αλλαγές στην αρχική κατανομή κονδυλίου (π.χ. αλλαγή της σειράς υλοποίησης των δραστηριοτήτων του Σχεδίου) </a:t>
            </a:r>
          </a:p>
          <a:p>
            <a:pPr marL="628650" lvl="1" indent="-171450" algn="just">
              <a:buFont typeface="Wingdings" panose="05000000000000000000" pitchFamily="2" charset="2"/>
              <a:buChar char="ü"/>
            </a:pPr>
            <a:endParaRPr lang="el-GR" sz="1000" dirty="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sym typeface="Wingdings" panose="05000000000000000000" pitchFamily="2" charset="2"/>
              </a:rPr>
              <a:t>Μεταφορά ποσού από μία δραστηριότητα σε άλλη, εντός ενός Πακέτου Εργασίας</a:t>
            </a:r>
            <a:endParaRPr lang="el-GR" dirty="0">
              <a:latin typeface="Times New Roman" panose="02020603050405020304" pitchFamily="18" charset="0"/>
              <a:cs typeface="Times New Roman" panose="02020603050405020304" pitchFamily="18" charset="0"/>
            </a:endParaRPr>
          </a:p>
          <a:p>
            <a:pPr marL="628650" lvl="1" indent="-171450" algn="just">
              <a:buFont typeface="Wingdings" panose="05000000000000000000" pitchFamily="2" charset="2"/>
              <a:buChar char="ü"/>
            </a:pPr>
            <a:endParaRPr lang="el-GR" sz="1000" dirty="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Ανακατανομή του κονδυλίου εντός μίας δραστηριότητας</a:t>
            </a:r>
          </a:p>
          <a:p>
            <a:pPr lvl="1">
              <a:tabLst>
                <a:tab pos="361950" algn="l"/>
              </a:tabLst>
            </a:pPr>
            <a:endParaRPr lang="en-GB" dirty="0"/>
          </a:p>
          <a:p>
            <a:pPr marL="0" lvl="1" algn="just">
              <a:tabLst>
                <a:tab pos="361950" algn="l"/>
              </a:tabLst>
            </a:pPr>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a:t>
            </a:r>
            <a:r>
              <a:rPr lang="el-GR" sz="2000" dirty="0"/>
              <a:t> </a:t>
            </a:r>
            <a:r>
              <a:rPr lang="el-GR" sz="1700" i="1" dirty="0">
                <a:latin typeface="Times New Roman" panose="02020603050405020304" pitchFamily="18" charset="0"/>
                <a:cs typeface="Times New Roman" panose="02020603050405020304" pitchFamily="18" charset="0"/>
              </a:rPr>
              <a:t>Στις τρεις πρώτες περιπτώσεις απαιτείται να ενημερωθεί γραπτώς η ΕΥ, μέσω απλού μηνύματος ηλεκτρονικού ταχυδρομείου. Στην πρώτη περίπτωση εναπόκειται στην ΕΥ κατά πόσον θα εγκρίνει ή όχι την παράταση, η οποία θα ενημερώσει σχετικά τον δικαιούχο με τον ίδιο ακριβώς τρόπο. Στη δεύτερη περίπτωση, όταν η αλλαγή αφορά τον νόμιμο εκπρόσωπο του συντονιστή οργανισμού, απαιτείται από τους δικαιούχους να αποστείλουν, επίσης, τα στοιχεία του νέου νόμιμου εκπρόσωπου, αναθεωρημένο έντυπο νομικής οντότητας (υπογεγραμμένο από το νέο νόμιμο εκπρόσωπο) και οποιοδήποτε άλλο έγγραφο αποδεικνύει ότι το συγκεκριμένο άτομο έχει πλέον αυτή την ιδιότητα (π.χ. επίσημος διορισμός)</a:t>
            </a:r>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2328936"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Πότε ΔΕΝ απαιτείται Τροποποίηση της Συμφωνίας; </a:t>
            </a:r>
            <a:endParaRPr lang="en-GB" sz="2800" b="1" dirty="0">
              <a:solidFill>
                <a:schemeClr val="bg1"/>
              </a:solidFill>
              <a:ea typeface="+mj-ea"/>
              <a:cs typeface="+mj-cs"/>
            </a:endParaRPr>
          </a:p>
        </p:txBody>
      </p:sp>
    </p:spTree>
    <p:extLst>
      <p:ext uri="{BB962C8B-B14F-4D97-AF65-F5344CB8AC3E}">
        <p14:creationId xmlns:p14="http://schemas.microsoft.com/office/powerpoint/2010/main" val="3810370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96037" y="990439"/>
            <a:ext cx="11940949" cy="10248960"/>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endParaRPr lang="el-GR" sz="2200" dirty="0">
              <a:solidFill>
                <a:srgbClr val="308879"/>
              </a:solidFill>
            </a:endParaRPr>
          </a:p>
          <a:p>
            <a:pPr marL="285750" indent="-285750" algn="just">
              <a:buFont typeface="Wingdings" panose="05000000000000000000" pitchFamily="2" charset="2"/>
              <a:buChar char="§"/>
            </a:pPr>
            <a:r>
              <a:rPr lang="en-GB" sz="2000" b="1" u="sng" dirty="0"/>
              <a:t>DATA SHEET – </a:t>
            </a:r>
            <a:r>
              <a:rPr lang="el-GR" sz="2000" b="1" u="sng" dirty="0"/>
              <a:t>ΔΕΛΤΙΟ ΔΕΔΟΜΕΝΩΝ</a:t>
            </a:r>
            <a:r>
              <a:rPr lang="en-GB" sz="2000" b="1" dirty="0"/>
              <a:t>:</a:t>
            </a:r>
            <a:endParaRPr lang="el-GR" sz="2000" b="1" dirty="0"/>
          </a:p>
          <a:p>
            <a:pPr algn="just"/>
            <a:endParaRPr lang="el-GR" dirty="0">
              <a:sym typeface="Wingdings" panose="05000000000000000000" pitchFamily="2" charset="2"/>
            </a:endParaRPr>
          </a:p>
          <a:p>
            <a:pPr marL="271463" indent="-271463" algn="just"/>
            <a:r>
              <a:rPr lang="el-GR" b="1" dirty="0">
                <a:sym typeface="Wingdings" panose="05000000000000000000" pitchFamily="2" charset="2"/>
              </a:rPr>
              <a:t>5</a:t>
            </a:r>
            <a:r>
              <a:rPr lang="el-GR" dirty="0">
                <a:sym typeface="Wingdings" panose="05000000000000000000" pitchFamily="2" charset="2"/>
              </a:rPr>
              <a:t>. </a:t>
            </a:r>
            <a:r>
              <a:rPr lang="el-GR" b="1" dirty="0">
                <a:latin typeface="Times New Roman" panose="02020603050405020304" pitchFamily="18" charset="0"/>
                <a:cs typeface="Times New Roman" panose="02020603050405020304" pitchFamily="18" charset="0"/>
                <a:sym typeface="Wingdings" panose="05000000000000000000" pitchFamily="2" charset="2"/>
              </a:rPr>
              <a:t>Α</a:t>
            </a:r>
            <a:r>
              <a:rPr lang="en-US" sz="1800" b="1" strike="noStrike" spc="0" dirty="0" err="1">
                <a:effectLst/>
                <a:latin typeface="Times New Roman" panose="02020603050405020304" pitchFamily="18" charset="0"/>
                <a:ea typeface="Times New Roman" panose="02020603050405020304" pitchFamily="18" charset="0"/>
                <a:cs typeface="Times New Roman" panose="02020603050405020304" pitchFamily="18" charset="0"/>
              </a:rPr>
              <a:t>pplicable</a:t>
            </a:r>
            <a:r>
              <a:rPr lang="en-US" sz="1800" b="1"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 law &amp; dispute settlement forum</a:t>
            </a:r>
            <a:r>
              <a:rPr lang="el-GR" sz="1800" b="1"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l-GR" b="1" dirty="0">
                <a:latin typeface="Times New Roman" panose="02020603050405020304" pitchFamily="18" charset="0"/>
                <a:ea typeface="Times New Roman" panose="02020603050405020304" pitchFamily="18" charset="0"/>
                <a:cs typeface="Times New Roman" panose="02020603050405020304" pitchFamily="18" charset="0"/>
              </a:rPr>
              <a:t>Εφαρμοστέο </a:t>
            </a:r>
            <a:r>
              <a:rPr lang="el-GR" sz="1800" b="1"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δίκαιο και δικαστήριο διευθέτησης διαφορών </a:t>
            </a:r>
            <a:r>
              <a:rPr lang="el-GR" sz="1800" b="1" strike="noStrike" spc="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endParaRPr lang="en-GB" sz="1800"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l-GR" dirty="0">
              <a:sym typeface="Wingdings" panose="05000000000000000000" pitchFamily="2" charset="2"/>
            </a:endParaRPr>
          </a:p>
          <a:p>
            <a:pPr marL="285750" indent="-285750" algn="just">
              <a:buFont typeface="Wingdings" panose="05000000000000000000" pitchFamily="2" charset="2"/>
              <a:buChar char="ü"/>
            </a:pPr>
            <a:r>
              <a:rPr lang="el-GR" b="1" u="sng" dirty="0">
                <a:sym typeface="Wingdings" panose="05000000000000000000" pitchFamily="2" charset="2"/>
              </a:rPr>
              <a:t>Εφαρμοστέο δίκαιο</a:t>
            </a:r>
            <a:r>
              <a:rPr lang="el-GR" b="1" dirty="0">
                <a:sym typeface="Wingdings" panose="05000000000000000000" pitchFamily="2" charset="2"/>
              </a:rPr>
              <a:t>: </a:t>
            </a:r>
          </a:p>
          <a:p>
            <a:pPr marL="271463" indent="-92075">
              <a:spcAft>
                <a:spcPts val="600"/>
              </a:spcAft>
            </a:pPr>
            <a:r>
              <a:rPr lang="el-GR" dirty="0">
                <a:solidFill>
                  <a:srgbClr val="000000"/>
                </a:solidFill>
                <a:latin typeface="Times New Roman" panose="02020603050405020304" pitchFamily="18" charset="0"/>
                <a:ea typeface="Times New Roman" panose="02020603050405020304" pitchFamily="18" charset="0"/>
              </a:rPr>
              <a:t>  </a:t>
            </a:r>
            <a:r>
              <a:rPr lang="el-GR" sz="1800" u="sng" dirty="0">
                <a:solidFill>
                  <a:srgbClr val="000000"/>
                </a:solidFill>
                <a:effectLst/>
                <a:latin typeface="Times New Roman" panose="02020603050405020304" pitchFamily="18" charset="0"/>
                <a:ea typeface="Times New Roman" panose="02020603050405020304" pitchFamily="18" charset="0"/>
              </a:rPr>
              <a:t>Δικαιούχοι εντός ΕΕ</a:t>
            </a:r>
            <a:r>
              <a:rPr lang="el-GR" sz="1800" dirty="0">
                <a:solidFill>
                  <a:srgbClr val="000000"/>
                </a:solidFill>
                <a:effectLst/>
                <a:latin typeface="Times New Roman" panose="02020603050405020304" pitchFamily="18" charset="0"/>
                <a:ea typeface="Times New Roman" panose="02020603050405020304" pitchFamily="18" charset="0"/>
              </a:rPr>
              <a:t>: Δίκαιο της ΕΕ + Εθνικό Δίκαιο του Κράτους Μέλους της </a:t>
            </a:r>
            <a:r>
              <a:rPr lang="el-GR" sz="1800" dirty="0" err="1">
                <a:solidFill>
                  <a:srgbClr val="000000"/>
                </a:solidFill>
                <a:effectLst/>
                <a:latin typeface="Times New Roman" panose="02020603050405020304" pitchFamily="18" charset="0"/>
                <a:ea typeface="Times New Roman" panose="02020603050405020304" pitchFamily="18" charset="0"/>
              </a:rPr>
              <a:t>χορηγούσας</a:t>
            </a:r>
            <a:r>
              <a:rPr lang="el-GR" sz="1800" dirty="0">
                <a:solidFill>
                  <a:srgbClr val="000000"/>
                </a:solidFill>
                <a:effectLst/>
                <a:latin typeface="Times New Roman" panose="02020603050405020304" pitchFamily="18" charset="0"/>
                <a:ea typeface="Times New Roman" panose="02020603050405020304" pitchFamily="18" charset="0"/>
              </a:rPr>
              <a:t> αρχής</a:t>
            </a:r>
          </a:p>
          <a:p>
            <a:pPr marL="271463">
              <a:spcAft>
                <a:spcPts val="600"/>
              </a:spcAft>
            </a:pPr>
            <a:r>
              <a:rPr lang="el-GR" sz="1800" u="sng" dirty="0">
                <a:solidFill>
                  <a:srgbClr val="000000"/>
                </a:solidFill>
                <a:effectLst/>
                <a:latin typeface="Times New Roman" panose="02020603050405020304" pitchFamily="18" charset="0"/>
                <a:ea typeface="Times New Roman" panose="02020603050405020304" pitchFamily="18" charset="0"/>
              </a:rPr>
              <a:t>Δικαιούχοι εκτός ΕΕ</a:t>
            </a:r>
            <a:r>
              <a:rPr lang="el-GR" sz="1800" dirty="0">
                <a:solidFill>
                  <a:srgbClr val="000000"/>
                </a:solidFill>
                <a:effectLst/>
                <a:latin typeface="Times New Roman" panose="02020603050405020304" pitchFamily="18" charset="0"/>
                <a:ea typeface="Times New Roman" panose="02020603050405020304" pitchFamily="18" charset="0"/>
              </a:rPr>
              <a:t>: Δίκαιο της ΕΕ + Εθνικό Δίκαιο του Κράτους Μέλους της </a:t>
            </a:r>
            <a:r>
              <a:rPr lang="el-GR" sz="1800" dirty="0" err="1">
                <a:solidFill>
                  <a:srgbClr val="000000"/>
                </a:solidFill>
                <a:effectLst/>
                <a:latin typeface="Times New Roman" panose="02020603050405020304" pitchFamily="18" charset="0"/>
                <a:ea typeface="Times New Roman" panose="02020603050405020304" pitchFamily="18" charset="0"/>
              </a:rPr>
              <a:t>χορηγούσας</a:t>
            </a:r>
            <a:r>
              <a:rPr lang="el-GR" sz="1800" dirty="0">
                <a:solidFill>
                  <a:srgbClr val="000000"/>
                </a:solidFill>
                <a:effectLst/>
                <a:latin typeface="Times New Roman" panose="02020603050405020304" pitchFamily="18" charset="0"/>
                <a:ea typeface="Times New Roman" panose="02020603050405020304" pitchFamily="18" charset="0"/>
              </a:rPr>
              <a:t> αρχ</a:t>
            </a:r>
            <a:r>
              <a:rPr lang="el-GR" dirty="0">
                <a:solidFill>
                  <a:srgbClr val="000000"/>
                </a:solidFill>
                <a:latin typeface="Times New Roman" panose="02020603050405020304" pitchFamily="18" charset="0"/>
                <a:ea typeface="Times New Roman" panose="02020603050405020304" pitchFamily="18" charset="0"/>
              </a:rPr>
              <a:t>ής </a:t>
            </a:r>
            <a:r>
              <a:rPr lang="el-GR" sz="1800" dirty="0">
                <a:solidFill>
                  <a:srgbClr val="000000"/>
                </a:solidFill>
                <a:effectLst/>
                <a:latin typeface="Times New Roman" panose="02020603050405020304" pitchFamily="18" charset="0"/>
                <a:ea typeface="Times New Roman" panose="02020603050405020304" pitchFamily="18" charset="0"/>
              </a:rPr>
              <a:t>+ Γενικές Αρχές που διέπουν το δίκαιο των διεθνών οργανισμών και τους γενικούς κανόνες του διεθνούς δικαίου</a:t>
            </a: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180975" indent="-180975">
              <a:spcAft>
                <a:spcPts val="600"/>
              </a:spcAft>
              <a:buFont typeface="Wingdings" panose="05000000000000000000" pitchFamily="2" charset="2"/>
              <a:buChar char="ü"/>
            </a:pPr>
            <a:r>
              <a:rPr lang="el-GR" b="1" dirty="0">
                <a:solidFill>
                  <a:srgbClr val="000000"/>
                </a:solidFill>
                <a:latin typeface="Times New Roman" panose="02020603050405020304" pitchFamily="18" charset="0"/>
                <a:ea typeface="Times New Roman" panose="02020603050405020304" pitchFamily="18" charset="0"/>
              </a:rPr>
              <a:t> </a:t>
            </a:r>
            <a:r>
              <a:rPr lang="el-GR" b="1" u="sng" dirty="0">
                <a:solidFill>
                  <a:srgbClr val="000000"/>
                </a:solidFill>
                <a:latin typeface="Times New Roman" panose="02020603050405020304" pitchFamily="18" charset="0"/>
                <a:ea typeface="Times New Roman" panose="02020603050405020304" pitchFamily="18" charset="0"/>
              </a:rPr>
              <a:t>Δικαστήριο Διευθέτησης Διαφορών</a:t>
            </a:r>
            <a:r>
              <a:rPr lang="el-GR" b="1" dirty="0">
                <a:solidFill>
                  <a:srgbClr val="000000"/>
                </a:solidFill>
                <a:latin typeface="Times New Roman" panose="02020603050405020304" pitchFamily="18" charset="0"/>
                <a:ea typeface="Times New Roman" panose="02020603050405020304" pitchFamily="18" charset="0"/>
              </a:rPr>
              <a:t>:</a:t>
            </a:r>
          </a:p>
          <a:p>
            <a:pPr marL="271463" indent="-92075">
              <a:spcAft>
                <a:spcPts val="600"/>
              </a:spcAft>
            </a:pPr>
            <a:r>
              <a:rPr lang="el-GR" sz="1800" dirty="0">
                <a:solidFill>
                  <a:srgbClr val="000000"/>
                </a:solidFill>
                <a:effectLst/>
                <a:latin typeface="Times New Roman" panose="02020603050405020304" pitchFamily="18" charset="0"/>
                <a:ea typeface="Times New Roman" panose="02020603050405020304" pitchFamily="18" charset="0"/>
              </a:rPr>
              <a:t> </a:t>
            </a:r>
            <a:r>
              <a:rPr lang="el-GR" sz="1800" u="sng" dirty="0">
                <a:solidFill>
                  <a:srgbClr val="000000"/>
                </a:solidFill>
                <a:effectLst/>
                <a:latin typeface="Times New Roman" panose="02020603050405020304" pitchFamily="18" charset="0"/>
                <a:ea typeface="Times New Roman" panose="02020603050405020304" pitchFamily="18" charset="0"/>
              </a:rPr>
              <a:t>Δικαιούχοι εντός ΕΕ</a:t>
            </a:r>
            <a:r>
              <a:rPr lang="el-GR" sz="1800" dirty="0">
                <a:solidFill>
                  <a:srgbClr val="000000"/>
                </a:solidFill>
                <a:effectLst/>
                <a:latin typeface="Times New Roman" panose="02020603050405020304" pitchFamily="18" charset="0"/>
                <a:ea typeface="Times New Roman" panose="02020603050405020304" pitchFamily="18" charset="0"/>
              </a:rPr>
              <a:t>: Αρ</a:t>
            </a:r>
            <a:r>
              <a:rPr lang="el-GR" dirty="0">
                <a:solidFill>
                  <a:srgbClr val="000000"/>
                </a:solidFill>
                <a:latin typeface="Times New Roman" panose="02020603050405020304" pitchFamily="18" charset="0"/>
                <a:ea typeface="Times New Roman" panose="02020603050405020304" pitchFamily="18" charset="0"/>
              </a:rPr>
              <a:t>μόδια Εθνικά Δικαστήρια </a:t>
            </a:r>
            <a:r>
              <a:rPr lang="el-GR" sz="1800" dirty="0">
                <a:solidFill>
                  <a:srgbClr val="000000"/>
                </a:solidFill>
                <a:effectLst/>
                <a:latin typeface="Times New Roman" panose="02020603050405020304" pitchFamily="18" charset="0"/>
                <a:ea typeface="Times New Roman" panose="02020603050405020304" pitchFamily="18" charset="0"/>
              </a:rPr>
              <a:t>του Κράτους Μέλους της </a:t>
            </a:r>
            <a:r>
              <a:rPr lang="el-GR" sz="1800" dirty="0" err="1">
                <a:solidFill>
                  <a:srgbClr val="000000"/>
                </a:solidFill>
                <a:effectLst/>
                <a:latin typeface="Times New Roman" panose="02020603050405020304" pitchFamily="18" charset="0"/>
                <a:ea typeface="Times New Roman" panose="02020603050405020304" pitchFamily="18" charset="0"/>
              </a:rPr>
              <a:t>χορηγούσας</a:t>
            </a:r>
            <a:r>
              <a:rPr lang="el-GR" sz="1800" dirty="0">
                <a:solidFill>
                  <a:srgbClr val="000000"/>
                </a:solidFill>
                <a:effectLst/>
                <a:latin typeface="Times New Roman" panose="02020603050405020304" pitchFamily="18" charset="0"/>
                <a:ea typeface="Times New Roman" panose="02020603050405020304" pitchFamily="18" charset="0"/>
              </a:rPr>
              <a:t> αρχής</a:t>
            </a:r>
          </a:p>
          <a:p>
            <a:pPr marL="180340">
              <a:spcAft>
                <a:spcPts val="600"/>
              </a:spcAft>
            </a:pPr>
            <a:r>
              <a:rPr lang="el-GR" sz="1800" dirty="0">
                <a:solidFill>
                  <a:srgbClr val="000000"/>
                </a:solidFill>
                <a:effectLst/>
                <a:latin typeface="Times New Roman" panose="02020603050405020304" pitchFamily="18" charset="0"/>
                <a:ea typeface="Times New Roman" panose="02020603050405020304" pitchFamily="18" charset="0"/>
              </a:rPr>
              <a:t> </a:t>
            </a:r>
            <a:r>
              <a:rPr lang="el-GR" sz="1800" u="sng" dirty="0">
                <a:solidFill>
                  <a:srgbClr val="000000"/>
                </a:solidFill>
                <a:effectLst/>
                <a:latin typeface="Times New Roman" panose="02020603050405020304" pitchFamily="18" charset="0"/>
                <a:ea typeface="Times New Roman" panose="02020603050405020304" pitchFamily="18" charset="0"/>
              </a:rPr>
              <a:t>Δικαιούχοι εκτός ΕΕ</a:t>
            </a:r>
            <a:r>
              <a:rPr lang="el-GR" sz="1800" dirty="0">
                <a:solidFill>
                  <a:srgbClr val="000000"/>
                </a:solidFill>
                <a:effectLst/>
                <a:latin typeface="Times New Roman" panose="02020603050405020304" pitchFamily="18" charset="0"/>
                <a:ea typeface="Times New Roman" panose="02020603050405020304" pitchFamily="18" charset="0"/>
              </a:rPr>
              <a:t>: Δικαστήρια των Βρυξελλών</a:t>
            </a:r>
          </a:p>
          <a:p>
            <a:pPr marL="180340">
              <a:spcAft>
                <a:spcPts val="600"/>
              </a:spcAft>
            </a:pPr>
            <a:endParaRPr lang="el-GR" sz="1800" dirty="0">
              <a:solidFill>
                <a:srgbClr val="000000"/>
              </a:solidFill>
              <a:effectLst/>
              <a:latin typeface="Times New Roman" panose="02020603050405020304" pitchFamily="18" charset="0"/>
              <a:ea typeface="Times New Roman" panose="02020603050405020304" pitchFamily="18" charset="0"/>
            </a:endParaRPr>
          </a:p>
          <a:p>
            <a:pPr marL="180340">
              <a:spcAft>
                <a:spcPts val="600"/>
              </a:spcAft>
            </a:pPr>
            <a:endParaRPr lang="en-GB" sz="1800" dirty="0">
              <a:solidFill>
                <a:srgbClr val="000000"/>
              </a:solidFill>
              <a:effectLst/>
              <a:latin typeface="Times New Roman" panose="02020603050405020304" pitchFamily="18" charset="0"/>
              <a:ea typeface="Times New Roman" panose="02020603050405020304" pitchFamily="18" charset="0"/>
            </a:endParaRPr>
          </a:p>
          <a:p>
            <a:pPr marL="180340">
              <a:spcAft>
                <a:spcPts val="600"/>
              </a:spcAft>
            </a:pPr>
            <a:r>
              <a:rPr lang="el-GR" sz="1800" dirty="0">
                <a:solidFill>
                  <a:srgbClr val="000000"/>
                </a:solidFill>
                <a:effectLst/>
                <a:latin typeface="Times New Roman" panose="02020603050405020304" pitchFamily="18" charset="0"/>
                <a:ea typeface="Times New Roman" panose="02020603050405020304" pitchFamily="18" charset="0"/>
              </a:rPr>
              <a:t> </a:t>
            </a:r>
            <a:endParaRPr lang="en-GB" sz="1800" dirty="0">
              <a:solidFill>
                <a:srgbClr val="000000"/>
              </a:solidFill>
              <a:effectLst/>
              <a:latin typeface="Times New Roman" panose="02020603050405020304" pitchFamily="18" charset="0"/>
              <a:ea typeface="Times New Roman" panose="02020603050405020304" pitchFamily="18" charset="0"/>
            </a:endParaRPr>
          </a:p>
          <a:p>
            <a:pPr algn="just"/>
            <a:endParaRPr lang="el-GR" dirty="0">
              <a:sym typeface="Wingdings" panose="05000000000000000000" pitchFamily="2" charset="2"/>
            </a:endParaRPr>
          </a:p>
          <a:p>
            <a:pPr marL="342900" indent="-342900" algn="just">
              <a:buAutoNum type="arabicPeriod"/>
            </a:pPr>
            <a:endParaRPr lang="el-GR" b="1" dirty="0">
              <a:sym typeface="Wingdings" panose="05000000000000000000" pitchFamily="2" charset="2"/>
            </a:endParaRPr>
          </a:p>
          <a:p>
            <a:pPr marL="342900" indent="-342900" algn="just">
              <a:buAutoNum type="arabicPeriod"/>
            </a:pPr>
            <a:endParaRPr lang="en-GB" dirty="0">
              <a:sym typeface="Wingdings" panose="05000000000000000000" pitchFamily="2" charset="2"/>
            </a:endParaRPr>
          </a:p>
          <a:p>
            <a:pPr marL="342900" indent="-342900" algn="just">
              <a:buAutoNum type="arabicPeriod"/>
            </a:pPr>
            <a:endParaRPr lang="en-GB" dirty="0">
              <a:sym typeface="Wingdings" panose="05000000000000000000" pitchFamily="2" charset="2"/>
            </a:endParaRPr>
          </a:p>
          <a:p>
            <a:pPr marL="342900" indent="-342900" algn="just">
              <a:buAutoNum type="arabicPeriod"/>
            </a:pPr>
            <a:endParaRPr lang="el-GR" b="1" dirty="0"/>
          </a:p>
          <a:p>
            <a:pPr marL="285750" indent="-285750" algn="just">
              <a:buFont typeface="Wingdings" panose="05000000000000000000" pitchFamily="2" charset="2"/>
              <a:buChar char="ü"/>
            </a:pPr>
            <a:endParaRPr lang="en-GB" b="1" dirty="0">
              <a:sym typeface="Wingdings" panose="05000000000000000000" pitchFamily="2" charset="2"/>
            </a:endParaRPr>
          </a:p>
          <a:p>
            <a:pPr marL="285750" indent="-285750" algn="just">
              <a:buFont typeface="Wingdings" panose="05000000000000000000" pitchFamily="2" charset="2"/>
              <a:buChar char="ü"/>
            </a:pPr>
            <a:endParaRPr lang="el-GR" b="1" dirty="0">
              <a:sym typeface="Wingdings" panose="05000000000000000000" pitchFamily="2" charset="2"/>
            </a:endParaRPr>
          </a:p>
          <a:p>
            <a:pPr marL="285750" indent="-285750" algn="just">
              <a:buFont typeface="Wingdings" panose="05000000000000000000" pitchFamily="2" charset="2"/>
              <a:buChar char="ü"/>
            </a:pPr>
            <a:endParaRPr lang="el-GR" dirty="0"/>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0" y="22692"/>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 Όροι και Προϋποθέσεις (3/10)</a:t>
            </a:r>
            <a:endParaRPr lang="en-GB" sz="2800" b="1" dirty="0">
              <a:solidFill>
                <a:schemeClr val="bg1"/>
              </a:solidFill>
              <a:ea typeface="+mj-ea"/>
              <a:cs typeface="+mj-cs"/>
            </a:endParaRPr>
          </a:p>
        </p:txBody>
      </p:sp>
    </p:spTree>
    <p:extLst>
      <p:ext uri="{BB962C8B-B14F-4D97-AF65-F5344CB8AC3E}">
        <p14:creationId xmlns:p14="http://schemas.microsoft.com/office/powerpoint/2010/main" val="39489444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TextBox 5">
            <a:extLst>
              <a:ext uri="{FF2B5EF4-FFF2-40B4-BE49-F238E27FC236}">
                <a16:creationId xmlns:a16="http://schemas.microsoft.com/office/drawing/2014/main" id="{CEF231F0-92B8-48DB-9CBF-8DFC382460C2}"/>
              </a:ext>
            </a:extLst>
          </p:cNvPr>
          <p:cNvSpPr txBox="1"/>
          <p:nvPr/>
        </p:nvSpPr>
        <p:spPr>
          <a:xfrm>
            <a:off x="263352" y="3518480"/>
            <a:ext cx="10729192" cy="252376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1EA292"/>
                </a:solidFill>
                <a:effectLst/>
                <a:uLnTx/>
                <a:uFillTx/>
              </a:rPr>
              <a:t>Συμπράξεις Συνεργασίας</a:t>
            </a:r>
            <a:endParaRPr kumimoji="0" lang="en-GB"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7030A0"/>
                </a:solidFill>
                <a:effectLst/>
                <a:uLnTx/>
                <a:uFillTx/>
              </a:rPr>
              <a:t>Διαχείριση Εγκεκριμένων Σχεδίων Πρόσκλησης 2023</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800" b="1" i="0" u="none" strike="noStrike" kern="0" cap="none" spc="0" normalizeH="0" baseline="0" noProof="0" dirty="0">
              <a:ln>
                <a:noFill/>
              </a:ln>
              <a:solidFill>
                <a:srgbClr val="7030A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3400" b="1" i="0" u="none" strike="noStrike" kern="0" cap="none" spc="0" normalizeH="0" baseline="0" noProof="0" dirty="0">
                <a:ln>
                  <a:noFill/>
                </a:ln>
                <a:solidFill>
                  <a:srgbClr val="1EA292"/>
                </a:solidFill>
                <a:effectLst/>
                <a:uLnTx/>
                <a:uFillTx/>
              </a:rPr>
              <a:t>ΠΑΡΑΚΟΛΟΥΘΗΣΗ ΚΑΙ ΕΛΕΓΧΟΙ </a:t>
            </a:r>
            <a:endParaRPr kumimoji="0" lang="en-US" sz="3400" b="1" i="0" u="none" strike="noStrike" kern="0" cap="none" spc="0" normalizeH="0" baseline="0" noProof="0" dirty="0">
              <a:ln>
                <a:noFill/>
              </a:ln>
              <a:solidFill>
                <a:srgbClr val="1EA292"/>
              </a:solidFill>
              <a:effectLst/>
              <a:uLnTx/>
              <a:uFillTx/>
            </a:endParaRPr>
          </a:p>
        </p:txBody>
      </p:sp>
      <p:pic>
        <p:nvPicPr>
          <p:cNvPr id="4" name="Picture 2" descr="See the source image">
            <a:extLst>
              <a:ext uri="{FF2B5EF4-FFF2-40B4-BE49-F238E27FC236}">
                <a16:creationId xmlns:a16="http://schemas.microsoft.com/office/drawing/2014/main" id="{23CC915B-253D-AD98-4985-AD4AC59A8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800" y="815752"/>
            <a:ext cx="4587168" cy="2613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1462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0068" y="652644"/>
            <a:ext cx="8064896" cy="1080120"/>
          </a:xfrm>
          <a:prstGeom prst="rect">
            <a:avLst/>
          </a:prstGeom>
        </p:spPr>
        <p:txBody>
          <a:bodyPr vert="horz" lIns="91440" tIns="45720" rIns="91440" bIns="45720" rtlCol="0" anchor="ctr">
            <a:noAutofit/>
          </a:bodyPr>
          <a:lstStyle/>
          <a:p>
            <a:pPr algn="ctr">
              <a:spcBef>
                <a:spcPct val="0"/>
              </a:spcBef>
              <a:defRPr/>
            </a:pPr>
            <a:endParaRPr lang="el-GR"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79376" y="804898"/>
            <a:ext cx="10776520" cy="5724644"/>
          </a:xfrm>
          <a:prstGeom prst="rect">
            <a:avLst/>
          </a:prstGeom>
          <a:noFill/>
        </p:spPr>
        <p:txBody>
          <a:bodyPr wrap="square" rtlCol="0">
            <a:spAutoFit/>
          </a:bodyPr>
          <a:lstStyle/>
          <a:p>
            <a:endParaRPr lang="el-GR" dirty="0"/>
          </a:p>
          <a:p>
            <a:pPr marL="342900" indent="-342900">
              <a:buFont typeface="Wingdings" panose="05000000000000000000" pitchFamily="2" charset="2"/>
              <a:buChar char="§"/>
            </a:pPr>
            <a:r>
              <a:rPr lang="en-GB" sz="2000" b="1" u="sng" dirty="0"/>
              <a:t>H </a:t>
            </a:r>
            <a:r>
              <a:rPr lang="el-GR" sz="2000" b="1" u="sng" dirty="0"/>
              <a:t>παρακολούθηση από την Εθνική Υπηρεσία</a:t>
            </a:r>
            <a:r>
              <a:rPr lang="el-GR" sz="2000" b="1" dirty="0"/>
              <a:t>:</a:t>
            </a:r>
          </a:p>
          <a:p>
            <a:endParaRPr lang="el-GR" sz="2000" b="1" u="sng" dirty="0"/>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Είναι μία </a:t>
            </a:r>
            <a:r>
              <a:rPr lang="el-GR" u="sng" dirty="0">
                <a:latin typeface="Times New Roman" panose="02020603050405020304" pitchFamily="18" charset="0"/>
                <a:cs typeface="Times New Roman" panose="02020603050405020304" pitchFamily="18" charset="0"/>
              </a:rPr>
              <a:t>συνεχής και δυναμική διαδικασία</a:t>
            </a:r>
            <a:r>
              <a:rPr lang="el-GR" dirty="0">
                <a:latin typeface="Times New Roman" panose="02020603050405020304" pitchFamily="18" charset="0"/>
                <a:cs typeface="Times New Roman" panose="02020603050405020304" pitchFamily="18" charset="0"/>
              </a:rPr>
              <a:t>, η οποία </a:t>
            </a:r>
            <a:r>
              <a:rPr lang="el-GR" u="sng" dirty="0">
                <a:latin typeface="Times New Roman" panose="02020603050405020304" pitchFamily="18" charset="0"/>
                <a:cs typeface="Times New Roman" panose="02020603050405020304" pitchFamily="18" charset="0"/>
              </a:rPr>
              <a:t>μπορεί να γίνεται για οποιοδήποτε ανοικτό σχέδιο</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καθ’όλη</a:t>
            </a:r>
            <a:r>
              <a:rPr lang="el-GR" dirty="0">
                <a:latin typeface="Times New Roman" panose="02020603050405020304" pitchFamily="18" charset="0"/>
                <a:cs typeface="Times New Roman" panose="02020603050405020304" pitchFamily="18" charset="0"/>
              </a:rPr>
              <a:t> τη διάρκεια υλοποίησής του </a:t>
            </a: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Λαμβάνει, συνήθως, τη μορφή </a:t>
            </a:r>
            <a:r>
              <a:rPr lang="el-GR" u="sng" dirty="0">
                <a:latin typeface="Times New Roman" panose="02020603050405020304" pitchFamily="18" charset="0"/>
                <a:cs typeface="Times New Roman" panose="02020603050405020304" pitchFamily="18" charset="0"/>
              </a:rPr>
              <a:t>μίας επίσκεψης στις εγκαταστάσεις του συντονιστή </a:t>
            </a:r>
            <a:r>
              <a:rPr lang="en-GB" u="sng" dirty="0">
                <a:latin typeface="Times New Roman" panose="02020603050405020304" pitchFamily="18" charset="0"/>
                <a:cs typeface="Times New Roman" panose="02020603050405020304" pitchFamily="18" charset="0"/>
              </a:rPr>
              <a:t>(monitoring visit) </a:t>
            </a:r>
            <a:r>
              <a:rPr lang="el-GR" u="sng" dirty="0">
                <a:latin typeface="Times New Roman" panose="02020603050405020304" pitchFamily="18" charset="0"/>
                <a:cs typeface="Times New Roman" panose="02020603050405020304" pitchFamily="18" charset="0"/>
              </a:rPr>
              <a:t>ή μίας πιο δομημένης τηλεφωνικής ή διαδικτυακής συνομιλίας με τον συντονιστή </a:t>
            </a: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Αποσκοπεί στο να διαπιστώσει κατά πόσον το σχέδιο προχωρεί σωστά και </a:t>
            </a:r>
            <a:r>
              <a:rPr lang="el-GR" u="sng" dirty="0">
                <a:latin typeface="Times New Roman" panose="02020603050405020304" pitchFamily="18" charset="0"/>
                <a:cs typeface="Times New Roman" panose="02020603050405020304" pitchFamily="18" charset="0"/>
              </a:rPr>
              <a:t>να προσφέρει υποστήριξη στους δικαιούχους για όλες τις πτυχές υλοποίησής του</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Έχει καθαρά συμβουλευτικό χαρακτήρα</a:t>
            </a: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sym typeface="Wingdings" panose="05000000000000000000" pitchFamily="2" charset="2"/>
              </a:rPr>
              <a:t>Δεν περιλαμβάνει έλεγχο οικονομικών εγγράφων</a:t>
            </a:r>
            <a:endParaRPr lang="el-GR" u="sng"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l-GR" dirty="0"/>
          </a:p>
          <a:p>
            <a:pPr algn="just"/>
            <a:endParaRPr lang="el-GR" sz="2000" dirty="0"/>
          </a:p>
          <a:p>
            <a:endParaRPr lang="el-GR" dirty="0"/>
          </a:p>
          <a:p>
            <a:pPr marL="285750" indent="-285750">
              <a:buFont typeface="Wingdings" panose="05000000000000000000" pitchFamily="2" charset="2"/>
              <a:buChar char="q"/>
            </a:pPr>
            <a:endParaRPr lang="el-GR" dirty="0"/>
          </a:p>
          <a:p>
            <a:endParaRPr lang="en-US" dirty="0"/>
          </a:p>
        </p:txBody>
      </p:sp>
      <p:sp>
        <p:nvSpPr>
          <p:cNvPr id="7" name="Title 1">
            <a:extLst>
              <a:ext uri="{FF2B5EF4-FFF2-40B4-BE49-F238E27FC236}">
                <a16:creationId xmlns:a16="http://schemas.microsoft.com/office/drawing/2014/main" id="{DC596C94-A934-0C09-8A01-33F3D74C9FF8}"/>
              </a:ext>
            </a:extLst>
          </p:cNvPr>
          <p:cNvSpPr txBox="1">
            <a:spLocks/>
          </p:cNvSpPr>
          <p:nvPr/>
        </p:nvSpPr>
        <p:spPr>
          <a:xfrm>
            <a:off x="-3193032" y="-11335"/>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Παρακολούθηση Σχεδίων - </a:t>
            </a:r>
            <a:r>
              <a:rPr lang="en-GB" sz="2800" b="1" dirty="0">
                <a:solidFill>
                  <a:schemeClr val="bg1"/>
                </a:solidFill>
                <a:ea typeface="+mj-ea"/>
                <a:cs typeface="+mj-cs"/>
              </a:rPr>
              <a:t>Monitoring</a:t>
            </a:r>
          </a:p>
        </p:txBody>
      </p:sp>
      <p:pic>
        <p:nvPicPr>
          <p:cNvPr id="9" name="Picture 8">
            <a:extLst>
              <a:ext uri="{FF2B5EF4-FFF2-40B4-BE49-F238E27FC236}">
                <a16:creationId xmlns:a16="http://schemas.microsoft.com/office/drawing/2014/main" id="{16CF6A71-5CFA-8D2E-5B55-1312AF16DF4D}"/>
              </a:ext>
            </a:extLst>
          </p:cNvPr>
          <p:cNvPicPr>
            <a:picLocks noChangeAspect="1"/>
          </p:cNvPicPr>
          <p:nvPr/>
        </p:nvPicPr>
        <p:blipFill>
          <a:blip r:embed="rId3"/>
          <a:stretch>
            <a:fillRect/>
          </a:stretch>
        </p:blipFill>
        <p:spPr>
          <a:xfrm>
            <a:off x="3791744" y="4850176"/>
            <a:ext cx="3663330" cy="1783850"/>
          </a:xfrm>
          <a:prstGeom prst="rect">
            <a:avLst/>
          </a:prstGeom>
        </p:spPr>
      </p:pic>
    </p:spTree>
    <p:extLst>
      <p:ext uri="{BB962C8B-B14F-4D97-AF65-F5344CB8AC3E}">
        <p14:creationId xmlns:p14="http://schemas.microsoft.com/office/powerpoint/2010/main" val="4589275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0068" y="652644"/>
            <a:ext cx="8064896" cy="1080120"/>
          </a:xfrm>
          <a:prstGeom prst="rect">
            <a:avLst/>
          </a:prstGeom>
        </p:spPr>
        <p:txBody>
          <a:bodyPr vert="horz" lIns="91440" tIns="45720" rIns="91440" bIns="45720" rtlCol="0" anchor="ctr">
            <a:noAutofit/>
          </a:bodyPr>
          <a:lstStyle/>
          <a:p>
            <a:pPr algn="ctr">
              <a:spcBef>
                <a:spcPct val="0"/>
              </a:spcBef>
              <a:defRPr/>
            </a:pPr>
            <a:endParaRPr lang="el-GR"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69868" y="836712"/>
            <a:ext cx="11593288" cy="7663636"/>
          </a:xfrm>
          <a:prstGeom prst="rect">
            <a:avLst/>
          </a:prstGeom>
          <a:noFill/>
        </p:spPr>
        <p:txBody>
          <a:bodyPr wrap="square" rtlCol="0">
            <a:spAutoFit/>
          </a:bodyPr>
          <a:lstStyle/>
          <a:p>
            <a:endParaRPr lang="el-GR" dirty="0"/>
          </a:p>
          <a:p>
            <a:pPr marL="342900" indent="-342900">
              <a:buFont typeface="Wingdings" panose="05000000000000000000" pitchFamily="2" charset="2"/>
              <a:buChar char="§"/>
            </a:pPr>
            <a:r>
              <a:rPr lang="el-GR" sz="2000" b="1" u="sng" dirty="0"/>
              <a:t>Οι έλεγχοι στους οποίους υπόκεινται τα εγκεκριμένα Σχέδια</a:t>
            </a:r>
            <a:r>
              <a:rPr lang="el-GR" sz="2000" b="1" dirty="0"/>
              <a:t>:</a:t>
            </a:r>
          </a:p>
          <a:p>
            <a:endParaRPr lang="el-GR" sz="2000" b="1" u="sng" dirty="0"/>
          </a:p>
          <a:p>
            <a:pPr marL="285750" indent="-285750">
              <a:buFont typeface="Wingdings" panose="05000000000000000000" pitchFamily="2" charset="2"/>
              <a:buChar char="ü"/>
            </a:pPr>
            <a:r>
              <a:rPr lang="el-GR" dirty="0"/>
              <a:t>Διεξάγονται </a:t>
            </a:r>
            <a:r>
              <a:rPr lang="el-GR" u="sng" dirty="0"/>
              <a:t>για σκοπούς επαλήθευσης της υλοποίησης, </a:t>
            </a:r>
            <a:r>
              <a:rPr lang="el-GR" u="sng" dirty="0" err="1"/>
              <a:t>επιλεξιμότητας</a:t>
            </a:r>
            <a:r>
              <a:rPr lang="en-GB" u="sng" dirty="0"/>
              <a:t> </a:t>
            </a:r>
            <a:r>
              <a:rPr lang="el-GR" u="sng" dirty="0"/>
              <a:t>και ποιότητας των δραστηριοτήτων ενός σχεδίου</a:t>
            </a:r>
            <a:r>
              <a:rPr lang="el-GR" dirty="0"/>
              <a:t> και συνεπώς, της αξιολόγησης του βαθμού στον οποίο τα επιδιωκόμενά του αποτελέσματα (όπως είχαν περιγραφεί στην αίτηση) έχουν επιτευχθεί</a:t>
            </a:r>
          </a:p>
          <a:p>
            <a:pPr marL="285750" indent="-285750">
              <a:buFont typeface="Wingdings" panose="05000000000000000000" pitchFamily="2" charset="2"/>
              <a:buChar char="ü"/>
            </a:pPr>
            <a:endParaRPr lang="el-GR" dirty="0"/>
          </a:p>
          <a:p>
            <a:pPr marL="285750" indent="-285750">
              <a:buFont typeface="Wingdings" panose="05000000000000000000" pitchFamily="2" charset="2"/>
              <a:buChar char="ü"/>
            </a:pPr>
            <a:r>
              <a:rPr lang="el-GR" dirty="0"/>
              <a:t>Δε συνιστούν οικονομικούς ελέγχους, με την έννοια ότι </a:t>
            </a:r>
            <a:r>
              <a:rPr lang="el-GR" u="sng" dirty="0"/>
              <a:t>δεν αποσκοπούν στην εξακρίβωση του πραγματικού κόστους των δραστηριοτήτων του σχεδίου</a:t>
            </a:r>
            <a:r>
              <a:rPr lang="el-GR" dirty="0"/>
              <a:t> </a:t>
            </a:r>
            <a:r>
              <a:rPr lang="el-GR" dirty="0">
                <a:sym typeface="Wingdings" panose="05000000000000000000" pitchFamily="2" charset="2"/>
              </a:rPr>
              <a:t> </a:t>
            </a:r>
            <a:r>
              <a:rPr lang="el-GR" u="sng" dirty="0">
                <a:sym typeface="Wingdings" panose="05000000000000000000" pitchFamily="2" charset="2"/>
              </a:rPr>
              <a:t>Εντούτοις, κ</a:t>
            </a:r>
            <a:r>
              <a:rPr lang="el-GR" u="sng" dirty="0"/>
              <a:t>αθορίζουν το συνολικό τελικό ποσό επιχορήγησης</a:t>
            </a:r>
            <a:r>
              <a:rPr lang="el-GR" dirty="0"/>
              <a:t>, αφού αυτό προκύπτει ως αποτέλεσμα όλων των ελέγχων στους οποίους υπόκειται ένα σχέδιο</a:t>
            </a:r>
          </a:p>
          <a:p>
            <a:endParaRPr lang="el-GR" dirty="0"/>
          </a:p>
          <a:p>
            <a:pPr marL="285750" indent="-285750">
              <a:buFont typeface="Wingdings" panose="05000000000000000000" pitchFamily="2" charset="2"/>
              <a:buChar char="ü"/>
            </a:pPr>
            <a:r>
              <a:rPr lang="el-GR" dirty="0"/>
              <a:t>Εξετάζουν </a:t>
            </a:r>
            <a:r>
              <a:rPr lang="el-GR" u="sng" dirty="0"/>
              <a:t>κατά πόσον οι πληροφορίες που δόθηκαν στις διάφορες εκθέσεις που υπέβαλαν οι δικαιούχοι είναι ακριβείς και αληθείς </a:t>
            </a:r>
          </a:p>
          <a:p>
            <a:endParaRPr lang="el-GR" dirty="0"/>
          </a:p>
          <a:p>
            <a:pPr marL="285750" indent="-285750">
              <a:buFont typeface="Wingdings" panose="05000000000000000000" pitchFamily="2" charset="2"/>
              <a:buChar char="ü"/>
            </a:pPr>
            <a:r>
              <a:rPr lang="el-GR" dirty="0"/>
              <a:t>Καθορίζουν </a:t>
            </a:r>
            <a:r>
              <a:rPr lang="el-GR" u="sng" dirty="0"/>
              <a:t>τον βαθμό στον οποίο οι διαδικασίες που ακολουθήθηκαν συμβαδίζουν με τους όρους της Συμφωνίας Επιχορήγησης</a:t>
            </a:r>
            <a:r>
              <a:rPr lang="el-GR" dirty="0"/>
              <a:t> (π.χ. τους όρους που αφορούν τα θέματα πνευματικής ιδιοκτησίας, την προβολή της Ευρωπαϊκής συγχρηματοδότησης κτλ.)</a:t>
            </a:r>
          </a:p>
          <a:p>
            <a:endParaRPr lang="el-GR" dirty="0"/>
          </a:p>
          <a:p>
            <a:endParaRPr lang="el-GR" dirty="0"/>
          </a:p>
          <a:p>
            <a:pPr marL="285750" indent="-285750">
              <a:buFont typeface="Wingdings" panose="05000000000000000000" pitchFamily="2" charset="2"/>
              <a:buChar char="ü"/>
            </a:pPr>
            <a:endParaRPr lang="el-GR" dirty="0"/>
          </a:p>
          <a:p>
            <a:pPr marL="285750" indent="-285750">
              <a:buFont typeface="Wingdings" panose="05000000000000000000" pitchFamily="2" charset="2"/>
              <a:buChar char="ü"/>
            </a:pPr>
            <a:endParaRPr lang="el-GR" dirty="0"/>
          </a:p>
          <a:p>
            <a:pPr marL="285750" indent="-285750">
              <a:buFont typeface="Wingdings" panose="05000000000000000000" pitchFamily="2" charset="2"/>
              <a:buChar char="ü"/>
            </a:pPr>
            <a:endParaRPr lang="el-GR" dirty="0"/>
          </a:p>
          <a:p>
            <a:pPr algn="just"/>
            <a:endParaRPr lang="el-GR" sz="2000" dirty="0"/>
          </a:p>
          <a:p>
            <a:endParaRPr lang="el-GR" dirty="0"/>
          </a:p>
          <a:p>
            <a:pPr marL="285750" indent="-285750">
              <a:buFont typeface="Wingdings" panose="05000000000000000000" pitchFamily="2" charset="2"/>
              <a:buChar char="q"/>
            </a:pPr>
            <a:endParaRPr lang="el-GR" dirty="0"/>
          </a:p>
          <a:p>
            <a:endParaRPr lang="en-US" dirty="0"/>
          </a:p>
        </p:txBody>
      </p:sp>
      <p:sp>
        <p:nvSpPr>
          <p:cNvPr id="7" name="Title 1">
            <a:extLst>
              <a:ext uri="{FF2B5EF4-FFF2-40B4-BE49-F238E27FC236}">
                <a16:creationId xmlns:a16="http://schemas.microsoft.com/office/drawing/2014/main" id="{DC596C94-A934-0C09-8A01-33F3D74C9FF8}"/>
              </a:ext>
            </a:extLst>
          </p:cNvPr>
          <p:cNvSpPr txBox="1">
            <a:spLocks/>
          </p:cNvSpPr>
          <p:nvPr/>
        </p:nvSpPr>
        <p:spPr>
          <a:xfrm>
            <a:off x="-4417168" y="33901"/>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         Έλεγχοι </a:t>
            </a:r>
            <a:r>
              <a:rPr lang="en-GB" sz="2800" b="1" dirty="0">
                <a:solidFill>
                  <a:schemeClr val="bg1"/>
                </a:solidFill>
                <a:ea typeface="+mj-ea"/>
                <a:cs typeface="+mj-cs"/>
              </a:rPr>
              <a:t>- Checks and Audits</a:t>
            </a:r>
          </a:p>
        </p:txBody>
      </p:sp>
    </p:spTree>
    <p:extLst>
      <p:ext uri="{BB962C8B-B14F-4D97-AF65-F5344CB8AC3E}">
        <p14:creationId xmlns:p14="http://schemas.microsoft.com/office/powerpoint/2010/main" val="28935947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47528" y="774006"/>
            <a:ext cx="8064896" cy="1080120"/>
          </a:xfrm>
          <a:prstGeom prst="rect">
            <a:avLst/>
          </a:prstGeom>
        </p:spPr>
        <p:txBody>
          <a:bodyPr vert="horz" lIns="91440" tIns="45720" rIns="91440" bIns="45720" rtlCol="0" anchor="ctr">
            <a:noAutofit/>
          </a:bodyPr>
          <a:lstStyle/>
          <a:p>
            <a:pPr algn="ctr">
              <a:spcBef>
                <a:spcPct val="0"/>
              </a:spcBef>
              <a:defRPr/>
            </a:pPr>
            <a:endParaRPr lang="el-GR"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140360" y="1010846"/>
            <a:ext cx="7488832" cy="5324535"/>
          </a:xfrm>
          <a:prstGeom prst="rect">
            <a:avLst/>
          </a:prstGeom>
          <a:noFill/>
        </p:spPr>
        <p:txBody>
          <a:bodyPr wrap="square" rtlCol="0">
            <a:spAutoFit/>
          </a:bodyPr>
          <a:lstStyle/>
          <a:p>
            <a:endParaRPr lang="el-GR" dirty="0"/>
          </a:p>
          <a:p>
            <a:endParaRPr lang="el-GR" dirty="0"/>
          </a:p>
          <a:p>
            <a:pPr algn="ctr"/>
            <a:r>
              <a:rPr lang="el-GR" sz="2200" dirty="0"/>
              <a:t>Για τους σκοπούς διεξαγωγής των ελέγχων που δε διεξάγονται στις εγκαταστάσεις των δικαιούχων, ο συντονιστής ή οι ενδιαφερόμενοι δικαιούχοι πρέπει να προσκομίσουν στην ΕΥ έντυπα ή ηλεκτρονικά αντίγραφα των εγγράφων, που αποδεικνύουν ότι οι δραστηριότητες που παρουσιάστηκαν στην αίτηση για επιχορήγηση όντως πραγματοποιήθηκαν, εκτός εάν ο εθνικός οργανισμός ζητήσει να υποβληθούν τα πρωτότυπα. Σε μία τέτοια περίπτωση, η ΕΥ οφείλει να επιστρέψει τα πρωτότυπα δικαιολογητικά στον ενδιαφερόμενο δικαιούχο, αμέσως μετά την ανάλυσή τους. </a:t>
            </a:r>
          </a:p>
          <a:p>
            <a:pPr algn="ctr"/>
            <a:r>
              <a:rPr lang="el-GR" sz="2200" dirty="0"/>
              <a:t>Στην περίπτωση των επιτόπιων ελέγχων, ο δικαιούχος πρέπει να καθιστά διαθέσιμα προς έλεγχο από την ΕΥ τα πρωτότυπα δικαιολογητικά</a:t>
            </a:r>
            <a:endParaRPr lang="el-GR" dirty="0"/>
          </a:p>
          <a:p>
            <a:endParaRPr lang="el-GR" dirty="0"/>
          </a:p>
        </p:txBody>
      </p:sp>
      <p:sp>
        <p:nvSpPr>
          <p:cNvPr id="7" name="Rounded Rectangle 6"/>
          <p:cNvSpPr/>
          <p:nvPr/>
        </p:nvSpPr>
        <p:spPr>
          <a:xfrm>
            <a:off x="1626704" y="1472751"/>
            <a:ext cx="8424936" cy="4611243"/>
          </a:xfrm>
          <a:prstGeom prst="roundRect">
            <a:avLst/>
          </a:prstGeom>
          <a:noFill/>
          <a:ln>
            <a:solidFill>
              <a:srgbClr val="308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7185C20-AF0A-FEF5-99B4-4DFFCE855F15}"/>
              </a:ext>
            </a:extLst>
          </p:cNvPr>
          <p:cNvSpPr txBox="1">
            <a:spLocks/>
          </p:cNvSpPr>
          <p:nvPr/>
        </p:nvSpPr>
        <p:spPr>
          <a:xfrm>
            <a:off x="-3625080" y="45543"/>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Υποστηρικτικά Έγγραφα Ελέγχων</a:t>
            </a:r>
            <a:endParaRPr lang="en-GB" sz="2800" b="1" dirty="0">
              <a:solidFill>
                <a:schemeClr val="bg1"/>
              </a:solidFill>
              <a:ea typeface="+mj-ea"/>
              <a:cs typeface="+mj-cs"/>
            </a:endParaRPr>
          </a:p>
        </p:txBody>
      </p:sp>
    </p:spTree>
    <p:extLst>
      <p:ext uri="{BB962C8B-B14F-4D97-AF65-F5344CB8AC3E}">
        <p14:creationId xmlns:p14="http://schemas.microsoft.com/office/powerpoint/2010/main" val="260016711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8453" y="774007"/>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63352" y="774007"/>
            <a:ext cx="11305256" cy="8032968"/>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Υπάρχουν διαφορετικά επίπεδα ελέγχων</a:t>
            </a:r>
            <a:r>
              <a:rPr lang="el-GR" sz="2000" b="1" dirty="0"/>
              <a:t>:</a:t>
            </a:r>
          </a:p>
          <a:p>
            <a:pPr algn="just"/>
            <a:endParaRPr lang="el-GR" sz="1000" b="1" u="sng" dirty="0"/>
          </a:p>
          <a:p>
            <a:pPr algn="just"/>
            <a:r>
              <a:rPr lang="el-GR" b="1" u="sng" dirty="0">
                <a:latin typeface="Times New Roman" panose="02020603050405020304" pitchFamily="18" charset="0"/>
                <a:cs typeface="Times New Roman" panose="02020603050405020304" pitchFamily="18" charset="0"/>
              </a:rPr>
              <a:t>Έλεγχος Τελικής Έκθεσης</a:t>
            </a:r>
            <a:r>
              <a:rPr lang="el-GR"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b="1" u="sng" dirty="0">
              <a:latin typeface="Times New Roman" panose="02020603050405020304" pitchFamily="18" charset="0"/>
              <a:cs typeface="Times New Roman" panose="02020603050405020304" pitchFamily="18" charset="0"/>
            </a:endParaRPr>
          </a:p>
          <a:p>
            <a:pPr algn="just"/>
            <a:endParaRPr lang="el-GR" b="1" u="sng" dirty="0"/>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Όλα τα σχέδια</a:t>
            </a:r>
            <a:r>
              <a:rPr lang="el-GR" dirty="0">
                <a:latin typeface="Times New Roman" panose="02020603050405020304" pitchFamily="18" charset="0"/>
                <a:cs typeface="Times New Roman" panose="02020603050405020304" pitchFamily="18" charset="0"/>
              </a:rPr>
              <a:t> υποβάλλονται σε αυτό το είδος ελέγχου</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Αποσκοπεί στην </a:t>
            </a:r>
            <a:r>
              <a:rPr lang="el-GR" u="sng" dirty="0">
                <a:latin typeface="Times New Roman" panose="02020603050405020304" pitchFamily="18" charset="0"/>
                <a:cs typeface="Times New Roman" panose="02020603050405020304" pitchFamily="18" charset="0"/>
              </a:rPr>
              <a:t>ποιοτική και ποσοτική αξιολόγηση των αποτελεσμάτων</a:t>
            </a:r>
            <a:r>
              <a:rPr lang="el-GR" dirty="0">
                <a:latin typeface="Times New Roman" panose="02020603050405020304" pitchFamily="18" charset="0"/>
                <a:cs typeface="Times New Roman" panose="02020603050405020304" pitchFamily="18" charset="0"/>
              </a:rPr>
              <a:t> της επιχορηγούμενης δράσης</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Δεν εμπεριέχει οικονομικό έλεγχο, με την έννοια ότι </a:t>
            </a:r>
            <a:r>
              <a:rPr lang="el-GR" u="sng" dirty="0">
                <a:latin typeface="Times New Roman" panose="02020603050405020304" pitchFamily="18" charset="0"/>
                <a:cs typeface="Times New Roman" panose="02020603050405020304" pitchFamily="18" charset="0"/>
              </a:rPr>
              <a:t>δεν εξετάζει τιμολόγια, αποδείξεις κτλ</a:t>
            </a:r>
            <a:r>
              <a:rPr lang="el-GR" dirty="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Διενεργείται στη βάση του εντύπου τελικής έκθεσης, των υποστηρικτικών εγγράφων που το συνοδεύουν και των αναρτημένων αποτελεσμάτων του σχεδίου στην Πλατφόρμα Διάδοσης Αποτελεσμάτων, σε τρία στάδια:</a:t>
            </a:r>
          </a:p>
          <a:p>
            <a:pPr algn="just"/>
            <a:endParaRPr lang="el-GR" dirty="0">
              <a:latin typeface="Times New Roman" panose="02020603050405020304" pitchFamily="18" charset="0"/>
              <a:cs typeface="Times New Roman" panose="02020603050405020304" pitchFamily="18" charset="0"/>
            </a:endParaRPr>
          </a:p>
          <a:p>
            <a:pPr algn="just"/>
            <a:r>
              <a:rPr lang="el-GR" u="sng" dirty="0">
                <a:solidFill>
                  <a:srgbClr val="308879"/>
                </a:solidFill>
                <a:latin typeface="Times New Roman" panose="02020603050405020304" pitchFamily="18" charset="0"/>
                <a:cs typeface="Times New Roman" panose="02020603050405020304" pitchFamily="18" charset="0"/>
              </a:rPr>
              <a:t>Ο αρμόδιος λειτουργός της ΕΥ ελέγχει ότι η τελική έκθεση έχει υποβληθεί σωστά</a:t>
            </a:r>
            <a:r>
              <a:rPr lang="el-GR" dirty="0">
                <a:solidFill>
                  <a:srgbClr val="308879"/>
                </a:solidFill>
                <a:latin typeface="Times New Roman" panose="02020603050405020304" pitchFamily="18" charset="0"/>
                <a:cs typeface="Times New Roman" panose="02020603050405020304" pitchFamily="18" charset="0"/>
              </a:rPr>
              <a:t>, ότι δηλαδή το έντυπο τελικής έκθεσης είναι ορθά συμπληρωμένο και υπογεγραμμένο, ότι συνοδεύεται από το απαιτούμενο υποστηρικτικό υλικό και ότι τα βασικά τουλάχιστον αποτελέσματα του σχεδίου είναι αναρτημένα στην Πλατφόρμα Διάδοσης Αποτελεσμάτων</a:t>
            </a: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 </a:t>
            </a:r>
            <a:r>
              <a:rPr lang="el-GR" u="sng" dirty="0">
                <a:solidFill>
                  <a:srgbClr val="308879"/>
                </a:solidFill>
                <a:latin typeface="Times New Roman" panose="02020603050405020304" pitchFamily="18" charset="0"/>
                <a:cs typeface="Times New Roman" panose="02020603050405020304" pitchFamily="18" charset="0"/>
              </a:rPr>
              <a:t>Ένας εξωτερικός </a:t>
            </a:r>
            <a:r>
              <a:rPr lang="el-GR" u="sng" dirty="0" err="1">
                <a:solidFill>
                  <a:srgbClr val="308879"/>
                </a:solidFill>
                <a:latin typeface="Times New Roman" panose="02020603050405020304" pitchFamily="18" charset="0"/>
                <a:cs typeface="Times New Roman" panose="02020603050405020304" pitchFamily="18" charset="0"/>
              </a:rPr>
              <a:t>αξιολογητής</a:t>
            </a:r>
            <a:r>
              <a:rPr lang="el-GR" u="sng" dirty="0">
                <a:solidFill>
                  <a:srgbClr val="308879"/>
                </a:solidFill>
                <a:latin typeface="Times New Roman" panose="02020603050405020304" pitchFamily="18" charset="0"/>
                <a:cs typeface="Times New Roman" panose="02020603050405020304" pitchFamily="18" charset="0"/>
              </a:rPr>
              <a:t>, με σχετική με τη θεματική του έργου εμπειρογνωμοσύνη</a:t>
            </a:r>
            <a:r>
              <a:rPr lang="el-GR" dirty="0">
                <a:solidFill>
                  <a:srgbClr val="308879"/>
                </a:solidFill>
                <a:latin typeface="Times New Roman" panose="02020603050405020304" pitchFamily="18" charset="0"/>
                <a:cs typeface="Times New Roman" panose="02020603050405020304" pitchFamily="18" charset="0"/>
              </a:rPr>
              <a:t>, αναλαμβάνει να αξιολογήσει την τελική έκθεση και </a:t>
            </a:r>
            <a:r>
              <a:rPr lang="el-GR">
                <a:solidFill>
                  <a:srgbClr val="308879"/>
                </a:solidFill>
                <a:latin typeface="Times New Roman" panose="02020603050405020304" pitchFamily="18" charset="0"/>
                <a:cs typeface="Times New Roman" panose="02020603050405020304" pitchFamily="18" charset="0"/>
              </a:rPr>
              <a:t>να παραδώσει </a:t>
            </a:r>
            <a:r>
              <a:rPr lang="el-GR" dirty="0">
                <a:solidFill>
                  <a:srgbClr val="308879"/>
                </a:solidFill>
                <a:latin typeface="Times New Roman" panose="02020603050405020304" pitchFamily="18" charset="0"/>
                <a:cs typeface="Times New Roman" panose="02020603050405020304" pitchFamily="18" charset="0"/>
              </a:rPr>
              <a:t>στην ΕΥ </a:t>
            </a:r>
            <a:r>
              <a:rPr lang="el-GR" u="sng" dirty="0">
                <a:solidFill>
                  <a:srgbClr val="308879"/>
                </a:solidFill>
                <a:latin typeface="Times New Roman" panose="02020603050405020304" pitchFamily="18" charset="0"/>
                <a:cs typeface="Times New Roman" panose="02020603050405020304" pitchFamily="18" charset="0"/>
              </a:rPr>
              <a:t>αναλυτική ποιοτική ανατροφοδότηση</a:t>
            </a:r>
            <a:r>
              <a:rPr lang="el-GR" dirty="0">
                <a:solidFill>
                  <a:srgbClr val="308879"/>
                </a:solidFill>
                <a:latin typeface="Times New Roman" panose="02020603050405020304" pitchFamily="18" charset="0"/>
                <a:cs typeface="Times New Roman" panose="02020603050405020304" pitchFamily="18" charset="0"/>
              </a:rPr>
              <a:t> (στη βάση των προκαθορισμένων από την ΕΕ κριτηρίων αξιολόγησης) και </a:t>
            </a:r>
            <a:r>
              <a:rPr lang="el-GR" u="sng" dirty="0">
                <a:solidFill>
                  <a:srgbClr val="308879"/>
                </a:solidFill>
                <a:latin typeface="Times New Roman" panose="02020603050405020304" pitchFamily="18" charset="0"/>
                <a:cs typeface="Times New Roman" panose="02020603050405020304" pitchFamily="18" charset="0"/>
              </a:rPr>
              <a:t>εισηγήσεις για αποκοπές στον προϋπολογισμό </a:t>
            </a:r>
            <a:r>
              <a:rPr lang="el-GR" dirty="0">
                <a:solidFill>
                  <a:srgbClr val="308879"/>
                </a:solidFill>
                <a:latin typeface="Times New Roman" panose="02020603050405020304" pitchFamily="18" charset="0"/>
                <a:cs typeface="Times New Roman" panose="02020603050405020304" pitchFamily="18" charset="0"/>
              </a:rPr>
              <a:t>(σε προαιρετική βάση) </a:t>
            </a: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Στη βάση των αποτελεσμάτων της εξωτερικής αξιολόγησης και όλου του υλικού που δόθηκε από τους </a:t>
            </a:r>
          </a:p>
          <a:p>
            <a:pPr algn="just"/>
            <a:r>
              <a:rPr lang="el-GR" dirty="0">
                <a:solidFill>
                  <a:srgbClr val="308879"/>
                </a:solidFill>
                <a:latin typeface="Times New Roman" panose="02020603050405020304" pitchFamily="18" charset="0"/>
                <a:cs typeface="Times New Roman" panose="02020603050405020304" pitchFamily="18" charset="0"/>
              </a:rPr>
              <a:t>δικαιούχους, </a:t>
            </a:r>
            <a:r>
              <a:rPr lang="el-GR" u="sng" dirty="0">
                <a:solidFill>
                  <a:srgbClr val="308879"/>
                </a:solidFill>
                <a:latin typeface="Times New Roman" panose="02020603050405020304" pitchFamily="18" charset="0"/>
                <a:cs typeface="Times New Roman" panose="02020603050405020304" pitchFamily="18" charset="0"/>
              </a:rPr>
              <a:t>προσδιορίζεται στις εγκαταστάσεις της ΕΥ το τελικό ποσό επιχορήγησης</a:t>
            </a:r>
            <a:r>
              <a:rPr lang="el-GR" dirty="0">
                <a:solidFill>
                  <a:srgbClr val="308879"/>
                </a:solidFill>
                <a:latin typeface="Times New Roman" panose="02020603050405020304" pitchFamily="18" charset="0"/>
                <a:cs typeface="Times New Roman" panose="02020603050405020304" pitchFamily="18" charset="0"/>
              </a:rPr>
              <a:t> και εκδίδεται είτε εντολή </a:t>
            </a:r>
          </a:p>
          <a:p>
            <a:pPr algn="just"/>
            <a:r>
              <a:rPr lang="el-GR" dirty="0">
                <a:solidFill>
                  <a:srgbClr val="308879"/>
                </a:solidFill>
                <a:latin typeface="Times New Roman" panose="02020603050405020304" pitchFamily="18" charset="0"/>
                <a:cs typeface="Times New Roman" panose="02020603050405020304" pitchFamily="18" charset="0"/>
              </a:rPr>
              <a:t>τελικής πληρωμής είτε εντολή ανάκτησης ποσού</a:t>
            </a: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b="1" dirty="0">
              <a:solidFill>
                <a:srgbClr val="308879"/>
              </a:solidFill>
              <a:latin typeface="Times New Roman" panose="02020603050405020304" pitchFamily="18" charset="0"/>
              <a:cs typeface="Times New Roman" panose="02020603050405020304" pitchFamily="18" charset="0"/>
            </a:endParaRPr>
          </a:p>
          <a:p>
            <a:pPr algn="just"/>
            <a:endParaRPr lang="el-GR" dirty="0"/>
          </a:p>
          <a:p>
            <a:pPr algn="just"/>
            <a:endParaRPr lang="el-GR" dirty="0"/>
          </a:p>
          <a:p>
            <a:pPr marL="285750" indent="-285750" algn="just">
              <a:buFont typeface="Wingdings" panose="05000000000000000000" pitchFamily="2" charset="2"/>
              <a:buChar char="q"/>
            </a:pPr>
            <a:endParaRPr lang="el-GR" dirty="0"/>
          </a:p>
          <a:p>
            <a:pPr algn="just"/>
            <a:endParaRPr lang="en-US" dirty="0"/>
          </a:p>
        </p:txBody>
      </p:sp>
      <p:sp>
        <p:nvSpPr>
          <p:cNvPr id="7" name="Title 1">
            <a:extLst>
              <a:ext uri="{FF2B5EF4-FFF2-40B4-BE49-F238E27FC236}">
                <a16:creationId xmlns:a16="http://schemas.microsoft.com/office/drawing/2014/main" id="{7388E1D4-E607-6D43-D735-84956C781EDC}"/>
              </a:ext>
            </a:extLst>
          </p:cNvPr>
          <p:cNvSpPr txBox="1">
            <a:spLocks/>
          </p:cNvSpPr>
          <p:nvPr/>
        </p:nvSpPr>
        <p:spPr>
          <a:xfrm>
            <a:off x="-2832992" y="27543"/>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Επίπεδα ελέγχων – Έλεγχος Τελικής Έκθεσης</a:t>
            </a:r>
            <a:endParaRPr lang="en-GB" sz="2800" b="1" dirty="0">
              <a:solidFill>
                <a:schemeClr val="bg1"/>
              </a:solidFill>
              <a:ea typeface="+mj-ea"/>
              <a:cs typeface="+mj-cs"/>
            </a:endParaRPr>
          </a:p>
        </p:txBody>
      </p:sp>
    </p:spTree>
    <p:extLst>
      <p:ext uri="{BB962C8B-B14F-4D97-AF65-F5344CB8AC3E}">
        <p14:creationId xmlns:p14="http://schemas.microsoft.com/office/powerpoint/2010/main" val="410873434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8453" y="774007"/>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63352" y="774007"/>
            <a:ext cx="11233248" cy="6340197"/>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Υπάρχουν διαφορετικά επίπεδα ελέγχων</a:t>
            </a:r>
            <a:r>
              <a:rPr lang="el-GR" sz="2000" b="1" dirty="0"/>
              <a:t>:</a:t>
            </a:r>
          </a:p>
          <a:p>
            <a:pPr algn="just"/>
            <a:endParaRPr lang="el-GR" sz="2000" b="1" dirty="0"/>
          </a:p>
          <a:p>
            <a:pPr algn="just"/>
            <a:endParaRPr lang="el-GR" sz="1000" b="1" u="sng" dirty="0"/>
          </a:p>
          <a:p>
            <a:pPr algn="just"/>
            <a:r>
              <a:rPr lang="el-GR" b="1" u="sng" dirty="0">
                <a:latin typeface="Times New Roman" panose="02020603050405020304" pitchFamily="18" charset="0"/>
                <a:cs typeface="Times New Roman" panose="02020603050405020304" pitchFamily="18" charset="0"/>
              </a:rPr>
              <a:t>Έλεγχος Βάσει εγγράφων</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pPr algn="just"/>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sym typeface="Wingdings" panose="05000000000000000000" pitchFamily="2" charset="2"/>
              </a:rPr>
              <a:t>Μόνο δείγμα σχεδίων</a:t>
            </a:r>
            <a:r>
              <a:rPr lang="el-GR" dirty="0">
                <a:latin typeface="Times New Roman" panose="02020603050405020304" pitchFamily="18" charset="0"/>
                <a:cs typeface="Times New Roman" panose="02020603050405020304" pitchFamily="18" charset="0"/>
                <a:sym typeface="Wingdings" panose="05000000000000000000" pitchFamily="2" charset="2"/>
              </a:rPr>
              <a:t> υποβάλλεται σε αυτό το είδος ελέγχου</a:t>
            </a:r>
            <a:endParaRPr lang="el-GR" b="1" u="sng" dirty="0"/>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Ενδελεχής έλεγχος των υποστηρικτικών εγγράφω</a:t>
            </a:r>
            <a:r>
              <a:rPr lang="el-GR" dirty="0">
                <a:latin typeface="Times New Roman" panose="02020603050405020304" pitchFamily="18" charset="0"/>
                <a:cs typeface="Times New Roman" panose="02020603050405020304" pitchFamily="18" charset="0"/>
              </a:rPr>
              <a:t>ν του έργου </a:t>
            </a:r>
            <a:r>
              <a:rPr lang="el-GR" dirty="0">
                <a:latin typeface="Times New Roman" panose="02020603050405020304" pitchFamily="18" charset="0"/>
                <a:cs typeface="Times New Roman" panose="02020603050405020304" pitchFamily="18" charset="0"/>
                <a:sym typeface="Wingdings" panose="05000000000000000000" pitchFamily="2" charset="2"/>
              </a:rPr>
              <a:t> Έγγραφα π</a:t>
            </a:r>
            <a:r>
              <a:rPr lang="el-GR" dirty="0">
                <a:latin typeface="Times New Roman" panose="02020603050405020304" pitchFamily="18" charset="0"/>
                <a:cs typeface="Times New Roman" panose="02020603050405020304" pitchFamily="18" charset="0"/>
              </a:rPr>
              <a:t>ου αποδεικνύουν την υλοποίηση των δραστηριοτήτων και αποτελεσμάτων του έργου και όχι τιμολόγια, αποδείξεις κτλ.</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Εστιάζει όχι στο να καθορίσει το επίπεδο ποιότητας των δραστηριοτήτων και αποτελεσμάτων του έργου (αυτό αποτελεί σκοπό του ελέγχου τελικής έκθεσης), αλλά στο </a:t>
            </a:r>
            <a:r>
              <a:rPr lang="el-GR" u="sng" dirty="0">
                <a:latin typeface="Times New Roman" panose="02020603050405020304" pitchFamily="18" charset="0"/>
                <a:cs typeface="Times New Roman" panose="02020603050405020304" pitchFamily="18" charset="0"/>
              </a:rPr>
              <a:t>να επαληθεύσει την ύπαρξη, την ορθότητα και συμμόρφωση της τεκμηρίωσης του έργου με τις απαιτήσεις της Συμφωνίας</a:t>
            </a:r>
            <a:r>
              <a:rPr lang="el-GR" dirty="0">
                <a:latin typeface="Times New Roman" panose="02020603050405020304" pitchFamily="18" charset="0"/>
                <a:cs typeface="Times New Roman" panose="02020603050405020304" pitchFamily="18" charset="0"/>
              </a:rPr>
              <a:t> Επιχορήγησης</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Διενεργείται </a:t>
            </a:r>
            <a:r>
              <a:rPr lang="el-GR" u="sng" dirty="0">
                <a:latin typeface="Times New Roman" panose="02020603050405020304" pitchFamily="18" charset="0"/>
                <a:cs typeface="Times New Roman" panose="02020603050405020304" pitchFamily="18" charset="0"/>
              </a:rPr>
              <a:t>στις εγκαταστάσεις της ΕΥ</a:t>
            </a:r>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μετά από την έγκριση της τελικής έκθεσης</a:t>
            </a:r>
          </a:p>
          <a:p>
            <a:pPr algn="just"/>
            <a:endParaRPr lang="el-GR" b="1" dirty="0">
              <a:solidFill>
                <a:srgbClr val="308879"/>
              </a:solidFill>
              <a:latin typeface="Times New Roman" panose="02020603050405020304" pitchFamily="18" charset="0"/>
              <a:cs typeface="Times New Roman" panose="02020603050405020304" pitchFamily="18" charset="0"/>
            </a:endParaRPr>
          </a:p>
          <a:p>
            <a:pPr algn="just"/>
            <a:endParaRPr lang="el-GR" b="1" dirty="0">
              <a:solidFill>
                <a:srgbClr val="308879"/>
              </a:solidFill>
              <a:latin typeface="Times New Roman" panose="02020603050405020304" pitchFamily="18" charset="0"/>
              <a:cs typeface="Times New Roman" panose="02020603050405020304" pitchFamily="18" charset="0"/>
            </a:endParaRPr>
          </a:p>
          <a:p>
            <a:pPr algn="just"/>
            <a:endParaRPr lang="el-GR" b="1" dirty="0">
              <a:solidFill>
                <a:srgbClr val="308879"/>
              </a:solidFill>
              <a:latin typeface="Times New Roman" panose="02020603050405020304" pitchFamily="18" charset="0"/>
              <a:cs typeface="Times New Roman" panose="02020603050405020304" pitchFamily="18" charset="0"/>
            </a:endParaRPr>
          </a:p>
          <a:p>
            <a:pPr algn="just"/>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Ο δικαιούχος δε γνωρίζει πριν από τη λήξη του Σχεδίου ότι αυτό έχει επιλεγεί για έλεγχο βάσει εγγράφων, αλλά λαμβάνει επιστολή ειδοποίησης από το οικονομικό Τμήμα του ΙΔΕΠ, μετά από την υποβολή της τελικής έκθεσης. Στην επιστολή αναγράφονται αναλυτικά τα επιπλέον αποδεικτικά/υποστηρικτικά έγγραφα που θα πρέπει ενδεχομένως να υποβληθούν (εκτός αυτών που υποβλήθηκαν μαζί με την τελική έκθεση), εντός καθορισμένου χρονικού διαστήματος. </a:t>
            </a:r>
          </a:p>
          <a:p>
            <a:pPr algn="just"/>
            <a:endParaRPr lang="el-GR" dirty="0"/>
          </a:p>
          <a:p>
            <a:pPr algn="just"/>
            <a:endParaRPr lang="el-GR" dirty="0"/>
          </a:p>
          <a:p>
            <a:pPr marL="285750" indent="-285750" algn="just">
              <a:buFont typeface="Wingdings" panose="05000000000000000000" pitchFamily="2" charset="2"/>
              <a:buChar char="q"/>
            </a:pPr>
            <a:endParaRPr lang="el-GR" dirty="0"/>
          </a:p>
          <a:p>
            <a:pPr algn="just"/>
            <a:endParaRPr lang="en-US" dirty="0"/>
          </a:p>
        </p:txBody>
      </p:sp>
      <p:sp>
        <p:nvSpPr>
          <p:cNvPr id="7" name="Title 1">
            <a:extLst>
              <a:ext uri="{FF2B5EF4-FFF2-40B4-BE49-F238E27FC236}">
                <a16:creationId xmlns:a16="http://schemas.microsoft.com/office/drawing/2014/main" id="{7388E1D4-E607-6D43-D735-84956C781EDC}"/>
              </a:ext>
            </a:extLst>
          </p:cNvPr>
          <p:cNvSpPr txBox="1">
            <a:spLocks/>
          </p:cNvSpPr>
          <p:nvPr/>
        </p:nvSpPr>
        <p:spPr>
          <a:xfrm>
            <a:off x="-2760984" y="27543"/>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Επίπεδα ελέγχων – Έλεγχος βάσει εγγράφων</a:t>
            </a:r>
            <a:endParaRPr lang="en-GB" sz="2800" b="1" dirty="0">
              <a:solidFill>
                <a:schemeClr val="bg1"/>
              </a:solidFill>
              <a:ea typeface="+mj-ea"/>
              <a:cs typeface="+mj-cs"/>
            </a:endParaRPr>
          </a:p>
        </p:txBody>
      </p:sp>
    </p:spTree>
    <p:extLst>
      <p:ext uri="{BB962C8B-B14F-4D97-AF65-F5344CB8AC3E}">
        <p14:creationId xmlns:p14="http://schemas.microsoft.com/office/powerpoint/2010/main" val="37764814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21860" y="685231"/>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16651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graphicFrame>
        <p:nvGraphicFramePr>
          <p:cNvPr id="1030" name="TextBox 3">
            <a:extLst>
              <a:ext uri="{FF2B5EF4-FFF2-40B4-BE49-F238E27FC236}">
                <a16:creationId xmlns:a16="http://schemas.microsoft.com/office/drawing/2014/main" id="{BF35551A-5507-128A-2017-3032448A1AA6}"/>
              </a:ext>
            </a:extLst>
          </p:cNvPr>
          <p:cNvGraphicFramePr/>
          <p:nvPr>
            <p:extLst>
              <p:ext uri="{D42A27DB-BD31-4B8C-83A1-F6EECF244321}">
                <p14:modId xmlns:p14="http://schemas.microsoft.com/office/powerpoint/2010/main" val="1979290851"/>
              </p:ext>
            </p:extLst>
          </p:nvPr>
        </p:nvGraphicFramePr>
        <p:xfrm>
          <a:off x="334518" y="1865537"/>
          <a:ext cx="11305817" cy="4093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20342966-9E46-56B1-3238-E6B8F70D28A6}"/>
              </a:ext>
            </a:extLst>
          </p:cNvPr>
          <p:cNvSpPr txBox="1">
            <a:spLocks/>
          </p:cNvSpPr>
          <p:nvPr/>
        </p:nvSpPr>
        <p:spPr>
          <a:xfrm>
            <a:off x="-2905000" y="4699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Επίπεδα ελέγχων – Επιτόπιοι Έλεγχοι</a:t>
            </a:r>
            <a:r>
              <a:rPr lang="en-GB" sz="2800" b="1" dirty="0">
                <a:solidFill>
                  <a:schemeClr val="bg1"/>
                </a:solidFill>
                <a:ea typeface="+mj-ea"/>
                <a:cs typeface="+mj-cs"/>
              </a:rPr>
              <a:t> (1/3)</a:t>
            </a:r>
          </a:p>
        </p:txBody>
      </p:sp>
      <p:sp>
        <p:nvSpPr>
          <p:cNvPr id="9" name="TextBox 8">
            <a:extLst>
              <a:ext uri="{FF2B5EF4-FFF2-40B4-BE49-F238E27FC236}">
                <a16:creationId xmlns:a16="http://schemas.microsoft.com/office/drawing/2014/main" id="{CFD41DBE-D4ED-D00E-3FA0-C74CD5DE92DC}"/>
              </a:ext>
            </a:extLst>
          </p:cNvPr>
          <p:cNvSpPr txBox="1"/>
          <p:nvPr/>
        </p:nvSpPr>
        <p:spPr>
          <a:xfrm>
            <a:off x="119336" y="768078"/>
            <a:ext cx="7981122" cy="1092607"/>
          </a:xfrm>
          <a:prstGeom prst="rect">
            <a:avLst/>
          </a:prstGeom>
          <a:noFill/>
        </p:spPr>
        <p:txBody>
          <a:bodyPr wrap="square">
            <a:spAutoFit/>
          </a:bodyPr>
          <a:lstStyle/>
          <a:p>
            <a:pPr marL="342900" indent="-342900" algn="just">
              <a:buFont typeface="Wingdings" panose="05000000000000000000" pitchFamily="2" charset="2"/>
              <a:buChar char="§"/>
            </a:pPr>
            <a:r>
              <a:rPr lang="el-GR" sz="2000" b="1" u="sng" dirty="0"/>
              <a:t>Υπάρχουν διαφορετικά επίπεδα ελέγχων</a:t>
            </a:r>
            <a:r>
              <a:rPr lang="el-GR" sz="2000" b="1" dirty="0"/>
              <a:t>:</a:t>
            </a:r>
          </a:p>
          <a:p>
            <a:pPr algn="just"/>
            <a:endParaRPr lang="el-GR" sz="1800" b="1" dirty="0"/>
          </a:p>
          <a:p>
            <a:pPr algn="just"/>
            <a:endParaRPr lang="el-GR" sz="900" b="1" u="sng" dirty="0"/>
          </a:p>
          <a:p>
            <a:pPr algn="just"/>
            <a:r>
              <a:rPr lang="el-GR" b="1" u="sng" dirty="0">
                <a:latin typeface="Times New Roman" panose="02020603050405020304" pitchFamily="18" charset="0"/>
                <a:cs typeface="Times New Roman" panose="02020603050405020304" pitchFamily="18" charset="0"/>
              </a:rPr>
              <a:t>Επιτόπιοι Έλεγχοι</a:t>
            </a:r>
            <a:r>
              <a:rPr lang="el-GR"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p:txBody>
      </p:sp>
    </p:spTree>
    <p:extLst>
      <p:ext uri="{BB962C8B-B14F-4D97-AF65-F5344CB8AC3E}">
        <p14:creationId xmlns:p14="http://schemas.microsoft.com/office/powerpoint/2010/main" val="334160748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8453" y="774007"/>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1080353"/>
            <a:ext cx="10945216" cy="8340745"/>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Υπάρχουν διαφορετικά επίπεδα ελέγχων</a:t>
            </a:r>
            <a:r>
              <a:rPr lang="el-GR" sz="2000" b="1" dirty="0"/>
              <a:t>:</a:t>
            </a:r>
          </a:p>
          <a:p>
            <a:pPr algn="just"/>
            <a:endParaRPr lang="el-GR" sz="2000" b="1" dirty="0"/>
          </a:p>
          <a:p>
            <a:pPr algn="just"/>
            <a:endParaRPr lang="el-GR" sz="1000" b="1" u="sng" dirty="0"/>
          </a:p>
          <a:p>
            <a:pPr algn="just"/>
            <a:r>
              <a:rPr lang="el-GR" b="1" u="sng" dirty="0">
                <a:latin typeface="Times New Roman" panose="02020603050405020304" pitchFamily="18" charset="0"/>
                <a:cs typeface="Times New Roman" panose="02020603050405020304" pitchFamily="18" charset="0"/>
              </a:rPr>
              <a:t>Επιτόπιοι Έλεγχοι</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pPr algn="just"/>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sym typeface="Wingdings" panose="05000000000000000000" pitchFamily="2" charset="2"/>
              </a:rPr>
              <a:t>Μόνο δείγμα σχεδίων</a:t>
            </a:r>
            <a:r>
              <a:rPr lang="el-GR" dirty="0">
                <a:latin typeface="Times New Roman" panose="02020603050405020304" pitchFamily="18" charset="0"/>
                <a:cs typeface="Times New Roman" panose="02020603050405020304" pitchFamily="18" charset="0"/>
                <a:sym typeface="Wingdings" panose="05000000000000000000" pitchFamily="2" charset="2"/>
              </a:rPr>
              <a:t> υποβάλλεται σε αυτό το είδος ελέγχων  Κάποια από τα σχέδια αυτά επιλέγονται </a:t>
            </a:r>
            <a:r>
              <a:rPr lang="el-GR" u="sng" dirty="0">
                <a:latin typeface="Times New Roman" panose="02020603050405020304" pitchFamily="18" charset="0"/>
                <a:cs typeface="Times New Roman" panose="02020603050405020304" pitchFamily="18" charset="0"/>
                <a:sym typeface="Wingdings" panose="05000000000000000000" pitchFamily="2" charset="2"/>
              </a:rPr>
              <a:t>τυχαία</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n-GB" dirty="0">
                <a:latin typeface="Times New Roman" panose="02020603050405020304" pitchFamily="18" charset="0"/>
                <a:cs typeface="Times New Roman" panose="02020603050405020304" pitchFamily="18" charset="0"/>
                <a:sym typeface="Wingdings" panose="05000000000000000000" pitchFamily="2" charset="2"/>
              </a:rPr>
              <a:t>random selection)</a:t>
            </a:r>
            <a:r>
              <a:rPr lang="el-GR" dirty="0">
                <a:latin typeface="Times New Roman" panose="02020603050405020304" pitchFamily="18" charset="0"/>
                <a:cs typeface="Times New Roman" panose="02020603050405020304" pitchFamily="18" charset="0"/>
                <a:sym typeface="Wingdings" panose="05000000000000000000" pitchFamily="2" charset="2"/>
              </a:rPr>
              <a:t> και άλλα, </a:t>
            </a:r>
            <a:r>
              <a:rPr lang="el-GR" u="sng" dirty="0">
                <a:latin typeface="Times New Roman" panose="02020603050405020304" pitchFamily="18" charset="0"/>
                <a:cs typeface="Times New Roman" panose="02020603050405020304" pitchFamily="18" charset="0"/>
                <a:sym typeface="Wingdings" panose="05000000000000000000" pitchFamily="2" charset="2"/>
              </a:rPr>
              <a:t>στη βάση κινδύνου</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n-GB" dirty="0">
                <a:latin typeface="Times New Roman" panose="02020603050405020304" pitchFamily="18" charset="0"/>
                <a:cs typeface="Times New Roman" panose="02020603050405020304" pitchFamily="18" charset="0"/>
                <a:sym typeface="Wingdings" panose="05000000000000000000" pitchFamily="2" charset="2"/>
              </a:rPr>
              <a:t>(risk-based selection)</a:t>
            </a:r>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Υπάρχει η </a:t>
            </a:r>
            <a:r>
              <a:rPr lang="el-GR"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δυνατότητα διεξαγωγής ελέγχων αυτού του είδους σε επιπρόσθετα σχέδια</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(πέραν των σχεδίων που ανήκουν στο αρχικά επιλεγμένο δείγμα), εάν η ΕΥ κρίνει ότι υπάρχουν βάσιμοι λόγοι</a:t>
            </a:r>
            <a:endParaRPr lang="el-GR" dirty="0">
              <a:solidFill>
                <a:srgbClr val="000000"/>
              </a:solidFill>
              <a:latin typeface="Calibri" panose="020F0502020204030204" pitchFamily="34"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Αποσκοπούν στη συλλογή επιπρόσθετων αποδεικτικών της υλοποίησης των δραστηριοτήτων και της παραγωγής των αποτελεσμάτων του έργου </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u="sng" dirty="0">
                <a:latin typeface="Times New Roman" panose="02020603050405020304" pitchFamily="18" charset="0"/>
                <a:cs typeface="Times New Roman" panose="02020603050405020304" pitchFamily="18" charset="0"/>
                <a:sym typeface="Wingdings" panose="05000000000000000000" pitchFamily="2" charset="2"/>
              </a:rPr>
              <a:t>Απευθείας επαλήθευση της υλοποίησης και της </a:t>
            </a:r>
            <a:r>
              <a:rPr lang="el-GR" u="sng" dirty="0" err="1">
                <a:latin typeface="Times New Roman" panose="02020603050405020304" pitchFamily="18" charset="0"/>
                <a:cs typeface="Times New Roman" panose="02020603050405020304" pitchFamily="18" charset="0"/>
                <a:sym typeface="Wingdings" panose="05000000000000000000" pitchFamily="2" charset="2"/>
              </a:rPr>
              <a:t>επιλεξιμότητας</a:t>
            </a:r>
            <a:r>
              <a:rPr lang="el-GR" u="sng" dirty="0">
                <a:latin typeface="Times New Roman" panose="02020603050405020304" pitchFamily="18" charset="0"/>
                <a:cs typeface="Times New Roman" panose="02020603050405020304" pitchFamily="18" charset="0"/>
                <a:sym typeface="Wingdings" panose="05000000000000000000" pitchFamily="2" charset="2"/>
              </a:rPr>
              <a:t> όλων των δραστηριοτήτων του έργου και των συμμετεχόντων σ’ αυτές</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sym typeface="Wingdings" panose="05000000000000000000" pitchFamily="2" charset="2"/>
              </a:rPr>
              <a:t>Διενεργούνται από την ΕΥ </a:t>
            </a:r>
            <a:r>
              <a:rPr lang="el-GR" u="sng" dirty="0">
                <a:latin typeface="Times New Roman" panose="02020603050405020304" pitchFamily="18" charset="0"/>
                <a:cs typeface="Times New Roman" panose="02020603050405020304" pitchFamily="18" charset="0"/>
                <a:sym typeface="Wingdings" panose="05000000000000000000" pitchFamily="2" charset="2"/>
              </a:rPr>
              <a:t>στις εγκαταστάσεις του συντονιστή</a:t>
            </a:r>
            <a:r>
              <a:rPr lang="el-GR" dirty="0">
                <a:latin typeface="Times New Roman" panose="02020603050405020304" pitchFamily="18" charset="0"/>
                <a:cs typeface="Times New Roman" panose="02020603050405020304" pitchFamily="18" charset="0"/>
                <a:sym typeface="Wingdings" panose="05000000000000000000" pitchFamily="2" charset="2"/>
              </a:rPr>
              <a:t> (ή σε οποιεσδήποτε άλλες εγκαταστάσεις που είναι συναφείς για την εκτέλεση του έργου)</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sym typeface="Wingdings" panose="05000000000000000000" pitchFamily="2" charset="2"/>
              </a:rPr>
              <a:t>Η διεξαγωγή τους </a:t>
            </a:r>
            <a:r>
              <a:rPr lang="el-GR" u="sng" dirty="0">
                <a:latin typeface="Times New Roman" panose="02020603050405020304" pitchFamily="18" charset="0"/>
                <a:cs typeface="Times New Roman" panose="02020603050405020304" pitchFamily="18" charset="0"/>
                <a:sym typeface="Wingdings" panose="05000000000000000000" pitchFamily="2" charset="2"/>
              </a:rPr>
              <a:t>μπορεί να απαιτεί τη συμμετοχή εξωτερικών εμπειρογνωμόνων</a:t>
            </a:r>
            <a:r>
              <a:rPr lang="el-GR" dirty="0">
                <a:latin typeface="Times New Roman" panose="02020603050405020304" pitchFamily="18" charset="0"/>
                <a:cs typeface="Times New Roman" panose="02020603050405020304" pitchFamily="18" charset="0"/>
                <a:sym typeface="Wingdings" panose="05000000000000000000" pitchFamily="2" charset="2"/>
              </a:rPr>
              <a:t>  Ο συντονιστής υποχρεούται να τους παρέχει πρόσβαση στους χώρους και τις εγκαταστάσεις του, κατά τον ίδιο τρόπο που την επιτρέπει για το προσωπικό της ΕΥ</a:t>
            </a:r>
          </a:p>
          <a:p>
            <a:pPr algn="just"/>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endParaRPr lang="el-GR"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b="1" dirty="0">
              <a:solidFill>
                <a:srgbClr val="308879"/>
              </a:solidFill>
              <a:latin typeface="Times New Roman" panose="02020603050405020304" pitchFamily="18" charset="0"/>
              <a:cs typeface="Times New Roman" panose="02020603050405020304" pitchFamily="18" charset="0"/>
            </a:endParaRPr>
          </a:p>
          <a:p>
            <a:pPr algn="just"/>
            <a:endParaRPr lang="el-GR" b="1" dirty="0">
              <a:solidFill>
                <a:srgbClr val="308879"/>
              </a:solidFill>
              <a:latin typeface="Times New Roman" panose="02020603050405020304" pitchFamily="18" charset="0"/>
              <a:cs typeface="Times New Roman" panose="02020603050405020304" pitchFamily="18" charset="0"/>
            </a:endParaRPr>
          </a:p>
          <a:p>
            <a:pPr algn="just"/>
            <a:endParaRPr lang="el-GR" b="1" dirty="0">
              <a:solidFill>
                <a:srgbClr val="308879"/>
              </a:solidFill>
              <a:latin typeface="Times New Roman" panose="02020603050405020304" pitchFamily="18" charset="0"/>
              <a:cs typeface="Times New Roman" panose="02020603050405020304" pitchFamily="18" charset="0"/>
            </a:endParaRPr>
          </a:p>
          <a:p>
            <a:pPr algn="just"/>
            <a:endParaRPr lang="el-GR" dirty="0"/>
          </a:p>
          <a:p>
            <a:pPr algn="just"/>
            <a:endParaRPr lang="el-GR" dirty="0"/>
          </a:p>
          <a:p>
            <a:pPr marL="285750" indent="-285750" algn="just">
              <a:buFont typeface="Wingdings" panose="05000000000000000000" pitchFamily="2" charset="2"/>
              <a:buChar char="q"/>
            </a:pPr>
            <a:endParaRPr lang="el-GR" dirty="0"/>
          </a:p>
          <a:p>
            <a:pPr algn="just"/>
            <a:endParaRPr lang="en-US" dirty="0"/>
          </a:p>
        </p:txBody>
      </p:sp>
      <p:sp>
        <p:nvSpPr>
          <p:cNvPr id="7" name="Title 1">
            <a:extLst>
              <a:ext uri="{FF2B5EF4-FFF2-40B4-BE49-F238E27FC236}">
                <a16:creationId xmlns:a16="http://schemas.microsoft.com/office/drawing/2014/main" id="{7388E1D4-E607-6D43-D735-84956C781EDC}"/>
              </a:ext>
            </a:extLst>
          </p:cNvPr>
          <p:cNvSpPr txBox="1">
            <a:spLocks/>
          </p:cNvSpPr>
          <p:nvPr/>
        </p:nvSpPr>
        <p:spPr>
          <a:xfrm>
            <a:off x="-2905000" y="59352"/>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Επίπεδα ελέγχων – Επιτόπιοι Έλεγχοι</a:t>
            </a:r>
            <a:r>
              <a:rPr lang="en-GB" sz="2800" b="1" dirty="0">
                <a:solidFill>
                  <a:schemeClr val="bg1"/>
                </a:solidFill>
                <a:ea typeface="+mj-ea"/>
                <a:cs typeface="+mj-cs"/>
              </a:rPr>
              <a:t> (2/3)</a:t>
            </a:r>
          </a:p>
        </p:txBody>
      </p:sp>
    </p:spTree>
    <p:extLst>
      <p:ext uri="{BB962C8B-B14F-4D97-AF65-F5344CB8AC3E}">
        <p14:creationId xmlns:p14="http://schemas.microsoft.com/office/powerpoint/2010/main" val="19449646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8453" y="774007"/>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7" y="1314067"/>
            <a:ext cx="10071613"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1343814"/>
            <a:ext cx="10441159" cy="4170372"/>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Υπάρχουν διαφορετικά επίπεδα ελέγχων</a:t>
            </a:r>
            <a:r>
              <a:rPr lang="el-GR" sz="2000" b="1" dirty="0"/>
              <a:t>:</a:t>
            </a:r>
          </a:p>
          <a:p>
            <a:pPr algn="just"/>
            <a:endParaRPr lang="el-GR" sz="2000" b="1" dirty="0"/>
          </a:p>
          <a:p>
            <a:pPr algn="just"/>
            <a:endParaRPr lang="el-GR" sz="1000" b="1" u="sng" dirty="0"/>
          </a:p>
          <a:p>
            <a:pPr algn="just"/>
            <a:r>
              <a:rPr lang="el-GR" b="1" u="sng" dirty="0">
                <a:latin typeface="Times New Roman" panose="02020603050405020304" pitchFamily="18" charset="0"/>
                <a:cs typeface="Times New Roman" panose="02020603050405020304" pitchFamily="18" charset="0"/>
              </a:rPr>
              <a:t>Επιτόπιοι Έλεγχοι</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pPr algn="just"/>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sym typeface="Wingdings" panose="05000000000000000000" pitchFamily="2" charset="2"/>
              </a:rPr>
              <a:t>Κατά τη διεξαγωγή τους, ο δικαιούχος πρέπει να επιτρέπει στην ΕΥ την </a:t>
            </a:r>
            <a:r>
              <a:rPr lang="el-GR" u="sng" dirty="0">
                <a:latin typeface="Times New Roman" panose="02020603050405020304" pitchFamily="18" charset="0"/>
                <a:cs typeface="Times New Roman" panose="02020603050405020304" pitchFamily="18" charset="0"/>
                <a:sym typeface="Wingdings" panose="05000000000000000000" pitchFamily="2" charset="2"/>
              </a:rPr>
              <a:t>πρόσβαση στην </a:t>
            </a:r>
            <a:endParaRPr lang="en-GB" u="sng" dirty="0">
              <a:latin typeface="Times New Roman" panose="02020603050405020304" pitchFamily="18" charset="0"/>
              <a:cs typeface="Times New Roman" panose="02020603050405020304" pitchFamily="18" charset="0"/>
              <a:sym typeface="Wingdings" panose="05000000000000000000" pitchFamily="2" charset="2"/>
            </a:endParaRPr>
          </a:p>
          <a:p>
            <a:r>
              <a:rPr lang="en-GB" dirty="0">
                <a:latin typeface="Times New Roman" panose="02020603050405020304" pitchFamily="18" charset="0"/>
                <a:cs typeface="Times New Roman" panose="02020603050405020304" pitchFamily="18" charset="0"/>
                <a:sym typeface="Wingdings" panose="05000000000000000000" pitchFamily="2" charset="2"/>
              </a:rPr>
              <a:t>     </a:t>
            </a:r>
            <a:r>
              <a:rPr lang="el-GR" u="sng" dirty="0">
                <a:latin typeface="Times New Roman" panose="02020603050405020304" pitchFamily="18" charset="0"/>
                <a:cs typeface="Times New Roman" panose="02020603050405020304" pitchFamily="18" charset="0"/>
                <a:sym typeface="Wingdings" panose="05000000000000000000" pitchFamily="2" charset="2"/>
              </a:rPr>
              <a:t>καταχώρηση των δαπανών του έργου στους λογαριασμούς του και στα αρχεία προσωπικού</a:t>
            </a:r>
            <a:endParaRPr lang="en-GB" u="sng" dirty="0">
              <a:latin typeface="Times New Roman" panose="02020603050405020304" pitchFamily="18" charset="0"/>
              <a:cs typeface="Times New Roman" panose="02020603050405020304" pitchFamily="18" charset="0"/>
              <a:sym typeface="Wingdings" panose="05000000000000000000" pitchFamily="2" charset="2"/>
            </a:endParaRPr>
          </a:p>
          <a:p>
            <a:r>
              <a:rPr lang="en-GB"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u="sng" dirty="0">
                <a:latin typeface="Times New Roman" panose="02020603050405020304" pitchFamily="18" charset="0"/>
                <a:cs typeface="Times New Roman" panose="02020603050405020304" pitchFamily="18" charset="0"/>
                <a:sym typeface="Wingdings" panose="05000000000000000000" pitchFamily="2" charset="2"/>
              </a:rPr>
              <a:t>του</a:t>
            </a:r>
            <a:r>
              <a:rPr lang="el-GR" dirty="0">
                <a:latin typeface="Times New Roman" panose="02020603050405020304" pitchFamily="18" charset="0"/>
                <a:cs typeface="Times New Roman" panose="02020603050405020304" pitchFamily="18" charset="0"/>
                <a:sym typeface="Wingdings" panose="05000000000000000000" pitchFamily="2" charset="2"/>
              </a:rPr>
              <a:t>  Διασφάλιση από πλευράς δικαιούχου ότι όλες οι ζητούμενες πληροφορίες είναι άμεσα </a:t>
            </a:r>
            <a:endParaRPr lang="en-GB" dirty="0">
              <a:latin typeface="Times New Roman" panose="02020603050405020304" pitchFamily="18" charset="0"/>
              <a:cs typeface="Times New Roman" panose="02020603050405020304" pitchFamily="18" charset="0"/>
              <a:sym typeface="Wingdings" panose="05000000000000000000" pitchFamily="2" charset="2"/>
            </a:endParaRPr>
          </a:p>
          <a:p>
            <a:r>
              <a:rPr lang="en-GB"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sym typeface="Wingdings" panose="05000000000000000000" pitchFamily="2" charset="2"/>
              </a:rPr>
              <a:t>διαθέσιμες</a:t>
            </a: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sym typeface="Wingdings" panose="05000000000000000000" pitchFamily="2" charset="2"/>
              </a:rPr>
              <a:t>Οι πληροφορίες που παρέχονται κατά τη διάρκειά τους πρέπει να είναι </a:t>
            </a:r>
            <a:r>
              <a:rPr lang="el-GR" u="sng" dirty="0">
                <a:latin typeface="Times New Roman" panose="02020603050405020304" pitchFamily="18" charset="0"/>
                <a:cs typeface="Times New Roman" panose="02020603050405020304" pitchFamily="18" charset="0"/>
                <a:sym typeface="Wingdings" panose="05000000000000000000" pitchFamily="2" charset="2"/>
              </a:rPr>
              <a:t>ακριβείς, σαφείς, πλήρεις </a:t>
            </a:r>
            <a:endParaRPr lang="en-GB" u="sng" dirty="0">
              <a:latin typeface="Times New Roman" panose="02020603050405020304" pitchFamily="18" charset="0"/>
              <a:cs typeface="Times New Roman" panose="02020603050405020304" pitchFamily="18" charset="0"/>
              <a:sym typeface="Wingdings" panose="05000000000000000000" pitchFamily="2" charset="2"/>
            </a:endParaRPr>
          </a:p>
          <a:p>
            <a:r>
              <a:rPr lang="en-GB" dirty="0">
                <a:latin typeface="Times New Roman" panose="02020603050405020304" pitchFamily="18" charset="0"/>
                <a:cs typeface="Times New Roman" panose="02020603050405020304" pitchFamily="18" charset="0"/>
                <a:sym typeface="Wingdings" panose="05000000000000000000" pitchFamily="2" charset="2"/>
              </a:rPr>
              <a:t>     </a:t>
            </a:r>
            <a:r>
              <a:rPr lang="el-GR" u="sng" dirty="0">
                <a:latin typeface="Times New Roman" panose="02020603050405020304" pitchFamily="18" charset="0"/>
                <a:cs typeface="Times New Roman" panose="02020603050405020304" pitchFamily="18" charset="0"/>
                <a:sym typeface="Wingdings" panose="05000000000000000000" pitchFamily="2" charset="2"/>
              </a:rPr>
              <a:t>και στην απαιτούμενη μορφή</a:t>
            </a:r>
          </a:p>
          <a:p>
            <a:pPr algn="just"/>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Διεξάγονται μετά από έγκαιρη γραπτή ενημέρωση του δικαιούχου και από κοινού</a:t>
            </a:r>
            <a:r>
              <a:rPr lang="en-GB" sz="1700" i="1" dirty="0">
                <a:latin typeface="Times New Roman" panose="02020603050405020304" pitchFamily="18" charset="0"/>
                <a:cs typeface="Times New Roman" panose="02020603050405020304" pitchFamily="18" charset="0"/>
              </a:rPr>
              <a:t> </a:t>
            </a:r>
            <a:r>
              <a:rPr lang="el-GR" sz="1700" i="1" dirty="0">
                <a:latin typeface="Times New Roman" panose="02020603050405020304" pitchFamily="18" charset="0"/>
                <a:cs typeface="Times New Roman" panose="02020603050405020304" pitchFamily="18" charset="0"/>
              </a:rPr>
              <a:t>καθορισμό</a:t>
            </a:r>
            <a:r>
              <a:rPr lang="en-GB" sz="1700" i="1" dirty="0">
                <a:latin typeface="Times New Roman" panose="02020603050405020304" pitchFamily="18" charset="0"/>
                <a:cs typeface="Times New Roman" panose="02020603050405020304" pitchFamily="18" charset="0"/>
              </a:rPr>
              <a:t> </a:t>
            </a:r>
            <a:r>
              <a:rPr lang="el-GR" sz="1700" i="1" dirty="0">
                <a:latin typeface="Times New Roman" panose="02020603050405020304" pitchFamily="18" charset="0"/>
                <a:cs typeface="Times New Roman" panose="02020603050405020304" pitchFamily="18" charset="0"/>
              </a:rPr>
              <a:t>ημερομηνίας </a:t>
            </a:r>
            <a:endParaRPr lang="el-GR" dirty="0"/>
          </a:p>
          <a:p>
            <a:pPr algn="just"/>
            <a:endParaRPr lang="en-US" dirty="0"/>
          </a:p>
        </p:txBody>
      </p:sp>
      <p:sp>
        <p:nvSpPr>
          <p:cNvPr id="7" name="Title 1">
            <a:extLst>
              <a:ext uri="{FF2B5EF4-FFF2-40B4-BE49-F238E27FC236}">
                <a16:creationId xmlns:a16="http://schemas.microsoft.com/office/drawing/2014/main" id="{7388E1D4-E607-6D43-D735-84956C781EDC}"/>
              </a:ext>
            </a:extLst>
          </p:cNvPr>
          <p:cNvSpPr txBox="1">
            <a:spLocks/>
          </p:cNvSpPr>
          <p:nvPr/>
        </p:nvSpPr>
        <p:spPr>
          <a:xfrm>
            <a:off x="-2905000" y="45544"/>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Επίπεδα ελέγχων – Επιτόπιοι Έλεγχοι</a:t>
            </a:r>
            <a:r>
              <a:rPr lang="en-GB" sz="2800" b="1" dirty="0">
                <a:solidFill>
                  <a:schemeClr val="bg1"/>
                </a:solidFill>
                <a:ea typeface="+mj-ea"/>
                <a:cs typeface="+mj-cs"/>
              </a:rPr>
              <a:t> (3/3)</a:t>
            </a:r>
          </a:p>
        </p:txBody>
      </p:sp>
      <p:pic>
        <p:nvPicPr>
          <p:cNvPr id="1026" name="Picture 2" descr="Man-writing-on-clipboard-hi-vis_iStock-1205235181">
            <a:extLst>
              <a:ext uri="{FF2B5EF4-FFF2-40B4-BE49-F238E27FC236}">
                <a16:creationId xmlns:a16="http://schemas.microsoft.com/office/drawing/2014/main" id="{9D99A84C-8703-F8D3-FDEC-867563B00B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81617" y="973133"/>
            <a:ext cx="3126973" cy="1954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08442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itle 1"/>
          <p:cNvSpPr txBox="1">
            <a:spLocks/>
          </p:cNvSpPr>
          <p:nvPr/>
        </p:nvSpPr>
        <p:spPr>
          <a:xfrm>
            <a:off x="2121860" y="672150"/>
            <a:ext cx="8064896" cy="1080120"/>
          </a:xfrm>
          <a:prstGeom prst="rect">
            <a:avLst/>
          </a:prstGeom>
        </p:spPr>
        <p:txBody>
          <a:bodyPr vert="horz" lIns="91440" tIns="45720" rIns="91440" bIns="45720" rtlCol="0" anchor="ctr">
            <a:noAutofit/>
          </a:bodyPr>
          <a:lstStyle/>
          <a:p>
            <a:pPr algn="ctr">
              <a:spcBef>
                <a:spcPct val="0"/>
              </a:spcBef>
              <a:defRPr/>
            </a:pPr>
            <a:endParaRPr lang="en-GB" sz="2400" b="1" dirty="0">
              <a:solidFill>
                <a:srgbClr val="20376A"/>
              </a:solidFill>
              <a:ea typeface="+mj-ea"/>
              <a:cs typeface="+mj-cs"/>
            </a:endParaRPr>
          </a:p>
        </p:txBody>
      </p:sp>
      <p:sp>
        <p:nvSpPr>
          <p:cNvPr id="9" name="Title 1">
            <a:extLst>
              <a:ext uri="{FF2B5EF4-FFF2-40B4-BE49-F238E27FC236}">
                <a16:creationId xmlns:a16="http://schemas.microsoft.com/office/drawing/2014/main" id="{1970FC3A-1CB8-083F-0142-B20849B73842}"/>
              </a:ext>
            </a:extLst>
          </p:cNvPr>
          <p:cNvSpPr txBox="1">
            <a:spLocks/>
          </p:cNvSpPr>
          <p:nvPr/>
        </p:nvSpPr>
        <p:spPr>
          <a:xfrm>
            <a:off x="-2328936" y="52736"/>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Επιτόπιος Έλεγχος μετά την ολοκλήρωση του έργου</a:t>
            </a:r>
            <a:endParaRPr lang="en-GB" sz="2800" b="1" dirty="0">
              <a:solidFill>
                <a:schemeClr val="bg1"/>
              </a:solidFill>
              <a:ea typeface="+mj-ea"/>
              <a:cs typeface="+mj-cs"/>
            </a:endParaRPr>
          </a:p>
        </p:txBody>
      </p:sp>
      <p:sp>
        <p:nvSpPr>
          <p:cNvPr id="8" name="TextBox 7">
            <a:extLst>
              <a:ext uri="{FF2B5EF4-FFF2-40B4-BE49-F238E27FC236}">
                <a16:creationId xmlns:a16="http://schemas.microsoft.com/office/drawing/2014/main" id="{4D1C8C6C-C9C6-01F0-6AAE-5F778843794C}"/>
              </a:ext>
            </a:extLst>
          </p:cNvPr>
          <p:cNvSpPr txBox="1"/>
          <p:nvPr/>
        </p:nvSpPr>
        <p:spPr>
          <a:xfrm>
            <a:off x="263352" y="703498"/>
            <a:ext cx="11664735" cy="5524589"/>
          </a:xfrm>
          <a:prstGeom prst="rect">
            <a:avLst/>
          </a:prstGeom>
          <a:noFill/>
        </p:spPr>
        <p:txBody>
          <a:bodyPr wrap="square">
            <a:spAutoFit/>
          </a:bodyPr>
          <a:lstStyle/>
          <a:p>
            <a:pPr marL="342900" indent="-342900" algn="just">
              <a:buFont typeface="Wingdings" panose="05000000000000000000" pitchFamily="2" charset="2"/>
              <a:buChar char="§"/>
            </a:pPr>
            <a:r>
              <a:rPr lang="el-GR" sz="2000" b="1" u="sng" dirty="0"/>
              <a:t>Για τους επιτόπιους ελέγχους που διεξάγονται μετά την ολοκλήρωση του έργου ισχύουν επιπλέον τα ακόλουθα</a:t>
            </a:r>
            <a:r>
              <a:rPr lang="el-GR" sz="2000" b="1" dirty="0"/>
              <a:t>:</a:t>
            </a:r>
            <a:endParaRPr lang="el-GR" sz="1000" b="1" u="sng" dirty="0"/>
          </a:p>
          <a:p>
            <a:pPr algn="just"/>
            <a:endParaRPr lang="el-GR" sz="1000" b="1" u="sng" dirty="0">
              <a:latin typeface="Times New Roman" panose="02020603050405020304" pitchFamily="18" charset="0"/>
              <a:cs typeface="Times New Roman" panose="02020603050405020304" pitchFamily="18" charset="0"/>
            </a:endParaRPr>
          </a:p>
          <a:p>
            <a:pPr algn="just"/>
            <a:r>
              <a:rPr lang="el-GR" b="1" u="sng" dirty="0">
                <a:latin typeface="Times New Roman" panose="02020603050405020304" pitchFamily="18" charset="0"/>
                <a:cs typeface="Times New Roman" panose="02020603050405020304" pitchFamily="18" charset="0"/>
              </a:rPr>
              <a:t>Εκτός από τον ποιοτικό, εμπεριέχουν και «οικονομικό έλεγχο» (</a:t>
            </a:r>
            <a:r>
              <a:rPr lang="en-GB" b="1" u="sng" dirty="0">
                <a:latin typeface="Times New Roman" panose="02020603050405020304" pitchFamily="18" charset="0"/>
                <a:cs typeface="Times New Roman" panose="02020603050405020304" pitchFamily="18" charset="0"/>
              </a:rPr>
              <a:t>audit check), </a:t>
            </a:r>
            <a:r>
              <a:rPr lang="el-GR" b="1" u="sng" dirty="0">
                <a:latin typeface="Times New Roman" panose="02020603050405020304" pitchFamily="18" charset="0"/>
                <a:cs typeface="Times New Roman" panose="02020603050405020304" pitchFamily="18" charset="0"/>
              </a:rPr>
              <a:t>ο οποίος</a:t>
            </a:r>
            <a:r>
              <a:rPr lang="el-GR"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b="1" dirty="0">
              <a:latin typeface="Times New Roman" panose="02020603050405020304" pitchFamily="18" charset="0"/>
              <a:cs typeface="Times New Roman" panose="02020603050405020304" pitchFamily="18" charset="0"/>
            </a:endParaRPr>
          </a:p>
          <a:p>
            <a:pPr algn="just"/>
            <a:endParaRPr lang="el-GR" sz="1000" b="1"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Συνήθως διενεργείται από </a:t>
            </a:r>
            <a:r>
              <a:rPr lang="el-GR" u="sng" dirty="0">
                <a:latin typeface="Times New Roman" panose="02020603050405020304" pitchFamily="18" charset="0"/>
                <a:cs typeface="Times New Roman" panose="02020603050405020304" pitchFamily="18" charset="0"/>
                <a:sym typeface="Wingdings" panose="05000000000000000000" pitchFamily="2" charset="2"/>
              </a:rPr>
              <a:t>την υπηρεσία λογιστικού ελέγχου της ΕΥ</a:t>
            </a:r>
            <a:r>
              <a:rPr lang="el-GR" dirty="0">
                <a:latin typeface="Times New Roman" panose="02020603050405020304" pitchFamily="18" charset="0"/>
                <a:cs typeface="Times New Roman" panose="02020603050405020304" pitchFamily="18" charset="0"/>
                <a:sym typeface="Wingdings" panose="05000000000000000000" pitchFamily="2" charset="2"/>
              </a:rPr>
              <a:t>. Σπανιότερα μπορεί να διενεργηθεί από εξωτερικές ελεγκτικές εταιρείες (με τις οποίες συνάπτει συμφωνία η ΕΥ) και </a:t>
            </a:r>
            <a:r>
              <a:rPr lang="el-GR" u="sng" dirty="0">
                <a:latin typeface="Times New Roman" panose="02020603050405020304" pitchFamily="18" charset="0"/>
                <a:cs typeface="Times New Roman" panose="02020603050405020304" pitchFamily="18" charset="0"/>
                <a:sym typeface="Wingdings" panose="05000000000000000000" pitchFamily="2" charset="2"/>
              </a:rPr>
              <a:t>ακόμη πιο σπάνια, από την ίδια την Ευρωπαϊκή Επιτροπή </a:t>
            </a:r>
          </a:p>
          <a:p>
            <a:pPr algn="just"/>
            <a:endParaRPr lang="el-GR" sz="1000"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sym typeface="Wingdings" panose="05000000000000000000" pitchFamily="2" charset="2"/>
              </a:rPr>
              <a:t>Δεν αποσκοπεί στην εξακρίβωση του πραγματικού κόστους των δραστηριοτήτων του σχεδίου, άρα, </a:t>
            </a:r>
            <a:r>
              <a:rPr lang="el-GR" u="sng" dirty="0">
                <a:latin typeface="Times New Roman" panose="02020603050405020304" pitchFamily="18" charset="0"/>
                <a:cs typeface="Times New Roman" panose="02020603050405020304" pitchFamily="18" charset="0"/>
                <a:sym typeface="Wingdings" panose="05000000000000000000" pitchFamily="2" charset="2"/>
              </a:rPr>
              <a:t>κατά κανόνα, δεν ελέγχει έγγραφα που σχετίζονται με τα παραχθέντα έξοδα</a:t>
            </a:r>
          </a:p>
          <a:p>
            <a:pPr algn="just"/>
            <a:endParaRPr lang="el-GR" sz="1000"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sym typeface="Wingdings" panose="05000000000000000000" pitchFamily="2" charset="2"/>
              </a:rPr>
              <a:t>Αποσκοπεί είτε σε ένα από τα ακόλουθα είτε σε συνδυασμό τους</a:t>
            </a:r>
            <a:r>
              <a:rPr lang="el-GR" dirty="0">
                <a:latin typeface="Times New Roman" panose="02020603050405020304" pitchFamily="18" charset="0"/>
                <a:cs typeface="Times New Roman" panose="02020603050405020304" pitchFamily="18" charset="0"/>
                <a:sym typeface="Wingdings" panose="05000000000000000000" pitchFamily="2" charset="2"/>
              </a:rPr>
              <a:t>:</a:t>
            </a:r>
          </a:p>
          <a:p>
            <a:pPr algn="just"/>
            <a:r>
              <a:rPr lang="el-GR" dirty="0">
                <a:latin typeface="Times New Roman" panose="02020603050405020304" pitchFamily="18" charset="0"/>
                <a:cs typeface="Times New Roman" panose="02020603050405020304" pitchFamily="18" charset="0"/>
                <a:sym typeface="Wingdings" panose="05000000000000000000" pitchFamily="2" charset="2"/>
              </a:rPr>
              <a:t> </a:t>
            </a:r>
          </a:p>
          <a:p>
            <a:pPr algn="just"/>
            <a:r>
              <a:rPr lang="el-GR" sz="1700" u="sng" dirty="0">
                <a:solidFill>
                  <a:srgbClr val="308879"/>
                </a:solidFill>
                <a:latin typeface="Times New Roman" panose="02020603050405020304" pitchFamily="18" charset="0"/>
                <a:cs typeface="Times New Roman" panose="02020603050405020304" pitchFamily="18" charset="0"/>
              </a:rPr>
              <a:t>Εξακρίβωση του επιπέδου συμμόρφωσης της οικονομικής διαχείρισης του έργου με τους όρους της Συμφωνίας Επιχορήγησης</a:t>
            </a:r>
            <a:r>
              <a:rPr lang="el-GR" sz="1700" dirty="0">
                <a:solidFill>
                  <a:srgbClr val="308879"/>
                </a:solidFill>
                <a:latin typeface="Times New Roman" panose="02020603050405020304" pitchFamily="18" charset="0"/>
                <a:cs typeface="Times New Roman" panose="02020603050405020304" pitchFamily="18" charset="0"/>
              </a:rPr>
              <a:t>: Συλλογή δεδομένων από τους πλήρεις λογαριασμούς του έργου και τα προσωπικά δεδομένα των συμμετεχόντων στο έργο (ατομικές καταστάσεις μισθοδοσίας, συμβόλαια </a:t>
            </a:r>
            <a:r>
              <a:rPr lang="el-GR" sz="1700" dirty="0" err="1">
                <a:solidFill>
                  <a:srgbClr val="308879"/>
                </a:solidFill>
                <a:latin typeface="Times New Roman" panose="02020603050405020304" pitchFamily="18" charset="0"/>
                <a:cs typeface="Times New Roman" panose="02020603050405020304" pitchFamily="18" charset="0"/>
              </a:rPr>
              <a:t>εργοδότησης</a:t>
            </a:r>
            <a:r>
              <a:rPr lang="el-GR" sz="1700" dirty="0">
                <a:solidFill>
                  <a:srgbClr val="308879"/>
                </a:solidFill>
                <a:latin typeface="Times New Roman" panose="02020603050405020304" pitchFamily="18" charset="0"/>
                <a:cs typeface="Times New Roman" panose="02020603050405020304" pitchFamily="18" charset="0"/>
              </a:rPr>
              <a:t> κτλ.), Διαπίστωση του κατά πόσον ακολουθήθηκαν λογιστικές πρακτικές που συμβαδίζουν με την Εθνική Νομοθεσία της χώρας του συντονιστή και τα διεθνή λογιστικά πρότυπα </a:t>
            </a:r>
            <a:r>
              <a:rPr lang="el-GR" sz="1700" dirty="0" err="1">
                <a:solidFill>
                  <a:srgbClr val="308879"/>
                </a:solidFill>
                <a:latin typeface="Times New Roman" panose="02020603050405020304" pitchFamily="18" charset="0"/>
                <a:cs typeface="Times New Roman" panose="02020603050405020304" pitchFamily="18" charset="0"/>
              </a:rPr>
              <a:t>κ.ά</a:t>
            </a:r>
            <a:endParaRPr lang="el-GR" sz="1700" dirty="0">
              <a:solidFill>
                <a:srgbClr val="308879"/>
              </a:solidFill>
              <a:latin typeface="Times New Roman" panose="02020603050405020304" pitchFamily="18" charset="0"/>
              <a:cs typeface="Times New Roman" panose="02020603050405020304" pitchFamily="18" charset="0"/>
            </a:endParaRPr>
          </a:p>
          <a:p>
            <a:pPr algn="just"/>
            <a:endParaRPr lang="el-GR" sz="1000" dirty="0">
              <a:solidFill>
                <a:srgbClr val="308879"/>
              </a:solidFill>
              <a:latin typeface="Times New Roman" panose="02020603050405020304" pitchFamily="18" charset="0"/>
              <a:cs typeface="Times New Roman" panose="02020603050405020304" pitchFamily="18" charset="0"/>
            </a:endParaRPr>
          </a:p>
          <a:p>
            <a:pPr algn="just"/>
            <a:r>
              <a:rPr lang="el-GR" sz="1700" u="sng" dirty="0">
                <a:solidFill>
                  <a:srgbClr val="308879"/>
                </a:solidFill>
                <a:latin typeface="Times New Roman" panose="02020603050405020304" pitchFamily="18" charset="0"/>
                <a:cs typeface="Times New Roman" panose="02020603050405020304" pitchFamily="18" charset="0"/>
              </a:rPr>
              <a:t>Αξιολόγηση της αποδοτικότητας του χρηματοδοτικού μοντέλου που χρησιμοποιείται</a:t>
            </a:r>
            <a:r>
              <a:rPr lang="el-GR" sz="1700" dirty="0">
                <a:solidFill>
                  <a:srgbClr val="308879"/>
                </a:solidFill>
                <a:latin typeface="Times New Roman" panose="02020603050405020304" pitchFamily="18" charset="0"/>
                <a:cs typeface="Times New Roman" panose="02020603050405020304" pitchFamily="18" charset="0"/>
              </a:rPr>
              <a:t>: Σε αυτή την περίπτωση οι ελεγκτές διατηρούν το δικαίωμα να ελέγξουν έγγραφα που σχετίζονται με τα παραχθέντα έξοδα των δραστηριοτήτων. Όποια, </a:t>
            </a:r>
          </a:p>
          <a:p>
            <a:pPr algn="just"/>
            <a:r>
              <a:rPr lang="el-GR" sz="1700" dirty="0">
                <a:solidFill>
                  <a:srgbClr val="308879"/>
                </a:solidFill>
                <a:latin typeface="Times New Roman" panose="02020603050405020304" pitchFamily="18" charset="0"/>
                <a:cs typeface="Times New Roman" panose="02020603050405020304" pitchFamily="18" charset="0"/>
              </a:rPr>
              <a:t>όμως, ευρήματα προκύψουν δεν μπορούν να έχουν οικονομικές επιπτώσεις στον δικαιούχο (εκτός σε περιπτώσεις απάτης)</a:t>
            </a:r>
            <a:endParaRPr lang="el-GR" sz="1700" dirty="0">
              <a:solidFill>
                <a:srgbClr val="308879"/>
              </a:solidFill>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3184249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DEP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IDEP TEMPLATE</Template>
  <TotalTime>18505</TotalTime>
  <Words>15371</Words>
  <Application>Microsoft Office PowerPoint</Application>
  <PresentationFormat>Widescreen</PresentationFormat>
  <Paragraphs>2220</Paragraphs>
  <Slides>111</Slides>
  <Notes>94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111</vt:i4>
      </vt:variant>
    </vt:vector>
  </HeadingPairs>
  <TitlesOfParts>
    <vt:vector size="119" baseType="lpstr">
      <vt:lpstr>Arial</vt:lpstr>
      <vt:lpstr>Calibri</vt:lpstr>
      <vt:lpstr>Calibri Light</vt:lpstr>
      <vt:lpstr>Cambria</vt:lpstr>
      <vt:lpstr>Times New Roman</vt:lpstr>
      <vt:lpstr>Wingdings</vt:lpstr>
      <vt:lpstr>Office Theme</vt:lpstr>
      <vt:lpstr>IDEP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XGeorgiou</dc:creator>
  <cp:lastModifiedBy>Niki Georgiou</cp:lastModifiedBy>
  <cp:revision>3726</cp:revision>
  <cp:lastPrinted>2019-09-09T07:06:08Z</cp:lastPrinted>
  <dcterms:created xsi:type="dcterms:W3CDTF">2017-01-13T12:48:53Z</dcterms:created>
  <dcterms:modified xsi:type="dcterms:W3CDTF">2025-02-14T13:04:50Z</dcterms:modified>
</cp:coreProperties>
</file>