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55_5EDF98E7.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4D_306A7B99.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modernComment_156_A89E6E78.xml" ContentType="application/vnd.ms-powerpoint.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48_AD404E98.xml" ContentType="application/vnd.ms-powerpoint.comments+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1" r:id="rId2"/>
    <p:sldId id="319" r:id="rId3"/>
    <p:sldId id="315" r:id="rId4"/>
    <p:sldId id="313" r:id="rId5"/>
    <p:sldId id="297" r:id="rId6"/>
    <p:sldId id="331" r:id="rId7"/>
    <p:sldId id="298" r:id="rId8"/>
    <p:sldId id="263" r:id="rId9"/>
    <p:sldId id="314" r:id="rId10"/>
    <p:sldId id="299" r:id="rId11"/>
    <p:sldId id="320" r:id="rId12"/>
    <p:sldId id="321" r:id="rId13"/>
    <p:sldId id="316" r:id="rId14"/>
    <p:sldId id="300" r:id="rId15"/>
    <p:sldId id="335" r:id="rId16"/>
    <p:sldId id="340" r:id="rId17"/>
    <p:sldId id="336" r:id="rId18"/>
    <p:sldId id="337" r:id="rId19"/>
    <p:sldId id="338" r:id="rId20"/>
    <p:sldId id="339" r:id="rId21"/>
    <p:sldId id="341" r:id="rId22"/>
    <p:sldId id="343" r:id="rId23"/>
    <p:sldId id="344" r:id="rId24"/>
    <p:sldId id="330" r:id="rId25"/>
    <p:sldId id="332" r:id="rId26"/>
    <p:sldId id="333" r:id="rId27"/>
    <p:sldId id="334" r:id="rId28"/>
    <p:sldId id="305" r:id="rId29"/>
    <p:sldId id="306" r:id="rId30"/>
    <p:sldId id="322" r:id="rId31"/>
    <p:sldId id="307" r:id="rId32"/>
    <p:sldId id="302" r:id="rId33"/>
    <p:sldId id="317" r:id="rId34"/>
    <p:sldId id="323" r:id="rId35"/>
    <p:sldId id="324" r:id="rId36"/>
    <p:sldId id="325" r:id="rId37"/>
    <p:sldId id="327" r:id="rId38"/>
    <p:sldId id="309" r:id="rId39"/>
    <p:sldId id="342" r:id="rId40"/>
    <p:sldId id="311" r:id="rId41"/>
    <p:sldId id="312" r:id="rId42"/>
    <p:sldId id="328" r:id="rId43"/>
    <p:sldId id="260" r:id="rId44"/>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E531-9AC9-0BFE-D78E-ED62ED3D5651}" name="Natalia Kouhartsiouk" initials="NK" userId="S-1-5-21-3568006075-2543245199-2713714311-5673" providerId="AD"/>
  <p188:author id="{63F2DD33-4E26-576C-F3D0-AB70B91D8E25}" name="Elena Christoforou" initials="EC" userId="S::echristoforou@idep.org.cy::605ab236-62ba-4731-846e-df2d2227e1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176"/>
    <a:srgbClr val="F35B31"/>
    <a:srgbClr val="545454"/>
    <a:srgbClr val="99CC00"/>
    <a:srgbClr val="B59BD1"/>
    <a:srgbClr val="00CC66"/>
    <a:srgbClr val="0099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349" autoAdjust="0"/>
  </p:normalViewPr>
  <p:slideViewPr>
    <p:cSldViewPr snapToGrid="0">
      <p:cViewPr varScale="1">
        <p:scale>
          <a:sx n="52" d="100"/>
          <a:sy n="52" d="100"/>
        </p:scale>
        <p:origin x="1608"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48_AD404E98.xml><?xml version="1.0" encoding="utf-8"?>
<p188:cmLst xmlns:a="http://schemas.openxmlformats.org/drawingml/2006/main" xmlns:r="http://schemas.openxmlformats.org/officeDocument/2006/relationships" xmlns:p188="http://schemas.microsoft.com/office/powerpoint/2018/8/main">
  <p188:cm id="{2E470449-76E3-40D9-B950-18350BA60D65}" authorId="{63F2DD33-4E26-576C-F3D0-AB70B91D8E25}" created="2024-11-26T10:46:41.619">
    <ac:deMkLst xmlns:ac="http://schemas.microsoft.com/office/drawing/2013/main/command">
      <pc:docMk xmlns:pc="http://schemas.microsoft.com/office/powerpoint/2013/main/command"/>
      <pc:sldMk xmlns:pc="http://schemas.microsoft.com/office/powerpoint/2013/main/command" cId="2906672792" sldId="328"/>
      <ac:graphicFrameMk id="9" creationId="{3EA0846C-EAFE-639E-2B64-5D95F6D04647}"/>
    </ac:deMkLst>
    <p188:txBody>
      <a:bodyPr/>
      <a:lstStyle/>
      <a:p>
        <a:r>
          <a:rPr lang="en-US"/>
          <a:t>Δεν έχει αναρτηθεί ακόμα ο Οδηγός</a:t>
        </a:r>
      </a:p>
    </p188:txBody>
  </p188:cm>
</p188:cmLst>
</file>

<file path=ppt/comments/modernComment_14D_306A7B99.xml><?xml version="1.0" encoding="utf-8"?>
<p188:cmLst xmlns:a="http://schemas.openxmlformats.org/drawingml/2006/main" xmlns:r="http://schemas.openxmlformats.org/officeDocument/2006/relationships" xmlns:p188="http://schemas.microsoft.com/office/powerpoint/2018/8/main">
  <p188:cm id="{1103216D-D4B8-4884-B0E1-DE0D637EF12D}" authorId="{63F2DD33-4E26-576C-F3D0-AB70B91D8E25}" created="2024-11-26T08:25:31.530">
    <pc:sldMkLst xmlns:pc="http://schemas.microsoft.com/office/powerpoint/2013/main/command">
      <pc:docMk/>
      <pc:sldMk cId="2109934374" sldId="321"/>
    </pc:sldMkLst>
    <p188:txBody>
      <a:bodyPr/>
      <a:lstStyle/>
      <a:p>
        <a:r>
          <a:rPr lang="en-US"/>
          <a:t>Να γινει αναφορα και στο ρολο του οργανισμου</a:t>
        </a:r>
      </a:p>
    </p188:txBody>
  </p188:cm>
</p188:cmLst>
</file>

<file path=ppt/comments/modernComment_155_5EDF98E7.xml><?xml version="1.0" encoding="utf-8"?>
<p188:cmLst xmlns:a="http://schemas.openxmlformats.org/drawingml/2006/main" xmlns:r="http://schemas.openxmlformats.org/officeDocument/2006/relationships" xmlns:p188="http://schemas.microsoft.com/office/powerpoint/2018/8/main">
  <p188:cm id="{0B517D17-292D-4F41-8000-F42F48FF705C}" authorId="{63F2DD33-4E26-576C-F3D0-AB70B91D8E25}" created="2024-11-27T11:34:52.196">
    <ac:deMkLst xmlns:ac="http://schemas.microsoft.com/office/drawing/2013/main/command">
      <pc:docMk xmlns:pc="http://schemas.microsoft.com/office/powerpoint/2013/main/command"/>
      <pc:sldMk xmlns:pc="http://schemas.microsoft.com/office/powerpoint/2013/main/command" cId="1591711975" sldId="341"/>
      <ac:spMk id="2" creationId="{032C9D87-3D40-154A-C18F-32210D2365E9}"/>
    </ac:deMkLst>
    <p188:txBody>
      <a:bodyPr/>
      <a:lstStyle/>
      <a:p>
        <a:r>
          <a:rPr lang="en-US"/>
          <a:t>To be confirmed with the ESC Guide 2025
</a:t>
        </a:r>
      </a:p>
    </p188:txBody>
  </p188:cm>
</p188:cmLst>
</file>

<file path=ppt/comments/modernComment_156_A89E6E78.xml><?xml version="1.0" encoding="utf-8"?>
<p188:cmLst xmlns:a="http://schemas.openxmlformats.org/drawingml/2006/main" xmlns:r="http://schemas.openxmlformats.org/officeDocument/2006/relationships" xmlns:p188="http://schemas.microsoft.com/office/powerpoint/2018/8/main">
  <p188:cm id="{9D461987-2A20-4348-858C-60EFAC2E16D1}" authorId="{63F2DD33-4E26-576C-F3D0-AB70B91D8E25}" created="2024-11-27T12:17:37.809">
    <pc:sldMkLst xmlns:pc="http://schemas.microsoft.com/office/powerpoint/2013/main/command">
      <pc:docMk/>
      <pc:sldMk cId="2828955256" sldId="342"/>
    </pc:sldMkLst>
    <p188:txBody>
      <a:bodyPr/>
      <a:lstStyle/>
      <a:p>
        <a:r>
          <a:rPr lang="en-US"/>
          <a:t>Υποχρεώσεις οργανισμου</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08D5E-37F4-4768-8DF3-3577362483DB}"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l-GR"/>
        </a:p>
      </dgm:t>
    </dgm:pt>
    <dgm:pt modelId="{9F8CE2DC-9221-4AE6-B21C-81AC71100D9C}">
      <dgm:prSet phldrT="[Text]" custT="1"/>
      <dgm:spPr>
        <a:solidFill>
          <a:srgbClr val="F69176"/>
        </a:solidFill>
      </dgm:spPr>
      <dgm:t>
        <a:bodyPr/>
        <a:lstStyle/>
        <a:p>
          <a:r>
            <a:rPr lang="el-GR" sz="1800" b="1" i="0" dirty="0">
              <a:effectLst/>
              <a:latin typeface="Open Sans" panose="020B0606030504020204" pitchFamily="34" charset="0"/>
            </a:rPr>
            <a:t>Ένταξη και </a:t>
          </a:r>
          <a:r>
            <a:rPr lang="el-GR" sz="1800" b="1" dirty="0">
              <a:latin typeface="Open Sans" panose="020B0606030504020204" pitchFamily="34" charset="0"/>
            </a:rPr>
            <a:t>Π</a:t>
          </a:r>
          <a:r>
            <a:rPr lang="el-GR" sz="1800" b="1" i="0" dirty="0">
              <a:effectLst/>
              <a:latin typeface="Open Sans" panose="020B0606030504020204" pitchFamily="34" charset="0"/>
            </a:rPr>
            <a:t>ολυμορφία</a:t>
          </a:r>
          <a:endParaRPr lang="el-GR" sz="1800" dirty="0"/>
        </a:p>
      </dgm:t>
    </dgm:pt>
    <dgm:pt modelId="{0172C2BD-7B6C-4980-8207-D6DC2C98CE80}" type="parTrans" cxnId="{B7EA596E-7432-433F-8408-D74FE054B59D}">
      <dgm:prSet/>
      <dgm:spPr/>
      <dgm:t>
        <a:bodyPr/>
        <a:lstStyle/>
        <a:p>
          <a:endParaRPr lang="el-GR"/>
        </a:p>
      </dgm:t>
    </dgm:pt>
    <dgm:pt modelId="{D552275B-C3C4-48A5-BBEE-61C72AAFB14E}" type="sibTrans" cxnId="{B7EA596E-7432-433F-8408-D74FE054B59D}">
      <dgm:prSet/>
      <dgm:spPr/>
      <dgm:t>
        <a:bodyPr/>
        <a:lstStyle/>
        <a:p>
          <a:endParaRPr lang="el-GR"/>
        </a:p>
      </dgm:t>
    </dgm:pt>
    <dgm:pt modelId="{6E35129B-0D21-46C1-AD66-97F0259ADF58}">
      <dgm:prSet phldrT="[Text]" custT="1"/>
      <dgm:spPr>
        <a:solidFill>
          <a:srgbClr val="009999"/>
        </a:solidFill>
        <a:ln>
          <a:noFill/>
        </a:ln>
        <a:effectLst/>
        <a:scene3d>
          <a:camera prst="orthographicFront"/>
          <a:lightRig rig="flat" dir="t"/>
        </a:scene3d>
        <a:sp3d prstMaterial="plastic">
          <a:bevelT w="120900" h="88900"/>
          <a:bevelB w="88900" h="31750" prst="angle"/>
        </a:sp3d>
      </dgm:spPr>
      <dgm:t>
        <a:bodyPr spcFirstLastPara="0" vert="horz" wrap="square" lIns="241452" tIns="0" rIns="241452" bIns="0" numCol="1" spcCol="1270" anchor="ctr" anchorCtr="0"/>
        <a:lstStyle/>
        <a:p>
          <a:pPr marL="0" lvl="0" indent="0" algn="ctr" defTabSz="1066800">
            <a:lnSpc>
              <a:spcPct val="90000"/>
            </a:lnSpc>
            <a:spcBef>
              <a:spcPct val="0"/>
            </a:spcBef>
            <a:spcAft>
              <a:spcPct val="35000"/>
            </a:spcAft>
            <a:buNone/>
          </a:pPr>
          <a:r>
            <a:rPr lang="el-GR" sz="1800" b="1" i="0" kern="1200" dirty="0">
              <a:solidFill>
                <a:prstClr val="white"/>
              </a:solidFill>
              <a:effectLst/>
              <a:latin typeface="Open Sans" panose="020B0606030504020204" pitchFamily="34" charset="0"/>
              <a:ea typeface="+mn-ea"/>
              <a:cs typeface="+mn-cs"/>
            </a:rPr>
            <a:t>Προστασία Περιβάλλοντος, Βιώσιμη Ανάπτυξη και Κλιματική Δράση</a:t>
          </a:r>
        </a:p>
      </dgm:t>
    </dgm:pt>
    <dgm:pt modelId="{14726795-D39E-4A0C-AA28-186BB2BD2217}" type="parTrans" cxnId="{7FFDA1EC-B793-45C9-8F6D-27D0EE9473FB}">
      <dgm:prSet/>
      <dgm:spPr/>
      <dgm:t>
        <a:bodyPr/>
        <a:lstStyle/>
        <a:p>
          <a:endParaRPr lang="el-GR"/>
        </a:p>
      </dgm:t>
    </dgm:pt>
    <dgm:pt modelId="{EA57FD99-9D1E-4A44-AA3D-D153BE0F1EFD}" type="sibTrans" cxnId="{7FFDA1EC-B793-45C9-8F6D-27D0EE9473FB}">
      <dgm:prSet/>
      <dgm:spPr/>
      <dgm:t>
        <a:bodyPr/>
        <a:lstStyle/>
        <a:p>
          <a:endParaRPr lang="el-GR"/>
        </a:p>
      </dgm:t>
    </dgm:pt>
    <dgm:pt modelId="{89352141-61A8-46DB-8C41-9687BFC07DA6}">
      <dgm:prSet phldrT="[Text]" custT="1"/>
      <dgm:spPr>
        <a:solidFill>
          <a:srgbClr val="B59BD1"/>
        </a:solidFill>
        <a:ln>
          <a:noFill/>
        </a:ln>
        <a:effectLst/>
        <a:scene3d>
          <a:camera prst="orthographicFront"/>
          <a:lightRig rig="flat" dir="t"/>
        </a:scene3d>
        <a:sp3d prstMaterial="plastic">
          <a:bevelT w="120900" h="88900"/>
          <a:bevelB w="88900" h="31750" prst="angle"/>
        </a:sp3d>
      </dgm:spPr>
      <dgm:t>
        <a:bodyPr spcFirstLastPara="0" vert="horz" wrap="square" lIns="241452" tIns="0" rIns="241452" bIns="0" numCol="1" spcCol="1270" anchor="ctr" anchorCtr="0"/>
        <a:lstStyle/>
        <a:p>
          <a:r>
            <a:rPr lang="el-GR" sz="1800" b="1" i="0" kern="1200" dirty="0">
              <a:effectLst/>
              <a:latin typeface="Open Sans" panose="020B0606030504020204" pitchFamily="34" charset="0"/>
            </a:rPr>
            <a:t>Πρόγραμμα  «</a:t>
          </a:r>
          <a:r>
            <a:rPr lang="el-GR" sz="1800" b="1" i="0" kern="1200" dirty="0">
              <a:solidFill>
                <a:prstClr val="white"/>
              </a:solidFill>
              <a:effectLst/>
              <a:latin typeface="Open Sans" panose="020B0606030504020204" pitchFamily="34" charset="0"/>
              <a:ea typeface="+mn-ea"/>
              <a:cs typeface="+mn-cs"/>
            </a:rPr>
            <a:t>ΟΡΙΖΩΝ</a:t>
          </a:r>
          <a:r>
            <a:rPr lang="el-GR" sz="1800" b="1" i="0" kern="1200" dirty="0">
              <a:effectLst/>
              <a:latin typeface="Open Sans" panose="020B0606030504020204" pitchFamily="34" charset="0"/>
            </a:rPr>
            <a:t> ΕΥΡΩΠΗ»</a:t>
          </a:r>
          <a:endParaRPr lang="el-GR" sz="1800" kern="1200" dirty="0"/>
        </a:p>
      </dgm:t>
    </dgm:pt>
    <dgm:pt modelId="{5D3370BF-E7DC-4059-B674-50AE32DCC129}" type="parTrans" cxnId="{60914901-7B4E-4B77-A8FC-86B4F0F5E79E}">
      <dgm:prSet/>
      <dgm:spPr/>
      <dgm:t>
        <a:bodyPr/>
        <a:lstStyle/>
        <a:p>
          <a:endParaRPr lang="el-GR"/>
        </a:p>
      </dgm:t>
    </dgm:pt>
    <dgm:pt modelId="{077A5B46-74AF-46FA-A11B-55B9F39D9094}" type="sibTrans" cxnId="{60914901-7B4E-4B77-A8FC-86B4F0F5E79E}">
      <dgm:prSet/>
      <dgm:spPr/>
      <dgm:t>
        <a:bodyPr/>
        <a:lstStyle/>
        <a:p>
          <a:endParaRPr lang="el-GR"/>
        </a:p>
      </dgm:t>
    </dgm:pt>
    <dgm:pt modelId="{645518BA-1140-45E7-B033-5058D08E70F6}">
      <dgm:prSet custT="1"/>
      <dgm:spPr>
        <a:solidFill>
          <a:srgbClr val="F35B31"/>
        </a:solidFill>
      </dgm:spPr>
      <dgm:t>
        <a:bodyPr/>
        <a:lstStyle/>
        <a:p>
          <a:r>
            <a:rPr lang="el-GR" sz="1800" b="1" dirty="0">
              <a:latin typeface="Open Sans" panose="020B0606030504020204" pitchFamily="34" charset="0"/>
              <a:ea typeface="Open Sans" panose="020B0606030504020204" pitchFamily="34" charset="0"/>
              <a:cs typeface="Open Sans" panose="020B0606030504020204" pitchFamily="34" charset="0"/>
            </a:rPr>
            <a:t>Καινοτομία</a:t>
          </a:r>
        </a:p>
      </dgm:t>
    </dgm:pt>
    <dgm:pt modelId="{8BD9B0DD-0A59-43E8-9591-330DE11039E4}" type="parTrans" cxnId="{4BB97F4F-6B85-409B-9257-8640341A663F}">
      <dgm:prSet/>
      <dgm:spPr/>
      <dgm:t>
        <a:bodyPr/>
        <a:lstStyle/>
        <a:p>
          <a:endParaRPr lang="el-GR"/>
        </a:p>
      </dgm:t>
    </dgm:pt>
    <dgm:pt modelId="{795D404A-6EA6-4300-8E95-2C57C6667CC3}" type="sibTrans" cxnId="{4BB97F4F-6B85-409B-9257-8640341A663F}">
      <dgm:prSet/>
      <dgm:spPr/>
      <dgm:t>
        <a:bodyPr/>
        <a:lstStyle/>
        <a:p>
          <a:endParaRPr lang="el-GR"/>
        </a:p>
      </dgm:t>
    </dgm:pt>
    <dgm:pt modelId="{0B3E382F-F225-45F9-89C9-27096F6677D0}">
      <dgm:prSet custT="1"/>
      <dgm:spPr>
        <a:solidFill>
          <a:srgbClr val="545454"/>
        </a:solidFill>
      </dgm:spPr>
      <dgm:t>
        <a:bodyPr/>
        <a:lstStyle/>
        <a:p>
          <a:r>
            <a:rPr lang="el-GR" sz="1800" b="1" i="0" dirty="0">
              <a:effectLst/>
              <a:latin typeface="Open Sans" panose="020B0606030504020204" pitchFamily="34" charset="0"/>
            </a:rPr>
            <a:t>Ψηφιακός Μετασχηματισμός</a:t>
          </a:r>
        </a:p>
      </dgm:t>
    </dgm:pt>
    <dgm:pt modelId="{A1A39E81-0033-40F3-8385-DD10D829C0C7}" type="parTrans" cxnId="{421D6364-6A9E-48F2-80D7-89BA176F0785}">
      <dgm:prSet/>
      <dgm:spPr/>
      <dgm:t>
        <a:bodyPr/>
        <a:lstStyle/>
        <a:p>
          <a:endParaRPr lang="el-GR"/>
        </a:p>
      </dgm:t>
    </dgm:pt>
    <dgm:pt modelId="{C579FE49-C2F3-4F67-9543-C7899C9E6402}" type="sibTrans" cxnId="{421D6364-6A9E-48F2-80D7-89BA176F0785}">
      <dgm:prSet/>
      <dgm:spPr/>
      <dgm:t>
        <a:bodyPr/>
        <a:lstStyle/>
        <a:p>
          <a:endParaRPr lang="el-GR"/>
        </a:p>
      </dgm:t>
    </dgm:pt>
    <dgm:pt modelId="{1EA788DE-897B-4E03-9F89-1CFD8562719D}">
      <dgm:prSet custT="1"/>
      <dgm:spPr>
        <a:solidFill>
          <a:schemeClr val="accent1">
            <a:lumMod val="75000"/>
          </a:schemeClr>
        </a:solidFill>
      </dgm:spPr>
      <dgm:t>
        <a:bodyPr/>
        <a:lstStyle/>
        <a:p>
          <a:r>
            <a:rPr lang="el-GR" sz="1800" b="1" dirty="0">
              <a:latin typeface="Open Sans" panose="020B0606030504020204" pitchFamily="34" charset="0"/>
              <a:ea typeface="Open Sans" panose="020B0606030504020204" pitchFamily="34" charset="0"/>
              <a:cs typeface="Open Sans" panose="020B0606030504020204" pitchFamily="34" charset="0"/>
            </a:rPr>
            <a:t>Συμμετοχή</a:t>
          </a:r>
          <a:r>
            <a:rPr lang="en-US" sz="1800" b="1" dirty="0">
              <a:latin typeface="Open Sans" panose="020B0606030504020204" pitchFamily="34" charset="0"/>
              <a:ea typeface="Open Sans" panose="020B0606030504020204" pitchFamily="34" charset="0"/>
              <a:cs typeface="Open Sans" panose="020B0606030504020204" pitchFamily="34" charset="0"/>
            </a:rPr>
            <a:t> </a:t>
          </a:r>
          <a:r>
            <a:rPr lang="el-GR" sz="1800" b="1" dirty="0">
              <a:latin typeface="Open Sans" panose="020B0606030504020204" pitchFamily="34" charset="0"/>
              <a:ea typeface="Open Sans" panose="020B0606030504020204" pitchFamily="34" charset="0"/>
              <a:cs typeface="Open Sans" panose="020B0606030504020204" pitchFamily="34" charset="0"/>
            </a:rPr>
            <a:t>στον Δημοκρατικό Βίο</a:t>
          </a:r>
        </a:p>
      </dgm:t>
    </dgm:pt>
    <dgm:pt modelId="{32F37075-9103-444C-9983-B2259663358B}" type="parTrans" cxnId="{17429DD0-FD50-4D91-AFF8-FECA9FEB62C1}">
      <dgm:prSet/>
      <dgm:spPr/>
      <dgm:t>
        <a:bodyPr/>
        <a:lstStyle/>
        <a:p>
          <a:endParaRPr lang="el-GR"/>
        </a:p>
      </dgm:t>
    </dgm:pt>
    <dgm:pt modelId="{B68C30FB-DD31-45E2-B64E-1D7918E749E9}" type="sibTrans" cxnId="{17429DD0-FD50-4D91-AFF8-FECA9FEB62C1}">
      <dgm:prSet/>
      <dgm:spPr/>
      <dgm:t>
        <a:bodyPr/>
        <a:lstStyle/>
        <a:p>
          <a:endParaRPr lang="el-GR"/>
        </a:p>
      </dgm:t>
    </dgm:pt>
    <dgm:pt modelId="{5411B930-BC2B-467B-A3F3-B753E54F7BBC}">
      <dgm:prSet custT="1"/>
      <dgm:spPr>
        <a:solidFill>
          <a:srgbClr val="99CC00"/>
        </a:solidFill>
      </dgm:spPr>
      <dgm:t>
        <a:bodyPr/>
        <a:lstStyle/>
        <a:p>
          <a:r>
            <a:rPr lang="el-GR" sz="1800" b="1" dirty="0">
              <a:latin typeface="Open Sans" panose="020B0606030504020204" pitchFamily="34" charset="0"/>
              <a:ea typeface="Open Sans" panose="020B0606030504020204" pitchFamily="34" charset="0"/>
              <a:cs typeface="Open Sans" panose="020B0606030504020204" pitchFamily="34" charset="0"/>
            </a:rPr>
            <a:t>Προώθηση Υγιεινών τρόπων ζωής και Ψυχικής Υγείας</a:t>
          </a:r>
        </a:p>
      </dgm:t>
    </dgm:pt>
    <dgm:pt modelId="{C53C31FB-19EC-4FD9-A4A1-AF6594998B3A}" type="parTrans" cxnId="{B112AE64-E71E-4577-AFB3-FF41702A0DB9}">
      <dgm:prSet/>
      <dgm:spPr/>
      <dgm:t>
        <a:bodyPr/>
        <a:lstStyle/>
        <a:p>
          <a:endParaRPr lang="el-GR"/>
        </a:p>
      </dgm:t>
    </dgm:pt>
    <dgm:pt modelId="{8566FEF0-C304-43E9-A6CD-329672351B60}" type="sibTrans" cxnId="{B112AE64-E71E-4577-AFB3-FF41702A0DB9}">
      <dgm:prSet/>
      <dgm:spPr/>
      <dgm:t>
        <a:bodyPr/>
        <a:lstStyle/>
        <a:p>
          <a:endParaRPr lang="el-GR"/>
        </a:p>
      </dgm:t>
    </dgm:pt>
    <dgm:pt modelId="{A3C31847-C3DB-4B83-A5C2-C07B4278C570}" type="pres">
      <dgm:prSet presAssocID="{7E808D5E-37F4-4768-8DF3-3577362483DB}" presName="diagram" presStyleCnt="0">
        <dgm:presLayoutVars>
          <dgm:dir/>
          <dgm:resizeHandles val="exact"/>
        </dgm:presLayoutVars>
      </dgm:prSet>
      <dgm:spPr/>
    </dgm:pt>
    <dgm:pt modelId="{9156B4EE-79A5-4ED0-B4D2-E41918979578}" type="pres">
      <dgm:prSet presAssocID="{9F8CE2DC-9221-4AE6-B21C-81AC71100D9C}" presName="node" presStyleLbl="node1" presStyleIdx="0" presStyleCnt="7" custScaleX="46712" custScaleY="47910" custLinFactNeighborX="-19838" custLinFactNeighborY="-16469">
        <dgm:presLayoutVars>
          <dgm:bulletEnabled val="1"/>
        </dgm:presLayoutVars>
      </dgm:prSet>
      <dgm:spPr/>
    </dgm:pt>
    <dgm:pt modelId="{A9D5D58D-6A88-4417-9908-E923F076D01F}" type="pres">
      <dgm:prSet presAssocID="{D552275B-C3C4-48A5-BBEE-61C72AAFB14E}" presName="sibTrans" presStyleCnt="0"/>
      <dgm:spPr/>
    </dgm:pt>
    <dgm:pt modelId="{7C2E9B7A-6FFC-4B0B-A4F6-1390EACBC171}" type="pres">
      <dgm:prSet presAssocID="{6E35129B-0D21-46C1-AD66-97F0259ADF58}" presName="node" presStyleLbl="node1" presStyleIdx="1" presStyleCnt="7" custScaleX="57081" custScaleY="47910" custLinFactNeighborX="-944" custLinFactNeighborY="-12167">
        <dgm:presLayoutVars>
          <dgm:bulletEnabled val="1"/>
        </dgm:presLayoutVars>
      </dgm:prSet>
      <dgm:spPr/>
    </dgm:pt>
    <dgm:pt modelId="{86294547-3FF6-4F87-B39B-4BC13336056F}" type="pres">
      <dgm:prSet presAssocID="{EA57FD99-9D1E-4A44-AA3D-D153BE0F1EFD}" presName="sibTrans" presStyleCnt="0"/>
      <dgm:spPr/>
    </dgm:pt>
    <dgm:pt modelId="{F0736667-978B-411A-AC2F-EF19AFF94E86}" type="pres">
      <dgm:prSet presAssocID="{89352141-61A8-46DB-8C41-9687BFC07DA6}" presName="node" presStyleLbl="node1" presStyleIdx="2" presStyleCnt="7" custScaleX="48280" custScaleY="43135" custLinFactX="-1213" custLinFactNeighborX="-100000" custLinFactNeighborY="53526">
        <dgm:presLayoutVars>
          <dgm:bulletEnabled val="1"/>
        </dgm:presLayoutVars>
      </dgm:prSet>
      <dgm:spPr/>
    </dgm:pt>
    <dgm:pt modelId="{94BDE2A1-9657-483E-8E79-9900235D0AE5}" type="pres">
      <dgm:prSet presAssocID="{077A5B46-74AF-46FA-A11B-55B9F39D9094}" presName="sibTrans" presStyleCnt="0"/>
      <dgm:spPr/>
    </dgm:pt>
    <dgm:pt modelId="{059910A3-4D91-44DA-B589-E1620180E3A2}" type="pres">
      <dgm:prSet presAssocID="{0B3E382F-F225-45F9-89C9-27096F6677D0}" presName="node" presStyleLbl="node1" presStyleIdx="3" presStyleCnt="7" custScaleX="49320" custScaleY="48234" custLinFactNeighborX="-58570" custLinFactNeighborY="-14053">
        <dgm:presLayoutVars>
          <dgm:bulletEnabled val="1"/>
        </dgm:presLayoutVars>
      </dgm:prSet>
      <dgm:spPr/>
    </dgm:pt>
    <dgm:pt modelId="{0BEAAC1B-4AFC-4321-8D85-E060F2DE77D8}" type="pres">
      <dgm:prSet presAssocID="{C579FE49-C2F3-4F67-9543-C7899C9E6402}" presName="sibTrans" presStyleCnt="0"/>
      <dgm:spPr/>
    </dgm:pt>
    <dgm:pt modelId="{F4E9F6BB-8FD5-48E0-B913-9FA348A504EC}" type="pres">
      <dgm:prSet presAssocID="{1EA788DE-897B-4E03-9F89-1CFD8562719D}" presName="node" presStyleLbl="node1" presStyleIdx="4" presStyleCnt="7" custScaleX="50428" custScaleY="48395" custLinFactX="52883" custLinFactNeighborX="100000" custLinFactNeighborY="-94599">
        <dgm:presLayoutVars>
          <dgm:bulletEnabled val="1"/>
        </dgm:presLayoutVars>
      </dgm:prSet>
      <dgm:spPr/>
    </dgm:pt>
    <dgm:pt modelId="{18A9BA14-5E0B-4417-A028-E9A92E90D715}" type="pres">
      <dgm:prSet presAssocID="{B68C30FB-DD31-45E2-B64E-1D7918E749E9}" presName="sibTrans" presStyleCnt="0"/>
      <dgm:spPr/>
    </dgm:pt>
    <dgm:pt modelId="{C6125833-0FEB-495E-820F-A02CABFF9ED9}" type="pres">
      <dgm:prSet presAssocID="{5411B930-BC2B-467B-A3F3-B753E54F7BBC}" presName="node" presStyleLbl="node1" presStyleIdx="5" presStyleCnt="7" custScaleX="62085" custScaleY="43742" custLinFactNeighborX="-2866" custLinFactNeighborY="-11878">
        <dgm:presLayoutVars>
          <dgm:bulletEnabled val="1"/>
        </dgm:presLayoutVars>
      </dgm:prSet>
      <dgm:spPr/>
    </dgm:pt>
    <dgm:pt modelId="{447049EA-3204-4C55-B9C9-48B296698990}" type="pres">
      <dgm:prSet presAssocID="{8566FEF0-C304-43E9-A6CD-329672351B60}" presName="sibTrans" presStyleCnt="0"/>
      <dgm:spPr/>
    </dgm:pt>
    <dgm:pt modelId="{F4FEF604-36E8-448B-9573-7627AA01E8FA}" type="pres">
      <dgm:prSet presAssocID="{645518BA-1140-45E7-B033-5058D08E70F6}" presName="node" presStyleLbl="node1" presStyleIdx="6" presStyleCnt="7" custScaleX="45213" custScaleY="43894" custLinFactNeighborX="-1469" custLinFactNeighborY="-10611">
        <dgm:presLayoutVars>
          <dgm:bulletEnabled val="1"/>
        </dgm:presLayoutVars>
      </dgm:prSet>
      <dgm:spPr/>
    </dgm:pt>
  </dgm:ptLst>
  <dgm:cxnLst>
    <dgm:cxn modelId="{60914901-7B4E-4B77-A8FC-86B4F0F5E79E}" srcId="{7E808D5E-37F4-4768-8DF3-3577362483DB}" destId="{89352141-61A8-46DB-8C41-9687BFC07DA6}" srcOrd="2" destOrd="0" parTransId="{5D3370BF-E7DC-4059-B674-50AE32DCC129}" sibTransId="{077A5B46-74AF-46FA-A11B-55B9F39D9094}"/>
    <dgm:cxn modelId="{0F61390F-95F1-41AC-AB94-243A86FC93B0}" type="presOf" srcId="{645518BA-1140-45E7-B033-5058D08E70F6}" destId="{F4FEF604-36E8-448B-9573-7627AA01E8FA}" srcOrd="0" destOrd="0" presId="urn:microsoft.com/office/officeart/2005/8/layout/default"/>
    <dgm:cxn modelId="{0D955810-DAA7-41D3-99FF-0F3B1DEEE5AC}" type="presOf" srcId="{1EA788DE-897B-4E03-9F89-1CFD8562719D}" destId="{F4E9F6BB-8FD5-48E0-B913-9FA348A504EC}" srcOrd="0" destOrd="0" presId="urn:microsoft.com/office/officeart/2005/8/layout/default"/>
    <dgm:cxn modelId="{EFD0AD37-5C23-4972-A56E-B589B0639A5F}" type="presOf" srcId="{9F8CE2DC-9221-4AE6-B21C-81AC71100D9C}" destId="{9156B4EE-79A5-4ED0-B4D2-E41918979578}" srcOrd="0" destOrd="0" presId="urn:microsoft.com/office/officeart/2005/8/layout/default"/>
    <dgm:cxn modelId="{421D6364-6A9E-48F2-80D7-89BA176F0785}" srcId="{7E808D5E-37F4-4768-8DF3-3577362483DB}" destId="{0B3E382F-F225-45F9-89C9-27096F6677D0}" srcOrd="3" destOrd="0" parTransId="{A1A39E81-0033-40F3-8385-DD10D829C0C7}" sibTransId="{C579FE49-C2F3-4F67-9543-C7899C9E6402}"/>
    <dgm:cxn modelId="{B112AE64-E71E-4577-AFB3-FF41702A0DB9}" srcId="{7E808D5E-37F4-4768-8DF3-3577362483DB}" destId="{5411B930-BC2B-467B-A3F3-B753E54F7BBC}" srcOrd="5" destOrd="0" parTransId="{C53C31FB-19EC-4FD9-A4A1-AF6594998B3A}" sibTransId="{8566FEF0-C304-43E9-A6CD-329672351B60}"/>
    <dgm:cxn modelId="{B7EA596E-7432-433F-8408-D74FE054B59D}" srcId="{7E808D5E-37F4-4768-8DF3-3577362483DB}" destId="{9F8CE2DC-9221-4AE6-B21C-81AC71100D9C}" srcOrd="0" destOrd="0" parTransId="{0172C2BD-7B6C-4980-8207-D6DC2C98CE80}" sibTransId="{D552275B-C3C4-48A5-BBEE-61C72AAFB14E}"/>
    <dgm:cxn modelId="{4BB97F4F-6B85-409B-9257-8640341A663F}" srcId="{7E808D5E-37F4-4768-8DF3-3577362483DB}" destId="{645518BA-1140-45E7-B033-5058D08E70F6}" srcOrd="6" destOrd="0" parTransId="{8BD9B0DD-0A59-43E8-9591-330DE11039E4}" sibTransId="{795D404A-6EA6-4300-8E95-2C57C6667CC3}"/>
    <dgm:cxn modelId="{192C7F55-6EA9-4044-9FF0-73D93B3C2C89}" type="presOf" srcId="{0B3E382F-F225-45F9-89C9-27096F6677D0}" destId="{059910A3-4D91-44DA-B589-E1620180E3A2}" srcOrd="0" destOrd="0" presId="urn:microsoft.com/office/officeart/2005/8/layout/default"/>
    <dgm:cxn modelId="{9DDC2A84-B27D-4B02-A687-9EB6C90C39F9}" type="presOf" srcId="{5411B930-BC2B-467B-A3F3-B753E54F7BBC}" destId="{C6125833-0FEB-495E-820F-A02CABFF9ED9}" srcOrd="0" destOrd="0" presId="urn:microsoft.com/office/officeart/2005/8/layout/default"/>
    <dgm:cxn modelId="{AF4256BA-017C-415A-804B-D8269BEEBC13}" type="presOf" srcId="{7E808D5E-37F4-4768-8DF3-3577362483DB}" destId="{A3C31847-C3DB-4B83-A5C2-C07B4278C570}" srcOrd="0" destOrd="0" presId="urn:microsoft.com/office/officeart/2005/8/layout/default"/>
    <dgm:cxn modelId="{DA08F7C7-E3E5-4881-9AD3-6DB798E0B533}" type="presOf" srcId="{89352141-61A8-46DB-8C41-9687BFC07DA6}" destId="{F0736667-978B-411A-AC2F-EF19AFF94E86}" srcOrd="0" destOrd="0" presId="urn:microsoft.com/office/officeart/2005/8/layout/default"/>
    <dgm:cxn modelId="{17429DD0-FD50-4D91-AFF8-FECA9FEB62C1}" srcId="{7E808D5E-37F4-4768-8DF3-3577362483DB}" destId="{1EA788DE-897B-4E03-9F89-1CFD8562719D}" srcOrd="4" destOrd="0" parTransId="{32F37075-9103-444C-9983-B2259663358B}" sibTransId="{B68C30FB-DD31-45E2-B64E-1D7918E749E9}"/>
    <dgm:cxn modelId="{210936D9-50A4-48E9-95EA-820EF62865B0}" type="presOf" srcId="{6E35129B-0D21-46C1-AD66-97F0259ADF58}" destId="{7C2E9B7A-6FFC-4B0B-A4F6-1390EACBC171}" srcOrd="0" destOrd="0" presId="urn:microsoft.com/office/officeart/2005/8/layout/default"/>
    <dgm:cxn modelId="{7FFDA1EC-B793-45C9-8F6D-27D0EE9473FB}" srcId="{7E808D5E-37F4-4768-8DF3-3577362483DB}" destId="{6E35129B-0D21-46C1-AD66-97F0259ADF58}" srcOrd="1" destOrd="0" parTransId="{14726795-D39E-4A0C-AA28-186BB2BD2217}" sibTransId="{EA57FD99-9D1E-4A44-AA3D-D153BE0F1EFD}"/>
    <dgm:cxn modelId="{F36F5578-DB89-48AC-A470-C0F257D57FB8}" type="presParOf" srcId="{A3C31847-C3DB-4B83-A5C2-C07B4278C570}" destId="{9156B4EE-79A5-4ED0-B4D2-E41918979578}" srcOrd="0" destOrd="0" presId="urn:microsoft.com/office/officeart/2005/8/layout/default"/>
    <dgm:cxn modelId="{084823CE-8F0C-4A97-8A54-D6B511D98909}" type="presParOf" srcId="{A3C31847-C3DB-4B83-A5C2-C07B4278C570}" destId="{A9D5D58D-6A88-4417-9908-E923F076D01F}" srcOrd="1" destOrd="0" presId="urn:microsoft.com/office/officeart/2005/8/layout/default"/>
    <dgm:cxn modelId="{3EAC1A1D-ED5F-4028-ABB2-EE66203632D5}" type="presParOf" srcId="{A3C31847-C3DB-4B83-A5C2-C07B4278C570}" destId="{7C2E9B7A-6FFC-4B0B-A4F6-1390EACBC171}" srcOrd="2" destOrd="0" presId="urn:microsoft.com/office/officeart/2005/8/layout/default"/>
    <dgm:cxn modelId="{1963DC62-5E9E-4FEF-9F6E-9DA7DDA1C538}" type="presParOf" srcId="{A3C31847-C3DB-4B83-A5C2-C07B4278C570}" destId="{86294547-3FF6-4F87-B39B-4BC13336056F}" srcOrd="3" destOrd="0" presId="urn:microsoft.com/office/officeart/2005/8/layout/default"/>
    <dgm:cxn modelId="{32D96B80-DCF4-4B25-8CCC-94E51E7AFACA}" type="presParOf" srcId="{A3C31847-C3DB-4B83-A5C2-C07B4278C570}" destId="{F0736667-978B-411A-AC2F-EF19AFF94E86}" srcOrd="4" destOrd="0" presId="urn:microsoft.com/office/officeart/2005/8/layout/default"/>
    <dgm:cxn modelId="{B7CCBC01-ABA0-498A-BCBD-0E97DA843516}" type="presParOf" srcId="{A3C31847-C3DB-4B83-A5C2-C07B4278C570}" destId="{94BDE2A1-9657-483E-8E79-9900235D0AE5}" srcOrd="5" destOrd="0" presId="urn:microsoft.com/office/officeart/2005/8/layout/default"/>
    <dgm:cxn modelId="{F69238C7-E443-4148-B465-DF388E91BC11}" type="presParOf" srcId="{A3C31847-C3DB-4B83-A5C2-C07B4278C570}" destId="{059910A3-4D91-44DA-B589-E1620180E3A2}" srcOrd="6" destOrd="0" presId="urn:microsoft.com/office/officeart/2005/8/layout/default"/>
    <dgm:cxn modelId="{3A39DE4D-7F7C-4A5C-94D5-D56FEDE891E1}" type="presParOf" srcId="{A3C31847-C3DB-4B83-A5C2-C07B4278C570}" destId="{0BEAAC1B-4AFC-4321-8D85-E060F2DE77D8}" srcOrd="7" destOrd="0" presId="urn:microsoft.com/office/officeart/2005/8/layout/default"/>
    <dgm:cxn modelId="{A79D232D-C005-4ECB-91B5-0ED50681F879}" type="presParOf" srcId="{A3C31847-C3DB-4B83-A5C2-C07B4278C570}" destId="{F4E9F6BB-8FD5-48E0-B913-9FA348A504EC}" srcOrd="8" destOrd="0" presId="urn:microsoft.com/office/officeart/2005/8/layout/default"/>
    <dgm:cxn modelId="{EA56CF56-D115-4BF4-B7D7-D01AD31B8F5C}" type="presParOf" srcId="{A3C31847-C3DB-4B83-A5C2-C07B4278C570}" destId="{18A9BA14-5E0B-4417-A028-E9A92E90D715}" srcOrd="9" destOrd="0" presId="urn:microsoft.com/office/officeart/2005/8/layout/default"/>
    <dgm:cxn modelId="{32C7085B-C24C-40AE-9993-610E31754F99}" type="presParOf" srcId="{A3C31847-C3DB-4B83-A5C2-C07B4278C570}" destId="{C6125833-0FEB-495E-820F-A02CABFF9ED9}" srcOrd="10" destOrd="0" presId="urn:microsoft.com/office/officeart/2005/8/layout/default"/>
    <dgm:cxn modelId="{789990CD-54D0-4CEA-A04C-29EF9D04BBF6}" type="presParOf" srcId="{A3C31847-C3DB-4B83-A5C2-C07B4278C570}" destId="{447049EA-3204-4C55-B9C9-48B296698990}" srcOrd="11" destOrd="0" presId="urn:microsoft.com/office/officeart/2005/8/layout/default"/>
    <dgm:cxn modelId="{488C1589-1F4B-4F6E-88D3-ECC48C1BCCCF}" type="presParOf" srcId="{A3C31847-C3DB-4B83-A5C2-C07B4278C570}" destId="{F4FEF604-36E8-448B-9573-7627AA01E8FA}"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203AE9-49D4-465A-8A18-CF92631A592D}"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CY"/>
        </a:p>
      </dgm:t>
    </dgm:pt>
    <dgm:pt modelId="{CD50D718-4753-413D-82B4-44D3D6BCFAD7}">
      <dgm:prSet phldrT="[Text]"/>
      <dgm:spPr/>
      <dgm:t>
        <a:bodyPr/>
        <a:lstStyle/>
        <a:p>
          <a:r>
            <a:rPr lang="el-GR" dirty="0"/>
            <a:t>Ατομικός Εθελοντισμός</a:t>
          </a:r>
          <a:endParaRPr lang="en-CY" dirty="0"/>
        </a:p>
      </dgm:t>
    </dgm:pt>
    <dgm:pt modelId="{206E1FD7-0AAF-4FF6-A12B-F17142BF40CD}" type="parTrans" cxnId="{0BA23906-754C-4E1A-975D-47D275AE1C49}">
      <dgm:prSet/>
      <dgm:spPr/>
      <dgm:t>
        <a:bodyPr/>
        <a:lstStyle/>
        <a:p>
          <a:endParaRPr lang="en-CY"/>
        </a:p>
      </dgm:t>
    </dgm:pt>
    <dgm:pt modelId="{F11BE1B2-BC1E-4A81-8735-99C35B835F72}" type="sibTrans" cxnId="{0BA23906-754C-4E1A-975D-47D275AE1C49}">
      <dgm:prSet/>
      <dgm:spPr/>
      <dgm:t>
        <a:bodyPr/>
        <a:lstStyle/>
        <a:p>
          <a:endParaRPr lang="en-CY"/>
        </a:p>
      </dgm:t>
    </dgm:pt>
    <dgm:pt modelId="{AEC8FD3F-8B27-4878-8820-00DB9AB807D1}">
      <dgm:prSet phldrT="[Text]"/>
      <dgm:spPr/>
      <dgm:t>
        <a:bodyPr/>
        <a:lstStyle/>
        <a:p>
          <a:r>
            <a:rPr lang="el-GR" dirty="0"/>
            <a:t>Ομαδικός Εθελοντισμός</a:t>
          </a:r>
          <a:endParaRPr lang="en-CY" dirty="0"/>
        </a:p>
      </dgm:t>
    </dgm:pt>
    <dgm:pt modelId="{812CCE36-D382-40BB-A447-C8E83EDA237D}" type="parTrans" cxnId="{9B968FCA-2A50-455F-BE58-2762306EB576}">
      <dgm:prSet/>
      <dgm:spPr/>
      <dgm:t>
        <a:bodyPr/>
        <a:lstStyle/>
        <a:p>
          <a:endParaRPr lang="en-CY"/>
        </a:p>
      </dgm:t>
    </dgm:pt>
    <dgm:pt modelId="{AD17D315-E514-4589-A217-BE33509DEA1A}" type="sibTrans" cxnId="{9B968FCA-2A50-455F-BE58-2762306EB576}">
      <dgm:prSet/>
      <dgm:spPr/>
      <dgm:t>
        <a:bodyPr/>
        <a:lstStyle/>
        <a:p>
          <a:endParaRPr lang="en-CY"/>
        </a:p>
      </dgm:t>
    </dgm:pt>
    <dgm:pt modelId="{0E725339-32F5-4604-8AF2-55405C650BE9}" type="pres">
      <dgm:prSet presAssocID="{74203AE9-49D4-465A-8A18-CF92631A592D}" presName="diagram" presStyleCnt="0">
        <dgm:presLayoutVars>
          <dgm:dir/>
          <dgm:resizeHandles val="exact"/>
        </dgm:presLayoutVars>
      </dgm:prSet>
      <dgm:spPr/>
    </dgm:pt>
    <dgm:pt modelId="{FA97EA3F-2B62-4C43-BD33-5C718126A37F}" type="pres">
      <dgm:prSet presAssocID="{CD50D718-4753-413D-82B4-44D3D6BCFAD7}" presName="node" presStyleLbl="node1" presStyleIdx="0" presStyleCnt="2" custLinFactNeighborX="-713" custLinFactNeighborY="-51718">
        <dgm:presLayoutVars>
          <dgm:bulletEnabled val="1"/>
        </dgm:presLayoutVars>
      </dgm:prSet>
      <dgm:spPr/>
    </dgm:pt>
    <dgm:pt modelId="{B89C85E3-2A9A-4D63-8B14-A7DDAB1128C0}" type="pres">
      <dgm:prSet presAssocID="{F11BE1B2-BC1E-4A81-8735-99C35B835F72}" presName="sibTrans" presStyleCnt="0"/>
      <dgm:spPr/>
    </dgm:pt>
    <dgm:pt modelId="{FCF87BB9-1F81-4FB2-9BA2-FBE88068D576}" type="pres">
      <dgm:prSet presAssocID="{AEC8FD3F-8B27-4878-8820-00DB9AB807D1}" presName="node" presStyleLbl="node1" presStyleIdx="1" presStyleCnt="2" custLinFactNeighborX="-1101" custLinFactNeighborY="-23655">
        <dgm:presLayoutVars>
          <dgm:bulletEnabled val="1"/>
        </dgm:presLayoutVars>
      </dgm:prSet>
      <dgm:spPr/>
    </dgm:pt>
  </dgm:ptLst>
  <dgm:cxnLst>
    <dgm:cxn modelId="{0BA23906-754C-4E1A-975D-47D275AE1C49}" srcId="{74203AE9-49D4-465A-8A18-CF92631A592D}" destId="{CD50D718-4753-413D-82B4-44D3D6BCFAD7}" srcOrd="0" destOrd="0" parTransId="{206E1FD7-0AAF-4FF6-A12B-F17142BF40CD}" sibTransId="{F11BE1B2-BC1E-4A81-8735-99C35B835F72}"/>
    <dgm:cxn modelId="{D0ADF74E-3037-4958-8FC1-F5508CB8AF15}" type="presOf" srcId="{AEC8FD3F-8B27-4878-8820-00DB9AB807D1}" destId="{FCF87BB9-1F81-4FB2-9BA2-FBE88068D576}" srcOrd="0" destOrd="0" presId="urn:microsoft.com/office/officeart/2005/8/layout/default"/>
    <dgm:cxn modelId="{9B968FCA-2A50-455F-BE58-2762306EB576}" srcId="{74203AE9-49D4-465A-8A18-CF92631A592D}" destId="{AEC8FD3F-8B27-4878-8820-00DB9AB807D1}" srcOrd="1" destOrd="0" parTransId="{812CCE36-D382-40BB-A447-C8E83EDA237D}" sibTransId="{AD17D315-E514-4589-A217-BE33509DEA1A}"/>
    <dgm:cxn modelId="{F00C33EB-7337-4B0D-AE04-BBC86426A5DA}" type="presOf" srcId="{74203AE9-49D4-465A-8A18-CF92631A592D}" destId="{0E725339-32F5-4604-8AF2-55405C650BE9}" srcOrd="0" destOrd="0" presId="urn:microsoft.com/office/officeart/2005/8/layout/default"/>
    <dgm:cxn modelId="{4415F5EB-60C0-4707-94DC-5467C80222A2}" type="presOf" srcId="{CD50D718-4753-413D-82B4-44D3D6BCFAD7}" destId="{FA97EA3F-2B62-4C43-BD33-5C718126A37F}" srcOrd="0" destOrd="0" presId="urn:microsoft.com/office/officeart/2005/8/layout/default"/>
    <dgm:cxn modelId="{F3EF3168-DFC0-424C-9B30-85193A0198F5}" type="presParOf" srcId="{0E725339-32F5-4604-8AF2-55405C650BE9}" destId="{FA97EA3F-2B62-4C43-BD33-5C718126A37F}" srcOrd="0" destOrd="0" presId="urn:microsoft.com/office/officeart/2005/8/layout/default"/>
    <dgm:cxn modelId="{C092AFDE-E631-4E87-8F90-A720C341485D}" type="presParOf" srcId="{0E725339-32F5-4604-8AF2-55405C650BE9}" destId="{B89C85E3-2A9A-4D63-8B14-A7DDAB1128C0}" srcOrd="1" destOrd="0" presId="urn:microsoft.com/office/officeart/2005/8/layout/default"/>
    <dgm:cxn modelId="{244AA4EC-1AC4-4E06-B407-91CFAA2AA91E}" type="presParOf" srcId="{0E725339-32F5-4604-8AF2-55405C650BE9}" destId="{FCF87BB9-1F81-4FB2-9BA2-FBE88068D576}"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03AE9-49D4-465A-8A18-CF92631A592D}"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CY"/>
        </a:p>
      </dgm:t>
    </dgm:pt>
    <dgm:pt modelId="{CD50D718-4753-413D-82B4-44D3D6BCFAD7}">
      <dgm:prSet phldrT="[Text]"/>
      <dgm:spPr/>
      <dgm:t>
        <a:bodyPr/>
        <a:lstStyle/>
        <a:p>
          <a:r>
            <a:rPr lang="el-GR" dirty="0"/>
            <a:t>Ατομικός Εθελοντισμός</a:t>
          </a:r>
          <a:endParaRPr lang="en-CY" dirty="0"/>
        </a:p>
      </dgm:t>
    </dgm:pt>
    <dgm:pt modelId="{206E1FD7-0AAF-4FF6-A12B-F17142BF40CD}" type="parTrans" cxnId="{0BA23906-754C-4E1A-975D-47D275AE1C49}">
      <dgm:prSet/>
      <dgm:spPr/>
      <dgm:t>
        <a:bodyPr/>
        <a:lstStyle/>
        <a:p>
          <a:endParaRPr lang="en-CY"/>
        </a:p>
      </dgm:t>
    </dgm:pt>
    <dgm:pt modelId="{F11BE1B2-BC1E-4A81-8735-99C35B835F72}" type="sibTrans" cxnId="{0BA23906-754C-4E1A-975D-47D275AE1C49}">
      <dgm:prSet/>
      <dgm:spPr/>
      <dgm:t>
        <a:bodyPr/>
        <a:lstStyle/>
        <a:p>
          <a:endParaRPr lang="en-CY"/>
        </a:p>
      </dgm:t>
    </dgm:pt>
    <dgm:pt modelId="{AEC8FD3F-8B27-4878-8820-00DB9AB807D1}">
      <dgm:prSet phldrT="[Text]"/>
      <dgm:spPr/>
      <dgm:t>
        <a:bodyPr/>
        <a:lstStyle/>
        <a:p>
          <a:r>
            <a:rPr lang="el-GR" dirty="0"/>
            <a:t>Ομαδικός Εθελοντισμός</a:t>
          </a:r>
          <a:endParaRPr lang="en-CY" dirty="0"/>
        </a:p>
      </dgm:t>
    </dgm:pt>
    <dgm:pt modelId="{812CCE36-D382-40BB-A447-C8E83EDA237D}" type="parTrans" cxnId="{9B968FCA-2A50-455F-BE58-2762306EB576}">
      <dgm:prSet/>
      <dgm:spPr/>
      <dgm:t>
        <a:bodyPr/>
        <a:lstStyle/>
        <a:p>
          <a:endParaRPr lang="en-CY"/>
        </a:p>
      </dgm:t>
    </dgm:pt>
    <dgm:pt modelId="{AD17D315-E514-4589-A217-BE33509DEA1A}" type="sibTrans" cxnId="{9B968FCA-2A50-455F-BE58-2762306EB576}">
      <dgm:prSet/>
      <dgm:spPr/>
      <dgm:t>
        <a:bodyPr/>
        <a:lstStyle/>
        <a:p>
          <a:endParaRPr lang="en-CY"/>
        </a:p>
      </dgm:t>
    </dgm:pt>
    <dgm:pt modelId="{0E725339-32F5-4604-8AF2-55405C650BE9}" type="pres">
      <dgm:prSet presAssocID="{74203AE9-49D4-465A-8A18-CF92631A592D}" presName="diagram" presStyleCnt="0">
        <dgm:presLayoutVars>
          <dgm:dir/>
          <dgm:resizeHandles val="exact"/>
        </dgm:presLayoutVars>
      </dgm:prSet>
      <dgm:spPr/>
    </dgm:pt>
    <dgm:pt modelId="{FA97EA3F-2B62-4C43-BD33-5C718126A37F}" type="pres">
      <dgm:prSet presAssocID="{CD50D718-4753-413D-82B4-44D3D6BCFAD7}" presName="node" presStyleLbl="node1" presStyleIdx="0" presStyleCnt="2" custLinFactNeighborX="-713" custLinFactNeighborY="-51718">
        <dgm:presLayoutVars>
          <dgm:bulletEnabled val="1"/>
        </dgm:presLayoutVars>
      </dgm:prSet>
      <dgm:spPr/>
    </dgm:pt>
    <dgm:pt modelId="{B89C85E3-2A9A-4D63-8B14-A7DDAB1128C0}" type="pres">
      <dgm:prSet presAssocID="{F11BE1B2-BC1E-4A81-8735-99C35B835F72}" presName="sibTrans" presStyleCnt="0"/>
      <dgm:spPr/>
    </dgm:pt>
    <dgm:pt modelId="{FCF87BB9-1F81-4FB2-9BA2-FBE88068D576}" type="pres">
      <dgm:prSet presAssocID="{AEC8FD3F-8B27-4878-8820-00DB9AB807D1}" presName="node" presStyleLbl="node1" presStyleIdx="1" presStyleCnt="2" custLinFactNeighborX="-1101" custLinFactNeighborY="-23655">
        <dgm:presLayoutVars>
          <dgm:bulletEnabled val="1"/>
        </dgm:presLayoutVars>
      </dgm:prSet>
      <dgm:spPr/>
    </dgm:pt>
  </dgm:ptLst>
  <dgm:cxnLst>
    <dgm:cxn modelId="{0BA23906-754C-4E1A-975D-47D275AE1C49}" srcId="{74203AE9-49D4-465A-8A18-CF92631A592D}" destId="{CD50D718-4753-413D-82B4-44D3D6BCFAD7}" srcOrd="0" destOrd="0" parTransId="{206E1FD7-0AAF-4FF6-A12B-F17142BF40CD}" sibTransId="{F11BE1B2-BC1E-4A81-8735-99C35B835F72}"/>
    <dgm:cxn modelId="{D0ADF74E-3037-4958-8FC1-F5508CB8AF15}" type="presOf" srcId="{AEC8FD3F-8B27-4878-8820-00DB9AB807D1}" destId="{FCF87BB9-1F81-4FB2-9BA2-FBE88068D576}" srcOrd="0" destOrd="0" presId="urn:microsoft.com/office/officeart/2005/8/layout/default"/>
    <dgm:cxn modelId="{9B968FCA-2A50-455F-BE58-2762306EB576}" srcId="{74203AE9-49D4-465A-8A18-CF92631A592D}" destId="{AEC8FD3F-8B27-4878-8820-00DB9AB807D1}" srcOrd="1" destOrd="0" parTransId="{812CCE36-D382-40BB-A447-C8E83EDA237D}" sibTransId="{AD17D315-E514-4589-A217-BE33509DEA1A}"/>
    <dgm:cxn modelId="{F00C33EB-7337-4B0D-AE04-BBC86426A5DA}" type="presOf" srcId="{74203AE9-49D4-465A-8A18-CF92631A592D}" destId="{0E725339-32F5-4604-8AF2-55405C650BE9}" srcOrd="0" destOrd="0" presId="urn:microsoft.com/office/officeart/2005/8/layout/default"/>
    <dgm:cxn modelId="{4415F5EB-60C0-4707-94DC-5467C80222A2}" type="presOf" srcId="{CD50D718-4753-413D-82B4-44D3D6BCFAD7}" destId="{FA97EA3F-2B62-4C43-BD33-5C718126A37F}" srcOrd="0" destOrd="0" presId="urn:microsoft.com/office/officeart/2005/8/layout/default"/>
    <dgm:cxn modelId="{F3EF3168-DFC0-424C-9B30-85193A0198F5}" type="presParOf" srcId="{0E725339-32F5-4604-8AF2-55405C650BE9}" destId="{FA97EA3F-2B62-4C43-BD33-5C718126A37F}" srcOrd="0" destOrd="0" presId="urn:microsoft.com/office/officeart/2005/8/layout/default"/>
    <dgm:cxn modelId="{C092AFDE-E631-4E87-8F90-A720C341485D}" type="presParOf" srcId="{0E725339-32F5-4604-8AF2-55405C650BE9}" destId="{B89C85E3-2A9A-4D63-8B14-A7DDAB1128C0}" srcOrd="1" destOrd="0" presId="urn:microsoft.com/office/officeart/2005/8/layout/default"/>
    <dgm:cxn modelId="{244AA4EC-1AC4-4E06-B407-91CFAA2AA91E}" type="presParOf" srcId="{0E725339-32F5-4604-8AF2-55405C650BE9}" destId="{FCF87BB9-1F81-4FB2-9BA2-FBE88068D576}"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6B4EE-79A5-4ED0-B4D2-E41918979578}">
      <dsp:nvSpPr>
        <dsp:cNvPr id="0" name=""/>
        <dsp:cNvSpPr/>
      </dsp:nvSpPr>
      <dsp:spPr>
        <a:xfrm>
          <a:off x="0" y="0"/>
          <a:ext cx="2332627" cy="1435470"/>
        </a:xfrm>
        <a:prstGeom prst="rect">
          <a:avLst/>
        </a:prstGeom>
        <a:solidFill>
          <a:srgbClr val="F6917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effectLst/>
              <a:latin typeface="Open Sans" panose="020B0606030504020204" pitchFamily="34" charset="0"/>
            </a:rPr>
            <a:t>Ένταξη και </a:t>
          </a:r>
          <a:r>
            <a:rPr lang="el-GR" sz="1800" b="1" kern="1200" dirty="0">
              <a:latin typeface="Open Sans" panose="020B0606030504020204" pitchFamily="34" charset="0"/>
            </a:rPr>
            <a:t>Π</a:t>
          </a:r>
          <a:r>
            <a:rPr lang="el-GR" sz="1800" b="1" i="0" kern="1200" dirty="0">
              <a:effectLst/>
              <a:latin typeface="Open Sans" panose="020B0606030504020204" pitchFamily="34" charset="0"/>
            </a:rPr>
            <a:t>ολυμορφία</a:t>
          </a:r>
          <a:endParaRPr lang="el-GR" sz="1800" kern="1200" dirty="0"/>
        </a:p>
      </dsp:txBody>
      <dsp:txXfrm>
        <a:off x="0" y="0"/>
        <a:ext cx="2332627" cy="1435470"/>
      </dsp:txXfrm>
    </dsp:sp>
    <dsp:sp modelId="{7C2E9B7A-6FFC-4B0B-A4F6-1390EACBC171}">
      <dsp:nvSpPr>
        <dsp:cNvPr id="0" name=""/>
        <dsp:cNvSpPr/>
      </dsp:nvSpPr>
      <dsp:spPr>
        <a:xfrm>
          <a:off x="2785336" y="13242"/>
          <a:ext cx="2850417" cy="1435470"/>
        </a:xfrm>
        <a:prstGeom prst="rect">
          <a:avLst/>
        </a:prstGeom>
        <a:solidFill>
          <a:srgbClr val="0099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452" tIns="0" rIns="241452" bIns="0" numCol="1" spcCol="1270" anchor="ctr" anchorCtr="0">
          <a:noAutofit/>
        </a:bodyPr>
        <a:lstStyle/>
        <a:p>
          <a:pPr marL="0" lvl="0" indent="0" algn="ctr" defTabSz="1066800">
            <a:lnSpc>
              <a:spcPct val="90000"/>
            </a:lnSpc>
            <a:spcBef>
              <a:spcPct val="0"/>
            </a:spcBef>
            <a:spcAft>
              <a:spcPct val="35000"/>
            </a:spcAft>
            <a:buNone/>
          </a:pPr>
          <a:r>
            <a:rPr lang="el-GR" sz="1800" b="1" i="0" kern="1200" dirty="0">
              <a:solidFill>
                <a:prstClr val="white"/>
              </a:solidFill>
              <a:effectLst/>
              <a:latin typeface="Open Sans" panose="020B0606030504020204" pitchFamily="34" charset="0"/>
              <a:ea typeface="+mn-ea"/>
              <a:cs typeface="+mn-cs"/>
            </a:rPr>
            <a:t>Προστασία Περιβάλλοντος, Βιώσιμη Ανάπτυξη και Κλιματική Δράση</a:t>
          </a:r>
        </a:p>
      </dsp:txBody>
      <dsp:txXfrm>
        <a:off x="2785336" y="13242"/>
        <a:ext cx="2850417" cy="1435470"/>
      </dsp:txXfrm>
    </dsp:sp>
    <dsp:sp modelId="{F0736667-978B-411A-AC2F-EF19AFF94E86}">
      <dsp:nvSpPr>
        <dsp:cNvPr id="0" name=""/>
        <dsp:cNvSpPr/>
      </dsp:nvSpPr>
      <dsp:spPr>
        <a:xfrm>
          <a:off x="1128048" y="2053057"/>
          <a:ext cx="2410927" cy="1292403"/>
        </a:xfrm>
        <a:prstGeom prst="rect">
          <a:avLst/>
        </a:prstGeom>
        <a:solidFill>
          <a:srgbClr val="B59BD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452" tIns="0" rIns="241452" bIns="0" numCol="1" spcCol="1270" anchor="ctr" anchorCtr="0">
          <a:noAutofit/>
        </a:bodyPr>
        <a:lstStyle/>
        <a:p>
          <a:pPr marL="0" lvl="0" indent="0" algn="ctr" defTabSz="800100">
            <a:lnSpc>
              <a:spcPct val="90000"/>
            </a:lnSpc>
            <a:spcBef>
              <a:spcPct val="0"/>
            </a:spcBef>
            <a:spcAft>
              <a:spcPct val="35000"/>
            </a:spcAft>
            <a:buNone/>
          </a:pPr>
          <a:r>
            <a:rPr lang="el-GR" sz="1800" b="1" i="0" kern="1200" dirty="0">
              <a:effectLst/>
              <a:latin typeface="Open Sans" panose="020B0606030504020204" pitchFamily="34" charset="0"/>
            </a:rPr>
            <a:t>Πρόγραμμα  «</a:t>
          </a:r>
          <a:r>
            <a:rPr lang="el-GR" sz="1800" b="1" i="0" kern="1200" dirty="0">
              <a:solidFill>
                <a:prstClr val="white"/>
              </a:solidFill>
              <a:effectLst/>
              <a:latin typeface="Open Sans" panose="020B0606030504020204" pitchFamily="34" charset="0"/>
              <a:ea typeface="+mn-ea"/>
              <a:cs typeface="+mn-cs"/>
            </a:rPr>
            <a:t>ΟΡΙΖΩΝ</a:t>
          </a:r>
          <a:r>
            <a:rPr lang="el-GR" sz="1800" b="1" i="0" kern="1200" dirty="0">
              <a:effectLst/>
              <a:latin typeface="Open Sans" panose="020B0606030504020204" pitchFamily="34" charset="0"/>
            </a:rPr>
            <a:t> ΕΥΡΩΠΗ»</a:t>
          </a:r>
          <a:endParaRPr lang="el-GR" sz="1800" kern="1200" dirty="0"/>
        </a:p>
      </dsp:txBody>
      <dsp:txXfrm>
        <a:off x="1128048" y="2053057"/>
        <a:ext cx="2410927" cy="1292403"/>
      </dsp:txXfrm>
    </dsp:sp>
    <dsp:sp modelId="{059910A3-4D91-44DA-B589-E1620180E3A2}">
      <dsp:nvSpPr>
        <dsp:cNvPr id="0" name=""/>
        <dsp:cNvSpPr/>
      </dsp:nvSpPr>
      <dsp:spPr>
        <a:xfrm>
          <a:off x="6167776" y="0"/>
          <a:ext cx="2462861" cy="1445178"/>
        </a:xfrm>
        <a:prstGeom prst="rect">
          <a:avLst/>
        </a:prstGeom>
        <a:solidFill>
          <a:srgbClr val="54545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i="0" kern="1200" dirty="0">
              <a:effectLst/>
              <a:latin typeface="Open Sans" panose="020B0606030504020204" pitchFamily="34" charset="0"/>
            </a:rPr>
            <a:t>Ψηφιακός Μετασχηματισμός</a:t>
          </a:r>
        </a:p>
      </dsp:txBody>
      <dsp:txXfrm>
        <a:off x="6167776" y="0"/>
        <a:ext cx="2462861" cy="1445178"/>
      </dsp:txXfrm>
    </dsp:sp>
    <dsp:sp modelId="{F4E9F6BB-8FD5-48E0-B913-9FA348A504EC}">
      <dsp:nvSpPr>
        <dsp:cNvPr id="0" name=""/>
        <dsp:cNvSpPr/>
      </dsp:nvSpPr>
      <dsp:spPr>
        <a:xfrm>
          <a:off x="8974874" y="0"/>
          <a:ext cx="2518191" cy="1450002"/>
        </a:xfrm>
        <a:prstGeom prst="rect">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Open Sans" panose="020B0606030504020204" pitchFamily="34" charset="0"/>
              <a:ea typeface="Open Sans" panose="020B0606030504020204" pitchFamily="34" charset="0"/>
              <a:cs typeface="Open Sans" panose="020B0606030504020204" pitchFamily="34" charset="0"/>
            </a:rPr>
            <a:t>Συμμετοχή</a:t>
          </a:r>
          <a:r>
            <a:rPr lang="en-US" sz="1800" b="1" kern="1200" dirty="0">
              <a:latin typeface="Open Sans" panose="020B0606030504020204" pitchFamily="34" charset="0"/>
              <a:ea typeface="Open Sans" panose="020B0606030504020204" pitchFamily="34" charset="0"/>
              <a:cs typeface="Open Sans" panose="020B0606030504020204" pitchFamily="34" charset="0"/>
            </a:rPr>
            <a:t> </a:t>
          </a:r>
          <a:r>
            <a:rPr lang="el-GR" sz="1800" b="1" kern="1200" dirty="0">
              <a:latin typeface="Open Sans" panose="020B0606030504020204" pitchFamily="34" charset="0"/>
              <a:ea typeface="Open Sans" panose="020B0606030504020204" pitchFamily="34" charset="0"/>
              <a:cs typeface="Open Sans" panose="020B0606030504020204" pitchFamily="34" charset="0"/>
            </a:rPr>
            <a:t>στον Δημοκρατικό Βίο</a:t>
          </a:r>
        </a:p>
      </dsp:txBody>
      <dsp:txXfrm>
        <a:off x="8974874" y="0"/>
        <a:ext cx="2518191" cy="1450002"/>
      </dsp:txXfrm>
    </dsp:sp>
    <dsp:sp modelId="{C6125833-0FEB-495E-820F-A02CABFF9ED9}">
      <dsp:nvSpPr>
        <dsp:cNvPr id="0" name=""/>
        <dsp:cNvSpPr/>
      </dsp:nvSpPr>
      <dsp:spPr>
        <a:xfrm>
          <a:off x="4214889" y="2031295"/>
          <a:ext cx="3100299" cy="1310589"/>
        </a:xfrm>
        <a:prstGeom prst="rect">
          <a:avLst/>
        </a:prstGeom>
        <a:solidFill>
          <a:srgbClr val="99CC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Open Sans" panose="020B0606030504020204" pitchFamily="34" charset="0"/>
              <a:ea typeface="Open Sans" panose="020B0606030504020204" pitchFamily="34" charset="0"/>
              <a:cs typeface="Open Sans" panose="020B0606030504020204" pitchFamily="34" charset="0"/>
            </a:rPr>
            <a:t>Προώθηση Υγιεινών τρόπων ζωής και Ψυχικής Υγείας</a:t>
          </a:r>
        </a:p>
      </dsp:txBody>
      <dsp:txXfrm>
        <a:off x="4214889" y="2031295"/>
        <a:ext cx="3100299" cy="1310589"/>
      </dsp:txXfrm>
    </dsp:sp>
    <dsp:sp modelId="{F4FEF604-36E8-448B-9573-7627AA01E8FA}">
      <dsp:nvSpPr>
        <dsp:cNvPr id="0" name=""/>
        <dsp:cNvSpPr/>
      </dsp:nvSpPr>
      <dsp:spPr>
        <a:xfrm>
          <a:off x="7884313" y="2066980"/>
          <a:ext cx="2257772" cy="1315144"/>
        </a:xfrm>
        <a:prstGeom prst="rect">
          <a:avLst/>
        </a:prstGeom>
        <a:solidFill>
          <a:srgbClr val="F35B3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Open Sans" panose="020B0606030504020204" pitchFamily="34" charset="0"/>
              <a:ea typeface="Open Sans" panose="020B0606030504020204" pitchFamily="34" charset="0"/>
              <a:cs typeface="Open Sans" panose="020B0606030504020204" pitchFamily="34" charset="0"/>
            </a:rPr>
            <a:t>Καινοτομία</a:t>
          </a:r>
        </a:p>
      </dsp:txBody>
      <dsp:txXfrm>
        <a:off x="7884313" y="2066980"/>
        <a:ext cx="2257772" cy="1315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7EA3F-2B62-4C43-BD33-5C718126A37F}">
      <dsp:nvSpPr>
        <dsp:cNvPr id="0" name=""/>
        <dsp:cNvSpPr/>
      </dsp:nvSpPr>
      <dsp:spPr>
        <a:xfrm>
          <a:off x="0" y="0"/>
          <a:ext cx="3433219" cy="20599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kern="1200" dirty="0"/>
            <a:t>Ατομικός Εθελοντισμός</a:t>
          </a:r>
          <a:endParaRPr lang="en-CY" sz="4300" kern="1200" dirty="0"/>
        </a:p>
      </dsp:txBody>
      <dsp:txXfrm>
        <a:off x="0" y="0"/>
        <a:ext cx="3433219" cy="2059931"/>
      </dsp:txXfrm>
    </dsp:sp>
    <dsp:sp modelId="{FCF87BB9-1F81-4FB2-9BA2-FBE88068D576}">
      <dsp:nvSpPr>
        <dsp:cNvPr id="0" name=""/>
        <dsp:cNvSpPr/>
      </dsp:nvSpPr>
      <dsp:spPr>
        <a:xfrm>
          <a:off x="3739621" y="0"/>
          <a:ext cx="3433219" cy="205993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kern="1200" dirty="0"/>
            <a:t>Ομαδικός Εθελοντισμός</a:t>
          </a:r>
          <a:endParaRPr lang="en-CY" sz="4300" kern="1200" dirty="0"/>
        </a:p>
      </dsp:txBody>
      <dsp:txXfrm>
        <a:off x="3739621" y="0"/>
        <a:ext cx="3433219" cy="2059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7EA3F-2B62-4C43-BD33-5C718126A37F}">
      <dsp:nvSpPr>
        <dsp:cNvPr id="0" name=""/>
        <dsp:cNvSpPr/>
      </dsp:nvSpPr>
      <dsp:spPr>
        <a:xfrm>
          <a:off x="0" y="0"/>
          <a:ext cx="3433219" cy="20599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kern="1200" dirty="0"/>
            <a:t>Ατομικός Εθελοντισμός</a:t>
          </a:r>
          <a:endParaRPr lang="en-CY" sz="4300" kern="1200" dirty="0"/>
        </a:p>
      </dsp:txBody>
      <dsp:txXfrm>
        <a:off x="0" y="0"/>
        <a:ext cx="3433219" cy="2059931"/>
      </dsp:txXfrm>
    </dsp:sp>
    <dsp:sp modelId="{FCF87BB9-1F81-4FB2-9BA2-FBE88068D576}">
      <dsp:nvSpPr>
        <dsp:cNvPr id="0" name=""/>
        <dsp:cNvSpPr/>
      </dsp:nvSpPr>
      <dsp:spPr>
        <a:xfrm>
          <a:off x="3739621" y="0"/>
          <a:ext cx="3433219" cy="2059931"/>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kern="1200" dirty="0"/>
            <a:t>Ομαδικός Εθελοντισμός</a:t>
          </a:r>
          <a:endParaRPr lang="en-CY" sz="4300" kern="1200" dirty="0"/>
        </a:p>
      </dsp:txBody>
      <dsp:txXfrm>
        <a:off x="3739621" y="0"/>
        <a:ext cx="3433219" cy="20599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EDAEB-933A-4285-A9DA-9C256D6066DA}"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5496A-22AE-41B6-A312-71BD73958632}" type="slidenum">
              <a:rPr lang="en-US" smtClean="0"/>
              <a:t>‹#›</a:t>
            </a:fld>
            <a:endParaRPr lang="en-US"/>
          </a:p>
        </p:txBody>
      </p:sp>
    </p:spTree>
    <p:extLst>
      <p:ext uri="{BB962C8B-B14F-4D97-AF65-F5344CB8AC3E}">
        <p14:creationId xmlns:p14="http://schemas.microsoft.com/office/powerpoint/2010/main" val="154414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ebgate.ec.europa.eu/cas/eim/external/register.cgi"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uropa.eu/youth/volunteering/organisations_el" TargetMode="External"/><Relationship Id="rId5" Type="http://schemas.openxmlformats.org/officeDocument/2006/relationships/hyperlink" Target="https://europa.eu/youth/go-abroad/volunteering/opportunities_el" TargetMode="External"/><Relationship Id="rId4" Type="http://schemas.openxmlformats.org/officeDocument/2006/relationships/hyperlink" Target="https://europa.eu/youth/solidarity/register_e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uropa.eu/youth/volunteering/organisations_e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Καλημέρα σε όλους!! Σας ευχαριστούμε πολύ που είστε μαζί μας σήμερα!! Σας καλωσορίζουμε στην Ημερίδα Πληροφόρησης 202</a:t>
            </a:r>
            <a:r>
              <a:rPr lang="en-US" dirty="0"/>
              <a:t>5</a:t>
            </a:r>
            <a:r>
              <a:rPr lang="el-GR" dirty="0"/>
              <a:t> Καλωσορίσατε στην Ημερίδα Πληροφόρησης για το Ευρωπαϊκό Σώμα Αλληλεγγύης 2025, την οποία διοργανώνει το Ίδρυμα Διαχείρισης </a:t>
            </a:r>
            <a:r>
              <a:rPr lang="el-GR" dirty="0" err="1"/>
              <a:t>Ευρωπαικών</a:t>
            </a:r>
            <a:r>
              <a:rPr lang="el-GR" dirty="0"/>
              <a:t> Προγραμμάτων Δια βίου μάθησης, </a:t>
            </a:r>
            <a:r>
              <a:rPr lang="el-GR" sz="1200" dirty="0">
                <a:solidFill>
                  <a:schemeClr val="accent5">
                    <a:lumMod val="50000"/>
                  </a:schemeClr>
                </a:solidFill>
              </a:rPr>
              <a:t>η Εθνική Υπηρεσία διαχείρισης του Ευρωπαϊκού Σώματος Αλληλεγγύης (ΕΣΑ) στην Κύπρο από 01/01/2024.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5"/>
          </p:nvPr>
        </p:nvSpPr>
        <p:spPr/>
        <p:txBody>
          <a:bodyPr/>
          <a:lstStyle/>
          <a:p>
            <a:fld id="{D885496A-22AE-41B6-A312-71BD73958632}" type="slidenum">
              <a:rPr lang="en-US" smtClean="0"/>
              <a:t>1</a:t>
            </a:fld>
            <a:endParaRPr lang="en-US"/>
          </a:p>
        </p:txBody>
      </p:sp>
    </p:spTree>
    <p:extLst>
      <p:ext uri="{BB962C8B-B14F-4D97-AF65-F5344CB8AC3E}">
        <p14:creationId xmlns:p14="http://schemas.microsoft.com/office/powerpoint/2010/main" val="266182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έργα αλληλεγγύης σχεδιάζονται και υλοποιούνται από νέους και τους δίνουν τη δυνατότητα να συμβάλουν θετικά στις τοπικές κοινωνίες τους. Οι δράσεις αυτές ενισχύουν τις πρωτοβουλίες των νέων και προάγουν την αλληλεγγύη.</a:t>
            </a:r>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10</a:t>
            </a:fld>
            <a:endParaRPr lang="en-US"/>
          </a:p>
        </p:txBody>
      </p:sp>
    </p:spTree>
    <p:extLst>
      <p:ext uri="{BB962C8B-B14F-4D97-AF65-F5344CB8AC3E}">
        <p14:creationId xmlns:p14="http://schemas.microsoft.com/office/powerpoint/2010/main" val="420218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b="0" i="0" dirty="0">
                <a:solidFill>
                  <a:schemeClr val="tx1"/>
                </a:solidFill>
              </a:rPr>
              <a:t>Ένα </a:t>
            </a:r>
            <a:r>
              <a:rPr lang="el-GR" b="0" i="0" dirty="0">
                <a:solidFill>
                  <a:schemeClr val="accent5">
                    <a:lumMod val="50000"/>
                  </a:schemeClr>
                </a:solidFill>
              </a:rPr>
              <a:t>Έργο Αλληλεγγύης μπορεί να υλοποιηθεί από μια ομάδα </a:t>
            </a:r>
            <a:r>
              <a:rPr lang="el-GR" sz="1200" b="0" i="0" dirty="0">
                <a:solidFill>
                  <a:schemeClr val="accent5">
                    <a:lumMod val="50000"/>
                  </a:schemeClr>
                </a:solidFill>
                <a:ea typeface="Calibri" panose="020F0502020204030204" pitchFamily="34" charset="0"/>
                <a:cs typeface="Mangal" panose="02040503050203030202" pitchFamily="18" charset="0"/>
              </a:rPr>
              <a:t>τουλάχιστον 5</a:t>
            </a:r>
            <a:r>
              <a:rPr lang="el-GR" b="0" i="0" dirty="0">
                <a:solidFill>
                  <a:schemeClr val="accent5">
                    <a:lumMod val="50000"/>
                  </a:schemeClr>
                </a:solidFill>
              </a:rPr>
              <a:t> ν</a:t>
            </a:r>
            <a:r>
              <a:rPr lang="el-GR" sz="1200" b="0" i="0" dirty="0">
                <a:solidFill>
                  <a:schemeClr val="accent5">
                    <a:lumMod val="50000"/>
                  </a:schemeClr>
                </a:solidFill>
                <a:ea typeface="Calibri" panose="020F0502020204030204" pitchFamily="34" charset="0"/>
                <a:cs typeface="Mangal" panose="02040503050203030202" pitchFamily="18" charset="0"/>
              </a:rPr>
              <a:t>έων ηλικίας 18-30</a:t>
            </a:r>
            <a:endParaRPr lang="el-GR" sz="800" b="0" i="0" dirty="0">
              <a:solidFill>
                <a:schemeClr val="accent5">
                  <a:lumMod val="50000"/>
                </a:schemeClr>
              </a:solidFill>
              <a:effectLst/>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l-GR" sz="800" b="0" i="0" dirty="0">
              <a:solidFill>
                <a:schemeClr val="accent5">
                  <a:lumMod val="50000"/>
                </a:schemeClr>
              </a:solidFill>
              <a:effectLst/>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l-GR" sz="800" dirty="0"/>
              <a:t>Το έργο πρέπει να διαρκεί από 2 έως 12 μήνες. μπορεί να είναι πλήρους ή μερικής απασχόλησης.</a:t>
            </a:r>
          </a:p>
          <a:p>
            <a:pPr>
              <a:buFont typeface="Arial" panose="020B0604020202020204" pitchFamily="34" charset="0"/>
              <a:buNone/>
            </a:pPr>
            <a:endParaRPr lang="el-GR" sz="800" dirty="0"/>
          </a:p>
          <a:p>
            <a:pPr marL="542925" indent="0">
              <a:spcBef>
                <a:spcPts val="1000"/>
              </a:spcBef>
              <a:buClr>
                <a:srgbClr val="009999"/>
              </a:buClr>
              <a:buSzPts val="1750"/>
              <a:buNone/>
            </a:pPr>
            <a:endParaRPr lang="el-GR" sz="1600" b="0" i="0" dirty="0">
              <a:solidFill>
                <a:schemeClr val="accent5">
                  <a:lumMod val="50000"/>
                </a:schemeClr>
              </a:solidFill>
              <a:latin typeface="Calibri"/>
              <a:ea typeface="Calibri"/>
              <a:cs typeface="Calibri"/>
            </a:endParaRPr>
          </a:p>
          <a:p>
            <a:pPr algn="l">
              <a:spcAft>
                <a:spcPts val="1500"/>
              </a:spcAft>
            </a:pPr>
            <a:r>
              <a:rPr lang="el-GR" b="0" i="0" dirty="0">
                <a:solidFill>
                  <a:schemeClr val="accent5">
                    <a:lumMod val="50000"/>
                  </a:schemeClr>
                </a:solidFill>
                <a:ea typeface="Calibri" panose="020F0502020204030204" pitchFamily="34" charset="0"/>
                <a:cs typeface="Mangal" panose="02040503050203030202" pitchFamily="18" charset="0"/>
              </a:rPr>
              <a:t>Και για να μπορεί κάποιος/α να συμμετάσχει στο πρόγραμμα πρέπει να είναι</a:t>
            </a:r>
            <a:r>
              <a:rPr lang="el-GR" sz="1200" b="0" i="0" dirty="0">
                <a:solidFill>
                  <a:schemeClr val="accent5">
                    <a:lumMod val="50000"/>
                  </a:schemeClr>
                </a:solidFill>
                <a:ea typeface="Calibri" panose="020F0502020204030204" pitchFamily="34" charset="0"/>
                <a:cs typeface="Mangal" panose="02040503050203030202" pitchFamily="18" charset="0"/>
              </a:rPr>
              <a:t> νόμιμος κάτοικος της Κύπρου, να ανήκεις στην ηλικιακή ομάδα και να εγγραφείς στην Πλατφόρμα του Ευρωπαϊκού Σώματος Αλληλεγγύης.</a:t>
            </a:r>
          </a:p>
          <a:p>
            <a:pPr>
              <a:buFont typeface="Arial" panose="020B0604020202020204" pitchFamily="34" charset="0"/>
              <a:buNone/>
            </a:pPr>
            <a:endParaRPr lang="el-GR" dirty="0"/>
          </a:p>
          <a:p>
            <a:endParaRPr lang="el-GR" dirty="0"/>
          </a:p>
        </p:txBody>
      </p:sp>
      <p:sp>
        <p:nvSpPr>
          <p:cNvPr id="4" name="Slide Number Placeholder 3"/>
          <p:cNvSpPr>
            <a:spLocks noGrp="1"/>
          </p:cNvSpPr>
          <p:nvPr>
            <p:ph type="sldNum" sz="quarter" idx="5"/>
          </p:nvPr>
        </p:nvSpPr>
        <p:spPr/>
        <p:txBody>
          <a:bodyPr/>
          <a:lstStyle/>
          <a:p>
            <a:fld id="{D885496A-22AE-41B6-A312-71BD73958632}" type="slidenum">
              <a:rPr lang="en-US" smtClean="0"/>
              <a:t>11</a:t>
            </a:fld>
            <a:endParaRPr lang="en-US"/>
          </a:p>
        </p:txBody>
      </p:sp>
    </p:spTree>
    <p:extLst>
      <p:ext uri="{BB962C8B-B14F-4D97-AF65-F5344CB8AC3E}">
        <p14:creationId xmlns:p14="http://schemas.microsoft.com/office/powerpoint/2010/main" val="101685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441E8-2FF7-C2A2-F431-7DB9E2C90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899A8-7858-8E73-0E84-5D7B94292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DB64F-C0E6-9093-7861-6377B6C13251}"/>
              </a:ext>
            </a:extLst>
          </p:cNvPr>
          <p:cNvSpPr>
            <a:spLocks noGrp="1"/>
          </p:cNvSpPr>
          <p:nvPr>
            <p:ph type="body" idx="1"/>
          </p:nvPr>
        </p:nvSpPr>
        <p:spPr/>
        <p:txBody>
          <a:bodyPr/>
          <a:lstStyle/>
          <a:p>
            <a:r>
              <a:rPr lang="el-GR" b="0" i="0" dirty="0">
                <a:solidFill>
                  <a:srgbClr val="3C4043"/>
                </a:solidFill>
                <a:effectLst/>
                <a:latin typeface="Roboto" panose="02000000000000000000" pitchFamily="2" charset="0"/>
              </a:rPr>
              <a:t>Μπορεί ένα νέος με ακόμα 4 φίλους του, να υποβάλουν αίτηση για να υλοποιήσουν ένα έργο αλληλεγγύης. Ένα από τα μέλη της ομάδας θα αναλάβει το ρόλο του νομικού εκπροσώπου που θα υποβάλει την αίτηση. </a:t>
            </a:r>
            <a:r>
              <a:rPr lang="el-GR" dirty="0"/>
              <a:t>Για να είναι επιτυχής η αίτησή, η ομάδα πρέπει να έχει ένα σαφώς καθορισμένο θέμα που θέλει να εξερευνήσει. Το έργο πρέπει να ωφελεί την τοπική κοινότητα και να περιλαμβάνει τη συμμετοχή όλων των μελών στις καθημερινές δραστηριότητες και γενικότερα </a:t>
            </a:r>
            <a:r>
              <a:rPr lang="el-GR" b="0" i="0" dirty="0">
                <a:solidFill>
                  <a:srgbClr val="3C4043"/>
                </a:solidFill>
                <a:effectLst/>
                <a:latin typeface="Roboto" panose="02000000000000000000" pitchFamily="2" charset="0"/>
              </a:rPr>
              <a:t>στις διάφορες φάσεις του έργου,</a:t>
            </a:r>
            <a:r>
              <a:rPr lang="el-GR" dirty="0"/>
              <a:t> οι οποίες πρέπει να καθορίζονται με σαφήνεια.</a:t>
            </a:r>
            <a:br>
              <a:rPr lang="el-GR" dirty="0"/>
            </a:br>
            <a:endParaRPr lang="el-GR" b="0" i="0" dirty="0">
              <a:solidFill>
                <a:srgbClr val="3C4043"/>
              </a:solidFill>
              <a:effectLst/>
              <a:latin typeface="Roboto" panose="02000000000000000000" pitchFamily="2" charset="0"/>
            </a:endParaRPr>
          </a:p>
          <a:p>
            <a:r>
              <a:rPr lang="el-GR" dirty="0"/>
              <a:t>Παράλληλα, οι νέοι που υλοποιούν ένα Έργο Αλληλεγγύης μπορούν να υποστηριχθούν από καθοδηγητές, οι οποίοι λειτουργούν ως εξωτερικοί σύμβουλοι και δεν αποτελούν μέλη της ομάδας. Ο ρόλος τους είναι να ενδυναμώνουν την ομάδα σε τομείς όπου απαιτείται υποστήριξη, βοηθώντας τους νέους να υλοποιήσουν το έργο με επιτυχία. Ανάλογα με τις ανάγκες, η ομάδα μπορεί να συνεργαστεί με έναν ή περισσότερους καθοδηγητές. Ο καθοδηγητής εστιάζει αποκλειστικά στη στήριξη της ομάδας νέων, όχι στις ομάδες-στόχους του έργου.  Παραδείγματα περιλαμβάνουν την παροχή καθοδήγησης σε θέματα ομάδας, την επίλυση συγκρούσεων ή τη διεξαγωγή εργαστηρίων.</a:t>
            </a:r>
          </a:p>
          <a:p>
            <a:endParaRPr lang="en-US" dirty="0"/>
          </a:p>
        </p:txBody>
      </p:sp>
      <p:sp>
        <p:nvSpPr>
          <p:cNvPr id="4" name="Slide Number Placeholder 3">
            <a:extLst>
              <a:ext uri="{FF2B5EF4-FFF2-40B4-BE49-F238E27FC236}">
                <a16:creationId xmlns:a16="http://schemas.microsoft.com/office/drawing/2014/main" id="{4E5C5CF0-E657-4400-A00B-5BEF7A78828A}"/>
              </a:ext>
            </a:extLst>
          </p:cNvPr>
          <p:cNvSpPr>
            <a:spLocks noGrp="1"/>
          </p:cNvSpPr>
          <p:nvPr>
            <p:ph type="sldNum" sz="quarter" idx="5"/>
          </p:nvPr>
        </p:nvSpPr>
        <p:spPr/>
        <p:txBody>
          <a:bodyPr/>
          <a:lstStyle/>
          <a:p>
            <a:fld id="{D885496A-22AE-41B6-A312-71BD73958632}" type="slidenum">
              <a:rPr lang="en-US" smtClean="0"/>
              <a:t>12</a:t>
            </a:fld>
            <a:endParaRPr lang="en-US"/>
          </a:p>
        </p:txBody>
      </p:sp>
    </p:spTree>
    <p:extLst>
      <p:ext uri="{BB962C8B-B14F-4D97-AF65-F5344CB8AC3E}">
        <p14:creationId xmlns:p14="http://schemas.microsoft.com/office/powerpoint/2010/main" val="268938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ΠΟΙΕΣ ΕΙΝΑΙ ΟΙ ΕΠΙΛΕΞΙΜΕΣ ΔΑΠΑΝΕΣ ΚΑΙ ΟΙ ΙΣΧΥΟΝΤΕΣ ΚΑΝΟΝΕΣ ΧΡΗΜΑΤΟΔΟΤΗΣΗΣ;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Στα έργα αλληλεγγύης έχουμε 3 κατηγορίες </a:t>
            </a:r>
            <a:r>
              <a:rPr lang="el-GR" b="0" dirty="0" err="1"/>
              <a:t>προυπολογισμού</a:t>
            </a:r>
            <a:endParaRPr lang="el-GR"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b="0" dirty="0"/>
              <a:t>Δαπάνες </a:t>
            </a:r>
            <a:r>
              <a:rPr lang="el-GR" b="0" dirty="0" err="1"/>
              <a:t>διαχείρσισης</a:t>
            </a:r>
            <a:r>
              <a:rPr lang="el-GR" b="0" dirty="0"/>
              <a:t> του έργου - Δαπάνες που σχετίζονται με τη διαχείριση και την υλοποίηση του έργου (π.χ. την προετοιμασία και υλοποίηση των δραστηριοτήτων, την αξιολόγηση, τη διάδοση και τις επόμενες ενέργειες).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l-GR"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b="0" dirty="0"/>
              <a:t>Δαπάνες συνδεόμενες με την καθοδήγηση - Δαπάνες που συνδέονται με τη συμμετοχή καθοδηγητή/καθοδηγήτριας στο έργο αλληλεγγύης.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Στην Κύπρο καθορίζεται 227 ευρώ αν ημέρα εργασίας και το μέγιστο που μπορεί να εργαστεί ένα καθοδηγητής στο έργο είναι 12 ημέρες.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Με βάση τη χώρα του αιτούντος και τις ημέρες εργασίας. Ο ορισμός της ημέρας εργασίας εξαρτάται από την εθνική νομοθεσία της χώρας του αιτούντος. (1 ημέρα αντιστοιχεί με 8 ώρες) Υπό όρους: Το αίτημα χρηματοδοτικής στήριξης για την κάλυψη των δαπανών για τον καθοδηγητή πρέπει να δικαιολογείται στο έντυπο της αίτησης. Η διάρκεια της καθοδήγησης δεν σχετίζεται με τη διάρκεια του έργου αλληλεγγύης.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3. Δαπάνες κατ’ εξαίρεση - Δαπάνες για την υποστήριξη της συμμετοχής νέων με λιγότερες ευκαιρίες (μέλη της ομάδας υλοποίησης του έργου). Δαπάνες για την υποστήριξη της συμμετοχής ατόμων με λιγότερες ευκαιρίες, τα οποία αποτελούν </a:t>
            </a:r>
            <a:r>
              <a:rPr lang="el-GR" b="0" dirty="0" err="1"/>
              <a:t>ομάδαστόχο</a:t>
            </a:r>
            <a:r>
              <a:rPr lang="el-GR" b="0" dirty="0"/>
              <a:t> του έργου.</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Το αίτημα χρηματοδοτικής στήριξης για την κάλυψη κατ’ εξαίρεση δαπανών πρέπει να δικαιολογείται δεόντως και να αιτιολογείται στην αίτηση και να εγκρίνεται από τον Εθνικό Οργανισμό. Το αίτημα χρηματοδοτικής στήριξης για την κάλυψη κατ’ εξαίρεση δαπανών για άτομα με λιγότερες ευκαιρίες που αποτελούν ομάδα-στόχο του έργου δεν θα πρέπει να υπερβαίνει τα 7 000 EUR ανά έργο</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13</a:t>
            </a:fld>
            <a:endParaRPr lang="en-US"/>
          </a:p>
        </p:txBody>
      </p:sp>
    </p:spTree>
    <p:extLst>
      <p:ext uri="{BB962C8B-B14F-4D97-AF65-F5344CB8AC3E}">
        <p14:creationId xmlns:p14="http://schemas.microsoft.com/office/powerpoint/2010/main" val="257132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Παρακάτω παρατίθενται παραδείγματα καλών πρακτικών έργων αλληλεγγύης, τα οποία σχεδιάστηκαν και υλοποιήθηκαν από νέους σε τοπικές κοινότητες εντός της Ευρώπης:</a:t>
            </a:r>
          </a:p>
          <a:p>
            <a:pPr>
              <a:buFont typeface="+mj-lt"/>
              <a:buAutoNum type="arabicPeriod"/>
            </a:pPr>
            <a:r>
              <a:rPr lang="el-GR" b="1" dirty="0"/>
              <a:t>Κοινωνική Κουζίνα για Ευάλωτες Ομάδες</a:t>
            </a:r>
            <a:br>
              <a:rPr lang="el-GR" dirty="0"/>
            </a:br>
            <a:r>
              <a:rPr lang="el-GR" dirty="0"/>
              <a:t>Μια ομάδα νέων διοργάνωσε δωρεάν γεύματα για άτομα που αντιμετωπίζουν οικονομικές δυσκολίες, εμπλέκοντας τοπικούς εθελοντές και επιχειρήσεις για να εξασφαλίσουν τρόφιμα και υποστήριξη.</a:t>
            </a:r>
          </a:p>
          <a:p>
            <a:pPr>
              <a:buFont typeface="+mj-lt"/>
              <a:buAutoNum type="arabicPeriod"/>
            </a:pPr>
            <a:r>
              <a:rPr lang="el-GR" b="1" dirty="0"/>
              <a:t>Δράσεις για το Περιβάλλον</a:t>
            </a:r>
            <a:br>
              <a:rPr lang="el-GR" dirty="0"/>
            </a:br>
            <a:r>
              <a:rPr lang="el-GR" dirty="0"/>
              <a:t>Νέοι από διαφορετικές περιοχές ενώθηκαν για να καθαρίσουν παραλίες, δάση και δημόσιους χώρους. Παράλληλα, διοργάνωσαν ενημερωτικές καμπάνιες για την ανακύκλωση και τη μείωση της χρήσης πλαστικού.</a:t>
            </a:r>
          </a:p>
          <a:p>
            <a:pPr>
              <a:buFont typeface="+mj-lt"/>
              <a:buAutoNum type="arabicPeriod"/>
            </a:pPr>
            <a:r>
              <a:rPr lang="el-GR" b="1" dirty="0"/>
              <a:t>Ενίσχυση Ψυχικής Υγείας Νέων</a:t>
            </a:r>
            <a:br>
              <a:rPr lang="el-GR" dirty="0"/>
            </a:br>
            <a:r>
              <a:rPr lang="el-GR" dirty="0"/>
              <a:t>Δημιουργήθηκε ένα πρόγραμμα υποστήριξης για νέους, το οποίο περιλάμβανε σεμινάρια διαχείρισης άγχους, συνεδρίες ψυχολογικής υποστήριξης και εργαστήρια αυτογνωσίας.</a:t>
            </a:r>
          </a:p>
          <a:p>
            <a:pPr>
              <a:buFont typeface="+mj-lt"/>
              <a:buAutoNum type="arabicPeriod"/>
            </a:pPr>
            <a:r>
              <a:rPr lang="el-GR" b="1" dirty="0"/>
              <a:t>Διαπολιτισμική Εκπαίδευση</a:t>
            </a:r>
            <a:br>
              <a:rPr lang="el-GR" dirty="0"/>
            </a:br>
            <a:r>
              <a:rPr lang="el-GR" dirty="0"/>
              <a:t>Ένα έργο που έφερε κοντά νέους από διαφορετικές εθνικότητες και πολιτισμούς μέσω δραστηριοτήτων όπως μαθήματα γλώσσας, πολιτιστικές ανταλλαγές και κοινές δράσεις.</a:t>
            </a:r>
          </a:p>
          <a:p>
            <a:pPr>
              <a:buFont typeface="+mj-lt"/>
              <a:buAutoNum type="arabicPeriod"/>
            </a:pPr>
            <a:r>
              <a:rPr lang="el-GR" b="1" dirty="0"/>
              <a:t>Υποστήριξη Ηλικιωμένων</a:t>
            </a:r>
            <a:br>
              <a:rPr lang="el-GR" dirty="0"/>
            </a:br>
            <a:r>
              <a:rPr lang="el-GR" dirty="0"/>
              <a:t>Οι νέοι ανέλαβαν τη βοήθεια ηλικιωμένων μέσω καθημερινών επισκέψεων, υποστήριξης στις αγορές τους ή ακόμα και διοργάνωσης δραστηριοτήτων για να μειώσουν τη μοναξιά τους.</a:t>
            </a:r>
          </a:p>
          <a:p>
            <a:pPr>
              <a:buFont typeface="+mj-lt"/>
              <a:buAutoNum type="arabicPeriod"/>
            </a:pPr>
            <a:r>
              <a:rPr lang="el-GR" b="1" dirty="0"/>
              <a:t>Ψηφιακές Δεξιότητες για Όλους</a:t>
            </a:r>
            <a:br>
              <a:rPr lang="el-GR" dirty="0"/>
            </a:br>
            <a:r>
              <a:rPr lang="el-GR" dirty="0"/>
              <a:t>Διοργανώθηκαν δωρεάν μαθήματα πληροφορικής για άτομα μεγαλύτερης ηλικίας, ενισχύοντας την πρόσβασή τους σε τεχνολογίες και κοινωνικές υπηρεσίες.</a:t>
            </a:r>
          </a:p>
          <a:p>
            <a:pPr>
              <a:buFont typeface="+mj-lt"/>
              <a:buAutoNum type="arabicPeriod"/>
            </a:pPr>
            <a:r>
              <a:rPr lang="el-GR" b="1" dirty="0"/>
              <a:t>Τέχνη για Κοινωνική Ενδυνάμωση</a:t>
            </a:r>
            <a:br>
              <a:rPr lang="el-GR" dirty="0"/>
            </a:br>
            <a:r>
              <a:rPr lang="el-GR" dirty="0"/>
              <a:t>Ένα πρόγραμμα που χρησιμοποίησε τη ζωγραφική, τη μουσική και το θέατρο για να δώσει φωνή σε ευάλωτους νέους και να ευαισθητοποιήσει την κοινότητα για κοινωνικά ζητήματα.</a:t>
            </a:r>
          </a:p>
          <a:p>
            <a:r>
              <a:rPr lang="el-GR" dirty="0"/>
              <a:t>Αυτά τα παραδείγματα αποτελούν έμπνευση για τη δημιουργία νέων έργων αλληλεγγύης, που ανταποκρίνονται στις ανάγκες της κάθε κοινότητας.</a:t>
            </a:r>
          </a:p>
        </p:txBody>
      </p:sp>
      <p:sp>
        <p:nvSpPr>
          <p:cNvPr id="4" name="Slide Number Placeholder 3"/>
          <p:cNvSpPr>
            <a:spLocks noGrp="1"/>
          </p:cNvSpPr>
          <p:nvPr>
            <p:ph type="sldNum" sz="quarter" idx="5"/>
          </p:nvPr>
        </p:nvSpPr>
        <p:spPr/>
        <p:txBody>
          <a:bodyPr/>
          <a:lstStyle/>
          <a:p>
            <a:fld id="{D885496A-22AE-41B6-A312-71BD73958632}" type="slidenum">
              <a:rPr lang="en-US" smtClean="0"/>
              <a:t>14</a:t>
            </a:fld>
            <a:endParaRPr lang="en-US"/>
          </a:p>
        </p:txBody>
      </p:sp>
    </p:spTree>
    <p:extLst>
      <p:ext uri="{BB962C8B-B14F-4D97-AF65-F5344CB8AC3E}">
        <p14:creationId xmlns:p14="http://schemas.microsoft.com/office/powerpoint/2010/main" val="102822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2198D-41AB-F3F1-7143-D4F511AC2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F6266-8B98-E33B-31F5-2253ED998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64B2D-C749-8CD8-3A9F-16C9EADA15DC}"/>
              </a:ext>
            </a:extLst>
          </p:cNvPr>
          <p:cNvSpPr>
            <a:spLocks noGrp="1"/>
          </p:cNvSpPr>
          <p:nvPr>
            <p:ph type="body" idx="1"/>
          </p:nvPr>
        </p:nvSpPr>
        <p:spPr/>
        <p:txBody>
          <a:bodyPr/>
          <a:lstStyle/>
          <a:p>
            <a:pPr algn="l">
              <a:lnSpc>
                <a:spcPts val="1875"/>
              </a:lnSpc>
            </a:pPr>
            <a:r>
              <a:rPr lang="el-GR" b="0" i="0" dirty="0">
                <a:solidFill>
                  <a:srgbClr val="000000"/>
                </a:solidFill>
                <a:effectLst/>
                <a:latin typeface="Roboto" panose="02000000000000000000" pitchFamily="2" charset="0"/>
              </a:rPr>
              <a:t>Ένα Σχέδιο Εθελοντισμού σου δίνει την ευκαιρία να προσφέρεις </a:t>
            </a:r>
            <a:r>
              <a:rPr lang="el-GR" b="1" i="0" dirty="0">
                <a:solidFill>
                  <a:srgbClr val="000000"/>
                </a:solidFill>
                <a:effectLst/>
                <a:latin typeface="Roboto" panose="02000000000000000000" pitchFamily="2" charset="0"/>
              </a:rPr>
              <a:t>εθελοντικά</a:t>
            </a:r>
            <a:r>
              <a:rPr lang="el-GR" b="0" i="0" dirty="0">
                <a:solidFill>
                  <a:srgbClr val="000000"/>
                </a:solidFill>
                <a:effectLst/>
                <a:latin typeface="Roboto" panose="02000000000000000000" pitchFamily="2" charset="0"/>
              </a:rPr>
              <a:t> </a:t>
            </a:r>
            <a:r>
              <a:rPr lang="el-GR" sz="1200" i="1" dirty="0">
                <a:solidFill>
                  <a:schemeClr val="accent5">
                    <a:lumMod val="50000"/>
                  </a:schemeClr>
                </a:solidFill>
              </a:rPr>
              <a:t>στις καθημερινές δραστηριότητες των οργανισμών </a:t>
            </a:r>
            <a:r>
              <a:rPr lang="el-GR" b="0" i="0" dirty="0">
                <a:solidFill>
                  <a:srgbClr val="000000"/>
                </a:solidFill>
                <a:effectLst/>
                <a:latin typeface="Roboto" panose="02000000000000000000" pitchFamily="2" charset="0"/>
              </a:rPr>
              <a:t>και παράλληλα να αποκτήσεις χρήσιμες </a:t>
            </a:r>
            <a:r>
              <a:rPr lang="el-GR" b="1" i="0" dirty="0">
                <a:solidFill>
                  <a:srgbClr val="000000"/>
                </a:solidFill>
                <a:effectLst/>
                <a:latin typeface="Roboto" panose="02000000000000000000" pitchFamily="2" charset="0"/>
              </a:rPr>
              <a:t>εμπειρίες και δεξιότητες</a:t>
            </a:r>
            <a:r>
              <a:rPr lang="el-GR" b="0" i="0" dirty="0">
                <a:solidFill>
                  <a:srgbClr val="000000"/>
                </a:solidFill>
                <a:effectLst/>
                <a:latin typeface="Roboto" panose="02000000000000000000" pitchFamily="2" charset="0"/>
              </a:rPr>
              <a:t> που θα ενισχύσουν την προσωπική, εκπαιδευτική, κοινωνική και επαγγελματική σου ανάπτυξη.</a:t>
            </a:r>
          </a:p>
          <a:p>
            <a:pPr algn="l">
              <a:lnSpc>
                <a:spcPts val="1875"/>
              </a:lnSpc>
            </a:pPr>
            <a:endParaRPr lang="el-GR" b="0" i="0" dirty="0">
              <a:solidFill>
                <a:srgbClr val="000000"/>
              </a:solidFill>
              <a:effectLst/>
              <a:latin typeface="Roboto" panose="02000000000000000000" pitchFamily="2" charset="0"/>
            </a:endParaRPr>
          </a:p>
          <a:p>
            <a:pPr algn="l">
              <a:lnSpc>
                <a:spcPts val="1875"/>
              </a:lnSpc>
            </a:pPr>
            <a:r>
              <a:rPr lang="el-GR" b="0" i="0" dirty="0">
                <a:solidFill>
                  <a:srgbClr val="000000"/>
                </a:solidFill>
                <a:effectLst/>
                <a:latin typeface="Roboto" panose="02000000000000000000" pitchFamily="2" charset="0"/>
              </a:rPr>
              <a:t>Τα Σχέδια διαχειρίζονται πιστοποιημένοι οργανισμοί, οι οποίοι χρηματοδοτούνται από το Πρόγραμμα για να υλοποιήσουν δράσεις που ανταποκρίνονται σε σημαντικές κοινωνικές προκλήσεις και προωθούν την ανάπτυξη των κοινοτήτων. Στο πλαίσιο αυτό, δημιουργούν</a:t>
            </a:r>
            <a:r>
              <a:rPr lang="el-GR" b="1" i="0" dirty="0">
                <a:solidFill>
                  <a:srgbClr val="000000"/>
                </a:solidFill>
                <a:effectLst/>
                <a:latin typeface="Roboto" panose="02000000000000000000" pitchFamily="2" charset="0"/>
              </a:rPr>
              <a:t> θέσεις για νέους</a:t>
            </a:r>
            <a:r>
              <a:rPr lang="el-GR" b="0" i="0" dirty="0">
                <a:solidFill>
                  <a:srgbClr val="000000"/>
                </a:solidFill>
                <a:effectLst/>
                <a:latin typeface="Roboto" panose="02000000000000000000" pitchFamily="2" charset="0"/>
              </a:rPr>
              <a:t> που συμμερίζονται το όραμά τους και επιθυμούν να εργαστούν εθελοντικά στον οργανισμό τους.</a:t>
            </a:r>
          </a:p>
          <a:p>
            <a:pPr algn="l">
              <a:lnSpc>
                <a:spcPts val="1875"/>
              </a:lnSpc>
            </a:pPr>
            <a:endParaRPr lang="el-GR" b="0" i="0" dirty="0">
              <a:solidFill>
                <a:srgbClr val="000000"/>
              </a:solidFill>
              <a:effectLst/>
              <a:latin typeface="Roboto" panose="02000000000000000000" pitchFamily="2" charset="0"/>
            </a:endParaRPr>
          </a:p>
          <a:p>
            <a:pPr algn="l">
              <a:lnSpc>
                <a:spcPts val="1875"/>
              </a:lnSpc>
            </a:pPr>
            <a:endParaRPr lang="el-GR"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02DEE03B-2672-F2E7-3C8D-B972EC106264}"/>
              </a:ext>
            </a:extLst>
          </p:cNvPr>
          <p:cNvSpPr>
            <a:spLocks noGrp="1"/>
          </p:cNvSpPr>
          <p:nvPr>
            <p:ph type="sldNum" sz="quarter" idx="5"/>
          </p:nvPr>
        </p:nvSpPr>
        <p:spPr/>
        <p:txBody>
          <a:bodyPr/>
          <a:lstStyle/>
          <a:p>
            <a:fld id="{D885496A-22AE-41B6-A312-71BD73958632}" type="slidenum">
              <a:rPr lang="en-US" smtClean="0"/>
              <a:t>15</a:t>
            </a:fld>
            <a:endParaRPr lang="en-US"/>
          </a:p>
        </p:txBody>
      </p:sp>
    </p:spTree>
    <p:extLst>
      <p:ext uri="{BB962C8B-B14F-4D97-AF65-F5344CB8AC3E}">
        <p14:creationId xmlns:p14="http://schemas.microsoft.com/office/powerpoint/2010/main" val="2153230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321FE-3B7B-2927-3659-CC85A978A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EC77E-A892-E7D3-5AB0-7CEEE6CF3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8E39C-85A9-66C3-333A-09E7CA64E484}"/>
              </a:ext>
            </a:extLst>
          </p:cNvPr>
          <p:cNvSpPr>
            <a:spLocks noGrp="1"/>
          </p:cNvSpPr>
          <p:nvPr>
            <p:ph type="body" idx="1"/>
          </p:nvPr>
        </p:nvSpPr>
        <p:spPr/>
        <p:txBody>
          <a:bodyPr/>
          <a:lstStyle/>
          <a:p>
            <a:r>
              <a:rPr lang="el-GR" b="1" i="1" dirty="0">
                <a:solidFill>
                  <a:schemeClr val="accent5">
                    <a:lumMod val="50000"/>
                  </a:schemeClr>
                </a:solidFill>
              </a:rPr>
              <a:t>Επομένως, ένας νέος ηλικίας 18-30, ο οποίος </a:t>
            </a:r>
            <a:r>
              <a:rPr lang="el-GR" sz="1200" dirty="0">
                <a:effectLst/>
              </a:rPr>
              <a:t>κατοικεί νόμιμα σε </a:t>
            </a:r>
            <a:r>
              <a:rPr lang="el-GR" sz="1200" u="none" strike="noStrike" dirty="0">
                <a:solidFill>
                  <a:srgbClr val="14ADE5"/>
                </a:solidFill>
                <a:effectLst/>
              </a:rPr>
              <a:t>χώρες του προγράμματος και σε χώρες-εταίρους., τότε μπορείς να συμμετέχει σε ένα σχέδιο εθελοντισμού. Θα πρέπει να δ</a:t>
            </a:r>
            <a:r>
              <a:rPr lang="el-GR" sz="1200" dirty="0">
                <a:effectLst/>
              </a:rPr>
              <a:t>ημιουργήσει προσωπικό λογαριασμό </a:t>
            </a:r>
            <a:r>
              <a:rPr lang="el-GR" sz="1200" u="none" strike="noStrike" dirty="0">
                <a:solidFill>
                  <a:srgbClr val="14ADE5"/>
                </a:solidFill>
                <a:effectLst/>
                <a:hlinkClick r:id="rId3"/>
              </a:rPr>
              <a:t>EU </a:t>
            </a:r>
            <a:r>
              <a:rPr lang="el-GR" sz="1200" u="none" strike="noStrike" dirty="0" err="1">
                <a:solidFill>
                  <a:srgbClr val="14ADE5"/>
                </a:solidFill>
                <a:effectLst/>
                <a:hlinkClick r:id="rId3"/>
              </a:rPr>
              <a:t>Login</a:t>
            </a:r>
            <a:r>
              <a:rPr lang="el-GR" sz="1200" dirty="0">
                <a:effectLst/>
              </a:rPr>
              <a:t> (υπηρεσία ταυτοποίησης χρηστών της Ευρωπαϊκής Επιτροπής). Και να εγγραφείς στην </a:t>
            </a:r>
            <a:r>
              <a:rPr lang="el-GR" sz="1200" u="none" strike="noStrike" dirty="0">
                <a:solidFill>
                  <a:srgbClr val="14ADE5"/>
                </a:solidFill>
                <a:effectLst/>
                <a:hlinkClick r:id="rId4"/>
              </a:rPr>
              <a:t>Ευρωπαϊκή Διαδικτυακή Πύλη Νεολαίας</a:t>
            </a:r>
            <a:r>
              <a:rPr lang="el-GR" sz="1200" dirty="0">
                <a:effectLst/>
              </a:rPr>
              <a:t> δημιουργώντας το προφίλ του.</a:t>
            </a:r>
          </a:p>
          <a:p>
            <a:r>
              <a:rPr lang="el-GR" sz="1200" dirty="0">
                <a:effectLst/>
              </a:rPr>
              <a:t>‘</a:t>
            </a:r>
            <a:r>
              <a:rPr lang="el-GR" sz="1200" dirty="0" err="1">
                <a:effectLst/>
              </a:rPr>
              <a:t>Ετσι</a:t>
            </a:r>
            <a:r>
              <a:rPr lang="el-GR" sz="1200" dirty="0">
                <a:effectLst/>
              </a:rPr>
              <a:t> θα μπορεί να ψάξει και να υποβάλει αίτηση για </a:t>
            </a:r>
            <a:r>
              <a:rPr lang="el-GR" sz="1200" u="none" strike="noStrike" dirty="0">
                <a:solidFill>
                  <a:srgbClr val="14ADE5"/>
                </a:solidFill>
                <a:effectLst/>
                <a:hlinkClick r:id="rId5"/>
              </a:rPr>
              <a:t>θέσεις εθελοντισμού</a:t>
            </a:r>
            <a:r>
              <a:rPr lang="el-GR" sz="1200" dirty="0">
                <a:effectLst/>
              </a:rPr>
              <a:t> που έχουν δημοσιευτεί από </a:t>
            </a:r>
            <a:r>
              <a:rPr lang="el-GR" sz="1200" u="none" strike="noStrike" dirty="0">
                <a:solidFill>
                  <a:srgbClr val="14ADE5"/>
                </a:solidFill>
                <a:effectLst/>
                <a:hlinkClick r:id="rId6"/>
              </a:rPr>
              <a:t>πιστοποιημένους οργανισμούς</a:t>
            </a:r>
            <a:r>
              <a:rPr lang="el-GR" sz="1200" dirty="0">
                <a:effectLst/>
              </a:rPr>
              <a:t>.</a:t>
            </a:r>
            <a:endParaRPr lang="en-US" sz="1200" dirty="0">
              <a:effectLst/>
            </a:endParaRPr>
          </a:p>
          <a:p>
            <a:pPr marL="0" indent="0">
              <a:lnSpc>
                <a:spcPts val="1875"/>
              </a:lnSpc>
              <a:buClr>
                <a:srgbClr val="009999"/>
              </a:buClr>
              <a:buNone/>
            </a:pPr>
            <a:endParaRPr lang="en-US" sz="1200" dirty="0">
              <a:effectLst/>
            </a:endParaRPr>
          </a:p>
          <a:p>
            <a:r>
              <a:rPr lang="el-GR" b="1" i="1" dirty="0">
                <a:solidFill>
                  <a:schemeClr val="accent5">
                    <a:lumMod val="50000"/>
                  </a:schemeClr>
                </a:solidFill>
              </a:rPr>
              <a:t>Τι καλύπτει το Πρόγραμμα;</a:t>
            </a:r>
          </a:p>
          <a:p>
            <a:pPr marL="534988" indent="-179388">
              <a:lnSpc>
                <a:spcPts val="1875"/>
              </a:lnSpc>
              <a:buClr>
                <a:srgbClr val="009999"/>
              </a:buClr>
              <a:buFont typeface="Wingdings" panose="05000000000000000000" pitchFamily="2" charset="2"/>
              <a:buChar char="ü"/>
            </a:pPr>
            <a:r>
              <a:rPr lang="el-GR" sz="1400" dirty="0"/>
              <a:t>Έξοδα </a:t>
            </a:r>
            <a:r>
              <a:rPr lang="el-GR" sz="1400" dirty="0" err="1"/>
              <a:t>ταξιδίου</a:t>
            </a:r>
            <a:r>
              <a:rPr lang="el-GR" sz="1400" dirty="0"/>
              <a:t>, διαμονής, διατροφής, ημερήσιο επίδομα, γλωσσική υποστήριξη, εκπαίδευση, πρόσθετη στήριξη και επίσκεψη προετοιμασίας για νέους με λιγότερες ευκαιρίες, ασφαλιστική κάλυψη, έκτακτες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BD250E8B-E9F6-0025-A5BA-12C99C387E20}"/>
              </a:ext>
            </a:extLst>
          </p:cNvPr>
          <p:cNvSpPr>
            <a:spLocks noGrp="1"/>
          </p:cNvSpPr>
          <p:nvPr>
            <p:ph type="sldNum" sz="quarter" idx="5"/>
          </p:nvPr>
        </p:nvSpPr>
        <p:spPr/>
        <p:txBody>
          <a:bodyPr/>
          <a:lstStyle/>
          <a:p>
            <a:fld id="{D885496A-22AE-41B6-A312-71BD73958632}" type="slidenum">
              <a:rPr lang="en-US" smtClean="0"/>
              <a:t>16</a:t>
            </a:fld>
            <a:endParaRPr lang="en-US"/>
          </a:p>
        </p:txBody>
      </p:sp>
    </p:spTree>
    <p:extLst>
      <p:ext uri="{BB962C8B-B14F-4D97-AF65-F5344CB8AC3E}">
        <p14:creationId xmlns:p14="http://schemas.microsoft.com/office/powerpoint/2010/main" val="63355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5520E-E8A3-A963-3737-CB39B0538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A4CDD-B0F2-EE48-99BA-DA3B6B63D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0766B-76AD-DFF2-624E-1ED46AA8F582}"/>
              </a:ext>
            </a:extLst>
          </p:cNvPr>
          <p:cNvSpPr>
            <a:spLocks noGrp="1"/>
          </p:cNvSpPr>
          <p:nvPr>
            <p:ph type="body" idx="1"/>
          </p:nvPr>
        </p:nvSpPr>
        <p:spPr/>
        <p:txBody>
          <a:bodyPr/>
          <a:lstStyle/>
          <a:p>
            <a:r>
              <a:rPr lang="el-GR" sz="1200" b="1" i="1" dirty="0">
                <a:solidFill>
                  <a:schemeClr val="accent5">
                    <a:lumMod val="50000"/>
                  </a:schemeClr>
                </a:solidFill>
                <a:latin typeface="+mn-lt"/>
                <a:ea typeface="+mn-ea"/>
                <a:cs typeface="+mn-cs"/>
              </a:rPr>
              <a:t>Εάν είσαι νέος/α 18-30 ετών, μπορείς να επιλέξεις να ασχοληθείς με:</a:t>
            </a:r>
            <a:endParaRPr lang="el-GR" b="1" dirty="0"/>
          </a:p>
        </p:txBody>
      </p:sp>
      <p:sp>
        <p:nvSpPr>
          <p:cNvPr id="4" name="Slide Number Placeholder 3">
            <a:extLst>
              <a:ext uri="{FF2B5EF4-FFF2-40B4-BE49-F238E27FC236}">
                <a16:creationId xmlns:a16="http://schemas.microsoft.com/office/drawing/2014/main" id="{420B6F37-2EE9-6FF4-D21D-CD9E7FD6AD20}"/>
              </a:ext>
            </a:extLst>
          </p:cNvPr>
          <p:cNvSpPr>
            <a:spLocks noGrp="1"/>
          </p:cNvSpPr>
          <p:nvPr>
            <p:ph type="sldNum" sz="quarter" idx="5"/>
          </p:nvPr>
        </p:nvSpPr>
        <p:spPr/>
        <p:txBody>
          <a:bodyPr/>
          <a:lstStyle/>
          <a:p>
            <a:fld id="{D885496A-22AE-41B6-A312-71BD73958632}" type="slidenum">
              <a:rPr lang="en-US" smtClean="0"/>
              <a:t>17</a:t>
            </a:fld>
            <a:endParaRPr lang="en-US"/>
          </a:p>
        </p:txBody>
      </p:sp>
    </p:spTree>
    <p:extLst>
      <p:ext uri="{BB962C8B-B14F-4D97-AF65-F5344CB8AC3E}">
        <p14:creationId xmlns:p14="http://schemas.microsoft.com/office/powerpoint/2010/main" val="3064045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F1828-A760-3C09-048C-A57C838F4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2EB27-24FB-BD53-05C4-CCFC97326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0ADB2-0DC2-D4B4-F66D-3CB375F92D2B}"/>
              </a:ext>
            </a:extLst>
          </p:cNvPr>
          <p:cNvSpPr>
            <a:spLocks noGrp="1"/>
          </p:cNvSpPr>
          <p:nvPr>
            <p:ph type="body" idx="1"/>
          </p:nvPr>
        </p:nvSpPr>
        <p:spPr/>
        <p:txBody>
          <a:bodyPr/>
          <a:lstStyle/>
          <a:p>
            <a:r>
              <a:rPr lang="el-GR" b="1" dirty="0"/>
              <a:t>Ατομικός εθελοντισμός</a:t>
            </a:r>
          </a:p>
          <a:p>
            <a:r>
              <a:rPr lang="el-GR" b="0" dirty="0"/>
              <a:t>Οι διασυνοριακές ατομικές εθελοντικές δραστηριότητες περιλαμβάνουν τουλάχιστον 2 οργανισμούς. Θα πρέπει να καλύπτουν τους ακόλουθους ρόλους:</a:t>
            </a:r>
          </a:p>
          <a:p>
            <a:r>
              <a:rPr lang="el-GR" b="0" dirty="0"/>
              <a:t>ρόλος υποδοχής - καλύπτει όλο το φάσμα των δραστηριοτήτων που σχετίζονται με τη φιλοξενία ενός συμμετέχοντος, συμπεριλαμβανομένης της ανάπτυξης ενός προγράμματος δραστηριοτήτων και καθοδήγησης</a:t>
            </a:r>
          </a:p>
          <a:p>
            <a:r>
              <a:rPr lang="el-GR" b="0" dirty="0"/>
              <a:t>υποστηρικτικός ρόλος - συνεπάγεται την υποστήριξη, την προετοιμασία και την εκπαίδευση των συμμετεχόντων πριν από την αναχώρηση, καθώς και τη διαμεσολάβηση μεταξύ αυτών και του οργανισμού που τους φιλοξενεί.</a:t>
            </a:r>
          </a:p>
          <a:p>
            <a:r>
              <a:rPr lang="el-GR" b="0" dirty="0"/>
              <a:t>Για τον ατομικό εθελοντισμό στη χώρα, αρκεί ένας οργανισμός που διαθέτει Ετικέτα Ποιότητας για ρόλο υποδοχής.</a:t>
            </a:r>
          </a:p>
          <a:p>
            <a:endParaRPr lang="el-GR"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rPr>
              <a:t>Για τη συμμετοχή σε μια ατομική εθελοντική δραστηριότητα </a:t>
            </a: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200" b="0" i="0" u="none" strike="noStrike" kern="1200" cap="none" spc="0" normalizeH="0" baseline="0" noProof="0" dirty="0">
                <a:ln>
                  <a:noFill/>
                </a:ln>
                <a:solidFill>
                  <a:srgbClr val="5B9BD5">
                    <a:lumMod val="50000"/>
                  </a:srgbClr>
                </a:solidFill>
                <a:effectLst/>
                <a:uLnTx/>
                <a:uFillTx/>
                <a:ea typeface="+mn-ea"/>
                <a:cs typeface="+mn-cs"/>
              </a:rPr>
              <a:t>Διάρκεια: 2-12 μήνες (σε ορισμένες περιπτώσεις, 2 εβδομάδες έως 2 μήνες)</a:t>
            </a: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200" b="0" i="0" u="none" strike="noStrike" kern="1200" cap="none" spc="0" normalizeH="0" baseline="0" noProof="0" dirty="0">
                <a:ln>
                  <a:noFill/>
                </a:ln>
                <a:solidFill>
                  <a:srgbClr val="5B9BD5">
                    <a:lumMod val="50000"/>
                  </a:srgbClr>
                </a:solidFill>
                <a:effectLst/>
                <a:uLnTx/>
                <a:uFillTx/>
                <a:ea typeface="+mn-ea"/>
                <a:cs typeface="+mn-cs"/>
              </a:rPr>
              <a:t>Πλήρης απασχόληση (30 - 38 ώρες / εβδομάδα)</a:t>
            </a:r>
          </a:p>
          <a:p>
            <a:pPr marL="723900" indent="-342900">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0" u="none" strike="noStrike" kern="1200" cap="none" spc="0" normalizeH="0" baseline="0" noProof="0" dirty="0">
              <a:ln>
                <a:noFill/>
              </a:ln>
              <a:solidFill>
                <a:srgbClr val="5B9BD5">
                  <a:lumMod val="50000"/>
                </a:srgbClr>
              </a:solidFill>
              <a:effectLst/>
              <a:uLnTx/>
              <a:uFillTx/>
              <a:ea typeface="+mn-ea"/>
              <a:cs typeface="+mn-cs"/>
            </a:endParaRPr>
          </a:p>
          <a:p>
            <a:pPr marL="285750" indent="-285750" algn="l">
              <a:lnSpc>
                <a:spcPts val="1875"/>
              </a:lnSpc>
              <a:buClr>
                <a:srgbClr val="F35B31"/>
              </a:buClr>
              <a:buFont typeface="Wingdings" panose="05000000000000000000" pitchFamily="2" charset="2"/>
              <a:buChar char="q"/>
            </a:pPr>
            <a:r>
              <a:rPr lang="el-GR" dirty="0">
                <a:solidFill>
                  <a:srgbClr val="5B9BD5">
                    <a:lumMod val="50000"/>
                  </a:srgbClr>
                </a:solidFill>
              </a:rPr>
              <a:t>Αν πηγαίνετε στο εξωτερικό, στη διαδικασία </a:t>
            </a:r>
            <a:r>
              <a:rPr lang="el-GR" b="1" dirty="0">
                <a:solidFill>
                  <a:srgbClr val="5B9BD5">
                    <a:lumMod val="50000"/>
                  </a:srgbClr>
                </a:solidFill>
              </a:rPr>
              <a:t>εμπλέκονται 2 οργανισμοί</a:t>
            </a:r>
            <a:r>
              <a:rPr lang="el-GR" dirty="0">
                <a:solidFill>
                  <a:srgbClr val="5B9BD5">
                    <a:lumMod val="50000"/>
                  </a:srgbClr>
                </a:solidFill>
              </a:rPr>
              <a:t>: </a:t>
            </a:r>
          </a:p>
          <a:p>
            <a:pPr marL="712788" indent="-285750" algn="l">
              <a:lnSpc>
                <a:spcPts val="2625"/>
              </a:lnSpc>
              <a:buClr>
                <a:srgbClr val="009999"/>
              </a:buClr>
              <a:buFont typeface="Wingdings" panose="05000000000000000000" pitchFamily="2" charset="2"/>
              <a:buChar char="ü"/>
            </a:pPr>
            <a:r>
              <a:rPr lang="el-GR" b="1" dirty="0">
                <a:solidFill>
                  <a:srgbClr val="5B9BD5">
                    <a:lumMod val="50000"/>
                  </a:srgbClr>
                </a:solidFill>
              </a:rPr>
              <a:t>ο οργανισμός υποστήριξης </a:t>
            </a:r>
            <a:r>
              <a:rPr lang="el-GR" dirty="0">
                <a:solidFill>
                  <a:srgbClr val="5B9BD5">
                    <a:lumMod val="50000"/>
                  </a:srgbClr>
                </a:solidFill>
              </a:rPr>
              <a:t>– βρίσκεται στη δική σας χώρα, θα σας βοηθήσει να προετοιμαστείτε για την εμπειρία σας στο εξωτερικό.</a:t>
            </a:r>
          </a:p>
          <a:p>
            <a:pPr marL="712788" indent="-285750" algn="l">
              <a:lnSpc>
                <a:spcPts val="2625"/>
              </a:lnSpc>
              <a:buClr>
                <a:srgbClr val="009999"/>
              </a:buClr>
              <a:buFont typeface="Wingdings" panose="05000000000000000000" pitchFamily="2" charset="2"/>
              <a:buChar char="ü"/>
            </a:pPr>
            <a:r>
              <a:rPr lang="el-GR" b="1" dirty="0">
                <a:solidFill>
                  <a:srgbClr val="5B9BD5">
                    <a:lumMod val="50000"/>
                  </a:srgbClr>
                </a:solidFill>
              </a:rPr>
              <a:t>ο οργανισμός υποδοχής </a:t>
            </a:r>
            <a:r>
              <a:rPr lang="el-GR" dirty="0">
                <a:solidFill>
                  <a:srgbClr val="5B9BD5">
                    <a:lumMod val="50000"/>
                  </a:srgbClr>
                </a:solidFill>
              </a:rPr>
              <a:t>– βρίσκεται στη χώρα προορισμού σας, θα σας υποδεχθεί και θα σας βοηθήσει όταν φτάσετε εκεί. </a:t>
            </a:r>
            <a:endParaRPr lang="en-US" dirty="0">
              <a:solidFill>
                <a:srgbClr val="5B9BD5">
                  <a:lumMod val="50000"/>
                </a:srgbClr>
              </a:solidFill>
            </a:endParaRPr>
          </a:p>
          <a:p>
            <a:pPr algn="l">
              <a:lnSpc>
                <a:spcPts val="2625"/>
              </a:lnSpc>
            </a:pPr>
            <a:endParaRPr lang="el-GR" dirty="0">
              <a:solidFill>
                <a:srgbClr val="5B9BD5">
                  <a:lumMod val="50000"/>
                </a:srgbClr>
              </a:solidFill>
            </a:endParaRPr>
          </a:p>
          <a:p>
            <a:pPr>
              <a:lnSpc>
                <a:spcPts val="1875"/>
              </a:lnSpc>
            </a:pPr>
            <a:r>
              <a:rPr lang="en-US" dirty="0">
                <a:solidFill>
                  <a:srgbClr val="5B9BD5">
                    <a:lumMod val="50000"/>
                  </a:srgbClr>
                </a:solidFill>
              </a:rPr>
              <a:t>	</a:t>
            </a:r>
            <a:r>
              <a:rPr lang="el-GR" dirty="0">
                <a:solidFill>
                  <a:srgbClr val="5B9BD5">
                    <a:lumMod val="50000"/>
                  </a:srgbClr>
                </a:solidFill>
              </a:rPr>
              <a:t>Μπορείτε να αναζητήσετε πιθανό οργανισμό υποστήριξης στη βάση δεδομένων </a:t>
            </a:r>
            <a:r>
              <a:rPr lang="el-GR" b="0" i="0" u="none" strike="noStrike" dirty="0" err="1">
                <a:solidFill>
                  <a:srgbClr val="14ADE5"/>
                </a:solidFill>
                <a:effectLst/>
                <a:hlinkClick r:id="rId3"/>
              </a:rPr>
              <a:t>accredited</a:t>
            </a:r>
            <a:r>
              <a:rPr lang="el-GR" b="0" i="0" u="none" strike="noStrike" dirty="0">
                <a:solidFill>
                  <a:srgbClr val="14ADE5"/>
                </a:solidFill>
                <a:effectLst/>
                <a:hlinkClick r:id="rId3"/>
              </a:rPr>
              <a:t>/Quality-</a:t>
            </a:r>
            <a:r>
              <a:rPr lang="el-GR" b="0" i="0" u="none" strike="noStrike" dirty="0" err="1">
                <a:solidFill>
                  <a:srgbClr val="14ADE5"/>
                </a:solidFill>
                <a:effectLst/>
                <a:hlinkClick r:id="rId3"/>
              </a:rPr>
              <a:t>Labelled</a:t>
            </a:r>
            <a:r>
              <a:rPr lang="el-GR" b="0" i="0" u="none" strike="noStrike" dirty="0">
                <a:solidFill>
                  <a:srgbClr val="14ADE5"/>
                </a:solidFill>
                <a:effectLst/>
                <a:hlinkClick r:id="rId3"/>
              </a:rPr>
              <a:t> organisation </a:t>
            </a:r>
            <a:r>
              <a:rPr lang="el-GR" b="0" i="0" u="none" strike="noStrike" dirty="0" err="1">
                <a:solidFill>
                  <a:srgbClr val="14ADE5"/>
                </a:solidFill>
                <a:effectLst/>
                <a:hlinkClick r:id="rId3"/>
              </a:rPr>
              <a:t>database</a:t>
            </a:r>
            <a:r>
              <a:rPr lang="el-GR" b="0" i="0" dirty="0">
                <a:solidFill>
                  <a:srgbClr val="000000"/>
                </a:solidFill>
                <a:effectLst/>
              </a:rPr>
              <a:t>.</a:t>
            </a:r>
          </a:p>
          <a:p>
            <a:endParaRPr lang="en-US" b="0" dirty="0"/>
          </a:p>
        </p:txBody>
      </p:sp>
      <p:sp>
        <p:nvSpPr>
          <p:cNvPr id="4" name="Slide Number Placeholder 3">
            <a:extLst>
              <a:ext uri="{FF2B5EF4-FFF2-40B4-BE49-F238E27FC236}">
                <a16:creationId xmlns:a16="http://schemas.microsoft.com/office/drawing/2014/main" id="{D54C6388-7181-AF22-0ED8-D9B05F0BE21E}"/>
              </a:ext>
            </a:extLst>
          </p:cNvPr>
          <p:cNvSpPr>
            <a:spLocks noGrp="1"/>
          </p:cNvSpPr>
          <p:nvPr>
            <p:ph type="sldNum" sz="quarter" idx="5"/>
          </p:nvPr>
        </p:nvSpPr>
        <p:spPr/>
        <p:txBody>
          <a:bodyPr/>
          <a:lstStyle/>
          <a:p>
            <a:fld id="{D885496A-22AE-41B6-A312-71BD73958632}" type="slidenum">
              <a:rPr lang="en-US" smtClean="0"/>
              <a:t>18</a:t>
            </a:fld>
            <a:endParaRPr lang="en-US"/>
          </a:p>
        </p:txBody>
      </p:sp>
    </p:spTree>
    <p:extLst>
      <p:ext uri="{BB962C8B-B14F-4D97-AF65-F5344CB8AC3E}">
        <p14:creationId xmlns:p14="http://schemas.microsoft.com/office/powerpoint/2010/main" val="3988215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9F9D1-14AC-E997-E355-DC1C5358B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87BCA-8C33-5460-403F-1A8CF24BC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DF200-73A6-7DFC-B83E-C924187FDCF5}"/>
              </a:ext>
            </a:extLst>
          </p:cNvPr>
          <p:cNvSpPr>
            <a:spLocks noGrp="1"/>
          </p:cNvSpPr>
          <p:nvPr>
            <p:ph type="body" idx="1"/>
          </p:nvPr>
        </p:nvSpPr>
        <p:spPr/>
        <p:txBody>
          <a:bodyPr/>
          <a:lstStyle/>
          <a:p>
            <a:r>
              <a:rPr lang="el-GR" sz="1800" b="0" i="0" u="none" strike="noStrike" baseline="0" dirty="0">
                <a:solidFill>
                  <a:srgbClr val="000000"/>
                </a:solidFill>
                <a:latin typeface="Calibri" panose="020F0502020204030204" pitchFamily="34" charset="0"/>
              </a:rPr>
              <a:t>Επίσης, μπορεί ένα νέος να λάβει μέρος σε </a:t>
            </a:r>
            <a:r>
              <a:rPr lang="el-GR" dirty="0"/>
              <a:t>δραστηριότητες αλληλεγγύης οι οποίες επιτρέπουν σε ομάδες συμμετεχόντων που προέρχονται από τουλάχιστον δύο διαφορετικές χώρες να εργαστούν εθελοντικά μαζί για περίοδο διάρκειας 2 εβδομάδων έως 2 μηνών, με </a:t>
            </a:r>
            <a:r>
              <a:rPr kumimoji="0" lang="el-GR" sz="1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πλήρης απασχόληση (30 - 38 ώρες την εβδομάδα).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Η σύνθεση των ομάδων εθελοντισμού πρέπει να είναι διεθνής· τουλάχιστον το ένα τέταρτο των εθελοντών πρέπει να προέρχονται από χώρα άλλη από εκείνη στην οποία πραγματοποιείται η δραστηριότητα και </a:t>
            </a:r>
            <a:r>
              <a:rPr lang="el-GR" b="0" dirty="0">
                <a:solidFill>
                  <a:srgbClr val="5B9BD5">
                    <a:lumMod val="50000"/>
                  </a:srgbClr>
                </a:solidFill>
              </a:rPr>
              <a:t>τουλάχιστον 5 συμμετέχοντες ανά δραστηριότητα του ομαδικού εθελοντισμού, οι </a:t>
            </a:r>
            <a:r>
              <a:rPr lang="el-GR" dirty="0">
                <a:solidFill>
                  <a:srgbClr val="5B9BD5">
                    <a:lumMod val="50000"/>
                  </a:srgbClr>
                </a:solidFill>
              </a:rPr>
              <a:t>οποίοι προέρχονται από τουλάχιστον 2 διαφορετικές χώρες από τις οποίες η μία είναι κράτος μέλος της ΕΕ ή τρίτη χώρα συνδεδεμένη με το πρόγραμμα.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B9BD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Στα πλεονεκτήματα του συγκεκριμένου είδους ομαδικών δραστηριοτήτων έναντι των συνηθισμένων δραστηριοτήτων ατομικού εθελοντισμού συγκαταλέγονται τα εξής: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εθελοντές υλοποιούν τη δραστηριότητα ομαδικά. Αυτό μπορεί να αποτελεί κίνητρο για νέους που δεν αισθάνονται έτοιμοι να βιώσουν μόνοι τους εμπειρίες οι οποίες συνιστούν πρόκληση. Η δραστηριότητα είναι επίσης μικρότερη σε διάρκεια. Αυτό μπορεί να ενθαρρύνει τη συμμετοχή των νέων που δεν έχουν τη δυνατότητα να δεσμευθούν για μεγάλο χρονικό διάστημα λόγω των σπουδών ή της εργασίας τους, αλλά επιθυμούν παρά ταύτα να παράσχουν συνδρομή στην κοινότητα·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 το γεγονός αυτό καθιστά τις ομάδες εθελοντισμού ιδιαίτερα κατάλληλες για μια πρώτη εμπειρία στον τομέα του εθελοντισμού. Ως εκ τούτου, μπορούν να χρησιμεύσουν ως αφετηρία για μακροπρόθεσμες δραστηριότητες ή να αποτελέσουν κίνητρο για την έναρξη δικού τους έργου αλληλεγγύης.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n-US" b="1" dirty="0"/>
          </a:p>
        </p:txBody>
      </p:sp>
      <p:sp>
        <p:nvSpPr>
          <p:cNvPr id="4" name="Slide Number Placeholder 3">
            <a:extLst>
              <a:ext uri="{FF2B5EF4-FFF2-40B4-BE49-F238E27FC236}">
                <a16:creationId xmlns:a16="http://schemas.microsoft.com/office/drawing/2014/main" id="{4F9442C3-0BF0-D91E-359A-39212FCFFCCA}"/>
              </a:ext>
            </a:extLst>
          </p:cNvPr>
          <p:cNvSpPr>
            <a:spLocks noGrp="1"/>
          </p:cNvSpPr>
          <p:nvPr>
            <p:ph type="sldNum" sz="quarter" idx="5"/>
          </p:nvPr>
        </p:nvSpPr>
        <p:spPr/>
        <p:txBody>
          <a:bodyPr/>
          <a:lstStyle/>
          <a:p>
            <a:fld id="{D885496A-22AE-41B6-A312-71BD73958632}" type="slidenum">
              <a:rPr lang="en-US" smtClean="0"/>
              <a:t>19</a:t>
            </a:fld>
            <a:endParaRPr lang="en-US"/>
          </a:p>
        </p:txBody>
      </p:sp>
    </p:spTree>
    <p:extLst>
      <p:ext uri="{BB962C8B-B14F-4D97-AF65-F5344CB8AC3E}">
        <p14:creationId xmlns:p14="http://schemas.microsoft.com/office/powerpoint/2010/main" val="236380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1F477-CF6F-80F7-D350-0A7F215BE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1DA57-28FD-A92F-DCB1-6BFE5AA4CE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D9711-809C-845A-9C1B-A420494B96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Μαζί θα δούμε το Ευρωπαϊκό Σώμα Αλληλεγγύης, το πρόγραμμα που φέρνει σε επαφή τους νέους προσβλέποντας σε μια κοινωνία με λιγότερους αποκλεισμούς, η οποία θα υποστηρίζει τους ευάλωτους και θα αντιμετωπίζει τις κοινωνικές και ανθρωπιστικές προκλήσεις. </a:t>
            </a:r>
          </a:p>
          <a:p>
            <a:endParaRPr lang="en-US" dirty="0"/>
          </a:p>
        </p:txBody>
      </p:sp>
      <p:sp>
        <p:nvSpPr>
          <p:cNvPr id="4" name="Slide Number Placeholder 3">
            <a:extLst>
              <a:ext uri="{FF2B5EF4-FFF2-40B4-BE49-F238E27FC236}">
                <a16:creationId xmlns:a16="http://schemas.microsoft.com/office/drawing/2014/main" id="{AB9A9348-2B2A-CFB7-AED3-97A776933036}"/>
              </a:ext>
            </a:extLst>
          </p:cNvPr>
          <p:cNvSpPr>
            <a:spLocks noGrp="1"/>
          </p:cNvSpPr>
          <p:nvPr>
            <p:ph type="sldNum" sz="quarter" idx="5"/>
          </p:nvPr>
        </p:nvSpPr>
        <p:spPr/>
        <p:txBody>
          <a:bodyPr/>
          <a:lstStyle/>
          <a:p>
            <a:fld id="{D885496A-22AE-41B6-A312-71BD73958632}" type="slidenum">
              <a:rPr lang="en-US" smtClean="0"/>
              <a:t>2</a:t>
            </a:fld>
            <a:endParaRPr lang="en-US"/>
          </a:p>
        </p:txBody>
      </p:sp>
    </p:spTree>
    <p:extLst>
      <p:ext uri="{BB962C8B-B14F-4D97-AF65-F5344CB8AC3E}">
        <p14:creationId xmlns:p14="http://schemas.microsoft.com/office/powerpoint/2010/main" val="999698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56615-19B8-3BA9-8372-1F5B174A0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4CE58-EA3F-482A-801C-4F1FCE34A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82B7-C2F2-F6C2-6227-C12C1AC291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dirty="0">
                <a:solidFill>
                  <a:srgbClr val="545454"/>
                </a:solidFill>
                <a:latin typeface="Kollektif Bold"/>
                <a:ea typeface="+mj-ea"/>
                <a:cs typeface="+mj-cs"/>
              </a:rPr>
              <a:t>Οι Προπαρασκευαστικές επισκέψεις είναι οι δραστηριότητες που π</a:t>
            </a:r>
            <a:r>
              <a:rPr lang="el-GR" b="0" dirty="0">
                <a:solidFill>
                  <a:srgbClr val="5B9BD5">
                    <a:lumMod val="50000"/>
                  </a:srgbClr>
                </a:solidFill>
              </a:rPr>
              <a:t>ραγματοποιούνται στον χώρο όπου θα λάβει χώρα η εθελοντική δραστηριότητα και λαμβάνουν μέρος οι εκπρόσωποι των συμμετεχόντων οργανισμών και νέοι με λιγότερες ευκαιρίες που συμμετέχουν στη δραστηριότητα εθελοντισμού, συμπεριλαμβανομένων των συνοδών, εάν αυτό είναι απαραίτητο.</a:t>
            </a:r>
          </a:p>
          <a:p>
            <a:r>
              <a:rPr lang="el-GR" b="0" dirty="0"/>
              <a:t>Συνήθως διαρκούν 1 με 2 μέρες</a:t>
            </a:r>
            <a:endParaRPr lang="en-US" b="0" dirty="0"/>
          </a:p>
        </p:txBody>
      </p:sp>
      <p:sp>
        <p:nvSpPr>
          <p:cNvPr id="4" name="Slide Number Placeholder 3">
            <a:extLst>
              <a:ext uri="{FF2B5EF4-FFF2-40B4-BE49-F238E27FC236}">
                <a16:creationId xmlns:a16="http://schemas.microsoft.com/office/drawing/2014/main" id="{F68CF7BC-413B-86EF-C274-F61A7BA6CBE3}"/>
              </a:ext>
            </a:extLst>
          </p:cNvPr>
          <p:cNvSpPr>
            <a:spLocks noGrp="1"/>
          </p:cNvSpPr>
          <p:nvPr>
            <p:ph type="sldNum" sz="quarter" idx="5"/>
          </p:nvPr>
        </p:nvSpPr>
        <p:spPr/>
        <p:txBody>
          <a:bodyPr/>
          <a:lstStyle/>
          <a:p>
            <a:fld id="{D885496A-22AE-41B6-A312-71BD73958632}" type="slidenum">
              <a:rPr lang="en-US" smtClean="0"/>
              <a:t>20</a:t>
            </a:fld>
            <a:endParaRPr lang="en-US"/>
          </a:p>
        </p:txBody>
      </p:sp>
    </p:spTree>
    <p:extLst>
      <p:ext uri="{BB962C8B-B14F-4D97-AF65-F5344CB8AC3E}">
        <p14:creationId xmlns:p14="http://schemas.microsoft.com/office/powerpoint/2010/main" val="3884141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18D5-85C3-0D32-22F5-880E2450A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2BAB7-FDDA-5A46-6BEF-6AF6C1282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9F74B-9C7E-4915-756F-D46BBA5916AD}"/>
              </a:ext>
            </a:extLst>
          </p:cNvPr>
          <p:cNvSpPr>
            <a:spLocks noGrp="1"/>
          </p:cNvSpPr>
          <p:nvPr>
            <p:ph type="body" idx="1"/>
          </p:nvPr>
        </p:nvSpPr>
        <p:spPr/>
        <p:txBody>
          <a:bodyPr/>
          <a:lstStyle/>
          <a:p>
            <a:pPr marL="723900" indent="-342900">
              <a:lnSpc>
                <a:spcPct val="150000"/>
              </a:lnSpc>
              <a:buClr>
                <a:srgbClr val="009999"/>
              </a:buClr>
              <a:buFont typeface="Wingdings" panose="05000000000000000000" pitchFamily="2" charset="2"/>
              <a:buChar char="ü"/>
              <a:defRPr/>
            </a:pPr>
            <a:r>
              <a:rPr lang="el-GR" sz="1200" dirty="0">
                <a:solidFill>
                  <a:srgbClr val="5B9BD5">
                    <a:lumMod val="50000"/>
                  </a:srgbClr>
                </a:solidFill>
              </a:rPr>
              <a:t>Μπορείς να συμμετάσχεις μόνο σε μία (1) ατομική εθελοντική δραστηριότητα. Σε αιτιολογημένες περιπτώσεις, εθελοντής με λιγότερες ευκαιρίες που έχει λάβει μέρος σε δραστηριότητα διάρκειας έως 2 μηνών (59 μέρες), μπορεί να συμμετάσχει σε ακόμη μία σε διασυνοριακό επίπεδο.</a:t>
            </a:r>
            <a:endParaRPr lang="en-US" sz="1200" dirty="0">
              <a:solidFill>
                <a:srgbClr val="5B9BD5">
                  <a:lumMod val="50000"/>
                </a:srgbClr>
              </a:solidFill>
            </a:endParaRPr>
          </a:p>
          <a:p>
            <a:pPr marL="381000">
              <a:lnSpc>
                <a:spcPct val="150000"/>
              </a:lnSpc>
              <a:buClr>
                <a:srgbClr val="009999"/>
              </a:buClr>
              <a:defRPr/>
            </a:pPr>
            <a:endParaRPr lang="el-GR" sz="1200" dirty="0">
              <a:solidFill>
                <a:srgbClr val="5B9BD5">
                  <a:lumMod val="50000"/>
                </a:srgbClr>
              </a:solidFill>
            </a:endParaRPr>
          </a:p>
          <a:p>
            <a:pPr marL="723900" indent="-342900">
              <a:lnSpc>
                <a:spcPct val="150000"/>
              </a:lnSpc>
              <a:buClr>
                <a:srgbClr val="009999"/>
              </a:buClr>
              <a:buFont typeface="Wingdings" panose="05000000000000000000" pitchFamily="2" charset="2"/>
              <a:buChar char="ü"/>
              <a:defRPr/>
            </a:pPr>
            <a:r>
              <a:rPr lang="el-GR" sz="1200" dirty="0">
                <a:solidFill>
                  <a:srgbClr val="5B9BD5">
                    <a:lumMod val="50000"/>
                  </a:srgbClr>
                </a:solidFill>
              </a:rPr>
              <a:t>Μπορείς όμως να λάβεις επιπρόσθετα μέρος σε περισσότερες από μία ομαδικές δραστηριότητες εθελοντισμού.</a:t>
            </a:r>
            <a:endParaRPr lang="en-US" sz="1200" dirty="0">
              <a:solidFill>
                <a:srgbClr val="5B9BD5">
                  <a:lumMod val="50000"/>
                </a:srgbClr>
              </a:solidFill>
            </a:endParaRPr>
          </a:p>
          <a:p>
            <a:pPr marL="381000">
              <a:lnSpc>
                <a:spcPct val="150000"/>
              </a:lnSpc>
              <a:buClr>
                <a:srgbClr val="009999"/>
              </a:buClr>
              <a:defRPr/>
            </a:pPr>
            <a:endParaRPr lang="el-GR" sz="1200" dirty="0">
              <a:solidFill>
                <a:srgbClr val="5B9BD5">
                  <a:lumMod val="50000"/>
                </a:srgbClr>
              </a:solidFill>
            </a:endParaRPr>
          </a:p>
          <a:p>
            <a:pPr marL="723900" indent="-342900">
              <a:lnSpc>
                <a:spcPct val="150000"/>
              </a:lnSpc>
              <a:buClr>
                <a:srgbClr val="009999"/>
              </a:buClr>
              <a:buFont typeface="Wingdings" panose="05000000000000000000" pitchFamily="2" charset="2"/>
              <a:buChar char="ü"/>
              <a:defRPr/>
            </a:pPr>
            <a:r>
              <a:rPr lang="el-GR" sz="1200" dirty="0">
                <a:solidFill>
                  <a:srgbClr val="5B9BD5">
                    <a:lumMod val="50000"/>
                  </a:srgbClr>
                </a:solidFill>
              </a:rPr>
              <a:t>Η συνολική χρονική διάρκεια που αφιερώνει ένας νέος σε δραστηριότητες εθελοντισμού του Ευρωπαϊκού Σώματος Αλληλεγγύης δεν πρέπει να υπερβαίνει τους 12 μήνες, ενώ οι δραστηριότητες που διεξάγονται δεν πρέπει να αλληλεπικαλύπτονται. Οι δραστηριότητες που διεξάγονται στο πλαίσιο των δραστηριοτήτων εθελοντισμού του </a:t>
            </a:r>
            <a:r>
              <a:rPr lang="el-GR" sz="1200" dirty="0" err="1">
                <a:solidFill>
                  <a:srgbClr val="5B9BD5">
                    <a:lumMod val="50000"/>
                  </a:srgbClr>
                </a:solidFill>
              </a:rPr>
              <a:t>Erasmus</a:t>
            </a:r>
            <a:r>
              <a:rPr lang="el-GR" sz="1200" dirty="0">
                <a:solidFill>
                  <a:srgbClr val="5B9BD5">
                    <a:lumMod val="50000"/>
                  </a:srgbClr>
                </a:solidFill>
              </a:rPr>
              <a:t>+ ή της Ευρωπαϊκής Εθελοντικής Υπηρεσίας θα συνυπολογίζονται στο σύνολο των επιτρεπόμενων 12 μηνών.</a:t>
            </a:r>
          </a:p>
          <a:p>
            <a:endParaRPr lang="en-US" b="1" dirty="0"/>
          </a:p>
        </p:txBody>
      </p:sp>
      <p:sp>
        <p:nvSpPr>
          <p:cNvPr id="4" name="Slide Number Placeholder 3">
            <a:extLst>
              <a:ext uri="{FF2B5EF4-FFF2-40B4-BE49-F238E27FC236}">
                <a16:creationId xmlns:a16="http://schemas.microsoft.com/office/drawing/2014/main" id="{5BFE5D51-5761-5417-BFAB-B4D1513C6269}"/>
              </a:ext>
            </a:extLst>
          </p:cNvPr>
          <p:cNvSpPr>
            <a:spLocks noGrp="1"/>
          </p:cNvSpPr>
          <p:nvPr>
            <p:ph type="sldNum" sz="quarter" idx="5"/>
          </p:nvPr>
        </p:nvSpPr>
        <p:spPr/>
        <p:txBody>
          <a:bodyPr/>
          <a:lstStyle/>
          <a:p>
            <a:fld id="{D885496A-22AE-41B6-A312-71BD73958632}" type="slidenum">
              <a:rPr lang="en-US" smtClean="0"/>
              <a:t>21</a:t>
            </a:fld>
            <a:endParaRPr lang="en-US"/>
          </a:p>
        </p:txBody>
      </p:sp>
    </p:spTree>
    <p:extLst>
      <p:ext uri="{BB962C8B-B14F-4D97-AF65-F5344CB8AC3E}">
        <p14:creationId xmlns:p14="http://schemas.microsoft.com/office/powerpoint/2010/main" val="2817782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2471-9A5B-5205-07F2-26AD46FDA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6FE1E-ED75-ECB5-8594-D4F2AA027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DBE94-4467-EC95-644D-029DB21484CF}"/>
              </a:ext>
            </a:extLst>
          </p:cNvPr>
          <p:cNvSpPr>
            <a:spLocks noGrp="1"/>
          </p:cNvSpPr>
          <p:nvPr>
            <p:ph type="body" idx="1"/>
          </p:nvPr>
        </p:nvSpPr>
        <p:spPr/>
        <p:txBody>
          <a:bodyPr/>
          <a:lstStyle/>
          <a:p>
            <a:r>
              <a:rPr lang="el-GR" dirty="0"/>
              <a:t>Κατά τη συμμετοχή σας σε μια εθελοντική δραστηριότητα στην Κύπρο ή το εξωτερικό, είναι απαραίτητο να παρακολουθήσετε:</a:t>
            </a:r>
          </a:p>
          <a:p>
            <a:r>
              <a:rPr lang="el-GR" dirty="0"/>
              <a:t>Εκπαίδευση πριν από την αναχώρηση ο υποστηρικτικός ή ο φορέας υποδοχής να προετοιμάζει επαρκώς τον συμμετέχοντα πριν από την αναχώρησή του. Αυτή η εκπαίδευση είναι υποχρεωτική μόνο για τους συμμετέχοντες σε διασυνοριακές εθελοντικές δραστηριότητες.</a:t>
            </a:r>
          </a:p>
          <a:p>
            <a:r>
              <a:rPr lang="el-GR" b="1" dirty="0"/>
              <a:t>Εκπαίδευση κατά την άφιξή σας</a:t>
            </a:r>
            <a:r>
              <a:rPr lang="el-GR" dirty="0"/>
              <a:t>, για δραστηριότητες διάρκειας τουλάχιστον 2 μηνών και </a:t>
            </a:r>
            <a:r>
              <a:rPr lang="el-GR" dirty="0" err="1"/>
              <a:t>διοργανωνεται</a:t>
            </a:r>
            <a:r>
              <a:rPr lang="el-GR" dirty="0"/>
              <a:t> από την εθνική υπηρεσία της χώρας που φιλοξενήστε</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b="1" dirty="0"/>
              <a:t>Συνάντηση ενδιάμεσης αξιολόγησης</a:t>
            </a:r>
            <a:r>
              <a:rPr lang="el-GR" dirty="0"/>
              <a:t> (</a:t>
            </a:r>
            <a:r>
              <a:rPr lang="el-GR" dirty="0" err="1"/>
              <a:t>Mid-term</a:t>
            </a:r>
            <a:r>
              <a:rPr lang="el-GR" dirty="0"/>
              <a:t> </a:t>
            </a:r>
            <a:r>
              <a:rPr lang="el-GR" dirty="0" err="1"/>
              <a:t>evaluation</a:t>
            </a:r>
            <a:r>
              <a:rPr lang="el-GR" dirty="0"/>
              <a:t> </a:t>
            </a:r>
            <a:r>
              <a:rPr lang="el-GR" dirty="0" err="1"/>
              <a:t>meeting</a:t>
            </a:r>
            <a:r>
              <a:rPr lang="el-GR" dirty="0"/>
              <a:t>), για όσους συμμετέχουν σε δραστηριότητες διάρκειας 6 μηνών και άνω και </a:t>
            </a:r>
            <a:r>
              <a:rPr lang="el-GR" dirty="0" err="1"/>
              <a:t>διοργανωνεται</a:t>
            </a:r>
            <a:r>
              <a:rPr lang="el-GR" dirty="0"/>
              <a:t> από την εθνική υπηρεσία της χώρας που φιλοξενήστε</a:t>
            </a:r>
          </a:p>
          <a:p>
            <a:r>
              <a:rPr lang="el-GR" b="1" dirty="0"/>
              <a:t>Ετήσια εκδήλωση </a:t>
            </a:r>
            <a:r>
              <a:rPr lang="el-GR" dirty="0"/>
              <a:t>του Ευρωπαϊκού Σώματος Αλληλεγγύης συγκεντρώνει πρώην, τρέχοντες και δυνητικούς συμμετέχοντες, </a:t>
            </a:r>
          </a:p>
          <a:p>
            <a:r>
              <a:rPr lang="el-GR" dirty="0"/>
              <a:t>Στόχος είναι η αξιολόγηση εμπειριών, η ανταλλαγή απόψεων και η ανατροφοδότηση προς την Εθνική Υπηρεσία για τα έργα, τους οργανισμούς και τις ρυθμίσεις. Παράλληλα, διερευνώνται τα μαθησιακά αποτελέσματα της συμμετοχής.</a:t>
            </a:r>
          </a:p>
        </p:txBody>
      </p:sp>
      <p:sp>
        <p:nvSpPr>
          <p:cNvPr id="4" name="Slide Number Placeholder 3">
            <a:extLst>
              <a:ext uri="{FF2B5EF4-FFF2-40B4-BE49-F238E27FC236}">
                <a16:creationId xmlns:a16="http://schemas.microsoft.com/office/drawing/2014/main" id="{0F756FA0-FC8F-8173-DF56-ABAC530C8EF0}"/>
              </a:ext>
            </a:extLst>
          </p:cNvPr>
          <p:cNvSpPr>
            <a:spLocks noGrp="1"/>
          </p:cNvSpPr>
          <p:nvPr>
            <p:ph type="sldNum" sz="quarter" idx="5"/>
          </p:nvPr>
        </p:nvSpPr>
        <p:spPr/>
        <p:txBody>
          <a:bodyPr/>
          <a:lstStyle/>
          <a:p>
            <a:fld id="{D885496A-22AE-41B6-A312-71BD73958632}" type="slidenum">
              <a:rPr lang="en-US" smtClean="0"/>
              <a:t>22</a:t>
            </a:fld>
            <a:endParaRPr lang="en-US"/>
          </a:p>
        </p:txBody>
      </p:sp>
    </p:spTree>
    <p:extLst>
      <p:ext uri="{BB962C8B-B14F-4D97-AF65-F5344CB8AC3E}">
        <p14:creationId xmlns:p14="http://schemas.microsoft.com/office/powerpoint/2010/main" val="243648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EFD6B-C49D-CC2D-69C2-79A6424900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1BDA6A-BB75-881C-C4FE-B75CC4C9E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DB1BB-A513-327F-AC12-FB70F0EA004D}"/>
              </a:ext>
            </a:extLst>
          </p:cNvPr>
          <p:cNvSpPr>
            <a:spLocks noGrp="1"/>
          </p:cNvSpPr>
          <p:nvPr>
            <p:ph type="body" idx="1"/>
          </p:nvPr>
        </p:nvSpPr>
        <p:spPr/>
        <p:txBody>
          <a:bodyPr/>
          <a:lstStyle/>
          <a:p>
            <a:r>
              <a:rPr lang="el-GR" dirty="0"/>
              <a:t>Εργαλείο για την προώθηση στόχων του προγράμματος, με στόχο την ποιότητα και τον αντίκτυπό του στην κοινωνία.</a:t>
            </a:r>
          </a:p>
          <a:p>
            <a:r>
              <a:rPr lang="el-GR" dirty="0"/>
              <a:t>Απευθύνονται σε δικαιούχους, νέους και επαγγελματίες ως πολλαπλασιαστές.</a:t>
            </a:r>
          </a:p>
          <a:p>
            <a:r>
              <a:rPr lang="el-GR" b="1" dirty="0"/>
              <a:t>Θεματικές</a:t>
            </a:r>
            <a:r>
              <a:rPr lang="el-GR" dirty="0"/>
              <a:t>:</a:t>
            </a:r>
          </a:p>
          <a:p>
            <a:pPr>
              <a:buFont typeface="Arial" panose="020B0604020202020204" pitchFamily="34" charset="0"/>
              <a:buChar char="•"/>
            </a:pPr>
            <a:r>
              <a:rPr lang="el-GR" dirty="0"/>
              <a:t>Κλιματική αλλαγή</a:t>
            </a:r>
          </a:p>
          <a:p>
            <a:pPr>
              <a:buFont typeface="Arial" panose="020B0604020202020204" pitchFamily="34" charset="0"/>
              <a:buChar char="•"/>
            </a:pPr>
            <a:r>
              <a:rPr lang="el-GR" dirty="0"/>
              <a:t>Ένταξη νέων με λιγότερες ευκαιρίες</a:t>
            </a:r>
          </a:p>
          <a:p>
            <a:pPr>
              <a:buFont typeface="Arial" panose="020B0604020202020204" pitchFamily="34" charset="0"/>
              <a:buChar char="•"/>
            </a:pPr>
            <a:r>
              <a:rPr lang="el-GR" dirty="0"/>
              <a:t>Ψηφιακή μετάβαση</a:t>
            </a:r>
          </a:p>
          <a:p>
            <a:r>
              <a:rPr lang="el-GR" dirty="0"/>
              <a:t>Πληροφορίες: ιστοσελίδα SALTO.</a:t>
            </a:r>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Αναρτώνται στην ιστοσελίδα μας ποιες δραστηριότητες </a:t>
            </a:r>
            <a:r>
              <a:rPr lang="el-GR" b="1" dirty="0" err="1"/>
              <a:t>στηριζουμε</a:t>
            </a:r>
            <a:r>
              <a:rPr lang="el-GR" b="1" dirty="0"/>
              <a:t> και μπορείτε να </a:t>
            </a:r>
            <a:r>
              <a:rPr lang="el-GR" b="1" dirty="0" err="1"/>
              <a:t>υποβαλετε</a:t>
            </a:r>
            <a:r>
              <a:rPr lang="el-GR" b="1" dirty="0"/>
              <a:t> </a:t>
            </a:r>
            <a:r>
              <a:rPr lang="el-GR" b="1" dirty="0" err="1"/>
              <a:t>αιτηση</a:t>
            </a:r>
            <a:endParaRPr lang="el-GR" b="1" dirty="0"/>
          </a:p>
        </p:txBody>
      </p:sp>
      <p:sp>
        <p:nvSpPr>
          <p:cNvPr id="4" name="Slide Number Placeholder 3">
            <a:extLst>
              <a:ext uri="{FF2B5EF4-FFF2-40B4-BE49-F238E27FC236}">
                <a16:creationId xmlns:a16="http://schemas.microsoft.com/office/drawing/2014/main" id="{4F01A042-2677-5986-8A2D-54525FF70A62}"/>
              </a:ext>
            </a:extLst>
          </p:cNvPr>
          <p:cNvSpPr>
            <a:spLocks noGrp="1"/>
          </p:cNvSpPr>
          <p:nvPr>
            <p:ph type="sldNum" sz="quarter" idx="5"/>
          </p:nvPr>
        </p:nvSpPr>
        <p:spPr/>
        <p:txBody>
          <a:bodyPr/>
          <a:lstStyle/>
          <a:p>
            <a:fld id="{D885496A-22AE-41B6-A312-71BD73958632}" type="slidenum">
              <a:rPr lang="en-US" smtClean="0"/>
              <a:t>23</a:t>
            </a:fld>
            <a:endParaRPr lang="en-US"/>
          </a:p>
        </p:txBody>
      </p:sp>
    </p:spTree>
    <p:extLst>
      <p:ext uri="{BB962C8B-B14F-4D97-AF65-F5344CB8AC3E}">
        <p14:creationId xmlns:p14="http://schemas.microsoft.com/office/powerpoint/2010/main" val="1467869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66EF5-EEBC-AC20-3534-428D1E192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31D6B-2DFF-9C3F-33CD-043F1CD2A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C02DF-9466-62AF-55E2-0FE1DB02163D}"/>
              </a:ext>
            </a:extLst>
          </p:cNvPr>
          <p:cNvSpPr>
            <a:spLocks noGrp="1"/>
          </p:cNvSpPr>
          <p:nvPr>
            <p:ph type="body" idx="1"/>
          </p:nvPr>
        </p:nvSpPr>
        <p:spPr/>
        <p:txBody>
          <a:bodyPr/>
          <a:lstStyle/>
          <a:p>
            <a:r>
              <a:rPr lang="el-GR" dirty="0"/>
              <a:t>Η επόμενη ενότητα αφορά τις δράσεις του </a:t>
            </a:r>
            <a:r>
              <a:rPr lang="el-GR" b="1" dirty="0"/>
              <a:t>που αφορούν τους </a:t>
            </a:r>
            <a:r>
              <a:rPr lang="el-GR" b="1" dirty="0" err="1"/>
              <a:t>οργανισμους</a:t>
            </a:r>
            <a:r>
              <a:rPr lang="el-GR" b="1" dirty="0"/>
              <a:t>.</a:t>
            </a:r>
            <a:endParaRPr lang="en-US" dirty="0"/>
          </a:p>
        </p:txBody>
      </p:sp>
      <p:sp>
        <p:nvSpPr>
          <p:cNvPr id="4" name="Slide Number Placeholder 3">
            <a:extLst>
              <a:ext uri="{FF2B5EF4-FFF2-40B4-BE49-F238E27FC236}">
                <a16:creationId xmlns:a16="http://schemas.microsoft.com/office/drawing/2014/main" id="{3F9B65F0-F764-B841-CFAD-74A545B3DE59}"/>
              </a:ext>
            </a:extLst>
          </p:cNvPr>
          <p:cNvSpPr>
            <a:spLocks noGrp="1"/>
          </p:cNvSpPr>
          <p:nvPr>
            <p:ph type="sldNum" sz="quarter" idx="5"/>
          </p:nvPr>
        </p:nvSpPr>
        <p:spPr/>
        <p:txBody>
          <a:bodyPr/>
          <a:lstStyle/>
          <a:p>
            <a:fld id="{D885496A-22AE-41B6-A312-71BD73958632}" type="slidenum">
              <a:rPr lang="en-US" smtClean="0"/>
              <a:t>24</a:t>
            </a:fld>
            <a:endParaRPr lang="en-US"/>
          </a:p>
        </p:txBody>
      </p:sp>
    </p:spTree>
    <p:extLst>
      <p:ext uri="{BB962C8B-B14F-4D97-AF65-F5344CB8AC3E}">
        <p14:creationId xmlns:p14="http://schemas.microsoft.com/office/powerpoint/2010/main" val="689379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FB578-5B64-A360-676E-B27180A1F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5FAF2-EA49-75A3-E867-52E8303B8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02C70-DC00-2990-5478-67F61B704CE5}"/>
              </a:ext>
            </a:extLst>
          </p:cNvPr>
          <p:cNvSpPr>
            <a:spLocks noGrp="1"/>
          </p:cNvSpPr>
          <p:nvPr>
            <p:ph type="body" idx="1"/>
          </p:nvPr>
        </p:nvSpPr>
        <p:spPr/>
        <p:txBody>
          <a:bodyPr/>
          <a:lstStyle/>
          <a:p>
            <a:r>
              <a:rPr lang="el-GR" b="1" dirty="0"/>
              <a:t>Πάλι ισχύουν οι ίδιες προϋποθέσεις για την υλοποίηση ενός έργου αλληλεγγύης από ένα οργανισμό. </a:t>
            </a:r>
            <a:endParaRPr lang="en-US" dirty="0"/>
          </a:p>
        </p:txBody>
      </p:sp>
      <p:sp>
        <p:nvSpPr>
          <p:cNvPr id="4" name="Slide Number Placeholder 3">
            <a:extLst>
              <a:ext uri="{FF2B5EF4-FFF2-40B4-BE49-F238E27FC236}">
                <a16:creationId xmlns:a16="http://schemas.microsoft.com/office/drawing/2014/main" id="{C98A324E-F9C4-FE24-F053-24C3D4641D17}"/>
              </a:ext>
            </a:extLst>
          </p:cNvPr>
          <p:cNvSpPr>
            <a:spLocks noGrp="1"/>
          </p:cNvSpPr>
          <p:nvPr>
            <p:ph type="sldNum" sz="quarter" idx="5"/>
          </p:nvPr>
        </p:nvSpPr>
        <p:spPr/>
        <p:txBody>
          <a:bodyPr/>
          <a:lstStyle/>
          <a:p>
            <a:fld id="{D885496A-22AE-41B6-A312-71BD73958632}" type="slidenum">
              <a:rPr lang="en-US" smtClean="0"/>
              <a:t>25</a:t>
            </a:fld>
            <a:endParaRPr lang="en-US"/>
          </a:p>
        </p:txBody>
      </p:sp>
    </p:spTree>
    <p:extLst>
      <p:ext uri="{BB962C8B-B14F-4D97-AF65-F5344CB8AC3E}">
        <p14:creationId xmlns:p14="http://schemas.microsoft.com/office/powerpoint/2010/main" val="4253449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92E99-E7D8-10F2-E1E7-25BCA8C03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E989E-0F6B-BF58-D6B6-C4F1E72F1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6836F-318F-998A-6D5C-1C96EC8E4D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Μια αίτηση για τα έργα αλληλεγγύης μπορεί να υποβληθεί και από ένα οργανισμό. Επομένως, αν εκπροσωπείται κάποιον οργανισμό και γνωρίζετε μια ομάδα νέων που επιθυμεί να εργαστεί για έναν σκοπό που τους ενδιαφέρει στην κοινότητά τους, μπορείτε να τους ενημερώσετε για τα Έργα Αλληλεγγύης και να τους ενθαρρύνετε να υποβάλουν αίτηση. Η χρηματοδότηση μπορεί να τους βοηθήσει να αντιμετωπίσουν προβλήματα στις κοινότητές τους, να στοχεύσουν σε συγκεκριμένες ομάδες ή να αναπτύξουν τοπικές ευκαιρίες. Παράλληλα, η υλοποίηση ενός δικού τους έργου αποτελεί μια πολύτιμη εμπειρία μάθησης.</a:t>
            </a:r>
          </a:p>
          <a:p>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Πώς μπορεί να βοηθήσει ο οργανισμός σας;</a:t>
            </a:r>
            <a:br>
              <a:rPr lang="el-GR" dirty="0"/>
            </a:br>
            <a:r>
              <a:rPr lang="el-GR" dirty="0"/>
              <a:t>Αν ένας οργανισμός παρέχει βοήθεια, αυτή θα πρέπει να </a:t>
            </a:r>
            <a:r>
              <a:rPr lang="el-GR" b="1" dirty="0"/>
              <a:t>επικεντρώνεται κυρίως στην υποστήριξη των συμμετεχόντων σε διοικητικά και οικονομικά θέματα </a:t>
            </a:r>
            <a:r>
              <a:rPr lang="el-GR" dirty="0"/>
              <a:t>που προκύπτουν κατά τη διάρκεια του έργου. Επιπλέον, μπορεί να προσφέρει καθοδήγηση και υποστήριξη στον εντοπισμό και την τεκμηρίωση των μαθησιακών αποτελεσμάτων στο ρόλο του καθοδηγητή της ομάδας νέων.</a:t>
            </a:r>
          </a:p>
          <a:p>
            <a:endParaRPr lang="el-GR" dirty="0"/>
          </a:p>
        </p:txBody>
      </p:sp>
      <p:sp>
        <p:nvSpPr>
          <p:cNvPr id="4" name="Slide Number Placeholder 3">
            <a:extLst>
              <a:ext uri="{FF2B5EF4-FFF2-40B4-BE49-F238E27FC236}">
                <a16:creationId xmlns:a16="http://schemas.microsoft.com/office/drawing/2014/main" id="{0D66777E-F0D4-261B-0496-D0F2737B7F2B}"/>
              </a:ext>
            </a:extLst>
          </p:cNvPr>
          <p:cNvSpPr>
            <a:spLocks noGrp="1"/>
          </p:cNvSpPr>
          <p:nvPr>
            <p:ph type="sldNum" sz="quarter" idx="5"/>
          </p:nvPr>
        </p:nvSpPr>
        <p:spPr/>
        <p:txBody>
          <a:bodyPr/>
          <a:lstStyle/>
          <a:p>
            <a:fld id="{D885496A-22AE-41B6-A312-71BD73958632}" type="slidenum">
              <a:rPr lang="en-US" smtClean="0"/>
              <a:t>26</a:t>
            </a:fld>
            <a:endParaRPr lang="en-US"/>
          </a:p>
        </p:txBody>
      </p:sp>
    </p:spTree>
    <p:extLst>
      <p:ext uri="{BB962C8B-B14F-4D97-AF65-F5344CB8AC3E}">
        <p14:creationId xmlns:p14="http://schemas.microsoft.com/office/powerpoint/2010/main" val="3452818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51779-414D-05EB-CCA3-49724123D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70685-ED38-FA70-BFB1-950FF4D94E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2EC69-11C6-EF76-67AA-79E9AF6F21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Οι κανόνες χρηματοδότησης για τη δράση έργα αλληλεγγύης είναι οι ίδιες κατηγορίες που αναφέραμε προηγουμένως.</a:t>
            </a:r>
            <a:endParaRPr lang="en-US" b="0" dirty="0"/>
          </a:p>
        </p:txBody>
      </p:sp>
      <p:sp>
        <p:nvSpPr>
          <p:cNvPr id="4" name="Slide Number Placeholder 3">
            <a:extLst>
              <a:ext uri="{FF2B5EF4-FFF2-40B4-BE49-F238E27FC236}">
                <a16:creationId xmlns:a16="http://schemas.microsoft.com/office/drawing/2014/main" id="{CB40A276-6B3F-50AD-594F-412D38FBB760}"/>
              </a:ext>
            </a:extLst>
          </p:cNvPr>
          <p:cNvSpPr>
            <a:spLocks noGrp="1"/>
          </p:cNvSpPr>
          <p:nvPr>
            <p:ph type="sldNum" sz="quarter" idx="5"/>
          </p:nvPr>
        </p:nvSpPr>
        <p:spPr/>
        <p:txBody>
          <a:bodyPr/>
          <a:lstStyle/>
          <a:p>
            <a:fld id="{D885496A-22AE-41B6-A312-71BD73958632}" type="slidenum">
              <a:rPr lang="en-US" smtClean="0"/>
              <a:t>27</a:t>
            </a:fld>
            <a:endParaRPr lang="en-US"/>
          </a:p>
        </p:txBody>
      </p:sp>
    </p:spTree>
    <p:extLst>
      <p:ext uri="{BB962C8B-B14F-4D97-AF65-F5344CB8AC3E}">
        <p14:creationId xmlns:p14="http://schemas.microsoft.com/office/powerpoint/2010/main" val="36699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Αποτελεί το εισιτήριο των οργανισμών για συμμετοχή στα Σχέδια Εθελοντισμού του Ευρωπαϊκού Σώματος Αλληλεγγύης.</a:t>
            </a:r>
          </a:p>
          <a:p>
            <a:pPr marR="0" lvl="0" algn="l" defTabSz="914400" rtl="0" eaLnBrk="1" fontAlgn="auto" latinLnBrk="0" hangingPunct="1">
              <a:lnSpc>
                <a:spcPct val="100000"/>
              </a:lnSpc>
              <a:spcBef>
                <a:spcPts val="0"/>
              </a:spcBef>
              <a:spcAft>
                <a:spcPts val="0"/>
              </a:spcAft>
              <a:buClrTx/>
              <a:buSzTx/>
              <a:tabLst/>
              <a:defRPr/>
            </a:pPr>
            <a:endParaRPr kumimoji="0" lang="el-GR"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Πιστοποιεί ότι ένας οργανισμός συμμορφώνεται με τις αρχές και τα υψηλά πρότυπα ποιότητας του Προγράμματος διασφαλίζοντας ότι είναι σε θέση να παρέχει στους νέους τις απαραίτητες προϋποθέσεις για να συμμετάσχουν σε δραστηριότητες εθελοντισμού.</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Παρέχει στον διαπιστευμένο φορέα πρόσβαση σε δυνατότητες χρηματοδότησης με απλοποιημένες διαδικασίες για όλη τη διάρκεια της Προγραμματικής περιόδου (μέχρι το 2027).</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Δυνατότητα υποβολής αίτησης </a:t>
            </a:r>
            <a:r>
              <a:rPr kumimoji="0" lang="el-GR" sz="1200" b="1" i="0" u="none" strike="noStrike" kern="1200" cap="none" spc="0" normalizeH="0" baseline="0" noProof="0" dirty="0">
                <a:ln>
                  <a:noFill/>
                </a:ln>
                <a:solidFill>
                  <a:srgbClr val="002060"/>
                </a:solidFill>
                <a:effectLst/>
                <a:uLnTx/>
                <a:uFillTx/>
                <a:ea typeface="+mn-ea"/>
                <a:cs typeface="+mn-cs"/>
              </a:rPr>
              <a:t>καθ’ όλη τη διάρκεια του χρόνου</a:t>
            </a:r>
            <a:r>
              <a:rPr kumimoji="0" lang="el-GR" sz="1200" b="0" i="0" u="none" strike="noStrike" kern="1200" cap="none" spc="0" normalizeH="0" baseline="0" noProof="0" dirty="0">
                <a:ln>
                  <a:noFill/>
                </a:ln>
                <a:solidFill>
                  <a:srgbClr val="002060"/>
                </a:solidFill>
                <a:effectLst/>
                <a:uLnTx/>
                <a:uFillTx/>
                <a:ea typeface="+mn-ea"/>
                <a:cs typeface="+mn-cs"/>
              </a:rPr>
              <a:t>.</a:t>
            </a:r>
            <a:endParaRPr kumimoji="0" lang="en-GB"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2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ea typeface="+mn-ea"/>
                <a:cs typeface="+mn-cs"/>
              </a:rPr>
              <a:t>Αίτηση μπορεί να υποβάλει οποιοσδήποτε </a:t>
            </a:r>
            <a:r>
              <a:rPr kumimoji="0" lang="el-GR" sz="1200" b="1" i="0" u="none" strike="noStrike" kern="1200" cap="none" spc="0" normalizeH="0" baseline="0" noProof="0" dirty="0">
                <a:ln>
                  <a:noFill/>
                </a:ln>
                <a:solidFill>
                  <a:srgbClr val="002060"/>
                </a:solidFill>
                <a:effectLst/>
                <a:uLnTx/>
                <a:uFillTx/>
                <a:ea typeface="+mn-ea"/>
                <a:cs typeface="+mn-cs"/>
              </a:rPr>
              <a:t>δημόσιος ή ιδιωτικός, κερδοσκοπικός ή μη, τοπικός ή εθνικός </a:t>
            </a:r>
            <a:r>
              <a:rPr kumimoji="0" lang="el-GR" sz="1200" b="0" i="0" u="none" strike="noStrike" kern="1200" cap="none" spc="0" normalizeH="0" baseline="0" noProof="0" dirty="0">
                <a:ln>
                  <a:noFill/>
                </a:ln>
                <a:solidFill>
                  <a:srgbClr val="002060"/>
                </a:solidFill>
                <a:effectLst/>
                <a:uLnTx/>
                <a:uFillTx/>
                <a:ea typeface="+mn-ea"/>
                <a:cs typeface="+mn-cs"/>
              </a:rPr>
              <a:t>οργανισμός, </a:t>
            </a:r>
            <a:r>
              <a:rPr kumimoji="0" lang="el-GR" sz="1200" b="1" i="0" u="none" strike="noStrike" kern="1200" cap="none" spc="0" normalizeH="0" baseline="0" noProof="0" dirty="0">
                <a:ln>
                  <a:noFill/>
                </a:ln>
                <a:solidFill>
                  <a:srgbClr val="002060"/>
                </a:solidFill>
                <a:effectLst/>
                <a:uLnTx/>
                <a:uFillTx/>
                <a:ea typeface="+mn-ea"/>
                <a:cs typeface="+mn-cs"/>
              </a:rPr>
              <a:t>νόμιμα εγκατεστημένος και εγγεγραμμένος στην Κύπρο</a:t>
            </a:r>
            <a:r>
              <a:rPr kumimoji="0" lang="el-GR" sz="1200" b="0" i="0" u="none" strike="noStrike" kern="1200" cap="none" spc="0" normalizeH="0" baseline="0" noProof="0" dirty="0">
                <a:ln>
                  <a:noFill/>
                </a:ln>
                <a:solidFill>
                  <a:srgbClr val="002060"/>
                </a:solidFill>
                <a:effectLst/>
                <a:uLnTx/>
                <a:uFillTx/>
                <a:ea typeface="+mn-ea"/>
                <a:cs typeface="+mn-cs"/>
              </a:rPr>
              <a:t>. Μπορούν και </a:t>
            </a:r>
            <a:r>
              <a:rPr kumimoji="0" lang="el-GR" sz="1200" b="1" i="0" u="none" strike="noStrike" kern="1200" cap="none" spc="0" normalizeH="0" baseline="0" noProof="0" dirty="0">
                <a:ln>
                  <a:noFill/>
                </a:ln>
                <a:solidFill>
                  <a:srgbClr val="002060"/>
                </a:solidFill>
                <a:effectLst/>
                <a:uLnTx/>
                <a:uFillTx/>
                <a:ea typeface="+mn-ea"/>
                <a:cs typeface="+mn-cs"/>
              </a:rPr>
              <a:t>διεθνείς</a:t>
            </a:r>
            <a:r>
              <a:rPr kumimoji="0" lang="el-GR" sz="1200" b="0" i="0" u="none" strike="noStrike" kern="1200" cap="none" spc="0" normalizeH="0" baseline="0" noProof="0" dirty="0">
                <a:ln>
                  <a:noFill/>
                </a:ln>
                <a:solidFill>
                  <a:srgbClr val="002060"/>
                </a:solidFill>
                <a:effectLst/>
                <a:uLnTx/>
                <a:uFillTx/>
                <a:ea typeface="+mn-ea"/>
                <a:cs typeface="+mn-cs"/>
              </a:rPr>
              <a:t> οργανισμοί.</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0" kern="0" dirty="0">
              <a:latin typeface="+mn-lt"/>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28</a:t>
            </a:fld>
            <a:endParaRPr lang="en-US"/>
          </a:p>
        </p:txBody>
      </p:sp>
    </p:spTree>
    <p:extLst>
      <p:ext uri="{BB962C8B-B14F-4D97-AF65-F5344CB8AC3E}">
        <p14:creationId xmlns:p14="http://schemas.microsoft.com/office/powerpoint/2010/main" val="3966306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dirty="0"/>
              <a:t>Ρόλος υποδοχής — καλύπτει το πλήρες εύρος δραστηριοτήτων που σχετίζονται με την υποδοχή ενός συμμετέχοντα, συμπεριλαμβανομένης της ανάπτυξης ενός προγράμματος δραστηριοτήτων του νεαρού ατόμου και της παροχής καθοδήγησης και υποστήριξης στον συμμετέχοντα σε όλες τις φάσεις ανάλογα με την περίπτωση.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Ρόλος υποστήριξης — περιλαμβάνει την υποστήριξη, προετοιμασία και/ή κατάρτιση των συμμετεχόντων πριν από την αναχώρηση, τη μεσολάβηση ανάμεσα στους συμμετέχοντες και τους φορείς υποδοχής και/ή την υποστήριξη των συμμετεχόντων μετά την επιστροφή από τη δραστηριότητά τους.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Ρόλος επικεφαλής — για τους φορείς που υποβάλλουν αίτηση επιχορήγησης, διαχειρίζονται και συντονίζουν έργα εθελοντισμού. Ο ρόλος αυτός δεν μπορεί να ανατεθεί ανεξάρτητα, οι φορείς πρέπει να διαθέτουν σήμα ποιότητας για την υποδοχή/υποστήριξη προκειμένου να είναι σε θέση να ενεργούν με ρόλο επικεφαλής φορέα. Περισσότερες πληροφορίες σχετικά με τους επικεφαλής φορείς είναι διαθέσιμες στην ενότητα «Τι είναι το σήμα ποιότητας επικεφαλής φορέα;» στον Οδηγό του Προγράμματος.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D885496A-22AE-41B6-A312-71BD73958632}" type="slidenum">
              <a:rPr lang="en-US" smtClean="0"/>
              <a:t>29</a:t>
            </a:fld>
            <a:endParaRPr lang="en-US"/>
          </a:p>
        </p:txBody>
      </p:sp>
    </p:spTree>
    <p:extLst>
      <p:ext uri="{BB962C8B-B14F-4D97-AF65-F5344CB8AC3E}">
        <p14:creationId xmlns:p14="http://schemas.microsoft.com/office/powerpoint/2010/main" val="429432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spcAft>
                <a:spcPts val="800"/>
              </a:spcAft>
            </a:pPr>
            <a:r>
              <a:rPr lang="el-GR" sz="1200" dirty="0">
                <a:solidFill>
                  <a:schemeClr val="accent5">
                    <a:lumMod val="50000"/>
                  </a:schemeClr>
                </a:solidFill>
              </a:rPr>
              <a:t>Το Ευρωπαϊκό Σώμα Αλληλεγγύης είναι ένα χρηματοδοτικό πρόγραμμα της Ευρωπαϊκής Ένωσης που δημιουργεί μοναδικές ευκαιρίες για </a:t>
            </a:r>
            <a:r>
              <a:rPr lang="el-GR" sz="1200" b="1" dirty="0">
                <a:solidFill>
                  <a:schemeClr val="accent5">
                    <a:lumMod val="50000"/>
                  </a:schemeClr>
                </a:solidFill>
              </a:rPr>
              <a:t>νέους/νέες 18-30 ετών</a:t>
            </a:r>
            <a:r>
              <a:rPr lang="el-GR" sz="1200" dirty="0">
                <a:solidFill>
                  <a:schemeClr val="accent5">
                    <a:lumMod val="50000"/>
                  </a:schemeClr>
                </a:solidFill>
              </a:rPr>
              <a:t>, συμπεριλαμβανομένων </a:t>
            </a:r>
            <a:r>
              <a:rPr lang="el-GR" sz="1200" b="1" dirty="0">
                <a:solidFill>
                  <a:schemeClr val="accent5">
                    <a:lumMod val="50000"/>
                  </a:schemeClr>
                </a:solidFill>
              </a:rPr>
              <a:t>νέων με λιγότερες ευκαιρίες</a:t>
            </a:r>
            <a:r>
              <a:rPr lang="el-GR" sz="1200" dirty="0">
                <a:solidFill>
                  <a:schemeClr val="accent5">
                    <a:lumMod val="50000"/>
                  </a:schemeClr>
                </a:solidFill>
              </a:rPr>
              <a:t>. </a:t>
            </a:r>
          </a:p>
          <a:p>
            <a:pPr algn="l">
              <a:lnSpc>
                <a:spcPct val="150000"/>
              </a:lnSpc>
              <a:spcAft>
                <a:spcPts val="800"/>
              </a:spcAft>
            </a:pPr>
            <a:endParaRPr lang="el-GR" sz="1200" b="1" i="1" dirty="0">
              <a:solidFill>
                <a:schemeClr val="accent5">
                  <a:lumMod val="50000"/>
                </a:schemeClr>
              </a:solidFill>
              <a:cs typeface="Calibri" panose="020F0502020204030204" pitchFamily="34" charset="0"/>
            </a:endParaRPr>
          </a:p>
          <a:p>
            <a:pPr algn="l">
              <a:lnSpc>
                <a:spcPct val="150000"/>
              </a:lnSpc>
              <a:spcAft>
                <a:spcPts val="800"/>
              </a:spcAft>
            </a:pPr>
            <a:r>
              <a:rPr lang="el-GR" sz="2000" b="1" i="1" dirty="0">
                <a:solidFill>
                  <a:srgbClr val="009999"/>
                </a:solidFill>
                <a:cs typeface="Calibri" panose="020F0502020204030204" pitchFamily="34" charset="0"/>
              </a:rPr>
              <a:t>Ποιος είναι ο απώτερος στόχος του Προγράμματος</a:t>
            </a:r>
            <a:r>
              <a:rPr lang="en-US" sz="2000" b="1" i="1" dirty="0">
                <a:solidFill>
                  <a:srgbClr val="009999"/>
                </a:solidFill>
                <a:cs typeface="Calibri" panose="020F0502020204030204" pitchFamily="34" charset="0"/>
              </a:rPr>
              <a:t>;</a:t>
            </a:r>
          </a:p>
          <a:p>
            <a:pPr algn="l">
              <a:lnSpc>
                <a:spcPct val="150000"/>
              </a:lnSpc>
              <a:spcAft>
                <a:spcPts val="800"/>
              </a:spcAft>
            </a:pPr>
            <a:endParaRPr lang="en-US" sz="2000" b="1" i="1" dirty="0">
              <a:solidFill>
                <a:srgbClr val="009999"/>
              </a:solidFill>
              <a:cs typeface="Calibri" panose="020F0502020204030204" pitchFamily="34" charset="0"/>
            </a:endParaRPr>
          </a:p>
          <a:p>
            <a:pPr algn="l">
              <a:lnSpc>
                <a:spcPct val="150000"/>
              </a:lnSpc>
              <a:spcAft>
                <a:spcPts val="800"/>
              </a:spcAft>
            </a:pPr>
            <a:r>
              <a:rPr lang="el-GR" sz="2000" b="0" i="0" u="none" strike="noStrike" baseline="0" dirty="0">
                <a:solidFill>
                  <a:srgbClr val="0F5494"/>
                </a:solidFill>
              </a:rPr>
              <a:t>Μέσω της χρηματοδότησης νέων και οργανισμών που εργάζονται με νέους για την υλοποίηση Σχεδίων</a:t>
            </a:r>
            <a:r>
              <a:rPr lang="en-US" sz="2000" b="0" i="0" u="none" strike="noStrike" baseline="0" dirty="0">
                <a:solidFill>
                  <a:srgbClr val="0F5494"/>
                </a:solidFill>
              </a:rPr>
              <a:t> </a:t>
            </a:r>
            <a:endParaRPr lang="el-GR" sz="2000" b="0" i="0" u="none" strike="noStrike" baseline="0" dirty="0">
              <a:solidFill>
                <a:srgbClr val="0F5494"/>
              </a:solidFill>
            </a:endParaRPr>
          </a:p>
          <a:p>
            <a:pPr algn="l">
              <a:lnSpc>
                <a:spcPct val="150000"/>
              </a:lnSpc>
              <a:spcAft>
                <a:spcPts val="800"/>
              </a:spcAft>
            </a:pPr>
            <a:endParaRPr lang="el-GR" sz="2000" b="1" i="1" dirty="0">
              <a:solidFill>
                <a:srgbClr val="009999"/>
              </a:solidFill>
              <a:cs typeface="Calibri" panose="020F0502020204030204" pitchFamily="34" charset="0"/>
            </a:endParaRPr>
          </a:p>
          <a:p>
            <a:pPr marL="342900" indent="-342900" algn="just">
              <a:lnSpc>
                <a:spcPct val="150000"/>
              </a:lnSpc>
              <a:spcAft>
                <a:spcPts val="800"/>
              </a:spcAft>
              <a:buClr>
                <a:srgbClr val="009999"/>
              </a:buClr>
              <a:buFont typeface="Wingdings" panose="05000000000000000000" pitchFamily="2" charset="2"/>
              <a:buChar char="ü"/>
            </a:pPr>
            <a:r>
              <a:rPr lang="el-GR" sz="1200" dirty="0">
                <a:solidFill>
                  <a:schemeClr val="accent5">
                    <a:lumMod val="50000"/>
                  </a:schemeClr>
                </a:solidFill>
              </a:rPr>
              <a:t>προσφέρει πρόσβαση σε </a:t>
            </a:r>
            <a:r>
              <a:rPr lang="el-GR" sz="1200" b="1" dirty="0">
                <a:solidFill>
                  <a:schemeClr val="accent5">
                    <a:lumMod val="50000"/>
                  </a:schemeClr>
                </a:solidFill>
              </a:rPr>
              <a:t>Δράσεις Αλληλεγγύης </a:t>
            </a:r>
          </a:p>
          <a:p>
            <a:pPr marL="342900" indent="-342900" algn="just">
              <a:lnSpc>
                <a:spcPct val="150000"/>
              </a:lnSpc>
              <a:spcAft>
                <a:spcPts val="800"/>
              </a:spcAft>
              <a:buClr>
                <a:srgbClr val="009999"/>
              </a:buClr>
              <a:buFont typeface="Wingdings" panose="05000000000000000000" pitchFamily="2" charset="2"/>
              <a:buChar char="ü"/>
            </a:pPr>
            <a:r>
              <a:rPr lang="el-GR" sz="1200" dirty="0">
                <a:solidFill>
                  <a:schemeClr val="accent5">
                    <a:lumMod val="50000"/>
                  </a:schemeClr>
                </a:solidFill>
              </a:rPr>
              <a:t>ενισχύει τις δεξιότητες των νέων</a:t>
            </a:r>
          </a:p>
          <a:p>
            <a:pPr marL="342900" indent="-342900" algn="just">
              <a:lnSpc>
                <a:spcPct val="150000"/>
              </a:lnSpc>
              <a:spcAft>
                <a:spcPts val="800"/>
              </a:spcAft>
              <a:buClr>
                <a:srgbClr val="009999"/>
              </a:buClr>
              <a:buFont typeface="Wingdings" panose="05000000000000000000" pitchFamily="2" charset="2"/>
              <a:buChar char="ü"/>
            </a:pPr>
            <a:r>
              <a:rPr lang="el-GR" sz="1200" dirty="0" err="1">
                <a:solidFill>
                  <a:schemeClr val="accent5">
                    <a:lumMod val="50000"/>
                  </a:schemeClr>
                </a:solidFill>
              </a:rPr>
              <a:t>αναγνωρί</a:t>
            </a:r>
            <a:r>
              <a:rPr lang="en-US" sz="1200" dirty="0">
                <a:solidFill>
                  <a:schemeClr val="accent5">
                    <a:lumMod val="50000"/>
                  </a:schemeClr>
                </a:solidFill>
              </a:rPr>
              <a:t>z</a:t>
            </a:r>
            <a:r>
              <a:rPr lang="el-GR" sz="1200" dirty="0">
                <a:solidFill>
                  <a:schemeClr val="accent5">
                    <a:lumMod val="50000"/>
                  </a:schemeClr>
                </a:solidFill>
              </a:rPr>
              <a:t>ει την πρόοδό τους και προάγει την ενεργή συμμετοχή τους στην κοινωνία.</a:t>
            </a:r>
          </a:p>
          <a:p>
            <a:pPr marL="342900" indent="-342900" algn="just">
              <a:lnSpc>
                <a:spcPct val="150000"/>
              </a:lnSpc>
              <a:spcAft>
                <a:spcPts val="800"/>
              </a:spcAft>
              <a:buClr>
                <a:srgbClr val="009999"/>
              </a:buClr>
              <a:buFont typeface="Wingdings" panose="05000000000000000000" pitchFamily="2" charset="2"/>
              <a:buChar char="ü"/>
            </a:pPr>
            <a:endParaRPr lang="el-GR" sz="1200" dirty="0">
              <a:solidFill>
                <a:schemeClr val="accent5">
                  <a:lumMod val="50000"/>
                </a:schemeClr>
              </a:solidFill>
            </a:endParaRPr>
          </a:p>
          <a:p>
            <a:pPr marL="0" marR="0" lvl="0" indent="0" algn="l" defTabSz="914400" rtl="0" eaLnBrk="1" fontAlgn="auto" latinLnBrk="0" hangingPunct="1">
              <a:lnSpc>
                <a:spcPct val="150000"/>
              </a:lnSpc>
              <a:spcBef>
                <a:spcPts val="0"/>
              </a:spcBef>
              <a:spcAft>
                <a:spcPts val="800"/>
              </a:spcAft>
              <a:buClrTx/>
              <a:buSzTx/>
              <a:buFont typeface="Wingdings" panose="05000000000000000000" pitchFamily="2" charset="2"/>
              <a:buNone/>
              <a:tabLst/>
              <a:defRPr/>
            </a:pPr>
            <a:r>
              <a:rPr kumimoji="0" lang="el-GR" sz="1200" b="0" i="1" u="none" strike="noStrike" kern="1200" cap="none" spc="0" normalizeH="0" baseline="0" noProof="0" dirty="0">
                <a:ln>
                  <a:noFill/>
                </a:ln>
                <a:solidFill>
                  <a:srgbClr val="F35B31"/>
                </a:solidFill>
                <a:effectLst/>
                <a:uLnTx/>
                <a:uFillTx/>
                <a:ea typeface="+mn-ea"/>
                <a:cs typeface="Calibri" panose="020F0502020204030204" pitchFamily="34" charset="0"/>
              </a:rPr>
              <a:t>Το πρόγραμμα επενδύει στους νέους, οι οποίοι λειτουργούν ως φορείς θετικής αλλαγής, εμπνευσμένοι από το όραμά τους για έναν καλύτερο κόσμο!</a:t>
            </a:r>
          </a:p>
          <a:p>
            <a:pPr marL="0" indent="0" algn="just">
              <a:lnSpc>
                <a:spcPct val="150000"/>
              </a:lnSpc>
              <a:spcAft>
                <a:spcPts val="800"/>
              </a:spcAft>
              <a:buFont typeface="Wingdings" panose="05000000000000000000" pitchFamily="2" charset="2"/>
              <a:buNone/>
            </a:pPr>
            <a:endParaRPr lang="en-CY" sz="1200" dirty="0">
              <a:solidFill>
                <a:schemeClr val="accent5">
                  <a:lumMod val="50000"/>
                </a:schemeClr>
              </a:solidFill>
            </a:endParaRPr>
          </a:p>
          <a:p>
            <a:endParaRPr lang="en-CY" b="1" dirty="0"/>
          </a:p>
        </p:txBody>
      </p:sp>
      <p:sp>
        <p:nvSpPr>
          <p:cNvPr id="4" name="Slide Number Placeholder 3"/>
          <p:cNvSpPr>
            <a:spLocks noGrp="1"/>
          </p:cNvSpPr>
          <p:nvPr>
            <p:ph type="sldNum" sz="quarter" idx="5"/>
          </p:nvPr>
        </p:nvSpPr>
        <p:spPr/>
        <p:txBody>
          <a:bodyPr/>
          <a:lstStyle/>
          <a:p>
            <a:fld id="{D885496A-22AE-41B6-A312-71BD73958632}" type="slidenum">
              <a:rPr lang="en-US" smtClean="0"/>
              <a:t>3</a:t>
            </a:fld>
            <a:endParaRPr lang="en-US"/>
          </a:p>
        </p:txBody>
      </p:sp>
    </p:spTree>
    <p:extLst>
      <p:ext uri="{BB962C8B-B14F-4D97-AF65-F5344CB8AC3E}">
        <p14:creationId xmlns:p14="http://schemas.microsoft.com/office/powerpoint/2010/main" val="149303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D3163-E1B2-C198-02A4-BAC01CC5B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2106C-64A2-9C02-DF59-034BA8ACA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CC1FA3-4540-2CDA-E2EC-76AF7E94A8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i="1" dirty="0">
                <a:solidFill>
                  <a:schemeClr val="accent5">
                    <a:lumMod val="50000"/>
                  </a:schemeClr>
                </a:solidFill>
              </a:rPr>
              <a:t>Η τελευταία δράση για τους οργανισμούς είναι τα σχέδια εθελοντισμού, τα οποία προσφέρουν στους </a:t>
            </a:r>
            <a:r>
              <a:rPr lang="el-GR" sz="1200" b="1" i="1" dirty="0">
                <a:solidFill>
                  <a:schemeClr val="accent5">
                    <a:lumMod val="50000"/>
                  </a:schemeClr>
                </a:solidFill>
              </a:rPr>
              <a:t>οργανισμούς</a:t>
            </a:r>
            <a:r>
              <a:rPr lang="el-GR" sz="1200" i="1" dirty="0">
                <a:solidFill>
                  <a:schemeClr val="accent5">
                    <a:lumMod val="50000"/>
                  </a:schemeClr>
                </a:solidFill>
              </a:rPr>
              <a:t> τη δυνατότητα να διευρύνουν τον αντίκτυπό τους, είτε μέσω της </a:t>
            </a:r>
            <a:r>
              <a:rPr lang="el-GR" sz="1200" i="1" u="sng" dirty="0">
                <a:solidFill>
                  <a:schemeClr val="accent5">
                    <a:lumMod val="50000"/>
                  </a:schemeClr>
                </a:solidFill>
              </a:rPr>
              <a:t>φιλοξενίας</a:t>
            </a:r>
            <a:r>
              <a:rPr lang="el-GR" sz="1200" i="1" dirty="0">
                <a:solidFill>
                  <a:schemeClr val="accent5">
                    <a:lumMod val="50000"/>
                  </a:schemeClr>
                </a:solidFill>
              </a:rPr>
              <a:t> είτε μέσω της </a:t>
            </a:r>
            <a:r>
              <a:rPr lang="el-GR" sz="1200" i="1" u="sng" dirty="0">
                <a:solidFill>
                  <a:schemeClr val="accent5">
                    <a:lumMod val="50000"/>
                  </a:schemeClr>
                </a:solidFill>
              </a:rPr>
              <a:t>αποστολής εθελοντών </a:t>
            </a:r>
            <a:r>
              <a:rPr lang="el-GR" sz="1200" i="1" dirty="0">
                <a:solidFill>
                  <a:schemeClr val="accent5">
                    <a:lumMod val="50000"/>
                  </a:schemeClr>
                </a:solidFill>
              </a:rPr>
              <a:t>στο εξωτερικό.</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a:extLst>
              <a:ext uri="{FF2B5EF4-FFF2-40B4-BE49-F238E27FC236}">
                <a16:creationId xmlns:a16="http://schemas.microsoft.com/office/drawing/2014/main" id="{8AF87572-2DD3-1033-053E-9C01D8D62666}"/>
              </a:ext>
            </a:extLst>
          </p:cNvPr>
          <p:cNvSpPr>
            <a:spLocks noGrp="1"/>
          </p:cNvSpPr>
          <p:nvPr>
            <p:ph type="sldNum" sz="quarter" idx="5"/>
          </p:nvPr>
        </p:nvSpPr>
        <p:spPr/>
        <p:txBody>
          <a:bodyPr/>
          <a:lstStyle/>
          <a:p>
            <a:fld id="{D885496A-22AE-41B6-A312-71BD73958632}" type="slidenum">
              <a:rPr lang="en-US" smtClean="0"/>
              <a:t>30</a:t>
            </a:fld>
            <a:endParaRPr lang="en-US"/>
          </a:p>
        </p:txBody>
      </p:sp>
    </p:spTree>
    <p:extLst>
      <p:ext uri="{BB962C8B-B14F-4D97-AF65-F5344CB8AC3E}">
        <p14:creationId xmlns:p14="http://schemas.microsoft.com/office/powerpoint/2010/main" val="3317406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l-GR" b="0" i="0" dirty="0">
                <a:solidFill>
                  <a:srgbClr val="757575"/>
                </a:solidFill>
                <a:effectLst/>
                <a:latin typeface="Arial" panose="020B0604020202020204" pitchFamily="34" charset="0"/>
              </a:rPr>
              <a:t>Ποιοι μπορούν να υποβάλουν αίτηση ;</a:t>
            </a:r>
          </a:p>
          <a:p>
            <a:pPr algn="l"/>
            <a:endParaRPr lang="el-GR" b="0" i="0" dirty="0">
              <a:solidFill>
                <a:srgbClr val="757575"/>
              </a:solidFill>
              <a:effectLst/>
              <a:latin typeface="Arial" panose="020B0604020202020204" pitchFamily="34" charset="0"/>
            </a:endParaRPr>
          </a:p>
          <a:p>
            <a:r>
              <a:rPr lang="el-GR" b="0" i="0" dirty="0">
                <a:solidFill>
                  <a:srgbClr val="757575"/>
                </a:solidFill>
                <a:effectLst/>
                <a:latin typeface="Arial" panose="020B0604020202020204" pitchFamily="34" charset="0"/>
              </a:rPr>
              <a:t>Δημόσιος ή ιδιωτικός φορέας, είτε μη κερδοσκοπικός είτε κερδοσκοπικός, σε τοπικό, περιφερειακό, εθνικό ή διεθνές επίπεδο, που είναι νομικά εγκατεστημένος σε κράτος μέλος της ΕΕ, σε τρίτη χώρα συνδεδεμένη με το Πρόγραμμα ή σε τρίτη χώρα μη συνδεδεμένη με το Πρόγραμμα, καθώς και οποιοσδήποτε διεθνής οργανισμός, μπορεί να συμμετάσχει.</a:t>
            </a:r>
            <a:r>
              <a:rPr lang="el-GR" b="0" dirty="0"/>
              <a:t> Να επισημάνουμε ότι θα πρέπει ο κάθε οργανισμός θα πρέπει να είναι εγγεγραμμένοι στο αντίστοιχο μητρώο εφόρου σωματείων ή εταιρειών. </a:t>
            </a:r>
            <a:endParaRPr lang="el-GR" b="0" i="0" dirty="0">
              <a:solidFill>
                <a:srgbClr val="757575"/>
              </a:solidFill>
              <a:effectLst/>
              <a:latin typeface="Arial" panose="020B0604020202020204" pitchFamily="34" charset="0"/>
            </a:endParaRPr>
          </a:p>
          <a:p>
            <a:pPr algn="l"/>
            <a:r>
              <a:rPr lang="el-GR" b="0" i="0" dirty="0">
                <a:solidFill>
                  <a:srgbClr val="757575"/>
                </a:solidFill>
                <a:effectLst/>
                <a:latin typeface="Arial" panose="020B0604020202020204" pitchFamily="34" charset="0"/>
              </a:rPr>
              <a:t>Για να μπορεί ένας οργανισμός στην Κύπρο να υποβάλει αίτηση για χρηματοδότηση στην Εθνική Υπηρεσία της Κύπρου θα πρέπει να κατέχει Σήμα Ποιότητας </a:t>
            </a:r>
            <a:r>
              <a:rPr lang="el-GR" b="0" i="0" dirty="0" err="1">
                <a:solidFill>
                  <a:srgbClr val="757575"/>
                </a:solidFill>
                <a:effectLst/>
                <a:latin typeface="Arial" panose="020B0604020202020204" pitchFamily="34" charset="0"/>
              </a:rPr>
              <a:t>Επικεφαλή</a:t>
            </a:r>
            <a:r>
              <a:rPr lang="el-GR" b="0" i="0" dirty="0">
                <a:solidFill>
                  <a:srgbClr val="757575"/>
                </a:solidFill>
                <a:effectLst/>
                <a:latin typeface="Arial" panose="020B0604020202020204" pitchFamily="34" charset="0"/>
              </a:rPr>
              <a:t> Οργανισμού.</a:t>
            </a:r>
          </a:p>
          <a:p>
            <a:pPr algn="l"/>
            <a:r>
              <a:rPr lang="el-GR" b="0" i="0" dirty="0">
                <a:solidFill>
                  <a:srgbClr val="757575"/>
                </a:solidFill>
                <a:effectLst/>
                <a:latin typeface="Arial" panose="020B0604020202020204" pitchFamily="34" charset="0"/>
              </a:rPr>
              <a:t>Διαφορετικά μπορεί να συμμετέχει ως Εταίρος σε ένα έργο, αλλά δεν μπορεί να υποβάλει αίτηση για επιχορήγηση εξ ονόματός του.</a:t>
            </a:r>
          </a:p>
          <a:p>
            <a:endParaRPr lang="el-GR" b="1" dirty="0"/>
          </a:p>
          <a:p>
            <a:endParaRPr lang="el-GR" b="1" dirty="0"/>
          </a:p>
        </p:txBody>
      </p:sp>
      <p:sp>
        <p:nvSpPr>
          <p:cNvPr id="4" name="Slide Number Placeholder 3"/>
          <p:cNvSpPr>
            <a:spLocks noGrp="1"/>
          </p:cNvSpPr>
          <p:nvPr>
            <p:ph type="sldNum" sz="quarter" idx="5"/>
          </p:nvPr>
        </p:nvSpPr>
        <p:spPr/>
        <p:txBody>
          <a:bodyPr/>
          <a:lstStyle/>
          <a:p>
            <a:fld id="{D885496A-22AE-41B6-A312-71BD73958632}" type="slidenum">
              <a:rPr lang="en-US" smtClean="0"/>
              <a:t>31</a:t>
            </a:fld>
            <a:endParaRPr lang="en-US"/>
          </a:p>
        </p:txBody>
      </p:sp>
    </p:spTree>
    <p:extLst>
      <p:ext uri="{BB962C8B-B14F-4D97-AF65-F5344CB8AC3E}">
        <p14:creationId xmlns:p14="http://schemas.microsoft.com/office/powerpoint/2010/main" val="43029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1" dirty="0"/>
          </a:p>
        </p:txBody>
      </p:sp>
      <p:sp>
        <p:nvSpPr>
          <p:cNvPr id="4" name="Slide Number Placeholder 3"/>
          <p:cNvSpPr>
            <a:spLocks noGrp="1"/>
          </p:cNvSpPr>
          <p:nvPr>
            <p:ph type="sldNum" sz="quarter" idx="5"/>
          </p:nvPr>
        </p:nvSpPr>
        <p:spPr/>
        <p:txBody>
          <a:bodyPr/>
          <a:lstStyle/>
          <a:p>
            <a:fld id="{D885496A-22AE-41B6-A312-71BD73958632}" type="slidenum">
              <a:rPr lang="en-US" smtClean="0"/>
              <a:t>32</a:t>
            </a:fld>
            <a:endParaRPr lang="en-US"/>
          </a:p>
        </p:txBody>
      </p:sp>
    </p:spTree>
    <p:extLst>
      <p:ext uri="{BB962C8B-B14F-4D97-AF65-F5344CB8AC3E}">
        <p14:creationId xmlns:p14="http://schemas.microsoft.com/office/powerpoint/2010/main" val="1373118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Ατομικός εθελοντισμός</a:t>
            </a:r>
          </a:p>
          <a:p>
            <a:r>
              <a:rPr lang="el-GR" b="0" dirty="0"/>
              <a:t>Οι διασυνοριακές ατομικές εθελοντικές δραστηριότητες περιλαμβάνουν τουλάχιστον 2 οργανισμούς. Θα πρέπει να καλύπτουν τους ακόλουθους ρόλους:</a:t>
            </a:r>
          </a:p>
          <a:p>
            <a:r>
              <a:rPr lang="el-GR" b="0" dirty="0"/>
              <a:t>ρόλος υποδοχής - καλύπτει όλο το φάσμα των δραστηριοτήτων που σχετίζονται με τη φιλοξενία ενός συμμετέχοντος, συμπεριλαμβανομένης της ανάπτυξης ενός προγράμματος δραστηριοτήτων και καθοδήγησης</a:t>
            </a:r>
          </a:p>
          <a:p>
            <a:r>
              <a:rPr lang="el-GR" b="0" dirty="0"/>
              <a:t>υποστηρικτικός ρόλος - συνεπάγεται την υποστήριξη, την προετοιμασία και την εκπαίδευση των συμμετεχόντων πριν από την αναχώρηση, καθώς και τη διαμεσολάβηση μεταξύ αυτών και του οργανισμού που τους φιλοξενεί.</a:t>
            </a:r>
          </a:p>
          <a:p>
            <a:r>
              <a:rPr lang="el-GR" b="0" dirty="0"/>
              <a:t>Για τον ατομικό εθελοντισμό στη χώρα, αρκεί ένας οργανισμός που διαθέτει Ετικέτα Ποιότητας για ρόλο υποδοχής.</a:t>
            </a:r>
            <a:endParaRPr lang="en-US" b="0" dirty="0"/>
          </a:p>
        </p:txBody>
      </p:sp>
      <p:sp>
        <p:nvSpPr>
          <p:cNvPr id="4" name="Slide Number Placeholder 3"/>
          <p:cNvSpPr>
            <a:spLocks noGrp="1"/>
          </p:cNvSpPr>
          <p:nvPr>
            <p:ph type="sldNum" sz="quarter" idx="5"/>
          </p:nvPr>
        </p:nvSpPr>
        <p:spPr/>
        <p:txBody>
          <a:bodyPr/>
          <a:lstStyle/>
          <a:p>
            <a:fld id="{D885496A-22AE-41B6-A312-71BD73958632}" type="slidenum">
              <a:rPr lang="en-US" smtClean="0"/>
              <a:t>33</a:t>
            </a:fld>
            <a:endParaRPr lang="en-US"/>
          </a:p>
        </p:txBody>
      </p:sp>
    </p:spTree>
    <p:extLst>
      <p:ext uri="{BB962C8B-B14F-4D97-AF65-F5344CB8AC3E}">
        <p14:creationId xmlns:p14="http://schemas.microsoft.com/office/powerpoint/2010/main" val="2454464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CAE8F-01E8-EED7-E50B-FEDACE380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D3EFB-F26F-357B-39C5-6E189F4D6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8A2C3-20CA-F9AB-5249-7DCDCF00EF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Η σύνθεση των ομάδων εθελοντισμού πρέπει να είναι διεθνής· τουλάχιστον το ένα τέταρτο των εθελοντών πρέπει να προέρχονται από χώρα άλλη από εκείνη στην οποία πραγματοποιείται η δραστηριότητα και </a:t>
            </a:r>
            <a:r>
              <a:rPr lang="el-GR" b="0" dirty="0">
                <a:solidFill>
                  <a:srgbClr val="5B9BD5">
                    <a:lumMod val="50000"/>
                  </a:srgbClr>
                </a:solidFill>
              </a:rPr>
              <a:t>τουλάχιστον 5 συμμετέχοντες ανά δραστηριότητα του ομαδικού εθελοντισμού, οι </a:t>
            </a:r>
            <a:r>
              <a:rPr lang="el-GR" dirty="0">
                <a:solidFill>
                  <a:srgbClr val="5B9BD5">
                    <a:lumMod val="50000"/>
                  </a:srgbClr>
                </a:solidFill>
              </a:rPr>
              <a:t>οποίοι προέρχονται από τουλάχιστον 2 διαφορετικές χώρες από τις οποίες η μία είναι κράτος μέλος της ΕΕ ή τρίτη χώρα συνδεδεμένη με το πρόγραμμα.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5B9BD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Στα πλεονεκτήματα του συγκεκριμένου είδους ομαδικών δραστηριοτήτων έναντι των συνηθισμένων δραστηριοτήτων ατομικού εθελοντισμού συγκαταλέγονται τα εξής: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οι εθελοντές υλοποιούν τη δραστηριότητα ομαδικά. Αυτό μπορεί να αποτελεί κίνητρο για νέους που δεν αισθάνονται έτοιμοι να βιώσουν μόνοι τους εμπειρίες οι οποίες συνιστούν πρόκληση. Η δραστηριότητα είναι επίσης μικρότερη σε διάρκεια. Αυτό μπορεί να ενθαρρύνει τη συμμετοχή των νέων που δεν έχουν τη δυνατότητα να δεσμευθούν για μεγάλο χρονικό διάστημα λόγω των σπουδών ή της εργασίας τους, αλλά επιθυμούν παρά ταύτα να παράσχουν συνδρομή στην κοινότητα·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 ▪ το γεγονός αυτό καθιστά τις ομάδες εθελοντισμού ιδιαίτερα κατάλληλες για μια πρώτη εμπειρία στον τομέα του εθελοντισμού. Ως εκ τούτου, μπορούν να χρησιμεύσουν ως αφετηρία για μακροπρόθεσμες δραστηριότητες ή να αποτελέσουν κίνητρο για την έναρξη δικού τους έργου αλληλεγγύης.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n-US" b="1" dirty="0"/>
          </a:p>
        </p:txBody>
      </p:sp>
      <p:sp>
        <p:nvSpPr>
          <p:cNvPr id="4" name="Slide Number Placeholder 3">
            <a:extLst>
              <a:ext uri="{FF2B5EF4-FFF2-40B4-BE49-F238E27FC236}">
                <a16:creationId xmlns:a16="http://schemas.microsoft.com/office/drawing/2014/main" id="{7E3052E7-D1E2-3243-54DF-80C98D37512C}"/>
              </a:ext>
            </a:extLst>
          </p:cNvPr>
          <p:cNvSpPr>
            <a:spLocks noGrp="1"/>
          </p:cNvSpPr>
          <p:nvPr>
            <p:ph type="sldNum" sz="quarter" idx="5"/>
          </p:nvPr>
        </p:nvSpPr>
        <p:spPr/>
        <p:txBody>
          <a:bodyPr/>
          <a:lstStyle/>
          <a:p>
            <a:fld id="{D885496A-22AE-41B6-A312-71BD73958632}" type="slidenum">
              <a:rPr lang="en-US" smtClean="0"/>
              <a:t>34</a:t>
            </a:fld>
            <a:endParaRPr lang="en-US"/>
          </a:p>
        </p:txBody>
      </p:sp>
    </p:spTree>
    <p:extLst>
      <p:ext uri="{BB962C8B-B14F-4D97-AF65-F5344CB8AC3E}">
        <p14:creationId xmlns:p14="http://schemas.microsoft.com/office/powerpoint/2010/main" val="215422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AB762-732C-28EF-F23D-15C4035BF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09C4E-FDD3-347A-2599-8E24D3FB1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6CC82-EFC2-83F3-BB50-94E6641E0B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dirty="0">
                <a:solidFill>
                  <a:srgbClr val="545454"/>
                </a:solidFill>
                <a:latin typeface="Kollektif Bold"/>
                <a:ea typeface="+mj-ea"/>
                <a:cs typeface="+mj-cs"/>
              </a:rPr>
              <a:t>Οι Προπαρασκευαστικές επισκέψεις είναι οι δραστηριότητες που π</a:t>
            </a:r>
            <a:r>
              <a:rPr lang="el-GR" b="0" dirty="0">
                <a:solidFill>
                  <a:srgbClr val="5B9BD5">
                    <a:lumMod val="50000"/>
                  </a:srgbClr>
                </a:solidFill>
              </a:rPr>
              <a:t>ραγματοποιούνται στον χώρο όπου θα λάβει χώρα η εθελοντική δραστηριότητα και λαμβάνουν μέρος οι εκπρόσωποι των συμμετεχόντων οργανισμών και νέοι με λιγότερες ευκαιρίες που συμμετέχουν στη δραστηριότητα εθελοντισμού, συμπεριλαμβανομένων των συνοδών, εάν αυτό είναι απαραίτητο.</a:t>
            </a:r>
          </a:p>
          <a:p>
            <a:r>
              <a:rPr lang="el-GR" b="0" dirty="0"/>
              <a:t>Συνήθως διαρκούν 1 με 2 μέρες</a:t>
            </a:r>
            <a:endParaRPr lang="en-US" b="0" dirty="0"/>
          </a:p>
          <a:p>
            <a:r>
              <a:rPr lang="el-GR" b="0" dirty="0"/>
              <a:t>Μπορεί να αιτηθεί ο οργανισμός στην αίτηση του</a:t>
            </a:r>
            <a:endParaRPr lang="en-US" b="0" dirty="0"/>
          </a:p>
        </p:txBody>
      </p:sp>
      <p:sp>
        <p:nvSpPr>
          <p:cNvPr id="4" name="Slide Number Placeholder 3">
            <a:extLst>
              <a:ext uri="{FF2B5EF4-FFF2-40B4-BE49-F238E27FC236}">
                <a16:creationId xmlns:a16="http://schemas.microsoft.com/office/drawing/2014/main" id="{037E93C6-DFF9-C6D3-6014-2D465409EAF3}"/>
              </a:ext>
            </a:extLst>
          </p:cNvPr>
          <p:cNvSpPr>
            <a:spLocks noGrp="1"/>
          </p:cNvSpPr>
          <p:nvPr>
            <p:ph type="sldNum" sz="quarter" idx="5"/>
          </p:nvPr>
        </p:nvSpPr>
        <p:spPr/>
        <p:txBody>
          <a:bodyPr/>
          <a:lstStyle/>
          <a:p>
            <a:fld id="{D885496A-22AE-41B6-A312-71BD73958632}" type="slidenum">
              <a:rPr lang="en-US" smtClean="0"/>
              <a:t>35</a:t>
            </a:fld>
            <a:endParaRPr lang="en-US"/>
          </a:p>
        </p:txBody>
      </p:sp>
    </p:spTree>
    <p:extLst>
      <p:ext uri="{BB962C8B-B14F-4D97-AF65-F5344CB8AC3E}">
        <p14:creationId xmlns:p14="http://schemas.microsoft.com/office/powerpoint/2010/main" val="794283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5175B-0B4C-BA20-2FCF-6CD49692F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895EC-E6B9-C4DD-D163-3FD4D87DB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CE823-149E-FBD5-F4DC-1000B839E7C8}"/>
              </a:ext>
            </a:extLst>
          </p:cNvPr>
          <p:cNvSpPr>
            <a:spLocks noGrp="1"/>
          </p:cNvSpPr>
          <p:nvPr>
            <p:ph type="body" idx="1"/>
          </p:nvPr>
        </p:nvSpPr>
        <p:spPr/>
        <p:txBody>
          <a:bodyPr/>
          <a:lstStyle/>
          <a:p>
            <a:pPr algn="l"/>
            <a:r>
              <a:rPr lang="el-GR" sz="2800" b="0" i="0" dirty="0">
                <a:solidFill>
                  <a:srgbClr val="757575"/>
                </a:solidFill>
                <a:effectLst/>
                <a:latin typeface="Arial" panose="020B0604020202020204" pitchFamily="34" charset="0"/>
              </a:rPr>
              <a:t>Εάν ο οργανισμός σας υποβάλει αίτηση για εθελοντικό έργο, η επιχορήγηση θα πρέπει να καλύπτει τα ακόλουθα έξοδα: </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δαπάνες διαχείρισης έργου (π.χ. σχεδιασμός, χρηματοδότηση, συντονισμός)</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κόστος δραστηριότητας (π.χ. προετοιμασίες, παρακολούθηση και υποστήριξη των συμμετεχόντων, διαμονή και φαγητό)</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συνεισφορά στα έξοδα ταξιδιού των συμμετεχόντων</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υποστήριξη για συμμετέχοντες με λιγότερες ευκαιρίες</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συνεισφορά στα πρόσθετα προσωπικά έξοδα των συμμετεχόντων</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γλωσσική υποστήριξη</a:t>
            </a:r>
          </a:p>
          <a:p>
            <a:pPr algn="l">
              <a:lnSpc>
                <a:spcPts val="2100"/>
              </a:lnSpc>
              <a:buFont typeface="Arial" panose="020B0604020202020204" pitchFamily="34" charset="0"/>
              <a:buChar char="•"/>
            </a:pPr>
            <a:r>
              <a:rPr lang="el-GR" sz="2800" b="0" i="0" dirty="0">
                <a:solidFill>
                  <a:srgbClr val="757575"/>
                </a:solidFill>
                <a:effectLst/>
                <a:latin typeface="Arial" panose="020B0604020202020204" pitchFamily="34" charset="0"/>
              </a:rPr>
              <a:t>έκτακτες και συμπληρωματικές δαπάνες δραστηριότητας.</a:t>
            </a:r>
          </a:p>
          <a:p>
            <a:endParaRPr lang="el-GR" sz="1800" b="1"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BUDGET ALLOCATION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In this simplified application procedure, the applications do not undergo a qualitative assessment and therefore no award criteria are applied. The awarded grant amount will depend on a number of elements: </a:t>
            </a:r>
          </a:p>
          <a:p>
            <a:r>
              <a:rPr lang="en-US" sz="1800" b="0" i="0" u="none" strike="noStrike" baseline="0" dirty="0">
                <a:solidFill>
                  <a:srgbClr val="000000"/>
                </a:solidFill>
                <a:latin typeface="Wingdings" panose="05000000000000000000" pitchFamily="2" charset="2"/>
              </a:rPr>
              <a:t>▪ the total budget available for allocation ; </a:t>
            </a:r>
          </a:p>
          <a:p>
            <a:r>
              <a:rPr lang="en-US" sz="1800" b="0" i="0" u="none" strike="noStrike" baseline="0" dirty="0">
                <a:solidFill>
                  <a:srgbClr val="000000"/>
                </a:solidFill>
                <a:latin typeface="Wingdings" panose="05000000000000000000" pitchFamily="2" charset="2"/>
              </a:rPr>
              <a:t>▪ the requested activities; </a:t>
            </a:r>
          </a:p>
          <a:p>
            <a:r>
              <a:rPr lang="en-US" sz="1800" b="0" i="0" u="none" strike="noStrike" baseline="0" dirty="0">
                <a:solidFill>
                  <a:srgbClr val="000000"/>
                </a:solidFill>
                <a:latin typeface="Wingdings" panose="05000000000000000000" pitchFamily="2" charset="2"/>
              </a:rPr>
              <a:t>▪ the minimum and maximum grant; </a:t>
            </a:r>
          </a:p>
          <a:p>
            <a:r>
              <a:rPr lang="en-US" sz="1800" b="0" i="0" u="none" strike="noStrike" baseline="0" dirty="0">
                <a:solidFill>
                  <a:srgbClr val="000000"/>
                </a:solidFill>
                <a:latin typeface="Wingdings" panose="05000000000000000000" pitchFamily="2" charset="2"/>
              </a:rPr>
              <a:t>▪ the score of the Quality Label application for lead </a:t>
            </a:r>
            <a:r>
              <a:rPr lang="en-US" sz="1800" b="0" i="0" u="none" strike="noStrike" baseline="0" dirty="0" err="1">
                <a:solidFill>
                  <a:srgbClr val="000000"/>
                </a:solidFill>
                <a:latin typeface="Wingdings" panose="05000000000000000000" pitchFamily="2" charset="2"/>
              </a:rPr>
              <a:t>organisation</a:t>
            </a:r>
            <a:r>
              <a:rPr lang="en-US" sz="1800" b="0" i="0" u="none" strike="noStrike" baseline="0" dirty="0">
                <a:solidFill>
                  <a:srgbClr val="000000"/>
                </a:solidFill>
                <a:latin typeface="Wingdings" panose="05000000000000000000" pitchFamily="2" charset="2"/>
              </a:rPr>
              <a:t>; </a:t>
            </a: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000000"/>
                </a:solidFill>
                <a:latin typeface="Calibri" panose="020F0502020204030204" pitchFamily="34" charset="0"/>
              </a:rPr>
              <a:t>applicant’s performance</a:t>
            </a:r>
            <a:r>
              <a:rPr lang="en-US" sz="1800" b="0" i="0" u="none" strike="noStrike" baseline="0" dirty="0">
                <a:solidFill>
                  <a:srgbClr val="5C2D91"/>
                </a:solidFill>
                <a:latin typeface="Calibri" panose="020F0502020204030204" pitchFamily="34" charset="0"/>
              </a:rPr>
              <a:t>; (progress report score, budget absorption and final report score of the last completed volunteering project, if available);</a:t>
            </a:r>
          </a:p>
          <a:p>
            <a:r>
              <a:rPr lang="en-US" sz="1800" b="0" i="0" u="none" strike="noStrike" baseline="0" dirty="0">
                <a:solidFill>
                  <a:srgbClr val="5C2D91"/>
                </a:solidFill>
                <a:latin typeface="Wingdings" panose="05000000000000000000" pitchFamily="2" charset="2"/>
              </a:rPr>
              <a:t>▪ </a:t>
            </a:r>
            <a:r>
              <a:rPr lang="en-US" sz="1800" b="0" i="0" u="none" strike="noStrike" baseline="0" dirty="0">
                <a:solidFill>
                  <a:srgbClr val="000000"/>
                </a:solidFill>
                <a:latin typeface="Calibri" panose="020F0502020204030204" pitchFamily="34" charset="0"/>
              </a:rPr>
              <a:t>policy priorities and thematic areas addressed by the activities applied for</a:t>
            </a:r>
            <a:r>
              <a:rPr lang="en-US" sz="1800" b="0" i="0" u="none" strike="noStrike" baseline="0" dirty="0">
                <a:solidFill>
                  <a:srgbClr val="5C2D91"/>
                </a:solidFill>
                <a:latin typeface="Calibri" panose="020F0502020204030204" pitchFamily="34" charset="0"/>
              </a:rPr>
              <a:t>;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Wingdings" panose="05000000000000000000" pitchFamily="2" charset="2"/>
              </a:rPr>
              <a:t>▪ </a:t>
            </a:r>
            <a:r>
              <a:rPr lang="en-US" sz="1800" b="0" i="0" u="none" strike="noStrike" baseline="0" dirty="0">
                <a:solidFill>
                  <a:srgbClr val="5C2D91"/>
                </a:solidFill>
                <a:latin typeface="Calibri" panose="020F0502020204030204" pitchFamily="34" charset="0"/>
              </a:rPr>
              <a:t>proportion of young people with fewer opportunities involved</a:t>
            </a:r>
            <a:r>
              <a:rPr lang="en-US" sz="1800" b="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Detailed rules on basic and maximum grant, scoring of the allocation criteria, weighting of each criterion, the allocation method, and the budget available for </a:t>
            </a:r>
            <a:r>
              <a:rPr lang="en-US" sz="1800" b="0" i="0" u="none" strike="noStrike" baseline="0" dirty="0" err="1">
                <a:solidFill>
                  <a:srgbClr val="5C2D91"/>
                </a:solidFill>
                <a:latin typeface="Calibri" panose="020F0502020204030204" pitchFamily="34" charset="0"/>
              </a:rPr>
              <a:t>accreditedvolunteering</a:t>
            </a:r>
            <a:r>
              <a:rPr lang="en-US" sz="1800" b="0" i="0" u="none" strike="noStrike" baseline="0" dirty="0">
                <a:solidFill>
                  <a:srgbClr val="5C2D91"/>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projects will be published by the National Agency ahead of the call deadline. </a:t>
            </a:r>
            <a:endParaRPr lang="en-US" b="1" dirty="0"/>
          </a:p>
        </p:txBody>
      </p:sp>
      <p:sp>
        <p:nvSpPr>
          <p:cNvPr id="4" name="Slide Number Placeholder 3">
            <a:extLst>
              <a:ext uri="{FF2B5EF4-FFF2-40B4-BE49-F238E27FC236}">
                <a16:creationId xmlns:a16="http://schemas.microsoft.com/office/drawing/2014/main" id="{91412B6C-2273-4450-721F-F6011EDF72D0}"/>
              </a:ext>
            </a:extLst>
          </p:cNvPr>
          <p:cNvSpPr>
            <a:spLocks noGrp="1"/>
          </p:cNvSpPr>
          <p:nvPr>
            <p:ph type="sldNum" sz="quarter" idx="5"/>
          </p:nvPr>
        </p:nvSpPr>
        <p:spPr/>
        <p:txBody>
          <a:bodyPr/>
          <a:lstStyle/>
          <a:p>
            <a:fld id="{D885496A-22AE-41B6-A312-71BD73958632}" type="slidenum">
              <a:rPr lang="en-US" smtClean="0"/>
              <a:t>36</a:t>
            </a:fld>
            <a:endParaRPr lang="en-US"/>
          </a:p>
        </p:txBody>
      </p:sp>
    </p:spTree>
    <p:extLst>
      <p:ext uri="{BB962C8B-B14F-4D97-AF65-F5344CB8AC3E}">
        <p14:creationId xmlns:p14="http://schemas.microsoft.com/office/powerpoint/2010/main" val="657546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i="0" kern="0" dirty="0">
                <a:latin typeface="+mn-lt"/>
              </a:rPr>
              <a:t>Για να δικαιούστε χρηματοδότησης πρέπει να είστε νόμιμα εγκατεστημένος και εγγεγραμμένος στην Κύπρο για τουλάχιστον 1 χρόνο και πάλι πρέπει να αποκτήσετε το Σήμα Ποιότητας </a:t>
            </a:r>
            <a:r>
              <a:rPr lang="el-GR" sz="1200" i="0" kern="0" dirty="0" err="1">
                <a:latin typeface="+mn-lt"/>
              </a:rPr>
              <a:t>Επικεφαλή</a:t>
            </a:r>
            <a:r>
              <a:rPr lang="el-GR" sz="1200" i="0" kern="0" dirty="0">
                <a:latin typeface="+mn-lt"/>
              </a:rPr>
              <a:t> Οργανισμού</a:t>
            </a:r>
          </a:p>
          <a:p>
            <a:r>
              <a:rPr lang="el-GR" dirty="0"/>
              <a:t>Στη συγκεκριμένη απλοποιημένη διαδικασία αίτησης, οι αιτήσεις δεν υπόκεινται σε ποιοτική αξιολόγηση και, συνεπώς, δεν εφαρμόζονται κριτήρια απονομής. Το ποσό της επιχορήγησης που θα χορηγηθεί εξαρτάται από διάφορα στοιχεία:</a:t>
            </a:r>
          </a:p>
          <a:p>
            <a:r>
              <a:rPr lang="el-GR" dirty="0"/>
              <a:t>▪ τον συνολικό διαθέσιμο προϋπολογισμό για κατανομή,</a:t>
            </a:r>
            <a:br>
              <a:rPr lang="el-GR" dirty="0"/>
            </a:br>
            <a:r>
              <a:rPr lang="el-GR" dirty="0"/>
              <a:t>▪ τις ζητούμενες δραστηριότητες,</a:t>
            </a:r>
            <a:br>
              <a:rPr lang="el-GR" dirty="0"/>
            </a:br>
            <a:r>
              <a:rPr lang="el-GR" dirty="0"/>
              <a:t>▪ το ελάχιστο και μέγιστο ποσό επιχορήγησης,</a:t>
            </a:r>
            <a:br>
              <a:rPr lang="el-GR" dirty="0"/>
            </a:br>
            <a:r>
              <a:rPr lang="el-GR" dirty="0"/>
              <a:t>▪ τη βαθμολογία της αίτησης Σήματος Ποιότητας για τον οργανισμό συντονιστή,</a:t>
            </a:r>
            <a:br>
              <a:rPr lang="el-GR" dirty="0"/>
            </a:br>
            <a:r>
              <a:rPr lang="el-GR" dirty="0"/>
              <a:t>▪ την απόδοση του αιτούντος (βαθμολογία ενδιάμεσης αναφοράς, απορρόφηση προϋπολογισμού και βαθμολογία της τελικής αναφοράς του τελευταίου ολοκληρωμένου έργου εθελοντισμού, εφόσον υπάρχει),</a:t>
            </a:r>
            <a:br>
              <a:rPr lang="el-GR" dirty="0"/>
            </a:br>
            <a:r>
              <a:rPr lang="el-GR" dirty="0"/>
              <a:t>▪ τις πολιτικές προτεραιότητες και τις θεματικές περιοχές που καλύπτονται από τις αιτούμενες δραστηριότητες,</a:t>
            </a:r>
            <a:br>
              <a:rPr lang="el-GR" dirty="0"/>
            </a:br>
            <a:r>
              <a:rPr lang="el-GR" dirty="0"/>
              <a:t>▪ το ποσοστό συμμετοχής νέων με λιγότερες ευκαιρίες.</a:t>
            </a:r>
          </a:p>
          <a:p>
            <a:r>
              <a:rPr lang="el-GR" dirty="0"/>
              <a:t>Αναλυτικοί κανόνες σχετικά με την ελάχιστη και μέγιστη επιχορήγηση, τη βαθμολογία των κριτηρίων κατανομής, τη βαρύτητα κάθε κριτηρίου, τη μέθοδο κατανομής και τον διαθέσιμο προϋπολογισμό για τα διαπιστευμένα σχέδια εθελοντισμού δημοσιεύθηκαν χθες συγκεκριμένα από την Εθνική Υπηρεσία.</a:t>
            </a:r>
          </a:p>
        </p:txBody>
      </p:sp>
      <p:sp>
        <p:nvSpPr>
          <p:cNvPr id="4" name="Slide Number Placeholder 3"/>
          <p:cNvSpPr>
            <a:spLocks noGrp="1"/>
          </p:cNvSpPr>
          <p:nvPr>
            <p:ph type="sldNum" sz="quarter" idx="5"/>
          </p:nvPr>
        </p:nvSpPr>
        <p:spPr/>
        <p:txBody>
          <a:bodyPr/>
          <a:lstStyle/>
          <a:p>
            <a:fld id="{D885496A-22AE-41B6-A312-71BD73958632}" type="slidenum">
              <a:rPr lang="en-US" smtClean="0"/>
              <a:t>37</a:t>
            </a:fld>
            <a:endParaRPr lang="en-US"/>
          </a:p>
        </p:txBody>
      </p:sp>
    </p:spTree>
    <p:extLst>
      <p:ext uri="{BB962C8B-B14F-4D97-AF65-F5344CB8AC3E}">
        <p14:creationId xmlns:p14="http://schemas.microsoft.com/office/powerpoint/2010/main" val="430299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38</a:t>
            </a:fld>
            <a:endParaRPr lang="en-US"/>
          </a:p>
        </p:txBody>
      </p:sp>
    </p:spTree>
    <p:extLst>
      <p:ext uri="{BB962C8B-B14F-4D97-AF65-F5344CB8AC3E}">
        <p14:creationId xmlns:p14="http://schemas.microsoft.com/office/powerpoint/2010/main" val="295531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CFAA3-3037-AC69-878D-8084D7A3D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87FD8-C701-D545-77BB-51E8FC867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5A6C8-FCA3-4FD7-5E9F-B3B93AC278DB}"/>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l-GR" sz="1200" b="0" i="0" strike="noStrike" kern="1200" cap="none" spc="0" normalizeH="0" baseline="0" noProof="0" dirty="0">
                <a:ln>
                  <a:noFill/>
                </a:ln>
                <a:solidFill>
                  <a:srgbClr val="002060"/>
                </a:solidFill>
                <a:effectLst/>
                <a:uLnTx/>
                <a:uFillTx/>
                <a:latin typeface="Calibri" panose="020F0502020204030204"/>
                <a:ea typeface="+mn-ea"/>
                <a:cs typeface="+mn-cs"/>
              </a:rPr>
              <a:t>Για τους οργανισμούς που φιλοξενούν εθελοντές στην Κύπρο θα πρέπει να ενημερώνουν τους εθελοντές για τις εκπαιδεύσεις που διοργανώνονται από την Εθνική Υπηρεσία κατά τη διάρκεια της εθελοντικής τους υπηρεσίας. Θα αναρτηθούν στην </a:t>
            </a:r>
            <a:r>
              <a:rPr kumimoji="0" lang="el-GR" sz="1200" b="0" i="0" strike="noStrike" kern="1200" cap="none" spc="0" normalizeH="0" baseline="0" noProof="0" dirty="0" err="1">
                <a:ln>
                  <a:noFill/>
                </a:ln>
                <a:solidFill>
                  <a:srgbClr val="002060"/>
                </a:solidFill>
                <a:effectLst/>
                <a:uLnTx/>
                <a:uFillTx/>
                <a:latin typeface="Calibri" panose="020F0502020204030204"/>
                <a:ea typeface="+mn-ea"/>
                <a:cs typeface="+mn-cs"/>
              </a:rPr>
              <a:t>εθνικη</a:t>
            </a:r>
            <a:r>
              <a:rPr kumimoji="0" lang="el-GR" sz="1200" b="0" i="0" strike="noStrike" kern="1200" cap="none" spc="0" normalizeH="0" baseline="0" noProof="0" dirty="0">
                <a:ln>
                  <a:noFill/>
                </a:ln>
                <a:solidFill>
                  <a:srgbClr val="002060"/>
                </a:solidFill>
                <a:effectLst/>
                <a:uLnTx/>
                <a:uFillTx/>
                <a:latin typeface="Calibri" panose="020F0502020204030204"/>
                <a:ea typeface="+mn-ea"/>
                <a:cs typeface="+mn-cs"/>
              </a:rPr>
              <a:t> μας ιστοσελίδα αρχές του χρόνου και θα ενημερωθούν αντίστοιχα οι οργανώσεις.</a:t>
            </a:r>
            <a:endParaRPr kumimoji="0" lang="en-US" sz="1200" b="0" i="0"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en-US" sz="1200" b="1" i="0" strike="noStrike" kern="1200" cap="none" spc="0" normalizeH="0" baseline="0" noProof="0" dirty="0">
              <a:ln>
                <a:noFill/>
              </a:ln>
              <a:solidFill>
                <a:srgbClr val="002060"/>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200" b="1" i="0" strike="noStrike" kern="1200" cap="none" spc="0" normalizeH="0" baseline="0" noProof="0" dirty="0">
                <a:ln>
                  <a:noFill/>
                </a:ln>
                <a:solidFill>
                  <a:srgbClr val="002060"/>
                </a:solidFill>
                <a:effectLst/>
                <a:uLnTx/>
                <a:uFillTx/>
                <a:latin typeface="Calibri" panose="020F0502020204030204"/>
                <a:ea typeface="+mn-ea"/>
                <a:cs typeface="+mn-cs"/>
              </a:rPr>
              <a:t>On-</a:t>
            </a: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arrival</a:t>
            </a:r>
            <a:r>
              <a:rPr kumimoji="0" lang="el-GR" sz="1200" b="1" i="0"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training</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 κατά την </a:t>
            </a:r>
            <a:r>
              <a:rPr kumimoji="0" lang="el-GR" sz="1200" b="1" i="0" u="none" strike="noStrike" kern="1200" cap="none" spc="0" normalizeH="0" baseline="0" noProof="0" dirty="0">
                <a:ln>
                  <a:noFill/>
                </a:ln>
                <a:solidFill>
                  <a:srgbClr val="002060"/>
                </a:solidFill>
                <a:effectLst/>
                <a:uLnTx/>
                <a:uFillTx/>
                <a:latin typeface="Calibri" panose="020F0502020204030204"/>
                <a:ea typeface="+mn-ea"/>
                <a:cs typeface="+mn-cs"/>
              </a:rPr>
              <a:t>άφιξη εθελοντών </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με υπηρεσία τουλάχιστον 2 μηνών</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Mid-term</a:t>
            </a:r>
            <a:r>
              <a:rPr kumimoji="0" lang="el-GR" sz="1200" b="1" i="0"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evaluation</a:t>
            </a:r>
            <a:r>
              <a:rPr kumimoji="0" lang="el-GR" sz="1200" b="1" i="0"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200" b="1" i="0" strike="noStrike" kern="1200" cap="none" spc="0" normalizeH="0" baseline="0" noProof="0" dirty="0" err="1">
                <a:ln>
                  <a:noFill/>
                </a:ln>
                <a:solidFill>
                  <a:srgbClr val="002060"/>
                </a:solidFill>
                <a:effectLst/>
                <a:uLnTx/>
                <a:uFillTx/>
                <a:latin typeface="Calibri" panose="020F0502020204030204"/>
                <a:ea typeface="+mn-ea"/>
                <a:cs typeface="+mn-cs"/>
              </a:rPr>
              <a:t>meeting</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 συνάντηση </a:t>
            </a:r>
            <a:r>
              <a:rPr kumimoji="0" lang="el-GR" sz="1200" b="1" i="0" u="none" strike="noStrike" kern="1200" cap="none" spc="0" normalizeH="0" baseline="0" noProof="0" dirty="0">
                <a:ln>
                  <a:noFill/>
                </a:ln>
                <a:solidFill>
                  <a:srgbClr val="002060"/>
                </a:solidFill>
                <a:effectLst/>
                <a:uLnTx/>
                <a:uFillTx/>
                <a:latin typeface="Calibri" panose="020F0502020204030204"/>
                <a:ea typeface="+mn-ea"/>
                <a:cs typeface="+mn-cs"/>
              </a:rPr>
              <a:t>ενδιάμεσης αξιολόγησης </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των εθελοντών με υπηρεσία 6 μηνών+.</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Εκπαίδευση για Οργανισμούς - </a:t>
            </a:r>
            <a:r>
              <a:rPr lang="el-GR" dirty="0">
                <a:solidFill>
                  <a:srgbClr val="002060"/>
                </a:solidFill>
                <a:latin typeface="Calibri" panose="020F0502020204030204"/>
              </a:rPr>
              <a:t>υ</a:t>
            </a:r>
            <a:r>
              <a:rPr kumimoji="0" lang="el-GR" sz="1200" b="0" i="0" u="none" strike="noStrike" kern="1200" cap="none" spc="0" normalizeH="0" baseline="0" noProof="0" dirty="0" err="1">
                <a:ln>
                  <a:noFill/>
                </a:ln>
                <a:solidFill>
                  <a:srgbClr val="002060"/>
                </a:solidFill>
                <a:effectLst/>
                <a:uLnTx/>
                <a:uFillTx/>
                <a:latin typeface="Calibri" panose="020F0502020204030204"/>
                <a:ea typeface="+mn-ea"/>
                <a:cs typeface="+mn-cs"/>
              </a:rPr>
              <a:t>ποστήριξη</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200" b="1" i="0" u="none" strike="noStrike" kern="1200" cap="none" spc="0" normalizeH="0" baseline="0" noProof="0" dirty="0">
                <a:ln>
                  <a:noFill/>
                </a:ln>
                <a:solidFill>
                  <a:srgbClr val="002060"/>
                </a:solidFill>
                <a:effectLst/>
                <a:uLnTx/>
                <a:uFillTx/>
                <a:latin typeface="Calibri" panose="020F0502020204030204"/>
                <a:ea typeface="+mn-ea"/>
                <a:cs typeface="+mn-cs"/>
              </a:rPr>
              <a:t>νέων διαπιστευμένων οργανισμών </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με το Σήμα Ποιότητας.</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1200" b="1" i="0" u="none" strike="noStrike" kern="1200" cap="none" spc="0" normalizeH="0" baseline="0" noProof="0" dirty="0">
                <a:ln>
                  <a:noFill/>
                </a:ln>
                <a:solidFill>
                  <a:srgbClr val="002060"/>
                </a:solidFill>
                <a:effectLst/>
                <a:uLnTx/>
                <a:uFillTx/>
                <a:latin typeface="Calibri" panose="020F0502020204030204"/>
                <a:ea typeface="+mn-ea"/>
                <a:cs typeface="+mn-cs"/>
              </a:rPr>
              <a:t>Ετήσια συνάντηση </a:t>
            </a:r>
            <a:r>
              <a:rPr kumimoji="0" lang="el-GR" sz="1200" b="0" i="0" u="none" strike="noStrike" kern="1200" cap="none" spc="0" normalizeH="0" baseline="0" noProof="0" dirty="0">
                <a:ln>
                  <a:noFill/>
                </a:ln>
                <a:solidFill>
                  <a:srgbClr val="002060"/>
                </a:solidFill>
                <a:effectLst/>
                <a:uLnTx/>
                <a:uFillTx/>
                <a:latin typeface="Calibri" panose="020F0502020204030204"/>
                <a:ea typeface="+mn-ea"/>
                <a:cs typeface="+mn-cs"/>
              </a:rPr>
              <a:t>με δικαιούχους, εθελοντές αλλά και δυνητικούς συμμετέχοντες.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Slide Number Placeholder 3">
            <a:extLst>
              <a:ext uri="{FF2B5EF4-FFF2-40B4-BE49-F238E27FC236}">
                <a16:creationId xmlns:a16="http://schemas.microsoft.com/office/drawing/2014/main" id="{EBEDD405-9B82-13DD-DB70-A652DF69AE79}"/>
              </a:ext>
            </a:extLst>
          </p:cNvPr>
          <p:cNvSpPr>
            <a:spLocks noGrp="1"/>
          </p:cNvSpPr>
          <p:nvPr>
            <p:ph type="sldNum" sz="quarter" idx="5"/>
          </p:nvPr>
        </p:nvSpPr>
        <p:spPr/>
        <p:txBody>
          <a:bodyPr/>
          <a:lstStyle/>
          <a:p>
            <a:fld id="{D885496A-22AE-41B6-A312-71BD73958632}" type="slidenum">
              <a:rPr lang="en-US" smtClean="0"/>
              <a:t>39</a:t>
            </a:fld>
            <a:endParaRPr lang="en-US"/>
          </a:p>
        </p:txBody>
      </p:sp>
    </p:spTree>
    <p:extLst>
      <p:ext uri="{BB962C8B-B14F-4D97-AF65-F5344CB8AC3E}">
        <p14:creationId xmlns:p14="http://schemas.microsoft.com/office/powerpoint/2010/main" val="220890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4</a:t>
            </a:fld>
            <a:endParaRPr lang="en-US"/>
          </a:p>
        </p:txBody>
      </p:sp>
    </p:spTree>
    <p:extLst>
      <p:ext uri="{BB962C8B-B14F-4D97-AF65-F5344CB8AC3E}">
        <p14:creationId xmlns:p14="http://schemas.microsoft.com/office/powerpoint/2010/main" val="2430824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l-GR" sz="1800" dirty="0">
                <a:effectLst/>
                <a:latin typeface="Calibri" panose="020F0502020204030204" pitchFamily="34" charset="0"/>
                <a:ea typeface="Calibri" panose="020F0502020204030204" pitchFamily="34" charset="0"/>
                <a:cs typeface="Mangal" panose="02040503050203030202" pitchFamily="18" charset="0"/>
              </a:rPr>
              <a:t>Οι αιτούντες πρέπει να υποβάλουν την αίτηση επιχορήγησης έως τις ακόλουθες ημερομηνίες:</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l-GR" sz="1800" b="1" dirty="0">
                <a:effectLst/>
                <a:latin typeface="Calibri" panose="020F0502020204030204" pitchFamily="34" charset="0"/>
                <a:ea typeface="Calibri" panose="020F0502020204030204" pitchFamily="34" charset="0"/>
                <a:cs typeface="Mangal" panose="02040503050203030202" pitchFamily="18" charset="0"/>
              </a:rPr>
              <a:t>20 Φεβρουαρίου στις 12:00:00 (το μεσημέρι, ώρα Βρυξελλών) για τα σχέδια που πρόκειται να ξεκινήσουν μεταξύ της 1ης Ιουνίου και της 31ης Δεκεμβρίου του ίδιου έτους</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n-US" sz="1800" b="1"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l-GR" sz="1800" b="1" dirty="0">
                <a:effectLst/>
                <a:latin typeface="Calibri" panose="020F0502020204030204" pitchFamily="34" charset="0"/>
                <a:ea typeface="Calibri" panose="020F0502020204030204" pitchFamily="34" charset="0"/>
                <a:cs typeface="Mangal" panose="02040503050203030202" pitchFamily="18" charset="0"/>
              </a:rPr>
              <a:t>1 Οκτωβρίου στις 12:00:00 (το μεσημέρι, ώρα Βρυξελλών) για τα σχέδια που πρόκειται να ξεκινήσουν μεταξύ της 1ης Ιανουαρίου και της 31ης Μαΐου του επόμενου έτους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endParaRPr lang="el-GR" sz="1800" b="1"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l-GR" sz="4000" dirty="0"/>
              <a:t>Οι αιτήσεις μπορούν να υποβάλλονται σε συνεχή βάση. Οι επικεφαλής οργανισμοί που επιθυμούν να υποβάλουν αίτημα επιχορήγησης κατά τον πρώτο γύρο ενός έτους πρόσκλησης δηλαδή τον Φεβρουάριο πρέπει να υποβάλουν την αίτηση για σήμα ποιότητας έως τις 31 Οκτωβρίου του προηγούμενου έτους. Επομένως, για το 2025 επειδή θα έχουμε μόνο ένα κύκλο για τα σχέδια εθελοντισμού μπορείτε να υποβάλετε αίτηση για σήμα ποιότητας μέχρι τις 31/10/2025 αλλά για επιχορήγηση θα μπορείτε να υποβάλετε τον Φεβρουάριο του 2026.</a:t>
            </a:r>
            <a:endParaRPr lang="en-US" sz="1800" b="1"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40</a:t>
            </a:fld>
            <a:endParaRPr lang="en-US"/>
          </a:p>
        </p:txBody>
      </p:sp>
    </p:spTree>
    <p:extLst>
      <p:ext uri="{BB962C8B-B14F-4D97-AF65-F5344CB8AC3E}">
        <p14:creationId xmlns:p14="http://schemas.microsoft.com/office/powerpoint/2010/main" val="549632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41</a:t>
            </a:fld>
            <a:endParaRPr lang="en-US"/>
          </a:p>
        </p:txBody>
      </p:sp>
    </p:spTree>
    <p:extLst>
      <p:ext uri="{BB962C8B-B14F-4D97-AF65-F5344CB8AC3E}">
        <p14:creationId xmlns:p14="http://schemas.microsoft.com/office/powerpoint/2010/main" val="532352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B2288-6E13-7578-F45F-20443FE25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55ED1-B78D-C40F-7341-2D40FA5EE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D8440-3CCE-B33F-537D-EFD406F5A746}"/>
              </a:ext>
            </a:extLst>
          </p:cNvPr>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US" sz="18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
        <p:nvSpPr>
          <p:cNvPr id="4" name="Slide Number Placeholder 3">
            <a:extLst>
              <a:ext uri="{FF2B5EF4-FFF2-40B4-BE49-F238E27FC236}">
                <a16:creationId xmlns:a16="http://schemas.microsoft.com/office/drawing/2014/main" id="{FAE8F880-9E2D-0894-1636-13D83C150334}"/>
              </a:ext>
            </a:extLst>
          </p:cNvPr>
          <p:cNvSpPr>
            <a:spLocks noGrp="1"/>
          </p:cNvSpPr>
          <p:nvPr>
            <p:ph type="sldNum" sz="quarter" idx="5"/>
          </p:nvPr>
        </p:nvSpPr>
        <p:spPr/>
        <p:txBody>
          <a:bodyPr/>
          <a:lstStyle/>
          <a:p>
            <a:fld id="{D885496A-22AE-41B6-A312-71BD73958632}" type="slidenum">
              <a:rPr lang="en-US" smtClean="0"/>
              <a:t>42</a:t>
            </a:fld>
            <a:endParaRPr lang="en-US"/>
          </a:p>
        </p:txBody>
      </p:sp>
    </p:spTree>
    <p:extLst>
      <p:ext uri="{BB962C8B-B14F-4D97-AF65-F5344CB8AC3E}">
        <p14:creationId xmlns:p14="http://schemas.microsoft.com/office/powerpoint/2010/main" val="2422860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GB" sz="1200" kern="0" dirty="0">
                <a:solidFill>
                  <a:schemeClr val="accent1"/>
                </a:solidFill>
                <a:latin typeface="Calibri" panose="020F0502020204030204" pitchFamily="34" charset="0"/>
                <a:cs typeface="Calibri" panose="020F0502020204030204" pitchFamily="34" charset="0"/>
              </a:rPr>
            </a:br>
            <a:endParaRPr lang="el-GR" sz="1200" kern="0" dirty="0">
              <a:solidFill>
                <a:schemeClr val="accent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43</a:t>
            </a:fld>
            <a:endParaRPr lang="en-US"/>
          </a:p>
        </p:txBody>
      </p:sp>
    </p:spTree>
    <p:extLst>
      <p:ext uri="{BB962C8B-B14F-4D97-AF65-F5344CB8AC3E}">
        <p14:creationId xmlns:p14="http://schemas.microsoft.com/office/powerpoint/2010/main" val="271665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Ευρωπαϊκό Σώμα Αλληλεγγύης προωθεί συγκεκριμένες προτεραιότητες πολιτικής. Οι 4 βασικές είναι οι εξής</a:t>
            </a:r>
            <a:r>
              <a:rPr lang="en-US" dirty="0"/>
              <a:t>:</a:t>
            </a:r>
            <a:endParaRPr lang="el-GR" dirty="0"/>
          </a:p>
          <a:p>
            <a:pPr>
              <a:buFont typeface="+mj-lt"/>
              <a:buAutoNum type="arabicPeriod"/>
            </a:pPr>
            <a:r>
              <a:rPr lang="el-GR" b="1" dirty="0"/>
              <a:t>Ένταξη &amp; Πολυμορφία:</a:t>
            </a:r>
            <a:r>
              <a:rPr lang="el-GR" dirty="0"/>
              <a:t> Προώθηση ίσων ευκαιριών, ανεκτικότητας, και κοινωνικής συμμετοχής, με έμφαση σε νέους με λιγότερες ευκαιρίες.</a:t>
            </a:r>
          </a:p>
          <a:p>
            <a:pPr>
              <a:buFont typeface="+mj-lt"/>
              <a:buAutoNum type="arabicPeriod"/>
            </a:pPr>
            <a:r>
              <a:rPr lang="el-GR" b="1" dirty="0"/>
              <a:t>Περιβαλλοντική Βιωσιμότητα:</a:t>
            </a:r>
            <a:r>
              <a:rPr lang="el-GR" dirty="0"/>
              <a:t> Ενσωμάτωση πράσινων πρακτικών και υπεύθυνης συμπεριφοράς στα σχέδια, στηρίζοντας την Ευρωπαϊκή Πράσινη Συμφωνία.</a:t>
            </a:r>
          </a:p>
          <a:p>
            <a:pPr>
              <a:buFont typeface="+mj-lt"/>
              <a:buAutoNum type="arabicPeriod"/>
            </a:pPr>
            <a:r>
              <a:rPr lang="el-GR" b="1" dirty="0"/>
              <a:t>Ψηφιακός Μετασχηματισμός:</a:t>
            </a:r>
            <a:r>
              <a:rPr lang="el-GR" dirty="0"/>
              <a:t> Ενίσχυση ψηφιακών δεξιοτήτων και ενσωμάτωση ψηφιακών εργαλείων στις δραστηριότητες.</a:t>
            </a:r>
          </a:p>
          <a:p>
            <a:pPr>
              <a:buFont typeface="+mj-lt"/>
              <a:buAutoNum type="arabicPeriod"/>
            </a:pPr>
            <a:r>
              <a:rPr lang="el-GR" b="1" dirty="0"/>
              <a:t>Συμμετοχή στον Δημοκρατικό Βίο:</a:t>
            </a:r>
            <a:r>
              <a:rPr lang="el-GR" dirty="0"/>
              <a:t> Ενίσχυση της ενεργούς συμμετοχής των νέων σε κοινωνικά και πολιτικά θέματα.</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lang="el-GR" b="1" dirty="0"/>
              <a:t>Συνεργασία με το Πρόγραμμα "</a:t>
            </a:r>
            <a:r>
              <a:rPr lang="el-GR" b="1" dirty="0" err="1"/>
              <a:t>Ορίζων</a:t>
            </a:r>
            <a:r>
              <a:rPr lang="el-GR" b="1" dirty="0"/>
              <a:t> Ευρώπη":</a:t>
            </a:r>
            <a:r>
              <a:rPr lang="el-GR" dirty="0"/>
              <a:t> Συμβολή σε αποστολές για κλίμα, υγεία και βιώσιμες πόλεις.</a:t>
            </a:r>
          </a:p>
          <a:p>
            <a:pPr>
              <a:buFont typeface="+mj-lt"/>
              <a:buAutoNum type="arabicPeriod"/>
            </a:pPr>
            <a:r>
              <a:rPr lang="el-GR" b="1" dirty="0"/>
              <a:t>Υγεία και Ψυχική Ευεξία:</a:t>
            </a:r>
            <a:r>
              <a:rPr lang="el-GR" dirty="0"/>
              <a:t> Δραστηριότητες για πρόληψη και υποστήριξη ευάλωτων ομάδων, με έμφαση στην ψυχική υγεία.</a:t>
            </a:r>
          </a:p>
          <a:p>
            <a:pPr>
              <a:buFont typeface="+mj-lt"/>
              <a:buAutoNum type="arabicPeriod"/>
            </a:pPr>
            <a:r>
              <a:rPr lang="el-GR" b="1" dirty="0"/>
              <a:t>Καινοτομία:</a:t>
            </a:r>
            <a:r>
              <a:rPr lang="el-GR" dirty="0"/>
              <a:t> Στήριξη λύσεων σε κοινωνικές προκλήσεις μέσω δημιουργικότητας και νέων ιδεών.</a:t>
            </a:r>
          </a:p>
          <a:p>
            <a:pPr>
              <a:buFont typeface="+mj-lt"/>
              <a:buNone/>
            </a:pPr>
            <a:endParaRPr lang="el-GR" dirty="0"/>
          </a:p>
          <a:p>
            <a:r>
              <a:rPr lang="el-GR" dirty="0"/>
              <a:t>Το πρόγραμμα ενθαρρύνει δράσεις που συνδέονται άμεσα με την αλληλεγγύη, την συμπερίληψη, το περιβάλλον, και η δημιουργικότητα.</a:t>
            </a:r>
          </a:p>
          <a:p>
            <a:endParaRPr lang="el-GR" dirty="0"/>
          </a:p>
        </p:txBody>
      </p:sp>
      <p:sp>
        <p:nvSpPr>
          <p:cNvPr id="4" name="Slide Number Placeholder 3"/>
          <p:cNvSpPr>
            <a:spLocks noGrp="1"/>
          </p:cNvSpPr>
          <p:nvPr>
            <p:ph type="sldNum" sz="quarter" idx="5"/>
          </p:nvPr>
        </p:nvSpPr>
        <p:spPr/>
        <p:txBody>
          <a:bodyPr/>
          <a:lstStyle/>
          <a:p>
            <a:fld id="{D885496A-22AE-41B6-A312-71BD73958632}" type="slidenum">
              <a:rPr lang="en-US" smtClean="0"/>
              <a:t>5</a:t>
            </a:fld>
            <a:endParaRPr lang="en-US"/>
          </a:p>
        </p:txBody>
      </p:sp>
    </p:spTree>
    <p:extLst>
      <p:ext uri="{BB962C8B-B14F-4D97-AF65-F5344CB8AC3E}">
        <p14:creationId xmlns:p14="http://schemas.microsoft.com/office/powerpoint/2010/main" val="396189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4480E-BA32-DE36-4FE7-3D4A3F548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21F32-1029-3A36-E80D-0DDF32F1D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657E17-B400-BDA0-2D9A-F836AA4074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Όλα αυτά, το αντικείμενο δηλαδή με το οποίο θέλετε να καταπιαστείτε ούτως ώστε να επιφέρετε θετική αλλαγή στην κοινότητα σας, υλοποιούνται μέσα από συγκεκριμένα είδη δραστηριοτήτων. Οι δραστηριότητες αυτές μπορούν να υλοποιηθούν στη χώρα μας ή το εξωτερικό και χωρίζονται σε σχέδια εθελοντισμού και Έργα αλληλεγγύης.</a:t>
            </a:r>
          </a:p>
        </p:txBody>
      </p:sp>
      <p:sp>
        <p:nvSpPr>
          <p:cNvPr id="4" name="Slide Number Placeholder 3">
            <a:extLst>
              <a:ext uri="{FF2B5EF4-FFF2-40B4-BE49-F238E27FC236}">
                <a16:creationId xmlns:a16="http://schemas.microsoft.com/office/drawing/2014/main" id="{03B9A621-1269-213E-966A-E57428DCAD9B}"/>
              </a:ext>
            </a:extLst>
          </p:cNvPr>
          <p:cNvSpPr>
            <a:spLocks noGrp="1"/>
          </p:cNvSpPr>
          <p:nvPr>
            <p:ph type="sldNum" sz="quarter" idx="5"/>
          </p:nvPr>
        </p:nvSpPr>
        <p:spPr/>
        <p:txBody>
          <a:bodyPr/>
          <a:lstStyle/>
          <a:p>
            <a:fld id="{D885496A-22AE-41B6-A312-71BD73958632}" type="slidenum">
              <a:rPr lang="en-US" smtClean="0"/>
              <a:t>6</a:t>
            </a:fld>
            <a:endParaRPr lang="en-US"/>
          </a:p>
        </p:txBody>
      </p:sp>
    </p:spTree>
    <p:extLst>
      <p:ext uri="{BB962C8B-B14F-4D97-AF65-F5344CB8AC3E}">
        <p14:creationId xmlns:p14="http://schemas.microsoft.com/office/powerpoint/2010/main" val="369255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olidFill>
                  <a:srgbClr val="3C4043"/>
                </a:solidFill>
                <a:effectLst/>
              </a:rPr>
              <a:t>Προκειμένου να επιτύχει τους στόχους του, το Ευρωπαϊκό Σώμα Αλληλεγγύης υλοποιεί τέσσερις Δράσεις δομημένες σε δύο σκέλη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dirty="0">
              <a:solidFill>
                <a:srgbClr val="3C404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 Συμμετοχή των νέων σε δραστηριότητες αλληλεγγύης: </a:t>
            </a:r>
          </a:p>
          <a:p>
            <a:pPr marL="285750" marR="0" lvl="0" indent="-285750" algn="l" rtl="0">
              <a:spcBef>
                <a:spcPts val="1000"/>
              </a:spcBef>
              <a:spcAft>
                <a:spcPts val="0"/>
              </a:spcAft>
              <a:buClr>
                <a:srgbClr val="009999"/>
              </a:buClr>
              <a:buSzPts val="1750"/>
              <a:buFont typeface="Noto Sans Symbols"/>
              <a:buChar char="✔"/>
            </a:pPr>
            <a:r>
              <a:rPr lang="el-GR" sz="1200" b="0" dirty="0">
                <a:solidFill>
                  <a:srgbClr val="009999"/>
                </a:solidFill>
                <a:latin typeface="Calibri"/>
                <a:ea typeface="Calibri"/>
                <a:cs typeface="Calibri"/>
                <a:sym typeface="Calibri"/>
              </a:rPr>
              <a:t>Έργα αλληλεγγύης</a:t>
            </a:r>
          </a:p>
          <a:p>
            <a:pPr marL="285750" marR="0" lvl="0" indent="-285750" algn="l" rtl="0">
              <a:spcBef>
                <a:spcPts val="1000"/>
              </a:spcBef>
              <a:spcAft>
                <a:spcPts val="0"/>
              </a:spcAft>
              <a:buClr>
                <a:srgbClr val="009999"/>
              </a:buClr>
              <a:buSzPts val="1750"/>
              <a:buFont typeface="Noto Sans Symbols"/>
              <a:buChar char="✔"/>
            </a:pPr>
            <a:r>
              <a:rPr lang="el-GR" sz="1200" b="0" dirty="0">
                <a:solidFill>
                  <a:srgbClr val="009999"/>
                </a:solidFill>
                <a:latin typeface="Calibri"/>
                <a:ea typeface="Calibri"/>
                <a:cs typeface="Calibri"/>
                <a:sym typeface="Calibri"/>
              </a:rPr>
              <a:t>Σχέδια εθελοντισμού</a:t>
            </a:r>
          </a:p>
          <a:p>
            <a:pPr marL="285750" marR="0" lvl="0" indent="-285750" algn="l" rtl="0">
              <a:spcBef>
                <a:spcPts val="1000"/>
              </a:spcBef>
              <a:spcAft>
                <a:spcPts val="0"/>
              </a:spcAft>
              <a:buClr>
                <a:srgbClr val="009999"/>
              </a:buClr>
              <a:buSzPts val="1750"/>
              <a:buFont typeface="Noto Sans Symbols"/>
              <a:buChar char="✔"/>
            </a:pPr>
            <a:r>
              <a:rPr lang="el-GR" sz="1200" b="0" dirty="0">
                <a:solidFill>
                  <a:srgbClr val="009999"/>
                </a:solidFill>
                <a:latin typeface="Calibri"/>
                <a:ea typeface="Calibri"/>
                <a:cs typeface="Calibri"/>
                <a:sym typeface="Calibri"/>
              </a:rPr>
              <a:t>Ομάδες εθελοντισμού σε τομείς υψηλής προτεραιότητας</a:t>
            </a:r>
          </a:p>
          <a:p>
            <a:pPr marL="0" marR="0" lvl="0" indent="0" algn="l" rtl="0">
              <a:spcBef>
                <a:spcPts val="1000"/>
              </a:spcBef>
              <a:spcAft>
                <a:spcPts val="0"/>
              </a:spcAft>
              <a:buClr>
                <a:srgbClr val="009999"/>
              </a:buClr>
              <a:buSzPts val="1750"/>
              <a:buFont typeface="Noto Sans Symbols"/>
              <a:buNone/>
            </a:pPr>
            <a:endParaRPr lang="el-GR" sz="1200" b="0" dirty="0">
              <a:solidFill>
                <a:srgbClr val="009999"/>
              </a:solidFill>
              <a:latin typeface="Calibri"/>
              <a:ea typeface="Calibri"/>
              <a:cs typeface="Calibri"/>
              <a:sym typeface="Calibri"/>
            </a:endParaRPr>
          </a:p>
          <a:p>
            <a:pPr marL="171450" marR="0" lvl="0" indent="-171450" algn="l" rtl="0">
              <a:spcBef>
                <a:spcPts val="1000"/>
              </a:spcBef>
              <a:spcAft>
                <a:spcPts val="0"/>
              </a:spcAft>
              <a:buClr>
                <a:srgbClr val="009999"/>
              </a:buClr>
              <a:buSzPts val="1750"/>
              <a:buFont typeface="Arial" panose="020B0604020202020204" pitchFamily="34" charset="0"/>
              <a:buChar char="•"/>
            </a:pPr>
            <a:r>
              <a:rPr lang="el-GR" sz="1200" b="0" dirty="0">
                <a:solidFill>
                  <a:srgbClr val="545454"/>
                </a:solidFill>
                <a:latin typeface="Calibri"/>
                <a:ea typeface="Calibri"/>
                <a:cs typeface="Calibri"/>
                <a:sym typeface="Calibri"/>
              </a:rPr>
              <a:t>Συμμετοχή νέων σε δραστηριότητες αλληλεγγύης που αφορούν τον τομέα της ανθρωπιστικής βοήθειας</a:t>
            </a:r>
          </a:p>
          <a:p>
            <a:pPr marL="0" marR="0" lvl="0" indent="0" algn="l" defTabSz="914400" rtl="0" eaLnBrk="1" fontAlgn="auto" latinLnBrk="0" hangingPunct="1">
              <a:lnSpc>
                <a:spcPct val="100000"/>
              </a:lnSpc>
              <a:spcBef>
                <a:spcPts val="1000"/>
              </a:spcBef>
              <a:spcAft>
                <a:spcPts val="0"/>
              </a:spcAft>
              <a:buClr>
                <a:srgbClr val="009999"/>
              </a:buClr>
              <a:buSzPts val="1750"/>
              <a:buFont typeface="Arial" panose="020B0604020202020204" pitchFamily="34" charset="0"/>
              <a:buNone/>
              <a:tabLst/>
              <a:defRPr/>
            </a:pPr>
            <a:r>
              <a:rPr lang="el-GR" sz="1200" b="0" dirty="0">
                <a:solidFill>
                  <a:srgbClr val="B59BD1"/>
                </a:solidFill>
                <a:latin typeface="Calibri"/>
                <a:ea typeface="Calibri"/>
                <a:cs typeface="Calibri"/>
                <a:sym typeface="Calibri"/>
              </a:rPr>
              <a:t>Έργα εθελοντισμού στον τομέα της ανθρωπιστικής βοήθειας</a:t>
            </a:r>
          </a:p>
          <a:p>
            <a:pPr marL="0" marR="0" lvl="0" indent="0" algn="l" rtl="0">
              <a:spcBef>
                <a:spcPts val="1000"/>
              </a:spcBef>
              <a:spcAft>
                <a:spcPts val="0"/>
              </a:spcAft>
              <a:buClr>
                <a:srgbClr val="009999"/>
              </a:buClr>
              <a:buSzPts val="1750"/>
              <a:buFont typeface="Arial" panose="020B0604020202020204" pitchFamily="34" charset="0"/>
              <a:buNone/>
            </a:pPr>
            <a:endParaRPr lang="el-GR" sz="1200" b="0" dirty="0">
              <a:solidFill>
                <a:srgbClr val="545454"/>
              </a:solidFill>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9999"/>
              </a:buClr>
              <a:buSzPts val="1750"/>
              <a:buFont typeface="Arial" panose="020B0604020202020204" pitchFamily="34" charset="0"/>
              <a:buNone/>
              <a:tabLst/>
              <a:defRPr/>
            </a:pPr>
            <a:r>
              <a:rPr lang="el-GR" sz="1200" b="0" dirty="0">
                <a:solidFill>
                  <a:srgbClr val="545454"/>
                </a:solidFill>
                <a:latin typeface="Calibri"/>
                <a:ea typeface="Calibri"/>
                <a:cs typeface="Calibri"/>
                <a:sym typeface="Calibri"/>
              </a:rPr>
              <a:t>Να αναφερθεί ότι τα έργα </a:t>
            </a:r>
            <a:r>
              <a:rPr lang="el-GR" sz="1200" b="0" dirty="0" err="1">
                <a:solidFill>
                  <a:srgbClr val="545454"/>
                </a:solidFill>
                <a:latin typeface="Calibri"/>
                <a:ea typeface="Calibri"/>
                <a:cs typeface="Calibri"/>
                <a:sym typeface="Calibri"/>
              </a:rPr>
              <a:t>αλληληεγγύης</a:t>
            </a:r>
            <a:r>
              <a:rPr lang="el-GR" sz="1200" b="0" dirty="0">
                <a:solidFill>
                  <a:srgbClr val="545454"/>
                </a:solidFill>
                <a:latin typeface="Calibri"/>
                <a:ea typeface="Calibri"/>
                <a:cs typeface="Calibri"/>
                <a:sym typeface="Calibri"/>
              </a:rPr>
              <a:t> και τα σχέδια εθελοντισμού είναι οι δύο αποκεντρωμένες δράσεις του Προγράμματος, δηλαδή τις διαχειρίζεται η κάθε Εθνική Υπηρεσία ενώ οι άλλες δυο δράσεις </a:t>
            </a:r>
            <a:r>
              <a:rPr lang="el-GR" sz="1200" b="0" dirty="0">
                <a:solidFill>
                  <a:srgbClr val="009999"/>
                </a:solidFill>
                <a:latin typeface="Calibri"/>
                <a:ea typeface="Calibri"/>
                <a:cs typeface="Calibri"/>
                <a:sym typeface="Calibri"/>
              </a:rPr>
              <a:t>Ομάδες εθελοντισμού σε τομείς υψηλής προτεραιότητας και </a:t>
            </a:r>
            <a:r>
              <a:rPr lang="el-GR" sz="1200" b="0" dirty="0">
                <a:solidFill>
                  <a:srgbClr val="B59BD1"/>
                </a:solidFill>
                <a:latin typeface="Calibri"/>
                <a:ea typeface="Calibri"/>
                <a:cs typeface="Calibri"/>
                <a:sym typeface="Calibri"/>
              </a:rPr>
              <a:t>Έργα εθελοντισμού στον τομέα της ανθρωπιστικής βοήθειας είναι κεντρικές </a:t>
            </a:r>
            <a:r>
              <a:rPr lang="el-GR" sz="1200" b="0" dirty="0" err="1">
                <a:solidFill>
                  <a:srgbClr val="B59BD1"/>
                </a:solidFill>
                <a:latin typeface="Calibri"/>
                <a:ea typeface="Calibri"/>
                <a:cs typeface="Calibri"/>
                <a:sym typeface="Calibri"/>
              </a:rPr>
              <a:t>δρασεις</a:t>
            </a:r>
            <a:r>
              <a:rPr lang="el-GR" sz="1200" b="0" dirty="0">
                <a:solidFill>
                  <a:srgbClr val="B59BD1"/>
                </a:solidFill>
                <a:latin typeface="Calibri"/>
                <a:ea typeface="Calibri"/>
                <a:cs typeface="Calibri"/>
                <a:sym typeface="Calibri"/>
              </a:rPr>
              <a:t> και τις διαχειρίζεται η </a:t>
            </a:r>
            <a:r>
              <a:rPr lang="el-GR" sz="1200" b="0" dirty="0" err="1">
                <a:solidFill>
                  <a:srgbClr val="B59BD1"/>
                </a:solidFill>
                <a:latin typeface="Calibri"/>
                <a:ea typeface="Calibri"/>
                <a:cs typeface="Calibri"/>
                <a:sym typeface="Calibri"/>
              </a:rPr>
              <a:t>Ευρωπαική</a:t>
            </a:r>
            <a:r>
              <a:rPr lang="el-GR" sz="1200" b="0" dirty="0">
                <a:solidFill>
                  <a:srgbClr val="B59BD1"/>
                </a:solidFill>
                <a:latin typeface="Calibri"/>
                <a:ea typeface="Calibri"/>
                <a:cs typeface="Calibri"/>
                <a:sym typeface="Calibri"/>
              </a:rPr>
              <a:t> </a:t>
            </a:r>
            <a:r>
              <a:rPr lang="el-GR" sz="1200" b="0" dirty="0" err="1">
                <a:solidFill>
                  <a:srgbClr val="B59BD1"/>
                </a:solidFill>
                <a:latin typeface="Calibri"/>
                <a:ea typeface="Calibri"/>
                <a:cs typeface="Calibri"/>
                <a:sym typeface="Calibri"/>
              </a:rPr>
              <a:t>Επιτροπη</a:t>
            </a:r>
            <a:endParaRPr lang="el-GR" sz="1200" b="0" dirty="0">
              <a:solidFill>
                <a:srgbClr val="B59BD1"/>
              </a:solidFill>
              <a:latin typeface="Calibri"/>
              <a:ea typeface="Calibri"/>
              <a:cs typeface="Calibri"/>
              <a:sym typeface="Calibri"/>
            </a:endParaRPr>
          </a:p>
          <a:p>
            <a:pPr marL="0" marR="0" lvl="0" indent="0" algn="l" rtl="0">
              <a:spcBef>
                <a:spcPts val="1000"/>
              </a:spcBef>
              <a:spcAft>
                <a:spcPts val="0"/>
              </a:spcAft>
              <a:buClr>
                <a:srgbClr val="009999"/>
              </a:buClr>
              <a:buSzPts val="1750"/>
              <a:buFont typeface="Arial" panose="020B0604020202020204" pitchFamily="34" charset="0"/>
              <a:buNone/>
            </a:pPr>
            <a:endParaRPr lang="el-GR" sz="1200" b="0" dirty="0">
              <a:solidFill>
                <a:srgbClr val="545454"/>
              </a:solidFill>
              <a:latin typeface="Calibri"/>
              <a:ea typeface="Calibri"/>
              <a:cs typeface="Calibri"/>
              <a:sym typeface="Calibri"/>
            </a:endParaRPr>
          </a:p>
          <a:p>
            <a:pPr marL="0" marR="0" lvl="0" indent="0" algn="l" rtl="0">
              <a:spcBef>
                <a:spcPts val="1000"/>
              </a:spcBef>
              <a:spcAft>
                <a:spcPts val="0"/>
              </a:spcAft>
              <a:buClr>
                <a:srgbClr val="009999"/>
              </a:buClr>
              <a:buSzPts val="1750"/>
              <a:buFont typeface="Arial" panose="020B0604020202020204" pitchFamily="34" charset="0"/>
              <a:buNone/>
            </a:pPr>
            <a:endParaRPr lang="el-GR" sz="1200" b="0" dirty="0">
              <a:solidFill>
                <a:srgbClr val="545454"/>
              </a:solidFill>
              <a:latin typeface="Calibri"/>
              <a:ea typeface="Calibri"/>
              <a:cs typeface="Calibri"/>
              <a:sym typeface="Calibri"/>
            </a:endParaRPr>
          </a:p>
          <a:p>
            <a:pPr marL="0" marR="0" lvl="0" indent="0" algn="l" defTabSz="914400" rtl="0" eaLnBrk="1" fontAlgn="auto" latinLnBrk="0" hangingPunct="1">
              <a:lnSpc>
                <a:spcPct val="100000"/>
              </a:lnSpc>
              <a:spcBef>
                <a:spcPts val="1000"/>
              </a:spcBef>
              <a:spcAft>
                <a:spcPts val="0"/>
              </a:spcAft>
              <a:buClr>
                <a:srgbClr val="009999"/>
              </a:buClr>
              <a:buSzPts val="1750"/>
              <a:buFont typeface="Arial" panose="020B0604020202020204" pitchFamily="34" charset="0"/>
              <a:buNone/>
              <a:tabLst/>
              <a:defRPr/>
            </a:pPr>
            <a:endParaRPr lang="el-GR" sz="1200" b="0" dirty="0">
              <a:solidFill>
                <a:srgbClr val="009999"/>
              </a:solidFill>
              <a:latin typeface="Calibri"/>
              <a:ea typeface="Calibri"/>
              <a:cs typeface="Calibri"/>
              <a:sym typeface="Calibri"/>
            </a:endParaRPr>
          </a:p>
          <a:p>
            <a:pPr marL="0" marR="0" lvl="0" indent="0" algn="l" rtl="0">
              <a:spcBef>
                <a:spcPts val="1000"/>
              </a:spcBef>
              <a:spcAft>
                <a:spcPts val="0"/>
              </a:spcAft>
              <a:buClr>
                <a:srgbClr val="009999"/>
              </a:buClr>
              <a:buSzPts val="1750"/>
              <a:buFont typeface="Arial" panose="020B0604020202020204" pitchFamily="34" charset="0"/>
              <a:buNone/>
            </a:pPr>
            <a:endParaRPr lang="el-GR" sz="1200" b="0" dirty="0">
              <a:solidFill>
                <a:srgbClr val="545454"/>
              </a:solidFill>
              <a:latin typeface="Calibri"/>
              <a:ea typeface="Calibri"/>
              <a:cs typeface="Calibri"/>
              <a:sym typeface="Calibri"/>
            </a:endParaRPr>
          </a:p>
          <a:p>
            <a:pPr marL="0" marR="0" lvl="0" indent="0" algn="l" rtl="0">
              <a:spcBef>
                <a:spcPts val="0"/>
              </a:spcBef>
              <a:spcAft>
                <a:spcPts val="0"/>
              </a:spcAft>
              <a:buNone/>
            </a:pPr>
            <a:r>
              <a:rPr lang="el-GR" sz="1200" b="1" dirty="0">
                <a:solidFill>
                  <a:srgbClr val="545454"/>
                </a:solidFill>
                <a:latin typeface="Calibri"/>
                <a:ea typeface="Calibri"/>
                <a:cs typeface="Calibri"/>
                <a:sym typeface="Calibri"/>
              </a:rPr>
              <a:t> </a:t>
            </a:r>
          </a:p>
          <a:p>
            <a:pPr marL="171450" marR="0" lvl="0" indent="-171450" algn="l" rtl="0">
              <a:spcBef>
                <a:spcPts val="1000"/>
              </a:spcBef>
              <a:spcAft>
                <a:spcPts val="0"/>
              </a:spcAft>
              <a:buClr>
                <a:srgbClr val="009999"/>
              </a:buClr>
              <a:buSzPts val="1750"/>
              <a:buFont typeface="Arial" panose="020B0604020202020204" pitchFamily="34" charset="0"/>
              <a:buChar char="•"/>
            </a:pPr>
            <a:endParaRPr lang="el-GR" sz="1200" b="1" dirty="0">
              <a:solidFill>
                <a:srgbClr val="009999"/>
              </a:solidFill>
              <a:latin typeface="Calibri"/>
              <a:ea typeface="Calibri"/>
              <a:cs typeface="Calibri"/>
              <a:sym typeface="Calibri"/>
            </a:endParaRPr>
          </a:p>
          <a:p>
            <a:endParaRPr lang="el-GR"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D885496A-22AE-41B6-A312-71BD73958632}" type="slidenum">
              <a:rPr lang="en-US" smtClean="0"/>
              <a:t>7</a:t>
            </a:fld>
            <a:endParaRPr lang="en-US"/>
          </a:p>
        </p:txBody>
      </p:sp>
    </p:spTree>
    <p:extLst>
      <p:ext uri="{BB962C8B-B14F-4D97-AF65-F5344CB8AC3E}">
        <p14:creationId xmlns:p14="http://schemas.microsoft.com/office/powerpoint/2010/main" val="165323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dirty="0"/>
              <a:t>Οι δράσεις του προγράμματος υλοποιούνται από οργανισμούς και ομάδες νέων στις 27 χώρες της ΕΕ, καθώς και σε τρίτες χώρες συνδεδεμένες ή γειτονικές με την ΕΕ, εξασφαλίζοντας ευρεία γεωγραφική κάλυψη.</a:t>
            </a:r>
            <a:endParaRPr dirty="0"/>
          </a:p>
        </p:txBody>
      </p:sp>
      <p:sp>
        <p:nvSpPr>
          <p:cNvPr id="217" name="Google Shape;2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Σε αυτή την ενότητα, θα εξετάσουμε τις δράσεις του προγράμματος και πώς αυτές χωρίζονται σε δράσεις που αφορούν τους νέους και σε δράσεις που αφορούν τους οργανισμούς.</a:t>
            </a:r>
          </a:p>
          <a:p>
            <a:endParaRPr lang="el-GR" b="1" dirty="0"/>
          </a:p>
          <a:p>
            <a:r>
              <a:rPr lang="el-GR" b="1" dirty="0"/>
              <a:t>Αρχικά, ας δούμε τις δράσεις που αφορούν τους νέους.</a:t>
            </a:r>
            <a:br>
              <a:rPr lang="el-GR" dirty="0"/>
            </a:br>
            <a:endParaRPr lang="el-GR" dirty="0"/>
          </a:p>
          <a:p>
            <a:endParaRPr lang="en-US" dirty="0"/>
          </a:p>
        </p:txBody>
      </p:sp>
      <p:sp>
        <p:nvSpPr>
          <p:cNvPr id="4" name="Slide Number Placeholder 3"/>
          <p:cNvSpPr>
            <a:spLocks noGrp="1"/>
          </p:cNvSpPr>
          <p:nvPr>
            <p:ph type="sldNum" sz="quarter" idx="5"/>
          </p:nvPr>
        </p:nvSpPr>
        <p:spPr/>
        <p:txBody>
          <a:bodyPr/>
          <a:lstStyle/>
          <a:p>
            <a:fld id="{D885496A-22AE-41B6-A312-71BD73958632}" type="slidenum">
              <a:rPr lang="en-US" smtClean="0"/>
              <a:t>9</a:t>
            </a:fld>
            <a:endParaRPr lang="en-US"/>
          </a:p>
        </p:txBody>
      </p:sp>
    </p:spTree>
    <p:extLst>
      <p:ext uri="{BB962C8B-B14F-4D97-AF65-F5344CB8AC3E}">
        <p14:creationId xmlns:p14="http://schemas.microsoft.com/office/powerpoint/2010/main" val="428329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4089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44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26329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57204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677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6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082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387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830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1858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A609006C-5FFA-4D7A-B641-D8C174AAA727}" type="datetimeFigureOut">
              <a:rPr lang="en-CY" smtClean="0"/>
              <a:t>01/29/2025</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982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9006C-5FFA-4D7A-B641-D8C174AAA727}" type="datetimeFigureOut">
              <a:rPr lang="en-CY" smtClean="0"/>
              <a:t>01/29/2025</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17865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0.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europa.eu/youth/go-abroad/volunteering/opportunities_el" TargetMode="External"/><Relationship Id="rId3" Type="http://schemas.openxmlformats.org/officeDocument/2006/relationships/image" Target="../media/image18.jpg"/><Relationship Id="rId7" Type="http://schemas.openxmlformats.org/officeDocument/2006/relationships/hyperlink" Target="https://europa.eu/youth/solidarity/register_e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ebgate.ec.europa.eu/cas/eim/external/register.cgi" TargetMode="External"/><Relationship Id="rId5" Type="http://schemas.openxmlformats.org/officeDocument/2006/relationships/hyperlink" Target="https://europa.eu/youth/solidarity/countries-covered_el" TargetMode="External"/><Relationship Id="rId4" Type="http://schemas.openxmlformats.org/officeDocument/2006/relationships/image" Target="../media/image2.png"/><Relationship Id="rId9" Type="http://schemas.openxmlformats.org/officeDocument/2006/relationships/hyperlink" Target="https://europa.eu/youth/volunteering/organisations_el" TargetMode="Externa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jpg"/><Relationship Id="rId7" Type="http://schemas.openxmlformats.org/officeDocument/2006/relationships/diagramQuickStyle" Target="../diagrams/quickStyle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europa.eu/youth/volunteering/organisations_e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55_5EDF98E7.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4.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42.svg"/><Relationship Id="rId3" Type="http://schemas.microsoft.com/office/2018/10/relationships/comments" Target="../comments/modernComment_14D_306A7B99.xml"/><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pn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8.jpg"/><Relationship Id="rId7" Type="http://schemas.openxmlformats.org/officeDocument/2006/relationships/diagramQuickStyle" Target="../diagrams/quickStyle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47.png"/><Relationship Id="rId2" Type="http://schemas.openxmlformats.org/officeDocument/2006/relationships/notesSlide" Target="../notesSlides/notesSlide38.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2.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9.xml.rels><?xml version="1.0" encoding="UTF-8" standalone="yes"?>
<Relationships xmlns="http://schemas.openxmlformats.org/package/2006/relationships"><Relationship Id="rId3" Type="http://schemas.microsoft.com/office/2018/10/relationships/comments" Target="../comments/modernComment_156_A89E6E7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hyperlink" Target="https://ec.europa.eu/info/funding-tenders/opportunities/portal/screen/how-to-participate/participant-register" TargetMode="External"/><Relationship Id="rId13" Type="http://schemas.openxmlformats.org/officeDocument/2006/relationships/hyperlink" Target="https://www.salto-youth.net/" TargetMode="External"/><Relationship Id="rId18" Type="http://schemas.openxmlformats.org/officeDocument/2006/relationships/image" Target="../media/image4.svg"/><Relationship Id="rId26" Type="http://schemas.openxmlformats.org/officeDocument/2006/relationships/image" Target="../media/image8.svg"/><Relationship Id="rId3" Type="http://schemas.microsoft.com/office/2018/10/relationships/comments" Target="../comments/modernComment_148_AD404E98.xml"/><Relationship Id="rId21" Type="http://schemas.openxmlformats.org/officeDocument/2006/relationships/image" Target="../media/image11.png"/><Relationship Id="rId7" Type="http://schemas.openxmlformats.org/officeDocument/2006/relationships/hyperlink" Target="https://youth.europa.eu/solidarity_el" TargetMode="External"/><Relationship Id="rId12" Type="http://schemas.openxmlformats.org/officeDocument/2006/relationships/hyperlink" Target="https://wikis.ec.europa.eu/display/NAITDOC/ESC51+Volunteering+Projects+application" TargetMode="External"/><Relationship Id="rId17" Type="http://schemas.openxmlformats.org/officeDocument/2006/relationships/image" Target="../media/image3.png"/><Relationship Id="rId25" Type="http://schemas.openxmlformats.org/officeDocument/2006/relationships/image" Target="../media/image7.png"/><Relationship Id="rId2" Type="http://schemas.openxmlformats.org/officeDocument/2006/relationships/notesSlide" Target="../notesSlides/notesSlide42.xml"/><Relationship Id="rId16" Type="http://schemas.openxmlformats.org/officeDocument/2006/relationships/hyperlink" Target="https://idep.org.cy/wp-content/uploads/Inclusion-Diversity-Strategy_CY01_Update-September-2024-f.pdf" TargetMode="External"/><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hyperlink" Target="https://youth.europa.eu/sites/default/files/inline-files/European_solidarity_corps_guide_2025.pdf" TargetMode="External"/><Relationship Id="rId11" Type="http://schemas.openxmlformats.org/officeDocument/2006/relationships/hyperlink" Target="https://wikis.ec.europa.eu/display/NAITDOC/ESC50+Quality+Label+application" TargetMode="External"/><Relationship Id="rId24" Type="http://schemas.openxmlformats.org/officeDocument/2006/relationships/image" Target="../media/image10.svg"/><Relationship Id="rId5" Type="http://schemas.openxmlformats.org/officeDocument/2006/relationships/image" Target="../media/image2.png"/><Relationship Id="rId15" Type="http://schemas.openxmlformats.org/officeDocument/2006/relationships/hyperlink" Target="https://esc.idep.org.cy/" TargetMode="External"/><Relationship Id="rId23" Type="http://schemas.openxmlformats.org/officeDocument/2006/relationships/image" Target="../media/image9.png"/><Relationship Id="rId28" Type="http://schemas.openxmlformats.org/officeDocument/2006/relationships/image" Target="../media/image6.svg"/><Relationship Id="rId10" Type="http://schemas.openxmlformats.org/officeDocument/2006/relationships/hyperlink" Target="https://wikis.ec.europa.eu/display/NAITDOC/ESC30+Solidarity+Projects+application" TargetMode="External"/><Relationship Id="rId19"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hyperlink" Target="https://esc.idep.org.cy/wp-content/uploads/Guide-1.pdf" TargetMode="External"/><Relationship Id="rId14" Type="http://schemas.openxmlformats.org/officeDocument/2006/relationships/hyperlink" Target="https://www.youthpass.eu/de/" TargetMode="External"/><Relationship Id="rId22" Type="http://schemas.openxmlformats.org/officeDocument/2006/relationships/image" Target="../media/image12.svg"/><Relationship Id="rId27"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jpg"/><Relationship Id="rId7" Type="http://schemas.openxmlformats.org/officeDocument/2006/relationships/image" Target="../media/image50.sv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png"/><Relationship Id="rId4" Type="http://schemas.openxmlformats.org/officeDocument/2006/relationships/hyperlink" Target="mailto:echristoforou@idep.org.cy" TargetMode="External"/><Relationship Id="rId9" Type="http://schemas.openxmlformats.org/officeDocument/2006/relationships/image" Target="../media/image52.sv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png"/><Relationship Id="rId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9.xml"/><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86200" y="3868766"/>
            <a:ext cx="7993626" cy="1307691"/>
          </a:xfrm>
        </p:spPr>
        <p:txBody>
          <a:bodyPr>
            <a:normAutofit/>
          </a:bodyPr>
          <a:lstStyle/>
          <a:p>
            <a:r>
              <a:rPr lang="el-GR" sz="2800" b="1" dirty="0">
                <a:solidFill>
                  <a:srgbClr val="009999"/>
                </a:solidFill>
                <a:latin typeface="Roboto" panose="02000000000000000000" pitchFamily="2" charset="0"/>
                <a:ea typeface="Roboto" panose="02000000000000000000" pitchFamily="2" charset="0"/>
              </a:rPr>
              <a:t>Ευρωπαϊκό Σώμα Αλληλεγγύης</a:t>
            </a:r>
            <a:endParaRPr lang="en-US" sz="2800" b="1" dirty="0">
              <a:solidFill>
                <a:srgbClr val="009999"/>
              </a:solidFill>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093A16E2-36E7-3ADD-522F-F766043CC9D8}"/>
              </a:ext>
            </a:extLst>
          </p:cNvPr>
          <p:cNvSpPr txBox="1"/>
          <p:nvPr/>
        </p:nvSpPr>
        <p:spPr>
          <a:xfrm>
            <a:off x="3396671" y="4714792"/>
            <a:ext cx="5398657" cy="461665"/>
          </a:xfrm>
          <a:prstGeom prst="rect">
            <a:avLst/>
          </a:prstGeom>
          <a:noFill/>
        </p:spPr>
        <p:txBody>
          <a:bodyPr wrap="none" rtlCol="0">
            <a:spAutoFit/>
          </a:bodyPr>
          <a:lstStyle/>
          <a:p>
            <a:r>
              <a:rPr lang="el-GR" sz="2400" b="1" dirty="0">
                <a:solidFill>
                  <a:srgbClr val="545454"/>
                </a:solidFill>
              </a:rPr>
              <a:t>Ημερίδα Πληροφόρησης | </a:t>
            </a:r>
            <a:r>
              <a:rPr lang="en-US" sz="2400" b="1" dirty="0">
                <a:solidFill>
                  <a:srgbClr val="545454"/>
                </a:solidFill>
              </a:rPr>
              <a:t>Info Day</a:t>
            </a:r>
            <a:r>
              <a:rPr lang="el-GR" sz="2400" b="1" dirty="0">
                <a:solidFill>
                  <a:srgbClr val="545454"/>
                </a:solidFill>
              </a:rPr>
              <a:t> 202</a:t>
            </a:r>
            <a:r>
              <a:rPr lang="en-US" sz="2400" b="1" dirty="0">
                <a:solidFill>
                  <a:srgbClr val="545454"/>
                </a:solidFill>
              </a:rPr>
              <a:t>5</a:t>
            </a:r>
          </a:p>
        </p:txBody>
      </p:sp>
      <p:sp>
        <p:nvSpPr>
          <p:cNvPr id="6" name="Rectangle 5">
            <a:extLst>
              <a:ext uri="{FF2B5EF4-FFF2-40B4-BE49-F238E27FC236}">
                <a16:creationId xmlns:a16="http://schemas.microsoft.com/office/drawing/2014/main" id="{90A621D2-54B5-FFF7-A693-21F264ACF83E}"/>
              </a:ext>
            </a:extLst>
          </p:cNvPr>
          <p:cNvSpPr/>
          <p:nvPr/>
        </p:nvSpPr>
        <p:spPr>
          <a:xfrm>
            <a:off x="3890796" y="5260817"/>
            <a:ext cx="4384431" cy="1184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5" name="Picture 4" descr="Graphical user interface&#10;&#10;Description automatically generated with medium confidence">
            <a:extLst>
              <a:ext uri="{FF2B5EF4-FFF2-40B4-BE49-F238E27FC236}">
                <a16:creationId xmlns:a16="http://schemas.microsoft.com/office/drawing/2014/main" id="{CD381777-30EC-F8B6-EC7C-66D94FA8F9A8}"/>
              </a:ext>
            </a:extLst>
          </p:cNvPr>
          <p:cNvPicPr>
            <a:picLocks noChangeAspect="1"/>
          </p:cNvPicPr>
          <p:nvPr/>
        </p:nvPicPr>
        <p:blipFill>
          <a:blip r:embed="rId4"/>
          <a:stretch>
            <a:fillRect/>
          </a:stretch>
        </p:blipFill>
        <p:spPr>
          <a:xfrm>
            <a:off x="4570665" y="5334000"/>
            <a:ext cx="3024695" cy="1450817"/>
          </a:xfrm>
          <a:prstGeom prst="rect">
            <a:avLst/>
          </a:prstGeom>
        </p:spPr>
      </p:pic>
    </p:spTree>
    <p:extLst>
      <p:ext uri="{BB962C8B-B14F-4D97-AF65-F5344CB8AC3E}">
        <p14:creationId xmlns:p14="http://schemas.microsoft.com/office/powerpoint/2010/main" val="303660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942C82BC-7239-997F-0178-9CA7ABF7E1CE}"/>
              </a:ext>
            </a:extLst>
          </p:cNvPr>
          <p:cNvSpPr txBox="1"/>
          <p:nvPr/>
        </p:nvSpPr>
        <p:spPr>
          <a:xfrm>
            <a:off x="995028" y="1997422"/>
            <a:ext cx="10132133" cy="2308324"/>
          </a:xfrm>
          <a:prstGeom prst="rect">
            <a:avLst/>
          </a:prstGeom>
          <a:noFill/>
        </p:spPr>
        <p:txBody>
          <a:bodyPr wrap="square" rtlCol="0">
            <a:spAutoFit/>
          </a:bodyPr>
          <a:lstStyle/>
          <a:p>
            <a:pPr algn="ctr"/>
            <a:r>
              <a:rPr lang="el-GR" sz="2400" i="1" dirty="0">
                <a:solidFill>
                  <a:schemeClr val="accent5">
                    <a:lumMod val="50000"/>
                  </a:schemeClr>
                </a:solidFill>
              </a:rPr>
              <a:t>Μια δραστηριότητα αλληλεγγύης που σχεδιάζεται, αναπτύσσεται και υλοποιείται </a:t>
            </a:r>
            <a:r>
              <a:rPr lang="el-GR" sz="2400" b="1" i="1" dirty="0">
                <a:solidFill>
                  <a:schemeClr val="accent5">
                    <a:lumMod val="50000"/>
                  </a:schemeClr>
                </a:solidFill>
              </a:rPr>
              <a:t>από τους ίδιους τους νέους</a:t>
            </a:r>
            <a:r>
              <a:rPr lang="el-GR" sz="2400" i="1" dirty="0">
                <a:solidFill>
                  <a:schemeClr val="accent5">
                    <a:lumMod val="50000"/>
                  </a:schemeClr>
                </a:solidFill>
              </a:rPr>
              <a:t>. </a:t>
            </a:r>
          </a:p>
          <a:p>
            <a:pPr algn="ctr"/>
            <a:r>
              <a:rPr lang="el-GR" sz="2400" i="1" dirty="0">
                <a:solidFill>
                  <a:schemeClr val="accent5">
                    <a:lumMod val="50000"/>
                  </a:schemeClr>
                </a:solidFill>
              </a:rPr>
              <a:t>Πρόκειται για μια μοναδική ευκαιρία, μέσα από την οποία οι νέοι μπορούν να εκφράσουν την </a:t>
            </a:r>
            <a:r>
              <a:rPr lang="el-GR" sz="2400" b="1" i="1" dirty="0">
                <a:solidFill>
                  <a:schemeClr val="accent5">
                    <a:lumMod val="50000"/>
                  </a:schemeClr>
                </a:solidFill>
              </a:rPr>
              <a:t>αλληλεγγύη</a:t>
            </a:r>
            <a:r>
              <a:rPr lang="el-GR" sz="2400" i="1" dirty="0">
                <a:solidFill>
                  <a:schemeClr val="accent5">
                    <a:lumMod val="50000"/>
                  </a:schemeClr>
                </a:solidFill>
              </a:rPr>
              <a:t> τους, να αναλάβουν </a:t>
            </a:r>
            <a:r>
              <a:rPr lang="el-GR" sz="2400" b="1" i="1" dirty="0">
                <a:solidFill>
                  <a:schemeClr val="accent5">
                    <a:lumMod val="50000"/>
                  </a:schemeClr>
                </a:solidFill>
              </a:rPr>
              <a:t>πρωτοβουλίες</a:t>
            </a:r>
            <a:r>
              <a:rPr lang="el-GR" sz="2400" i="1" dirty="0">
                <a:solidFill>
                  <a:schemeClr val="accent5">
                    <a:lumMod val="50000"/>
                  </a:schemeClr>
                </a:solidFill>
              </a:rPr>
              <a:t> και να συμβάλουν </a:t>
            </a:r>
            <a:r>
              <a:rPr lang="el-GR" sz="2400" b="1" i="1" dirty="0">
                <a:solidFill>
                  <a:schemeClr val="accent5">
                    <a:lumMod val="50000"/>
                  </a:schemeClr>
                </a:solidFill>
              </a:rPr>
              <a:t>θετικά στις τοπικές τους κοινότητες</a:t>
            </a:r>
            <a:r>
              <a:rPr lang="el-GR" sz="2400" i="1" dirty="0">
                <a:solidFill>
                  <a:schemeClr val="accent5">
                    <a:lumMod val="50000"/>
                  </a:schemeClr>
                </a:solidFill>
              </a:rPr>
              <a:t>.</a:t>
            </a:r>
            <a:endParaRPr lang="en-US" sz="2400" i="1" dirty="0">
              <a:solidFill>
                <a:schemeClr val="accent5">
                  <a:lumMod val="50000"/>
                </a:schemeClr>
              </a:solidFill>
            </a:endParaRPr>
          </a:p>
          <a:p>
            <a:pPr marL="285750" indent="-285750">
              <a:buFont typeface="Arial" panose="020B0604020202020204" pitchFamily="34" charset="0"/>
              <a:buChar char="•"/>
            </a:pPr>
            <a:endParaRPr lang="en-US" sz="2400" b="1" i="1" dirty="0">
              <a:solidFill>
                <a:schemeClr val="accent5">
                  <a:lumMod val="50000"/>
                </a:schemeClr>
              </a:solidFill>
            </a:endParaRPr>
          </a:p>
        </p:txBody>
      </p:sp>
      <p:sp>
        <p:nvSpPr>
          <p:cNvPr id="4" name="Rectangle 3">
            <a:extLst>
              <a:ext uri="{FF2B5EF4-FFF2-40B4-BE49-F238E27FC236}">
                <a16:creationId xmlns:a16="http://schemas.microsoft.com/office/drawing/2014/main" id="{D795572F-6E60-3E1A-8510-6FAD9E4E7B79}"/>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1EA02EDF-6A76-4A88-F15F-BFF91E9ED06A}"/>
              </a:ext>
            </a:extLst>
          </p:cNvPr>
          <p:cNvPicPr>
            <a:picLocks noChangeAspect="1"/>
          </p:cNvPicPr>
          <p:nvPr/>
        </p:nvPicPr>
        <p:blipFill>
          <a:blip r:embed="rId4"/>
          <a:stretch>
            <a:fillRect/>
          </a:stretch>
        </p:blipFill>
        <p:spPr>
          <a:xfrm>
            <a:off x="8286881" y="5407183"/>
            <a:ext cx="3024695" cy="1450817"/>
          </a:xfrm>
          <a:prstGeom prst="rect">
            <a:avLst/>
          </a:prstGeom>
        </p:spPr>
      </p:pic>
      <p:pic>
        <p:nvPicPr>
          <p:cNvPr id="9" name="Graphic 8" descr="Cheers outline">
            <a:extLst>
              <a:ext uri="{FF2B5EF4-FFF2-40B4-BE49-F238E27FC236}">
                <a16:creationId xmlns:a16="http://schemas.microsoft.com/office/drawing/2014/main" id="{2D45BBF0-3D67-DD0F-C18F-036C1B9981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3867" y="3994332"/>
            <a:ext cx="1724266" cy="1724266"/>
          </a:xfrm>
          <a:prstGeom prst="rect">
            <a:avLst/>
          </a:prstGeom>
        </p:spPr>
      </p:pic>
      <p:sp>
        <p:nvSpPr>
          <p:cNvPr id="10" name="Title 1">
            <a:extLst>
              <a:ext uri="{FF2B5EF4-FFF2-40B4-BE49-F238E27FC236}">
                <a16:creationId xmlns:a16="http://schemas.microsoft.com/office/drawing/2014/main" id="{02BCA1C1-8A00-C393-39C5-6B0EC1BD77E8}"/>
              </a:ext>
            </a:extLst>
          </p:cNvPr>
          <p:cNvSpPr txBox="1">
            <a:spLocks/>
          </p:cNvSpPr>
          <p:nvPr/>
        </p:nvSpPr>
        <p:spPr>
          <a:xfrm>
            <a:off x="1435016" y="870770"/>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140207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CAD50231-44F3-1A43-A731-B03CF57CF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5" name="Rectangle 4">
            <a:extLst>
              <a:ext uri="{FF2B5EF4-FFF2-40B4-BE49-F238E27FC236}">
                <a16:creationId xmlns:a16="http://schemas.microsoft.com/office/drawing/2014/main" id="{F0A131AE-4269-38E8-3E94-58DD598172A5}"/>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6" name="Picture 5" descr="Graphical user interface&#10;&#10;Description automatically generated with medium confidence">
            <a:extLst>
              <a:ext uri="{FF2B5EF4-FFF2-40B4-BE49-F238E27FC236}">
                <a16:creationId xmlns:a16="http://schemas.microsoft.com/office/drawing/2014/main" id="{05222360-9F02-6110-CF5B-379120BC4CB4}"/>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3" name="Content Placeholder 2">
            <a:extLst>
              <a:ext uri="{FF2B5EF4-FFF2-40B4-BE49-F238E27FC236}">
                <a16:creationId xmlns:a16="http://schemas.microsoft.com/office/drawing/2014/main" id="{B2D10283-A78C-5561-9688-D5BB8B9B3AF2}"/>
              </a:ext>
            </a:extLst>
          </p:cNvPr>
          <p:cNvSpPr>
            <a:spLocks noGrp="1"/>
          </p:cNvSpPr>
          <p:nvPr>
            <p:ph idx="1"/>
          </p:nvPr>
        </p:nvSpPr>
        <p:spPr>
          <a:xfrm>
            <a:off x="803295" y="1351719"/>
            <a:ext cx="10515600" cy="4238372"/>
          </a:xfrm>
        </p:spPr>
        <p:txBody>
          <a:bodyPr>
            <a:normAutofit fontScale="85000" lnSpcReduction="20000"/>
          </a:bodyPr>
          <a:lstStyle/>
          <a:p>
            <a:pPr marL="285750" indent="-285750">
              <a:buFont typeface="Arial" panose="020B0604020202020204" pitchFamily="34" charset="0"/>
              <a:buChar char="•"/>
            </a:pPr>
            <a:r>
              <a:rPr lang="el-GR" b="1" i="1" dirty="0">
                <a:solidFill>
                  <a:schemeClr val="accent5">
                    <a:lumMod val="50000"/>
                  </a:schemeClr>
                </a:solidFill>
              </a:rPr>
              <a:t>Ποιος υλοποιεί ένα Έργο Αλληλεγγύης;</a:t>
            </a:r>
          </a:p>
          <a:p>
            <a:endParaRPr lang="el-GR" sz="1200" b="1" i="1" dirty="0">
              <a:solidFill>
                <a:schemeClr val="accent5">
                  <a:lumMod val="50000"/>
                </a:schemeClr>
              </a:solidFill>
            </a:endParaRPr>
          </a:p>
          <a:p>
            <a:pPr marL="808038" indent="-265113">
              <a:spcBef>
                <a:spcPts val="1000"/>
              </a:spcBef>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sym typeface="Wingdings" panose="05000000000000000000" pitchFamily="2" charset="2"/>
              </a:rPr>
              <a:t>μια </a:t>
            </a:r>
            <a:r>
              <a:rPr lang="el-GR" sz="2400" dirty="0">
                <a:solidFill>
                  <a:schemeClr val="accent5">
                    <a:lumMod val="50000"/>
                  </a:schemeClr>
                </a:solidFill>
                <a:ea typeface="Calibri" panose="020F0502020204030204" pitchFamily="34" charset="0"/>
                <a:cs typeface="Mangal" panose="02040503050203030202" pitchFamily="18" charset="0"/>
              </a:rPr>
              <a:t>ομάδα νέων ηλικίας 18-30 (τουλάχιστον 5 άτομα)</a:t>
            </a:r>
          </a:p>
          <a:p>
            <a:pPr marL="285750" indent="-285750">
              <a:buFont typeface="Arial" panose="020B0604020202020204" pitchFamily="34" charset="0"/>
              <a:buChar char="•"/>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pPr marL="285750" indent="-285750">
              <a:buFont typeface="Arial" panose="020B0604020202020204" pitchFamily="34" charset="0"/>
              <a:buChar char="•"/>
            </a:pPr>
            <a:r>
              <a:rPr lang="el-GR" b="1" i="1" dirty="0">
                <a:solidFill>
                  <a:schemeClr val="accent5">
                    <a:lumMod val="50000"/>
                  </a:schemeClr>
                </a:solidFill>
                <a:ea typeface="Calibri" panose="020F0502020204030204" pitchFamily="34" charset="0"/>
                <a:cs typeface="Mangal" panose="02040503050203030202" pitchFamily="18" charset="0"/>
              </a:rPr>
              <a:t>Πόση δ</a:t>
            </a:r>
            <a:r>
              <a:rPr lang="el-GR" b="1" i="1" dirty="0">
                <a:solidFill>
                  <a:schemeClr val="accent5">
                    <a:lumMod val="50000"/>
                  </a:schemeClr>
                </a:solidFill>
                <a:effectLst/>
                <a:ea typeface="Calibri" panose="020F0502020204030204" pitchFamily="34" charset="0"/>
                <a:cs typeface="Mangal" panose="02040503050203030202" pitchFamily="18" charset="0"/>
              </a:rPr>
              <a:t>ιάρκεια μπορεί να έχει ένα </a:t>
            </a:r>
            <a:r>
              <a:rPr lang="el-GR" b="1" i="1" dirty="0">
                <a:solidFill>
                  <a:schemeClr val="accent5">
                    <a:lumMod val="50000"/>
                  </a:schemeClr>
                </a:solidFill>
                <a:ea typeface="Calibri" panose="020F0502020204030204" pitchFamily="34" charset="0"/>
                <a:cs typeface="Mangal" panose="02040503050203030202" pitchFamily="18" charset="0"/>
              </a:rPr>
              <a:t>Έ</a:t>
            </a:r>
            <a:r>
              <a:rPr lang="el-GR" b="1" i="1" dirty="0">
                <a:solidFill>
                  <a:schemeClr val="accent5">
                    <a:lumMod val="50000"/>
                  </a:schemeClr>
                </a:solidFill>
                <a:effectLst/>
                <a:ea typeface="Calibri" panose="020F0502020204030204" pitchFamily="34" charset="0"/>
                <a:cs typeface="Mangal" panose="02040503050203030202" pitchFamily="18" charset="0"/>
              </a:rPr>
              <a:t>ργο </a:t>
            </a:r>
            <a:r>
              <a:rPr lang="el-GR" b="1" i="1" dirty="0">
                <a:solidFill>
                  <a:schemeClr val="accent5">
                    <a:lumMod val="50000"/>
                  </a:schemeClr>
                </a:solidFill>
                <a:ea typeface="Calibri" panose="020F0502020204030204" pitchFamily="34" charset="0"/>
                <a:cs typeface="Mangal" panose="02040503050203030202" pitchFamily="18" charset="0"/>
              </a:rPr>
              <a:t>Α</a:t>
            </a:r>
            <a:r>
              <a:rPr lang="el-GR" b="1" i="1" dirty="0">
                <a:solidFill>
                  <a:schemeClr val="accent5">
                    <a:lumMod val="50000"/>
                  </a:schemeClr>
                </a:solidFill>
                <a:effectLst/>
                <a:ea typeface="Calibri" panose="020F0502020204030204" pitchFamily="34" charset="0"/>
                <a:cs typeface="Mangal" panose="02040503050203030202" pitchFamily="18" charset="0"/>
              </a:rPr>
              <a:t>λληλεγγύης</a:t>
            </a:r>
            <a:r>
              <a:rPr lang="en-GB" b="1" i="1" dirty="0">
                <a:solidFill>
                  <a:schemeClr val="accent5">
                    <a:lumMod val="50000"/>
                  </a:schemeClr>
                </a:solidFill>
                <a:effectLst/>
                <a:ea typeface="Calibri" panose="020F0502020204030204" pitchFamily="34" charset="0"/>
                <a:cs typeface="Mangal" panose="02040503050203030202" pitchFamily="18" charset="0"/>
              </a:rPr>
              <a:t>;</a:t>
            </a:r>
            <a:endParaRPr lang="el-GR" b="1" i="1" dirty="0">
              <a:solidFill>
                <a:schemeClr val="accent5">
                  <a:lumMod val="50000"/>
                </a:schemeClr>
              </a:solidFill>
              <a:effectLst/>
              <a:ea typeface="Calibri" panose="020F0502020204030204" pitchFamily="34" charset="0"/>
              <a:cs typeface="Mangal" panose="02040503050203030202" pitchFamily="18" charset="0"/>
            </a:endParaRPr>
          </a:p>
          <a:p>
            <a:endParaRPr lang="el-GR" sz="1200" b="1" i="1" dirty="0">
              <a:solidFill>
                <a:schemeClr val="accent5">
                  <a:lumMod val="50000"/>
                </a:schemeClr>
              </a:solidFill>
              <a:effectLst/>
              <a:ea typeface="Calibri" panose="020F0502020204030204" pitchFamily="34" charset="0"/>
              <a:cs typeface="Mangal" panose="02040503050203030202" pitchFamily="18" charset="0"/>
            </a:endParaRPr>
          </a:p>
          <a:p>
            <a:pPr marL="808038" indent="-265113">
              <a:spcBef>
                <a:spcPts val="1000"/>
              </a:spcBef>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rPr>
              <a:t>	</a:t>
            </a:r>
            <a:r>
              <a:rPr lang="el-GR" sz="2400" dirty="0">
                <a:solidFill>
                  <a:schemeClr val="accent5">
                    <a:lumMod val="50000"/>
                  </a:schemeClr>
                </a:solidFill>
                <a:latin typeface="Calibri"/>
                <a:ea typeface="Calibri"/>
                <a:cs typeface="Calibri"/>
              </a:rPr>
              <a:t>2 -12 μήνες</a:t>
            </a:r>
          </a:p>
          <a:p>
            <a:pPr marL="542925" indent="0">
              <a:spcBef>
                <a:spcPts val="1000"/>
              </a:spcBef>
              <a:buClr>
                <a:srgbClr val="009999"/>
              </a:buClr>
              <a:buSzPts val="1750"/>
              <a:buNone/>
            </a:pPr>
            <a:endParaRPr lang="el-GR" sz="3200" dirty="0">
              <a:solidFill>
                <a:schemeClr val="accent5">
                  <a:lumMod val="50000"/>
                </a:schemeClr>
              </a:solidFill>
              <a:latin typeface="Calibri"/>
              <a:ea typeface="Calibri"/>
              <a:cs typeface="Calibri"/>
            </a:endParaRPr>
          </a:p>
          <a:p>
            <a:pPr algn="l">
              <a:spcAft>
                <a:spcPts val="1500"/>
              </a:spcAft>
            </a:pPr>
            <a:r>
              <a:rPr lang="el-GR" b="1" i="1" dirty="0">
                <a:solidFill>
                  <a:schemeClr val="accent5">
                    <a:lumMod val="50000"/>
                  </a:schemeClr>
                </a:solidFill>
                <a:ea typeface="Calibri" panose="020F0502020204030204" pitchFamily="34" charset="0"/>
                <a:cs typeface="Mangal" panose="02040503050203030202" pitchFamily="18" charset="0"/>
              </a:rPr>
              <a:t>Ποια κριτήρια πρέπει να πληρώ για να συμμετάσχω στο πρόγραμμα;</a:t>
            </a:r>
          </a:p>
          <a:p>
            <a:pPr marL="808038" indent="-265113">
              <a:lnSpc>
                <a:spcPct val="120000"/>
              </a:lnSpc>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rPr>
              <a:t>Να είσαι νόμιμος κάτοικος της Κύπρου, να ανήκεις στην ηλικιακή ομάδα και να εγγραφείς στην Πλατφόρμα του Ευρωπαϊκού Σώματος Αλληλεγγύης.</a:t>
            </a:r>
          </a:p>
          <a:p>
            <a:pPr marL="0" indent="0">
              <a:buNone/>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
        <p:nvSpPr>
          <p:cNvPr id="10" name="Title 1">
            <a:extLst>
              <a:ext uri="{FF2B5EF4-FFF2-40B4-BE49-F238E27FC236}">
                <a16:creationId xmlns:a16="http://schemas.microsoft.com/office/drawing/2014/main" id="{E2F2CE17-82F9-9E46-1A9F-B83B111169BA}"/>
              </a:ext>
            </a:extLst>
          </p:cNvPr>
          <p:cNvSpPr txBox="1">
            <a:spLocks/>
          </p:cNvSpPr>
          <p:nvPr/>
        </p:nvSpPr>
        <p:spPr>
          <a:xfrm>
            <a:off x="1898153" y="312630"/>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306887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337A7-4E27-BA32-6615-99F008CF3659}"/>
            </a:ext>
          </a:extLst>
        </p:cNvPr>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666D6435-14DF-4227-F682-66B187FC9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 y="8274"/>
            <a:ext cx="12192000" cy="6858000"/>
          </a:xfrm>
          <a:prstGeom prst="rect">
            <a:avLst/>
          </a:prstGeom>
        </p:spPr>
      </p:pic>
      <p:sp>
        <p:nvSpPr>
          <p:cNvPr id="5" name="Rectangle 4">
            <a:extLst>
              <a:ext uri="{FF2B5EF4-FFF2-40B4-BE49-F238E27FC236}">
                <a16:creationId xmlns:a16="http://schemas.microsoft.com/office/drawing/2014/main" id="{7FD8379F-44D4-BC69-A834-557A41D9A93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6" name="Picture 5" descr="Graphical user interface&#10;&#10;Description automatically generated with medium confidence">
            <a:extLst>
              <a:ext uri="{FF2B5EF4-FFF2-40B4-BE49-F238E27FC236}">
                <a16:creationId xmlns:a16="http://schemas.microsoft.com/office/drawing/2014/main" id="{F599E6FE-EC72-B51F-8C8E-1CB66CCC2F02}"/>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3" name="Content Placeholder 2">
            <a:extLst>
              <a:ext uri="{FF2B5EF4-FFF2-40B4-BE49-F238E27FC236}">
                <a16:creationId xmlns:a16="http://schemas.microsoft.com/office/drawing/2014/main" id="{24F268D5-D487-DEB9-84C2-23B360C796B4}"/>
              </a:ext>
            </a:extLst>
          </p:cNvPr>
          <p:cNvSpPr>
            <a:spLocks noGrp="1"/>
          </p:cNvSpPr>
          <p:nvPr>
            <p:ph idx="1"/>
          </p:nvPr>
        </p:nvSpPr>
        <p:spPr>
          <a:xfrm>
            <a:off x="795976" y="1240581"/>
            <a:ext cx="10515600" cy="4562342"/>
          </a:xfrm>
        </p:spPr>
        <p:txBody>
          <a:bodyPr>
            <a:normAutofit/>
          </a:bodyPr>
          <a:lstStyle/>
          <a:p>
            <a:pPr marL="285750" indent="-285750">
              <a:buFont typeface="Arial" panose="020B0604020202020204" pitchFamily="34" charset="0"/>
              <a:buChar char="•"/>
            </a:pPr>
            <a:r>
              <a:rPr lang="el-GR" sz="3200" b="1" i="1" dirty="0">
                <a:solidFill>
                  <a:schemeClr val="accent5">
                    <a:lumMod val="50000"/>
                  </a:schemeClr>
                </a:solidFill>
              </a:rPr>
              <a:t>Ποιοι μπορούν να υποβάλουν αίτηση; </a:t>
            </a:r>
          </a:p>
          <a:p>
            <a:endParaRPr lang="el-GR" sz="1200" b="1" i="1"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
        <p:nvSpPr>
          <p:cNvPr id="7" name="Title 1">
            <a:extLst>
              <a:ext uri="{FF2B5EF4-FFF2-40B4-BE49-F238E27FC236}">
                <a16:creationId xmlns:a16="http://schemas.microsoft.com/office/drawing/2014/main" id="{076C9014-C07C-5AB3-1B5C-D29EBDEB2DA0}"/>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
        <p:nvSpPr>
          <p:cNvPr id="8" name="TextBox 7">
            <a:extLst>
              <a:ext uri="{FF2B5EF4-FFF2-40B4-BE49-F238E27FC236}">
                <a16:creationId xmlns:a16="http://schemas.microsoft.com/office/drawing/2014/main" id="{8808DBAF-74B7-8ABE-5FCB-0941D4218AA9}"/>
              </a:ext>
            </a:extLst>
          </p:cNvPr>
          <p:cNvSpPr txBox="1"/>
          <p:nvPr/>
        </p:nvSpPr>
        <p:spPr>
          <a:xfrm>
            <a:off x="752670" y="2748665"/>
            <a:ext cx="3622809" cy="923330"/>
          </a:xfrm>
          <a:prstGeom prst="rect">
            <a:avLst/>
          </a:prstGeom>
          <a:noFill/>
        </p:spPr>
        <p:txBody>
          <a:bodyPr wrap="square">
            <a:spAutoFit/>
          </a:bodyPr>
          <a:lstStyle/>
          <a:p>
            <a:pPr lvl="0" algn="ct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Τουλάχιστον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5 νέοι/νέες </a:t>
            </a:r>
          </a:p>
          <a:p>
            <a:pPr lvl="0" algn="ct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που μένουν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νόμιμα</a:t>
            </a: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 στην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Κύπρο</a:t>
            </a:r>
            <a:endParaRPr lang="en-US"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endParaRPr>
          </a:p>
          <a:p>
            <a:pPr lvl="0" algn="ct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18-30 ετών</a:t>
            </a:r>
            <a:endParaRPr lang="en-US"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AA9EDE63-A0F9-A369-41C9-3066EDFE8B8B}"/>
              </a:ext>
            </a:extLst>
          </p:cNvPr>
          <p:cNvGrpSpPr/>
          <p:nvPr/>
        </p:nvGrpSpPr>
        <p:grpSpPr>
          <a:xfrm>
            <a:off x="4461272" y="1920095"/>
            <a:ext cx="4340425" cy="3882828"/>
            <a:chOff x="5147423" y="2469397"/>
            <a:chExt cx="5840632" cy="5120572"/>
          </a:xfrm>
          <a:solidFill>
            <a:srgbClr val="B59BD1"/>
          </a:solidFill>
        </p:grpSpPr>
        <p:sp>
          <p:nvSpPr>
            <p:cNvPr id="10" name="Freeform: Shape 9">
              <a:extLst>
                <a:ext uri="{FF2B5EF4-FFF2-40B4-BE49-F238E27FC236}">
                  <a16:creationId xmlns:a16="http://schemas.microsoft.com/office/drawing/2014/main" id="{4ABDAF5E-5972-4A0B-D28C-7446EF26BDD6}"/>
                </a:ext>
              </a:extLst>
            </p:cNvPr>
            <p:cNvSpPr/>
            <p:nvPr/>
          </p:nvSpPr>
          <p:spPr>
            <a:xfrm>
              <a:off x="8448271" y="2469397"/>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r>
                <a:rPr lang="el-GR" sz="6000" kern="1200" dirty="0"/>
                <a:t>.</a:t>
              </a:r>
              <a:endParaRPr lang="en-US" sz="6000" kern="1200" dirty="0"/>
            </a:p>
          </p:txBody>
        </p:sp>
        <p:sp>
          <p:nvSpPr>
            <p:cNvPr id="11" name="Freeform: Shape 10">
              <a:extLst>
                <a:ext uri="{FF2B5EF4-FFF2-40B4-BE49-F238E27FC236}">
                  <a16:creationId xmlns:a16="http://schemas.microsoft.com/office/drawing/2014/main" id="{7E99C780-4711-41AD-44CD-D941D42E3FF7}"/>
                </a:ext>
              </a:extLst>
            </p:cNvPr>
            <p:cNvSpPr/>
            <p:nvPr/>
          </p:nvSpPr>
          <p:spPr>
            <a:xfrm>
              <a:off x="6664726" y="2469397"/>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348" tIns="295802" rIns="257348" bIns="29580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2" name="Freeform: Shape 11">
              <a:extLst>
                <a:ext uri="{FF2B5EF4-FFF2-40B4-BE49-F238E27FC236}">
                  <a16:creationId xmlns:a16="http://schemas.microsoft.com/office/drawing/2014/main" id="{17AECA6A-B8B6-B2F6-7BBC-06C9B720AF95}"/>
                </a:ext>
              </a:extLst>
            </p:cNvPr>
            <p:cNvSpPr/>
            <p:nvPr/>
          </p:nvSpPr>
          <p:spPr>
            <a:xfrm>
              <a:off x="7553082" y="4080586"/>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endParaRPr lang="en-US" sz="6000" kern="1200" dirty="0"/>
            </a:p>
          </p:txBody>
        </p:sp>
        <p:sp>
          <p:nvSpPr>
            <p:cNvPr id="13" name="Freeform: Shape 12">
              <a:extLst>
                <a:ext uri="{FF2B5EF4-FFF2-40B4-BE49-F238E27FC236}">
                  <a16:creationId xmlns:a16="http://schemas.microsoft.com/office/drawing/2014/main" id="{B506FCCE-3BCA-A924-6852-3E106612BE78}"/>
                </a:ext>
              </a:extLst>
            </p:cNvPr>
            <p:cNvSpPr/>
            <p:nvPr/>
          </p:nvSpPr>
          <p:spPr>
            <a:xfrm>
              <a:off x="5147423" y="4638863"/>
              <a:ext cx="2050049" cy="1138917"/>
            </a:xfrm>
            <a:custGeom>
              <a:avLst/>
              <a:gdLst>
                <a:gd name="connsiteX0" fmla="*/ 0 w 2050050"/>
                <a:gd name="connsiteY0" fmla="*/ 0 h 1138917"/>
                <a:gd name="connsiteX1" fmla="*/ 2050050 w 2050050"/>
                <a:gd name="connsiteY1" fmla="*/ 0 h 1138917"/>
                <a:gd name="connsiteX2" fmla="*/ 2050050 w 2050050"/>
                <a:gd name="connsiteY2" fmla="*/ 1138917 h 1138917"/>
                <a:gd name="connsiteX3" fmla="*/ 0 w 2050050"/>
                <a:gd name="connsiteY3" fmla="*/ 1138917 h 1138917"/>
                <a:gd name="connsiteX4" fmla="*/ 0 w 2050050"/>
                <a:gd name="connsiteY4" fmla="*/ 0 h 113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050" h="1138917">
                  <a:moveTo>
                    <a:pt x="0" y="0"/>
                  </a:moveTo>
                  <a:lnTo>
                    <a:pt x="2050050" y="0"/>
                  </a:lnTo>
                  <a:lnTo>
                    <a:pt x="2050050" y="1138917"/>
                  </a:lnTo>
                  <a:lnTo>
                    <a:pt x="0" y="113891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l-GR" kern="1200" dirty="0">
                  <a:solidFill>
                    <a:schemeClr val="accent1">
                      <a:lumMod val="75000"/>
                    </a:schemeClr>
                  </a:solidFill>
                </a:rPr>
                <a:t>ΝΟΜΙΜΟΣ/Η ΕΚΠΡΟΣΩΠΟΣ</a:t>
              </a:r>
              <a:endParaRPr lang="en-US" kern="1200" dirty="0">
                <a:solidFill>
                  <a:schemeClr val="accent1">
                    <a:lumMod val="75000"/>
                  </a:schemeClr>
                </a:solidFill>
              </a:endParaRPr>
            </a:p>
          </p:txBody>
        </p:sp>
        <p:sp>
          <p:nvSpPr>
            <p:cNvPr id="14" name="Freeform: Shape 13">
              <a:extLst>
                <a:ext uri="{FF2B5EF4-FFF2-40B4-BE49-F238E27FC236}">
                  <a16:creationId xmlns:a16="http://schemas.microsoft.com/office/drawing/2014/main" id="{A3E9AD08-8EA6-473C-C626-5EFD1161E886}"/>
                </a:ext>
              </a:extLst>
            </p:cNvPr>
            <p:cNvSpPr/>
            <p:nvPr/>
          </p:nvSpPr>
          <p:spPr>
            <a:xfrm>
              <a:off x="9336626" y="4080586"/>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348" tIns="295802" rIns="257348" bIns="29580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5" name="Freeform: Shape 14">
              <a:extLst>
                <a:ext uri="{FF2B5EF4-FFF2-40B4-BE49-F238E27FC236}">
                  <a16:creationId xmlns:a16="http://schemas.microsoft.com/office/drawing/2014/main" id="{B0A7637D-4072-D91E-9F2A-AC7F033E32B7}"/>
                </a:ext>
              </a:extLst>
            </p:cNvPr>
            <p:cNvSpPr/>
            <p:nvPr/>
          </p:nvSpPr>
          <p:spPr>
            <a:xfrm>
              <a:off x="8448271" y="5691773"/>
              <a:ext cx="1651429" cy="1898196"/>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3" rIns="485948" bIns="524402" numCol="1" spcCol="1270" anchor="ctr" anchorCtr="0">
              <a:noAutofit/>
            </a:bodyPr>
            <a:lstStyle/>
            <a:p>
              <a:pPr marL="0" lvl="0" indent="0" algn="ctr" defTabSz="2667000">
                <a:lnSpc>
                  <a:spcPct val="90000"/>
                </a:lnSpc>
                <a:spcBef>
                  <a:spcPct val="0"/>
                </a:spcBef>
                <a:spcAft>
                  <a:spcPct val="35000"/>
                </a:spcAft>
                <a:buNone/>
              </a:pPr>
              <a:endParaRPr lang="en-US" sz="6000" kern="1200" dirty="0"/>
            </a:p>
          </p:txBody>
        </p:sp>
      </p:grpSp>
      <p:pic>
        <p:nvPicPr>
          <p:cNvPr id="16" name="Picture 2">
            <a:extLst>
              <a:ext uri="{FF2B5EF4-FFF2-40B4-BE49-F238E27FC236}">
                <a16:creationId xmlns:a16="http://schemas.microsoft.com/office/drawing/2014/main" id="{2B82D207-9C33-59DF-E752-DE643726715C}"/>
              </a:ext>
            </a:extLst>
          </p:cNvPr>
          <p:cNvPicPr>
            <a:picLocks noChangeAspect="1"/>
          </p:cNvPicPr>
          <p:nvPr/>
        </p:nvPicPr>
        <p:blipFill rotWithShape="1">
          <a:blip r:embed="rId5"/>
          <a:srcRect l="6914" r="83979"/>
          <a:stretch/>
        </p:blipFill>
        <p:spPr>
          <a:xfrm>
            <a:off x="7192007" y="1794372"/>
            <a:ext cx="568523" cy="1912768"/>
          </a:xfrm>
          <a:prstGeom prst="rect">
            <a:avLst/>
          </a:prstGeom>
        </p:spPr>
      </p:pic>
      <p:pic>
        <p:nvPicPr>
          <p:cNvPr id="17" name="Picture 2">
            <a:extLst>
              <a:ext uri="{FF2B5EF4-FFF2-40B4-BE49-F238E27FC236}">
                <a16:creationId xmlns:a16="http://schemas.microsoft.com/office/drawing/2014/main" id="{0B339B4B-9CE1-A258-9E9D-19ADFFCA93BB}"/>
              </a:ext>
            </a:extLst>
          </p:cNvPr>
          <p:cNvPicPr>
            <a:picLocks noChangeAspect="1"/>
          </p:cNvPicPr>
          <p:nvPr/>
        </p:nvPicPr>
        <p:blipFill rotWithShape="1">
          <a:blip r:embed="rId5"/>
          <a:srcRect l="6914" r="83979"/>
          <a:stretch/>
        </p:blipFill>
        <p:spPr>
          <a:xfrm>
            <a:off x="5831862" y="1652390"/>
            <a:ext cx="568523" cy="1912768"/>
          </a:xfrm>
          <a:prstGeom prst="rect">
            <a:avLst/>
          </a:prstGeom>
        </p:spPr>
      </p:pic>
      <p:pic>
        <p:nvPicPr>
          <p:cNvPr id="18" name="Picture 2">
            <a:extLst>
              <a:ext uri="{FF2B5EF4-FFF2-40B4-BE49-F238E27FC236}">
                <a16:creationId xmlns:a16="http://schemas.microsoft.com/office/drawing/2014/main" id="{36388DC8-2538-2622-3F06-13A25A4A0353}"/>
              </a:ext>
            </a:extLst>
          </p:cNvPr>
          <p:cNvPicPr>
            <a:picLocks noChangeAspect="1"/>
          </p:cNvPicPr>
          <p:nvPr/>
        </p:nvPicPr>
        <p:blipFill rotWithShape="1">
          <a:blip r:embed="rId5"/>
          <a:srcRect l="6914" r="83979"/>
          <a:stretch/>
        </p:blipFill>
        <p:spPr>
          <a:xfrm>
            <a:off x="7858710" y="2902756"/>
            <a:ext cx="568523" cy="1912768"/>
          </a:xfrm>
          <a:prstGeom prst="rect">
            <a:avLst/>
          </a:prstGeom>
        </p:spPr>
      </p:pic>
      <p:pic>
        <p:nvPicPr>
          <p:cNvPr id="19" name="Picture 2">
            <a:extLst>
              <a:ext uri="{FF2B5EF4-FFF2-40B4-BE49-F238E27FC236}">
                <a16:creationId xmlns:a16="http://schemas.microsoft.com/office/drawing/2014/main" id="{3DFCBC2B-9577-F944-64DD-E7875280DDA5}"/>
              </a:ext>
            </a:extLst>
          </p:cNvPr>
          <p:cNvPicPr>
            <a:picLocks noChangeAspect="1"/>
          </p:cNvPicPr>
          <p:nvPr/>
        </p:nvPicPr>
        <p:blipFill rotWithShape="1">
          <a:blip r:embed="rId5"/>
          <a:srcRect l="6914" r="83979"/>
          <a:stretch/>
        </p:blipFill>
        <p:spPr>
          <a:xfrm>
            <a:off x="7237746" y="4049736"/>
            <a:ext cx="568523" cy="1912768"/>
          </a:xfrm>
          <a:prstGeom prst="rect">
            <a:avLst/>
          </a:prstGeom>
        </p:spPr>
      </p:pic>
      <p:pic>
        <p:nvPicPr>
          <p:cNvPr id="20" name="Picture 2">
            <a:extLst>
              <a:ext uri="{FF2B5EF4-FFF2-40B4-BE49-F238E27FC236}">
                <a16:creationId xmlns:a16="http://schemas.microsoft.com/office/drawing/2014/main" id="{ED952241-EAD2-B4A9-7C8C-B4E832DAC791}"/>
              </a:ext>
            </a:extLst>
          </p:cNvPr>
          <p:cNvPicPr>
            <a:picLocks noChangeAspect="1"/>
          </p:cNvPicPr>
          <p:nvPr/>
        </p:nvPicPr>
        <p:blipFill rotWithShape="1">
          <a:blip r:embed="rId5">
            <a:duotone>
              <a:prstClr val="black"/>
              <a:schemeClr val="accent1">
                <a:tint val="45000"/>
                <a:satMod val="400000"/>
              </a:schemeClr>
            </a:duotone>
          </a:blip>
          <a:srcRect l="6914" r="83979"/>
          <a:stretch/>
        </p:blipFill>
        <p:spPr>
          <a:xfrm>
            <a:off x="6462133" y="2661567"/>
            <a:ext cx="704642" cy="2370736"/>
          </a:xfrm>
          <a:prstGeom prst="rect">
            <a:avLst/>
          </a:prstGeom>
        </p:spPr>
      </p:pic>
      <p:sp>
        <p:nvSpPr>
          <p:cNvPr id="22" name="TextBox 21">
            <a:extLst>
              <a:ext uri="{FF2B5EF4-FFF2-40B4-BE49-F238E27FC236}">
                <a16:creationId xmlns:a16="http://schemas.microsoft.com/office/drawing/2014/main" id="{07890ACB-63F0-CCA6-58D1-15D7CEFEE850}"/>
              </a:ext>
            </a:extLst>
          </p:cNvPr>
          <p:cNvSpPr txBox="1"/>
          <p:nvPr/>
        </p:nvSpPr>
        <p:spPr>
          <a:xfrm>
            <a:off x="993000" y="2140405"/>
            <a:ext cx="3525534" cy="523220"/>
          </a:xfrm>
          <a:prstGeom prst="rect">
            <a:avLst/>
          </a:prstGeom>
          <a:noFill/>
        </p:spPr>
        <p:txBody>
          <a:bodyPr wrap="square">
            <a:spAutoFit/>
          </a:bodyPr>
          <a:lstStyle/>
          <a:p>
            <a:pPr lvl="0" algn="ctr"/>
            <a:r>
              <a:rPr lang="el-GR" sz="2800" b="1" dirty="0">
                <a:solidFill>
                  <a:srgbClr val="B59BD1"/>
                </a:solidFill>
              </a:rPr>
              <a:t>ΑΤΥΠΗ ΟΜΑΔΑ ΝΕΩΝ</a:t>
            </a:r>
            <a:endParaRPr lang="en-US" sz="2800" b="1" dirty="0">
              <a:solidFill>
                <a:srgbClr val="B59BD1"/>
              </a:solidFill>
            </a:endParaRPr>
          </a:p>
        </p:txBody>
      </p:sp>
      <p:sp>
        <p:nvSpPr>
          <p:cNvPr id="24" name="TextBox 23">
            <a:extLst>
              <a:ext uri="{FF2B5EF4-FFF2-40B4-BE49-F238E27FC236}">
                <a16:creationId xmlns:a16="http://schemas.microsoft.com/office/drawing/2014/main" id="{8838C13B-A242-5D52-917D-425846F13E6F}"/>
              </a:ext>
            </a:extLst>
          </p:cNvPr>
          <p:cNvSpPr txBox="1"/>
          <p:nvPr/>
        </p:nvSpPr>
        <p:spPr>
          <a:xfrm>
            <a:off x="3726542" y="4750779"/>
            <a:ext cx="3111426" cy="830997"/>
          </a:xfrm>
          <a:prstGeom prst="rect">
            <a:avLst/>
          </a:prstGeom>
          <a:noFill/>
        </p:spPr>
        <p:txBody>
          <a:bodyPr wrap="square">
            <a:spAutoFit/>
          </a:bodyPr>
          <a:lstStyle/>
          <a:p>
            <a:pPr lvl="0" algn="ctr">
              <a:buClr>
                <a:srgbClr val="009999"/>
              </a:buClr>
              <a:buSzPts val="1750"/>
            </a:pPr>
            <a:r>
              <a:rPr lang="el-GR" sz="1600" dirty="0">
                <a:solidFill>
                  <a:srgbClr val="545454"/>
                </a:solidFill>
                <a:latin typeface="Calibri"/>
                <a:ea typeface="Calibri"/>
                <a:cs typeface="Calibri"/>
              </a:rPr>
              <a:t>Ένα μέλος της ομάδας ορίζεται ως νόμιμος εκπρόσωπος και υποβάλλει την αίτηση.</a:t>
            </a:r>
            <a:endParaRPr lang="en-US" sz="1600" dirty="0">
              <a:solidFill>
                <a:srgbClr val="545454"/>
              </a:solidFill>
            </a:endParaRPr>
          </a:p>
        </p:txBody>
      </p:sp>
      <p:sp>
        <p:nvSpPr>
          <p:cNvPr id="25" name="Arrow: Down 24">
            <a:extLst>
              <a:ext uri="{FF2B5EF4-FFF2-40B4-BE49-F238E27FC236}">
                <a16:creationId xmlns:a16="http://schemas.microsoft.com/office/drawing/2014/main" id="{16A14EC0-35FD-E23B-7055-43BCE51DFC34}"/>
              </a:ext>
            </a:extLst>
          </p:cNvPr>
          <p:cNvSpPr/>
          <p:nvPr/>
        </p:nvSpPr>
        <p:spPr>
          <a:xfrm>
            <a:off x="5070764" y="4239490"/>
            <a:ext cx="304432" cy="576034"/>
          </a:xfrm>
          <a:prstGeom prst="downArrow">
            <a:avLst/>
          </a:prstGeom>
          <a:solidFill>
            <a:srgbClr val="009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Person with idea with solid fill">
            <a:extLst>
              <a:ext uri="{FF2B5EF4-FFF2-40B4-BE49-F238E27FC236}">
                <a16:creationId xmlns:a16="http://schemas.microsoft.com/office/drawing/2014/main" id="{1B20311C-665D-C217-B9C3-27A57DA284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11860" y="2484853"/>
            <a:ext cx="1281570" cy="1281570"/>
          </a:xfrm>
          <a:prstGeom prst="rect">
            <a:avLst/>
          </a:prstGeom>
        </p:spPr>
      </p:pic>
      <p:sp>
        <p:nvSpPr>
          <p:cNvPr id="27" name="Freeform: Shape 26">
            <a:extLst>
              <a:ext uri="{FF2B5EF4-FFF2-40B4-BE49-F238E27FC236}">
                <a16:creationId xmlns:a16="http://schemas.microsoft.com/office/drawing/2014/main" id="{C65A701D-B6DA-CC5F-E430-B41B62030064}"/>
              </a:ext>
            </a:extLst>
          </p:cNvPr>
          <p:cNvSpPr/>
          <p:nvPr/>
        </p:nvSpPr>
        <p:spPr>
          <a:xfrm>
            <a:off x="9649984" y="3562092"/>
            <a:ext cx="2013983" cy="863618"/>
          </a:xfrm>
          <a:custGeom>
            <a:avLst/>
            <a:gdLst>
              <a:gd name="connsiteX0" fmla="*/ 0 w 2050050"/>
              <a:gd name="connsiteY0" fmla="*/ 0 h 1138917"/>
              <a:gd name="connsiteX1" fmla="*/ 2050050 w 2050050"/>
              <a:gd name="connsiteY1" fmla="*/ 0 h 1138917"/>
              <a:gd name="connsiteX2" fmla="*/ 2050050 w 2050050"/>
              <a:gd name="connsiteY2" fmla="*/ 1138917 h 1138917"/>
              <a:gd name="connsiteX3" fmla="*/ 0 w 2050050"/>
              <a:gd name="connsiteY3" fmla="*/ 1138917 h 1138917"/>
              <a:gd name="connsiteX4" fmla="*/ 0 w 2050050"/>
              <a:gd name="connsiteY4" fmla="*/ 0 h 113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050" h="1138917">
                <a:moveTo>
                  <a:pt x="0" y="0"/>
                </a:moveTo>
                <a:lnTo>
                  <a:pt x="2050050" y="0"/>
                </a:lnTo>
                <a:lnTo>
                  <a:pt x="2050050" y="1138917"/>
                </a:lnTo>
                <a:lnTo>
                  <a:pt x="0" y="113891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l-GR" dirty="0">
                <a:solidFill>
                  <a:srgbClr val="545454"/>
                </a:solidFill>
              </a:rPr>
              <a:t>ΚΑΘΟΔΗΓΗΤΗΣ/ΡΙΑ</a:t>
            </a:r>
            <a:endParaRPr lang="en-US" kern="1200" dirty="0">
              <a:solidFill>
                <a:srgbClr val="545454"/>
              </a:solidFill>
            </a:endParaRPr>
          </a:p>
        </p:txBody>
      </p:sp>
    </p:spTree>
    <p:extLst>
      <p:ext uri="{BB962C8B-B14F-4D97-AF65-F5344CB8AC3E}">
        <p14:creationId xmlns:p14="http://schemas.microsoft.com/office/powerpoint/2010/main" val="210993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839626" y="1010923"/>
            <a:ext cx="9252155" cy="736958"/>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l-GR" sz="2800" b="1" cap="all" dirty="0" err="1">
                <a:solidFill>
                  <a:srgbClr val="545454"/>
                </a:solidFill>
                <a:latin typeface="Corbel" panose="020B0503020204020204" pitchFamily="34" charset="0"/>
              </a:rPr>
              <a:t>ΚΑΝΟνεσ</a:t>
            </a:r>
            <a:r>
              <a:rPr lang="el-GR" sz="2800" b="1" cap="all" dirty="0">
                <a:solidFill>
                  <a:srgbClr val="545454"/>
                </a:solidFill>
                <a:latin typeface="Corbel" panose="020B0503020204020204" pitchFamily="34" charset="0"/>
              </a:rPr>
              <a:t> ΧΡΗΜΑΤΟΔΟΤΗΣΗΣ</a:t>
            </a:r>
          </a:p>
        </p:txBody>
      </p:sp>
      <p:sp>
        <p:nvSpPr>
          <p:cNvPr id="2" name="TextBox 1">
            <a:extLst>
              <a:ext uri="{FF2B5EF4-FFF2-40B4-BE49-F238E27FC236}">
                <a16:creationId xmlns:a16="http://schemas.microsoft.com/office/drawing/2014/main" id="{942C82BC-7239-997F-0178-9CA7ABF7E1CE}"/>
              </a:ext>
            </a:extLst>
          </p:cNvPr>
          <p:cNvSpPr txBox="1"/>
          <p:nvPr/>
        </p:nvSpPr>
        <p:spPr>
          <a:xfrm>
            <a:off x="716797" y="1846589"/>
            <a:ext cx="10593299" cy="4113947"/>
          </a:xfrm>
          <a:prstGeom prst="rect">
            <a:avLst/>
          </a:prstGeom>
          <a:noFill/>
        </p:spPr>
        <p:txBody>
          <a:bodyPr wrap="square" rtlCol="0">
            <a:spAutoFit/>
          </a:bodyPr>
          <a:lstStyle/>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διαχείρισης του έργου </a:t>
            </a:r>
          </a:p>
          <a:p>
            <a:endParaRPr lang="el-GR" sz="600" dirty="0">
              <a:solidFill>
                <a:schemeClr val="accent5">
                  <a:lumMod val="50000"/>
                </a:schemeClr>
              </a:solidFill>
              <a:effectLst/>
              <a:ea typeface="Calibri" panose="020F0502020204030204" pitchFamily="34" charset="0"/>
              <a:cs typeface="Mangal" panose="02040503050203030202" pitchFamily="18" charset="0"/>
            </a:endParaRPr>
          </a:p>
          <a:p>
            <a:pPr marL="808038" indent="-265113">
              <a:spcBef>
                <a:spcPts val="1000"/>
              </a:spcBef>
              <a:buClr>
                <a:srgbClr val="009999"/>
              </a:buClr>
              <a:buSzPts val="1750"/>
              <a:buFont typeface="Noto Sans Symbols"/>
              <a:buChar char="✔"/>
            </a:pPr>
            <a:r>
              <a:rPr lang="el-GR" sz="2000" dirty="0">
                <a:solidFill>
                  <a:schemeClr val="accent5">
                    <a:lumMod val="50000"/>
                  </a:schemeClr>
                </a:solidFill>
                <a:ea typeface="Calibri" panose="020F0502020204030204" pitchFamily="34" charset="0"/>
                <a:cs typeface="Mangal" panose="02040503050203030202" pitchFamily="18" charset="0"/>
              </a:rPr>
              <a:t>	</a:t>
            </a:r>
            <a:r>
              <a:rPr lang="el-GR" sz="2000" b="1" dirty="0">
                <a:solidFill>
                  <a:schemeClr val="accent5">
                    <a:lumMod val="50000"/>
                  </a:schemeClr>
                </a:solidFill>
                <a:ea typeface="Calibri" panose="020F0502020204030204" pitchFamily="34" charset="0"/>
                <a:cs typeface="Mangal" panose="02040503050203030202" pitchFamily="18" charset="0"/>
              </a:rPr>
              <a:t>630 ευρώ </a:t>
            </a:r>
            <a:r>
              <a:rPr lang="el-GR" sz="2000" dirty="0">
                <a:solidFill>
                  <a:schemeClr val="accent5">
                    <a:lumMod val="50000"/>
                  </a:schemeClr>
                </a:solidFill>
                <a:ea typeface="Calibri" panose="020F0502020204030204" pitchFamily="34" charset="0"/>
                <a:cs typeface="Mangal" panose="02040503050203030202" pitchFamily="18" charset="0"/>
              </a:rPr>
              <a:t>ανά μήνα για διαχείριση και υλοποίηση του έργου</a:t>
            </a:r>
          </a:p>
          <a:p>
            <a:endParaRPr lang="el-GR" sz="2000" dirty="0">
              <a:solidFill>
                <a:schemeClr val="accent5">
                  <a:lumMod val="50000"/>
                </a:schemeClr>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συνδεόμενες με την καθοδήγηση</a:t>
            </a:r>
          </a:p>
          <a:p>
            <a:pPr marL="285750" indent="-285750">
              <a:buFont typeface="Arial" panose="020B0604020202020204" pitchFamily="34" charset="0"/>
              <a:buChar char="•"/>
            </a:pPr>
            <a:endParaRPr lang="el-GR" sz="600" dirty="0">
              <a:solidFill>
                <a:schemeClr val="accent5">
                  <a:lumMod val="50000"/>
                </a:schemeClr>
              </a:solidFill>
            </a:endParaRPr>
          </a:p>
          <a:p>
            <a:pPr marL="808038" indent="-265113">
              <a:spcBef>
                <a:spcPts val="1000"/>
              </a:spcBef>
              <a:buClr>
                <a:srgbClr val="009999"/>
              </a:buClr>
              <a:buSzPts val="1750"/>
              <a:buFont typeface="Noto Sans Symbols"/>
              <a:buChar char="✔"/>
            </a:pPr>
            <a:r>
              <a:rPr lang="el-GR" sz="2000" dirty="0">
                <a:solidFill>
                  <a:schemeClr val="accent5">
                    <a:lumMod val="50000"/>
                  </a:schemeClr>
                </a:solidFill>
                <a:ea typeface="Calibri" panose="020F0502020204030204" pitchFamily="34" charset="0"/>
                <a:cs typeface="Mangal" panose="02040503050203030202" pitchFamily="18" charset="0"/>
              </a:rPr>
              <a:t>	</a:t>
            </a:r>
            <a:r>
              <a:rPr lang="el-GR" sz="2000" b="1" dirty="0">
                <a:solidFill>
                  <a:schemeClr val="accent5">
                    <a:lumMod val="50000"/>
                  </a:schemeClr>
                </a:solidFill>
                <a:ea typeface="Calibri" panose="020F0502020204030204" pitchFamily="34" charset="0"/>
                <a:cs typeface="Mangal" panose="02040503050203030202" pitchFamily="18" charset="0"/>
              </a:rPr>
              <a:t>227 ευρώ </a:t>
            </a:r>
            <a:r>
              <a:rPr lang="el-GR" sz="2000" dirty="0">
                <a:solidFill>
                  <a:schemeClr val="accent5">
                    <a:lumMod val="50000"/>
                  </a:schemeClr>
                </a:solidFill>
                <a:ea typeface="Calibri" panose="020F0502020204030204" pitchFamily="34" charset="0"/>
                <a:cs typeface="Mangal" panose="02040503050203030202" pitchFamily="18" charset="0"/>
              </a:rPr>
              <a:t>ανά ημέρα εργασίας </a:t>
            </a:r>
            <a:r>
              <a:rPr lang="en-GB" sz="2000" dirty="0">
                <a:solidFill>
                  <a:schemeClr val="accent5">
                    <a:lumMod val="50000"/>
                  </a:schemeClr>
                </a:solidFill>
                <a:ea typeface="Calibri" panose="020F0502020204030204" pitchFamily="34" charset="0"/>
                <a:cs typeface="Mangal" panose="02040503050203030202" pitchFamily="18" charset="0"/>
                <a:sym typeface="Wingdings" panose="05000000000000000000" pitchFamily="2" charset="2"/>
              </a:rPr>
              <a:t></a:t>
            </a:r>
            <a:r>
              <a:rPr lang="el-GR" sz="2000" dirty="0">
                <a:solidFill>
                  <a:schemeClr val="accent5">
                    <a:lumMod val="50000"/>
                  </a:schemeClr>
                </a:solidFill>
                <a:ea typeface="Calibri" panose="020F0502020204030204" pitchFamily="34" charset="0"/>
                <a:cs typeface="Mangal" panose="02040503050203030202" pitchFamily="18" charset="0"/>
              </a:rPr>
              <a:t>έως 12 ημέρες	</a:t>
            </a:r>
          </a:p>
          <a:p>
            <a:endParaRPr lang="el-GR" sz="2000" dirty="0">
              <a:solidFill>
                <a:schemeClr val="accent5">
                  <a:lumMod val="50000"/>
                </a:schemeClr>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κατ’ εξαίρεση </a:t>
            </a:r>
            <a:endParaRPr lang="en-US" sz="2400" b="1" i="1" dirty="0">
              <a:solidFill>
                <a:schemeClr val="accent5">
                  <a:lumMod val="50000"/>
                </a:schemeClr>
              </a:solidFill>
              <a:ea typeface="Calibri" panose="020F0502020204030204" pitchFamily="34" charset="0"/>
              <a:cs typeface="Mangal" panose="02040503050203030202" pitchFamily="18" charset="0"/>
            </a:endParaRPr>
          </a:p>
          <a:p>
            <a:pPr marL="285750" indent="-285750">
              <a:buFont typeface="Arial" panose="020B0604020202020204" pitchFamily="34" charset="0"/>
              <a:buChar char="•"/>
            </a:pPr>
            <a:endParaRPr lang="el-GR" sz="600" b="1" dirty="0">
              <a:solidFill>
                <a:schemeClr val="accent5">
                  <a:lumMod val="50000"/>
                </a:schemeClr>
              </a:solidFill>
            </a:endParaRPr>
          </a:p>
          <a:p>
            <a:pPr marL="808038" indent="-265113">
              <a:spcBef>
                <a:spcPts val="1000"/>
              </a:spcBef>
              <a:buClr>
                <a:srgbClr val="009999"/>
              </a:buClr>
              <a:buSzPts val="1750"/>
              <a:buFont typeface="Noto Sans Symbols"/>
              <a:buChar char="✔"/>
            </a:pPr>
            <a:r>
              <a:rPr lang="en-GB" sz="2000" dirty="0">
                <a:solidFill>
                  <a:schemeClr val="accent5">
                    <a:lumMod val="50000"/>
                  </a:schemeClr>
                </a:solidFill>
                <a:ea typeface="Calibri" panose="020F0502020204030204" pitchFamily="34" charset="0"/>
                <a:cs typeface="Mangal" panose="02040503050203030202" pitchFamily="18" charset="0"/>
              </a:rPr>
              <a:t>	</a:t>
            </a:r>
            <a:r>
              <a:rPr lang="el-GR" sz="2000" dirty="0">
                <a:solidFill>
                  <a:schemeClr val="accent5">
                    <a:lumMod val="50000"/>
                  </a:schemeClr>
                </a:solidFill>
                <a:ea typeface="Calibri" panose="020F0502020204030204" pitchFamily="34" charset="0"/>
                <a:cs typeface="Mangal" panose="02040503050203030202" pitchFamily="18" charset="0"/>
              </a:rPr>
              <a:t>Επιπρόσθετες δαπάνες για συμμετοχή νέων με λιγότερες ευκαιρίες </a:t>
            </a:r>
            <a:endParaRPr lang="en-US" sz="2000" dirty="0">
              <a:solidFill>
                <a:schemeClr val="accent5">
                  <a:lumMod val="50000"/>
                </a:schemeClr>
              </a:solidFill>
              <a:ea typeface="Calibri" panose="020F0502020204030204" pitchFamily="34" charset="0"/>
              <a:cs typeface="Mangal" panose="02040503050203030202" pitchFamily="18" charset="0"/>
            </a:endParaRPr>
          </a:p>
          <a:p>
            <a:pPr marL="542925">
              <a:spcBef>
                <a:spcPts val="1000"/>
              </a:spcBef>
              <a:buClr>
                <a:srgbClr val="009999"/>
              </a:buClr>
              <a:buSzPts val="1750"/>
            </a:pPr>
            <a:r>
              <a:rPr lang="en-US" sz="2000" dirty="0">
                <a:solidFill>
                  <a:schemeClr val="accent5">
                    <a:lumMod val="50000"/>
                  </a:schemeClr>
                </a:solidFill>
                <a:ea typeface="Calibri" panose="020F0502020204030204" pitchFamily="34" charset="0"/>
                <a:cs typeface="Mangal" panose="02040503050203030202" pitchFamily="18" charset="0"/>
              </a:rPr>
              <a:t>	</a:t>
            </a:r>
            <a:r>
              <a:rPr lang="el-GR" sz="2000" dirty="0">
                <a:solidFill>
                  <a:schemeClr val="accent5">
                    <a:lumMod val="50000"/>
                  </a:schemeClr>
                </a:solidFill>
                <a:ea typeface="Calibri" panose="020F0502020204030204" pitchFamily="34" charset="0"/>
                <a:cs typeface="Mangal" panose="02040503050203030202" pitchFamily="18" charset="0"/>
              </a:rPr>
              <a:t>(μέλη της ομάδας υλοποίησης του έργου &amp; ομάδα-στόχος του έργου)</a:t>
            </a:r>
          </a:p>
          <a:p>
            <a:pPr marL="285750" indent="-285750">
              <a:buFont typeface="Arial" panose="020B0604020202020204" pitchFamily="34" charset="0"/>
              <a:buChar char="•"/>
            </a:pPr>
            <a:endPar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4" name="Rectangle 3">
            <a:extLst>
              <a:ext uri="{FF2B5EF4-FFF2-40B4-BE49-F238E27FC236}">
                <a16:creationId xmlns:a16="http://schemas.microsoft.com/office/drawing/2014/main" id="{DA505729-EB86-E4E7-7D9E-D7284DF6615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EF3E05E3-61FC-B333-579C-D9D33345EC4D}"/>
              </a:ext>
            </a:extLst>
          </p:cNvPr>
          <p:cNvPicPr>
            <a:picLocks noChangeAspect="1"/>
          </p:cNvPicPr>
          <p:nvPr/>
        </p:nvPicPr>
        <p:blipFill>
          <a:blip r:embed="rId4"/>
          <a:stretch>
            <a:fillRect/>
          </a:stretch>
        </p:blipFill>
        <p:spPr>
          <a:xfrm>
            <a:off x="8546123" y="5544280"/>
            <a:ext cx="2765453" cy="1326470"/>
          </a:xfrm>
          <a:prstGeom prst="rect">
            <a:avLst/>
          </a:prstGeom>
        </p:spPr>
      </p:pic>
      <p:pic>
        <p:nvPicPr>
          <p:cNvPr id="9" name="Graphic 8" descr="Coins outline">
            <a:extLst>
              <a:ext uri="{FF2B5EF4-FFF2-40B4-BE49-F238E27FC236}">
                <a16:creationId xmlns:a16="http://schemas.microsoft.com/office/drawing/2014/main" id="{5EBBF5ED-49BB-6C3A-0A4A-E39C8260C8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42644" y="2192242"/>
            <a:ext cx="1791591" cy="1791591"/>
          </a:xfrm>
          <a:prstGeom prst="rect">
            <a:avLst/>
          </a:prstGeom>
        </p:spPr>
      </p:pic>
      <p:sp>
        <p:nvSpPr>
          <p:cNvPr id="5" name="Title 1">
            <a:extLst>
              <a:ext uri="{FF2B5EF4-FFF2-40B4-BE49-F238E27FC236}">
                <a16:creationId xmlns:a16="http://schemas.microsoft.com/office/drawing/2014/main" id="{13D91B04-95D8-D4A4-9FB9-434D264B7CB8}"/>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138248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38655" y="1022674"/>
            <a:ext cx="9252155" cy="736958"/>
          </a:xfrm>
        </p:spPr>
        <p:txBody>
          <a:bodyPr>
            <a:normAutofit/>
          </a:bodyPr>
          <a:lstStyle/>
          <a:p>
            <a:pPr>
              <a:lnSpc>
                <a:spcPts val="2667"/>
              </a:lnSpc>
            </a:pPr>
            <a:r>
              <a:rPr lang="el-GR" sz="2800" b="1" dirty="0">
                <a:solidFill>
                  <a:srgbClr val="545454"/>
                </a:solidFill>
                <a:latin typeface="Kollektif Bold"/>
              </a:rPr>
              <a:t>ΚΑΛΕΣ ΠΡΑΚΤΙΚΕΣ ΣΧΕΔΙΩΝ</a:t>
            </a:r>
            <a:endParaRPr lang="en-US" sz="2800" b="1" dirty="0">
              <a:solidFill>
                <a:srgbClr val="545454"/>
              </a:solidFill>
              <a:latin typeface="Kollektif Bold"/>
            </a:endParaRPr>
          </a:p>
        </p:txBody>
      </p:sp>
      <p:sp>
        <p:nvSpPr>
          <p:cNvPr id="3" name="TextBox 2">
            <a:extLst>
              <a:ext uri="{FF2B5EF4-FFF2-40B4-BE49-F238E27FC236}">
                <a16:creationId xmlns:a16="http://schemas.microsoft.com/office/drawing/2014/main" id="{F8AC603C-6FB1-5C3B-ADF7-756221999E38}"/>
              </a:ext>
            </a:extLst>
          </p:cNvPr>
          <p:cNvSpPr txBox="1"/>
          <p:nvPr/>
        </p:nvSpPr>
        <p:spPr>
          <a:xfrm>
            <a:off x="1235260" y="1557913"/>
            <a:ext cx="8139706" cy="4446730"/>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Κοινωνική Κουζίνα για Ευάλωτες Ομάδες</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Δράσεις για το Περιβάλλον</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Ενίσχυση Ψυχικής Υγείας Νέων</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Διαπολιτισμική Εκπαίδευση</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Υποστήριξη Ηλικιωμένων</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Ψηφιακές Δεξιότητες για Όλους</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r>
              <a:rPr lang="el-GR" dirty="0">
                <a:solidFill>
                  <a:srgbClr val="002060"/>
                </a:solidFill>
                <a:latin typeface="Calibri" panose="020F0502020204030204"/>
              </a:rPr>
              <a:t>Τέχνη για Κοινωνική Ενδυνάμωση</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5" name="Graphic 4" descr="A flying paper airplane">
            <a:extLst>
              <a:ext uri="{FF2B5EF4-FFF2-40B4-BE49-F238E27FC236}">
                <a16:creationId xmlns:a16="http://schemas.microsoft.com/office/drawing/2014/main" id="{47B1345C-6F88-86AB-82F8-40D52B74B3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1560" y="1848004"/>
            <a:ext cx="3238500" cy="3238500"/>
          </a:xfrm>
          <a:prstGeom prst="rect">
            <a:avLst/>
          </a:prstGeom>
        </p:spPr>
      </p:pic>
      <p:sp>
        <p:nvSpPr>
          <p:cNvPr id="2" name="Rectangle 1">
            <a:extLst>
              <a:ext uri="{FF2B5EF4-FFF2-40B4-BE49-F238E27FC236}">
                <a16:creationId xmlns:a16="http://schemas.microsoft.com/office/drawing/2014/main" id="{91389463-32AD-0D7E-0C8D-61266C7995F0}"/>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C2F6FE27-BC1C-DACF-2C29-A492FE196356}"/>
              </a:ext>
            </a:extLst>
          </p:cNvPr>
          <p:cNvPicPr>
            <a:picLocks noChangeAspect="1"/>
          </p:cNvPicPr>
          <p:nvPr/>
        </p:nvPicPr>
        <p:blipFill>
          <a:blip r:embed="rId6"/>
          <a:stretch>
            <a:fillRect/>
          </a:stretch>
        </p:blipFill>
        <p:spPr>
          <a:xfrm>
            <a:off x="8272367" y="5407183"/>
            <a:ext cx="3024695" cy="1450817"/>
          </a:xfrm>
          <a:prstGeom prst="rect">
            <a:avLst/>
          </a:prstGeom>
        </p:spPr>
      </p:pic>
      <p:sp>
        <p:nvSpPr>
          <p:cNvPr id="8" name="Title 1">
            <a:extLst>
              <a:ext uri="{FF2B5EF4-FFF2-40B4-BE49-F238E27FC236}">
                <a16:creationId xmlns:a16="http://schemas.microsoft.com/office/drawing/2014/main" id="{03041548-1E11-9D78-7862-24F287257571}"/>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305258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25820-1D2C-2D21-2D6A-CB45CE258FF5}"/>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8AAE373A-ADE5-B9D8-D3F7-41CA17084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62AE3B14-0A76-835C-3502-997D8DDCBE1F}"/>
              </a:ext>
            </a:extLst>
          </p:cNvPr>
          <p:cNvSpPr txBox="1"/>
          <p:nvPr/>
        </p:nvSpPr>
        <p:spPr>
          <a:xfrm>
            <a:off x="789062" y="1970758"/>
            <a:ext cx="10613876" cy="1569660"/>
          </a:xfrm>
          <a:prstGeom prst="rect">
            <a:avLst/>
          </a:prstGeom>
          <a:noFill/>
        </p:spPr>
        <p:txBody>
          <a:bodyPr wrap="square" rtlCol="0">
            <a:spAutoFit/>
          </a:bodyPr>
          <a:lstStyle/>
          <a:p>
            <a:pPr algn="ctr"/>
            <a:r>
              <a:rPr lang="el-GR" sz="2400" i="1" dirty="0">
                <a:solidFill>
                  <a:schemeClr val="accent5">
                    <a:lumMod val="50000"/>
                  </a:schemeClr>
                </a:solidFill>
              </a:rPr>
              <a:t>Δίνουν στους </a:t>
            </a:r>
            <a:r>
              <a:rPr lang="el-GR" sz="2400" b="1" i="1" dirty="0">
                <a:solidFill>
                  <a:schemeClr val="accent5">
                    <a:lumMod val="50000"/>
                  </a:schemeClr>
                </a:solidFill>
              </a:rPr>
              <a:t>νέους</a:t>
            </a:r>
            <a:r>
              <a:rPr lang="el-GR" sz="2400" i="1" dirty="0">
                <a:solidFill>
                  <a:schemeClr val="accent5">
                    <a:lumMod val="50000"/>
                  </a:schemeClr>
                </a:solidFill>
              </a:rPr>
              <a:t> την ευκαιρία να συμμετάσχουν ενεργά στις καθημερινές δραστηριότητες των οργανισμών, προσφέροντάς τους μια μοναδική και εμπλουτιστική </a:t>
            </a:r>
            <a:r>
              <a:rPr lang="el-GR" sz="2400" i="1" u="sng" dirty="0">
                <a:solidFill>
                  <a:schemeClr val="accent5">
                    <a:lumMod val="50000"/>
                  </a:schemeClr>
                </a:solidFill>
              </a:rPr>
              <a:t>εμπειρία</a:t>
            </a:r>
            <a:r>
              <a:rPr lang="el-GR" sz="2400" i="1" dirty="0">
                <a:solidFill>
                  <a:schemeClr val="accent5">
                    <a:lumMod val="50000"/>
                  </a:schemeClr>
                </a:solidFill>
              </a:rPr>
              <a:t> που ενισχύει τόσο τους </a:t>
            </a:r>
            <a:r>
              <a:rPr lang="el-GR" sz="2400" i="1" u="sng" dirty="0">
                <a:solidFill>
                  <a:schemeClr val="accent5">
                    <a:lumMod val="50000"/>
                  </a:schemeClr>
                </a:solidFill>
              </a:rPr>
              <a:t>ίδιους</a:t>
            </a:r>
            <a:r>
              <a:rPr lang="el-GR" sz="2400" i="1" dirty="0">
                <a:solidFill>
                  <a:schemeClr val="accent5">
                    <a:lumMod val="50000"/>
                  </a:schemeClr>
                </a:solidFill>
              </a:rPr>
              <a:t> όσο και τους </a:t>
            </a:r>
            <a:r>
              <a:rPr lang="el-GR" sz="2400" i="1" u="sng" dirty="0">
                <a:solidFill>
                  <a:schemeClr val="accent5">
                    <a:lumMod val="50000"/>
                  </a:schemeClr>
                </a:solidFill>
              </a:rPr>
              <a:t>οργανισμούς</a:t>
            </a:r>
            <a:r>
              <a:rPr lang="el-GR" sz="2400" i="1" dirty="0">
                <a:solidFill>
                  <a:schemeClr val="accent5">
                    <a:lumMod val="50000"/>
                  </a:schemeClr>
                </a:solidFill>
              </a:rPr>
              <a:t>.</a:t>
            </a:r>
          </a:p>
          <a:p>
            <a:pPr algn="ctr"/>
            <a:r>
              <a:rPr lang="el-GR" sz="2400" i="1" dirty="0">
                <a:solidFill>
                  <a:schemeClr val="accent5">
                    <a:lumMod val="50000"/>
                  </a:schemeClr>
                </a:solidFill>
              </a:rPr>
              <a:t> </a:t>
            </a:r>
          </a:p>
        </p:txBody>
      </p:sp>
      <p:sp>
        <p:nvSpPr>
          <p:cNvPr id="4" name="Rectangle 3">
            <a:extLst>
              <a:ext uri="{FF2B5EF4-FFF2-40B4-BE49-F238E27FC236}">
                <a16:creationId xmlns:a16="http://schemas.microsoft.com/office/drawing/2014/main" id="{0EEAEF76-D35F-BD37-A8EA-9C9BACED508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24F147E-3E16-2376-B559-79459DA931A6}"/>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10" name="Title 1">
            <a:extLst>
              <a:ext uri="{FF2B5EF4-FFF2-40B4-BE49-F238E27FC236}">
                <a16:creationId xmlns:a16="http://schemas.microsoft.com/office/drawing/2014/main" id="{0FFD24DD-AF5E-B078-469D-E6C89BE424FC}"/>
              </a:ext>
            </a:extLst>
          </p:cNvPr>
          <p:cNvSpPr txBox="1">
            <a:spLocks/>
          </p:cNvSpPr>
          <p:nvPr/>
        </p:nvSpPr>
        <p:spPr>
          <a:xfrm>
            <a:off x="1469922" y="83991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pic>
        <p:nvPicPr>
          <p:cNvPr id="12" name="Graphic 11" descr="Badge Heart with solid fill">
            <a:extLst>
              <a:ext uri="{FF2B5EF4-FFF2-40B4-BE49-F238E27FC236}">
                <a16:creationId xmlns:a16="http://schemas.microsoft.com/office/drawing/2014/main" id="{A1CE768B-869D-EE6A-5B6A-94295BE6BC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0841" y="3591236"/>
            <a:ext cx="1424608" cy="1424608"/>
          </a:xfrm>
          <a:prstGeom prst="rect">
            <a:avLst/>
          </a:prstGeom>
        </p:spPr>
      </p:pic>
    </p:spTree>
    <p:extLst>
      <p:ext uri="{BB962C8B-B14F-4D97-AF65-F5344CB8AC3E}">
        <p14:creationId xmlns:p14="http://schemas.microsoft.com/office/powerpoint/2010/main" val="289497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C577-733F-0A0E-C83A-3E834CEC0DD9}"/>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4D7C6BC-CABF-D42E-1F9D-94E94BCF6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A9CB9DE-54C2-D7C0-C316-410FE2E276E4}"/>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26FDAA27-0DB3-AE19-169F-C51948730F1D}"/>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10" name="Title 1">
            <a:extLst>
              <a:ext uri="{FF2B5EF4-FFF2-40B4-BE49-F238E27FC236}">
                <a16:creationId xmlns:a16="http://schemas.microsoft.com/office/drawing/2014/main" id="{CA0A5C97-3F61-5875-4AB4-FFA9F407A518}"/>
              </a:ext>
            </a:extLst>
          </p:cNvPr>
          <p:cNvSpPr txBox="1">
            <a:spLocks/>
          </p:cNvSpPr>
          <p:nvPr/>
        </p:nvSpPr>
        <p:spPr>
          <a:xfrm>
            <a:off x="1945655"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5" name="Content Placeholder 2">
            <a:extLst>
              <a:ext uri="{FF2B5EF4-FFF2-40B4-BE49-F238E27FC236}">
                <a16:creationId xmlns:a16="http://schemas.microsoft.com/office/drawing/2014/main" id="{EA5FDDBE-B240-2FF4-B362-C2CA4A6103C2}"/>
              </a:ext>
            </a:extLst>
          </p:cNvPr>
          <p:cNvSpPr>
            <a:spLocks noGrp="1"/>
          </p:cNvSpPr>
          <p:nvPr>
            <p:ph idx="1"/>
          </p:nvPr>
        </p:nvSpPr>
        <p:spPr>
          <a:xfrm>
            <a:off x="838200" y="1224659"/>
            <a:ext cx="10515600" cy="4365431"/>
          </a:xfrm>
        </p:spPr>
        <p:txBody>
          <a:bodyPr>
            <a:normAutofit fontScale="77500" lnSpcReduction="20000"/>
          </a:bodyPr>
          <a:lstStyle/>
          <a:p>
            <a:r>
              <a:rPr lang="el-GR" b="1" i="1" dirty="0">
                <a:solidFill>
                  <a:schemeClr val="accent5">
                    <a:lumMod val="50000"/>
                  </a:schemeClr>
                </a:solidFill>
              </a:rPr>
              <a:t>Ποιος μπορεί να συμμετάσχει και πώς;</a:t>
            </a:r>
          </a:p>
          <a:p>
            <a:pPr marL="534988" indent="-179388">
              <a:lnSpc>
                <a:spcPts val="1875"/>
              </a:lnSpc>
              <a:buClr>
                <a:srgbClr val="009999"/>
              </a:buClr>
              <a:buFont typeface="Wingdings" panose="05000000000000000000" pitchFamily="2" charset="2"/>
              <a:buChar char="ü"/>
            </a:pPr>
            <a:r>
              <a:rPr lang="el-GR" sz="2100" dirty="0"/>
              <a:t>Να είσαι 18-30 ετών.</a:t>
            </a:r>
          </a:p>
          <a:p>
            <a:pPr marL="534988">
              <a:lnSpc>
                <a:spcPts val="2625"/>
              </a:lnSpc>
              <a:buClr>
                <a:srgbClr val="009999"/>
              </a:buClr>
              <a:buFont typeface="Wingdings" panose="05000000000000000000" pitchFamily="2" charset="2"/>
              <a:buChar char="ü"/>
            </a:pPr>
            <a:r>
              <a:rPr lang="el-GR" sz="2000" dirty="0">
                <a:effectLst/>
              </a:rPr>
              <a:t>Να κατοικείς νόμιμα σε </a:t>
            </a:r>
            <a:r>
              <a:rPr lang="el-GR" sz="2000" u="none" strike="noStrike" dirty="0">
                <a:solidFill>
                  <a:srgbClr val="14ADE5"/>
                </a:solidFill>
                <a:effectLst/>
                <a:hlinkClick r:id="rId5"/>
              </a:rPr>
              <a:t>χώρες του προγράμματος και σε χώρες-εταίρους.</a:t>
            </a:r>
            <a:endParaRPr lang="el-GR" sz="2000" dirty="0">
              <a:effectLst/>
            </a:endParaRPr>
          </a:p>
          <a:p>
            <a:pPr marL="534988">
              <a:lnSpc>
                <a:spcPts val="2625"/>
              </a:lnSpc>
              <a:buClr>
                <a:srgbClr val="009999"/>
              </a:buClr>
              <a:buFont typeface="Wingdings" panose="05000000000000000000" pitchFamily="2" charset="2"/>
              <a:buChar char="ü"/>
            </a:pPr>
            <a:r>
              <a:rPr lang="el-GR" sz="2000" dirty="0">
                <a:effectLst/>
              </a:rPr>
              <a:t>Να δημιουργήσεις προσωπικό λογαριασμό </a:t>
            </a:r>
            <a:r>
              <a:rPr lang="el-GR" sz="2000" u="none" strike="noStrike" dirty="0">
                <a:solidFill>
                  <a:srgbClr val="14ADE5"/>
                </a:solidFill>
                <a:effectLst/>
                <a:hlinkClick r:id="rId6"/>
              </a:rPr>
              <a:t>EU </a:t>
            </a:r>
            <a:r>
              <a:rPr lang="el-GR" sz="2000" u="none" strike="noStrike" dirty="0" err="1">
                <a:solidFill>
                  <a:srgbClr val="14ADE5"/>
                </a:solidFill>
                <a:effectLst/>
                <a:hlinkClick r:id="rId6"/>
              </a:rPr>
              <a:t>Login</a:t>
            </a:r>
            <a:r>
              <a:rPr lang="el-GR" sz="2000" dirty="0">
                <a:effectLst/>
              </a:rPr>
              <a:t> (υπηρεσία ταυτοποίησης χρηστών της Ευρωπαϊκής Επιτροπής).</a:t>
            </a:r>
          </a:p>
          <a:p>
            <a:pPr marL="534988">
              <a:lnSpc>
                <a:spcPts val="2625"/>
              </a:lnSpc>
              <a:buClr>
                <a:srgbClr val="009999"/>
              </a:buClr>
              <a:buFont typeface="Wingdings" panose="05000000000000000000" pitchFamily="2" charset="2"/>
              <a:buChar char="ü"/>
            </a:pPr>
            <a:r>
              <a:rPr lang="el-GR" sz="2000" dirty="0">
                <a:effectLst/>
              </a:rPr>
              <a:t>Να εγγραφείς στην </a:t>
            </a:r>
            <a:r>
              <a:rPr lang="el-GR" sz="2000" u="none" strike="noStrike" dirty="0">
                <a:solidFill>
                  <a:srgbClr val="14ADE5"/>
                </a:solidFill>
                <a:effectLst/>
                <a:hlinkClick r:id="rId7"/>
              </a:rPr>
              <a:t>Ευρωπαϊκή Διαδικτυακή Πύλη Νεολαίας</a:t>
            </a:r>
            <a:r>
              <a:rPr lang="el-GR" sz="2000" dirty="0">
                <a:effectLst/>
              </a:rPr>
              <a:t> δημιουργώντας το προφίλ σου.</a:t>
            </a:r>
          </a:p>
          <a:p>
            <a:pPr marL="534988">
              <a:lnSpc>
                <a:spcPts val="1875"/>
              </a:lnSpc>
              <a:buClr>
                <a:srgbClr val="009999"/>
              </a:buClr>
              <a:buFont typeface="Wingdings" panose="05000000000000000000" pitchFamily="2" charset="2"/>
              <a:buChar char="ü"/>
            </a:pPr>
            <a:r>
              <a:rPr lang="el-GR" sz="2000" dirty="0">
                <a:effectLst/>
              </a:rPr>
              <a:t>Τώρα είσαι έτοιμος/η να ψάξεις και να υποβάλεις αίτηση για </a:t>
            </a:r>
            <a:r>
              <a:rPr lang="el-GR" sz="2000" u="none" strike="noStrike" dirty="0">
                <a:solidFill>
                  <a:srgbClr val="14ADE5"/>
                </a:solidFill>
                <a:effectLst/>
                <a:hlinkClick r:id="rId8"/>
              </a:rPr>
              <a:t>θέσεις εθελοντισμού</a:t>
            </a:r>
            <a:r>
              <a:rPr lang="el-GR" sz="2000" dirty="0">
                <a:effectLst/>
              </a:rPr>
              <a:t> που έχουν δημοσιευτεί από </a:t>
            </a:r>
            <a:r>
              <a:rPr lang="el-GR" sz="2000" u="none" strike="noStrike" dirty="0">
                <a:solidFill>
                  <a:srgbClr val="14ADE5"/>
                </a:solidFill>
                <a:effectLst/>
                <a:hlinkClick r:id="rId9"/>
              </a:rPr>
              <a:t>πιστοποιημένους οργανισμούς</a:t>
            </a:r>
            <a:r>
              <a:rPr lang="el-GR" sz="2000" dirty="0">
                <a:effectLst/>
              </a:rPr>
              <a:t>.</a:t>
            </a:r>
            <a:endParaRPr lang="en-US" sz="2000" dirty="0">
              <a:effectLst/>
            </a:endParaRPr>
          </a:p>
          <a:p>
            <a:pPr marL="0" indent="0">
              <a:lnSpc>
                <a:spcPts val="1875"/>
              </a:lnSpc>
              <a:buClr>
                <a:srgbClr val="009999"/>
              </a:buClr>
              <a:buNone/>
            </a:pPr>
            <a:endParaRPr lang="en-US" sz="2000" dirty="0">
              <a:effectLst/>
            </a:endParaRPr>
          </a:p>
          <a:p>
            <a:r>
              <a:rPr lang="el-GR" b="1" i="1" dirty="0">
                <a:solidFill>
                  <a:schemeClr val="accent5">
                    <a:lumMod val="50000"/>
                  </a:schemeClr>
                </a:solidFill>
              </a:rPr>
              <a:t>Τι καλύπτει το Πρόγραμμα;</a:t>
            </a:r>
          </a:p>
          <a:p>
            <a:pPr marL="534988" indent="-179388">
              <a:lnSpc>
                <a:spcPts val="1875"/>
              </a:lnSpc>
              <a:buClr>
                <a:srgbClr val="009999"/>
              </a:buClr>
              <a:buFont typeface="Wingdings" panose="05000000000000000000" pitchFamily="2" charset="2"/>
              <a:buChar char="ü"/>
            </a:pPr>
            <a:r>
              <a:rPr lang="el-GR" sz="2100" dirty="0"/>
              <a:t>Έξοδα </a:t>
            </a:r>
            <a:r>
              <a:rPr lang="el-GR" sz="2100" dirty="0" err="1"/>
              <a:t>ταξιδίου</a:t>
            </a:r>
            <a:r>
              <a:rPr lang="el-GR" sz="2100" dirty="0"/>
              <a:t>, διαμονής, διατροφής, ημερήσιο επίδομα, γλωσσική υποστήριξη, εκπαίδευση, πρόσθετη στήριξη και επίσκεψη προετοιμασίας για νέους με λιγότερες ευκαιρίες, ασφαλιστική κάλυψη, έκτακτες δαπάνες.</a:t>
            </a:r>
          </a:p>
          <a:p>
            <a:pPr>
              <a:lnSpc>
                <a:spcPts val="1875"/>
              </a:lnSpc>
              <a:buClr>
                <a:srgbClr val="009999"/>
              </a:buClr>
              <a:buFont typeface="Wingdings" panose="05000000000000000000" pitchFamily="2" charset="2"/>
              <a:buChar char="ü"/>
            </a:pPr>
            <a:endParaRPr lang="el-GR" sz="2000" dirty="0">
              <a:effectLst/>
            </a:endParaRPr>
          </a:p>
          <a:p>
            <a:pPr>
              <a:buClr>
                <a:srgbClr val="009999"/>
              </a:buClr>
              <a:buFont typeface="Wingdings" panose="05000000000000000000" pitchFamily="2" charset="2"/>
              <a:buChar char="ü"/>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Tree>
    <p:extLst>
      <p:ext uri="{BB962C8B-B14F-4D97-AF65-F5344CB8AC3E}">
        <p14:creationId xmlns:p14="http://schemas.microsoft.com/office/powerpoint/2010/main" val="69137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341C3-C284-EFB3-9D4E-646059B5B601}"/>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F0CF8DB-4346-05D2-906F-01265EDD7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6180A42-BAB6-F778-C7AE-7D5AB945798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BCF7009B-1E57-345F-E0D7-ADD1F6F2E5FD}"/>
              </a:ext>
            </a:extLst>
          </p:cNvPr>
          <p:cNvPicPr>
            <a:picLocks noChangeAspect="1"/>
          </p:cNvPicPr>
          <p:nvPr/>
        </p:nvPicPr>
        <p:blipFill>
          <a:blip r:embed="rId4"/>
          <a:stretch>
            <a:fillRect/>
          </a:stretch>
        </p:blipFill>
        <p:spPr>
          <a:xfrm>
            <a:off x="8546123" y="5544280"/>
            <a:ext cx="2765453" cy="1326470"/>
          </a:xfrm>
          <a:prstGeom prst="rect">
            <a:avLst/>
          </a:prstGeom>
        </p:spPr>
      </p:pic>
      <p:graphicFrame>
        <p:nvGraphicFramePr>
          <p:cNvPr id="10" name="Diagram 9">
            <a:extLst>
              <a:ext uri="{FF2B5EF4-FFF2-40B4-BE49-F238E27FC236}">
                <a16:creationId xmlns:a16="http://schemas.microsoft.com/office/drawing/2014/main" id="{35B2A1A5-30FB-2AB5-9FC1-12AD089514C3}"/>
              </a:ext>
            </a:extLst>
          </p:cNvPr>
          <p:cNvGraphicFramePr/>
          <p:nvPr/>
        </p:nvGraphicFramePr>
        <p:xfrm>
          <a:off x="2490239" y="2413870"/>
          <a:ext cx="7211521" cy="26851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itle 1">
            <a:extLst>
              <a:ext uri="{FF2B5EF4-FFF2-40B4-BE49-F238E27FC236}">
                <a16:creationId xmlns:a16="http://schemas.microsoft.com/office/drawing/2014/main" id="{55A59A52-E4D8-F2E5-6AAB-B8916DB4DBFB}"/>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2" name="Title 1">
            <a:extLst>
              <a:ext uri="{FF2B5EF4-FFF2-40B4-BE49-F238E27FC236}">
                <a16:creationId xmlns:a16="http://schemas.microsoft.com/office/drawing/2014/main" id="{C0F3D11E-AA1C-EF9F-8805-B604B2F71173}"/>
              </a:ext>
            </a:extLst>
          </p:cNvPr>
          <p:cNvSpPr>
            <a:spLocks noGrp="1"/>
          </p:cNvSpPr>
          <p:nvPr>
            <p:ph type="title"/>
          </p:nvPr>
        </p:nvSpPr>
        <p:spPr>
          <a:xfrm>
            <a:off x="1038655" y="1277690"/>
            <a:ext cx="9252155" cy="736958"/>
          </a:xfrm>
        </p:spPr>
        <p:txBody>
          <a:bodyPr>
            <a:normAutofit/>
          </a:bodyPr>
          <a:lstStyle/>
          <a:p>
            <a:pPr marL="342900" indent="-342900">
              <a:buFont typeface="Arial" panose="020B0604020202020204" pitchFamily="34" charset="0"/>
              <a:buChar char="•"/>
            </a:pPr>
            <a:r>
              <a:rPr lang="el-GR" sz="2200" b="1" i="1" dirty="0">
                <a:solidFill>
                  <a:schemeClr val="accent5">
                    <a:lumMod val="50000"/>
                  </a:schemeClr>
                </a:solidFill>
                <a:latin typeface="+mn-lt"/>
                <a:ea typeface="+mn-ea"/>
                <a:cs typeface="+mn-cs"/>
              </a:rPr>
              <a:t>Ποιες δραστηριότητες περιλαμβάνει;</a:t>
            </a:r>
            <a:br>
              <a:rPr lang="el-GR" sz="2200" b="1" i="1" dirty="0">
                <a:solidFill>
                  <a:schemeClr val="accent5">
                    <a:lumMod val="50000"/>
                  </a:schemeClr>
                </a:solidFill>
                <a:latin typeface="+mn-lt"/>
                <a:ea typeface="+mn-ea"/>
                <a:cs typeface="+mn-cs"/>
              </a:rPr>
            </a:br>
            <a:endParaRPr lang="el-GR" sz="2200" b="1" i="1" dirty="0">
              <a:solidFill>
                <a:schemeClr val="accent5">
                  <a:lumMod val="50000"/>
                </a:schemeClr>
              </a:solidFill>
              <a:latin typeface="+mn-lt"/>
              <a:ea typeface="+mn-ea"/>
              <a:cs typeface="+mn-cs"/>
            </a:endParaRPr>
          </a:p>
        </p:txBody>
      </p:sp>
      <p:sp>
        <p:nvSpPr>
          <p:cNvPr id="12" name="Arrow: Bent-Up 11">
            <a:extLst>
              <a:ext uri="{FF2B5EF4-FFF2-40B4-BE49-F238E27FC236}">
                <a16:creationId xmlns:a16="http://schemas.microsoft.com/office/drawing/2014/main" id="{27FCAC1D-25EA-1070-B2CB-E8E31055766A}"/>
              </a:ext>
            </a:extLst>
          </p:cNvPr>
          <p:cNvSpPr/>
          <p:nvPr/>
        </p:nvSpPr>
        <p:spPr>
          <a:xfrm rot="5400000">
            <a:off x="6947971" y="4517616"/>
            <a:ext cx="755373" cy="633057"/>
          </a:xfrm>
          <a:prstGeom prst="bentUpArrow">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A759E10-475B-D667-6581-C2899F904C37}"/>
              </a:ext>
            </a:extLst>
          </p:cNvPr>
          <p:cNvSpPr txBox="1"/>
          <p:nvPr/>
        </p:nvSpPr>
        <p:spPr>
          <a:xfrm>
            <a:off x="7451509" y="4619984"/>
            <a:ext cx="3280038" cy="830997"/>
          </a:xfrm>
          <a:prstGeom prst="rect">
            <a:avLst/>
          </a:prstGeom>
          <a:noFill/>
        </p:spPr>
        <p:txBody>
          <a:bodyPr wrap="square" rtlCol="0">
            <a:spAutoFit/>
          </a:bodyPr>
          <a:lstStyle/>
          <a:p>
            <a:pPr algn="ctr"/>
            <a:r>
              <a:rPr lang="el-GR" sz="2400" b="1" dirty="0">
                <a:solidFill>
                  <a:srgbClr val="009999"/>
                </a:solidFill>
              </a:rPr>
              <a:t>ΠΡΟΠΑΡΑΣΚΕΥΑΣΤΙΚΕΣ ΕΠΙΣΚΕΨΕΙΣ</a:t>
            </a:r>
            <a:endParaRPr lang="en-US" sz="2400" b="1" dirty="0">
              <a:solidFill>
                <a:srgbClr val="009999"/>
              </a:solidFill>
            </a:endParaRPr>
          </a:p>
        </p:txBody>
      </p:sp>
    </p:spTree>
    <p:extLst>
      <p:ext uri="{BB962C8B-B14F-4D97-AF65-F5344CB8AC3E}">
        <p14:creationId xmlns:p14="http://schemas.microsoft.com/office/powerpoint/2010/main" val="1302818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269FF-31D0-7A42-C7A3-4FB0C8A94A5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1B6087B-9814-E4AA-5FCE-CB7EF9FF3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B4FE31CC-4830-D70B-0D9D-DAB98203B7B3}"/>
              </a:ext>
            </a:extLst>
          </p:cNvPr>
          <p:cNvSpPr txBox="1"/>
          <p:nvPr/>
        </p:nvSpPr>
        <p:spPr>
          <a:xfrm>
            <a:off x="880423" y="1096007"/>
            <a:ext cx="10638641" cy="4829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Ατομικός Εθελοντισμός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Διάρκεια: 2-12 μήνες (σε ορισμένες περιπτώσεις, 2 εβδομάδες έως 2 μήνες)</a:t>
            </a: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Πλήρης απασχόληση (30 - 38 ώρες / εβδομάδα)</a:t>
            </a:r>
          </a:p>
          <a:p>
            <a:pPr marL="723900" indent="-342900">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a:p>
            <a:pPr marL="285750" indent="-285750" algn="l">
              <a:lnSpc>
                <a:spcPts val="1875"/>
              </a:lnSpc>
              <a:buClr>
                <a:srgbClr val="F35B31"/>
              </a:buClr>
              <a:buFont typeface="Wingdings" panose="05000000000000000000" pitchFamily="2" charset="2"/>
              <a:buChar char="q"/>
            </a:pPr>
            <a:r>
              <a:rPr lang="el-GR" dirty="0">
                <a:solidFill>
                  <a:srgbClr val="5B9BD5">
                    <a:lumMod val="50000"/>
                  </a:srgbClr>
                </a:solidFill>
              </a:rPr>
              <a:t>Αν πηγαίνετε στο εξωτερικό, στη διαδικασία </a:t>
            </a:r>
            <a:r>
              <a:rPr lang="el-GR" b="1" dirty="0">
                <a:solidFill>
                  <a:srgbClr val="5B9BD5">
                    <a:lumMod val="50000"/>
                  </a:srgbClr>
                </a:solidFill>
              </a:rPr>
              <a:t>εμπλέκονται 2 οργανισμοί</a:t>
            </a:r>
            <a:r>
              <a:rPr lang="el-GR" dirty="0">
                <a:solidFill>
                  <a:srgbClr val="5B9BD5">
                    <a:lumMod val="50000"/>
                  </a:srgbClr>
                </a:solidFill>
              </a:rPr>
              <a:t>: </a:t>
            </a:r>
          </a:p>
          <a:p>
            <a:pPr marL="712788" indent="-285750" algn="l">
              <a:lnSpc>
                <a:spcPts val="2625"/>
              </a:lnSpc>
              <a:buClr>
                <a:srgbClr val="009999"/>
              </a:buClr>
              <a:buFont typeface="Wingdings" panose="05000000000000000000" pitchFamily="2" charset="2"/>
              <a:buChar char="ü"/>
            </a:pPr>
            <a:r>
              <a:rPr lang="el-GR" b="1" dirty="0">
                <a:solidFill>
                  <a:srgbClr val="5B9BD5">
                    <a:lumMod val="50000"/>
                  </a:srgbClr>
                </a:solidFill>
              </a:rPr>
              <a:t>ο οργανισμός υποστήριξης </a:t>
            </a:r>
            <a:r>
              <a:rPr lang="el-GR" dirty="0">
                <a:solidFill>
                  <a:srgbClr val="5B9BD5">
                    <a:lumMod val="50000"/>
                  </a:srgbClr>
                </a:solidFill>
              </a:rPr>
              <a:t>– βρίσκεται στη δική σας χώρα, θα σας βοηθήσει να προετοιμαστείτε για την εμπειρία σας στο εξωτερικό.</a:t>
            </a:r>
          </a:p>
          <a:p>
            <a:pPr marL="712788" indent="-285750" algn="l">
              <a:lnSpc>
                <a:spcPts val="2625"/>
              </a:lnSpc>
              <a:buClr>
                <a:srgbClr val="009999"/>
              </a:buClr>
              <a:buFont typeface="Wingdings" panose="05000000000000000000" pitchFamily="2" charset="2"/>
              <a:buChar char="ü"/>
            </a:pPr>
            <a:r>
              <a:rPr lang="el-GR" b="1" dirty="0">
                <a:solidFill>
                  <a:srgbClr val="5B9BD5">
                    <a:lumMod val="50000"/>
                  </a:srgbClr>
                </a:solidFill>
              </a:rPr>
              <a:t>ο οργανισμός υποδοχής </a:t>
            </a:r>
            <a:r>
              <a:rPr lang="el-GR" dirty="0">
                <a:solidFill>
                  <a:srgbClr val="5B9BD5">
                    <a:lumMod val="50000"/>
                  </a:srgbClr>
                </a:solidFill>
              </a:rPr>
              <a:t>– βρίσκεται στη χώρα προορισμού σας, θα σας υποδεχθεί και θα σας βοηθήσει όταν φτάσετε εκεί. </a:t>
            </a:r>
            <a:endParaRPr lang="en-US" dirty="0">
              <a:solidFill>
                <a:srgbClr val="5B9BD5">
                  <a:lumMod val="50000"/>
                </a:srgbClr>
              </a:solidFill>
            </a:endParaRPr>
          </a:p>
          <a:p>
            <a:pPr algn="l">
              <a:lnSpc>
                <a:spcPts val="2625"/>
              </a:lnSpc>
            </a:pPr>
            <a:endParaRPr lang="el-GR" dirty="0">
              <a:solidFill>
                <a:srgbClr val="5B9BD5">
                  <a:lumMod val="50000"/>
                </a:srgbClr>
              </a:solidFill>
            </a:endParaRPr>
          </a:p>
          <a:p>
            <a:pPr>
              <a:lnSpc>
                <a:spcPts val="1875"/>
              </a:lnSpc>
            </a:pPr>
            <a:r>
              <a:rPr lang="en-US" dirty="0">
                <a:solidFill>
                  <a:srgbClr val="5B9BD5">
                    <a:lumMod val="50000"/>
                  </a:srgbClr>
                </a:solidFill>
              </a:rPr>
              <a:t>	</a:t>
            </a:r>
            <a:r>
              <a:rPr lang="el-GR" dirty="0">
                <a:solidFill>
                  <a:srgbClr val="5B9BD5">
                    <a:lumMod val="50000"/>
                  </a:srgbClr>
                </a:solidFill>
              </a:rPr>
              <a:t>Μπορείτε να αναζητήσετε πιθανό οργανισμό υποστήριξης στη βάση δεδομένων </a:t>
            </a:r>
            <a:r>
              <a:rPr lang="el-GR" b="0" i="0" u="none" strike="noStrike" dirty="0" err="1">
                <a:solidFill>
                  <a:srgbClr val="14ADE5"/>
                </a:solidFill>
                <a:effectLst/>
                <a:hlinkClick r:id="rId4"/>
              </a:rPr>
              <a:t>accredited</a:t>
            </a:r>
            <a:r>
              <a:rPr lang="el-GR" b="0" i="0" u="none" strike="noStrike" dirty="0">
                <a:solidFill>
                  <a:srgbClr val="14ADE5"/>
                </a:solidFill>
                <a:effectLst/>
                <a:hlinkClick r:id="rId4"/>
              </a:rPr>
              <a:t>/Quality-</a:t>
            </a:r>
            <a:r>
              <a:rPr lang="el-GR" b="0" i="0" u="none" strike="noStrike" dirty="0" err="1">
                <a:solidFill>
                  <a:srgbClr val="14ADE5"/>
                </a:solidFill>
                <a:effectLst/>
                <a:hlinkClick r:id="rId4"/>
              </a:rPr>
              <a:t>Labelled</a:t>
            </a:r>
            <a:r>
              <a:rPr lang="el-GR" b="0" i="0" u="none" strike="noStrike" dirty="0">
                <a:solidFill>
                  <a:srgbClr val="14ADE5"/>
                </a:solidFill>
                <a:effectLst/>
                <a:hlinkClick r:id="rId4"/>
              </a:rPr>
              <a:t> organisation </a:t>
            </a:r>
            <a:r>
              <a:rPr lang="el-GR" b="0" i="0" u="none" strike="noStrike" dirty="0" err="1">
                <a:solidFill>
                  <a:srgbClr val="14ADE5"/>
                </a:solidFill>
                <a:effectLst/>
                <a:hlinkClick r:id="rId4"/>
              </a:rPr>
              <a:t>database</a:t>
            </a:r>
            <a:r>
              <a:rPr lang="el-GR" b="0" i="0" dirty="0">
                <a:solidFill>
                  <a:srgbClr val="000000"/>
                </a:solidFill>
                <a:effectLst/>
              </a:rPr>
              <a:t>.</a:t>
            </a:r>
          </a:p>
          <a:p>
            <a:pPr marL="715962" marR="0" lvl="0" algn="l" defTabSz="914400" rtl="0" eaLnBrk="1" fontAlgn="auto" latinLnBrk="0" hangingPunct="1">
              <a:lnSpc>
                <a:spcPct val="100000"/>
              </a:lnSpc>
              <a:spcBef>
                <a:spcPts val="0"/>
              </a:spcBef>
              <a:spcAft>
                <a:spcPts val="0"/>
              </a:spcAft>
              <a:buClr>
                <a:srgbClr val="009999"/>
              </a:buClr>
              <a:buSzTx/>
              <a:tabLst>
                <a:tab pos="901700" algn="l"/>
              </a:tabLst>
              <a:defRPr/>
            </a:pP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p:txBody>
      </p:sp>
      <p:sp>
        <p:nvSpPr>
          <p:cNvPr id="4" name="Rectangle 3">
            <a:extLst>
              <a:ext uri="{FF2B5EF4-FFF2-40B4-BE49-F238E27FC236}">
                <a16:creationId xmlns:a16="http://schemas.microsoft.com/office/drawing/2014/main" id="{47A21E83-444B-CAFD-A92B-589905496E05}"/>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BA642D7-2A98-6571-284D-CFA523E071C0}"/>
              </a:ext>
            </a:extLst>
          </p:cNvPr>
          <p:cNvPicPr>
            <a:picLocks noChangeAspect="1"/>
          </p:cNvPicPr>
          <p:nvPr/>
        </p:nvPicPr>
        <p:blipFill>
          <a:blip r:embed="rId5"/>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19FD3B89-919B-437B-EE27-A0D4C9FED783}"/>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6" name="Arrow: Right 5">
            <a:extLst>
              <a:ext uri="{FF2B5EF4-FFF2-40B4-BE49-F238E27FC236}">
                <a16:creationId xmlns:a16="http://schemas.microsoft.com/office/drawing/2014/main" id="{CC7C8484-4ADB-A41C-0163-AF1B24046054}"/>
              </a:ext>
            </a:extLst>
          </p:cNvPr>
          <p:cNvSpPr/>
          <p:nvPr/>
        </p:nvSpPr>
        <p:spPr>
          <a:xfrm>
            <a:off x="880424" y="5011387"/>
            <a:ext cx="972035" cy="308758"/>
          </a:xfrm>
          <a:prstGeom prst="rightArrow">
            <a:avLst/>
          </a:prstGeom>
          <a:solidFill>
            <a:srgbClr val="B59B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58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D5F2-CAA7-28E5-D87A-EB6D75AE43E0}"/>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AD7EAC4-82B9-D096-2430-9F79F304E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47763533-6300-50EB-7F38-7447F4D37D1C}"/>
              </a:ext>
            </a:extLst>
          </p:cNvPr>
          <p:cNvSpPr txBox="1"/>
          <p:nvPr/>
        </p:nvSpPr>
        <p:spPr>
          <a:xfrm>
            <a:off x="748145" y="1096007"/>
            <a:ext cx="1068779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Ομαδικός Εθελοντισμός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indent="-342900">
              <a:lnSpc>
                <a:spcPct val="150000"/>
              </a:lnSpc>
              <a:buClr>
                <a:srgbClr val="009999"/>
              </a:buClr>
              <a:buFont typeface="Wingdings" panose="05000000000000000000" pitchFamily="2" charset="2"/>
              <a:buChar char="ü"/>
              <a:defRPr/>
            </a:pPr>
            <a:r>
              <a:rPr lang="el-GR" dirty="0">
                <a:solidFill>
                  <a:srgbClr val="5B9BD5">
                    <a:lumMod val="50000"/>
                  </a:srgbClr>
                </a:solidFill>
              </a:rPr>
              <a:t>Διάρκεια: 2 εβδομάδες – 2 μήνες.</a:t>
            </a:r>
          </a:p>
          <a:p>
            <a:pPr marL="723900" indent="-342900">
              <a:lnSpc>
                <a:spcPct val="150000"/>
              </a:lnSpc>
              <a:buClr>
                <a:srgbClr val="009999"/>
              </a:buClr>
              <a:buFont typeface="Wingdings" panose="05000000000000000000" pitchFamily="2" charset="2"/>
              <a:buChar char="ü"/>
              <a:defRPr/>
            </a:pPr>
            <a:r>
              <a:rPr lang="el-GR" dirty="0">
                <a:solidFill>
                  <a:srgbClr val="5B9BD5">
                    <a:lumMod val="50000"/>
                  </a:srgbClr>
                </a:solidFill>
              </a:rPr>
              <a:t>Πλήρους απασχόλησης: 30-38 ώρες εβδομαδιαίως.</a:t>
            </a:r>
          </a:p>
          <a:p>
            <a:pPr marL="723900" indent="-342900">
              <a:lnSpc>
                <a:spcPct val="150000"/>
              </a:lnSpc>
              <a:buClr>
                <a:srgbClr val="009999"/>
              </a:buClr>
              <a:buFont typeface="Wingdings" panose="05000000000000000000" pitchFamily="2" charset="2"/>
              <a:buChar char="ü"/>
              <a:defRPr/>
            </a:pPr>
            <a:r>
              <a:rPr lang="el-GR" b="1" dirty="0">
                <a:solidFill>
                  <a:srgbClr val="5B9BD5">
                    <a:lumMod val="50000"/>
                  </a:srgbClr>
                </a:solidFill>
              </a:rPr>
              <a:t>Τουλάχιστον 5 συμμετέχοντες ανά δραστηριότητα του ομαδικού εθελοντισμού</a:t>
            </a:r>
            <a:r>
              <a:rPr lang="el-GR" dirty="0">
                <a:solidFill>
                  <a:srgbClr val="5B9BD5">
                    <a:lumMod val="50000"/>
                  </a:srgbClr>
                </a:solidFill>
              </a:rPr>
              <a:t>, οι οποίοι προέρχονται από τουλάχιστον 2 διαφορετικές χώρες από τις οποίες η μία είναι κράτος μέλος της ΕΕ ή τρίτη χώρα συνδεδεμένη με το πρόγραμμα.</a:t>
            </a:r>
          </a:p>
          <a:p>
            <a:pPr marL="723900" indent="-342900">
              <a:lnSpc>
                <a:spcPct val="150000"/>
              </a:lnSpc>
              <a:buClr>
                <a:srgbClr val="009999"/>
              </a:buClr>
              <a:buFont typeface="Wingdings" panose="05000000000000000000" pitchFamily="2" charset="2"/>
              <a:buChar char="ü"/>
              <a:defRPr/>
            </a:pPr>
            <a:r>
              <a:rPr lang="el-GR" b="1" dirty="0">
                <a:solidFill>
                  <a:srgbClr val="5B9BD5">
                    <a:lumMod val="50000"/>
                  </a:srgbClr>
                </a:solidFill>
              </a:rPr>
              <a:t>Τουλάχιστον το ένα τέταρτο των εθελοντών </a:t>
            </a:r>
            <a:r>
              <a:rPr lang="el-GR" dirty="0">
                <a:solidFill>
                  <a:srgbClr val="5B9BD5">
                    <a:lumMod val="50000"/>
                  </a:srgbClr>
                </a:solidFill>
              </a:rPr>
              <a:t>πρέπει να διαμένουν νομίμως σε </a:t>
            </a:r>
            <a:r>
              <a:rPr lang="el-GR" b="1" dirty="0">
                <a:solidFill>
                  <a:srgbClr val="5B9BD5">
                    <a:lumMod val="50000"/>
                  </a:srgbClr>
                </a:solidFill>
              </a:rPr>
              <a:t>χώρα άλλη </a:t>
            </a:r>
            <a:r>
              <a:rPr lang="el-GR" dirty="0">
                <a:solidFill>
                  <a:srgbClr val="5B9BD5">
                    <a:lumMod val="50000"/>
                  </a:srgbClr>
                </a:solidFill>
              </a:rPr>
              <a:t>από τη χώρα στην οποία πραγματοποιείται η δραστηριότητα.</a:t>
            </a:r>
          </a:p>
          <a:p>
            <a:pPr marL="723900" indent="-342900">
              <a:lnSpc>
                <a:spcPct val="150000"/>
              </a:lnSpc>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381000">
              <a:buClr>
                <a:srgbClr val="009999"/>
              </a:buClr>
              <a:defRPr/>
            </a:pPr>
            <a:endParaRPr lang="el-GR" dirty="0">
              <a:solidFill>
                <a:srgbClr val="5B9BD5">
                  <a:lumMod val="50000"/>
                </a:srgbClr>
              </a:solidFill>
            </a:endParaRPr>
          </a:p>
          <a:p>
            <a:pPr algn="ctr">
              <a:buClr>
                <a:schemeClr val="accent5">
                  <a:lumMod val="50000"/>
                </a:schemeClr>
              </a:buClr>
              <a:defRPr/>
            </a:pPr>
            <a:r>
              <a:rPr lang="el-GR" sz="2000" b="1" i="1" dirty="0">
                <a:solidFill>
                  <a:srgbClr val="F69176"/>
                </a:solidFill>
              </a:rPr>
              <a:t>Αν συμμετέχετε σε ομάδα εθελοντισμού, απαιτείται συμμετοχή τουλάχιστον ενός οργανισμού —</a:t>
            </a:r>
            <a:endParaRPr lang="en-US" sz="2000" b="1" i="1" dirty="0">
              <a:solidFill>
                <a:srgbClr val="F69176"/>
              </a:solidFill>
            </a:endParaRPr>
          </a:p>
          <a:p>
            <a:pPr algn="ctr">
              <a:buClr>
                <a:schemeClr val="accent5">
                  <a:lumMod val="50000"/>
                </a:schemeClr>
              </a:buClr>
              <a:defRPr/>
            </a:pPr>
            <a:r>
              <a:rPr lang="el-GR" sz="2000" b="1" i="1" dirty="0">
                <a:solidFill>
                  <a:srgbClr val="F69176"/>
                </a:solidFill>
              </a:rPr>
              <a:t>είτε υποδοχής είτε υποστήριξης.</a:t>
            </a:r>
            <a:endParaRPr kumimoji="0" lang="el-GR" sz="1600" b="0" i="0" u="none" strike="noStrike" kern="1200" cap="none" spc="0" normalizeH="0" baseline="0" noProof="0" dirty="0">
              <a:ln>
                <a:noFill/>
              </a:ln>
              <a:solidFill>
                <a:srgbClr val="F69176"/>
              </a:solidFill>
              <a:effectLst/>
              <a:uLnTx/>
              <a:uFillTx/>
              <a:ea typeface="+mn-ea"/>
              <a:cs typeface="+mn-cs"/>
            </a:endParaRPr>
          </a:p>
        </p:txBody>
      </p:sp>
      <p:sp>
        <p:nvSpPr>
          <p:cNvPr id="4" name="Rectangle 3">
            <a:extLst>
              <a:ext uri="{FF2B5EF4-FFF2-40B4-BE49-F238E27FC236}">
                <a16:creationId xmlns:a16="http://schemas.microsoft.com/office/drawing/2014/main" id="{11BD2255-2204-0E39-1DFD-E45538B0DFDF}"/>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BC018357-2222-0D7F-F049-7C4F5600722D}"/>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D32D736F-44E5-57CB-6B7E-DEDA5B298CC6}"/>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126033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E3DA2-8CB8-EAD4-7F72-57AA58A06A6F}"/>
            </a:ext>
          </a:extLst>
        </p:cNvPr>
        <p:cNvGrpSpPr/>
        <p:nvPr/>
      </p:nvGrpSpPr>
      <p:grpSpPr>
        <a:xfrm>
          <a:off x="0" y="0"/>
          <a:ext cx="0" cy="0"/>
          <a:chOff x="0" y="0"/>
          <a:chExt cx="0" cy="0"/>
        </a:xfrm>
      </p:grpSpPr>
      <p:grpSp>
        <p:nvGrpSpPr>
          <p:cNvPr id="45" name="Group 2">
            <a:extLst>
              <a:ext uri="{FF2B5EF4-FFF2-40B4-BE49-F238E27FC236}">
                <a16:creationId xmlns:a16="http://schemas.microsoft.com/office/drawing/2014/main" id="{E34BAFFD-C999-2FC2-01F8-72427BB8B353}"/>
              </a:ext>
            </a:extLst>
          </p:cNvPr>
          <p:cNvGrpSpPr/>
          <p:nvPr/>
        </p:nvGrpSpPr>
        <p:grpSpPr>
          <a:xfrm rot="-2700000">
            <a:off x="7591229" y="4801230"/>
            <a:ext cx="4943599" cy="2376730"/>
            <a:chOff x="0" y="0"/>
            <a:chExt cx="660400" cy="317500"/>
          </a:xfrm>
        </p:grpSpPr>
        <p:sp>
          <p:nvSpPr>
            <p:cNvPr id="46" name="Freeform 3">
              <a:extLst>
                <a:ext uri="{FF2B5EF4-FFF2-40B4-BE49-F238E27FC236}">
                  <a16:creationId xmlns:a16="http://schemas.microsoft.com/office/drawing/2014/main" id="{7BB21261-F8B5-7FB5-23F4-42B02F9E83FC}"/>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7" name="TextBox 4">
              <a:extLst>
                <a:ext uri="{FF2B5EF4-FFF2-40B4-BE49-F238E27FC236}">
                  <a16:creationId xmlns:a16="http://schemas.microsoft.com/office/drawing/2014/main" id="{3687A0B8-F106-32DF-79B3-3860846198D7}"/>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a:extLst>
              <a:ext uri="{FF2B5EF4-FFF2-40B4-BE49-F238E27FC236}">
                <a16:creationId xmlns:a16="http://schemas.microsoft.com/office/drawing/2014/main" id="{00DC27FF-A4C8-B6A3-A1F6-2E471122B699}"/>
              </a:ext>
            </a:extLst>
          </p:cNvPr>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a:extLst>
              <a:ext uri="{FF2B5EF4-FFF2-40B4-BE49-F238E27FC236}">
                <a16:creationId xmlns:a16="http://schemas.microsoft.com/office/drawing/2014/main" id="{6B2C3D11-36AF-DA5B-BC53-286C21DCD34A}"/>
              </a:ext>
            </a:extLst>
          </p:cNvPr>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a:extLst>
              <a:ext uri="{FF2B5EF4-FFF2-40B4-BE49-F238E27FC236}">
                <a16:creationId xmlns:a16="http://schemas.microsoft.com/office/drawing/2014/main" id="{D9BA82C7-2201-39CD-8371-673A26E79995}"/>
              </a:ext>
            </a:extLst>
          </p:cNvPr>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a:extLst>
              <a:ext uri="{FF2B5EF4-FFF2-40B4-BE49-F238E27FC236}">
                <a16:creationId xmlns:a16="http://schemas.microsoft.com/office/drawing/2014/main" id="{0EA204BB-87FA-0711-4150-BAFC003E1C68}"/>
              </a:ext>
            </a:extLst>
          </p:cNvPr>
          <p:cNvSpPr txBox="1"/>
          <p:nvPr/>
        </p:nvSpPr>
        <p:spPr>
          <a:xfrm>
            <a:off x="2423241" y="1741267"/>
            <a:ext cx="6907356" cy="2577629"/>
          </a:xfrm>
          <a:prstGeom prst="rect">
            <a:avLst/>
          </a:prstGeom>
        </p:spPr>
        <p:txBody>
          <a:bodyPr wrap="square" lIns="0" tIns="0" rIns="0" bIns="0" rtlCol="0" anchor="t">
            <a:spAutoFit/>
          </a:bodyPr>
          <a:lstStyle/>
          <a:p>
            <a:pPr algn="ctr">
              <a:lnSpc>
                <a:spcPts val="6666"/>
              </a:lnSpc>
            </a:pPr>
            <a:r>
              <a:rPr lang="el-GR" sz="6000" b="1" dirty="0">
                <a:solidFill>
                  <a:srgbClr val="009999"/>
                </a:solidFill>
                <a:latin typeface="Kollektif Bold"/>
              </a:rPr>
              <a:t>ΤΙ ΕΙΝΑΙ ΤΟ </a:t>
            </a:r>
          </a:p>
          <a:p>
            <a:pPr algn="ctr">
              <a:lnSpc>
                <a:spcPts val="6666"/>
              </a:lnSpc>
            </a:pPr>
            <a:r>
              <a:rPr lang="el-GR" sz="6000" b="1" dirty="0">
                <a:solidFill>
                  <a:srgbClr val="009999"/>
                </a:solidFill>
                <a:latin typeface="Kollektif Bold"/>
              </a:rPr>
              <a:t>ΕΥΡΩΠΑΙΚΟ ΣΩΜΑ </a:t>
            </a:r>
          </a:p>
          <a:p>
            <a:pPr algn="ctr">
              <a:lnSpc>
                <a:spcPts val="6666"/>
              </a:lnSpc>
            </a:pPr>
            <a:r>
              <a:rPr lang="el-GR" sz="6000" b="1" dirty="0">
                <a:solidFill>
                  <a:srgbClr val="009999"/>
                </a:solidFill>
                <a:latin typeface="Kollektif Bold"/>
              </a:rPr>
              <a:t>ΑΛΛΗΛΕΓΓΥΗΣ</a:t>
            </a:r>
            <a:r>
              <a:rPr lang="en-US" sz="6000" b="1" dirty="0">
                <a:solidFill>
                  <a:srgbClr val="009999"/>
                </a:solidFill>
                <a:latin typeface="Kollektif Bold"/>
              </a:rPr>
              <a:t>;</a:t>
            </a:r>
          </a:p>
        </p:txBody>
      </p:sp>
      <p:sp>
        <p:nvSpPr>
          <p:cNvPr id="10" name="Freeform 10">
            <a:extLst>
              <a:ext uri="{FF2B5EF4-FFF2-40B4-BE49-F238E27FC236}">
                <a16:creationId xmlns:a16="http://schemas.microsoft.com/office/drawing/2014/main" id="{7965CB00-B680-26F5-B5CD-F2CD1B6B3AA3}"/>
              </a:ext>
            </a:extLst>
          </p:cNvPr>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a:extLst>
              <a:ext uri="{FF2B5EF4-FFF2-40B4-BE49-F238E27FC236}">
                <a16:creationId xmlns:a16="http://schemas.microsoft.com/office/drawing/2014/main" id="{06F0FFFB-63A2-75B2-2A8D-AE3E788614F6}"/>
              </a:ext>
            </a:extLst>
          </p:cNvPr>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a:extLst>
              <a:ext uri="{FF2B5EF4-FFF2-40B4-BE49-F238E27FC236}">
                <a16:creationId xmlns:a16="http://schemas.microsoft.com/office/drawing/2014/main" id="{601F8886-A6DC-CBEB-5B59-FA2903ADBD1F}"/>
              </a:ext>
            </a:extLst>
          </p:cNvPr>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a:extLst>
              <a:ext uri="{FF2B5EF4-FFF2-40B4-BE49-F238E27FC236}">
                <a16:creationId xmlns:a16="http://schemas.microsoft.com/office/drawing/2014/main" id="{C296FF96-D64B-238F-07D3-CA2DE36A142F}"/>
              </a:ext>
            </a:extLst>
          </p:cNvPr>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a:extLst>
              <a:ext uri="{FF2B5EF4-FFF2-40B4-BE49-F238E27FC236}">
                <a16:creationId xmlns:a16="http://schemas.microsoft.com/office/drawing/2014/main" id="{82E8701E-935A-145C-B0F6-80F9C4EA6059}"/>
              </a:ext>
            </a:extLst>
          </p:cNvPr>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a:extLst>
              <a:ext uri="{FF2B5EF4-FFF2-40B4-BE49-F238E27FC236}">
                <a16:creationId xmlns:a16="http://schemas.microsoft.com/office/drawing/2014/main" id="{B5481557-75F2-13AE-865B-7B3D2534DBEC}"/>
              </a:ext>
            </a:extLst>
          </p:cNvPr>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a:extLst>
              <a:ext uri="{FF2B5EF4-FFF2-40B4-BE49-F238E27FC236}">
                <a16:creationId xmlns:a16="http://schemas.microsoft.com/office/drawing/2014/main" id="{3AE414A7-83F6-A3B8-81C4-93F50E223E12}"/>
              </a:ext>
            </a:extLst>
          </p:cNvPr>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a:extLst>
              <a:ext uri="{FF2B5EF4-FFF2-40B4-BE49-F238E27FC236}">
                <a16:creationId xmlns:a16="http://schemas.microsoft.com/office/drawing/2014/main" id="{8347EBB1-78D3-75C1-52DC-7347721EEBA4}"/>
              </a:ext>
            </a:extLst>
          </p:cNvPr>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a:extLst>
              <a:ext uri="{FF2B5EF4-FFF2-40B4-BE49-F238E27FC236}">
                <a16:creationId xmlns:a16="http://schemas.microsoft.com/office/drawing/2014/main" id="{606DEAA8-783E-0295-89F9-07D530F5875C}"/>
              </a:ext>
            </a:extLst>
          </p:cNvPr>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a:extLst>
              <a:ext uri="{FF2B5EF4-FFF2-40B4-BE49-F238E27FC236}">
                <a16:creationId xmlns:a16="http://schemas.microsoft.com/office/drawing/2014/main" id="{A3E02A7C-FA5D-94B0-69E0-6B7B35B6E2C5}"/>
              </a:ext>
            </a:extLst>
          </p:cNvPr>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a:extLst>
              <a:ext uri="{FF2B5EF4-FFF2-40B4-BE49-F238E27FC236}">
                <a16:creationId xmlns:a16="http://schemas.microsoft.com/office/drawing/2014/main" id="{BCA4C43A-4DF1-92AC-EEFF-1213479F18F9}"/>
              </a:ext>
            </a:extLst>
          </p:cNvPr>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a:extLst>
              <a:ext uri="{FF2B5EF4-FFF2-40B4-BE49-F238E27FC236}">
                <a16:creationId xmlns:a16="http://schemas.microsoft.com/office/drawing/2014/main" id="{B340EFC8-B37B-1F2C-FBCB-10FE28940F8F}"/>
              </a:ext>
            </a:extLst>
          </p:cNvPr>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a:extLst>
              <a:ext uri="{FF2B5EF4-FFF2-40B4-BE49-F238E27FC236}">
                <a16:creationId xmlns:a16="http://schemas.microsoft.com/office/drawing/2014/main" id="{42C418B1-DF5A-D619-C812-0CA630227AD5}"/>
              </a:ext>
            </a:extLst>
          </p:cNvPr>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a:extLst>
              <a:ext uri="{FF2B5EF4-FFF2-40B4-BE49-F238E27FC236}">
                <a16:creationId xmlns:a16="http://schemas.microsoft.com/office/drawing/2014/main" id="{B8F32C7B-9D7B-5FC1-E187-48954895F410}"/>
              </a:ext>
            </a:extLst>
          </p:cNvPr>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a:extLst>
              <a:ext uri="{FF2B5EF4-FFF2-40B4-BE49-F238E27FC236}">
                <a16:creationId xmlns:a16="http://schemas.microsoft.com/office/drawing/2014/main" id="{7E9563D8-EEAA-B46F-E38A-29B75DB71719}"/>
              </a:ext>
            </a:extLst>
          </p:cNvPr>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a:extLst>
              <a:ext uri="{FF2B5EF4-FFF2-40B4-BE49-F238E27FC236}">
                <a16:creationId xmlns:a16="http://schemas.microsoft.com/office/drawing/2014/main" id="{E58A03F7-C69D-6B14-014D-1CF38A640386}"/>
              </a:ext>
            </a:extLst>
          </p:cNvPr>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a:extLst>
              <a:ext uri="{FF2B5EF4-FFF2-40B4-BE49-F238E27FC236}">
                <a16:creationId xmlns:a16="http://schemas.microsoft.com/office/drawing/2014/main" id="{059121FF-85AF-F6FB-09C1-9CB2BEA20822}"/>
              </a:ext>
            </a:extLst>
          </p:cNvPr>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a:extLst>
              <a:ext uri="{FF2B5EF4-FFF2-40B4-BE49-F238E27FC236}">
                <a16:creationId xmlns:a16="http://schemas.microsoft.com/office/drawing/2014/main" id="{E684FC41-3D4E-8D62-E647-55CE057CEC81}"/>
              </a:ext>
            </a:extLst>
          </p:cNvPr>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a:extLst>
              <a:ext uri="{FF2B5EF4-FFF2-40B4-BE49-F238E27FC236}">
                <a16:creationId xmlns:a16="http://schemas.microsoft.com/office/drawing/2014/main" id="{5944A899-847B-90B2-10DB-7110C7763F61}"/>
              </a:ext>
            </a:extLst>
          </p:cNvPr>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a:extLst>
              <a:ext uri="{FF2B5EF4-FFF2-40B4-BE49-F238E27FC236}">
                <a16:creationId xmlns:a16="http://schemas.microsoft.com/office/drawing/2014/main" id="{A270D50C-265C-8F41-EEB4-EFC872D89C1C}"/>
              </a:ext>
            </a:extLst>
          </p:cNvPr>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a:extLst>
              <a:ext uri="{FF2B5EF4-FFF2-40B4-BE49-F238E27FC236}">
                <a16:creationId xmlns:a16="http://schemas.microsoft.com/office/drawing/2014/main" id="{27E2A189-3368-2A78-4E71-337DA9423AA7}"/>
              </a:ext>
            </a:extLst>
          </p:cNvPr>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a:extLst>
              <a:ext uri="{FF2B5EF4-FFF2-40B4-BE49-F238E27FC236}">
                <a16:creationId xmlns:a16="http://schemas.microsoft.com/office/drawing/2014/main" id="{B7F5F349-4991-7188-7C82-DFC01D4161FD}"/>
              </a:ext>
            </a:extLst>
          </p:cNvPr>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a:extLst>
              <a:ext uri="{FF2B5EF4-FFF2-40B4-BE49-F238E27FC236}">
                <a16:creationId xmlns:a16="http://schemas.microsoft.com/office/drawing/2014/main" id="{ECD8671B-A289-43CA-1744-721A09C2D542}"/>
              </a:ext>
            </a:extLst>
          </p:cNvPr>
          <p:cNvGrpSpPr/>
          <p:nvPr/>
        </p:nvGrpSpPr>
        <p:grpSpPr>
          <a:xfrm rot="2700000">
            <a:off x="-917594" y="-2062214"/>
            <a:ext cx="4943599" cy="2376730"/>
            <a:chOff x="0" y="0"/>
            <a:chExt cx="660400" cy="317500"/>
          </a:xfrm>
        </p:grpSpPr>
        <p:sp>
          <p:nvSpPr>
            <p:cNvPr id="33" name="Freeform 33">
              <a:extLst>
                <a:ext uri="{FF2B5EF4-FFF2-40B4-BE49-F238E27FC236}">
                  <a16:creationId xmlns:a16="http://schemas.microsoft.com/office/drawing/2014/main" id="{01099701-6349-F56B-1DB2-38E539EE8D03}"/>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a:extLst>
                <a:ext uri="{FF2B5EF4-FFF2-40B4-BE49-F238E27FC236}">
                  <a16:creationId xmlns:a16="http://schemas.microsoft.com/office/drawing/2014/main" id="{8BCF6DBA-4CF5-CFE8-E1C4-60218A78F27D}"/>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a:extLst>
              <a:ext uri="{FF2B5EF4-FFF2-40B4-BE49-F238E27FC236}">
                <a16:creationId xmlns:a16="http://schemas.microsoft.com/office/drawing/2014/main" id="{1D9D865E-79B9-DA5F-3B2A-563AC38D6395}"/>
              </a:ext>
            </a:extLst>
          </p:cNvPr>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a:extLst>
              <a:ext uri="{FF2B5EF4-FFF2-40B4-BE49-F238E27FC236}">
                <a16:creationId xmlns:a16="http://schemas.microsoft.com/office/drawing/2014/main" id="{7CB5D9DE-ACF8-8778-8155-6BD1E356BB7A}"/>
              </a:ext>
            </a:extLst>
          </p:cNvPr>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a:extLst>
              <a:ext uri="{FF2B5EF4-FFF2-40B4-BE49-F238E27FC236}">
                <a16:creationId xmlns:a16="http://schemas.microsoft.com/office/drawing/2014/main" id="{B700A747-345A-DF40-5D80-62CB300DE6EC}"/>
              </a:ext>
            </a:extLst>
          </p:cNvPr>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a:extLst>
              <a:ext uri="{FF2B5EF4-FFF2-40B4-BE49-F238E27FC236}">
                <a16:creationId xmlns:a16="http://schemas.microsoft.com/office/drawing/2014/main" id="{608C0C06-D12F-D9C8-D22B-C89E6A8D921A}"/>
              </a:ext>
            </a:extLst>
          </p:cNvPr>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a:extLst>
              <a:ext uri="{FF2B5EF4-FFF2-40B4-BE49-F238E27FC236}">
                <a16:creationId xmlns:a16="http://schemas.microsoft.com/office/drawing/2014/main" id="{763714F5-86FF-ACA4-C080-9ADC721E24B2}"/>
              </a:ext>
            </a:extLst>
          </p:cNvPr>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a:extLst>
              <a:ext uri="{FF2B5EF4-FFF2-40B4-BE49-F238E27FC236}">
                <a16:creationId xmlns:a16="http://schemas.microsoft.com/office/drawing/2014/main" id="{2140CA62-E3CA-BDFF-0E37-C90F98FF6858}"/>
              </a:ext>
            </a:extLst>
          </p:cNvPr>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a:extLst>
              <a:ext uri="{FF2B5EF4-FFF2-40B4-BE49-F238E27FC236}">
                <a16:creationId xmlns:a16="http://schemas.microsoft.com/office/drawing/2014/main" id="{6057BB36-46DE-A600-6B10-5EBDD88BA30C}"/>
              </a:ext>
            </a:extLst>
          </p:cNvPr>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a:extLst>
              <a:ext uri="{FF2B5EF4-FFF2-40B4-BE49-F238E27FC236}">
                <a16:creationId xmlns:a16="http://schemas.microsoft.com/office/drawing/2014/main" id="{4EBC918B-988A-7964-BE2B-8E6869978A7E}"/>
              </a:ext>
            </a:extLst>
          </p:cNvPr>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44" name="Group 43">
            <a:extLst>
              <a:ext uri="{FF2B5EF4-FFF2-40B4-BE49-F238E27FC236}">
                <a16:creationId xmlns:a16="http://schemas.microsoft.com/office/drawing/2014/main" id="{6E2DF4C6-D354-61F5-6DB7-E5C4D0310EF3}"/>
              </a:ext>
            </a:extLst>
          </p:cNvPr>
          <p:cNvGrpSpPr/>
          <p:nvPr/>
        </p:nvGrpSpPr>
        <p:grpSpPr>
          <a:xfrm>
            <a:off x="9131271" y="4463249"/>
            <a:ext cx="2118360" cy="2429921"/>
            <a:chOff x="9131271" y="4463249"/>
            <a:chExt cx="2118360" cy="2429921"/>
          </a:xfrm>
        </p:grpSpPr>
        <p:pic>
          <p:nvPicPr>
            <p:cNvPr id="43" name="Picture 42" descr="A logo on a black background&#10;&#10;Description automatically generated">
              <a:extLst>
                <a:ext uri="{FF2B5EF4-FFF2-40B4-BE49-F238E27FC236}">
                  <a16:creationId xmlns:a16="http://schemas.microsoft.com/office/drawing/2014/main" id="{6F4FE09F-6578-3094-142E-E4B02A527B5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2EFA80A5-92C7-94C2-7017-E2F99A564899}"/>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1538083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782CC-6715-E310-84CA-B6C1CB1DD64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8CDDE6CA-FBAB-AE5E-2CF4-6463A3192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3764D8D2-537E-5215-752E-02A6B0012715}"/>
              </a:ext>
            </a:extLst>
          </p:cNvPr>
          <p:cNvSpPr txBox="1"/>
          <p:nvPr/>
        </p:nvSpPr>
        <p:spPr>
          <a:xfrm>
            <a:off x="974041" y="1221183"/>
            <a:ext cx="9826481" cy="3184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Προπαρασκευαστικές επισκέψεις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indent="-342900">
              <a:lnSpc>
                <a:spcPct val="200000"/>
              </a:lnSpc>
              <a:buClr>
                <a:srgbClr val="009999"/>
              </a:buClr>
              <a:buFont typeface="Wingdings" panose="05000000000000000000" pitchFamily="2" charset="2"/>
              <a:buChar char="ü"/>
              <a:defRPr/>
            </a:pPr>
            <a:r>
              <a:rPr lang="el-GR" dirty="0">
                <a:solidFill>
                  <a:srgbClr val="5B9BD5">
                    <a:lumMod val="50000"/>
                  </a:srgbClr>
                </a:solidFill>
              </a:rPr>
              <a:t>Πραγματοποιούνται στον χώρο όπου θα λάβει χώρα η εθελοντική δραστηριότητα.</a:t>
            </a:r>
          </a:p>
          <a:p>
            <a:pPr marL="723900" indent="-342900">
              <a:lnSpc>
                <a:spcPct val="200000"/>
              </a:lnSpc>
              <a:buClr>
                <a:srgbClr val="009999"/>
              </a:buClr>
              <a:buFont typeface="Wingdings" panose="05000000000000000000" pitchFamily="2" charset="2"/>
              <a:buChar char="ü"/>
              <a:defRPr/>
            </a:pPr>
            <a:r>
              <a:rPr lang="el-GR" dirty="0">
                <a:solidFill>
                  <a:srgbClr val="5B9BD5">
                    <a:lumMod val="50000"/>
                  </a:srgbClr>
                </a:solidFill>
              </a:rPr>
              <a:t>Εκπρόσωποι των συμμετεχόντων οργανισμών και νέοι με λιγότερες ευκαιρίες που συμμετέχουν στη δραστηριότητα εθελοντισμού, συμπεριλαμβανομένων των συνοδών, εάν αυτό είναι απαραίτητο.</a:t>
            </a:r>
          </a:p>
        </p:txBody>
      </p:sp>
      <p:sp>
        <p:nvSpPr>
          <p:cNvPr id="4" name="Rectangle 3">
            <a:extLst>
              <a:ext uri="{FF2B5EF4-FFF2-40B4-BE49-F238E27FC236}">
                <a16:creationId xmlns:a16="http://schemas.microsoft.com/office/drawing/2014/main" id="{0B449471-F811-606A-83DA-5FE4A0DE4A69}"/>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A0C900BB-75E7-7F0D-2B3E-986B8433B9D0}"/>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CCDB9B39-0D7C-7E45-4D17-9B96E2FCC28A}"/>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53544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5B416-4612-E687-9ED0-F85AC685594C}"/>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AD1AC4D-50D5-21A9-DA1E-DEE9C9BF1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032C9D87-3D40-154A-C18F-32210D2365E9}"/>
              </a:ext>
            </a:extLst>
          </p:cNvPr>
          <p:cNvSpPr txBox="1"/>
          <p:nvPr/>
        </p:nvSpPr>
        <p:spPr>
          <a:xfrm>
            <a:off x="480646" y="1078126"/>
            <a:ext cx="10623968" cy="460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800" b="1" u="sng" dirty="0">
                <a:solidFill>
                  <a:srgbClr val="99CC00"/>
                </a:solidFill>
                <a:latin typeface="Kollektif Bold"/>
                <a:ea typeface="+mj-ea"/>
                <a:cs typeface="+mj-cs"/>
              </a:rPr>
              <a:t>ΓΕΝΙΚΕΣ ΠΛΗΡΟΦΟΡΙΕΣ</a:t>
            </a:r>
            <a:endParaRPr lang="en-US" sz="2800" b="1" u="sng" dirty="0">
              <a:solidFill>
                <a:srgbClr val="99CC00"/>
              </a:solidFill>
              <a:latin typeface="Kollektif Bold"/>
              <a:ea typeface="+mj-ea"/>
              <a:cs typeface="+mj-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723900" indent="-342900">
              <a:lnSpc>
                <a:spcPct val="150000"/>
              </a:lnSpc>
              <a:buClr>
                <a:srgbClr val="009999"/>
              </a:buClr>
              <a:buFont typeface="Wingdings" panose="05000000000000000000" pitchFamily="2" charset="2"/>
              <a:buChar char="ü"/>
              <a:defRPr/>
            </a:pPr>
            <a:r>
              <a:rPr lang="el-GR" sz="1600" dirty="0">
                <a:solidFill>
                  <a:srgbClr val="5B9BD5">
                    <a:lumMod val="50000"/>
                  </a:srgbClr>
                </a:solidFill>
              </a:rPr>
              <a:t>Μπορείς να συμμετάσχεις μόνο σε μία (1) ατομική εθελοντική δραστηριότητα. Σε αιτιολογημένες περιπτώσεις, εθελοντής με λιγότερες ευκαιρίες που έχει λάβει μέρος σε δραστηριότητα διάρκειας έως 2 μηνών (59 μέρες), μπορεί να συμμετάσχει σε ακόμη μία σε διασυνοριακό επίπεδο.</a:t>
            </a:r>
            <a:endParaRPr lang="en-US" sz="1600" dirty="0">
              <a:solidFill>
                <a:srgbClr val="5B9BD5">
                  <a:lumMod val="50000"/>
                </a:srgbClr>
              </a:solidFill>
            </a:endParaRPr>
          </a:p>
          <a:p>
            <a:pPr marL="381000">
              <a:lnSpc>
                <a:spcPct val="150000"/>
              </a:lnSpc>
              <a:buClr>
                <a:srgbClr val="009999"/>
              </a:buClr>
              <a:defRPr/>
            </a:pPr>
            <a:endParaRPr lang="el-GR" sz="1600" dirty="0">
              <a:solidFill>
                <a:srgbClr val="5B9BD5">
                  <a:lumMod val="50000"/>
                </a:srgbClr>
              </a:solidFill>
            </a:endParaRPr>
          </a:p>
          <a:p>
            <a:pPr marL="723900" indent="-342900">
              <a:lnSpc>
                <a:spcPct val="150000"/>
              </a:lnSpc>
              <a:buClr>
                <a:srgbClr val="009999"/>
              </a:buClr>
              <a:buFont typeface="Wingdings" panose="05000000000000000000" pitchFamily="2" charset="2"/>
              <a:buChar char="ü"/>
              <a:defRPr/>
            </a:pPr>
            <a:r>
              <a:rPr lang="el-GR" sz="1600" dirty="0">
                <a:solidFill>
                  <a:srgbClr val="5B9BD5">
                    <a:lumMod val="50000"/>
                  </a:srgbClr>
                </a:solidFill>
              </a:rPr>
              <a:t>Μπορείς όμως να λάβεις επιπρόσθετα μέρος σε περισσότερες από μία ομαδικές δραστηριότητες εθελοντισμού.</a:t>
            </a:r>
            <a:endParaRPr lang="en-US" sz="1600" dirty="0">
              <a:solidFill>
                <a:srgbClr val="5B9BD5">
                  <a:lumMod val="50000"/>
                </a:srgbClr>
              </a:solidFill>
            </a:endParaRPr>
          </a:p>
          <a:p>
            <a:pPr marL="381000">
              <a:lnSpc>
                <a:spcPct val="150000"/>
              </a:lnSpc>
              <a:buClr>
                <a:srgbClr val="009999"/>
              </a:buClr>
              <a:defRPr/>
            </a:pPr>
            <a:endParaRPr lang="el-GR" sz="1600" dirty="0">
              <a:solidFill>
                <a:srgbClr val="5B9BD5">
                  <a:lumMod val="50000"/>
                </a:srgbClr>
              </a:solidFill>
            </a:endParaRPr>
          </a:p>
          <a:p>
            <a:pPr marL="723900" indent="-342900">
              <a:lnSpc>
                <a:spcPct val="150000"/>
              </a:lnSpc>
              <a:buClr>
                <a:srgbClr val="009999"/>
              </a:buClr>
              <a:buFont typeface="Wingdings" panose="05000000000000000000" pitchFamily="2" charset="2"/>
              <a:buChar char="ü"/>
              <a:defRPr/>
            </a:pPr>
            <a:r>
              <a:rPr lang="el-GR" sz="1600" dirty="0">
                <a:solidFill>
                  <a:srgbClr val="5B9BD5">
                    <a:lumMod val="50000"/>
                  </a:srgbClr>
                </a:solidFill>
              </a:rPr>
              <a:t>Η συνολική χρονική διάρκεια που αφιερώνει ένας νέος σε δραστηριότητες εθελοντισμού του Ευρωπαϊκού Σώματος Αλληλεγγύης δεν πρέπει να υπερβαίνει τους 12 μήνες, ενώ οι δραστηριότητες που διεξάγονται δεν πρέπει να αλληλεπικαλύπτονται. Οι δραστηριότητες που διεξάγονται στο πλαίσιο των δραστηριοτήτων εθελοντισμού του </a:t>
            </a:r>
            <a:r>
              <a:rPr lang="el-GR" sz="1600" dirty="0" err="1">
                <a:solidFill>
                  <a:srgbClr val="5B9BD5">
                    <a:lumMod val="50000"/>
                  </a:srgbClr>
                </a:solidFill>
              </a:rPr>
              <a:t>Erasmus</a:t>
            </a:r>
            <a:r>
              <a:rPr lang="el-GR" sz="1600" dirty="0">
                <a:solidFill>
                  <a:srgbClr val="5B9BD5">
                    <a:lumMod val="50000"/>
                  </a:srgbClr>
                </a:solidFill>
              </a:rPr>
              <a:t>+ ή της Ευρωπαϊκής Εθελοντικής Υπηρεσίας θα συνυπολογίζονται στο σύνολο των επιτρεπόμενων 12 μηνών.</a:t>
            </a:r>
          </a:p>
        </p:txBody>
      </p:sp>
      <p:sp>
        <p:nvSpPr>
          <p:cNvPr id="4" name="Rectangle 3">
            <a:extLst>
              <a:ext uri="{FF2B5EF4-FFF2-40B4-BE49-F238E27FC236}">
                <a16:creationId xmlns:a16="http://schemas.microsoft.com/office/drawing/2014/main" id="{A7042A9C-E7BF-16CD-7BFB-CD9A862BC995}"/>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D5691442-603C-6C57-21F4-89347B506FAD}"/>
              </a:ext>
            </a:extLst>
          </p:cNvPr>
          <p:cNvPicPr>
            <a:picLocks noChangeAspect="1"/>
          </p:cNvPicPr>
          <p:nvPr/>
        </p:nvPicPr>
        <p:blipFill>
          <a:blip r:embed="rId5"/>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C6F53443-6D75-978E-8BE8-C82C8F1EFEE3}"/>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1591711975"/>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31E5A-829C-B8EB-9FB1-6FE6F8FAD180}"/>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6BE83642-87ED-5B1A-4670-58352B3AF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7032932B-F267-3986-3023-3C34D4000CC6}"/>
              </a:ext>
            </a:extLst>
          </p:cNvPr>
          <p:cNvSpPr>
            <a:spLocks noGrp="1"/>
          </p:cNvSpPr>
          <p:nvPr>
            <p:ph type="title"/>
          </p:nvPr>
        </p:nvSpPr>
        <p:spPr>
          <a:xfrm>
            <a:off x="144286" y="2929433"/>
            <a:ext cx="3195453" cy="736958"/>
          </a:xfrm>
        </p:spPr>
        <p:txBody>
          <a:bodyPr>
            <a:normAutofit fontScale="90000"/>
          </a:bodyPr>
          <a:lstStyle/>
          <a:p>
            <a:r>
              <a:rPr lang="el-GR" sz="3600" b="1" dirty="0">
                <a:solidFill>
                  <a:srgbClr val="009999"/>
                </a:solidFill>
                <a:latin typeface="Kollektif Bold"/>
                <a:ea typeface="Roboto" panose="02000000000000000000" pitchFamily="2" charset="0"/>
              </a:rPr>
              <a:t>ΚΥΚΛΟΣ ΕΚΠΑΙΔΕΥΣΗΣ ΚΑΙ ΑΞΙΟΛΟΓΗΣΗΣ                      </a:t>
            </a:r>
            <a:br>
              <a:rPr lang="el-GR" sz="3600" b="1" dirty="0">
                <a:solidFill>
                  <a:srgbClr val="009999"/>
                </a:solidFill>
                <a:latin typeface="Kollektif Bold"/>
                <a:ea typeface="Roboto" panose="02000000000000000000" pitchFamily="2" charset="0"/>
              </a:rPr>
            </a:br>
            <a:r>
              <a:rPr lang="el-GR" sz="3600" b="1" dirty="0">
                <a:solidFill>
                  <a:srgbClr val="009999"/>
                </a:solidFill>
                <a:latin typeface="Kollektif Bold"/>
                <a:ea typeface="Roboto" panose="02000000000000000000" pitchFamily="2" charset="0"/>
              </a:rPr>
              <a:t>(</a:t>
            </a:r>
            <a:r>
              <a:rPr lang="en-GB" sz="3600" b="1" dirty="0">
                <a:solidFill>
                  <a:srgbClr val="009999"/>
                </a:solidFill>
                <a:latin typeface="Kollektif Bold"/>
                <a:ea typeface="Roboto" panose="02000000000000000000" pitchFamily="2" charset="0"/>
              </a:rPr>
              <a:t>Training and Evaluation Cycle - TEC) </a:t>
            </a:r>
          </a:p>
        </p:txBody>
      </p:sp>
      <p:sp>
        <p:nvSpPr>
          <p:cNvPr id="4" name="Rectangle 3">
            <a:extLst>
              <a:ext uri="{FF2B5EF4-FFF2-40B4-BE49-F238E27FC236}">
                <a16:creationId xmlns:a16="http://schemas.microsoft.com/office/drawing/2014/main" id="{3C7D5DBC-6280-5843-8BCC-10FEEBE3862F}"/>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8D5591E7-09F7-5D40-6EFB-E667ECC154D5}"/>
              </a:ext>
            </a:extLst>
          </p:cNvPr>
          <p:cNvPicPr>
            <a:picLocks noChangeAspect="1"/>
          </p:cNvPicPr>
          <p:nvPr/>
        </p:nvPicPr>
        <p:blipFill>
          <a:blip r:embed="rId4"/>
          <a:stretch>
            <a:fillRect/>
          </a:stretch>
        </p:blipFill>
        <p:spPr>
          <a:xfrm>
            <a:off x="8546123" y="5544280"/>
            <a:ext cx="2765453" cy="1326470"/>
          </a:xfrm>
          <a:prstGeom prst="rect">
            <a:avLst/>
          </a:prstGeom>
        </p:spPr>
      </p:pic>
      <p:pic>
        <p:nvPicPr>
          <p:cNvPr id="8" name="Picture 7">
            <a:extLst>
              <a:ext uri="{FF2B5EF4-FFF2-40B4-BE49-F238E27FC236}">
                <a16:creationId xmlns:a16="http://schemas.microsoft.com/office/drawing/2014/main" id="{91DEF91D-7F97-D943-676F-C3EDA8556993}"/>
              </a:ext>
            </a:extLst>
          </p:cNvPr>
          <p:cNvPicPr>
            <a:picLocks noChangeAspect="1"/>
          </p:cNvPicPr>
          <p:nvPr/>
        </p:nvPicPr>
        <p:blipFill>
          <a:blip r:embed="rId5"/>
          <a:stretch>
            <a:fillRect/>
          </a:stretch>
        </p:blipFill>
        <p:spPr>
          <a:xfrm>
            <a:off x="3280365" y="667367"/>
            <a:ext cx="8707973" cy="5122806"/>
          </a:xfrm>
          <a:prstGeom prst="rect">
            <a:avLst/>
          </a:prstGeom>
        </p:spPr>
      </p:pic>
    </p:spTree>
    <p:extLst>
      <p:ext uri="{BB962C8B-B14F-4D97-AF65-F5344CB8AC3E}">
        <p14:creationId xmlns:p14="http://schemas.microsoft.com/office/powerpoint/2010/main" val="190768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E9DAD-12AD-05C6-16E3-236A3DE9852F}"/>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4157D5C0-0BC4-2452-E5C7-378FFEAC9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54D2620F-A943-0710-BFA1-3B4B8E463609}"/>
              </a:ext>
            </a:extLst>
          </p:cNvPr>
          <p:cNvSpPr>
            <a:spLocks noGrp="1"/>
          </p:cNvSpPr>
          <p:nvPr>
            <p:ph type="title"/>
          </p:nvPr>
        </p:nvSpPr>
        <p:spPr>
          <a:xfrm>
            <a:off x="1091380" y="1111046"/>
            <a:ext cx="9252155" cy="736958"/>
          </a:xfrm>
        </p:spPr>
        <p:txBody>
          <a:bodyPr>
            <a:normAutofit fontScale="90000"/>
          </a:bodyPr>
          <a:lstStyle/>
          <a:p>
            <a:r>
              <a:rPr lang="el-GR" sz="3600" b="1" dirty="0">
                <a:solidFill>
                  <a:srgbClr val="009999"/>
                </a:solidFill>
                <a:latin typeface="Kollektif Bold"/>
                <a:ea typeface="Roboto" panose="02000000000000000000" pitchFamily="2" charset="0"/>
              </a:rPr>
              <a:t>ΔΡΑΣΤΗΡΙΟΤΗΤΕΣ ΔΙΚΤΥΩΣΗΣ </a:t>
            </a:r>
            <a:br>
              <a:rPr lang="el-GR" sz="3600" b="1" dirty="0">
                <a:solidFill>
                  <a:srgbClr val="009999"/>
                </a:solidFill>
                <a:latin typeface="Kollektif Bold"/>
                <a:ea typeface="Roboto" panose="02000000000000000000" pitchFamily="2" charset="0"/>
              </a:rPr>
            </a:br>
            <a:r>
              <a:rPr lang="en-GB" sz="3600" b="1" dirty="0">
                <a:solidFill>
                  <a:srgbClr val="009999"/>
                </a:solidFill>
                <a:latin typeface="Kollektif Bold"/>
                <a:ea typeface="Roboto" panose="02000000000000000000" pitchFamily="2" charset="0"/>
              </a:rPr>
              <a:t>Networking Activities (NET)</a:t>
            </a:r>
          </a:p>
        </p:txBody>
      </p:sp>
      <p:sp>
        <p:nvSpPr>
          <p:cNvPr id="2" name="TextBox 1">
            <a:extLst>
              <a:ext uri="{FF2B5EF4-FFF2-40B4-BE49-F238E27FC236}">
                <a16:creationId xmlns:a16="http://schemas.microsoft.com/office/drawing/2014/main" id="{5E6E3A11-0477-9634-5139-46A53FA11931}"/>
              </a:ext>
            </a:extLst>
          </p:cNvPr>
          <p:cNvSpPr txBox="1"/>
          <p:nvPr/>
        </p:nvSpPr>
        <p:spPr>
          <a:xfrm>
            <a:off x="1091380" y="1969626"/>
            <a:ext cx="8083100"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Οι Δραστηριότητες Δικτύωσης αποτελούν ένα εργαλείο για τις Εθνικές Υπηρεσίες, μέσω του οποίου προωθούνται </a:t>
            </a:r>
            <a:r>
              <a:rPr kumimoji="0" lang="el-GR" sz="1800" b="1" i="0" u="none" strike="noStrike" kern="1200" cap="none" spc="0" normalizeH="0" baseline="0" noProof="0" dirty="0">
                <a:ln>
                  <a:noFill/>
                </a:ln>
                <a:solidFill>
                  <a:srgbClr val="002060"/>
                </a:solidFill>
                <a:effectLst/>
                <a:uLnTx/>
                <a:uFillTx/>
                <a:latin typeface="Calibri" panose="020F0502020204030204"/>
                <a:ea typeface="+mn-ea"/>
                <a:cs typeface="+mn-cs"/>
              </a:rPr>
              <a:t>οι στόχοι και οι προτεραιότητες </a:t>
            </a: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του προγράμματος, με απώτερο στόχο την ποιοτική εφαρμογή και την ενίσχυση του αντίκτυπού του στην ευρύτερη κοινωνία. </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Απευθύνονται στους δικαιούχους του Προγράμματος, σε νέες/νέους και όσους εργάζονται με αυτούς, οι οποίοι δύναται να λειτουργήσουν ως πολλαπλασιαστές στους τομείς του ΕΣΑ.</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Calibri" panose="020F0502020204030204"/>
                <a:ea typeface="+mn-ea"/>
                <a:cs typeface="+mn-cs"/>
              </a:rPr>
              <a:t>Θεματικές δραστηριοτήτων</a:t>
            </a:r>
            <a:r>
              <a:rPr kumimoji="0" lang="en-GB" sz="1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srgbClr val="002060"/>
                </a:solidFill>
                <a:effectLst/>
                <a:uLnTx/>
                <a:uFillTx/>
                <a:latin typeface="Calibri" panose="020F0502020204030204"/>
                <a:ea typeface="+mn-ea"/>
                <a:cs typeface="+mn-cs"/>
              </a:rPr>
              <a:t>κλιματική αλλαγή, ενσωμάτωση νέων με λιγότερες ευκαιρίες, ψηφιακή μετάβαση κ.ά.</a:t>
            </a: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a:solidFill>
                <a:srgbClr val="002060"/>
              </a:solidFill>
              <a:latin typeface="Calibri" panose="020F050202020403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l-GR" sz="1800" dirty="0">
                <a:solidFill>
                  <a:srgbClr val="002060"/>
                </a:solidFill>
                <a:latin typeface="Calibri" panose="020F0502020204030204"/>
              </a:rPr>
              <a:t>Μπορείτε να βρείτε όλες τις τρέχουσες ευκαιρίες στην ιστοσελίδα του </a:t>
            </a:r>
            <a:r>
              <a:rPr lang="en-GB" dirty="0">
                <a:solidFill>
                  <a:srgbClr val="002060"/>
                </a:solidFill>
                <a:latin typeface="Calibri" panose="020F0502020204030204"/>
              </a:rPr>
              <a:t>SALTO.</a:t>
            </a:r>
            <a:endParaRPr kumimoji="0" lang="en-CY"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indent="-285750" algn="just">
              <a:buFont typeface="Arial" panose="020B0604020202020204" pitchFamily="34" charset="0"/>
              <a:buChar char="•"/>
            </a:pPr>
            <a:endPar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4" name="Rectangle 3">
            <a:extLst>
              <a:ext uri="{FF2B5EF4-FFF2-40B4-BE49-F238E27FC236}">
                <a16:creationId xmlns:a16="http://schemas.microsoft.com/office/drawing/2014/main" id="{BC2DEDED-BF17-D052-D187-C74889B1D866}"/>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F7207FF4-7625-E51F-6DE3-5BC9BDA8AD30}"/>
              </a:ext>
            </a:extLst>
          </p:cNvPr>
          <p:cNvPicPr>
            <a:picLocks noChangeAspect="1"/>
          </p:cNvPicPr>
          <p:nvPr/>
        </p:nvPicPr>
        <p:blipFill>
          <a:blip r:embed="rId4"/>
          <a:stretch>
            <a:fillRect/>
          </a:stretch>
        </p:blipFill>
        <p:spPr>
          <a:xfrm>
            <a:off x="8546123" y="5544280"/>
            <a:ext cx="2765453" cy="1326470"/>
          </a:xfrm>
          <a:prstGeom prst="rect">
            <a:avLst/>
          </a:prstGeom>
        </p:spPr>
      </p:pic>
      <p:pic>
        <p:nvPicPr>
          <p:cNvPr id="9" name="Graphic 8" descr="Connections with solid fill">
            <a:extLst>
              <a:ext uri="{FF2B5EF4-FFF2-40B4-BE49-F238E27FC236}">
                <a16:creationId xmlns:a16="http://schemas.microsoft.com/office/drawing/2014/main" id="{169F5E56-526C-75C8-EC28-DA216DBAC7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3158" y="2234714"/>
            <a:ext cx="2120163" cy="2120163"/>
          </a:xfrm>
          <a:prstGeom prst="rect">
            <a:avLst/>
          </a:prstGeom>
        </p:spPr>
      </p:pic>
    </p:spTree>
    <p:extLst>
      <p:ext uri="{BB962C8B-B14F-4D97-AF65-F5344CB8AC3E}">
        <p14:creationId xmlns:p14="http://schemas.microsoft.com/office/powerpoint/2010/main" val="785068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CA6DB-1707-6D96-5231-43BEB702A0B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C6A660-0C94-9127-4629-1197E5536F48}"/>
              </a:ext>
            </a:extLst>
          </p:cNvPr>
          <p:cNvGrpSpPr/>
          <p:nvPr/>
        </p:nvGrpSpPr>
        <p:grpSpPr>
          <a:xfrm rot="-2700000">
            <a:off x="7591229" y="4801230"/>
            <a:ext cx="4943599" cy="2376730"/>
            <a:chOff x="0" y="0"/>
            <a:chExt cx="660400" cy="317500"/>
          </a:xfrm>
        </p:grpSpPr>
        <p:sp>
          <p:nvSpPr>
            <p:cNvPr id="3" name="Freeform 3">
              <a:extLst>
                <a:ext uri="{FF2B5EF4-FFF2-40B4-BE49-F238E27FC236}">
                  <a16:creationId xmlns:a16="http://schemas.microsoft.com/office/drawing/2014/main" id="{90F77A72-39FC-1765-F65C-DAA603488940}"/>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a:extLst>
                <a:ext uri="{FF2B5EF4-FFF2-40B4-BE49-F238E27FC236}">
                  <a16:creationId xmlns:a16="http://schemas.microsoft.com/office/drawing/2014/main" id="{7156C66D-6F68-15BC-B6F4-6117DED90E15}"/>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a:extLst>
              <a:ext uri="{FF2B5EF4-FFF2-40B4-BE49-F238E27FC236}">
                <a16:creationId xmlns:a16="http://schemas.microsoft.com/office/drawing/2014/main" id="{0A9CBB34-A8C8-2095-2236-6F803874C67B}"/>
              </a:ext>
            </a:extLst>
          </p:cNvPr>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a:extLst>
              <a:ext uri="{FF2B5EF4-FFF2-40B4-BE49-F238E27FC236}">
                <a16:creationId xmlns:a16="http://schemas.microsoft.com/office/drawing/2014/main" id="{CA4D75F5-5731-B030-7CFC-EF7B42640F55}"/>
              </a:ext>
            </a:extLst>
          </p:cNvPr>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a:extLst>
              <a:ext uri="{FF2B5EF4-FFF2-40B4-BE49-F238E27FC236}">
                <a16:creationId xmlns:a16="http://schemas.microsoft.com/office/drawing/2014/main" id="{3F7B2C8B-D778-441D-97E4-5C47700B05A4}"/>
              </a:ext>
            </a:extLst>
          </p:cNvPr>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a:extLst>
              <a:ext uri="{FF2B5EF4-FFF2-40B4-BE49-F238E27FC236}">
                <a16:creationId xmlns:a16="http://schemas.microsoft.com/office/drawing/2014/main" id="{372BA301-2C40-13D8-D53D-DCB4C7ECA680}"/>
              </a:ext>
            </a:extLst>
          </p:cNvPr>
          <p:cNvSpPr txBox="1"/>
          <p:nvPr/>
        </p:nvSpPr>
        <p:spPr>
          <a:xfrm>
            <a:off x="2381797" y="1794153"/>
            <a:ext cx="7543498" cy="2588466"/>
          </a:xfrm>
          <a:prstGeom prst="rect">
            <a:avLst/>
          </a:prstGeom>
        </p:spPr>
        <p:txBody>
          <a:bodyPr lIns="0" tIns="0" rIns="0" bIns="0" rtlCol="0" anchor="t">
            <a:spAutoFit/>
          </a:bodyPr>
          <a:lstStyle/>
          <a:p>
            <a:pPr algn="ctr">
              <a:lnSpc>
                <a:spcPts val="6666"/>
              </a:lnSpc>
            </a:pPr>
            <a:r>
              <a:rPr lang="el-GR" sz="6000" b="1" dirty="0">
                <a:solidFill>
                  <a:srgbClr val="009999"/>
                </a:solidFill>
                <a:latin typeface="Kollektif Bold"/>
              </a:rPr>
              <a:t>ΔΡΑΣΕΙΣ ΠΡΟΓΡΑΜΜΑΤΟΣ</a:t>
            </a:r>
          </a:p>
          <a:p>
            <a:pPr algn="ctr">
              <a:lnSpc>
                <a:spcPts val="6666"/>
              </a:lnSpc>
            </a:pPr>
            <a:r>
              <a:rPr lang="el-GR" sz="6000" b="1" dirty="0">
                <a:solidFill>
                  <a:srgbClr val="F35B31"/>
                </a:solidFill>
                <a:latin typeface="Kollektif Bold"/>
              </a:rPr>
              <a:t>ΓΙΑ ΟΡΓΑΝΙΣΜΟΥΣ</a:t>
            </a:r>
            <a:endParaRPr lang="en-US" sz="6000" b="1" dirty="0">
              <a:solidFill>
                <a:srgbClr val="F35B31"/>
              </a:solidFill>
              <a:latin typeface="Kollektif Bold"/>
            </a:endParaRPr>
          </a:p>
        </p:txBody>
      </p:sp>
      <p:sp>
        <p:nvSpPr>
          <p:cNvPr id="10" name="Freeform 10">
            <a:extLst>
              <a:ext uri="{FF2B5EF4-FFF2-40B4-BE49-F238E27FC236}">
                <a16:creationId xmlns:a16="http://schemas.microsoft.com/office/drawing/2014/main" id="{4169ACCB-238F-EEF1-A09E-879742BED9FD}"/>
              </a:ext>
            </a:extLst>
          </p:cNvPr>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a:extLst>
              <a:ext uri="{FF2B5EF4-FFF2-40B4-BE49-F238E27FC236}">
                <a16:creationId xmlns:a16="http://schemas.microsoft.com/office/drawing/2014/main" id="{67A7B5BC-F817-575F-4A67-37C21762A149}"/>
              </a:ext>
            </a:extLst>
          </p:cNvPr>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a:extLst>
              <a:ext uri="{FF2B5EF4-FFF2-40B4-BE49-F238E27FC236}">
                <a16:creationId xmlns:a16="http://schemas.microsoft.com/office/drawing/2014/main" id="{D91E4A4F-DBD9-0E5D-CC39-F3D5CA873050}"/>
              </a:ext>
            </a:extLst>
          </p:cNvPr>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a:extLst>
              <a:ext uri="{FF2B5EF4-FFF2-40B4-BE49-F238E27FC236}">
                <a16:creationId xmlns:a16="http://schemas.microsoft.com/office/drawing/2014/main" id="{5B344F72-F2B6-7373-1AB1-FF953419267A}"/>
              </a:ext>
            </a:extLst>
          </p:cNvPr>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a:extLst>
              <a:ext uri="{FF2B5EF4-FFF2-40B4-BE49-F238E27FC236}">
                <a16:creationId xmlns:a16="http://schemas.microsoft.com/office/drawing/2014/main" id="{62B9931E-5BB8-BEE2-227F-6D821D462CC5}"/>
              </a:ext>
            </a:extLst>
          </p:cNvPr>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a:extLst>
              <a:ext uri="{FF2B5EF4-FFF2-40B4-BE49-F238E27FC236}">
                <a16:creationId xmlns:a16="http://schemas.microsoft.com/office/drawing/2014/main" id="{B9333174-2CEC-BAAE-D19B-C7D354254A57}"/>
              </a:ext>
            </a:extLst>
          </p:cNvPr>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a:extLst>
              <a:ext uri="{FF2B5EF4-FFF2-40B4-BE49-F238E27FC236}">
                <a16:creationId xmlns:a16="http://schemas.microsoft.com/office/drawing/2014/main" id="{8934841B-8E3D-C136-12FA-F9C4D15A91FA}"/>
              </a:ext>
            </a:extLst>
          </p:cNvPr>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a:extLst>
              <a:ext uri="{FF2B5EF4-FFF2-40B4-BE49-F238E27FC236}">
                <a16:creationId xmlns:a16="http://schemas.microsoft.com/office/drawing/2014/main" id="{6F571C06-1C0E-D7BA-8361-146EC943357E}"/>
              </a:ext>
            </a:extLst>
          </p:cNvPr>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a:extLst>
              <a:ext uri="{FF2B5EF4-FFF2-40B4-BE49-F238E27FC236}">
                <a16:creationId xmlns:a16="http://schemas.microsoft.com/office/drawing/2014/main" id="{251F0F76-478F-EDC4-AD21-9C961935247A}"/>
              </a:ext>
            </a:extLst>
          </p:cNvPr>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a:extLst>
              <a:ext uri="{FF2B5EF4-FFF2-40B4-BE49-F238E27FC236}">
                <a16:creationId xmlns:a16="http://schemas.microsoft.com/office/drawing/2014/main" id="{5DFDAC3F-6ACE-6498-3F98-95FD06025E96}"/>
              </a:ext>
            </a:extLst>
          </p:cNvPr>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a:extLst>
              <a:ext uri="{FF2B5EF4-FFF2-40B4-BE49-F238E27FC236}">
                <a16:creationId xmlns:a16="http://schemas.microsoft.com/office/drawing/2014/main" id="{3B39CA33-C929-7888-EC00-599F81775B1C}"/>
              </a:ext>
            </a:extLst>
          </p:cNvPr>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a:extLst>
              <a:ext uri="{FF2B5EF4-FFF2-40B4-BE49-F238E27FC236}">
                <a16:creationId xmlns:a16="http://schemas.microsoft.com/office/drawing/2014/main" id="{4532617A-2153-97B4-4EE4-A2309F11B263}"/>
              </a:ext>
            </a:extLst>
          </p:cNvPr>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a:extLst>
              <a:ext uri="{FF2B5EF4-FFF2-40B4-BE49-F238E27FC236}">
                <a16:creationId xmlns:a16="http://schemas.microsoft.com/office/drawing/2014/main" id="{CB9D51DC-7A2D-B1E7-0AC3-D7030727B37E}"/>
              </a:ext>
            </a:extLst>
          </p:cNvPr>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a:extLst>
              <a:ext uri="{FF2B5EF4-FFF2-40B4-BE49-F238E27FC236}">
                <a16:creationId xmlns:a16="http://schemas.microsoft.com/office/drawing/2014/main" id="{91745FAA-E6D3-E633-574E-7D87DA9ABBB9}"/>
              </a:ext>
            </a:extLst>
          </p:cNvPr>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a:extLst>
              <a:ext uri="{FF2B5EF4-FFF2-40B4-BE49-F238E27FC236}">
                <a16:creationId xmlns:a16="http://schemas.microsoft.com/office/drawing/2014/main" id="{533B9350-D8BE-9B24-1F4A-DB61E307BDB0}"/>
              </a:ext>
            </a:extLst>
          </p:cNvPr>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a:extLst>
              <a:ext uri="{FF2B5EF4-FFF2-40B4-BE49-F238E27FC236}">
                <a16:creationId xmlns:a16="http://schemas.microsoft.com/office/drawing/2014/main" id="{7ACAA146-737F-A644-AF57-20B35F5DDB25}"/>
              </a:ext>
            </a:extLst>
          </p:cNvPr>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a:extLst>
              <a:ext uri="{FF2B5EF4-FFF2-40B4-BE49-F238E27FC236}">
                <a16:creationId xmlns:a16="http://schemas.microsoft.com/office/drawing/2014/main" id="{BD3808CE-61FF-A40A-4774-EECEC7DCC7D3}"/>
              </a:ext>
            </a:extLst>
          </p:cNvPr>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a:extLst>
              <a:ext uri="{FF2B5EF4-FFF2-40B4-BE49-F238E27FC236}">
                <a16:creationId xmlns:a16="http://schemas.microsoft.com/office/drawing/2014/main" id="{86BEA427-58B2-FE6B-E182-1AD306521B9C}"/>
              </a:ext>
            </a:extLst>
          </p:cNvPr>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a:extLst>
              <a:ext uri="{FF2B5EF4-FFF2-40B4-BE49-F238E27FC236}">
                <a16:creationId xmlns:a16="http://schemas.microsoft.com/office/drawing/2014/main" id="{7355AAD2-F30E-6FB2-8FF4-2764A0A69436}"/>
              </a:ext>
            </a:extLst>
          </p:cNvPr>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a:extLst>
              <a:ext uri="{FF2B5EF4-FFF2-40B4-BE49-F238E27FC236}">
                <a16:creationId xmlns:a16="http://schemas.microsoft.com/office/drawing/2014/main" id="{B6D79AAF-69F2-7F6C-4C6A-8E2FF0E09E88}"/>
              </a:ext>
            </a:extLst>
          </p:cNvPr>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a:extLst>
              <a:ext uri="{FF2B5EF4-FFF2-40B4-BE49-F238E27FC236}">
                <a16:creationId xmlns:a16="http://schemas.microsoft.com/office/drawing/2014/main" id="{333B4808-C2AA-0592-A623-8313AA8A5B9F}"/>
              </a:ext>
            </a:extLst>
          </p:cNvPr>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a:extLst>
              <a:ext uri="{FF2B5EF4-FFF2-40B4-BE49-F238E27FC236}">
                <a16:creationId xmlns:a16="http://schemas.microsoft.com/office/drawing/2014/main" id="{E6C0116E-5A63-98A2-E30C-A2EC6415B14A}"/>
              </a:ext>
            </a:extLst>
          </p:cNvPr>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a:extLst>
              <a:ext uri="{FF2B5EF4-FFF2-40B4-BE49-F238E27FC236}">
                <a16:creationId xmlns:a16="http://schemas.microsoft.com/office/drawing/2014/main" id="{BBD4073A-1352-6093-622D-FEC03089FB7C}"/>
              </a:ext>
            </a:extLst>
          </p:cNvPr>
          <p:cNvGrpSpPr/>
          <p:nvPr/>
        </p:nvGrpSpPr>
        <p:grpSpPr>
          <a:xfrm rot="2700000">
            <a:off x="-917594" y="-2062214"/>
            <a:ext cx="4943599" cy="2376730"/>
            <a:chOff x="0" y="0"/>
            <a:chExt cx="660400" cy="317500"/>
          </a:xfrm>
        </p:grpSpPr>
        <p:sp>
          <p:nvSpPr>
            <p:cNvPr id="33" name="Freeform 33">
              <a:extLst>
                <a:ext uri="{FF2B5EF4-FFF2-40B4-BE49-F238E27FC236}">
                  <a16:creationId xmlns:a16="http://schemas.microsoft.com/office/drawing/2014/main" id="{A532D146-A2D0-D5A9-59C6-58B4685D541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a:extLst>
                <a:ext uri="{FF2B5EF4-FFF2-40B4-BE49-F238E27FC236}">
                  <a16:creationId xmlns:a16="http://schemas.microsoft.com/office/drawing/2014/main" id="{82A6F2B1-2CD9-DC29-E15C-02F23032BF4B}"/>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a:extLst>
              <a:ext uri="{FF2B5EF4-FFF2-40B4-BE49-F238E27FC236}">
                <a16:creationId xmlns:a16="http://schemas.microsoft.com/office/drawing/2014/main" id="{0AD2F0EF-557A-AB56-5352-A51535E351AE}"/>
              </a:ext>
            </a:extLst>
          </p:cNvPr>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a:extLst>
              <a:ext uri="{FF2B5EF4-FFF2-40B4-BE49-F238E27FC236}">
                <a16:creationId xmlns:a16="http://schemas.microsoft.com/office/drawing/2014/main" id="{A07C1FC3-D006-7D27-BA52-3A6D5BB90754}"/>
              </a:ext>
            </a:extLst>
          </p:cNvPr>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a:extLst>
              <a:ext uri="{FF2B5EF4-FFF2-40B4-BE49-F238E27FC236}">
                <a16:creationId xmlns:a16="http://schemas.microsoft.com/office/drawing/2014/main" id="{0002DA93-9173-4DA8-EE82-6F1E5AF85EC7}"/>
              </a:ext>
            </a:extLst>
          </p:cNvPr>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a:extLst>
              <a:ext uri="{FF2B5EF4-FFF2-40B4-BE49-F238E27FC236}">
                <a16:creationId xmlns:a16="http://schemas.microsoft.com/office/drawing/2014/main" id="{C2974D05-EF29-09E5-6DB1-C6B38330FC61}"/>
              </a:ext>
            </a:extLst>
          </p:cNvPr>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a:extLst>
              <a:ext uri="{FF2B5EF4-FFF2-40B4-BE49-F238E27FC236}">
                <a16:creationId xmlns:a16="http://schemas.microsoft.com/office/drawing/2014/main" id="{ED96F530-1491-75E2-09D8-90A8EC301A16}"/>
              </a:ext>
            </a:extLst>
          </p:cNvPr>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a:extLst>
              <a:ext uri="{FF2B5EF4-FFF2-40B4-BE49-F238E27FC236}">
                <a16:creationId xmlns:a16="http://schemas.microsoft.com/office/drawing/2014/main" id="{65972CEB-2A88-A739-A9A0-445228D01995}"/>
              </a:ext>
            </a:extLst>
          </p:cNvPr>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a:extLst>
              <a:ext uri="{FF2B5EF4-FFF2-40B4-BE49-F238E27FC236}">
                <a16:creationId xmlns:a16="http://schemas.microsoft.com/office/drawing/2014/main" id="{72E863F9-19B3-C880-6703-130504B30AC9}"/>
              </a:ext>
            </a:extLst>
          </p:cNvPr>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a:extLst>
              <a:ext uri="{FF2B5EF4-FFF2-40B4-BE49-F238E27FC236}">
                <a16:creationId xmlns:a16="http://schemas.microsoft.com/office/drawing/2014/main" id="{592E2570-16DA-B930-DE38-00841477B5FF}"/>
              </a:ext>
            </a:extLst>
          </p:cNvPr>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9" name="Group 8">
            <a:extLst>
              <a:ext uri="{FF2B5EF4-FFF2-40B4-BE49-F238E27FC236}">
                <a16:creationId xmlns:a16="http://schemas.microsoft.com/office/drawing/2014/main" id="{9CE2A587-1B89-7B20-2578-2D69C20FAE35}"/>
              </a:ext>
            </a:extLst>
          </p:cNvPr>
          <p:cNvGrpSpPr/>
          <p:nvPr/>
        </p:nvGrpSpPr>
        <p:grpSpPr>
          <a:xfrm>
            <a:off x="9131271" y="4463249"/>
            <a:ext cx="2118360" cy="2429921"/>
            <a:chOff x="9131271" y="4463249"/>
            <a:chExt cx="2118360" cy="2429921"/>
          </a:xfrm>
        </p:grpSpPr>
        <p:pic>
          <p:nvPicPr>
            <p:cNvPr id="44" name="Picture 43" descr="A logo on a black background&#10;&#10;Description automatically generated">
              <a:extLst>
                <a:ext uri="{FF2B5EF4-FFF2-40B4-BE49-F238E27FC236}">
                  <a16:creationId xmlns:a16="http://schemas.microsoft.com/office/drawing/2014/main" id="{187FEB78-FC7A-D566-B82F-F9C5490602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5" name="Picture 44" descr="Graphical user interface&#10;&#10;Description automatically generated with medium confidence">
              <a:extLst>
                <a:ext uri="{FF2B5EF4-FFF2-40B4-BE49-F238E27FC236}">
                  <a16:creationId xmlns:a16="http://schemas.microsoft.com/office/drawing/2014/main" id="{5F39E689-6B34-5C0C-DE69-271DFBDE4FB0}"/>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177182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6879-EDE2-B89B-D766-0EC66FC2C966}"/>
            </a:ext>
          </a:extLst>
        </p:cNvPr>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80A7DA97-6BCF-F14C-1956-AA1BFD632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5" name="Rectangle 4">
            <a:extLst>
              <a:ext uri="{FF2B5EF4-FFF2-40B4-BE49-F238E27FC236}">
                <a16:creationId xmlns:a16="http://schemas.microsoft.com/office/drawing/2014/main" id="{9B98588E-5592-6945-58FB-32E52BCB0081}"/>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6" name="Picture 5" descr="Graphical user interface&#10;&#10;Description automatically generated with medium confidence">
            <a:extLst>
              <a:ext uri="{FF2B5EF4-FFF2-40B4-BE49-F238E27FC236}">
                <a16:creationId xmlns:a16="http://schemas.microsoft.com/office/drawing/2014/main" id="{04E0EFAE-C93A-F057-1C17-CD78DF2C19D4}"/>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3" name="Content Placeholder 2">
            <a:extLst>
              <a:ext uri="{FF2B5EF4-FFF2-40B4-BE49-F238E27FC236}">
                <a16:creationId xmlns:a16="http://schemas.microsoft.com/office/drawing/2014/main" id="{DE5A8695-51E1-E156-749E-AD9C41D31D7B}"/>
              </a:ext>
            </a:extLst>
          </p:cNvPr>
          <p:cNvSpPr>
            <a:spLocks noGrp="1"/>
          </p:cNvSpPr>
          <p:nvPr>
            <p:ph idx="1"/>
          </p:nvPr>
        </p:nvSpPr>
        <p:spPr>
          <a:xfrm>
            <a:off x="795976" y="1749287"/>
            <a:ext cx="10515600" cy="3842632"/>
          </a:xfrm>
        </p:spPr>
        <p:txBody>
          <a:bodyPr>
            <a:normAutofit fontScale="77500" lnSpcReduction="20000"/>
          </a:bodyPr>
          <a:lstStyle/>
          <a:p>
            <a:pPr marL="285750" indent="-285750">
              <a:buFont typeface="Arial" panose="020B0604020202020204" pitchFamily="34" charset="0"/>
              <a:buChar char="•"/>
            </a:pPr>
            <a:r>
              <a:rPr lang="el-GR" b="1" i="1" dirty="0">
                <a:solidFill>
                  <a:schemeClr val="accent5">
                    <a:lumMod val="50000"/>
                  </a:schemeClr>
                </a:solidFill>
              </a:rPr>
              <a:t>Ποιος υλοποιεί ένα Έργο Αλληλεγγύης;</a:t>
            </a:r>
          </a:p>
          <a:p>
            <a:endParaRPr lang="el-GR" sz="1200" b="1" i="1" dirty="0">
              <a:solidFill>
                <a:schemeClr val="accent5">
                  <a:lumMod val="50000"/>
                </a:schemeClr>
              </a:solidFill>
            </a:endParaRPr>
          </a:p>
          <a:p>
            <a:pPr marL="808038" indent="-265113">
              <a:spcBef>
                <a:spcPts val="1000"/>
              </a:spcBef>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sym typeface="Wingdings" panose="05000000000000000000" pitchFamily="2" charset="2"/>
              </a:rPr>
              <a:t>μια </a:t>
            </a:r>
            <a:r>
              <a:rPr lang="el-GR" sz="2400" dirty="0">
                <a:solidFill>
                  <a:schemeClr val="accent5">
                    <a:lumMod val="50000"/>
                  </a:schemeClr>
                </a:solidFill>
                <a:ea typeface="Calibri" panose="020F0502020204030204" pitchFamily="34" charset="0"/>
                <a:cs typeface="Mangal" panose="02040503050203030202" pitchFamily="18" charset="0"/>
              </a:rPr>
              <a:t>ομάδα νέων ηλικίας 18-30 (τουλάχιστον 5 άτομα)</a:t>
            </a:r>
          </a:p>
          <a:p>
            <a:pPr marL="285750" indent="-285750">
              <a:buFont typeface="Arial" panose="020B0604020202020204" pitchFamily="34" charset="0"/>
              <a:buChar char="•"/>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pPr marL="285750" indent="-285750">
              <a:buFont typeface="Arial" panose="020B0604020202020204" pitchFamily="34" charset="0"/>
              <a:buChar char="•"/>
            </a:pPr>
            <a:r>
              <a:rPr lang="el-GR" b="1" i="1" dirty="0">
                <a:solidFill>
                  <a:schemeClr val="accent5">
                    <a:lumMod val="50000"/>
                  </a:schemeClr>
                </a:solidFill>
                <a:ea typeface="Calibri" panose="020F0502020204030204" pitchFamily="34" charset="0"/>
                <a:cs typeface="Mangal" panose="02040503050203030202" pitchFamily="18" charset="0"/>
              </a:rPr>
              <a:t>Πόση δ</a:t>
            </a:r>
            <a:r>
              <a:rPr lang="el-GR" b="1" i="1" dirty="0">
                <a:solidFill>
                  <a:schemeClr val="accent5">
                    <a:lumMod val="50000"/>
                  </a:schemeClr>
                </a:solidFill>
                <a:effectLst/>
                <a:ea typeface="Calibri" panose="020F0502020204030204" pitchFamily="34" charset="0"/>
                <a:cs typeface="Mangal" panose="02040503050203030202" pitchFamily="18" charset="0"/>
              </a:rPr>
              <a:t>ιάρκεια μπορεί να έχει ένα </a:t>
            </a:r>
            <a:r>
              <a:rPr lang="el-GR" b="1" i="1" dirty="0">
                <a:solidFill>
                  <a:schemeClr val="accent5">
                    <a:lumMod val="50000"/>
                  </a:schemeClr>
                </a:solidFill>
                <a:ea typeface="Calibri" panose="020F0502020204030204" pitchFamily="34" charset="0"/>
                <a:cs typeface="Mangal" panose="02040503050203030202" pitchFamily="18" charset="0"/>
              </a:rPr>
              <a:t>Έ</a:t>
            </a:r>
            <a:r>
              <a:rPr lang="el-GR" b="1" i="1" dirty="0">
                <a:solidFill>
                  <a:schemeClr val="accent5">
                    <a:lumMod val="50000"/>
                  </a:schemeClr>
                </a:solidFill>
                <a:effectLst/>
                <a:ea typeface="Calibri" panose="020F0502020204030204" pitchFamily="34" charset="0"/>
                <a:cs typeface="Mangal" panose="02040503050203030202" pitchFamily="18" charset="0"/>
              </a:rPr>
              <a:t>ργο </a:t>
            </a:r>
            <a:r>
              <a:rPr lang="el-GR" b="1" i="1" dirty="0">
                <a:solidFill>
                  <a:schemeClr val="accent5">
                    <a:lumMod val="50000"/>
                  </a:schemeClr>
                </a:solidFill>
                <a:ea typeface="Calibri" panose="020F0502020204030204" pitchFamily="34" charset="0"/>
                <a:cs typeface="Mangal" panose="02040503050203030202" pitchFamily="18" charset="0"/>
              </a:rPr>
              <a:t>Α</a:t>
            </a:r>
            <a:r>
              <a:rPr lang="el-GR" b="1" i="1" dirty="0">
                <a:solidFill>
                  <a:schemeClr val="accent5">
                    <a:lumMod val="50000"/>
                  </a:schemeClr>
                </a:solidFill>
                <a:effectLst/>
                <a:ea typeface="Calibri" panose="020F0502020204030204" pitchFamily="34" charset="0"/>
                <a:cs typeface="Mangal" panose="02040503050203030202" pitchFamily="18" charset="0"/>
              </a:rPr>
              <a:t>λληλεγγύης</a:t>
            </a:r>
            <a:r>
              <a:rPr lang="en-GB" b="1" i="1" dirty="0">
                <a:solidFill>
                  <a:schemeClr val="accent5">
                    <a:lumMod val="50000"/>
                  </a:schemeClr>
                </a:solidFill>
                <a:effectLst/>
                <a:ea typeface="Calibri" panose="020F0502020204030204" pitchFamily="34" charset="0"/>
                <a:cs typeface="Mangal" panose="02040503050203030202" pitchFamily="18" charset="0"/>
              </a:rPr>
              <a:t>;</a:t>
            </a:r>
            <a:endParaRPr lang="el-GR" b="1" i="1" dirty="0">
              <a:solidFill>
                <a:schemeClr val="accent5">
                  <a:lumMod val="50000"/>
                </a:schemeClr>
              </a:solidFill>
              <a:effectLst/>
              <a:ea typeface="Calibri" panose="020F0502020204030204" pitchFamily="34" charset="0"/>
              <a:cs typeface="Mangal" panose="02040503050203030202" pitchFamily="18" charset="0"/>
            </a:endParaRPr>
          </a:p>
          <a:p>
            <a:endParaRPr lang="el-GR" sz="1200" b="1" i="1" dirty="0">
              <a:solidFill>
                <a:schemeClr val="accent5">
                  <a:lumMod val="50000"/>
                </a:schemeClr>
              </a:solidFill>
              <a:effectLst/>
              <a:ea typeface="Calibri" panose="020F0502020204030204" pitchFamily="34" charset="0"/>
              <a:cs typeface="Mangal" panose="02040503050203030202" pitchFamily="18" charset="0"/>
            </a:endParaRPr>
          </a:p>
          <a:p>
            <a:pPr marL="808038" indent="-265113">
              <a:spcBef>
                <a:spcPts val="1000"/>
              </a:spcBef>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rPr>
              <a:t>	</a:t>
            </a:r>
            <a:r>
              <a:rPr lang="el-GR" sz="2400" dirty="0">
                <a:solidFill>
                  <a:schemeClr val="accent5">
                    <a:lumMod val="50000"/>
                  </a:schemeClr>
                </a:solidFill>
                <a:latin typeface="Calibri"/>
                <a:ea typeface="Calibri"/>
                <a:cs typeface="Calibri"/>
              </a:rPr>
              <a:t>2 -12 μήνες</a:t>
            </a:r>
          </a:p>
          <a:p>
            <a:pPr marL="542925" indent="0">
              <a:spcBef>
                <a:spcPts val="1000"/>
              </a:spcBef>
              <a:buClr>
                <a:srgbClr val="009999"/>
              </a:buClr>
              <a:buSzPts val="1750"/>
              <a:buNone/>
            </a:pPr>
            <a:endParaRPr lang="el-GR" sz="3200" dirty="0">
              <a:solidFill>
                <a:schemeClr val="accent5">
                  <a:lumMod val="50000"/>
                </a:schemeClr>
              </a:solidFill>
              <a:latin typeface="Calibri"/>
              <a:ea typeface="Calibri"/>
              <a:cs typeface="Calibri"/>
            </a:endParaRPr>
          </a:p>
          <a:p>
            <a:pPr algn="l">
              <a:spcAft>
                <a:spcPts val="1500"/>
              </a:spcAft>
            </a:pPr>
            <a:r>
              <a:rPr lang="el-GR" b="1" i="1" dirty="0">
                <a:solidFill>
                  <a:schemeClr val="accent5">
                    <a:lumMod val="50000"/>
                  </a:schemeClr>
                </a:solidFill>
                <a:ea typeface="Calibri" panose="020F0502020204030204" pitchFamily="34" charset="0"/>
                <a:cs typeface="Mangal" panose="02040503050203030202" pitchFamily="18" charset="0"/>
              </a:rPr>
              <a:t>Ποια κριτήρια πρέπει να πληρώ για να συμμετάσχω στο πρόγραμμα;</a:t>
            </a:r>
          </a:p>
          <a:p>
            <a:pPr marL="808038" indent="-265113">
              <a:lnSpc>
                <a:spcPct val="120000"/>
              </a:lnSpc>
              <a:buClr>
                <a:srgbClr val="009999"/>
              </a:buClr>
              <a:buSzPts val="1750"/>
              <a:buFont typeface="Noto Sans Symbols"/>
              <a:buChar char="✔"/>
            </a:pPr>
            <a:r>
              <a:rPr lang="el-GR" sz="2400" dirty="0">
                <a:solidFill>
                  <a:schemeClr val="accent5">
                    <a:lumMod val="50000"/>
                  </a:schemeClr>
                </a:solidFill>
                <a:ea typeface="Calibri" panose="020F0502020204030204" pitchFamily="34" charset="0"/>
                <a:cs typeface="Mangal" panose="02040503050203030202" pitchFamily="18" charset="0"/>
              </a:rPr>
              <a:t>Να είσαι νόμιμος κάτοικος της Κύπρου, να ανήκεις στην ηλικιακή ομάδα και να εγγραφείς στην Πλατφόρμα του Ευρωπαϊκού Σώματος Αλληλεγγύης.</a:t>
            </a:r>
          </a:p>
          <a:p>
            <a:pPr marL="0" indent="0">
              <a:buNone/>
            </a:pPr>
            <a:endParaRPr lang="el-GR" sz="3200"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
        <p:nvSpPr>
          <p:cNvPr id="10" name="Title 1">
            <a:extLst>
              <a:ext uri="{FF2B5EF4-FFF2-40B4-BE49-F238E27FC236}">
                <a16:creationId xmlns:a16="http://schemas.microsoft.com/office/drawing/2014/main" id="{312A4B16-8CEA-F1A0-ED8D-478628CD7C72}"/>
              </a:ext>
            </a:extLst>
          </p:cNvPr>
          <p:cNvSpPr txBox="1">
            <a:spLocks/>
          </p:cNvSpPr>
          <p:nvPr/>
        </p:nvSpPr>
        <p:spPr>
          <a:xfrm>
            <a:off x="1469922" y="79949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5314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D0CEE-F1B5-54B3-E686-F93223255145}"/>
            </a:ext>
          </a:extLst>
        </p:cNvPr>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944A6C6D-D99A-AAE2-52EE-AFE7F5EC5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 y="8274"/>
            <a:ext cx="12192000" cy="6858000"/>
          </a:xfrm>
          <a:prstGeom prst="rect">
            <a:avLst/>
          </a:prstGeom>
        </p:spPr>
      </p:pic>
      <p:sp>
        <p:nvSpPr>
          <p:cNvPr id="5" name="Rectangle 4">
            <a:extLst>
              <a:ext uri="{FF2B5EF4-FFF2-40B4-BE49-F238E27FC236}">
                <a16:creationId xmlns:a16="http://schemas.microsoft.com/office/drawing/2014/main" id="{9530FFF2-0624-4963-0437-606601F9496F}"/>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6" name="Picture 5" descr="Graphical user interface&#10;&#10;Description automatically generated with medium confidence">
            <a:extLst>
              <a:ext uri="{FF2B5EF4-FFF2-40B4-BE49-F238E27FC236}">
                <a16:creationId xmlns:a16="http://schemas.microsoft.com/office/drawing/2014/main" id="{653E07DF-EE8D-CB97-8688-11A64D958851}"/>
              </a:ext>
            </a:extLst>
          </p:cNvPr>
          <p:cNvPicPr>
            <a:picLocks noChangeAspect="1"/>
          </p:cNvPicPr>
          <p:nvPr/>
        </p:nvPicPr>
        <p:blipFill>
          <a:blip r:embed="rId5"/>
          <a:stretch>
            <a:fillRect/>
          </a:stretch>
        </p:blipFill>
        <p:spPr>
          <a:xfrm>
            <a:off x="8286881" y="5407183"/>
            <a:ext cx="3024695" cy="1450817"/>
          </a:xfrm>
          <a:prstGeom prst="rect">
            <a:avLst/>
          </a:prstGeom>
        </p:spPr>
      </p:pic>
      <p:sp>
        <p:nvSpPr>
          <p:cNvPr id="3" name="Content Placeholder 2">
            <a:extLst>
              <a:ext uri="{FF2B5EF4-FFF2-40B4-BE49-F238E27FC236}">
                <a16:creationId xmlns:a16="http://schemas.microsoft.com/office/drawing/2014/main" id="{01797320-DE88-02F4-66DD-39273FF1686D}"/>
              </a:ext>
            </a:extLst>
          </p:cNvPr>
          <p:cNvSpPr>
            <a:spLocks noGrp="1"/>
          </p:cNvSpPr>
          <p:nvPr>
            <p:ph idx="1"/>
          </p:nvPr>
        </p:nvSpPr>
        <p:spPr>
          <a:xfrm>
            <a:off x="795976" y="1240581"/>
            <a:ext cx="10515600" cy="4562342"/>
          </a:xfrm>
        </p:spPr>
        <p:txBody>
          <a:bodyPr>
            <a:normAutofit/>
          </a:bodyPr>
          <a:lstStyle/>
          <a:p>
            <a:pPr marL="285750" indent="-285750">
              <a:buFont typeface="Arial" panose="020B0604020202020204" pitchFamily="34" charset="0"/>
              <a:buChar char="•"/>
            </a:pPr>
            <a:r>
              <a:rPr lang="el-GR" sz="3200" b="1" i="1" dirty="0">
                <a:solidFill>
                  <a:schemeClr val="accent5">
                    <a:lumMod val="50000"/>
                  </a:schemeClr>
                </a:solidFill>
              </a:rPr>
              <a:t>Ποιοι μπορούν να υποβάλουν αίτηση; </a:t>
            </a:r>
          </a:p>
          <a:p>
            <a:endParaRPr lang="el-GR" sz="1200" b="1" i="1" dirty="0">
              <a:solidFill>
                <a:schemeClr val="accent5">
                  <a:lumMod val="50000"/>
                </a:schemeClr>
              </a:solidFill>
              <a:effectLst/>
              <a:ea typeface="Calibri" panose="020F0502020204030204" pitchFamily="34" charset="0"/>
              <a:cs typeface="Mangal" panose="02040503050203030202" pitchFamily="18" charset="0"/>
            </a:endParaRPr>
          </a:p>
          <a:p>
            <a:endParaRPr lang="en-US" dirty="0"/>
          </a:p>
        </p:txBody>
      </p:sp>
      <p:sp>
        <p:nvSpPr>
          <p:cNvPr id="7" name="Title 1">
            <a:extLst>
              <a:ext uri="{FF2B5EF4-FFF2-40B4-BE49-F238E27FC236}">
                <a16:creationId xmlns:a16="http://schemas.microsoft.com/office/drawing/2014/main" id="{1881BF06-B60A-6A48-ACD5-1B03425DA6DB}"/>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
        <p:nvSpPr>
          <p:cNvPr id="8" name="TextBox 7">
            <a:extLst>
              <a:ext uri="{FF2B5EF4-FFF2-40B4-BE49-F238E27FC236}">
                <a16:creationId xmlns:a16="http://schemas.microsoft.com/office/drawing/2014/main" id="{888F8024-7C13-23D7-B426-2CBB774EAD7A}"/>
              </a:ext>
            </a:extLst>
          </p:cNvPr>
          <p:cNvSpPr txBox="1"/>
          <p:nvPr/>
        </p:nvSpPr>
        <p:spPr>
          <a:xfrm>
            <a:off x="752670" y="2748665"/>
            <a:ext cx="3622809" cy="923330"/>
          </a:xfrm>
          <a:prstGeom prst="rect">
            <a:avLst/>
          </a:prstGeom>
          <a:noFill/>
        </p:spPr>
        <p:txBody>
          <a:bodyPr wrap="square">
            <a:spAutoFit/>
          </a:bodyPr>
          <a:lstStyle/>
          <a:p>
            <a:pPr lvl="0" algn="ct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Τουλάχιστον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5 νέοι/νέες </a:t>
            </a:r>
          </a:p>
          <a:p>
            <a:pPr lvl="0" algn="ct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που μένουν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νόμιμα</a:t>
            </a:r>
            <a:r>
              <a:rPr lang="el-GR"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 στην </a:t>
            </a: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Κύπρο</a:t>
            </a:r>
            <a:endParaRPr lang="en-US"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endParaRPr>
          </a:p>
          <a:p>
            <a:pPr lvl="0" algn="ctr"/>
            <a:r>
              <a:rPr lang="el-GR"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rPr>
              <a:t>18-30 ετών</a:t>
            </a:r>
            <a:endParaRPr lang="en-US" b="1" dirty="0">
              <a:solidFill>
                <a:srgbClr val="545454"/>
              </a:solidFill>
              <a:latin typeface="Calibri Light" panose="020F0302020204030204" pitchFamily="34" charset="0"/>
              <a:ea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4A8A99A1-EF35-7621-3305-D227BCB1AA16}"/>
              </a:ext>
            </a:extLst>
          </p:cNvPr>
          <p:cNvGrpSpPr/>
          <p:nvPr/>
        </p:nvGrpSpPr>
        <p:grpSpPr>
          <a:xfrm>
            <a:off x="4461272" y="1920095"/>
            <a:ext cx="4340425" cy="3882828"/>
            <a:chOff x="5147423" y="2469397"/>
            <a:chExt cx="5840632" cy="5120572"/>
          </a:xfrm>
          <a:solidFill>
            <a:srgbClr val="99CC00"/>
          </a:solidFill>
        </p:grpSpPr>
        <p:sp>
          <p:nvSpPr>
            <p:cNvPr id="10" name="Freeform: Shape 9">
              <a:extLst>
                <a:ext uri="{FF2B5EF4-FFF2-40B4-BE49-F238E27FC236}">
                  <a16:creationId xmlns:a16="http://schemas.microsoft.com/office/drawing/2014/main" id="{004FE84F-0083-A64C-C281-B2B1D314739C}"/>
                </a:ext>
              </a:extLst>
            </p:cNvPr>
            <p:cNvSpPr/>
            <p:nvPr/>
          </p:nvSpPr>
          <p:spPr>
            <a:xfrm>
              <a:off x="8448271" y="2469397"/>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r>
                <a:rPr lang="el-GR" sz="6000" kern="1200" dirty="0"/>
                <a:t>.</a:t>
              </a:r>
              <a:endParaRPr lang="en-US" sz="6000" kern="1200" dirty="0"/>
            </a:p>
          </p:txBody>
        </p:sp>
        <p:sp>
          <p:nvSpPr>
            <p:cNvPr id="11" name="Freeform: Shape 10">
              <a:extLst>
                <a:ext uri="{FF2B5EF4-FFF2-40B4-BE49-F238E27FC236}">
                  <a16:creationId xmlns:a16="http://schemas.microsoft.com/office/drawing/2014/main" id="{C1F0DD94-A09E-D718-6F45-64FE0FBE1A85}"/>
                </a:ext>
              </a:extLst>
            </p:cNvPr>
            <p:cNvSpPr/>
            <p:nvPr/>
          </p:nvSpPr>
          <p:spPr>
            <a:xfrm>
              <a:off x="6664726" y="2469397"/>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348" tIns="295802" rIns="257348" bIns="29580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2" name="Freeform: Shape 11">
              <a:extLst>
                <a:ext uri="{FF2B5EF4-FFF2-40B4-BE49-F238E27FC236}">
                  <a16:creationId xmlns:a16="http://schemas.microsoft.com/office/drawing/2014/main" id="{E5590E68-3E23-E28F-CA23-EAD2B002316D}"/>
                </a:ext>
              </a:extLst>
            </p:cNvPr>
            <p:cNvSpPr/>
            <p:nvPr/>
          </p:nvSpPr>
          <p:spPr>
            <a:xfrm>
              <a:off x="7553082" y="4080586"/>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endParaRPr lang="en-US" sz="6000" kern="1200" dirty="0"/>
            </a:p>
          </p:txBody>
        </p:sp>
        <p:sp>
          <p:nvSpPr>
            <p:cNvPr id="13" name="Freeform: Shape 12">
              <a:extLst>
                <a:ext uri="{FF2B5EF4-FFF2-40B4-BE49-F238E27FC236}">
                  <a16:creationId xmlns:a16="http://schemas.microsoft.com/office/drawing/2014/main" id="{107ADBA6-D163-29F9-6FA6-D8CCD9FDBF1C}"/>
                </a:ext>
              </a:extLst>
            </p:cNvPr>
            <p:cNvSpPr/>
            <p:nvPr/>
          </p:nvSpPr>
          <p:spPr>
            <a:xfrm>
              <a:off x="5147423" y="4638863"/>
              <a:ext cx="2050049" cy="1138917"/>
            </a:xfrm>
            <a:custGeom>
              <a:avLst/>
              <a:gdLst>
                <a:gd name="connsiteX0" fmla="*/ 0 w 2050050"/>
                <a:gd name="connsiteY0" fmla="*/ 0 h 1138917"/>
                <a:gd name="connsiteX1" fmla="*/ 2050050 w 2050050"/>
                <a:gd name="connsiteY1" fmla="*/ 0 h 1138917"/>
                <a:gd name="connsiteX2" fmla="*/ 2050050 w 2050050"/>
                <a:gd name="connsiteY2" fmla="*/ 1138917 h 1138917"/>
                <a:gd name="connsiteX3" fmla="*/ 0 w 2050050"/>
                <a:gd name="connsiteY3" fmla="*/ 1138917 h 1138917"/>
                <a:gd name="connsiteX4" fmla="*/ 0 w 2050050"/>
                <a:gd name="connsiteY4" fmla="*/ 0 h 113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050" h="1138917">
                  <a:moveTo>
                    <a:pt x="0" y="0"/>
                  </a:moveTo>
                  <a:lnTo>
                    <a:pt x="2050050" y="0"/>
                  </a:lnTo>
                  <a:lnTo>
                    <a:pt x="2050050" y="1138917"/>
                  </a:lnTo>
                  <a:lnTo>
                    <a:pt x="0" y="113891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l-GR" kern="1200" dirty="0">
                  <a:solidFill>
                    <a:schemeClr val="accent1">
                      <a:lumMod val="75000"/>
                    </a:schemeClr>
                  </a:solidFill>
                </a:rPr>
                <a:t>ΝΟΜΙΜΟΣ/Η ΕΚΠΡΟΣΩΠΟΣ</a:t>
              </a:r>
              <a:endParaRPr lang="en-US" kern="1200" dirty="0">
                <a:solidFill>
                  <a:schemeClr val="accent1">
                    <a:lumMod val="75000"/>
                  </a:schemeClr>
                </a:solidFill>
              </a:endParaRPr>
            </a:p>
          </p:txBody>
        </p:sp>
        <p:sp>
          <p:nvSpPr>
            <p:cNvPr id="14" name="Freeform: Shape 13">
              <a:extLst>
                <a:ext uri="{FF2B5EF4-FFF2-40B4-BE49-F238E27FC236}">
                  <a16:creationId xmlns:a16="http://schemas.microsoft.com/office/drawing/2014/main" id="{3C373AD4-2204-070D-E246-2E3492D80587}"/>
                </a:ext>
              </a:extLst>
            </p:cNvPr>
            <p:cNvSpPr/>
            <p:nvPr/>
          </p:nvSpPr>
          <p:spPr>
            <a:xfrm>
              <a:off x="9336626" y="4080586"/>
              <a:ext cx="1651429" cy="1898195"/>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348" tIns="295802" rIns="257348" bIns="295802"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5" name="Freeform: Shape 14">
              <a:extLst>
                <a:ext uri="{FF2B5EF4-FFF2-40B4-BE49-F238E27FC236}">
                  <a16:creationId xmlns:a16="http://schemas.microsoft.com/office/drawing/2014/main" id="{FFBADB5F-F733-A984-9754-C1DBE3C55036}"/>
                </a:ext>
              </a:extLst>
            </p:cNvPr>
            <p:cNvSpPr/>
            <p:nvPr/>
          </p:nvSpPr>
          <p:spPr>
            <a:xfrm>
              <a:off x="8448271" y="5691773"/>
              <a:ext cx="1651429" cy="1898196"/>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3" rIns="485948" bIns="524402" numCol="1" spcCol="1270" anchor="ctr" anchorCtr="0">
              <a:noAutofit/>
            </a:bodyPr>
            <a:lstStyle/>
            <a:p>
              <a:pPr marL="0" lvl="0" indent="0" algn="ctr" defTabSz="2667000">
                <a:lnSpc>
                  <a:spcPct val="90000"/>
                </a:lnSpc>
                <a:spcBef>
                  <a:spcPct val="0"/>
                </a:spcBef>
                <a:spcAft>
                  <a:spcPct val="35000"/>
                </a:spcAft>
                <a:buNone/>
              </a:pPr>
              <a:endParaRPr lang="en-US" sz="6000" kern="1200" dirty="0"/>
            </a:p>
          </p:txBody>
        </p:sp>
      </p:grpSp>
      <p:pic>
        <p:nvPicPr>
          <p:cNvPr id="16" name="Picture 2">
            <a:extLst>
              <a:ext uri="{FF2B5EF4-FFF2-40B4-BE49-F238E27FC236}">
                <a16:creationId xmlns:a16="http://schemas.microsoft.com/office/drawing/2014/main" id="{ED687ABA-00AC-DAF6-59C6-E7C085CF66A5}"/>
              </a:ext>
            </a:extLst>
          </p:cNvPr>
          <p:cNvPicPr>
            <a:picLocks noChangeAspect="1"/>
          </p:cNvPicPr>
          <p:nvPr/>
        </p:nvPicPr>
        <p:blipFill rotWithShape="1">
          <a:blip r:embed="rId6"/>
          <a:srcRect l="6914" r="83979"/>
          <a:stretch/>
        </p:blipFill>
        <p:spPr>
          <a:xfrm>
            <a:off x="7214505" y="1766734"/>
            <a:ext cx="568523" cy="1912768"/>
          </a:xfrm>
          <a:prstGeom prst="rect">
            <a:avLst/>
          </a:prstGeom>
        </p:spPr>
      </p:pic>
      <p:pic>
        <p:nvPicPr>
          <p:cNvPr id="17" name="Picture 2">
            <a:extLst>
              <a:ext uri="{FF2B5EF4-FFF2-40B4-BE49-F238E27FC236}">
                <a16:creationId xmlns:a16="http://schemas.microsoft.com/office/drawing/2014/main" id="{13A08FD9-42DE-9E0C-0CDE-F1D91DEA6F70}"/>
              </a:ext>
            </a:extLst>
          </p:cNvPr>
          <p:cNvPicPr>
            <a:picLocks noChangeAspect="1"/>
          </p:cNvPicPr>
          <p:nvPr/>
        </p:nvPicPr>
        <p:blipFill rotWithShape="1">
          <a:blip r:embed="rId6"/>
          <a:srcRect l="6914" r="83979"/>
          <a:stretch/>
        </p:blipFill>
        <p:spPr>
          <a:xfrm>
            <a:off x="5843307" y="1772375"/>
            <a:ext cx="568523" cy="1912768"/>
          </a:xfrm>
          <a:prstGeom prst="rect">
            <a:avLst/>
          </a:prstGeom>
        </p:spPr>
      </p:pic>
      <p:pic>
        <p:nvPicPr>
          <p:cNvPr id="18" name="Picture 2">
            <a:extLst>
              <a:ext uri="{FF2B5EF4-FFF2-40B4-BE49-F238E27FC236}">
                <a16:creationId xmlns:a16="http://schemas.microsoft.com/office/drawing/2014/main" id="{C63E6A3F-901B-D8A2-A4AC-BE1547581094}"/>
              </a:ext>
            </a:extLst>
          </p:cNvPr>
          <p:cNvPicPr>
            <a:picLocks noChangeAspect="1"/>
          </p:cNvPicPr>
          <p:nvPr/>
        </p:nvPicPr>
        <p:blipFill rotWithShape="1">
          <a:blip r:embed="rId6"/>
          <a:srcRect l="6914" r="83979"/>
          <a:stretch/>
        </p:blipFill>
        <p:spPr>
          <a:xfrm>
            <a:off x="7858710" y="2902756"/>
            <a:ext cx="568523" cy="1912768"/>
          </a:xfrm>
          <a:prstGeom prst="rect">
            <a:avLst/>
          </a:prstGeom>
        </p:spPr>
      </p:pic>
      <p:pic>
        <p:nvPicPr>
          <p:cNvPr id="19" name="Picture 2">
            <a:extLst>
              <a:ext uri="{FF2B5EF4-FFF2-40B4-BE49-F238E27FC236}">
                <a16:creationId xmlns:a16="http://schemas.microsoft.com/office/drawing/2014/main" id="{E74339CD-FBD4-0B89-8E7F-C6AC634559EF}"/>
              </a:ext>
            </a:extLst>
          </p:cNvPr>
          <p:cNvPicPr>
            <a:picLocks noChangeAspect="1"/>
          </p:cNvPicPr>
          <p:nvPr/>
        </p:nvPicPr>
        <p:blipFill rotWithShape="1">
          <a:blip r:embed="rId6"/>
          <a:srcRect l="6914" r="83979"/>
          <a:stretch/>
        </p:blipFill>
        <p:spPr>
          <a:xfrm>
            <a:off x="7176642" y="4104953"/>
            <a:ext cx="568523" cy="1912768"/>
          </a:xfrm>
          <a:prstGeom prst="rect">
            <a:avLst/>
          </a:prstGeom>
        </p:spPr>
      </p:pic>
      <p:pic>
        <p:nvPicPr>
          <p:cNvPr id="20" name="Picture 2">
            <a:extLst>
              <a:ext uri="{FF2B5EF4-FFF2-40B4-BE49-F238E27FC236}">
                <a16:creationId xmlns:a16="http://schemas.microsoft.com/office/drawing/2014/main" id="{10B940E0-D620-9F55-F07E-558EFEA6F4B2}"/>
              </a:ext>
            </a:extLst>
          </p:cNvPr>
          <p:cNvPicPr>
            <a:picLocks noChangeAspect="1"/>
          </p:cNvPicPr>
          <p:nvPr/>
        </p:nvPicPr>
        <p:blipFill rotWithShape="1">
          <a:blip r:embed="rId6">
            <a:duotone>
              <a:prstClr val="black"/>
              <a:schemeClr val="accent1">
                <a:tint val="45000"/>
                <a:satMod val="400000"/>
              </a:schemeClr>
            </a:duotone>
          </a:blip>
          <a:srcRect l="6914" r="83979"/>
          <a:stretch/>
        </p:blipFill>
        <p:spPr>
          <a:xfrm>
            <a:off x="6462133" y="2661567"/>
            <a:ext cx="704642" cy="2370736"/>
          </a:xfrm>
          <a:prstGeom prst="rect">
            <a:avLst/>
          </a:prstGeom>
        </p:spPr>
      </p:pic>
      <p:sp>
        <p:nvSpPr>
          <p:cNvPr id="22" name="TextBox 21">
            <a:extLst>
              <a:ext uri="{FF2B5EF4-FFF2-40B4-BE49-F238E27FC236}">
                <a16:creationId xmlns:a16="http://schemas.microsoft.com/office/drawing/2014/main" id="{22EE7F11-5EF0-7784-3AA2-77DFF5D80B9B}"/>
              </a:ext>
            </a:extLst>
          </p:cNvPr>
          <p:cNvSpPr txBox="1"/>
          <p:nvPr/>
        </p:nvSpPr>
        <p:spPr>
          <a:xfrm>
            <a:off x="993000" y="2140405"/>
            <a:ext cx="3525534" cy="523220"/>
          </a:xfrm>
          <a:prstGeom prst="rect">
            <a:avLst/>
          </a:prstGeom>
          <a:noFill/>
        </p:spPr>
        <p:txBody>
          <a:bodyPr wrap="square">
            <a:spAutoFit/>
          </a:bodyPr>
          <a:lstStyle/>
          <a:p>
            <a:pPr lvl="0" algn="ctr"/>
            <a:r>
              <a:rPr lang="el-GR" sz="2800" b="1" dirty="0">
                <a:solidFill>
                  <a:srgbClr val="009999"/>
                </a:solidFill>
              </a:rPr>
              <a:t>ΟΡΓΑΝΙΣΜΟΙ</a:t>
            </a:r>
          </a:p>
        </p:txBody>
      </p:sp>
      <p:sp>
        <p:nvSpPr>
          <p:cNvPr id="24" name="TextBox 23">
            <a:extLst>
              <a:ext uri="{FF2B5EF4-FFF2-40B4-BE49-F238E27FC236}">
                <a16:creationId xmlns:a16="http://schemas.microsoft.com/office/drawing/2014/main" id="{69329C1F-750F-AA1C-017F-575B64210069}"/>
              </a:ext>
            </a:extLst>
          </p:cNvPr>
          <p:cNvSpPr txBox="1"/>
          <p:nvPr/>
        </p:nvSpPr>
        <p:spPr>
          <a:xfrm>
            <a:off x="3995862" y="4851480"/>
            <a:ext cx="2376696" cy="1077218"/>
          </a:xfrm>
          <a:prstGeom prst="rect">
            <a:avLst/>
          </a:prstGeom>
          <a:noFill/>
        </p:spPr>
        <p:txBody>
          <a:bodyPr wrap="square">
            <a:spAutoFit/>
          </a:bodyPr>
          <a:lstStyle/>
          <a:p>
            <a:pPr lvl="0" algn="ctr">
              <a:buClr>
                <a:srgbClr val="009999"/>
              </a:buClr>
              <a:buSzPts val="1750"/>
            </a:pPr>
            <a:r>
              <a:rPr lang="el-GR" sz="1600" dirty="0">
                <a:solidFill>
                  <a:srgbClr val="545454"/>
                </a:solidFill>
                <a:latin typeface="Calibri"/>
                <a:ea typeface="Calibri"/>
                <a:cs typeface="Calibri"/>
              </a:rPr>
              <a:t>Προέρχεται από τον υποστηρικτικό οργανισμό, ο οποίος υποβάλλει την αίτηση.</a:t>
            </a:r>
            <a:endParaRPr lang="en-US" sz="1600" dirty="0">
              <a:solidFill>
                <a:srgbClr val="545454"/>
              </a:solidFill>
            </a:endParaRPr>
          </a:p>
        </p:txBody>
      </p:sp>
      <p:sp>
        <p:nvSpPr>
          <p:cNvPr id="25" name="Arrow: Down 24">
            <a:extLst>
              <a:ext uri="{FF2B5EF4-FFF2-40B4-BE49-F238E27FC236}">
                <a16:creationId xmlns:a16="http://schemas.microsoft.com/office/drawing/2014/main" id="{57F46C6E-55FE-4174-43AF-15C3CDF0E646}"/>
              </a:ext>
            </a:extLst>
          </p:cNvPr>
          <p:cNvSpPr/>
          <p:nvPr/>
        </p:nvSpPr>
        <p:spPr>
          <a:xfrm>
            <a:off x="5070764" y="4239490"/>
            <a:ext cx="304432" cy="576034"/>
          </a:xfrm>
          <a:prstGeom prst="downArrow">
            <a:avLst/>
          </a:prstGeom>
          <a:solidFill>
            <a:srgbClr val="B59B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266795A7-7474-BB30-448E-B938C9959CEF}"/>
              </a:ext>
            </a:extLst>
          </p:cNvPr>
          <p:cNvSpPr/>
          <p:nvPr/>
        </p:nvSpPr>
        <p:spPr>
          <a:xfrm>
            <a:off x="8256446" y="1915357"/>
            <a:ext cx="1227248" cy="1439364"/>
          </a:xfrm>
          <a:custGeom>
            <a:avLst/>
            <a:gdLst>
              <a:gd name="connsiteX0" fmla="*/ 0 w 1898195"/>
              <a:gd name="connsiteY0" fmla="*/ 825715 h 1651429"/>
              <a:gd name="connsiteX1" fmla="*/ 412857 w 1898195"/>
              <a:gd name="connsiteY1" fmla="*/ 0 h 1651429"/>
              <a:gd name="connsiteX2" fmla="*/ 1485338 w 1898195"/>
              <a:gd name="connsiteY2" fmla="*/ 0 h 1651429"/>
              <a:gd name="connsiteX3" fmla="*/ 1898195 w 1898195"/>
              <a:gd name="connsiteY3" fmla="*/ 825715 h 1651429"/>
              <a:gd name="connsiteX4" fmla="*/ 1485338 w 1898195"/>
              <a:gd name="connsiteY4" fmla="*/ 1651429 h 1651429"/>
              <a:gd name="connsiteX5" fmla="*/ 412857 w 1898195"/>
              <a:gd name="connsiteY5" fmla="*/ 1651429 h 1651429"/>
              <a:gd name="connsiteX6" fmla="*/ 0 w 1898195"/>
              <a:gd name="connsiteY6" fmla="*/ 825715 h 16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8195" h="1651429">
                <a:moveTo>
                  <a:pt x="949097" y="0"/>
                </a:moveTo>
                <a:lnTo>
                  <a:pt x="1898195" y="359185"/>
                </a:lnTo>
                <a:lnTo>
                  <a:pt x="1898195" y="1292244"/>
                </a:lnTo>
                <a:lnTo>
                  <a:pt x="949097" y="1651429"/>
                </a:lnTo>
                <a:lnTo>
                  <a:pt x="0" y="1292244"/>
                </a:lnTo>
                <a:lnTo>
                  <a:pt x="0" y="359185"/>
                </a:lnTo>
                <a:lnTo>
                  <a:pt x="949097" y="0"/>
                </a:lnTo>
                <a:close/>
              </a:path>
            </a:pathLst>
          </a:custGeom>
          <a:solidFill>
            <a:srgbClr val="99CC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948" tIns="524402" rIns="485948" bIns="524402" numCol="1" spcCol="1270" anchor="ctr" anchorCtr="0">
            <a:noAutofit/>
          </a:bodyPr>
          <a:lstStyle/>
          <a:p>
            <a:pPr marL="0" lvl="0" indent="0" algn="ctr" defTabSz="2667000">
              <a:lnSpc>
                <a:spcPct val="90000"/>
              </a:lnSpc>
              <a:spcBef>
                <a:spcPct val="0"/>
              </a:spcBef>
              <a:spcAft>
                <a:spcPct val="35000"/>
              </a:spcAft>
              <a:buNone/>
            </a:pPr>
            <a:r>
              <a:rPr lang="el-GR" sz="6000" kern="1200" dirty="0"/>
              <a:t>.</a:t>
            </a:r>
            <a:endParaRPr lang="en-US" sz="6000" kern="1200" dirty="0"/>
          </a:p>
        </p:txBody>
      </p:sp>
      <p:pic>
        <p:nvPicPr>
          <p:cNvPr id="21" name="Picture 2">
            <a:extLst>
              <a:ext uri="{FF2B5EF4-FFF2-40B4-BE49-F238E27FC236}">
                <a16:creationId xmlns:a16="http://schemas.microsoft.com/office/drawing/2014/main" id="{0F97875B-C99D-3EAB-6E7F-75C731C9A55F}"/>
              </a:ext>
            </a:extLst>
          </p:cNvPr>
          <p:cNvPicPr>
            <a:picLocks noChangeAspect="1"/>
          </p:cNvPicPr>
          <p:nvPr/>
        </p:nvPicPr>
        <p:blipFill rotWithShape="1">
          <a:blip r:embed="rId6"/>
          <a:srcRect l="6914" r="83979"/>
          <a:stretch/>
        </p:blipFill>
        <p:spPr>
          <a:xfrm>
            <a:off x="8543677" y="1772375"/>
            <a:ext cx="568523" cy="1912768"/>
          </a:xfrm>
          <a:prstGeom prst="rect">
            <a:avLst/>
          </a:prstGeom>
        </p:spPr>
      </p:pic>
      <p:pic>
        <p:nvPicPr>
          <p:cNvPr id="23" name="Graphic 22" descr="Person with idea with solid fill">
            <a:extLst>
              <a:ext uri="{FF2B5EF4-FFF2-40B4-BE49-F238E27FC236}">
                <a16:creationId xmlns:a16="http://schemas.microsoft.com/office/drawing/2014/main" id="{3C828658-8169-FB5B-0F6E-DE43C6A9D96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15753" y="2514914"/>
            <a:ext cx="1281570" cy="1281570"/>
          </a:xfrm>
          <a:prstGeom prst="rect">
            <a:avLst/>
          </a:prstGeom>
        </p:spPr>
      </p:pic>
      <p:sp>
        <p:nvSpPr>
          <p:cNvPr id="26" name="Freeform: Shape 25">
            <a:extLst>
              <a:ext uri="{FF2B5EF4-FFF2-40B4-BE49-F238E27FC236}">
                <a16:creationId xmlns:a16="http://schemas.microsoft.com/office/drawing/2014/main" id="{612C3404-179C-4CD3-6920-51214750BF7F}"/>
              </a:ext>
            </a:extLst>
          </p:cNvPr>
          <p:cNvSpPr/>
          <p:nvPr/>
        </p:nvSpPr>
        <p:spPr>
          <a:xfrm>
            <a:off x="9649984" y="3562092"/>
            <a:ext cx="2013983" cy="863618"/>
          </a:xfrm>
          <a:custGeom>
            <a:avLst/>
            <a:gdLst>
              <a:gd name="connsiteX0" fmla="*/ 0 w 2050050"/>
              <a:gd name="connsiteY0" fmla="*/ 0 h 1138917"/>
              <a:gd name="connsiteX1" fmla="*/ 2050050 w 2050050"/>
              <a:gd name="connsiteY1" fmla="*/ 0 h 1138917"/>
              <a:gd name="connsiteX2" fmla="*/ 2050050 w 2050050"/>
              <a:gd name="connsiteY2" fmla="*/ 1138917 h 1138917"/>
              <a:gd name="connsiteX3" fmla="*/ 0 w 2050050"/>
              <a:gd name="connsiteY3" fmla="*/ 1138917 h 1138917"/>
              <a:gd name="connsiteX4" fmla="*/ 0 w 2050050"/>
              <a:gd name="connsiteY4" fmla="*/ 0 h 113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050" h="1138917">
                <a:moveTo>
                  <a:pt x="0" y="0"/>
                </a:moveTo>
                <a:lnTo>
                  <a:pt x="2050050" y="0"/>
                </a:lnTo>
                <a:lnTo>
                  <a:pt x="2050050" y="1138917"/>
                </a:lnTo>
                <a:lnTo>
                  <a:pt x="0" y="1138917"/>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l-GR" dirty="0">
                <a:solidFill>
                  <a:srgbClr val="545454"/>
                </a:solidFill>
              </a:rPr>
              <a:t>ΚΑΘΟΔΗΓΗΤΗΣ/ΡΙΑ</a:t>
            </a:r>
            <a:endParaRPr lang="en-US" kern="1200" dirty="0">
              <a:solidFill>
                <a:srgbClr val="545454"/>
              </a:solidFill>
            </a:endParaRPr>
          </a:p>
        </p:txBody>
      </p:sp>
    </p:spTree>
    <p:extLst>
      <p:ext uri="{BB962C8B-B14F-4D97-AF65-F5344CB8AC3E}">
        <p14:creationId xmlns:p14="http://schemas.microsoft.com/office/powerpoint/2010/main" val="812284825"/>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AB978-3846-863C-24CA-7D05DBE4F9AA}"/>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7533A7E-CB20-0D05-F7F4-D3000D76B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36FD358A-97A3-558E-DB6F-DA11B8B4B62E}"/>
              </a:ext>
            </a:extLst>
          </p:cNvPr>
          <p:cNvSpPr>
            <a:spLocks noGrp="1"/>
          </p:cNvSpPr>
          <p:nvPr>
            <p:ph type="title"/>
          </p:nvPr>
        </p:nvSpPr>
        <p:spPr>
          <a:xfrm>
            <a:off x="839626" y="1010923"/>
            <a:ext cx="9252155" cy="736958"/>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l-GR" sz="2800" b="1" cap="all" dirty="0" err="1">
                <a:solidFill>
                  <a:srgbClr val="545454"/>
                </a:solidFill>
                <a:latin typeface="Corbel" panose="020B0503020204020204" pitchFamily="34" charset="0"/>
              </a:rPr>
              <a:t>ΚΑΝΟνεσ</a:t>
            </a:r>
            <a:r>
              <a:rPr lang="el-GR" sz="2800" b="1" cap="all" dirty="0">
                <a:solidFill>
                  <a:srgbClr val="545454"/>
                </a:solidFill>
                <a:latin typeface="Corbel" panose="020B0503020204020204" pitchFamily="34" charset="0"/>
              </a:rPr>
              <a:t> ΧΡΗΜΑΤΟΔΟΤΗΣΗΣ</a:t>
            </a:r>
          </a:p>
        </p:txBody>
      </p:sp>
      <p:sp>
        <p:nvSpPr>
          <p:cNvPr id="2" name="TextBox 1">
            <a:extLst>
              <a:ext uri="{FF2B5EF4-FFF2-40B4-BE49-F238E27FC236}">
                <a16:creationId xmlns:a16="http://schemas.microsoft.com/office/drawing/2014/main" id="{DACD256F-5AA0-3567-723C-A6786D3042CA}"/>
              </a:ext>
            </a:extLst>
          </p:cNvPr>
          <p:cNvSpPr txBox="1"/>
          <p:nvPr/>
        </p:nvSpPr>
        <p:spPr>
          <a:xfrm>
            <a:off x="716797" y="1846589"/>
            <a:ext cx="10593299" cy="4113947"/>
          </a:xfrm>
          <a:prstGeom prst="rect">
            <a:avLst/>
          </a:prstGeom>
          <a:noFill/>
        </p:spPr>
        <p:txBody>
          <a:bodyPr wrap="square" rtlCol="0">
            <a:spAutoFit/>
          </a:bodyPr>
          <a:lstStyle/>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διαχείρισης του έργου </a:t>
            </a:r>
          </a:p>
          <a:p>
            <a:endParaRPr lang="el-GR" sz="600" dirty="0">
              <a:solidFill>
                <a:schemeClr val="accent5">
                  <a:lumMod val="50000"/>
                </a:schemeClr>
              </a:solidFill>
              <a:effectLst/>
              <a:ea typeface="Calibri" panose="020F0502020204030204" pitchFamily="34" charset="0"/>
              <a:cs typeface="Mangal" panose="02040503050203030202" pitchFamily="18" charset="0"/>
            </a:endParaRPr>
          </a:p>
          <a:p>
            <a:pPr marL="808038" indent="-265113">
              <a:spcBef>
                <a:spcPts val="1000"/>
              </a:spcBef>
              <a:buClr>
                <a:srgbClr val="009999"/>
              </a:buClr>
              <a:buSzPts val="1750"/>
              <a:buFont typeface="Noto Sans Symbols"/>
              <a:buChar char="✔"/>
            </a:pPr>
            <a:r>
              <a:rPr lang="el-GR" sz="2000" dirty="0">
                <a:solidFill>
                  <a:schemeClr val="accent5">
                    <a:lumMod val="50000"/>
                  </a:schemeClr>
                </a:solidFill>
                <a:ea typeface="Calibri" panose="020F0502020204030204" pitchFamily="34" charset="0"/>
                <a:cs typeface="Mangal" panose="02040503050203030202" pitchFamily="18" charset="0"/>
              </a:rPr>
              <a:t>	</a:t>
            </a:r>
            <a:r>
              <a:rPr lang="el-GR" sz="2000" b="1" dirty="0">
                <a:solidFill>
                  <a:schemeClr val="accent5">
                    <a:lumMod val="50000"/>
                  </a:schemeClr>
                </a:solidFill>
                <a:ea typeface="Calibri" panose="020F0502020204030204" pitchFamily="34" charset="0"/>
                <a:cs typeface="Mangal" panose="02040503050203030202" pitchFamily="18" charset="0"/>
              </a:rPr>
              <a:t>630 ευρώ </a:t>
            </a:r>
            <a:r>
              <a:rPr lang="el-GR" sz="2000" dirty="0">
                <a:solidFill>
                  <a:schemeClr val="accent5">
                    <a:lumMod val="50000"/>
                  </a:schemeClr>
                </a:solidFill>
                <a:ea typeface="Calibri" panose="020F0502020204030204" pitchFamily="34" charset="0"/>
                <a:cs typeface="Mangal" panose="02040503050203030202" pitchFamily="18" charset="0"/>
              </a:rPr>
              <a:t>ανά μήνα για διαχείριση και υλοποίηση του έργου</a:t>
            </a:r>
          </a:p>
          <a:p>
            <a:endParaRPr lang="el-GR" sz="2000" dirty="0">
              <a:solidFill>
                <a:schemeClr val="accent5">
                  <a:lumMod val="50000"/>
                </a:schemeClr>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συνδεόμενες με την καθοδήγηση</a:t>
            </a:r>
          </a:p>
          <a:p>
            <a:pPr marL="285750" indent="-285750">
              <a:buFont typeface="Arial" panose="020B0604020202020204" pitchFamily="34" charset="0"/>
              <a:buChar char="•"/>
            </a:pPr>
            <a:endParaRPr lang="el-GR" sz="600" dirty="0">
              <a:solidFill>
                <a:schemeClr val="accent5">
                  <a:lumMod val="50000"/>
                </a:schemeClr>
              </a:solidFill>
            </a:endParaRPr>
          </a:p>
          <a:p>
            <a:pPr marL="808038" indent="-265113">
              <a:spcBef>
                <a:spcPts val="1000"/>
              </a:spcBef>
              <a:buClr>
                <a:srgbClr val="009999"/>
              </a:buClr>
              <a:buSzPts val="1750"/>
              <a:buFont typeface="Noto Sans Symbols"/>
              <a:buChar char="✔"/>
            </a:pPr>
            <a:r>
              <a:rPr lang="el-GR" sz="2000" dirty="0">
                <a:solidFill>
                  <a:schemeClr val="accent5">
                    <a:lumMod val="50000"/>
                  </a:schemeClr>
                </a:solidFill>
                <a:ea typeface="Calibri" panose="020F0502020204030204" pitchFamily="34" charset="0"/>
                <a:cs typeface="Mangal" panose="02040503050203030202" pitchFamily="18" charset="0"/>
              </a:rPr>
              <a:t>	</a:t>
            </a:r>
            <a:r>
              <a:rPr lang="el-GR" sz="2000" b="1" dirty="0">
                <a:solidFill>
                  <a:schemeClr val="accent5">
                    <a:lumMod val="50000"/>
                  </a:schemeClr>
                </a:solidFill>
                <a:ea typeface="Calibri" panose="020F0502020204030204" pitchFamily="34" charset="0"/>
                <a:cs typeface="Mangal" panose="02040503050203030202" pitchFamily="18" charset="0"/>
              </a:rPr>
              <a:t>227 ευρώ </a:t>
            </a:r>
            <a:r>
              <a:rPr lang="el-GR" sz="2000" dirty="0">
                <a:solidFill>
                  <a:schemeClr val="accent5">
                    <a:lumMod val="50000"/>
                  </a:schemeClr>
                </a:solidFill>
                <a:ea typeface="Calibri" panose="020F0502020204030204" pitchFamily="34" charset="0"/>
                <a:cs typeface="Mangal" panose="02040503050203030202" pitchFamily="18" charset="0"/>
              </a:rPr>
              <a:t>ανά ημέρα εργασίας </a:t>
            </a:r>
            <a:r>
              <a:rPr lang="en-GB" sz="2000" dirty="0">
                <a:solidFill>
                  <a:schemeClr val="accent5">
                    <a:lumMod val="50000"/>
                  </a:schemeClr>
                </a:solidFill>
                <a:ea typeface="Calibri" panose="020F0502020204030204" pitchFamily="34" charset="0"/>
                <a:cs typeface="Mangal" panose="02040503050203030202" pitchFamily="18" charset="0"/>
                <a:sym typeface="Wingdings" panose="05000000000000000000" pitchFamily="2" charset="2"/>
              </a:rPr>
              <a:t></a:t>
            </a:r>
            <a:r>
              <a:rPr lang="el-GR" sz="2000" dirty="0">
                <a:solidFill>
                  <a:schemeClr val="accent5">
                    <a:lumMod val="50000"/>
                  </a:schemeClr>
                </a:solidFill>
                <a:ea typeface="Calibri" panose="020F0502020204030204" pitchFamily="34" charset="0"/>
                <a:cs typeface="Mangal" panose="02040503050203030202" pitchFamily="18" charset="0"/>
              </a:rPr>
              <a:t>έως 12 ημέρες	</a:t>
            </a:r>
          </a:p>
          <a:p>
            <a:endParaRPr lang="el-GR" sz="2000" dirty="0">
              <a:solidFill>
                <a:schemeClr val="accent5">
                  <a:lumMod val="50000"/>
                </a:schemeClr>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l-GR" sz="2400" b="1" i="1" dirty="0">
                <a:solidFill>
                  <a:schemeClr val="accent5">
                    <a:lumMod val="50000"/>
                  </a:schemeClr>
                </a:solidFill>
                <a:ea typeface="Calibri" panose="020F0502020204030204" pitchFamily="34" charset="0"/>
                <a:cs typeface="Mangal" panose="02040503050203030202" pitchFamily="18" charset="0"/>
              </a:rPr>
              <a:t>Δαπάνες κατ’ εξαίρεση </a:t>
            </a:r>
            <a:endParaRPr lang="en-US" sz="2400" b="1" i="1" dirty="0">
              <a:solidFill>
                <a:schemeClr val="accent5">
                  <a:lumMod val="50000"/>
                </a:schemeClr>
              </a:solidFill>
              <a:ea typeface="Calibri" panose="020F0502020204030204" pitchFamily="34" charset="0"/>
              <a:cs typeface="Mangal" panose="02040503050203030202" pitchFamily="18" charset="0"/>
            </a:endParaRPr>
          </a:p>
          <a:p>
            <a:pPr marL="285750" indent="-285750">
              <a:buFont typeface="Arial" panose="020B0604020202020204" pitchFamily="34" charset="0"/>
              <a:buChar char="•"/>
            </a:pPr>
            <a:endParaRPr lang="el-GR" sz="600" b="1" dirty="0">
              <a:solidFill>
                <a:schemeClr val="accent5">
                  <a:lumMod val="50000"/>
                </a:schemeClr>
              </a:solidFill>
            </a:endParaRPr>
          </a:p>
          <a:p>
            <a:pPr marL="808038" indent="-265113">
              <a:spcBef>
                <a:spcPts val="1000"/>
              </a:spcBef>
              <a:buClr>
                <a:srgbClr val="009999"/>
              </a:buClr>
              <a:buSzPts val="1750"/>
              <a:buFont typeface="Noto Sans Symbols"/>
              <a:buChar char="✔"/>
            </a:pPr>
            <a:r>
              <a:rPr lang="en-GB" sz="2000" dirty="0">
                <a:solidFill>
                  <a:schemeClr val="accent5">
                    <a:lumMod val="50000"/>
                  </a:schemeClr>
                </a:solidFill>
                <a:ea typeface="Calibri" panose="020F0502020204030204" pitchFamily="34" charset="0"/>
                <a:cs typeface="Mangal" panose="02040503050203030202" pitchFamily="18" charset="0"/>
              </a:rPr>
              <a:t>	</a:t>
            </a:r>
            <a:r>
              <a:rPr lang="el-GR" sz="2000" dirty="0">
                <a:solidFill>
                  <a:schemeClr val="accent5">
                    <a:lumMod val="50000"/>
                  </a:schemeClr>
                </a:solidFill>
                <a:ea typeface="Calibri" panose="020F0502020204030204" pitchFamily="34" charset="0"/>
                <a:cs typeface="Mangal" panose="02040503050203030202" pitchFamily="18" charset="0"/>
              </a:rPr>
              <a:t>Επιπρόσθετες δαπάνες για συμμετοχή νέων με λιγότερες ευκαιρίες </a:t>
            </a:r>
            <a:endParaRPr lang="en-US" sz="2000" dirty="0">
              <a:solidFill>
                <a:schemeClr val="accent5">
                  <a:lumMod val="50000"/>
                </a:schemeClr>
              </a:solidFill>
              <a:ea typeface="Calibri" panose="020F0502020204030204" pitchFamily="34" charset="0"/>
              <a:cs typeface="Mangal" panose="02040503050203030202" pitchFamily="18" charset="0"/>
            </a:endParaRPr>
          </a:p>
          <a:p>
            <a:pPr marL="542925">
              <a:spcBef>
                <a:spcPts val="1000"/>
              </a:spcBef>
              <a:buClr>
                <a:srgbClr val="009999"/>
              </a:buClr>
              <a:buSzPts val="1750"/>
            </a:pPr>
            <a:r>
              <a:rPr lang="en-US" sz="2000" dirty="0">
                <a:solidFill>
                  <a:schemeClr val="accent5">
                    <a:lumMod val="50000"/>
                  </a:schemeClr>
                </a:solidFill>
                <a:ea typeface="Calibri" panose="020F0502020204030204" pitchFamily="34" charset="0"/>
                <a:cs typeface="Mangal" panose="02040503050203030202" pitchFamily="18" charset="0"/>
              </a:rPr>
              <a:t>	</a:t>
            </a:r>
            <a:r>
              <a:rPr lang="el-GR" sz="2000" dirty="0">
                <a:solidFill>
                  <a:schemeClr val="accent5">
                    <a:lumMod val="50000"/>
                  </a:schemeClr>
                </a:solidFill>
                <a:ea typeface="Calibri" panose="020F0502020204030204" pitchFamily="34" charset="0"/>
                <a:cs typeface="Mangal" panose="02040503050203030202" pitchFamily="18" charset="0"/>
              </a:rPr>
              <a:t>(μέλη της ομάδας υλοποίησης του έργου &amp; ομάδα-στόχος του έργου)</a:t>
            </a:r>
          </a:p>
          <a:p>
            <a:pPr marL="285750" indent="-285750">
              <a:buFont typeface="Arial" panose="020B0604020202020204" pitchFamily="34" charset="0"/>
              <a:buChar char="•"/>
            </a:pPr>
            <a:endParaRPr lang="el-GR" sz="1800" dirty="0">
              <a:solidFill>
                <a:srgbClr val="545454"/>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4" name="Rectangle 3">
            <a:extLst>
              <a:ext uri="{FF2B5EF4-FFF2-40B4-BE49-F238E27FC236}">
                <a16:creationId xmlns:a16="http://schemas.microsoft.com/office/drawing/2014/main" id="{ECC51492-2439-EAF9-0AB9-17FB927051E4}"/>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0A7FCF9-8A96-B2FE-1B58-AE5411FA06B2}"/>
              </a:ext>
            </a:extLst>
          </p:cNvPr>
          <p:cNvPicPr>
            <a:picLocks noChangeAspect="1"/>
          </p:cNvPicPr>
          <p:nvPr/>
        </p:nvPicPr>
        <p:blipFill>
          <a:blip r:embed="rId4"/>
          <a:stretch>
            <a:fillRect/>
          </a:stretch>
        </p:blipFill>
        <p:spPr>
          <a:xfrm>
            <a:off x="8546123" y="5544280"/>
            <a:ext cx="2765453" cy="1326470"/>
          </a:xfrm>
          <a:prstGeom prst="rect">
            <a:avLst/>
          </a:prstGeom>
        </p:spPr>
      </p:pic>
      <p:pic>
        <p:nvPicPr>
          <p:cNvPr id="9" name="Graphic 8" descr="Coins outline">
            <a:extLst>
              <a:ext uri="{FF2B5EF4-FFF2-40B4-BE49-F238E27FC236}">
                <a16:creationId xmlns:a16="http://schemas.microsoft.com/office/drawing/2014/main" id="{E038C0AB-7279-EAE5-7360-F4114CA676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42644" y="2192242"/>
            <a:ext cx="1791591" cy="1791591"/>
          </a:xfrm>
          <a:prstGeom prst="rect">
            <a:avLst/>
          </a:prstGeom>
        </p:spPr>
      </p:pic>
      <p:sp>
        <p:nvSpPr>
          <p:cNvPr id="5" name="Title 1">
            <a:extLst>
              <a:ext uri="{FF2B5EF4-FFF2-40B4-BE49-F238E27FC236}">
                <a16:creationId xmlns:a16="http://schemas.microsoft.com/office/drawing/2014/main" id="{6C7602A2-4015-FF7A-1228-B345406D6D9F}"/>
              </a:ext>
            </a:extLst>
          </p:cNvPr>
          <p:cNvSpPr txBox="1">
            <a:spLocks/>
          </p:cNvSpPr>
          <p:nvPr/>
        </p:nvSpPr>
        <p:spPr>
          <a:xfrm>
            <a:off x="1435017" y="245437"/>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ΕΡΓΑ ΑΛΛΗΛΕΓΓΥΗΣ</a:t>
            </a:r>
          </a:p>
        </p:txBody>
      </p:sp>
    </p:spTree>
    <p:extLst>
      <p:ext uri="{BB962C8B-B14F-4D97-AF65-F5344CB8AC3E}">
        <p14:creationId xmlns:p14="http://schemas.microsoft.com/office/powerpoint/2010/main" val="1166267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 y="1764"/>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464045" y="263467"/>
            <a:ext cx="9252155" cy="736958"/>
          </a:xfr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3600" b="1" i="0" u="none" strike="noStrike" kern="1200" cap="all" spc="0" normalizeH="0" baseline="0" noProof="0" dirty="0">
                <a:ln>
                  <a:noFill/>
                </a:ln>
                <a:solidFill>
                  <a:srgbClr val="009999"/>
                </a:solidFill>
                <a:effectLst/>
                <a:uLnTx/>
                <a:uFillTx/>
                <a:latin typeface="Corbel" panose="020B0503020204020204" pitchFamily="34" charset="0"/>
                <a:ea typeface="+mj-ea"/>
                <a:cs typeface="+mj-cs"/>
              </a:rPr>
              <a:t>ΣΗΜΑ ΠΟΙΟΤΗΤΑΣ</a:t>
            </a:r>
          </a:p>
        </p:txBody>
      </p:sp>
      <p:sp>
        <p:nvSpPr>
          <p:cNvPr id="2" name="TextBox 1">
            <a:extLst>
              <a:ext uri="{FF2B5EF4-FFF2-40B4-BE49-F238E27FC236}">
                <a16:creationId xmlns:a16="http://schemas.microsoft.com/office/drawing/2014/main" id="{942C82BC-7239-997F-0178-9CA7ABF7E1CE}"/>
              </a:ext>
            </a:extLst>
          </p:cNvPr>
          <p:cNvSpPr txBox="1"/>
          <p:nvPr/>
        </p:nvSpPr>
        <p:spPr>
          <a:xfrm>
            <a:off x="808738" y="1227771"/>
            <a:ext cx="10562770" cy="447814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Αποτελεί το εισιτήριο των οργανισμών για συμμετοχή στα Σχέδια Εθελοντισμού του Ευρωπαϊκού Σώματος Αλληλεγγύης.</a:t>
            </a:r>
          </a:p>
          <a:p>
            <a:pPr marR="0" lvl="0" algn="l" defTabSz="914400" rtl="0" eaLnBrk="1" fontAlgn="auto" latinLnBrk="0" hangingPunct="1">
              <a:lnSpc>
                <a:spcPct val="100000"/>
              </a:lnSpc>
              <a:spcBef>
                <a:spcPts val="0"/>
              </a:spcBef>
              <a:spcAft>
                <a:spcPts val="0"/>
              </a:spcAft>
              <a:buClrTx/>
              <a:buSzTx/>
              <a:tabLst/>
              <a:defRPr/>
            </a:pPr>
            <a:endParaRPr kumimoji="0" lang="el-GR"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Πιστοποιεί ότι ένας οργανισμός συμμορφώνεται με τις αρχές και τα υψηλά πρότυπα ποιότητας του Προγράμματος διασφαλίζοντας ότι είναι σε θέση να παρέχει στους νέους τις απαραίτητες προϋποθέσεις για να συμμετάσχουν σε δραστηριότητες εθελοντισμού.</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Παρέχει στον διαπιστευμένο οργανισμό πρόσβαση σε δυνατότητες χρηματοδότησης με απλοποιημένες διαδικασίες για όλη τη διάρκεια της Προγραμματικής περιόδου (μέχρι το 2027).</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Δυνατότητα υποβολής αίτησης </a:t>
            </a:r>
            <a:r>
              <a:rPr kumimoji="0" lang="el-GR" sz="1900" b="1" i="0" u="none" strike="noStrike" kern="1200" cap="none" spc="0" normalizeH="0" baseline="0" noProof="0" dirty="0">
                <a:ln>
                  <a:noFill/>
                </a:ln>
                <a:solidFill>
                  <a:srgbClr val="002060"/>
                </a:solidFill>
                <a:effectLst/>
                <a:uLnTx/>
                <a:uFillTx/>
                <a:ea typeface="+mn-ea"/>
                <a:cs typeface="+mn-cs"/>
              </a:rPr>
              <a:t>καθ’ όλη τη διάρκεια του χρόνου</a:t>
            </a:r>
            <a:r>
              <a:rPr kumimoji="0" lang="el-GR" sz="1900" b="0" i="0" u="none" strike="noStrike" kern="1200" cap="none" spc="0" normalizeH="0" baseline="0" noProof="0" dirty="0">
                <a:ln>
                  <a:noFill/>
                </a:ln>
                <a:solidFill>
                  <a:srgbClr val="002060"/>
                </a:solidFill>
                <a:effectLst/>
                <a:uLnTx/>
                <a:uFillTx/>
                <a:ea typeface="+mn-ea"/>
                <a:cs typeface="+mn-cs"/>
              </a:rPr>
              <a:t>.</a:t>
            </a:r>
            <a:endParaRPr kumimoji="0" lang="en-GB"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srgbClr val="00206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900" b="0" i="0" u="none" strike="noStrike" kern="1200" cap="none" spc="0" normalizeH="0" baseline="0" noProof="0" dirty="0">
                <a:ln>
                  <a:noFill/>
                </a:ln>
                <a:solidFill>
                  <a:srgbClr val="002060"/>
                </a:solidFill>
                <a:effectLst/>
                <a:uLnTx/>
                <a:uFillTx/>
                <a:ea typeface="+mn-ea"/>
                <a:cs typeface="+mn-cs"/>
              </a:rPr>
              <a:t>Αίτηση μπορεί να υποβάλει οποιοσδήποτε </a:t>
            </a:r>
            <a:r>
              <a:rPr kumimoji="0" lang="el-GR" sz="1900" b="1" i="0" u="none" strike="noStrike" kern="1200" cap="none" spc="0" normalizeH="0" baseline="0" noProof="0" dirty="0">
                <a:ln>
                  <a:noFill/>
                </a:ln>
                <a:solidFill>
                  <a:srgbClr val="002060"/>
                </a:solidFill>
                <a:effectLst/>
                <a:uLnTx/>
                <a:uFillTx/>
                <a:ea typeface="+mn-ea"/>
                <a:cs typeface="+mn-cs"/>
              </a:rPr>
              <a:t>δημόσιος ή ιδιωτικός, κερδοσκοπικός ή μη, τοπικός ή εθνικός </a:t>
            </a:r>
            <a:r>
              <a:rPr kumimoji="0" lang="el-GR" sz="1900" b="0" i="0" u="none" strike="noStrike" kern="1200" cap="none" spc="0" normalizeH="0" baseline="0" noProof="0" dirty="0">
                <a:ln>
                  <a:noFill/>
                </a:ln>
                <a:solidFill>
                  <a:srgbClr val="002060"/>
                </a:solidFill>
                <a:effectLst/>
                <a:uLnTx/>
                <a:uFillTx/>
                <a:ea typeface="+mn-ea"/>
                <a:cs typeface="+mn-cs"/>
              </a:rPr>
              <a:t>οργανισμός, </a:t>
            </a:r>
            <a:r>
              <a:rPr kumimoji="0" lang="el-GR" sz="1900" b="1" i="0" u="none" strike="noStrike" kern="1200" cap="none" spc="0" normalizeH="0" baseline="0" noProof="0" dirty="0">
                <a:ln>
                  <a:noFill/>
                </a:ln>
                <a:solidFill>
                  <a:srgbClr val="002060"/>
                </a:solidFill>
                <a:effectLst/>
                <a:uLnTx/>
                <a:uFillTx/>
                <a:ea typeface="+mn-ea"/>
                <a:cs typeface="+mn-cs"/>
              </a:rPr>
              <a:t>νόμιμα εγκατεστημένος και εγγεγραμμένος στην Κύπρο</a:t>
            </a:r>
            <a:r>
              <a:rPr kumimoji="0" lang="el-GR" sz="1900" b="0" i="0" u="none" strike="noStrike" kern="1200" cap="none" spc="0" normalizeH="0" baseline="0" noProof="0" dirty="0">
                <a:ln>
                  <a:noFill/>
                </a:ln>
                <a:solidFill>
                  <a:srgbClr val="002060"/>
                </a:solidFill>
                <a:effectLst/>
                <a:uLnTx/>
                <a:uFillTx/>
                <a:ea typeface="+mn-ea"/>
                <a:cs typeface="+mn-cs"/>
              </a:rPr>
              <a:t>. Μπορούν και </a:t>
            </a:r>
            <a:r>
              <a:rPr kumimoji="0" lang="el-GR" sz="1900" b="1" i="0" u="none" strike="noStrike" kern="1200" cap="none" spc="0" normalizeH="0" baseline="0" noProof="0" dirty="0">
                <a:ln>
                  <a:noFill/>
                </a:ln>
                <a:solidFill>
                  <a:srgbClr val="002060"/>
                </a:solidFill>
                <a:effectLst/>
                <a:uLnTx/>
                <a:uFillTx/>
                <a:ea typeface="+mn-ea"/>
                <a:cs typeface="+mn-cs"/>
              </a:rPr>
              <a:t>διεθνείς</a:t>
            </a:r>
            <a:r>
              <a:rPr kumimoji="0" lang="el-GR" sz="1900" b="0" i="0" u="none" strike="noStrike" kern="1200" cap="none" spc="0" normalizeH="0" baseline="0" noProof="0" dirty="0">
                <a:ln>
                  <a:noFill/>
                </a:ln>
                <a:solidFill>
                  <a:srgbClr val="002060"/>
                </a:solidFill>
                <a:effectLst/>
                <a:uLnTx/>
                <a:uFillTx/>
                <a:ea typeface="+mn-ea"/>
                <a:cs typeface="+mn-cs"/>
              </a:rPr>
              <a:t> οργανισμοί.</a:t>
            </a:r>
          </a:p>
        </p:txBody>
      </p:sp>
      <p:sp>
        <p:nvSpPr>
          <p:cNvPr id="4" name="Rectangle 3">
            <a:extLst>
              <a:ext uri="{FF2B5EF4-FFF2-40B4-BE49-F238E27FC236}">
                <a16:creationId xmlns:a16="http://schemas.microsoft.com/office/drawing/2014/main" id="{1AD1FEBC-FE18-9C1A-7470-7619E56D2A62}"/>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7A81A40B-B3D3-DFA1-EEFE-1B3883482C49}"/>
              </a:ext>
            </a:extLst>
          </p:cNvPr>
          <p:cNvPicPr>
            <a:picLocks noChangeAspect="1"/>
          </p:cNvPicPr>
          <p:nvPr/>
        </p:nvPicPr>
        <p:blipFill>
          <a:blip r:embed="rId4"/>
          <a:stretch>
            <a:fillRect/>
          </a:stretch>
        </p:blipFill>
        <p:spPr>
          <a:xfrm>
            <a:off x="8546123" y="5544280"/>
            <a:ext cx="2765453" cy="1326470"/>
          </a:xfrm>
          <a:prstGeom prst="rect">
            <a:avLst/>
          </a:prstGeom>
        </p:spPr>
      </p:pic>
    </p:spTree>
    <p:extLst>
      <p:ext uri="{BB962C8B-B14F-4D97-AF65-F5344CB8AC3E}">
        <p14:creationId xmlns:p14="http://schemas.microsoft.com/office/powerpoint/2010/main" val="3628735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9"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865383" y="896799"/>
            <a:ext cx="9252155" cy="736958"/>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l-GR" sz="3600" b="1" i="0" u="none" strike="noStrike" kern="1200" cap="all" spc="0" normalizeH="0" baseline="0" noProof="0" dirty="0">
                <a:ln>
                  <a:noFill/>
                </a:ln>
                <a:solidFill>
                  <a:srgbClr val="009999"/>
                </a:solidFill>
                <a:effectLst/>
                <a:uLnTx/>
                <a:uFillTx/>
                <a:latin typeface="Corbel" panose="020B0503020204020204" pitchFamily="34" charset="0"/>
                <a:ea typeface="+mj-ea"/>
                <a:cs typeface="+mj-cs"/>
              </a:rPr>
              <a:t>ΤΥΠΟΙ ΣΗΜΑΤΟΣ ΠΟΙΟΤΗΤΑΣ</a:t>
            </a:r>
          </a:p>
        </p:txBody>
      </p:sp>
      <p:sp>
        <p:nvSpPr>
          <p:cNvPr id="2" name="TextBox 1">
            <a:extLst>
              <a:ext uri="{FF2B5EF4-FFF2-40B4-BE49-F238E27FC236}">
                <a16:creationId xmlns:a16="http://schemas.microsoft.com/office/drawing/2014/main" id="{942C82BC-7239-997F-0178-9CA7ABF7E1CE}"/>
              </a:ext>
            </a:extLst>
          </p:cNvPr>
          <p:cNvSpPr txBox="1"/>
          <p:nvPr/>
        </p:nvSpPr>
        <p:spPr>
          <a:xfrm>
            <a:off x="720400" y="1525617"/>
            <a:ext cx="11181314" cy="309636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sz="2000" b="1" dirty="0">
                <a:solidFill>
                  <a:srgbClr val="F35B31"/>
                </a:solidFill>
              </a:rPr>
              <a:t>Ρόλος υποδοχής </a:t>
            </a:r>
            <a:r>
              <a:rPr lang="el-GR" dirty="0">
                <a:solidFill>
                  <a:schemeClr val="accent5">
                    <a:lumMod val="50000"/>
                  </a:schemeClr>
                </a:solidFill>
              </a:rPr>
              <a:t>– υποδοχή συμμετεχόντων (καθοδήγηση και υποστήριξη) </a:t>
            </a:r>
            <a:r>
              <a:rPr lang="el-GR" b="1" dirty="0">
                <a:solidFill>
                  <a:schemeClr val="accent5">
                    <a:lumMod val="50000"/>
                  </a:schemeClr>
                </a:solidFill>
              </a:rPr>
              <a:t>κατά τη διάρκεια της δραστηριότητας</a:t>
            </a:r>
          </a:p>
          <a:p>
            <a:pPr marL="285750" indent="-285750">
              <a:lnSpc>
                <a:spcPct val="150000"/>
              </a:lnSpc>
              <a:buFont typeface="Arial" panose="020B0604020202020204" pitchFamily="34" charset="0"/>
              <a:buChar char="•"/>
              <a:defRPr/>
            </a:pPr>
            <a:r>
              <a:rPr lang="el-GR" sz="2000" b="1" dirty="0">
                <a:solidFill>
                  <a:srgbClr val="F35B31"/>
                </a:solidFill>
              </a:rPr>
              <a:t>Ρόλος υποστήριξης </a:t>
            </a:r>
            <a:r>
              <a:rPr lang="el-GR" dirty="0">
                <a:solidFill>
                  <a:schemeClr val="accent5">
                    <a:lumMod val="50000"/>
                  </a:schemeClr>
                </a:solidFill>
              </a:rPr>
              <a:t>– υποστήριξη, προετοιμασία και/ή κατάρτιση των συμμετεχόντων </a:t>
            </a:r>
            <a:r>
              <a:rPr lang="el-GR" b="1" dirty="0">
                <a:solidFill>
                  <a:schemeClr val="accent5">
                    <a:lumMod val="50000"/>
                  </a:schemeClr>
                </a:solidFill>
              </a:rPr>
              <a:t>πριν από την αναχώρηση</a:t>
            </a:r>
            <a:r>
              <a:rPr lang="el-GR" dirty="0">
                <a:solidFill>
                  <a:schemeClr val="accent5">
                    <a:lumMod val="50000"/>
                  </a:schemeClr>
                </a:solidFill>
              </a:rPr>
              <a:t>, τη μεσολάβηση ανάμεσα στους συμμετέχοντες και τους φορείς υποδοχής και/ή την υποστήριξη των συμμετεχόντων </a:t>
            </a:r>
            <a:r>
              <a:rPr lang="el-GR" b="1" dirty="0">
                <a:solidFill>
                  <a:schemeClr val="accent5">
                    <a:lumMod val="50000"/>
                  </a:schemeClr>
                </a:solidFill>
              </a:rPr>
              <a:t>μετά την επιστροφή από τη δραστηριότητά </a:t>
            </a:r>
            <a:r>
              <a:rPr lang="el-GR" dirty="0">
                <a:solidFill>
                  <a:schemeClr val="accent5">
                    <a:lumMod val="50000"/>
                  </a:schemeClr>
                </a:solidFill>
              </a:rPr>
              <a:t>τους. </a:t>
            </a:r>
          </a:p>
          <a:p>
            <a:pPr marL="285750" indent="-285750">
              <a:lnSpc>
                <a:spcPct val="150000"/>
              </a:lnSpc>
              <a:buFont typeface="Arial" panose="020B0604020202020204" pitchFamily="34" charset="0"/>
              <a:buChar char="•"/>
              <a:defRPr/>
            </a:pPr>
            <a:r>
              <a:rPr lang="el-GR" sz="2000" b="1" dirty="0">
                <a:solidFill>
                  <a:srgbClr val="F35B31"/>
                </a:solidFill>
              </a:rPr>
              <a:t>Ρόλος επικεφαλής </a:t>
            </a:r>
            <a:r>
              <a:rPr lang="el-GR" dirty="0">
                <a:solidFill>
                  <a:schemeClr val="accent5">
                    <a:lumMod val="50000"/>
                  </a:schemeClr>
                </a:solidFill>
              </a:rPr>
              <a:t>– υποβολή αίτησης χρηματοδότησης (</a:t>
            </a:r>
            <a:r>
              <a:rPr lang="el-GR" dirty="0" err="1">
                <a:solidFill>
                  <a:schemeClr val="accent5">
                    <a:lumMod val="50000"/>
                  </a:schemeClr>
                </a:solidFill>
              </a:rPr>
              <a:t>διαχειρισμός</a:t>
            </a:r>
            <a:r>
              <a:rPr lang="el-GR" dirty="0">
                <a:solidFill>
                  <a:schemeClr val="accent5">
                    <a:lumMod val="50000"/>
                  </a:schemeClr>
                </a:solidFill>
              </a:rPr>
              <a:t> και συντονισμός Σχεδίων Εθελοντισμού) υποδοχή/υποστήριξη των συμμετεχόντων</a:t>
            </a:r>
            <a:endParaRPr kumimoji="0" lang="el-GR" sz="1800" b="0" i="0" u="none" strike="noStrike" kern="1200" cap="none" spc="0" normalizeH="0" baseline="0" noProof="0" dirty="0">
              <a:ln>
                <a:noFill/>
              </a:ln>
              <a:solidFill>
                <a:schemeClr val="accent5">
                  <a:lumMod val="50000"/>
                </a:schemeClr>
              </a:solidFill>
              <a:effectLst/>
              <a:uLnTx/>
              <a:uFillTx/>
              <a:ea typeface="+mn-ea"/>
              <a:cs typeface="+mn-cs"/>
            </a:endParaRPr>
          </a:p>
        </p:txBody>
      </p:sp>
      <p:sp>
        <p:nvSpPr>
          <p:cNvPr id="4" name="Rectangle 3">
            <a:extLst>
              <a:ext uri="{FF2B5EF4-FFF2-40B4-BE49-F238E27FC236}">
                <a16:creationId xmlns:a16="http://schemas.microsoft.com/office/drawing/2014/main" id="{E50DFB3D-F414-9CB2-80F8-1081FE842A4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829FD5D-2B6C-D66E-088B-F52025C3E329}"/>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8" name="TextBox 7">
            <a:extLst>
              <a:ext uri="{FF2B5EF4-FFF2-40B4-BE49-F238E27FC236}">
                <a16:creationId xmlns:a16="http://schemas.microsoft.com/office/drawing/2014/main" id="{9CB7BCEB-4A57-4CC6-7512-2AF989BAC36A}"/>
              </a:ext>
            </a:extLst>
          </p:cNvPr>
          <p:cNvSpPr txBox="1"/>
          <p:nvPr/>
        </p:nvSpPr>
        <p:spPr>
          <a:xfrm>
            <a:off x="1560695" y="4700533"/>
            <a:ext cx="9310364" cy="830997"/>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l-GR" sz="1600" b="0" i="1" u="none" strike="noStrike" kern="1200" cap="none" spc="0" normalizeH="0" baseline="0" noProof="0" dirty="0">
                <a:ln>
                  <a:noFill/>
                </a:ln>
                <a:solidFill>
                  <a:srgbClr val="009999"/>
                </a:solidFill>
                <a:effectLst/>
                <a:uLnTx/>
                <a:uFillTx/>
                <a:ea typeface="+mn-ea"/>
                <a:cs typeface="+mn-cs"/>
              </a:rPr>
              <a:t>Η διαπίστευση υπόκειται σε </a:t>
            </a:r>
            <a:r>
              <a:rPr kumimoji="0" lang="el-GR" sz="1600" b="1" i="1" u="none" strike="noStrike" kern="1200" cap="none" spc="0" normalizeH="0" baseline="0" noProof="0" dirty="0">
                <a:ln>
                  <a:noFill/>
                </a:ln>
                <a:solidFill>
                  <a:srgbClr val="009999"/>
                </a:solidFill>
                <a:effectLst/>
                <a:uLnTx/>
                <a:uFillTx/>
                <a:ea typeface="+mn-ea"/>
                <a:cs typeface="+mn-cs"/>
              </a:rPr>
              <a:t>τακτική παρακολούθηση</a:t>
            </a:r>
            <a:r>
              <a:rPr kumimoji="0" lang="el-GR" sz="1600" b="0" i="1" u="none" strike="noStrike" kern="1200" cap="none" spc="0" normalizeH="0" baseline="0" noProof="0" dirty="0">
                <a:ln>
                  <a:noFill/>
                </a:ln>
                <a:solidFill>
                  <a:srgbClr val="009999"/>
                </a:solidFill>
                <a:effectLst/>
                <a:uLnTx/>
                <a:uFillTx/>
                <a:ea typeface="+mn-ea"/>
                <a:cs typeface="+mn-cs"/>
              </a:rPr>
              <a:t>. </a:t>
            </a:r>
          </a:p>
          <a:p>
            <a:pPr marL="0" marR="0" lvl="0" indent="0" algn="ctr" defTabSz="914400" rtl="0" eaLnBrk="1" fontAlgn="auto" latinLnBrk="0" hangingPunct="1">
              <a:spcBef>
                <a:spcPts val="0"/>
              </a:spcBef>
              <a:spcAft>
                <a:spcPts val="0"/>
              </a:spcAft>
              <a:buClrTx/>
              <a:buSzTx/>
              <a:buFontTx/>
              <a:buNone/>
              <a:tabLst/>
              <a:defRPr/>
            </a:pPr>
            <a:r>
              <a:rPr kumimoji="0" lang="el-GR" sz="1600" b="0" i="1" u="none" strike="noStrike" kern="1200" cap="none" spc="0" normalizeH="0" baseline="0" noProof="0" dirty="0">
                <a:ln>
                  <a:noFill/>
                </a:ln>
                <a:solidFill>
                  <a:srgbClr val="009999"/>
                </a:solidFill>
                <a:effectLst/>
                <a:uLnTx/>
                <a:uFillTx/>
                <a:ea typeface="+mn-ea"/>
                <a:cs typeface="+mn-cs"/>
              </a:rPr>
              <a:t>Αν ο δικαιούχος δεν συμμορφώνεται με τις απαιτήσεις της διαπίστευσης, η </a:t>
            </a:r>
            <a:r>
              <a:rPr lang="el-GR" sz="1600" i="1" dirty="0">
                <a:solidFill>
                  <a:srgbClr val="009999"/>
                </a:solidFill>
              </a:rPr>
              <a:t>Εθνική </a:t>
            </a:r>
            <a:r>
              <a:rPr kumimoji="0" lang="el-GR" sz="1600" b="0" i="1" u="none" strike="noStrike" kern="1200" cap="none" spc="0" normalizeH="0" baseline="0" noProof="0" dirty="0">
                <a:ln>
                  <a:noFill/>
                </a:ln>
                <a:solidFill>
                  <a:srgbClr val="009999"/>
                </a:solidFill>
                <a:effectLst/>
                <a:uLnTx/>
                <a:uFillTx/>
                <a:ea typeface="+mn-ea"/>
                <a:cs typeface="+mn-cs"/>
              </a:rPr>
              <a:t>Υπηρεσία έχει το δικαίωμα να θέσει υπό παρακολούθηση τον οργανισμό να αναστείλει τη χρηματοδότηση ή να ακυρώσει το ΣΠ.</a:t>
            </a:r>
          </a:p>
        </p:txBody>
      </p:sp>
      <p:pic>
        <p:nvPicPr>
          <p:cNvPr id="10" name="Graphic 9" descr="Comment Important with solid fill">
            <a:extLst>
              <a:ext uri="{FF2B5EF4-FFF2-40B4-BE49-F238E27FC236}">
                <a16:creationId xmlns:a16="http://schemas.microsoft.com/office/drawing/2014/main" id="{8B104C9B-A9F9-9E9B-E560-05CC7AE8C9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7115" y="4513836"/>
            <a:ext cx="1281118" cy="1281118"/>
          </a:xfrm>
          <a:prstGeom prst="rect">
            <a:avLst/>
          </a:prstGeom>
        </p:spPr>
      </p:pic>
    </p:spTree>
    <p:extLst>
      <p:ext uri="{BB962C8B-B14F-4D97-AF65-F5344CB8AC3E}">
        <p14:creationId xmlns:p14="http://schemas.microsoft.com/office/powerpoint/2010/main" val="131982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white envelope&#10;&#10;Description automatically generated with medium confidence">
            <a:extLst>
              <a:ext uri="{FF2B5EF4-FFF2-40B4-BE49-F238E27FC236}">
                <a16:creationId xmlns:a16="http://schemas.microsoft.com/office/drawing/2014/main" id="{5FE67564-9357-850A-C10E-71BD906CB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CC50E19-7BE2-A06D-E20D-53BAE019947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8" name="Picture 7" descr="Graphical user interface&#10;&#10;Description automatically generated with medium confidence">
            <a:extLst>
              <a:ext uri="{FF2B5EF4-FFF2-40B4-BE49-F238E27FC236}">
                <a16:creationId xmlns:a16="http://schemas.microsoft.com/office/drawing/2014/main" id="{32AF6188-C4A3-42C3-C0E9-6C4321A98217}"/>
              </a:ext>
            </a:extLst>
          </p:cNvPr>
          <p:cNvPicPr>
            <a:picLocks noChangeAspect="1"/>
          </p:cNvPicPr>
          <p:nvPr/>
        </p:nvPicPr>
        <p:blipFill>
          <a:blip r:embed="rId4"/>
          <a:stretch>
            <a:fillRect/>
          </a:stretch>
        </p:blipFill>
        <p:spPr>
          <a:xfrm>
            <a:off x="8451615" y="5407183"/>
            <a:ext cx="3024695" cy="1450817"/>
          </a:xfrm>
          <a:prstGeom prst="rect">
            <a:avLst/>
          </a:prstGeom>
        </p:spPr>
      </p:pic>
      <p:sp>
        <p:nvSpPr>
          <p:cNvPr id="4" name="TextBox 3">
            <a:extLst>
              <a:ext uri="{FF2B5EF4-FFF2-40B4-BE49-F238E27FC236}">
                <a16:creationId xmlns:a16="http://schemas.microsoft.com/office/drawing/2014/main" id="{CA928914-4057-D32C-EB75-4744C17BE220}"/>
              </a:ext>
            </a:extLst>
          </p:cNvPr>
          <p:cNvSpPr txBox="1"/>
          <p:nvPr/>
        </p:nvSpPr>
        <p:spPr>
          <a:xfrm>
            <a:off x="880424" y="1007165"/>
            <a:ext cx="10054276" cy="4584332"/>
          </a:xfrm>
          <a:prstGeom prst="rect">
            <a:avLst/>
          </a:prstGeom>
          <a:noFill/>
        </p:spPr>
        <p:txBody>
          <a:bodyPr wrap="square">
            <a:spAutoFit/>
          </a:bodyPr>
          <a:lstStyle/>
          <a:p>
            <a:pPr algn="ctr">
              <a:lnSpc>
                <a:spcPct val="150000"/>
              </a:lnSpc>
              <a:spcAft>
                <a:spcPts val="800"/>
              </a:spcAft>
            </a:pPr>
            <a:r>
              <a:rPr lang="el-GR" sz="1900" dirty="0">
                <a:solidFill>
                  <a:schemeClr val="accent5">
                    <a:lumMod val="50000"/>
                  </a:schemeClr>
                </a:solidFill>
              </a:rPr>
              <a:t>Το Ευρωπαϊκό Σώμα Αλληλεγγύης είναι ένα χρηματοδοτικό πρόγραμμα της Ευρωπαϊκής Ένωσης που δημιουργεί μοναδικές ευκαιρίες για </a:t>
            </a:r>
            <a:r>
              <a:rPr lang="el-GR" sz="1900" b="1" dirty="0">
                <a:solidFill>
                  <a:schemeClr val="accent5">
                    <a:lumMod val="50000"/>
                  </a:schemeClr>
                </a:solidFill>
              </a:rPr>
              <a:t>νέους/νέες 18-30 ετών</a:t>
            </a:r>
            <a:r>
              <a:rPr lang="el-GR" sz="1900" dirty="0">
                <a:solidFill>
                  <a:schemeClr val="accent5">
                    <a:lumMod val="50000"/>
                  </a:schemeClr>
                </a:solidFill>
              </a:rPr>
              <a:t>, </a:t>
            </a:r>
            <a:endParaRPr lang="en-US" sz="1900" dirty="0">
              <a:solidFill>
                <a:schemeClr val="accent5">
                  <a:lumMod val="50000"/>
                </a:schemeClr>
              </a:solidFill>
            </a:endParaRPr>
          </a:p>
          <a:p>
            <a:pPr algn="ctr">
              <a:lnSpc>
                <a:spcPct val="150000"/>
              </a:lnSpc>
              <a:spcAft>
                <a:spcPts val="800"/>
              </a:spcAft>
            </a:pPr>
            <a:r>
              <a:rPr lang="el-GR" sz="1900" dirty="0">
                <a:solidFill>
                  <a:schemeClr val="accent5">
                    <a:lumMod val="50000"/>
                  </a:schemeClr>
                </a:solidFill>
              </a:rPr>
              <a:t>συμπεριλαμβανομένων </a:t>
            </a:r>
            <a:r>
              <a:rPr lang="el-GR" sz="1900" b="1" dirty="0">
                <a:solidFill>
                  <a:schemeClr val="accent5">
                    <a:lumMod val="50000"/>
                  </a:schemeClr>
                </a:solidFill>
              </a:rPr>
              <a:t>νέων με λιγότερες ευκαιρίες</a:t>
            </a:r>
            <a:r>
              <a:rPr lang="el-GR" sz="1900" dirty="0">
                <a:solidFill>
                  <a:schemeClr val="accent5">
                    <a:lumMod val="50000"/>
                  </a:schemeClr>
                </a:solidFill>
              </a:rPr>
              <a:t>. </a:t>
            </a:r>
          </a:p>
          <a:p>
            <a:pPr algn="ctr">
              <a:lnSpc>
                <a:spcPct val="150000"/>
              </a:lnSpc>
              <a:spcAft>
                <a:spcPts val="800"/>
              </a:spcAft>
            </a:pPr>
            <a:r>
              <a:rPr lang="el-GR" sz="3600" b="1" i="1" dirty="0">
                <a:solidFill>
                  <a:srgbClr val="009999"/>
                </a:solidFill>
                <a:cs typeface="Calibri" panose="020F0502020204030204" pitchFamily="34" charset="0"/>
              </a:rPr>
              <a:t>Στόχος Προγράμματος</a:t>
            </a:r>
          </a:p>
          <a:p>
            <a:pPr marL="342900" indent="-342900" algn="just">
              <a:lnSpc>
                <a:spcPct val="150000"/>
              </a:lnSpc>
              <a:spcAft>
                <a:spcPts val="800"/>
              </a:spcAft>
              <a:buClr>
                <a:srgbClr val="009999"/>
              </a:buClr>
              <a:buFont typeface="Wingdings" panose="05000000000000000000" pitchFamily="2" charset="2"/>
              <a:buChar char="ü"/>
            </a:pPr>
            <a:r>
              <a:rPr lang="el-GR" sz="1900" dirty="0">
                <a:solidFill>
                  <a:schemeClr val="accent5">
                    <a:lumMod val="50000"/>
                  </a:schemeClr>
                </a:solidFill>
              </a:rPr>
              <a:t>Να προσφέρει πρόσβαση σε </a:t>
            </a:r>
            <a:r>
              <a:rPr lang="el-GR" sz="1900" b="1" dirty="0">
                <a:solidFill>
                  <a:schemeClr val="accent5">
                    <a:lumMod val="50000"/>
                  </a:schemeClr>
                </a:solidFill>
              </a:rPr>
              <a:t>Δράσεις Αλληλεγγύης </a:t>
            </a:r>
          </a:p>
          <a:p>
            <a:pPr marL="342900" indent="-342900" algn="just">
              <a:lnSpc>
                <a:spcPct val="150000"/>
              </a:lnSpc>
              <a:spcAft>
                <a:spcPts val="800"/>
              </a:spcAft>
              <a:buClr>
                <a:srgbClr val="009999"/>
              </a:buClr>
              <a:buFont typeface="Wingdings" panose="05000000000000000000" pitchFamily="2" charset="2"/>
              <a:buChar char="ü"/>
            </a:pPr>
            <a:r>
              <a:rPr lang="el-GR" sz="1900" dirty="0">
                <a:solidFill>
                  <a:schemeClr val="accent5">
                    <a:lumMod val="50000"/>
                  </a:schemeClr>
                </a:solidFill>
              </a:rPr>
              <a:t>Να ενισχύσει τις δεξιότητες των νέων</a:t>
            </a:r>
          </a:p>
          <a:p>
            <a:pPr marL="342900" indent="-342900" algn="just">
              <a:lnSpc>
                <a:spcPct val="150000"/>
              </a:lnSpc>
              <a:spcAft>
                <a:spcPts val="800"/>
              </a:spcAft>
              <a:buClr>
                <a:srgbClr val="009999"/>
              </a:buClr>
              <a:buFont typeface="Wingdings" panose="05000000000000000000" pitchFamily="2" charset="2"/>
              <a:buChar char="ü"/>
            </a:pPr>
            <a:r>
              <a:rPr lang="el-GR" sz="1900" dirty="0">
                <a:solidFill>
                  <a:schemeClr val="accent5">
                    <a:lumMod val="50000"/>
                  </a:schemeClr>
                </a:solidFill>
              </a:rPr>
              <a:t>Να αναγνωρίσει την πρόοδό τους και να προάγει την ενεργή συμμετοχή τους στην κοινωνία.</a:t>
            </a:r>
          </a:p>
          <a:p>
            <a:pPr algn="just">
              <a:lnSpc>
                <a:spcPct val="150000"/>
              </a:lnSpc>
              <a:spcAft>
                <a:spcPts val="800"/>
              </a:spcAft>
            </a:pPr>
            <a:endParaRPr lang="el-GR" sz="2000" dirty="0">
              <a:solidFill>
                <a:schemeClr val="accent5">
                  <a:lumMod val="50000"/>
                </a:schemeClr>
              </a:solidFill>
            </a:endParaRPr>
          </a:p>
        </p:txBody>
      </p:sp>
    </p:spTree>
    <p:extLst>
      <p:ext uri="{BB962C8B-B14F-4D97-AF65-F5344CB8AC3E}">
        <p14:creationId xmlns:p14="http://schemas.microsoft.com/office/powerpoint/2010/main" val="101567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8FEE-D7E5-C804-AEF6-B4FE5D8F7C98}"/>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8963620-E583-FCD6-1542-B3E0ECF8B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047326A2-BC5B-E8D7-2338-B505870DC096}"/>
              </a:ext>
            </a:extLst>
          </p:cNvPr>
          <p:cNvSpPr txBox="1"/>
          <p:nvPr/>
        </p:nvSpPr>
        <p:spPr>
          <a:xfrm>
            <a:off x="789062" y="1970758"/>
            <a:ext cx="10613876" cy="1200329"/>
          </a:xfrm>
          <a:prstGeom prst="rect">
            <a:avLst/>
          </a:prstGeom>
          <a:noFill/>
        </p:spPr>
        <p:txBody>
          <a:bodyPr wrap="square" rtlCol="0">
            <a:spAutoFit/>
          </a:bodyPr>
          <a:lstStyle/>
          <a:p>
            <a:pPr algn="ctr"/>
            <a:r>
              <a:rPr lang="el-GR" sz="2400" i="1" dirty="0">
                <a:solidFill>
                  <a:schemeClr val="accent5">
                    <a:lumMod val="50000"/>
                  </a:schemeClr>
                </a:solidFill>
              </a:rPr>
              <a:t>Προσφέρουν στους </a:t>
            </a:r>
            <a:r>
              <a:rPr lang="el-GR" sz="2400" b="1" i="1" dirty="0">
                <a:solidFill>
                  <a:schemeClr val="accent5">
                    <a:lumMod val="50000"/>
                  </a:schemeClr>
                </a:solidFill>
              </a:rPr>
              <a:t>οργανισμούς</a:t>
            </a:r>
            <a:r>
              <a:rPr lang="el-GR" sz="2400" i="1" dirty="0">
                <a:solidFill>
                  <a:schemeClr val="accent5">
                    <a:lumMod val="50000"/>
                  </a:schemeClr>
                </a:solidFill>
              </a:rPr>
              <a:t> τη δυνατότητα να διευρύνουν τον αντίκτυπό τους, είτε μέσω της </a:t>
            </a:r>
            <a:r>
              <a:rPr lang="el-GR" sz="2400" i="1" u="sng" dirty="0">
                <a:solidFill>
                  <a:schemeClr val="accent5">
                    <a:lumMod val="50000"/>
                  </a:schemeClr>
                </a:solidFill>
              </a:rPr>
              <a:t>φιλοξενίας</a:t>
            </a:r>
            <a:r>
              <a:rPr lang="el-GR" sz="2400" i="1" dirty="0">
                <a:solidFill>
                  <a:schemeClr val="accent5">
                    <a:lumMod val="50000"/>
                  </a:schemeClr>
                </a:solidFill>
              </a:rPr>
              <a:t> είτε μέσω της </a:t>
            </a:r>
            <a:r>
              <a:rPr lang="el-GR" sz="2400" i="1" u="sng" dirty="0">
                <a:solidFill>
                  <a:schemeClr val="accent5">
                    <a:lumMod val="50000"/>
                  </a:schemeClr>
                </a:solidFill>
              </a:rPr>
              <a:t>αποστολής εθελοντών</a:t>
            </a:r>
            <a:r>
              <a:rPr lang="el-GR" sz="2400" i="1" dirty="0">
                <a:solidFill>
                  <a:schemeClr val="accent5">
                    <a:lumMod val="50000"/>
                  </a:schemeClr>
                </a:solidFill>
              </a:rPr>
              <a:t> στο εξωτερικό.</a:t>
            </a:r>
          </a:p>
          <a:p>
            <a:pPr algn="ctr"/>
            <a:r>
              <a:rPr lang="el-GR" sz="2400" i="1" dirty="0">
                <a:solidFill>
                  <a:schemeClr val="accent5">
                    <a:lumMod val="50000"/>
                  </a:schemeClr>
                </a:solidFill>
              </a:rPr>
              <a:t> </a:t>
            </a:r>
          </a:p>
        </p:txBody>
      </p:sp>
      <p:sp>
        <p:nvSpPr>
          <p:cNvPr id="4" name="Rectangle 3">
            <a:extLst>
              <a:ext uri="{FF2B5EF4-FFF2-40B4-BE49-F238E27FC236}">
                <a16:creationId xmlns:a16="http://schemas.microsoft.com/office/drawing/2014/main" id="{F6741B6F-65F5-68A4-835E-C17E4CC9F73A}"/>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B85133B-A292-28D0-33A9-A8F726576B74}"/>
              </a:ext>
            </a:extLst>
          </p:cNvPr>
          <p:cNvPicPr>
            <a:picLocks noChangeAspect="1"/>
          </p:cNvPicPr>
          <p:nvPr/>
        </p:nvPicPr>
        <p:blipFill>
          <a:blip r:embed="rId4"/>
          <a:stretch>
            <a:fillRect/>
          </a:stretch>
        </p:blipFill>
        <p:spPr>
          <a:xfrm>
            <a:off x="8286881" y="5407183"/>
            <a:ext cx="3024695" cy="1450817"/>
          </a:xfrm>
          <a:prstGeom prst="rect">
            <a:avLst/>
          </a:prstGeom>
        </p:spPr>
      </p:pic>
      <p:sp>
        <p:nvSpPr>
          <p:cNvPr id="10" name="Title 1">
            <a:extLst>
              <a:ext uri="{FF2B5EF4-FFF2-40B4-BE49-F238E27FC236}">
                <a16:creationId xmlns:a16="http://schemas.microsoft.com/office/drawing/2014/main" id="{673B6B3A-D7FD-16FB-657B-63B21C4C7BBB}"/>
              </a:ext>
            </a:extLst>
          </p:cNvPr>
          <p:cNvSpPr txBox="1">
            <a:spLocks/>
          </p:cNvSpPr>
          <p:nvPr/>
        </p:nvSpPr>
        <p:spPr>
          <a:xfrm>
            <a:off x="1435016" y="870770"/>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pic>
        <p:nvPicPr>
          <p:cNvPr id="12" name="Graphic 11" descr="Badge Heart with solid fill">
            <a:extLst>
              <a:ext uri="{FF2B5EF4-FFF2-40B4-BE49-F238E27FC236}">
                <a16:creationId xmlns:a16="http://schemas.microsoft.com/office/drawing/2014/main" id="{57747266-F897-6123-3194-724A01F78B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8789" y="3591236"/>
            <a:ext cx="1424608" cy="1424608"/>
          </a:xfrm>
          <a:prstGeom prst="rect">
            <a:avLst/>
          </a:prstGeom>
        </p:spPr>
      </p:pic>
    </p:spTree>
    <p:extLst>
      <p:ext uri="{BB962C8B-B14F-4D97-AF65-F5344CB8AC3E}">
        <p14:creationId xmlns:p14="http://schemas.microsoft.com/office/powerpoint/2010/main" val="172416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A505729-EB86-E4E7-7D9E-D7284DF6615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EF3E05E3-61FC-B333-579C-D9D33345EC4D}"/>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2845E0E7-CC4C-7DB8-A816-8E9B0A3F6B41}"/>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14" name="Content Placeholder 2">
            <a:extLst>
              <a:ext uri="{FF2B5EF4-FFF2-40B4-BE49-F238E27FC236}">
                <a16:creationId xmlns:a16="http://schemas.microsoft.com/office/drawing/2014/main" id="{BD774E8A-4FC4-D60E-E21D-08C91712EEE3}"/>
              </a:ext>
            </a:extLst>
          </p:cNvPr>
          <p:cNvSpPr>
            <a:spLocks noGrp="1"/>
          </p:cNvSpPr>
          <p:nvPr>
            <p:ph idx="1"/>
          </p:nvPr>
        </p:nvSpPr>
        <p:spPr>
          <a:xfrm>
            <a:off x="875489" y="1461415"/>
            <a:ext cx="9978041" cy="2268756"/>
          </a:xfrm>
        </p:spPr>
        <p:txBody>
          <a:bodyPr>
            <a:normAutofit/>
          </a:bodyPr>
          <a:lstStyle/>
          <a:p>
            <a:pPr marL="285750" indent="-285750">
              <a:buFont typeface="Arial" panose="020B0604020202020204" pitchFamily="34" charset="0"/>
              <a:buChar char="•"/>
            </a:pPr>
            <a:r>
              <a:rPr lang="el-GR" b="1" i="1" dirty="0">
                <a:solidFill>
                  <a:schemeClr val="accent5">
                    <a:lumMod val="50000"/>
                  </a:schemeClr>
                </a:solidFill>
              </a:rPr>
              <a:t>Ποιοι μπορούν να υποβάλουν αίτηση ;</a:t>
            </a:r>
          </a:p>
          <a:p>
            <a:endParaRPr lang="el-GR" sz="1200" b="1" i="1" dirty="0">
              <a:solidFill>
                <a:schemeClr val="accent5">
                  <a:lumMod val="50000"/>
                </a:schemeClr>
              </a:solidFill>
            </a:endParaRPr>
          </a:p>
          <a:p>
            <a:pPr marL="265113" indent="0">
              <a:buNone/>
            </a:pPr>
            <a:r>
              <a:rPr lang="el-GR" sz="2000" b="1" dirty="0">
                <a:solidFill>
                  <a:srgbClr val="545454"/>
                </a:solidFill>
              </a:rPr>
              <a:t>Δημόσιος ή ιδιωτικός οργανισμός</a:t>
            </a:r>
            <a:r>
              <a:rPr lang="el-GR" sz="2000" dirty="0">
                <a:solidFill>
                  <a:srgbClr val="545454"/>
                </a:solidFill>
              </a:rPr>
              <a:t>, είτε μη κερδοσκοπικός είτε κερδοσκοπικός, σε τοπικό, περιφερειακό, εθνικό ή διεθνές επίπεδο, που είναι νομικά εγκατεστημένος σε κράτος μέλος της ΕΕ, σε τρίτη χώρα συνδεδεμένη με το Πρόγραμμα ή σε τρίτη χώρα μη συνδεδεμένη με το Πρόγραμμα, καθώς και οποιοσδήποτε διεθνής οργανισμός, μπορεί να συμμετάσχει.</a:t>
            </a:r>
          </a:p>
          <a:p>
            <a:pPr marL="0" indent="0" algn="ctr">
              <a:buNone/>
            </a:pPr>
            <a:endParaRPr lang="el-GR" sz="2000" dirty="0">
              <a:solidFill>
                <a:srgbClr val="545454"/>
              </a:solidFill>
            </a:endParaRPr>
          </a:p>
        </p:txBody>
      </p:sp>
      <p:sp>
        <p:nvSpPr>
          <p:cNvPr id="6" name="TextBox 5">
            <a:extLst>
              <a:ext uri="{FF2B5EF4-FFF2-40B4-BE49-F238E27FC236}">
                <a16:creationId xmlns:a16="http://schemas.microsoft.com/office/drawing/2014/main" id="{EADE61F3-E497-42BE-31AF-79B3CB82ADF4}"/>
              </a:ext>
            </a:extLst>
          </p:cNvPr>
          <p:cNvSpPr txBox="1"/>
          <p:nvPr/>
        </p:nvSpPr>
        <p:spPr>
          <a:xfrm>
            <a:off x="1502966" y="3662869"/>
            <a:ext cx="8723085" cy="1938992"/>
          </a:xfrm>
          <a:prstGeom prst="rect">
            <a:avLst/>
          </a:prstGeom>
          <a:noFill/>
        </p:spPr>
        <p:txBody>
          <a:bodyPr wrap="square">
            <a:spAutoFit/>
          </a:bodyPr>
          <a:lstStyle/>
          <a:p>
            <a:pPr algn="ctr">
              <a:buFont typeface="Wingdings" panose="05000000000000000000" pitchFamily="2" charset="2"/>
              <a:buChar char="ü"/>
            </a:pPr>
            <a:r>
              <a:rPr lang="el-GR" sz="2000" dirty="0">
                <a:solidFill>
                  <a:srgbClr val="F35B31"/>
                </a:solidFill>
              </a:rPr>
              <a:t>Για να μπορεί ένας οργανισμός στην Κύπρο να υποβάλει αίτηση για χρηματοδότηση στην Εθνική Υπηρεσία της Κύπρου θα πρέπει να κατέχει </a:t>
            </a:r>
          </a:p>
          <a:p>
            <a:pPr algn="ctr"/>
            <a:r>
              <a:rPr lang="el-GR" sz="2000" b="1" dirty="0">
                <a:solidFill>
                  <a:srgbClr val="F35B31"/>
                </a:solidFill>
              </a:rPr>
              <a:t>Σήμα Ποιότητας </a:t>
            </a:r>
            <a:r>
              <a:rPr lang="el-GR" sz="2000" b="1" dirty="0" err="1">
                <a:solidFill>
                  <a:srgbClr val="F35B31"/>
                </a:solidFill>
              </a:rPr>
              <a:t>Επικεφαλή</a:t>
            </a:r>
            <a:r>
              <a:rPr lang="el-GR" sz="2000" b="1" dirty="0">
                <a:solidFill>
                  <a:srgbClr val="F35B31"/>
                </a:solidFill>
              </a:rPr>
              <a:t> Οργανισμού</a:t>
            </a:r>
            <a:r>
              <a:rPr lang="el-GR" sz="2000" dirty="0">
                <a:solidFill>
                  <a:srgbClr val="F35B31"/>
                </a:solidFill>
              </a:rPr>
              <a:t>.</a:t>
            </a:r>
          </a:p>
          <a:p>
            <a:pPr algn="ctr"/>
            <a:endParaRPr lang="el-GR" sz="2000" dirty="0">
              <a:solidFill>
                <a:srgbClr val="F35B31"/>
              </a:solidFill>
            </a:endParaRPr>
          </a:p>
          <a:p>
            <a:pPr algn="ctr">
              <a:buFont typeface="Wingdings" panose="05000000000000000000" pitchFamily="2" charset="2"/>
              <a:buChar char="ü"/>
            </a:pPr>
            <a:r>
              <a:rPr lang="el-GR" sz="2000" dirty="0">
                <a:solidFill>
                  <a:srgbClr val="F35B31"/>
                </a:solidFill>
                <a:effectLst/>
                <a:ea typeface="Calibri" panose="020F0502020204030204" pitchFamily="34" charset="0"/>
                <a:cs typeface="Mangal" panose="02040503050203030202" pitchFamily="18" charset="0"/>
              </a:rPr>
              <a:t>Διαφορετικά μπορεί να συμμετέχει ως</a:t>
            </a:r>
            <a:r>
              <a:rPr lang="el-GR" sz="2000" b="1" dirty="0">
                <a:solidFill>
                  <a:srgbClr val="F35B31"/>
                </a:solidFill>
                <a:effectLst/>
                <a:ea typeface="Calibri" panose="020F0502020204030204" pitchFamily="34" charset="0"/>
                <a:cs typeface="Mangal" panose="02040503050203030202" pitchFamily="18" charset="0"/>
              </a:rPr>
              <a:t> Εταίρος </a:t>
            </a:r>
            <a:r>
              <a:rPr lang="el-GR" sz="2000" dirty="0">
                <a:solidFill>
                  <a:srgbClr val="F35B31"/>
                </a:solidFill>
                <a:effectLst/>
                <a:ea typeface="Calibri" panose="020F0502020204030204" pitchFamily="34" charset="0"/>
                <a:cs typeface="Mangal" panose="02040503050203030202" pitchFamily="18" charset="0"/>
              </a:rPr>
              <a:t>σε ένα έργο, αλλά δεν μπορεί να υποβάλει αίτηση για επιχορήγηση εξ ονόματός του.</a:t>
            </a:r>
            <a:endParaRPr lang="el-GR" sz="3200" dirty="0">
              <a:solidFill>
                <a:schemeClr val="accent5">
                  <a:lumMod val="50000"/>
                </a:schemeClr>
              </a:solidFill>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63134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C7B76D6-63D9-8B58-5C00-26276A12BE60}"/>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A6C4DB92-1C19-3525-A579-4AEFB1BE08A9}"/>
              </a:ext>
            </a:extLst>
          </p:cNvPr>
          <p:cNvPicPr>
            <a:picLocks noChangeAspect="1"/>
          </p:cNvPicPr>
          <p:nvPr/>
        </p:nvPicPr>
        <p:blipFill>
          <a:blip r:embed="rId4"/>
          <a:stretch>
            <a:fillRect/>
          </a:stretch>
        </p:blipFill>
        <p:spPr>
          <a:xfrm>
            <a:off x="8546123" y="5544280"/>
            <a:ext cx="2765453" cy="1326470"/>
          </a:xfrm>
          <a:prstGeom prst="rect">
            <a:avLst/>
          </a:prstGeom>
        </p:spPr>
      </p:pic>
      <p:graphicFrame>
        <p:nvGraphicFramePr>
          <p:cNvPr id="10" name="Diagram 9">
            <a:extLst>
              <a:ext uri="{FF2B5EF4-FFF2-40B4-BE49-F238E27FC236}">
                <a16:creationId xmlns:a16="http://schemas.microsoft.com/office/drawing/2014/main" id="{03179A8F-5B02-5389-A8F3-2139A7636FEF}"/>
              </a:ext>
            </a:extLst>
          </p:cNvPr>
          <p:cNvGraphicFramePr/>
          <p:nvPr>
            <p:extLst>
              <p:ext uri="{D42A27DB-BD31-4B8C-83A1-F6EECF244321}">
                <p14:modId xmlns:p14="http://schemas.microsoft.com/office/powerpoint/2010/main" val="935156819"/>
              </p:ext>
            </p:extLst>
          </p:nvPr>
        </p:nvGraphicFramePr>
        <p:xfrm>
          <a:off x="2490239" y="2413870"/>
          <a:ext cx="7211521" cy="26851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itle 1">
            <a:extLst>
              <a:ext uri="{FF2B5EF4-FFF2-40B4-BE49-F238E27FC236}">
                <a16:creationId xmlns:a16="http://schemas.microsoft.com/office/drawing/2014/main" id="{6B9783FB-7187-8145-27AD-C7D1066A6A1A}"/>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
        <p:nvSpPr>
          <p:cNvPr id="2" name="Title 1">
            <a:extLst>
              <a:ext uri="{FF2B5EF4-FFF2-40B4-BE49-F238E27FC236}">
                <a16:creationId xmlns:a16="http://schemas.microsoft.com/office/drawing/2014/main" id="{3E23CD1D-1787-3F7D-157D-9A1D0F524CE6}"/>
              </a:ext>
            </a:extLst>
          </p:cNvPr>
          <p:cNvSpPr>
            <a:spLocks noGrp="1"/>
          </p:cNvSpPr>
          <p:nvPr>
            <p:ph type="title"/>
          </p:nvPr>
        </p:nvSpPr>
        <p:spPr>
          <a:xfrm>
            <a:off x="1038655" y="1022674"/>
            <a:ext cx="9252155" cy="736958"/>
          </a:xfrm>
        </p:spPr>
        <p:txBody>
          <a:bodyPr>
            <a:normAutofit/>
          </a:bodyPr>
          <a:lstStyle/>
          <a:p>
            <a:pPr>
              <a:lnSpc>
                <a:spcPts val="2667"/>
              </a:lnSpc>
            </a:pPr>
            <a:r>
              <a:rPr lang="el-GR" sz="2800" b="1" dirty="0">
                <a:solidFill>
                  <a:srgbClr val="545454"/>
                </a:solidFill>
                <a:latin typeface="Kollektif Bold"/>
              </a:rPr>
              <a:t>ΕΠΙΛΕΞΙΜΕΣ ΔΡΑΣΤΗΡΙΟΤΗΤΕΣ</a:t>
            </a:r>
            <a:endParaRPr lang="en-US" sz="2800" b="1" dirty="0">
              <a:solidFill>
                <a:srgbClr val="545454"/>
              </a:solidFill>
              <a:latin typeface="Kollektif Bold"/>
            </a:endParaRPr>
          </a:p>
        </p:txBody>
      </p:sp>
      <p:sp>
        <p:nvSpPr>
          <p:cNvPr id="12" name="Arrow: Bent-Up 11">
            <a:extLst>
              <a:ext uri="{FF2B5EF4-FFF2-40B4-BE49-F238E27FC236}">
                <a16:creationId xmlns:a16="http://schemas.microsoft.com/office/drawing/2014/main" id="{98A2AA0A-A18F-3B27-55D7-98E4F3CC8328}"/>
              </a:ext>
            </a:extLst>
          </p:cNvPr>
          <p:cNvSpPr/>
          <p:nvPr/>
        </p:nvSpPr>
        <p:spPr>
          <a:xfrm rot="5400000">
            <a:off x="6947971" y="4517616"/>
            <a:ext cx="755373" cy="633057"/>
          </a:xfrm>
          <a:prstGeom prst="bentUpArrow">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07769CA-C11E-5D8D-2FFD-4E6FE6F7FCD9}"/>
              </a:ext>
            </a:extLst>
          </p:cNvPr>
          <p:cNvSpPr txBox="1"/>
          <p:nvPr/>
        </p:nvSpPr>
        <p:spPr>
          <a:xfrm>
            <a:off x="7451509" y="4619984"/>
            <a:ext cx="3280038" cy="830997"/>
          </a:xfrm>
          <a:prstGeom prst="rect">
            <a:avLst/>
          </a:prstGeom>
          <a:noFill/>
        </p:spPr>
        <p:txBody>
          <a:bodyPr wrap="square" rtlCol="0">
            <a:spAutoFit/>
          </a:bodyPr>
          <a:lstStyle/>
          <a:p>
            <a:pPr algn="ctr"/>
            <a:r>
              <a:rPr lang="el-GR" sz="2400" b="1" dirty="0">
                <a:solidFill>
                  <a:srgbClr val="009999"/>
                </a:solidFill>
              </a:rPr>
              <a:t>ΠΡΟΠΑΡΑΣΚΕΥΑΣΤΙΚΕΣ ΕΠΙΣΚΕΨΕΙΣ</a:t>
            </a:r>
            <a:endParaRPr lang="en-US" sz="2400" b="1" dirty="0">
              <a:solidFill>
                <a:srgbClr val="009999"/>
              </a:solidFill>
            </a:endParaRPr>
          </a:p>
        </p:txBody>
      </p:sp>
    </p:spTree>
    <p:extLst>
      <p:ext uri="{BB962C8B-B14F-4D97-AF65-F5344CB8AC3E}">
        <p14:creationId xmlns:p14="http://schemas.microsoft.com/office/powerpoint/2010/main" val="2618414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942C82BC-7239-997F-0178-9CA7ABF7E1CE}"/>
              </a:ext>
            </a:extLst>
          </p:cNvPr>
          <p:cNvSpPr txBox="1"/>
          <p:nvPr/>
        </p:nvSpPr>
        <p:spPr>
          <a:xfrm>
            <a:off x="880424" y="1096007"/>
            <a:ext cx="1022419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Ατομικός Εθελοντισμός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Διάρκεια: 2-12 μήνες (σε ορισμένες περιπτώσεις, 2 εβδομάδες έως 2 μήνες)</a:t>
            </a:r>
          </a:p>
          <a:p>
            <a:pPr marL="723900" marR="0" lvl="0" indent="-34290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Πλήρης απασχόληση (30 - 38 ώρες / εβδομάδα)</a:t>
            </a:r>
          </a:p>
          <a:p>
            <a:pPr marL="723900" indent="-342900">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a:p>
            <a:pPr marL="342900" indent="-342900">
              <a:buFont typeface="Arial" panose="020B0604020202020204" pitchFamily="34" charset="0"/>
              <a:buChar char="•"/>
              <a:defRPr/>
            </a:pPr>
            <a:r>
              <a:rPr lang="el-GR" sz="2400" b="1" i="1" dirty="0">
                <a:solidFill>
                  <a:schemeClr val="accent5">
                    <a:lumMod val="50000"/>
                  </a:schemeClr>
                </a:solidFill>
              </a:rPr>
              <a:t>Πόσοι οργανισμοί εμπλέκονται δραστηριότητες ατομικού εθελοντισμού;</a:t>
            </a:r>
          </a:p>
          <a:p>
            <a:pPr>
              <a:defRPr/>
            </a:pPr>
            <a:endParaRPr lang="el-GR" sz="2400" b="1" i="1" dirty="0">
              <a:solidFill>
                <a:schemeClr val="accent5">
                  <a:lumMod val="50000"/>
                </a:schemeClr>
              </a:solidFill>
            </a:endParaRPr>
          </a:p>
          <a:p>
            <a:pPr marL="715963" marR="0" lvl="0" indent="-28575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tab pos="715963" algn="l"/>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sym typeface="Wingdings" panose="05000000000000000000" pitchFamily="2" charset="2"/>
              </a:rPr>
              <a:t>Διασυνοριακή δραστηριότητα </a:t>
            </a:r>
            <a:r>
              <a:rPr kumimoji="0" lang="el-GR" sz="1800" b="0" i="0" u="none" strike="noStrike" kern="1200" cap="none" spc="0" normalizeH="0" baseline="0" noProof="0" dirty="0">
                <a:ln>
                  <a:noFill/>
                </a:ln>
                <a:solidFill>
                  <a:srgbClr val="5B9BD5">
                    <a:lumMod val="50000"/>
                  </a:srgbClr>
                </a:solidFill>
                <a:effectLst/>
                <a:uLnTx/>
                <a:uFillTx/>
                <a:ea typeface="+mn-ea"/>
                <a:cs typeface="+mn-cs"/>
              </a:rPr>
              <a:t>εμπλέκονται </a:t>
            </a:r>
            <a:r>
              <a:rPr kumimoji="0" lang="el-GR" sz="1800" b="1" i="0" u="none" strike="noStrike" kern="1200" cap="none" spc="0" normalizeH="0" baseline="0" noProof="0" dirty="0">
                <a:ln>
                  <a:noFill/>
                </a:ln>
                <a:solidFill>
                  <a:srgbClr val="5B9BD5">
                    <a:lumMod val="50000"/>
                  </a:srgbClr>
                </a:solidFill>
                <a:effectLst/>
                <a:uLnTx/>
                <a:uFillTx/>
                <a:ea typeface="+mn-ea"/>
                <a:cs typeface="+mn-cs"/>
              </a:rPr>
              <a:t>2 οργανισμοί</a:t>
            </a:r>
            <a:r>
              <a:rPr kumimoji="0" lang="el-GR" sz="1800" b="0" i="0" u="none" strike="noStrike" kern="1200" cap="none" spc="0" normalizeH="0" baseline="0" noProof="0" dirty="0">
                <a:ln>
                  <a:noFill/>
                </a:ln>
                <a:solidFill>
                  <a:srgbClr val="5B9BD5">
                    <a:lumMod val="50000"/>
                  </a:srgbClr>
                </a:solidFill>
                <a:effectLst/>
                <a:uLnTx/>
                <a:uFillTx/>
                <a:ea typeface="+mn-ea"/>
                <a:cs typeface="+mn-cs"/>
              </a:rPr>
              <a:t>: </a:t>
            </a:r>
          </a:p>
          <a:p>
            <a:pPr marL="1166813" marR="0" lvl="0" indent="-185738"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
              <a:tabLst>
                <a:tab pos="1258888" algn="l"/>
              </a:tabLst>
              <a:defRPr/>
            </a:pPr>
            <a:r>
              <a:rPr kumimoji="0" lang="el-GR" sz="1800" b="0" i="0" strike="noStrike" kern="1200" cap="none" spc="0" normalizeH="0" baseline="0" noProof="0" dirty="0">
                <a:ln>
                  <a:noFill/>
                </a:ln>
                <a:solidFill>
                  <a:srgbClr val="5B9BD5">
                    <a:lumMod val="50000"/>
                  </a:srgbClr>
                </a:solidFill>
                <a:effectLst/>
                <a:uLnTx/>
                <a:uFillTx/>
                <a:ea typeface="+mn-ea"/>
                <a:cs typeface="+mn-cs"/>
              </a:rPr>
              <a:t>	</a:t>
            </a:r>
            <a:r>
              <a:rPr kumimoji="0" lang="el-GR" sz="1800" b="1" i="0" strike="noStrike" kern="1200" cap="none" spc="0" normalizeH="0" baseline="0" noProof="0" dirty="0">
                <a:ln>
                  <a:noFill/>
                </a:ln>
                <a:solidFill>
                  <a:srgbClr val="5B9BD5">
                    <a:lumMod val="50000"/>
                  </a:srgbClr>
                </a:solidFill>
                <a:effectLst/>
                <a:uLnTx/>
                <a:uFillTx/>
                <a:ea typeface="+mn-ea"/>
                <a:cs typeface="+mn-cs"/>
              </a:rPr>
              <a:t>φορέας υποστήριξης </a:t>
            </a:r>
            <a:r>
              <a:rPr lang="el-GR" dirty="0">
                <a:solidFill>
                  <a:srgbClr val="5B9BD5">
                    <a:lumMod val="50000"/>
                  </a:srgbClr>
                </a:solidFill>
              </a:rPr>
              <a:t>- </a:t>
            </a:r>
            <a:r>
              <a:rPr kumimoji="0" lang="el-GR" sz="1800" b="0" i="0" u="none" strike="noStrike" kern="1200" cap="none" spc="0" normalizeH="0" baseline="0" noProof="0" dirty="0">
                <a:ln>
                  <a:noFill/>
                </a:ln>
                <a:solidFill>
                  <a:srgbClr val="5B9BD5">
                    <a:lumMod val="50000"/>
                  </a:srgbClr>
                </a:solidFill>
                <a:effectLst/>
                <a:uLnTx/>
                <a:uFillTx/>
                <a:ea typeface="+mn-ea"/>
                <a:cs typeface="+mn-cs"/>
              </a:rPr>
              <a:t>βρίσκεται στη χώρα του νέου και θα τον βοηθήσει να προετοιμαστεί</a:t>
            </a:r>
          </a:p>
          <a:p>
            <a:pPr marL="1166813" marR="0" lvl="0" indent="-185738"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
              <a:tabLst>
                <a:tab pos="1258888" algn="l"/>
              </a:tabLst>
              <a:defRPr/>
            </a:pPr>
            <a:r>
              <a:rPr kumimoji="0" lang="el-GR" sz="1800" b="1" i="0" strike="noStrike" kern="1200" cap="none" spc="0" normalizeH="0" baseline="0" noProof="0" dirty="0">
                <a:ln>
                  <a:noFill/>
                </a:ln>
                <a:solidFill>
                  <a:srgbClr val="5B9BD5">
                    <a:lumMod val="50000"/>
                  </a:srgbClr>
                </a:solidFill>
                <a:effectLst/>
                <a:uLnTx/>
                <a:uFillTx/>
                <a:ea typeface="+mn-ea"/>
                <a:cs typeface="+mn-cs"/>
              </a:rPr>
              <a:t>	φορέας υποδοχής </a:t>
            </a:r>
            <a:r>
              <a:rPr lang="el-GR" dirty="0">
                <a:solidFill>
                  <a:srgbClr val="5B9BD5">
                    <a:lumMod val="50000"/>
                  </a:srgbClr>
                </a:solidFill>
              </a:rPr>
              <a:t>-</a:t>
            </a:r>
            <a:r>
              <a:rPr kumimoji="0" lang="el-GR" sz="1800" b="0" i="0" u="none" strike="noStrike" kern="1200" cap="none" spc="0" normalizeH="0" baseline="0" noProof="0" dirty="0">
                <a:ln>
                  <a:noFill/>
                </a:ln>
                <a:solidFill>
                  <a:srgbClr val="5B9BD5">
                    <a:lumMod val="50000"/>
                  </a:srgbClr>
                </a:solidFill>
                <a:effectLst/>
                <a:uLnTx/>
                <a:uFillTx/>
                <a:ea typeface="+mn-ea"/>
                <a:cs typeface="+mn-cs"/>
              </a:rPr>
              <a:t> θα τον υποδεχθεί και θα τον βοηθήσει στη χώρα προορισμού του</a:t>
            </a:r>
          </a:p>
          <a:p>
            <a:pPr marL="715963" marR="0" lvl="0" indent="-28575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tab pos="715963" algn="l"/>
              </a:tabLst>
              <a:defRPr/>
            </a:pPr>
            <a:endParaRPr kumimoji="0" lang="en-GB" sz="1800" b="0" i="0" u="none" strike="noStrike" kern="1200" cap="none" spc="0" normalizeH="0" baseline="0" noProof="0" dirty="0">
              <a:ln>
                <a:noFill/>
              </a:ln>
              <a:solidFill>
                <a:srgbClr val="5B9BD5">
                  <a:lumMod val="50000"/>
                </a:srgbClr>
              </a:solidFill>
              <a:effectLst/>
              <a:uLnTx/>
              <a:uFillTx/>
              <a:ea typeface="+mn-ea"/>
              <a:cs typeface="+mn-cs"/>
            </a:endParaRPr>
          </a:p>
          <a:p>
            <a:pPr marL="715963" marR="0" lvl="0" indent="-285750" algn="l" defTabSz="914400" rtl="0" eaLnBrk="1" fontAlgn="auto" latinLnBrk="0" hangingPunct="1">
              <a:lnSpc>
                <a:spcPct val="100000"/>
              </a:lnSpc>
              <a:spcBef>
                <a:spcPts val="0"/>
              </a:spcBef>
              <a:spcAft>
                <a:spcPts val="0"/>
              </a:spcAft>
              <a:buClr>
                <a:srgbClr val="009999"/>
              </a:buClr>
              <a:buSzTx/>
              <a:buFont typeface="Wingdings" panose="05000000000000000000" pitchFamily="2" charset="2"/>
              <a:buChar char="ü"/>
              <a:tabLst>
                <a:tab pos="715963" algn="l"/>
              </a:tabLst>
              <a:defRPr/>
            </a:pPr>
            <a:r>
              <a:rPr kumimoji="0" lang="el-GR" sz="1800" b="0" i="0" u="none" strike="noStrike" kern="1200" cap="none" spc="0" normalizeH="0" baseline="0" noProof="0" dirty="0">
                <a:ln>
                  <a:noFill/>
                </a:ln>
                <a:solidFill>
                  <a:srgbClr val="5B9BD5">
                    <a:lumMod val="50000"/>
                  </a:srgbClr>
                </a:solidFill>
                <a:effectLst/>
                <a:uLnTx/>
                <a:uFillTx/>
                <a:ea typeface="+mn-ea"/>
                <a:cs typeface="+mn-cs"/>
              </a:rPr>
              <a:t>Σε εγχώρια δραστηριότητα</a:t>
            </a:r>
            <a:r>
              <a:rPr lang="en-US" dirty="0">
                <a:solidFill>
                  <a:srgbClr val="5B9BD5">
                    <a:lumMod val="50000"/>
                  </a:srgbClr>
                </a:solidFill>
              </a:rPr>
              <a:t>:</a:t>
            </a:r>
          </a:p>
          <a:p>
            <a:pPr marL="1166813" indent="-185738">
              <a:buClr>
                <a:srgbClr val="009999"/>
              </a:buClr>
              <a:buFont typeface="Wingdings" panose="05000000000000000000" pitchFamily="2" charset="2"/>
              <a:buChar char="§"/>
              <a:tabLst>
                <a:tab pos="1258888" algn="l"/>
              </a:tabLst>
              <a:defRPr/>
            </a:pPr>
            <a:r>
              <a:rPr kumimoji="0" lang="en-US" sz="1800" b="0" i="0" u="none" strike="noStrike" kern="1200" cap="none" spc="0" normalizeH="0" baseline="0" noProof="0" dirty="0">
                <a:ln>
                  <a:noFill/>
                </a:ln>
                <a:solidFill>
                  <a:srgbClr val="5B9BD5">
                    <a:lumMod val="50000"/>
                  </a:srgbClr>
                </a:solidFill>
                <a:effectLst/>
                <a:uLnTx/>
                <a:uFillTx/>
                <a:ea typeface="+mn-ea"/>
                <a:cs typeface="+mn-cs"/>
              </a:rPr>
              <a:t>	</a:t>
            </a:r>
            <a:r>
              <a:rPr lang="el-GR" dirty="0">
                <a:solidFill>
                  <a:srgbClr val="5B9BD5">
                    <a:lumMod val="50000"/>
                  </a:srgbClr>
                </a:solidFill>
              </a:rPr>
              <a:t>αρκεί</a:t>
            </a:r>
            <a:r>
              <a:rPr lang="el-GR" b="1" dirty="0">
                <a:solidFill>
                  <a:srgbClr val="5B9BD5">
                    <a:lumMod val="50000"/>
                  </a:srgbClr>
                </a:solidFill>
              </a:rPr>
              <a:t> ένας οργανισμός </a:t>
            </a:r>
            <a:r>
              <a:rPr lang="el-GR" dirty="0">
                <a:solidFill>
                  <a:srgbClr val="5B9BD5">
                    <a:lumMod val="50000"/>
                  </a:srgbClr>
                </a:solidFill>
              </a:rPr>
              <a:t>που διαθέτει </a:t>
            </a:r>
            <a:r>
              <a:rPr lang="el-GR" b="1" dirty="0">
                <a:solidFill>
                  <a:srgbClr val="5B9BD5">
                    <a:lumMod val="50000"/>
                  </a:srgbClr>
                </a:solidFill>
              </a:rPr>
              <a:t>Σήμα Ποιότητας </a:t>
            </a:r>
            <a:r>
              <a:rPr lang="el-GR" dirty="0">
                <a:solidFill>
                  <a:srgbClr val="5B9BD5">
                    <a:lumMod val="50000"/>
                  </a:srgbClr>
                </a:solidFill>
              </a:rPr>
              <a:t>για </a:t>
            </a:r>
            <a:r>
              <a:rPr lang="el-GR" b="1" dirty="0">
                <a:solidFill>
                  <a:srgbClr val="5B9BD5">
                    <a:lumMod val="50000"/>
                  </a:srgbClr>
                </a:solidFill>
              </a:rPr>
              <a:t>ρόλο υποδοχής.</a:t>
            </a:r>
          </a:p>
          <a:p>
            <a:pPr marL="715962" marR="0" lvl="0" algn="l" defTabSz="914400" rtl="0" eaLnBrk="1" fontAlgn="auto" latinLnBrk="0" hangingPunct="1">
              <a:lnSpc>
                <a:spcPct val="100000"/>
              </a:lnSpc>
              <a:spcBef>
                <a:spcPts val="0"/>
              </a:spcBef>
              <a:spcAft>
                <a:spcPts val="0"/>
              </a:spcAft>
              <a:buClr>
                <a:srgbClr val="009999"/>
              </a:buClr>
              <a:buSzTx/>
              <a:tabLst>
                <a:tab pos="901700" algn="l"/>
              </a:tabLst>
              <a:defRPr/>
            </a:pP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p:txBody>
      </p:sp>
      <p:sp>
        <p:nvSpPr>
          <p:cNvPr id="4" name="Rectangle 3">
            <a:extLst>
              <a:ext uri="{FF2B5EF4-FFF2-40B4-BE49-F238E27FC236}">
                <a16:creationId xmlns:a16="http://schemas.microsoft.com/office/drawing/2014/main" id="{6C7B76D6-63D9-8B58-5C00-26276A12BE60}"/>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A6C4DB92-1C19-3525-A579-4AEFB1BE08A9}"/>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9F0801BB-4E4A-6C4C-A5D9-85C0A4AB1C3E}"/>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44564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508AB-15F5-6EE1-38FA-E716B17BB78F}"/>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46626E9-D6A8-856B-5F16-49F22A525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A65DAD8A-0F81-E9A4-F447-D674E439E6A5}"/>
              </a:ext>
            </a:extLst>
          </p:cNvPr>
          <p:cNvSpPr txBox="1"/>
          <p:nvPr/>
        </p:nvSpPr>
        <p:spPr>
          <a:xfrm>
            <a:off x="974041" y="1221183"/>
            <a:ext cx="11008989" cy="39164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Ομαδικός Εθελοντισμός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indent="-342900">
              <a:buClr>
                <a:srgbClr val="009999"/>
              </a:buClr>
              <a:buFont typeface="Wingdings" panose="05000000000000000000" pitchFamily="2" charset="2"/>
              <a:buChar char="ü"/>
              <a:defRPr/>
            </a:pPr>
            <a:r>
              <a:rPr lang="el-GR" dirty="0">
                <a:solidFill>
                  <a:srgbClr val="5B9BD5">
                    <a:lumMod val="50000"/>
                  </a:srgbClr>
                </a:solidFill>
              </a:rPr>
              <a:t>Διάρκεια: 2 εβδομάδες – 2 μήνες.</a:t>
            </a:r>
          </a:p>
          <a:p>
            <a:pPr marL="723900" indent="-342900">
              <a:buClr>
                <a:srgbClr val="009999"/>
              </a:buClr>
              <a:buFont typeface="Wingdings" panose="05000000000000000000" pitchFamily="2" charset="2"/>
              <a:buChar char="ü"/>
              <a:defRPr/>
            </a:pPr>
            <a:r>
              <a:rPr lang="el-GR" dirty="0">
                <a:solidFill>
                  <a:srgbClr val="5B9BD5">
                    <a:lumMod val="50000"/>
                  </a:srgbClr>
                </a:solidFill>
              </a:rPr>
              <a:t>Πλήρους απασχόλησης: 30-38 ώρες εβδομαδιαίως.</a:t>
            </a:r>
          </a:p>
          <a:p>
            <a:pPr marL="723900" indent="-342900">
              <a:buClr>
                <a:srgbClr val="009999"/>
              </a:buClr>
              <a:buFont typeface="Wingdings" panose="05000000000000000000" pitchFamily="2" charset="2"/>
              <a:buChar char="ü"/>
              <a:defRPr/>
            </a:pPr>
            <a:r>
              <a:rPr lang="el-GR" b="1" dirty="0">
                <a:solidFill>
                  <a:srgbClr val="5B9BD5">
                    <a:lumMod val="50000"/>
                  </a:srgbClr>
                </a:solidFill>
              </a:rPr>
              <a:t>Τουλάχιστον 5 συμμετέχοντες ανά δραστηριότητα του ομαδικού εθελοντισμού</a:t>
            </a:r>
            <a:r>
              <a:rPr lang="el-GR" dirty="0">
                <a:solidFill>
                  <a:srgbClr val="5B9BD5">
                    <a:lumMod val="50000"/>
                  </a:srgbClr>
                </a:solidFill>
              </a:rPr>
              <a:t>, οι οποίοι προέρχονται από τουλάχιστον 2 διαφορετικές χώρες από τις οποίες η μία είναι κράτος μέλος της ΕΕ ή τρίτη χώρα συνδεδεμένη με το πρόγραμμα.</a:t>
            </a:r>
          </a:p>
          <a:p>
            <a:pPr marL="723900" indent="-342900">
              <a:buClr>
                <a:srgbClr val="009999"/>
              </a:buClr>
              <a:buFont typeface="Wingdings" panose="05000000000000000000" pitchFamily="2" charset="2"/>
              <a:buChar char="ü"/>
              <a:defRPr/>
            </a:pPr>
            <a:r>
              <a:rPr lang="el-GR" b="1" dirty="0">
                <a:solidFill>
                  <a:srgbClr val="5B9BD5">
                    <a:lumMod val="50000"/>
                  </a:srgbClr>
                </a:solidFill>
              </a:rPr>
              <a:t>Τουλάχιστον το ένα τέταρτο των εθελοντών </a:t>
            </a:r>
            <a:r>
              <a:rPr lang="el-GR" dirty="0">
                <a:solidFill>
                  <a:srgbClr val="5B9BD5">
                    <a:lumMod val="50000"/>
                  </a:srgbClr>
                </a:solidFill>
              </a:rPr>
              <a:t>πρέπει να διαμένουν νομίμως σε </a:t>
            </a:r>
            <a:r>
              <a:rPr lang="el-GR" b="1" dirty="0">
                <a:solidFill>
                  <a:srgbClr val="5B9BD5">
                    <a:lumMod val="50000"/>
                  </a:srgbClr>
                </a:solidFill>
              </a:rPr>
              <a:t>χώρα άλλη </a:t>
            </a:r>
            <a:r>
              <a:rPr lang="el-GR" dirty="0">
                <a:solidFill>
                  <a:srgbClr val="5B9BD5">
                    <a:lumMod val="50000"/>
                  </a:srgbClr>
                </a:solidFill>
              </a:rPr>
              <a:t>από τη χώρα στην οποία πραγματοποιείται η δραστηριότητα.</a:t>
            </a:r>
          </a:p>
          <a:p>
            <a:pPr marL="723900" indent="-342900">
              <a:buClr>
                <a:srgbClr val="009999"/>
              </a:buClr>
              <a:buFont typeface="Wingdings" panose="05000000000000000000" pitchFamily="2" charset="2"/>
              <a:buChar char="ü"/>
              <a:defRPr/>
            </a:pPr>
            <a:r>
              <a:rPr lang="el-GR" dirty="0">
                <a:solidFill>
                  <a:srgbClr val="5B9BD5">
                    <a:lumMod val="50000"/>
                  </a:srgbClr>
                </a:solidFill>
              </a:rPr>
              <a:t>Στο εξωτερικό ή και στη χώρα σου.</a:t>
            </a:r>
          </a:p>
          <a:p>
            <a:pPr marL="381000">
              <a:buClr>
                <a:srgbClr val="009999"/>
              </a:buClr>
              <a:defRPr/>
            </a:pPr>
            <a:endParaRPr lang="el-GR" dirty="0">
              <a:solidFill>
                <a:srgbClr val="5B9BD5">
                  <a:lumMod val="50000"/>
                </a:srgbClr>
              </a:solidFill>
            </a:endParaRPr>
          </a:p>
          <a:p>
            <a:pPr marL="265113" indent="-265113">
              <a:buClr>
                <a:schemeClr val="accent5">
                  <a:lumMod val="50000"/>
                </a:schemeClr>
              </a:buClr>
              <a:buFont typeface="Arial" panose="020B0604020202020204" pitchFamily="34" charset="0"/>
              <a:buChar char="•"/>
              <a:defRPr/>
            </a:pPr>
            <a:r>
              <a:rPr lang="el-GR" sz="2400" b="1" i="1" dirty="0">
                <a:solidFill>
                  <a:schemeClr val="accent5">
                    <a:lumMod val="50000"/>
                  </a:schemeClr>
                </a:solidFill>
              </a:rPr>
              <a:t>Πόσοι οργανισμοί εμπλέκονται δραστηριότητες ομαδικού εθελοντισμού;</a:t>
            </a:r>
          </a:p>
          <a:p>
            <a:pPr>
              <a:defRPr/>
            </a:pPr>
            <a:endParaRPr lang="el-GR" sz="1050" b="1" i="1" dirty="0">
              <a:solidFill>
                <a:schemeClr val="accent5">
                  <a:lumMod val="50000"/>
                </a:schemeClr>
              </a:solidFill>
            </a:endParaRPr>
          </a:p>
          <a:p>
            <a:pPr marL="715963" indent="-285750">
              <a:buClr>
                <a:srgbClr val="009999"/>
              </a:buClr>
              <a:buFont typeface="Wingdings" panose="05000000000000000000" pitchFamily="2" charset="2"/>
              <a:buChar char="ü"/>
              <a:tabLst>
                <a:tab pos="715963" algn="l"/>
              </a:tabLst>
              <a:defRPr/>
            </a:pPr>
            <a:r>
              <a:rPr lang="el-GR" dirty="0">
                <a:solidFill>
                  <a:srgbClr val="5B9BD5">
                    <a:lumMod val="50000"/>
                  </a:srgbClr>
                </a:solidFill>
              </a:rPr>
              <a:t>Απαιτείται </a:t>
            </a:r>
            <a:r>
              <a:rPr lang="el-GR" b="1" dirty="0">
                <a:solidFill>
                  <a:srgbClr val="5B9BD5">
                    <a:lumMod val="50000"/>
                  </a:srgbClr>
                </a:solidFill>
              </a:rPr>
              <a:t>τουλάχιστον ένας οργανισμός </a:t>
            </a:r>
            <a:r>
              <a:rPr lang="el-GR" dirty="0">
                <a:solidFill>
                  <a:srgbClr val="5B9BD5">
                    <a:lumMod val="50000"/>
                  </a:srgbClr>
                </a:solidFill>
              </a:rPr>
              <a:t>– είτε υποδοχής είτε υποστήριξης.</a:t>
            </a:r>
            <a:endParaRPr kumimoji="0" lang="el-GR" sz="1800" b="0" i="0" u="none" strike="noStrike" kern="1200" cap="none" spc="0" normalizeH="0" baseline="0" noProof="0" dirty="0">
              <a:ln>
                <a:noFill/>
              </a:ln>
              <a:solidFill>
                <a:srgbClr val="5B9BD5">
                  <a:lumMod val="50000"/>
                </a:srgbClr>
              </a:solidFill>
              <a:effectLst/>
              <a:uLnTx/>
              <a:uFillTx/>
              <a:ea typeface="+mn-ea"/>
              <a:cs typeface="+mn-cs"/>
            </a:endParaRPr>
          </a:p>
        </p:txBody>
      </p:sp>
      <p:sp>
        <p:nvSpPr>
          <p:cNvPr id="4" name="Rectangle 3">
            <a:extLst>
              <a:ext uri="{FF2B5EF4-FFF2-40B4-BE49-F238E27FC236}">
                <a16:creationId xmlns:a16="http://schemas.microsoft.com/office/drawing/2014/main" id="{D4015EB1-710D-BA7A-4164-83A3A1F01E6A}"/>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28398DA1-D9C6-33E2-31A2-1410A0B0DE55}"/>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8F3A24DC-6FFE-A039-62BD-0F873F2E5938}"/>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174140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8AEE0-A83E-F915-97F4-7AAA863C2D79}"/>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E5E343DE-5FCA-7885-03A6-7B93251A6A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sp>
        <p:nvSpPr>
          <p:cNvPr id="2" name="TextBox 1">
            <a:extLst>
              <a:ext uri="{FF2B5EF4-FFF2-40B4-BE49-F238E27FC236}">
                <a16:creationId xmlns:a16="http://schemas.microsoft.com/office/drawing/2014/main" id="{258230B3-7162-E976-86E7-7ACEB01AEDA3}"/>
              </a:ext>
            </a:extLst>
          </p:cNvPr>
          <p:cNvSpPr txBox="1"/>
          <p:nvPr/>
        </p:nvSpPr>
        <p:spPr>
          <a:xfrm>
            <a:off x="974041" y="1221183"/>
            <a:ext cx="9826481" cy="3184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1" dirty="0">
                <a:solidFill>
                  <a:srgbClr val="545454"/>
                </a:solidFill>
                <a:latin typeface="Kollektif Bold"/>
                <a:ea typeface="+mj-ea"/>
                <a:cs typeface="+mj-cs"/>
              </a:rPr>
              <a:t>Προπαρασκευαστικές επισκέψεις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b="1" dirty="0">
              <a:solidFill>
                <a:srgbClr val="545454"/>
              </a:solidFill>
              <a:latin typeface="Kollektif Bold"/>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600" b="1" i="1" u="sng"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723900" indent="-342900">
              <a:lnSpc>
                <a:spcPct val="200000"/>
              </a:lnSpc>
              <a:buClr>
                <a:srgbClr val="009999"/>
              </a:buClr>
              <a:buFont typeface="Wingdings" panose="05000000000000000000" pitchFamily="2" charset="2"/>
              <a:buChar char="ü"/>
              <a:defRPr/>
            </a:pPr>
            <a:r>
              <a:rPr lang="el-GR" dirty="0">
                <a:solidFill>
                  <a:srgbClr val="5B9BD5">
                    <a:lumMod val="50000"/>
                  </a:srgbClr>
                </a:solidFill>
              </a:rPr>
              <a:t>Πραγματοποιούνται στον χώρο όπου θα λάβει χώρα η εθελοντική δραστηριότητα.</a:t>
            </a:r>
          </a:p>
          <a:p>
            <a:pPr marL="723900" indent="-342900">
              <a:lnSpc>
                <a:spcPct val="200000"/>
              </a:lnSpc>
              <a:buClr>
                <a:srgbClr val="009999"/>
              </a:buClr>
              <a:buFont typeface="Wingdings" panose="05000000000000000000" pitchFamily="2" charset="2"/>
              <a:buChar char="ü"/>
              <a:defRPr/>
            </a:pPr>
            <a:r>
              <a:rPr lang="el-GR" dirty="0">
                <a:solidFill>
                  <a:srgbClr val="5B9BD5">
                    <a:lumMod val="50000"/>
                  </a:srgbClr>
                </a:solidFill>
              </a:rPr>
              <a:t>Εκπρόσωποι των συμμετεχόντων οργανισμών και νέοι με λιγότερες ευκαιρίες που συμμετέχουν στη δραστηριότητα εθελοντισμού, συμπεριλαμβανομένων των συνοδών, εάν αυτό είναι απαραίτητο.</a:t>
            </a:r>
          </a:p>
        </p:txBody>
      </p:sp>
      <p:sp>
        <p:nvSpPr>
          <p:cNvPr id="4" name="Rectangle 3">
            <a:extLst>
              <a:ext uri="{FF2B5EF4-FFF2-40B4-BE49-F238E27FC236}">
                <a16:creationId xmlns:a16="http://schemas.microsoft.com/office/drawing/2014/main" id="{A2737D05-024F-EB21-F8A0-8AB753A8F5AF}"/>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06E85E62-CC7A-0530-C380-47D0C6D5F705}"/>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5" name="Title 1">
            <a:extLst>
              <a:ext uri="{FF2B5EF4-FFF2-40B4-BE49-F238E27FC236}">
                <a16:creationId xmlns:a16="http://schemas.microsoft.com/office/drawing/2014/main" id="{9C8A04CF-D1AD-E5BD-1A62-F29C4425DDB9}"/>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492134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4963-274B-4051-3216-1CB5C9E0203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914D941-6132-2653-8838-A89387A94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5C3F9E0-5BFA-CE87-AD9D-11665DA8BA9F}"/>
              </a:ext>
            </a:extLst>
          </p:cNvPr>
          <p:cNvSpPr>
            <a:spLocks noGrp="1"/>
          </p:cNvSpPr>
          <p:nvPr>
            <p:ph type="title"/>
          </p:nvPr>
        </p:nvSpPr>
        <p:spPr>
          <a:xfrm>
            <a:off x="839626" y="1010923"/>
            <a:ext cx="9252155" cy="736958"/>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l-GR" sz="2800" b="1" cap="all" dirty="0">
                <a:solidFill>
                  <a:srgbClr val="545454"/>
                </a:solidFill>
                <a:latin typeface="Corbel" panose="020B0503020204020204" pitchFamily="34" charset="0"/>
              </a:rPr>
              <a:t>ΕΠΙΛΕΞΙΜΕΣ ΔΑΠΑΝΕΣ</a:t>
            </a:r>
          </a:p>
        </p:txBody>
      </p:sp>
      <p:sp>
        <p:nvSpPr>
          <p:cNvPr id="2" name="TextBox 1">
            <a:extLst>
              <a:ext uri="{FF2B5EF4-FFF2-40B4-BE49-F238E27FC236}">
                <a16:creationId xmlns:a16="http://schemas.microsoft.com/office/drawing/2014/main" id="{A426031B-0AF7-EFB3-4E26-52F52FC94173}"/>
              </a:ext>
            </a:extLst>
          </p:cNvPr>
          <p:cNvSpPr txBox="1"/>
          <p:nvPr/>
        </p:nvSpPr>
        <p:spPr>
          <a:xfrm>
            <a:off x="839626" y="1771728"/>
            <a:ext cx="10594778" cy="3737946"/>
          </a:xfrm>
          <a:prstGeom prst="rect">
            <a:avLst/>
          </a:prstGeom>
          <a:noFill/>
        </p:spPr>
        <p:txBody>
          <a:bodyPr wrap="square" rtlCol="0">
            <a:spAutoFit/>
          </a:bodyPr>
          <a:lstStyle/>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Δαπάνες διαχείρισης έργου (π.χ. σχεδιασμός, χρηματοδότηση, συντονισμός)</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Κόστος δραστηριότητας (π.χ. προετοιμασίες, παρακολούθηση και υποστήριξη των συμμετεχόντων, διαμονή και φαγητό)</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Συνεισφορά στα έξοδα ταξιδιού των συμμετεχόντων</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Υποστήριξη για συμμετέχοντες με λιγότερες ευκαιρίες</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Συνεισφορά στα πρόσθετα προσωπικά έξοδα των συμμετεχόντων</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Γλωσσική υποστήριξη</a:t>
            </a:r>
          </a:p>
          <a:p>
            <a:pPr marL="342900" indent="-342900">
              <a:lnSpc>
                <a:spcPct val="150000"/>
              </a:lnSpc>
              <a:buClr>
                <a:srgbClr val="009999"/>
              </a:buClr>
              <a:buFont typeface="Wingdings" panose="05000000000000000000" pitchFamily="2" charset="2"/>
              <a:buChar char="ü"/>
            </a:pPr>
            <a:r>
              <a:rPr lang="el-GR" sz="2000" i="1" dirty="0">
                <a:solidFill>
                  <a:schemeClr val="accent5">
                    <a:lumMod val="50000"/>
                  </a:schemeClr>
                </a:solidFill>
                <a:ea typeface="Calibri" panose="020F0502020204030204" pitchFamily="34" charset="0"/>
                <a:cs typeface="Mangal" panose="02040503050203030202" pitchFamily="18" charset="0"/>
              </a:rPr>
              <a:t>Έκτακτες και συμπληρωματικές δαπάνες δραστηριότητας.</a:t>
            </a:r>
          </a:p>
        </p:txBody>
      </p:sp>
      <p:sp>
        <p:nvSpPr>
          <p:cNvPr id="4" name="Rectangle 3">
            <a:extLst>
              <a:ext uri="{FF2B5EF4-FFF2-40B4-BE49-F238E27FC236}">
                <a16:creationId xmlns:a16="http://schemas.microsoft.com/office/drawing/2014/main" id="{131DD4AD-4215-9CCE-A8B7-6B4AA86965C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F185EEEE-521C-E574-EA1A-A9997F8C3243}"/>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8" name="Title 1">
            <a:extLst>
              <a:ext uri="{FF2B5EF4-FFF2-40B4-BE49-F238E27FC236}">
                <a16:creationId xmlns:a16="http://schemas.microsoft.com/office/drawing/2014/main" id="{41C8F999-EEE9-BD32-E2FE-F13ADC64D494}"/>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3965141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42C82BC-7239-997F-0178-9CA7ABF7E1CE}"/>
              </a:ext>
            </a:extLst>
          </p:cNvPr>
          <p:cNvSpPr txBox="1"/>
          <p:nvPr/>
        </p:nvSpPr>
        <p:spPr>
          <a:xfrm>
            <a:off x="839626" y="1727922"/>
            <a:ext cx="10462966" cy="354263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Το ποσό επιχορήγησης που θα λάβει το κάθε σχέδιο, θα εξαρτάται από:</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τον συνολικό διαθέσιμο προϋπολογισμό,</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τις ζητούμενες δραστηριότητες,</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το ελάχιστο και μέγιστο ποσό επιχορήγησης,</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τη βαθμολογία της αίτησης Σήματος Ποιότητας για </a:t>
            </a:r>
            <a:r>
              <a:rPr kumimoji="0" lang="el-GR" sz="1600" b="0" i="0" u="none" strike="noStrike" kern="1200" cap="none" spc="0" normalizeH="0" baseline="0" noProof="0" dirty="0" err="1">
                <a:ln>
                  <a:noFill/>
                </a:ln>
                <a:solidFill>
                  <a:srgbClr val="002060"/>
                </a:solidFill>
                <a:effectLst/>
                <a:uLnTx/>
                <a:uFillTx/>
                <a:latin typeface="Calibri" panose="020F0502020204030204"/>
                <a:ea typeface="+mn-ea"/>
                <a:cs typeface="+mn-cs"/>
              </a:rPr>
              <a:t>Επικεφαλή</a:t>
            </a: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 Οργανισμό,</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την απόδοση του αιτούντος (βαθμολογία ενδιάμεσης αναφοράς, απορρόφηση προϋπολογισμού και βαθμολογία της τελικής αναφοράς του τελευταίου ολοκληρωμένου σχεδίου εθελοντισμού, εφόσον υπάρχει),</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τις πολιτικές προτεραιότητες και τις θεματικές περιοχές που καλύπτονται από τις αιτούμενες δραστηριότητες,</a:t>
            </a:r>
            <a:endParaRPr lang="el-GR" sz="1600" dirty="0">
              <a:solidFill>
                <a:srgbClr val="002060"/>
              </a:solidFill>
              <a:latin typeface="Calibri" panose="020F0502020204030204"/>
            </a:endParaRPr>
          </a:p>
          <a:p>
            <a:pPr marL="285750" marR="0" lvl="0" indent="-285750" algn="l" defTabSz="914400" rtl="0" eaLnBrk="1" fontAlgn="base" latinLnBrk="0" hangingPunct="1">
              <a:lnSpc>
                <a:spcPct val="150000"/>
              </a:lnSpc>
              <a:spcBef>
                <a:spcPct val="0"/>
              </a:spcBef>
              <a:spcAft>
                <a:spcPct val="0"/>
              </a:spcAft>
              <a:buClr>
                <a:srgbClr val="009999"/>
              </a:buClr>
              <a:buSzTx/>
              <a:buFont typeface="Wingdings" panose="05000000000000000000" pitchFamily="2" charset="2"/>
              <a:buChar char="ü"/>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το ποσοστό συμμετοχής νέων με λιγότερες ευκαιρίες.</a:t>
            </a:r>
          </a:p>
        </p:txBody>
      </p:sp>
      <p:sp>
        <p:nvSpPr>
          <p:cNvPr id="4" name="Rectangle 3">
            <a:extLst>
              <a:ext uri="{FF2B5EF4-FFF2-40B4-BE49-F238E27FC236}">
                <a16:creationId xmlns:a16="http://schemas.microsoft.com/office/drawing/2014/main" id="{DA505729-EB86-E4E7-7D9E-D7284DF6615B}"/>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EF3E05E3-61FC-B333-579C-D9D33345EC4D}"/>
              </a:ext>
            </a:extLst>
          </p:cNvPr>
          <p:cNvPicPr>
            <a:picLocks noChangeAspect="1"/>
          </p:cNvPicPr>
          <p:nvPr/>
        </p:nvPicPr>
        <p:blipFill>
          <a:blip r:embed="rId4"/>
          <a:stretch>
            <a:fillRect/>
          </a:stretch>
        </p:blipFill>
        <p:spPr>
          <a:xfrm>
            <a:off x="8546123" y="5544280"/>
            <a:ext cx="2765453" cy="1326470"/>
          </a:xfrm>
          <a:prstGeom prst="rect">
            <a:avLst/>
          </a:prstGeom>
        </p:spPr>
      </p:pic>
      <p:sp>
        <p:nvSpPr>
          <p:cNvPr id="10" name="Title 1">
            <a:extLst>
              <a:ext uri="{FF2B5EF4-FFF2-40B4-BE49-F238E27FC236}">
                <a16:creationId xmlns:a16="http://schemas.microsoft.com/office/drawing/2014/main" id="{293EE544-2D48-59BD-21CD-EE3FBECCCB4E}"/>
              </a:ext>
            </a:extLst>
          </p:cNvPr>
          <p:cNvSpPr txBox="1">
            <a:spLocks/>
          </p:cNvSpPr>
          <p:nvPr/>
        </p:nvSpPr>
        <p:spPr>
          <a:xfrm>
            <a:off x="839626" y="1010923"/>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lnSpc>
                <a:spcPct val="100000"/>
              </a:lnSpc>
              <a:defRPr/>
            </a:pPr>
            <a:r>
              <a:rPr lang="el-GR" sz="2800" b="1" cap="all" dirty="0">
                <a:solidFill>
                  <a:srgbClr val="545454"/>
                </a:solidFill>
                <a:latin typeface="Corbel" panose="020B0503020204020204" pitchFamily="34" charset="0"/>
              </a:rPr>
              <a:t>ΚΑΤΑΝΟΜΗ ΠΡΟΫΠΟΛΟΓΙΣΜΟΥ</a:t>
            </a:r>
          </a:p>
        </p:txBody>
      </p:sp>
      <p:sp>
        <p:nvSpPr>
          <p:cNvPr id="11" name="Title 1">
            <a:extLst>
              <a:ext uri="{FF2B5EF4-FFF2-40B4-BE49-F238E27FC236}">
                <a16:creationId xmlns:a16="http://schemas.microsoft.com/office/drawing/2014/main" id="{AFC7D6A6-251C-C8CE-C628-827B7581BD5D}"/>
              </a:ext>
            </a:extLst>
          </p:cNvPr>
          <p:cNvSpPr txBox="1">
            <a:spLocks/>
          </p:cNvSpPr>
          <p:nvPr/>
        </p:nvSpPr>
        <p:spPr>
          <a:xfrm>
            <a:off x="1852459" y="225582"/>
            <a:ext cx="9252155" cy="736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lnSpc>
                <a:spcPct val="100000"/>
              </a:lnSpc>
              <a:defRPr/>
            </a:pPr>
            <a:r>
              <a:rPr lang="el-GR" sz="4000" b="1" cap="all" dirty="0">
                <a:solidFill>
                  <a:srgbClr val="009999"/>
                </a:solidFill>
                <a:latin typeface="Corbel" panose="020B0503020204020204" pitchFamily="34" charset="0"/>
              </a:rPr>
              <a:t>ΣΧΕΔΙΑ ΕΘΕΛΟΝΤΙΣΜΟΥ</a:t>
            </a:r>
          </a:p>
        </p:txBody>
      </p:sp>
    </p:spTree>
    <p:extLst>
      <p:ext uri="{BB962C8B-B14F-4D97-AF65-F5344CB8AC3E}">
        <p14:creationId xmlns:p14="http://schemas.microsoft.com/office/powerpoint/2010/main" val="2989244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0" y="567971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pic>
        <p:nvPicPr>
          <p:cNvPr id="9" name="Picture 25">
            <a:extLst>
              <a:ext uri="{FF2B5EF4-FFF2-40B4-BE49-F238E27FC236}">
                <a16:creationId xmlns:a16="http://schemas.microsoft.com/office/drawing/2014/main" id="{3B481408-6ADA-CBEC-753C-048DDC268769}"/>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77004" y="982893"/>
            <a:ext cx="8730544" cy="46517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 name="Oval 4">
            <a:extLst>
              <a:ext uri="{FF2B5EF4-FFF2-40B4-BE49-F238E27FC236}">
                <a16:creationId xmlns:a16="http://schemas.microsoft.com/office/drawing/2014/main" id="{523DF924-9821-9FBB-BB30-341867743769}"/>
              </a:ext>
            </a:extLst>
          </p:cNvPr>
          <p:cNvSpPr/>
          <p:nvPr/>
        </p:nvSpPr>
        <p:spPr bwMode="auto">
          <a:xfrm>
            <a:off x="2783633" y="1082293"/>
            <a:ext cx="1354137" cy="885824"/>
          </a:xfrm>
          <a:prstGeom prst="rect">
            <a:avLst/>
          </a:prstGeom>
          <a:noFill/>
          <a:ln>
            <a:noFill/>
          </a:ln>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l-GR" sz="1200" b="1">
                <a:solidFill>
                  <a:schemeClr val="accent2"/>
                </a:solidFill>
                <a:cs typeface="Arial" panose="020B0604020202020204" pitchFamily="34" charset="0"/>
              </a:rPr>
              <a:t>Νέος/Νέα (18-30)</a:t>
            </a:r>
          </a:p>
          <a:p>
            <a:pPr algn="ctr" defTabSz="488950">
              <a:lnSpc>
                <a:spcPct val="90000"/>
              </a:lnSpc>
              <a:spcAft>
                <a:spcPct val="35000"/>
              </a:spcAft>
              <a:defRPr/>
            </a:pPr>
            <a:r>
              <a:rPr lang="el-GR" sz="1200">
                <a:solidFill>
                  <a:schemeClr val="accent2"/>
                </a:solidFill>
                <a:cs typeface="Arial" panose="020B0604020202020204" pitchFamily="34" charset="0"/>
              </a:rPr>
              <a:t>Εγγράφεται</a:t>
            </a:r>
          </a:p>
        </p:txBody>
      </p:sp>
      <p:sp>
        <p:nvSpPr>
          <p:cNvPr id="45" name="Oval 4">
            <a:extLst>
              <a:ext uri="{FF2B5EF4-FFF2-40B4-BE49-F238E27FC236}">
                <a16:creationId xmlns:a16="http://schemas.microsoft.com/office/drawing/2014/main" id="{3F7CF6D2-CC0A-FC9A-851F-1F56B8D0AA35}"/>
              </a:ext>
            </a:extLst>
          </p:cNvPr>
          <p:cNvSpPr/>
          <p:nvPr/>
        </p:nvSpPr>
        <p:spPr bwMode="auto">
          <a:xfrm>
            <a:off x="2419224" y="4811713"/>
            <a:ext cx="1619250" cy="760412"/>
          </a:xfrm>
          <a:prstGeom prst="rect">
            <a:avLst/>
          </a:prstGeom>
          <a:noFill/>
          <a:ln>
            <a:noFill/>
          </a:ln>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l-GR" sz="1200" b="1" dirty="0">
                <a:solidFill>
                  <a:schemeClr val="accent1"/>
                </a:solidFill>
                <a:cs typeface="Arial" panose="020B0604020202020204" pitchFamily="34" charset="0"/>
              </a:rPr>
              <a:t>Οργανισμός με εγκεκριμένο σχέδιο* </a:t>
            </a:r>
            <a:r>
              <a:rPr lang="el-GR" sz="1200" dirty="0">
                <a:solidFill>
                  <a:schemeClr val="accent1"/>
                </a:solidFill>
                <a:cs typeface="Arial" panose="020B0604020202020204" pitchFamily="34" charset="0"/>
              </a:rPr>
              <a:t>αποκτά πρόσβαση στην Πλατφόρμα</a:t>
            </a:r>
            <a:endParaRPr lang="en-GB" sz="1200" dirty="0">
              <a:solidFill>
                <a:schemeClr val="accent1"/>
              </a:solidFill>
              <a:cs typeface="Arial" panose="020B0604020202020204" pitchFamily="34" charset="0"/>
            </a:endParaRPr>
          </a:p>
        </p:txBody>
      </p:sp>
      <p:sp>
        <p:nvSpPr>
          <p:cNvPr id="46" name="Oval 4">
            <a:extLst>
              <a:ext uri="{FF2B5EF4-FFF2-40B4-BE49-F238E27FC236}">
                <a16:creationId xmlns:a16="http://schemas.microsoft.com/office/drawing/2014/main" id="{D0BD4421-51AC-335A-12F0-C3E7D7BA7A78}"/>
              </a:ext>
            </a:extLst>
          </p:cNvPr>
          <p:cNvSpPr/>
          <p:nvPr/>
        </p:nvSpPr>
        <p:spPr bwMode="auto">
          <a:xfrm>
            <a:off x="2303336" y="3321051"/>
            <a:ext cx="2036762" cy="760412"/>
          </a:xfrm>
          <a:prstGeom prst="rect">
            <a:avLst/>
          </a:prstGeom>
          <a:noFill/>
          <a:ln>
            <a:noFill/>
          </a:ln>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a:lnSpc>
                <a:spcPct val="90000"/>
              </a:lnSpc>
              <a:spcAft>
                <a:spcPct val="35000"/>
              </a:spcAft>
              <a:defRPr/>
            </a:pPr>
            <a:r>
              <a:rPr lang="el-GR" b="1">
                <a:solidFill>
                  <a:schemeClr val="accent3"/>
                </a:solidFill>
                <a:latin typeface="Arial" panose="020B0604020202020204" pitchFamily="34" charset="0"/>
                <a:cs typeface="Arial" panose="020B0604020202020204" pitchFamily="34" charset="0"/>
              </a:rPr>
              <a:t>ΒΑΣΗ ΔΕΔΟΜΕΝΩΝ</a:t>
            </a:r>
            <a:endParaRPr lang="en-GB">
              <a:solidFill>
                <a:schemeClr val="accent3"/>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4B8565CC-CD2E-FCE9-63DD-EB1E3E06C53B}"/>
              </a:ext>
            </a:extLst>
          </p:cNvPr>
          <p:cNvSpPr txBox="1"/>
          <p:nvPr/>
        </p:nvSpPr>
        <p:spPr bwMode="auto">
          <a:xfrm>
            <a:off x="5457698" y="2436813"/>
            <a:ext cx="1484313" cy="985838"/>
          </a:xfrm>
          <a:prstGeom prst="rect">
            <a:avLst/>
          </a:prstGeom>
          <a:noFill/>
        </p:spPr>
        <p:txBody>
          <a:bodyPr>
            <a:spAutoFit/>
          </a:bodyPr>
          <a:lstStyle/>
          <a:p>
            <a:pPr algn="ctr">
              <a:defRPr/>
            </a:pPr>
            <a:r>
              <a:rPr lang="el-GR" sz="1200" b="1">
                <a:solidFill>
                  <a:schemeClr val="bg1"/>
                </a:solidFill>
                <a:latin typeface="Calibri" panose="020F0502020204030204" pitchFamily="34" charset="0"/>
                <a:cs typeface="Calibri" panose="020F0502020204030204" pitchFamily="34" charset="0"/>
              </a:rPr>
              <a:t>Ο Οργανισμός </a:t>
            </a:r>
            <a:r>
              <a:rPr lang="el-GR" sz="1200">
                <a:solidFill>
                  <a:schemeClr val="bg1"/>
                </a:solidFill>
                <a:latin typeface="Calibri" panose="020F0502020204030204" pitchFamily="34" charset="0"/>
                <a:cs typeface="Calibri" panose="020F0502020204030204" pitchFamily="34" charset="0"/>
              </a:rPr>
              <a:t>ψάχνει για τους κατάλληλους </a:t>
            </a:r>
            <a:r>
              <a:rPr lang="el-GR" sz="1200" b="1">
                <a:solidFill>
                  <a:schemeClr val="bg1"/>
                </a:solidFill>
                <a:latin typeface="Calibri" panose="020F0502020204030204" pitchFamily="34" charset="0"/>
                <a:cs typeface="Calibri" panose="020F0502020204030204" pitchFamily="34" charset="0"/>
              </a:rPr>
              <a:t>υποψηφίους</a:t>
            </a:r>
            <a:endParaRPr lang="en-GB" sz="1200">
              <a:solidFill>
                <a:schemeClr val="bg1"/>
              </a:solidFill>
              <a:latin typeface="Calibri" panose="020F0502020204030204" pitchFamily="34" charset="0"/>
              <a:cs typeface="Calibri" panose="020F0502020204030204" pitchFamily="34" charset="0"/>
            </a:endParaRPr>
          </a:p>
          <a:p>
            <a:pPr algn="ctr">
              <a:defRPr/>
            </a:pPr>
            <a:endParaRPr lang="en-GB" sz="900"/>
          </a:p>
        </p:txBody>
      </p:sp>
      <p:sp>
        <p:nvSpPr>
          <p:cNvPr id="48" name="TextBox 47">
            <a:extLst>
              <a:ext uri="{FF2B5EF4-FFF2-40B4-BE49-F238E27FC236}">
                <a16:creationId xmlns:a16="http://schemas.microsoft.com/office/drawing/2014/main" id="{0A0F57A7-B400-12BD-3460-6559587E77FE}"/>
              </a:ext>
            </a:extLst>
          </p:cNvPr>
          <p:cNvSpPr txBox="1"/>
          <p:nvPr/>
        </p:nvSpPr>
        <p:spPr bwMode="auto">
          <a:xfrm>
            <a:off x="7034149" y="2373894"/>
            <a:ext cx="1484313" cy="1061829"/>
          </a:xfrm>
          <a:prstGeom prst="rect">
            <a:avLst/>
          </a:prstGeom>
          <a:noFill/>
        </p:spPr>
        <p:txBody>
          <a:bodyPr>
            <a:spAutoFit/>
          </a:bodyPr>
          <a:lstStyle/>
          <a:p>
            <a:pPr algn="ctr">
              <a:defRPr/>
            </a:pPr>
            <a:r>
              <a:rPr lang="el-GR" sz="1100" b="1">
                <a:solidFill>
                  <a:schemeClr val="bg1"/>
                </a:solidFill>
                <a:latin typeface="Calibri" panose="020F0502020204030204" pitchFamily="34" charset="0"/>
                <a:cs typeface="Calibri" panose="020F0502020204030204" pitchFamily="34" charset="0"/>
              </a:rPr>
              <a:t>… ή οι εγγεγραμμένοι νέοι </a:t>
            </a:r>
            <a:r>
              <a:rPr lang="el-GR" sz="1100">
                <a:solidFill>
                  <a:schemeClr val="bg1"/>
                </a:solidFill>
                <a:latin typeface="Calibri" panose="020F0502020204030204" pitchFamily="34" charset="0"/>
                <a:cs typeface="Calibri" panose="020F0502020204030204" pitchFamily="34" charset="0"/>
              </a:rPr>
              <a:t>υποβάλλουν αίτηση για τις καταχωρημένες ευκαιρίες</a:t>
            </a:r>
            <a:endParaRPr lang="en-GB" sz="1100">
              <a:solidFill>
                <a:schemeClr val="bg1"/>
              </a:solidFill>
              <a:latin typeface="Calibri" panose="020F0502020204030204" pitchFamily="34" charset="0"/>
              <a:cs typeface="Calibri" panose="020F0502020204030204" pitchFamily="34" charset="0"/>
            </a:endParaRPr>
          </a:p>
          <a:p>
            <a:pPr algn="ctr">
              <a:defRPr/>
            </a:pPr>
            <a:endParaRPr lang="en-GB" sz="800"/>
          </a:p>
        </p:txBody>
      </p:sp>
      <p:sp>
        <p:nvSpPr>
          <p:cNvPr id="49" name="TextBox 37">
            <a:extLst>
              <a:ext uri="{FF2B5EF4-FFF2-40B4-BE49-F238E27FC236}">
                <a16:creationId xmlns:a16="http://schemas.microsoft.com/office/drawing/2014/main" id="{6BAFFF92-2767-F3B5-98A1-ACB636FEA933}"/>
              </a:ext>
            </a:extLst>
          </p:cNvPr>
          <p:cNvSpPr txBox="1">
            <a:spLocks noChangeArrowheads="1"/>
          </p:cNvSpPr>
          <p:nvPr/>
        </p:nvSpPr>
        <p:spPr bwMode="auto">
          <a:xfrm>
            <a:off x="8518463" y="3527489"/>
            <a:ext cx="172336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l-GR" altLang="en-US" sz="1100" b="1">
                <a:solidFill>
                  <a:schemeClr val="bg1"/>
                </a:solidFill>
                <a:latin typeface="Calibri" panose="020F0502020204030204" pitchFamily="34" charset="0"/>
                <a:cs typeface="Calibri" panose="020F0502020204030204" pitchFamily="34" charset="0"/>
              </a:rPr>
              <a:t>Ο Οργανισμός </a:t>
            </a:r>
            <a:r>
              <a:rPr lang="el-GR" altLang="en-US" sz="1100">
                <a:solidFill>
                  <a:schemeClr val="bg1"/>
                </a:solidFill>
                <a:latin typeface="Calibri" panose="020F0502020204030204" pitchFamily="34" charset="0"/>
                <a:cs typeface="Calibri" panose="020F0502020204030204" pitchFamily="34" charset="0"/>
              </a:rPr>
              <a:t>προσφέρει τοποθέτηση σε ένα από τα υποστηριζόμενα προγράμματα</a:t>
            </a:r>
            <a:endParaRPr lang="en-GB" altLang="en-US" sz="1100">
              <a:solidFill>
                <a:schemeClr val="bg1"/>
              </a:solidFill>
              <a:latin typeface="Calibri" panose="020F0502020204030204" pitchFamily="34" charset="0"/>
              <a:cs typeface="Calibri" panose="020F0502020204030204" pitchFamily="34" charset="0"/>
            </a:endParaRPr>
          </a:p>
          <a:p>
            <a:pPr algn="ctr"/>
            <a:endParaRPr lang="en-GB" altLang="en-US" sz="1100">
              <a:solidFill>
                <a:schemeClr val="bg1"/>
              </a:solidFill>
            </a:endParaRPr>
          </a:p>
        </p:txBody>
      </p:sp>
      <p:sp>
        <p:nvSpPr>
          <p:cNvPr id="50" name="TextBox 49">
            <a:extLst>
              <a:ext uri="{FF2B5EF4-FFF2-40B4-BE49-F238E27FC236}">
                <a16:creationId xmlns:a16="http://schemas.microsoft.com/office/drawing/2014/main" id="{DF4A0033-E160-E5C7-D829-8F77CD7B423B}"/>
              </a:ext>
            </a:extLst>
          </p:cNvPr>
          <p:cNvSpPr txBox="1"/>
          <p:nvPr/>
        </p:nvSpPr>
        <p:spPr bwMode="auto">
          <a:xfrm>
            <a:off x="5233819" y="3544239"/>
            <a:ext cx="1484312" cy="830997"/>
          </a:xfrm>
          <a:prstGeom prst="rect">
            <a:avLst/>
          </a:prstGeom>
          <a:noFill/>
        </p:spPr>
        <p:txBody>
          <a:bodyPr>
            <a:spAutoFit/>
          </a:bodyPr>
          <a:lstStyle/>
          <a:p>
            <a:pPr algn="ctr">
              <a:defRPr/>
            </a:pPr>
            <a:r>
              <a:rPr lang="el-GR" sz="1200" b="1">
                <a:solidFill>
                  <a:schemeClr val="bg1"/>
                </a:solidFill>
                <a:latin typeface="Calibri" panose="020F0502020204030204" pitchFamily="34" charset="0"/>
                <a:cs typeface="Calibri" panose="020F0502020204030204" pitchFamily="34" charset="0"/>
              </a:rPr>
              <a:t>Οι Οργανισμοί </a:t>
            </a:r>
            <a:r>
              <a:rPr lang="el-GR" sz="1200">
                <a:solidFill>
                  <a:schemeClr val="bg1"/>
                </a:solidFill>
                <a:latin typeface="Calibri" panose="020F0502020204030204" pitchFamily="34" charset="0"/>
                <a:cs typeface="Calibri" panose="020F0502020204030204" pitchFamily="34" charset="0"/>
              </a:rPr>
              <a:t>παρέχουν πιστοποίηση με την ολοκλήρωση</a:t>
            </a:r>
            <a:endParaRPr lang="en-GB" sz="120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5C9B5CEF-B8FA-497A-9D2D-6E6B846ED526}"/>
              </a:ext>
            </a:extLst>
          </p:cNvPr>
          <p:cNvSpPr txBox="1"/>
          <p:nvPr/>
        </p:nvSpPr>
        <p:spPr bwMode="auto">
          <a:xfrm>
            <a:off x="6905849" y="3514711"/>
            <a:ext cx="1534279" cy="923330"/>
          </a:xfrm>
          <a:prstGeom prst="rect">
            <a:avLst/>
          </a:prstGeom>
          <a:noFill/>
        </p:spPr>
        <p:txBody>
          <a:bodyPr wrap="square">
            <a:spAutoFit/>
          </a:bodyPr>
          <a:lstStyle/>
          <a:p>
            <a:pPr algn="ctr">
              <a:defRPr/>
            </a:pPr>
            <a:r>
              <a:rPr lang="el-GR" sz="1200" b="1" dirty="0">
                <a:solidFill>
                  <a:schemeClr val="bg1"/>
                </a:solidFill>
                <a:latin typeface="Calibri" panose="020F0502020204030204" pitchFamily="34" charset="0"/>
                <a:cs typeface="Calibri" panose="020F0502020204030204" pitchFamily="34" charset="0"/>
              </a:rPr>
              <a:t>Ο συμμετέχοντας </a:t>
            </a:r>
            <a:r>
              <a:rPr lang="el-GR" sz="1200" dirty="0">
                <a:solidFill>
                  <a:schemeClr val="bg1"/>
                </a:solidFill>
                <a:latin typeface="Calibri" panose="020F0502020204030204" pitchFamily="34" charset="0"/>
                <a:cs typeface="Calibri" panose="020F0502020204030204" pitchFamily="34" charset="0"/>
              </a:rPr>
              <a:t>πραγματοποιεί τη δραστηριότητα</a:t>
            </a:r>
            <a:endParaRPr lang="en-GB" sz="1200" dirty="0">
              <a:solidFill>
                <a:schemeClr val="bg1"/>
              </a:solidFill>
              <a:latin typeface="Calibri" panose="020F0502020204030204" pitchFamily="34" charset="0"/>
              <a:cs typeface="Calibri" panose="020F0502020204030204" pitchFamily="34" charset="0"/>
            </a:endParaRPr>
          </a:p>
          <a:p>
            <a:pPr>
              <a:defRPr/>
            </a:pPr>
            <a:endParaRPr lang="en-GB" dirty="0"/>
          </a:p>
        </p:txBody>
      </p:sp>
      <p:sp>
        <p:nvSpPr>
          <p:cNvPr id="52" name="TextBox 51">
            <a:extLst>
              <a:ext uri="{FF2B5EF4-FFF2-40B4-BE49-F238E27FC236}">
                <a16:creationId xmlns:a16="http://schemas.microsoft.com/office/drawing/2014/main" id="{7D5EA7AF-5D67-188B-D42D-ACAB889B490A}"/>
              </a:ext>
            </a:extLst>
          </p:cNvPr>
          <p:cNvSpPr txBox="1"/>
          <p:nvPr/>
        </p:nvSpPr>
        <p:spPr bwMode="auto">
          <a:xfrm>
            <a:off x="4303376" y="217788"/>
            <a:ext cx="5371092" cy="1323439"/>
          </a:xfrm>
          <a:prstGeom prst="rect">
            <a:avLst/>
          </a:prstGeom>
          <a:solidFill>
            <a:schemeClr val="bg1"/>
          </a:solidFill>
        </p:spPr>
        <p:txBody>
          <a:bodyPr wrap="square">
            <a:spAutoFit/>
          </a:bodyPr>
          <a:lstStyle/>
          <a:p>
            <a:pPr algn="ctr">
              <a:defRPr/>
            </a:pPr>
            <a:r>
              <a:rPr lang="el-GR" sz="4000" b="1" cap="all" dirty="0">
                <a:solidFill>
                  <a:srgbClr val="009999"/>
                </a:solidFill>
                <a:latin typeface="Corbel" panose="020B0503020204020204" pitchFamily="34" charset="0"/>
                <a:ea typeface="+mj-ea"/>
                <a:cs typeface="+mj-cs"/>
              </a:rPr>
              <a:t>ΡΟΗ ΕΡΓΑΣΙΩΝ ΣΕ ΕΦΑΡΜΟΓΗ</a:t>
            </a:r>
            <a:endParaRPr lang="en-GB" sz="4000" b="1" cap="all" dirty="0">
              <a:solidFill>
                <a:srgbClr val="009999"/>
              </a:solidFill>
              <a:latin typeface="Corbel" panose="020B0503020204020204" pitchFamily="34" charset="0"/>
              <a:ea typeface="+mj-ea"/>
              <a:cs typeface="+mj-cs"/>
            </a:endParaRPr>
          </a:p>
        </p:txBody>
      </p:sp>
      <p:sp>
        <p:nvSpPr>
          <p:cNvPr id="54" name="TextBox 53">
            <a:extLst>
              <a:ext uri="{FF2B5EF4-FFF2-40B4-BE49-F238E27FC236}">
                <a16:creationId xmlns:a16="http://schemas.microsoft.com/office/drawing/2014/main" id="{BD4C46B6-3D3F-14C5-BD51-7B4B45B1AD34}"/>
              </a:ext>
            </a:extLst>
          </p:cNvPr>
          <p:cNvSpPr txBox="1"/>
          <p:nvPr/>
        </p:nvSpPr>
        <p:spPr bwMode="auto">
          <a:xfrm>
            <a:off x="8754937" y="2457450"/>
            <a:ext cx="1482725" cy="1015663"/>
          </a:xfrm>
          <a:prstGeom prst="rect">
            <a:avLst/>
          </a:prstGeom>
          <a:noFill/>
        </p:spPr>
        <p:txBody>
          <a:bodyPr>
            <a:spAutoFit/>
          </a:bodyPr>
          <a:lstStyle/>
          <a:p>
            <a:pPr algn="ctr">
              <a:defRPr/>
            </a:pPr>
            <a:r>
              <a:rPr lang="el-GR" sz="1200" b="1">
                <a:solidFill>
                  <a:schemeClr val="bg1"/>
                </a:solidFill>
                <a:latin typeface="Calibri" panose="020F0502020204030204" pitchFamily="34" charset="0"/>
                <a:cs typeface="Calibri" panose="020F0502020204030204" pitchFamily="34" charset="0"/>
              </a:rPr>
              <a:t>Οι υποψήφιοι </a:t>
            </a:r>
            <a:r>
              <a:rPr lang="el-GR" sz="1200">
                <a:solidFill>
                  <a:schemeClr val="bg1"/>
                </a:solidFill>
                <a:latin typeface="Calibri" panose="020F0502020204030204" pitchFamily="34" charset="0"/>
                <a:cs typeface="Calibri" panose="020F0502020204030204" pitchFamily="34" charset="0"/>
              </a:rPr>
              <a:t>ειδοποιούνται και καλούνται για συνέντευξη</a:t>
            </a:r>
            <a:endParaRPr lang="en-GB" sz="1200">
              <a:solidFill>
                <a:schemeClr val="bg1"/>
              </a:solidFill>
              <a:latin typeface="Calibri" panose="020F0502020204030204" pitchFamily="34" charset="0"/>
              <a:cs typeface="Calibri" panose="020F0502020204030204" pitchFamily="34" charset="0"/>
            </a:endParaRPr>
          </a:p>
          <a:p>
            <a:pPr algn="ctr">
              <a:defRPr/>
            </a:pPr>
            <a:endParaRPr lang="en-GB" sz="1200"/>
          </a:p>
        </p:txBody>
      </p:sp>
      <p:grpSp>
        <p:nvGrpSpPr>
          <p:cNvPr id="57" name="Group 56">
            <a:extLst>
              <a:ext uri="{FF2B5EF4-FFF2-40B4-BE49-F238E27FC236}">
                <a16:creationId xmlns:a16="http://schemas.microsoft.com/office/drawing/2014/main" id="{4CB9345C-C5FB-901E-6D1A-0533B804224C}"/>
              </a:ext>
            </a:extLst>
          </p:cNvPr>
          <p:cNvGrpSpPr/>
          <p:nvPr/>
        </p:nvGrpSpPr>
        <p:grpSpPr>
          <a:xfrm>
            <a:off x="9955727" y="4375970"/>
            <a:ext cx="2118360" cy="2429921"/>
            <a:chOff x="9131271" y="4463249"/>
            <a:chExt cx="2118360" cy="2429921"/>
          </a:xfrm>
        </p:grpSpPr>
        <p:pic>
          <p:nvPicPr>
            <p:cNvPr id="58" name="Picture 57" descr="A logo on a black background&#10;&#10;Description automatically generated">
              <a:extLst>
                <a:ext uri="{FF2B5EF4-FFF2-40B4-BE49-F238E27FC236}">
                  <a16:creationId xmlns:a16="http://schemas.microsoft.com/office/drawing/2014/main" id="{2259164B-47EC-FBBB-2645-BCD22E84FB2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59" name="Picture 58" descr="Graphical user interface&#10;&#10;Description automatically generated with medium confidence">
              <a:extLst>
                <a:ext uri="{FF2B5EF4-FFF2-40B4-BE49-F238E27FC236}">
                  <a16:creationId xmlns:a16="http://schemas.microsoft.com/office/drawing/2014/main" id="{5ECCCEE8-3118-862B-A58F-12946E86377D}"/>
                </a:ext>
              </a:extLst>
            </p:cNvPr>
            <p:cNvPicPr>
              <a:picLocks noChangeAspect="1"/>
            </p:cNvPicPr>
            <p:nvPr/>
          </p:nvPicPr>
          <p:blipFill>
            <a:blip r:embed="rId19"/>
            <a:stretch>
              <a:fillRect/>
            </a:stretch>
          </p:blipFill>
          <p:spPr>
            <a:xfrm>
              <a:off x="9659074" y="6319262"/>
              <a:ext cx="1196495" cy="573908"/>
            </a:xfrm>
            <a:prstGeom prst="rect">
              <a:avLst/>
            </a:prstGeom>
          </p:spPr>
        </p:pic>
      </p:grpSp>
      <p:grpSp>
        <p:nvGrpSpPr>
          <p:cNvPr id="2" name="Group 2"/>
          <p:cNvGrpSpPr/>
          <p:nvPr/>
        </p:nvGrpSpPr>
        <p:grpSpPr>
          <a:xfrm rot="-2700000">
            <a:off x="8609976" y="4585177"/>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grpSp>
        <p:nvGrpSpPr>
          <p:cNvPr id="8" name="Group 23">
            <a:extLst>
              <a:ext uri="{FF2B5EF4-FFF2-40B4-BE49-F238E27FC236}">
                <a16:creationId xmlns:a16="http://schemas.microsoft.com/office/drawing/2014/main" id="{D0BCD8BA-703F-E6AE-6971-EAFD433F0CE2}"/>
              </a:ext>
            </a:extLst>
          </p:cNvPr>
          <p:cNvGrpSpPr/>
          <p:nvPr/>
        </p:nvGrpSpPr>
        <p:grpSpPr>
          <a:xfrm rot="2700000">
            <a:off x="-2118370" y="-1957380"/>
            <a:ext cx="4943599" cy="2376730"/>
            <a:chOff x="0" y="0"/>
            <a:chExt cx="660400" cy="317500"/>
          </a:xfrm>
        </p:grpSpPr>
        <p:sp>
          <p:nvSpPr>
            <p:cNvPr id="43" name="Freeform 24">
              <a:extLst>
                <a:ext uri="{FF2B5EF4-FFF2-40B4-BE49-F238E27FC236}">
                  <a16:creationId xmlns:a16="http://schemas.microsoft.com/office/drawing/2014/main" id="{649FB831-50C4-6354-D847-3B42FDC3B9A7}"/>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55" name="TextBox 25">
              <a:extLst>
                <a:ext uri="{FF2B5EF4-FFF2-40B4-BE49-F238E27FC236}">
                  <a16:creationId xmlns:a16="http://schemas.microsoft.com/office/drawing/2014/main" id="{CBEA31F0-B145-EF97-16AE-EAE9F94C7B05}"/>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6" name="AutoShape 26">
            <a:extLst>
              <a:ext uri="{FF2B5EF4-FFF2-40B4-BE49-F238E27FC236}">
                <a16:creationId xmlns:a16="http://schemas.microsoft.com/office/drawing/2014/main" id="{29EA8ADF-B632-2273-F61B-687EF1B6B561}"/>
              </a:ext>
            </a:extLst>
          </p:cNvPr>
          <p:cNvSpPr/>
          <p:nvPr/>
        </p:nvSpPr>
        <p:spPr>
          <a:xfrm>
            <a:off x="-2426780" y="-1411015"/>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0" name="AutoShape 27">
            <a:extLst>
              <a:ext uri="{FF2B5EF4-FFF2-40B4-BE49-F238E27FC236}">
                <a16:creationId xmlns:a16="http://schemas.microsoft.com/office/drawing/2014/main" id="{98621D83-8D35-9B97-8A83-7AE5F4E52F86}"/>
              </a:ext>
            </a:extLst>
          </p:cNvPr>
          <p:cNvSpPr/>
          <p:nvPr/>
        </p:nvSpPr>
        <p:spPr>
          <a:xfrm>
            <a:off x="-2569410" y="-1202563"/>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1" name="AutoShape 28">
            <a:extLst>
              <a:ext uri="{FF2B5EF4-FFF2-40B4-BE49-F238E27FC236}">
                <a16:creationId xmlns:a16="http://schemas.microsoft.com/office/drawing/2014/main" id="{6A0CD6BC-A048-7729-1A5F-866B630A988A}"/>
              </a:ext>
            </a:extLst>
          </p:cNvPr>
          <p:cNvSpPr/>
          <p:nvPr/>
        </p:nvSpPr>
        <p:spPr>
          <a:xfrm>
            <a:off x="-2689145" y="-963583"/>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5" name="TextBox 4">
            <a:extLst>
              <a:ext uri="{FF2B5EF4-FFF2-40B4-BE49-F238E27FC236}">
                <a16:creationId xmlns:a16="http://schemas.microsoft.com/office/drawing/2014/main" id="{8E937347-AA31-0682-C051-9759BB440F8C}"/>
              </a:ext>
            </a:extLst>
          </p:cNvPr>
          <p:cNvSpPr txBox="1"/>
          <p:nvPr/>
        </p:nvSpPr>
        <p:spPr>
          <a:xfrm>
            <a:off x="5063726" y="5021413"/>
            <a:ext cx="1353147" cy="369332"/>
          </a:xfrm>
          <a:prstGeom prst="rect">
            <a:avLst/>
          </a:prstGeom>
          <a:noFill/>
        </p:spPr>
        <p:txBody>
          <a:bodyPr wrap="square" rtlCol="0">
            <a:spAutoFit/>
          </a:bodyPr>
          <a:lstStyle/>
          <a:p>
            <a:r>
              <a:rPr lang="en-US" dirty="0">
                <a:solidFill>
                  <a:schemeClr val="accent1">
                    <a:lumMod val="50000"/>
                  </a:schemeClr>
                </a:solidFill>
              </a:rPr>
              <a:t>YOUTHPASS</a:t>
            </a:r>
          </a:p>
        </p:txBody>
      </p:sp>
    </p:spTree>
    <p:extLst>
      <p:ext uri="{BB962C8B-B14F-4D97-AF65-F5344CB8AC3E}">
        <p14:creationId xmlns:p14="http://schemas.microsoft.com/office/powerpoint/2010/main" val="1159230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929A7-C4DD-B375-DE95-2A446F6E8929}"/>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BD95BD5E-CE5A-B7F8-02D2-38E8C86E6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45067B7-8F0D-9BAD-E90B-9E32E1F6707D}"/>
              </a:ext>
            </a:extLst>
          </p:cNvPr>
          <p:cNvSpPr>
            <a:spLocks noGrp="1"/>
          </p:cNvSpPr>
          <p:nvPr>
            <p:ph type="title"/>
          </p:nvPr>
        </p:nvSpPr>
        <p:spPr>
          <a:xfrm>
            <a:off x="144286" y="2929433"/>
            <a:ext cx="3195453" cy="736958"/>
          </a:xfrm>
        </p:spPr>
        <p:txBody>
          <a:bodyPr>
            <a:normAutofit fontScale="90000"/>
          </a:bodyPr>
          <a:lstStyle/>
          <a:p>
            <a:r>
              <a:rPr lang="el-GR" sz="3600" b="1" dirty="0">
                <a:solidFill>
                  <a:srgbClr val="009999"/>
                </a:solidFill>
                <a:latin typeface="Kollektif Bold"/>
                <a:ea typeface="Roboto" panose="02000000000000000000" pitchFamily="2" charset="0"/>
              </a:rPr>
              <a:t>ΚΥΚΛΟΣ ΕΚΠΑΙΔΕΥΣΗΣ ΚΑΙ ΑΞΙΟΛΟΓΗΣΗΣ                      </a:t>
            </a:r>
            <a:br>
              <a:rPr lang="el-GR" sz="3600" b="1" dirty="0">
                <a:solidFill>
                  <a:srgbClr val="009999"/>
                </a:solidFill>
                <a:latin typeface="Kollektif Bold"/>
                <a:ea typeface="Roboto" panose="02000000000000000000" pitchFamily="2" charset="0"/>
              </a:rPr>
            </a:br>
            <a:r>
              <a:rPr lang="el-GR" sz="3600" b="1" dirty="0">
                <a:solidFill>
                  <a:srgbClr val="009999"/>
                </a:solidFill>
                <a:latin typeface="Kollektif Bold"/>
                <a:ea typeface="Roboto" panose="02000000000000000000" pitchFamily="2" charset="0"/>
              </a:rPr>
              <a:t>(</a:t>
            </a:r>
            <a:r>
              <a:rPr lang="en-GB" sz="3600" b="1" dirty="0">
                <a:solidFill>
                  <a:srgbClr val="009999"/>
                </a:solidFill>
                <a:latin typeface="Kollektif Bold"/>
                <a:ea typeface="Roboto" panose="02000000000000000000" pitchFamily="2" charset="0"/>
              </a:rPr>
              <a:t>Training and Evaluation Cycle - TEC) </a:t>
            </a:r>
          </a:p>
        </p:txBody>
      </p:sp>
      <p:sp>
        <p:nvSpPr>
          <p:cNvPr id="4" name="Rectangle 3">
            <a:extLst>
              <a:ext uri="{FF2B5EF4-FFF2-40B4-BE49-F238E27FC236}">
                <a16:creationId xmlns:a16="http://schemas.microsoft.com/office/drawing/2014/main" id="{C194B873-4A48-B5E6-35AF-D5BBAAC76BB9}"/>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7" name="Picture 6" descr="Graphical user interface&#10;&#10;Description automatically generated with medium confidence">
            <a:extLst>
              <a:ext uri="{FF2B5EF4-FFF2-40B4-BE49-F238E27FC236}">
                <a16:creationId xmlns:a16="http://schemas.microsoft.com/office/drawing/2014/main" id="{FB4E2E45-410E-37AB-EC83-A7FE0C8A282F}"/>
              </a:ext>
            </a:extLst>
          </p:cNvPr>
          <p:cNvPicPr>
            <a:picLocks noChangeAspect="1"/>
          </p:cNvPicPr>
          <p:nvPr/>
        </p:nvPicPr>
        <p:blipFill>
          <a:blip r:embed="rId5"/>
          <a:stretch>
            <a:fillRect/>
          </a:stretch>
        </p:blipFill>
        <p:spPr>
          <a:xfrm>
            <a:off x="8546123" y="5544280"/>
            <a:ext cx="2765453" cy="1326470"/>
          </a:xfrm>
          <a:prstGeom prst="rect">
            <a:avLst/>
          </a:prstGeom>
        </p:spPr>
      </p:pic>
      <p:pic>
        <p:nvPicPr>
          <p:cNvPr id="8" name="Picture 7">
            <a:extLst>
              <a:ext uri="{FF2B5EF4-FFF2-40B4-BE49-F238E27FC236}">
                <a16:creationId xmlns:a16="http://schemas.microsoft.com/office/drawing/2014/main" id="{023ABD80-4038-E577-6A81-0F4994875EB2}"/>
              </a:ext>
            </a:extLst>
          </p:cNvPr>
          <p:cNvPicPr>
            <a:picLocks noChangeAspect="1"/>
          </p:cNvPicPr>
          <p:nvPr/>
        </p:nvPicPr>
        <p:blipFill>
          <a:blip r:embed="rId6"/>
          <a:stretch>
            <a:fillRect/>
          </a:stretch>
        </p:blipFill>
        <p:spPr>
          <a:xfrm>
            <a:off x="3280365" y="667367"/>
            <a:ext cx="8707973" cy="5122806"/>
          </a:xfrm>
          <a:prstGeom prst="rect">
            <a:avLst/>
          </a:prstGeom>
        </p:spPr>
      </p:pic>
    </p:spTree>
    <p:extLst>
      <p:ext uri="{BB962C8B-B14F-4D97-AF65-F5344CB8AC3E}">
        <p14:creationId xmlns:p14="http://schemas.microsoft.com/office/powerpoint/2010/main" val="282895525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591229" y="4801230"/>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p:cNvSpPr txBox="1"/>
          <p:nvPr/>
        </p:nvSpPr>
        <p:spPr>
          <a:xfrm>
            <a:off x="1554205" y="2499784"/>
            <a:ext cx="9102909" cy="1548565"/>
          </a:xfrm>
          <a:prstGeom prst="rect">
            <a:avLst/>
          </a:prstGeom>
        </p:spPr>
        <p:txBody>
          <a:bodyPr wrap="square" lIns="0" tIns="0" rIns="0" bIns="0" rtlCol="0" anchor="t">
            <a:spAutoFit/>
          </a:bodyPr>
          <a:lstStyle/>
          <a:p>
            <a:pPr algn="ctr">
              <a:lnSpc>
                <a:spcPts val="3696"/>
              </a:lnSpc>
            </a:pPr>
            <a:r>
              <a:rPr lang="el-GR" sz="7200" b="1" dirty="0">
                <a:solidFill>
                  <a:srgbClr val="009999"/>
                </a:solidFill>
                <a:latin typeface="Kollektif Bold"/>
              </a:rPr>
              <a:t>ΠΡΟΤΕΡΑΙΟΤΗΤΕΣ </a:t>
            </a:r>
          </a:p>
          <a:p>
            <a:pPr algn="ctr">
              <a:lnSpc>
                <a:spcPts val="3696"/>
              </a:lnSpc>
            </a:pPr>
            <a:endParaRPr lang="el-GR" sz="7200" b="1" dirty="0">
              <a:solidFill>
                <a:srgbClr val="009999"/>
              </a:solidFill>
              <a:latin typeface="Kollektif Bold"/>
            </a:endParaRPr>
          </a:p>
          <a:p>
            <a:pPr algn="ctr">
              <a:lnSpc>
                <a:spcPts val="3696"/>
              </a:lnSpc>
            </a:pPr>
            <a:r>
              <a:rPr lang="el-GR" sz="7200" b="1" dirty="0">
                <a:solidFill>
                  <a:srgbClr val="009999"/>
                </a:solidFill>
                <a:latin typeface="Kollektif Bold"/>
              </a:rPr>
              <a:t> ΠΡΟΓΡΑΜΜΑΤΟΣ</a:t>
            </a:r>
            <a:endParaRPr lang="en-US" sz="7200" b="1" dirty="0">
              <a:solidFill>
                <a:srgbClr val="009999"/>
              </a:solidFill>
              <a:latin typeface="Kollektif Bold"/>
            </a:endParaRPr>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627505" y="238268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469461" y="267892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4" y="-2062214"/>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9" name="Group 8">
            <a:extLst>
              <a:ext uri="{FF2B5EF4-FFF2-40B4-BE49-F238E27FC236}">
                <a16:creationId xmlns:a16="http://schemas.microsoft.com/office/drawing/2014/main" id="{DFB0491D-BBAF-4415-F7E7-84987560E4C3}"/>
              </a:ext>
            </a:extLst>
          </p:cNvPr>
          <p:cNvGrpSpPr/>
          <p:nvPr/>
        </p:nvGrpSpPr>
        <p:grpSpPr>
          <a:xfrm>
            <a:off x="9131271" y="4463249"/>
            <a:ext cx="2118360" cy="2429921"/>
            <a:chOff x="9131271" y="4463249"/>
            <a:chExt cx="2118360" cy="2429921"/>
          </a:xfrm>
        </p:grpSpPr>
        <p:pic>
          <p:nvPicPr>
            <p:cNvPr id="44" name="Picture 43" descr="A logo on a black background&#10;&#10;Description automatically generated">
              <a:extLst>
                <a:ext uri="{FF2B5EF4-FFF2-40B4-BE49-F238E27FC236}">
                  <a16:creationId xmlns:a16="http://schemas.microsoft.com/office/drawing/2014/main" id="{1C24A000-1CF6-24C5-8B09-A1E7530474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5" name="Picture 44" descr="Graphical user interface&#10;&#10;Description automatically generated with medium confidence">
              <a:extLst>
                <a:ext uri="{FF2B5EF4-FFF2-40B4-BE49-F238E27FC236}">
                  <a16:creationId xmlns:a16="http://schemas.microsoft.com/office/drawing/2014/main" id="{1498081E-F22B-97C2-0992-08BD6AE10D2E}"/>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3639816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white envelope&#10;&#10;Description automatically generated with medium confidence">
            <a:extLst>
              <a:ext uri="{FF2B5EF4-FFF2-40B4-BE49-F238E27FC236}">
                <a16:creationId xmlns:a16="http://schemas.microsoft.com/office/drawing/2014/main" id="{F76D7865-0D15-7170-A3D3-000A09A09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4676155-0062-C2AC-1119-DC60902905B6}"/>
              </a:ext>
            </a:extLst>
          </p:cNvPr>
          <p:cNvSpPr/>
          <p:nvPr/>
        </p:nvSpPr>
        <p:spPr>
          <a:xfrm>
            <a:off x="7295887" y="5734334"/>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70" name="TextBox 3">
            <a:extLst>
              <a:ext uri="{FF2B5EF4-FFF2-40B4-BE49-F238E27FC236}">
                <a16:creationId xmlns:a16="http://schemas.microsoft.com/office/drawing/2014/main" id="{4D7CFD12-3A90-C75F-34D8-0AF82840DF3B}"/>
              </a:ext>
            </a:extLst>
          </p:cNvPr>
          <p:cNvSpPr txBox="1"/>
          <p:nvPr/>
        </p:nvSpPr>
        <p:spPr>
          <a:xfrm>
            <a:off x="4539864" y="492840"/>
            <a:ext cx="4403180" cy="482312"/>
          </a:xfrm>
          <a:prstGeom prst="rect">
            <a:avLst/>
          </a:prstGeom>
        </p:spPr>
        <p:txBody>
          <a:bodyPr wrap="square" lIns="0" tIns="0" rIns="0" bIns="0" rtlCol="0" anchor="t">
            <a:spAutoFit/>
          </a:bodyPr>
          <a:lstStyle/>
          <a:p>
            <a:pPr>
              <a:lnSpc>
                <a:spcPts val="3696"/>
              </a:lnSpc>
            </a:pPr>
            <a:r>
              <a:rPr lang="el-GR" sz="3200" b="1" dirty="0">
                <a:solidFill>
                  <a:srgbClr val="009999"/>
                </a:solidFill>
                <a:latin typeface="Kollektif Bold"/>
                <a:ea typeface="Roboto" panose="02000000000000000000" pitchFamily="2" charset="0"/>
                <a:cs typeface="+mj-cs"/>
              </a:rPr>
              <a:t>ΥΠΟΒΟΛΗ ΑΙΤΗΣΕΩΝ</a:t>
            </a:r>
            <a:endParaRPr lang="en-US" sz="3200" b="1" dirty="0">
              <a:solidFill>
                <a:srgbClr val="009999"/>
              </a:solidFill>
              <a:latin typeface="Kollektif Bold"/>
              <a:ea typeface="Roboto" panose="02000000000000000000" pitchFamily="2" charset="0"/>
              <a:cs typeface="+mj-cs"/>
            </a:endParaRPr>
          </a:p>
        </p:txBody>
      </p:sp>
      <p:graphicFrame>
        <p:nvGraphicFramePr>
          <p:cNvPr id="19" name="Table 18">
            <a:extLst>
              <a:ext uri="{FF2B5EF4-FFF2-40B4-BE49-F238E27FC236}">
                <a16:creationId xmlns:a16="http://schemas.microsoft.com/office/drawing/2014/main" id="{05977304-B9FD-5CD7-DC88-FE950BFB0704}"/>
              </a:ext>
            </a:extLst>
          </p:cNvPr>
          <p:cNvGraphicFramePr>
            <a:graphicFrameLocks noGrp="1"/>
          </p:cNvGraphicFramePr>
          <p:nvPr>
            <p:extLst>
              <p:ext uri="{D42A27DB-BD31-4B8C-83A1-F6EECF244321}">
                <p14:modId xmlns:p14="http://schemas.microsoft.com/office/powerpoint/2010/main" val="2993374560"/>
              </p:ext>
            </p:extLst>
          </p:nvPr>
        </p:nvGraphicFramePr>
        <p:xfrm>
          <a:off x="951830" y="1174769"/>
          <a:ext cx="9741877" cy="4340098"/>
        </p:xfrm>
        <a:graphic>
          <a:graphicData uri="http://schemas.openxmlformats.org/drawingml/2006/table">
            <a:tbl>
              <a:tblPr firstRow="1" bandRow="1">
                <a:tableStyleId>{5DA37D80-6434-44D0-A028-1B22A696006F}</a:tableStyleId>
              </a:tblPr>
              <a:tblGrid>
                <a:gridCol w="3242303">
                  <a:extLst>
                    <a:ext uri="{9D8B030D-6E8A-4147-A177-3AD203B41FA5}">
                      <a16:colId xmlns:a16="http://schemas.microsoft.com/office/drawing/2014/main" val="1876943079"/>
                    </a:ext>
                  </a:extLst>
                </a:gridCol>
                <a:gridCol w="3249787">
                  <a:extLst>
                    <a:ext uri="{9D8B030D-6E8A-4147-A177-3AD203B41FA5}">
                      <a16:colId xmlns:a16="http://schemas.microsoft.com/office/drawing/2014/main" val="1281249327"/>
                    </a:ext>
                  </a:extLst>
                </a:gridCol>
                <a:gridCol w="3249787">
                  <a:extLst>
                    <a:ext uri="{9D8B030D-6E8A-4147-A177-3AD203B41FA5}">
                      <a16:colId xmlns:a16="http://schemas.microsoft.com/office/drawing/2014/main" val="212584455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effectLst>
                            <a:outerShdw blurRad="38100" dist="38100" dir="2700000" algn="tl">
                              <a:srgbClr val="000000">
                                <a:alpha val="43137"/>
                              </a:srgbClr>
                            </a:outerShdw>
                          </a:effectLst>
                        </a:rPr>
                        <a:t>ΔΡΑΣΕΙΣ</a:t>
                      </a:r>
                      <a:endParaRPr lang="en-GB" sz="20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a:effectLst>
                            <a:outerShdw blurRad="38100" dist="38100" dir="2700000" algn="tl">
                              <a:srgbClr val="000000">
                                <a:alpha val="43137"/>
                              </a:srgbClr>
                            </a:outerShdw>
                          </a:effectLst>
                        </a:rPr>
                        <a:t>ΚΑΤΑΛΗΚΤΙΚΗ ΗΜΕΡΟΜΗΝΙΑ</a:t>
                      </a:r>
                      <a:endParaRPr lang="en-GB" sz="2000" b="1" dirty="0">
                        <a:effectLst>
                          <a:outerShdw blurRad="38100" dist="38100" dir="2700000" algn="tl">
                            <a:srgbClr val="000000">
                              <a:alpha val="43137"/>
                            </a:srgbClr>
                          </a:outerShdw>
                        </a:effectLst>
                      </a:endParaRPr>
                    </a:p>
                    <a:p>
                      <a:endParaRPr lang="el-GR" sz="2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l-GR" sz="2000" dirty="0">
                          <a:effectLst>
                            <a:outerShdw blurRad="38100" dist="38100" dir="2700000" algn="tl">
                              <a:srgbClr val="000000">
                                <a:alpha val="43137"/>
                              </a:srgbClr>
                            </a:outerShdw>
                          </a:effectLst>
                        </a:rPr>
                        <a:t>ΓΙΑ ΣΧΕΔΙΑ ΠΟΥ ΞΕΚΙΝΟΥΝ</a:t>
                      </a:r>
                      <a:endParaRPr lang="el-GR" sz="2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4005053933"/>
                  </a:ext>
                </a:extLst>
              </a:tr>
              <a:tr h="370840">
                <a:tc rowSpan="2">
                  <a:txBody>
                    <a:bodyPr/>
                    <a:lstStyle/>
                    <a:p>
                      <a:pPr algn="l">
                        <a:lnSpc>
                          <a:spcPct val="107000"/>
                        </a:lnSpc>
                        <a:spcAft>
                          <a:spcPts val="800"/>
                        </a:spcAft>
                      </a:pPr>
                      <a:r>
                        <a:rPr lang="el-GR" sz="2000" b="1" dirty="0">
                          <a:solidFill>
                            <a:srgbClr val="545454"/>
                          </a:solidFill>
                          <a:effectLst/>
                        </a:rPr>
                        <a:t>Έργα Αλληλεγγύης</a:t>
                      </a:r>
                    </a:p>
                    <a:p>
                      <a:pPr algn="l">
                        <a:lnSpc>
                          <a:spcPct val="107000"/>
                        </a:lnSpc>
                        <a:spcAft>
                          <a:spcPts val="800"/>
                        </a:spcAft>
                      </a:pPr>
                      <a:r>
                        <a:rPr lang="en-GB" sz="2000" b="1" dirty="0">
                          <a:solidFill>
                            <a:srgbClr val="545454"/>
                          </a:solidFill>
                          <a:effectLst/>
                        </a:rPr>
                        <a:t>ESC 30</a:t>
                      </a:r>
                    </a:p>
                    <a:p>
                      <a:pPr algn="l"/>
                      <a:endParaRPr lang="el-GR" sz="2000" b="0" dirty="0">
                        <a:solidFill>
                          <a:srgbClr val="545454"/>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r>
                        <a:rPr lang="el-GR" sz="1800" b="0" dirty="0">
                          <a:solidFill>
                            <a:srgbClr val="545454"/>
                          </a:solidFill>
                        </a:rPr>
                        <a:t>2</a:t>
                      </a:r>
                      <a:r>
                        <a:rPr lang="en-US" sz="1800" b="0" dirty="0">
                          <a:solidFill>
                            <a:srgbClr val="545454"/>
                          </a:solidFill>
                        </a:rPr>
                        <a:t>0 </a:t>
                      </a:r>
                      <a:r>
                        <a:rPr lang="el-GR" sz="1800" b="0" dirty="0">
                          <a:solidFill>
                            <a:srgbClr val="545454"/>
                          </a:solidFill>
                        </a:rPr>
                        <a:t>Φεβρουαρίου  2025</a:t>
                      </a:r>
                      <a:endParaRPr lang="el-GR" sz="1800" b="0" dirty="0">
                        <a:solidFill>
                          <a:srgbClr val="545454"/>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lnSpc>
                          <a:spcPct val="107000"/>
                        </a:lnSpc>
                        <a:spcAft>
                          <a:spcPts val="800"/>
                        </a:spcAft>
                      </a:pPr>
                      <a:r>
                        <a:rPr lang="el-GR" sz="1800" b="0" dirty="0">
                          <a:solidFill>
                            <a:srgbClr val="545454"/>
                          </a:solidFill>
                          <a:effectLst/>
                        </a:rPr>
                        <a:t>1η Ιουνίου -</a:t>
                      </a:r>
                      <a:r>
                        <a:rPr lang="en-GB" sz="1800" b="0" dirty="0">
                          <a:solidFill>
                            <a:srgbClr val="545454"/>
                          </a:solidFill>
                          <a:effectLst/>
                        </a:rPr>
                        <a:t> </a:t>
                      </a:r>
                      <a:r>
                        <a:rPr lang="el-GR" sz="1800" b="0" dirty="0">
                          <a:solidFill>
                            <a:srgbClr val="545454"/>
                          </a:solidFill>
                          <a:effectLst/>
                        </a:rPr>
                        <a:t>31η Δεκεμβρίου 2025</a:t>
                      </a: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extLst>
                  <a:ext uri="{0D108BD9-81ED-4DB2-BD59-A6C34878D82A}">
                    <a16:rowId xmlns:a16="http://schemas.microsoft.com/office/drawing/2014/main" val="3513266120"/>
                  </a:ext>
                </a:extLst>
              </a:tr>
              <a:tr h="370840">
                <a:tc vMerge="1">
                  <a:txBody>
                    <a:bodyPr/>
                    <a:lstStyle/>
                    <a:p>
                      <a:endParaRPr lang="el-GR" dirty="0"/>
                    </a:p>
                  </a:txBody>
                  <a:tcPr/>
                </a:tc>
                <a:tc>
                  <a:txBody>
                    <a:bodyPr/>
                    <a:lstStyle/>
                    <a:p>
                      <a:pPr algn="l"/>
                      <a:r>
                        <a:rPr lang="el-GR" sz="1800" b="0" kern="1200" dirty="0">
                          <a:solidFill>
                            <a:srgbClr val="545454"/>
                          </a:solidFill>
                        </a:rPr>
                        <a:t>01 Οκτωβρίου 2025</a:t>
                      </a:r>
                      <a:endParaRPr lang="el-GR" sz="1800" b="0" kern="1200" dirty="0">
                        <a:solidFill>
                          <a:srgbClr val="545454"/>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l-GR" sz="1800" b="0" dirty="0">
                          <a:solidFill>
                            <a:srgbClr val="545454"/>
                          </a:solidFill>
                          <a:effectLst/>
                        </a:rPr>
                        <a:t>1η Ιανουαρίου -</a:t>
                      </a:r>
                      <a:r>
                        <a:rPr lang="en-GB" sz="1800" b="0" dirty="0">
                          <a:solidFill>
                            <a:srgbClr val="545454"/>
                          </a:solidFill>
                          <a:effectLst/>
                        </a:rPr>
                        <a:t> </a:t>
                      </a:r>
                      <a:r>
                        <a:rPr lang="el-GR" sz="1800" b="0" dirty="0">
                          <a:solidFill>
                            <a:srgbClr val="545454"/>
                          </a:solidFill>
                          <a:effectLst/>
                        </a:rPr>
                        <a:t>31η Μαΐου 2026</a:t>
                      </a: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extLst>
                  <a:ext uri="{0D108BD9-81ED-4DB2-BD59-A6C34878D82A}">
                    <a16:rowId xmlns:a16="http://schemas.microsoft.com/office/drawing/2014/main" val="546812931"/>
                  </a:ext>
                </a:extLst>
              </a:tr>
              <a:tr h="776679">
                <a:tc>
                  <a:txBody>
                    <a:bodyPr/>
                    <a:lstStyle/>
                    <a:p>
                      <a:pPr algn="l">
                        <a:lnSpc>
                          <a:spcPct val="107000"/>
                        </a:lnSpc>
                        <a:spcAft>
                          <a:spcPts val="800"/>
                        </a:spcAft>
                      </a:pPr>
                      <a:r>
                        <a:rPr lang="el-GR" sz="2000" b="1" dirty="0">
                          <a:solidFill>
                            <a:srgbClr val="545454"/>
                          </a:solidFill>
                          <a:effectLst/>
                        </a:rPr>
                        <a:t>Σχέδια Εθελοντισμού</a:t>
                      </a:r>
                      <a:endParaRPr lang="en-GB" sz="2000" b="1" dirty="0">
                        <a:solidFill>
                          <a:srgbClr val="545454"/>
                        </a:solidFill>
                        <a:effectLst/>
                      </a:endParaRPr>
                    </a:p>
                    <a:p>
                      <a:pPr algn="l">
                        <a:lnSpc>
                          <a:spcPct val="107000"/>
                        </a:lnSpc>
                        <a:spcAft>
                          <a:spcPts val="800"/>
                        </a:spcAft>
                      </a:pPr>
                      <a:r>
                        <a:rPr lang="en-GB" sz="2000" b="1" dirty="0">
                          <a:solidFill>
                            <a:srgbClr val="545454"/>
                          </a:solidFill>
                          <a:effectLst/>
                        </a:rPr>
                        <a:t>ESC 51</a:t>
                      </a:r>
                    </a:p>
                    <a:p>
                      <a:pPr algn="l"/>
                      <a:endParaRPr lang="el-GR" sz="2000" b="0" dirty="0">
                        <a:solidFill>
                          <a:srgbClr val="545454"/>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algn="l">
                        <a:lnSpc>
                          <a:spcPct val="107000"/>
                        </a:lnSpc>
                        <a:spcAft>
                          <a:spcPts val="800"/>
                        </a:spcAft>
                      </a:pPr>
                      <a:r>
                        <a:rPr lang="el-GR" sz="1800" b="0" dirty="0">
                          <a:solidFill>
                            <a:srgbClr val="545454"/>
                          </a:solidFill>
                          <a:effectLst/>
                        </a:rPr>
                        <a:t>20 Φεβρουαρίου 2025</a:t>
                      </a: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tc>
                  <a:txBody>
                    <a:bodyPr/>
                    <a:lstStyle/>
                    <a:p>
                      <a:pPr algn="l">
                        <a:lnSpc>
                          <a:spcPct val="107000"/>
                        </a:lnSpc>
                        <a:spcAft>
                          <a:spcPts val="800"/>
                        </a:spcAft>
                      </a:pPr>
                      <a:r>
                        <a:rPr lang="el-GR" sz="1800" b="0" dirty="0">
                          <a:solidFill>
                            <a:srgbClr val="545454"/>
                          </a:solidFill>
                          <a:effectLst/>
                        </a:rPr>
                        <a:t>1η Ιουνίου -</a:t>
                      </a:r>
                      <a:r>
                        <a:rPr lang="en-GB" sz="1800" b="0" dirty="0">
                          <a:solidFill>
                            <a:srgbClr val="545454"/>
                          </a:solidFill>
                          <a:effectLst/>
                        </a:rPr>
                        <a:t> </a:t>
                      </a:r>
                      <a:r>
                        <a:rPr lang="el-GR" sz="1800" b="0" dirty="0">
                          <a:solidFill>
                            <a:srgbClr val="545454"/>
                          </a:solidFill>
                          <a:effectLst/>
                        </a:rPr>
                        <a:t>31η Δεκεμβρίου 2025</a:t>
                      </a: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extLst>
                  <a:ext uri="{0D108BD9-81ED-4DB2-BD59-A6C34878D82A}">
                    <a16:rowId xmlns:a16="http://schemas.microsoft.com/office/drawing/2014/main" val="3964670534"/>
                  </a:ext>
                </a:extLst>
              </a:tr>
              <a:tr h="776679">
                <a:tc>
                  <a:txBody>
                    <a:bodyPr/>
                    <a:lstStyle/>
                    <a:p>
                      <a:pPr marL="0" algn="l" defTabSz="914400" rtl="0" eaLnBrk="1" latinLnBrk="0" hangingPunct="1">
                        <a:lnSpc>
                          <a:spcPct val="107000"/>
                        </a:lnSpc>
                        <a:spcAft>
                          <a:spcPts val="800"/>
                        </a:spcAft>
                      </a:pPr>
                      <a:r>
                        <a:rPr lang="el-GR" sz="2000" b="1" kern="1200" dirty="0">
                          <a:solidFill>
                            <a:srgbClr val="545454"/>
                          </a:solidFill>
                          <a:effectLst/>
                        </a:rPr>
                        <a:t>Σήμα Ποιότητας</a:t>
                      </a:r>
                    </a:p>
                    <a:p>
                      <a:pPr marL="0" algn="l" defTabSz="914400" rtl="0" eaLnBrk="1" latinLnBrk="0" hangingPunct="1">
                        <a:lnSpc>
                          <a:spcPct val="107000"/>
                        </a:lnSpc>
                        <a:spcAft>
                          <a:spcPts val="800"/>
                        </a:spcAft>
                      </a:pPr>
                      <a:r>
                        <a:rPr lang="en-US" sz="2000" b="1" kern="1200" dirty="0">
                          <a:solidFill>
                            <a:srgbClr val="545454"/>
                          </a:solidFill>
                          <a:effectLst/>
                        </a:rPr>
                        <a:t>ESC50</a:t>
                      </a:r>
                      <a:endParaRPr lang="el-GR" sz="2000" b="1" kern="1200" dirty="0">
                        <a:solidFill>
                          <a:srgbClr val="545454"/>
                        </a:solidFill>
                        <a:effectLst/>
                        <a:latin typeface="+mn-lt"/>
                        <a:ea typeface="+mn-ea"/>
                        <a:cs typeface="+mn-cs"/>
                      </a:endParaRPr>
                    </a:p>
                  </a:txBody>
                  <a:tcPr/>
                </a:tc>
                <a:tc gridSpan="2">
                  <a:txBody>
                    <a:bodyPr/>
                    <a:lstStyle/>
                    <a:p>
                      <a:pPr algn="ctr">
                        <a:lnSpc>
                          <a:spcPct val="107000"/>
                        </a:lnSpc>
                        <a:spcAft>
                          <a:spcPts val="800"/>
                        </a:spcAft>
                      </a:pPr>
                      <a:r>
                        <a:rPr lang="el-GR" sz="1800" b="0" kern="1200" dirty="0">
                          <a:solidFill>
                            <a:srgbClr val="545454"/>
                          </a:solidFill>
                          <a:effectLst/>
                        </a:rPr>
                        <a:t>Κατά τη διάρκεια της χρονιάς</a:t>
                      </a:r>
                      <a:endParaRPr lang="en-GB" sz="1800" b="0" kern="1200" dirty="0">
                        <a:solidFill>
                          <a:srgbClr val="545454"/>
                        </a:solidFill>
                        <a:effectLst/>
                        <a:latin typeface="+mn-lt"/>
                        <a:ea typeface="+mn-ea"/>
                        <a:cs typeface="+mn-cs"/>
                      </a:endParaRPr>
                    </a:p>
                  </a:txBody>
                  <a:tcPr marL="60420" marR="60420" marT="0" marB="0" anchor="ctr"/>
                </a:tc>
                <a:tc hMerge="1">
                  <a:txBody>
                    <a:bodyPr/>
                    <a:lstStyle/>
                    <a:p>
                      <a:pPr algn="l">
                        <a:lnSpc>
                          <a:spcPct val="107000"/>
                        </a:lnSpc>
                        <a:spcAft>
                          <a:spcPts val="800"/>
                        </a:spcAft>
                      </a:pPr>
                      <a:endParaRPr lang="en-GB" sz="1800" b="0" dirty="0">
                        <a:solidFill>
                          <a:srgbClr val="545454"/>
                        </a:solidFill>
                        <a:effectLst/>
                        <a:latin typeface="Roboto" panose="02000000000000000000" pitchFamily="2" charset="0"/>
                        <a:ea typeface="Roboto" panose="02000000000000000000" pitchFamily="2" charset="0"/>
                        <a:cs typeface="Roboto" panose="02000000000000000000" pitchFamily="2" charset="0"/>
                      </a:endParaRPr>
                    </a:p>
                  </a:txBody>
                  <a:tcPr marL="60420" marR="60420" marT="0" marB="0" anchor="ctr"/>
                </a:tc>
                <a:extLst>
                  <a:ext uri="{0D108BD9-81ED-4DB2-BD59-A6C34878D82A}">
                    <a16:rowId xmlns:a16="http://schemas.microsoft.com/office/drawing/2014/main" val="3677816966"/>
                  </a:ext>
                </a:extLst>
              </a:tr>
            </a:tbl>
          </a:graphicData>
        </a:graphic>
      </p:graphicFrame>
      <p:pic>
        <p:nvPicPr>
          <p:cNvPr id="6" name="Picture 5" descr="Graphical user interface&#10;&#10;Description automatically generated with medium confidence">
            <a:extLst>
              <a:ext uri="{FF2B5EF4-FFF2-40B4-BE49-F238E27FC236}">
                <a16:creationId xmlns:a16="http://schemas.microsoft.com/office/drawing/2014/main" id="{BDDABC81-CB0F-1150-D8B5-29C1C93210EE}"/>
              </a:ext>
            </a:extLst>
          </p:cNvPr>
          <p:cNvPicPr>
            <a:picLocks noChangeAspect="1"/>
          </p:cNvPicPr>
          <p:nvPr/>
        </p:nvPicPr>
        <p:blipFill>
          <a:blip r:embed="rId4"/>
          <a:stretch>
            <a:fillRect/>
          </a:stretch>
        </p:blipFill>
        <p:spPr>
          <a:xfrm>
            <a:off x="8474717" y="5372231"/>
            <a:ext cx="2765453" cy="1326470"/>
          </a:xfrm>
          <a:prstGeom prst="rect">
            <a:avLst/>
          </a:prstGeom>
        </p:spPr>
      </p:pic>
    </p:spTree>
    <p:extLst>
      <p:ext uri="{BB962C8B-B14F-4D97-AF65-F5344CB8AC3E}">
        <p14:creationId xmlns:p14="http://schemas.microsoft.com/office/powerpoint/2010/main" val="152752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white envelope&#10;&#10;Description automatically generated with medium confidence">
            <a:extLst>
              <a:ext uri="{FF2B5EF4-FFF2-40B4-BE49-F238E27FC236}">
                <a16:creationId xmlns:a16="http://schemas.microsoft.com/office/drawing/2014/main" id="{12DD1F1D-CEDE-973A-8DB5-81819050C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E05021B-CCFE-862A-BDF5-889E1EB48F78}"/>
              </a:ext>
            </a:extLst>
          </p:cNvPr>
          <p:cNvSpPr/>
          <p:nvPr/>
        </p:nvSpPr>
        <p:spPr>
          <a:xfrm>
            <a:off x="7295887" y="5734334"/>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8" name="Picture 7" descr="Graphical user interface&#10;&#10;Description automatically generated with medium confidence">
            <a:extLst>
              <a:ext uri="{FF2B5EF4-FFF2-40B4-BE49-F238E27FC236}">
                <a16:creationId xmlns:a16="http://schemas.microsoft.com/office/drawing/2014/main" id="{AD3BCD3C-C60C-6588-8220-805CF803B4F0}"/>
              </a:ext>
            </a:extLst>
          </p:cNvPr>
          <p:cNvPicPr>
            <a:picLocks noChangeAspect="1"/>
          </p:cNvPicPr>
          <p:nvPr/>
        </p:nvPicPr>
        <p:blipFill>
          <a:blip r:embed="rId4"/>
          <a:stretch>
            <a:fillRect/>
          </a:stretch>
        </p:blipFill>
        <p:spPr>
          <a:xfrm>
            <a:off x="8474717" y="5372231"/>
            <a:ext cx="2765453" cy="1326470"/>
          </a:xfrm>
          <a:prstGeom prst="rect">
            <a:avLst/>
          </a:prstGeom>
        </p:spPr>
      </p:pic>
      <p:sp>
        <p:nvSpPr>
          <p:cNvPr id="2" name="TextBox 2"/>
          <p:cNvSpPr txBox="1"/>
          <p:nvPr/>
        </p:nvSpPr>
        <p:spPr>
          <a:xfrm>
            <a:off x="3562655" y="835506"/>
            <a:ext cx="5066688" cy="1231106"/>
          </a:xfrm>
          <a:prstGeom prst="rect">
            <a:avLst/>
          </a:prstGeom>
        </p:spPr>
        <p:txBody>
          <a:bodyPr lIns="0" tIns="0" rIns="0" bIns="0" rtlCol="0" anchor="t">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4000" b="1" i="0" u="none" strike="noStrike" kern="1200" cap="all" spc="0" normalizeH="0" baseline="0" noProof="0" dirty="0" err="1">
                <a:ln>
                  <a:noFill/>
                </a:ln>
                <a:solidFill>
                  <a:srgbClr val="009999"/>
                </a:solidFill>
                <a:effectLst/>
                <a:uLnTx/>
                <a:uFillTx/>
                <a:latin typeface="Kollektif Bold"/>
                <a:cs typeface="Calibri" panose="020F0502020204030204" pitchFamily="34" charset="0"/>
              </a:rPr>
              <a:t>Προϋπολογισμος</a:t>
            </a:r>
            <a:r>
              <a:rPr kumimoji="0" lang="el-GR" sz="4000" b="1" i="0" u="none" strike="noStrike" kern="1200" cap="all" spc="0" normalizeH="0" baseline="0" noProof="0" dirty="0">
                <a:ln>
                  <a:noFill/>
                </a:ln>
                <a:solidFill>
                  <a:srgbClr val="009999"/>
                </a:solidFill>
                <a:effectLst/>
                <a:uLnTx/>
                <a:uFillTx/>
                <a:latin typeface="Kollektif Bold"/>
                <a:cs typeface="Calibri" panose="020F0502020204030204" pitchFamily="34" charset="0"/>
              </a:rPr>
              <a:t> 2025 για την </a:t>
            </a:r>
            <a:r>
              <a:rPr kumimoji="0" lang="el-GR" sz="4000" b="1" i="0" u="none" strike="noStrike" kern="1200" cap="all" spc="0" normalizeH="0" baseline="0" noProof="0" dirty="0" err="1">
                <a:ln>
                  <a:noFill/>
                </a:ln>
                <a:solidFill>
                  <a:srgbClr val="009999"/>
                </a:solidFill>
                <a:effectLst/>
                <a:uLnTx/>
                <a:uFillTx/>
                <a:latin typeface="Kollektif Bold"/>
                <a:cs typeface="Calibri" panose="020F0502020204030204" pitchFamily="34" charset="0"/>
              </a:rPr>
              <a:t>κυπρο</a:t>
            </a:r>
            <a:endParaRPr kumimoji="0" lang="el-GR" sz="4000" b="1" i="0" u="none" strike="noStrike" kern="1200" cap="all" spc="0" normalizeH="0" baseline="0" noProof="0" dirty="0">
              <a:ln>
                <a:noFill/>
              </a:ln>
              <a:solidFill>
                <a:srgbClr val="009999"/>
              </a:solidFill>
              <a:effectLst/>
              <a:uLnTx/>
              <a:uFillTx/>
              <a:latin typeface="Kollektif Bold"/>
              <a:cs typeface="Calibri" panose="020F0502020204030204" pitchFamily="34" charset="0"/>
            </a:endParaRPr>
          </a:p>
        </p:txBody>
      </p:sp>
      <p:graphicFrame>
        <p:nvGraphicFramePr>
          <p:cNvPr id="9" name="Table 8">
            <a:extLst>
              <a:ext uri="{FF2B5EF4-FFF2-40B4-BE49-F238E27FC236}">
                <a16:creationId xmlns:a16="http://schemas.microsoft.com/office/drawing/2014/main" id="{621BB14B-C32F-0EE3-5025-B6A9834D9894}"/>
              </a:ext>
            </a:extLst>
          </p:cNvPr>
          <p:cNvGraphicFramePr>
            <a:graphicFrameLocks noGrp="1"/>
          </p:cNvGraphicFramePr>
          <p:nvPr>
            <p:extLst>
              <p:ext uri="{D42A27DB-BD31-4B8C-83A1-F6EECF244321}">
                <p14:modId xmlns:p14="http://schemas.microsoft.com/office/powerpoint/2010/main" val="3498962651"/>
              </p:ext>
            </p:extLst>
          </p:nvPr>
        </p:nvGraphicFramePr>
        <p:xfrm>
          <a:off x="1637242" y="3038352"/>
          <a:ext cx="8555270" cy="1605637"/>
        </p:xfrm>
        <a:graphic>
          <a:graphicData uri="http://schemas.openxmlformats.org/drawingml/2006/table">
            <a:tbl>
              <a:tblPr firstRow="1" firstCol="1" bandRow="1">
                <a:tableStyleId>{68D230F3-CF80-4859-8CE7-A43EE81993B5}</a:tableStyleId>
              </a:tblPr>
              <a:tblGrid>
                <a:gridCol w="2312234">
                  <a:extLst>
                    <a:ext uri="{9D8B030D-6E8A-4147-A177-3AD203B41FA5}">
                      <a16:colId xmlns:a16="http://schemas.microsoft.com/office/drawing/2014/main" val="1007214609"/>
                    </a:ext>
                  </a:extLst>
                </a:gridCol>
                <a:gridCol w="3237129">
                  <a:extLst>
                    <a:ext uri="{9D8B030D-6E8A-4147-A177-3AD203B41FA5}">
                      <a16:colId xmlns:a16="http://schemas.microsoft.com/office/drawing/2014/main" val="3569012015"/>
                    </a:ext>
                  </a:extLst>
                </a:gridCol>
                <a:gridCol w="3005907">
                  <a:extLst>
                    <a:ext uri="{9D8B030D-6E8A-4147-A177-3AD203B41FA5}">
                      <a16:colId xmlns:a16="http://schemas.microsoft.com/office/drawing/2014/main" val="1582161186"/>
                    </a:ext>
                  </a:extLst>
                </a:gridCol>
              </a:tblGrid>
              <a:tr h="720080">
                <a:tc>
                  <a:txBody>
                    <a:bodyPr/>
                    <a:lstStyle/>
                    <a:p>
                      <a:pPr algn="ctr"/>
                      <a:r>
                        <a:rPr lang="el-GR" sz="2000" dirty="0">
                          <a:solidFill>
                            <a:schemeClr val="bg1"/>
                          </a:solidFill>
                          <a:effectLst/>
                        </a:rPr>
                        <a:t>Σύνολο</a:t>
                      </a:r>
                      <a:endParaRPr lang="el-GR" sz="20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r>
                        <a:rPr lang="el-GR" sz="2000" dirty="0">
                          <a:effectLst/>
                        </a:rPr>
                        <a:t>Έργα Αλληλεγγύης </a:t>
                      </a:r>
                      <a:endParaRPr lang="el-GR" sz="20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000" dirty="0">
                          <a:effectLst/>
                        </a:rPr>
                        <a:t>Σχέδια Εθελοντισμού</a:t>
                      </a:r>
                      <a:endParaRPr lang="el-GR" sz="2000" dirty="0">
                        <a:solidFill>
                          <a:srgbClr val="000000"/>
                        </a:solidFill>
                        <a:effectLst/>
                      </a:endParaRPr>
                    </a:p>
                    <a:p>
                      <a:pPr algn="ctr"/>
                      <a:r>
                        <a:rPr lang="en-GB" sz="2000" dirty="0">
                          <a:effectLst/>
                        </a:rPr>
                        <a:t> </a:t>
                      </a:r>
                      <a:endParaRPr lang="el-GR" sz="20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63470193"/>
                  </a:ext>
                </a:extLst>
              </a:tr>
              <a:tr h="885557">
                <a:tc>
                  <a:txBody>
                    <a:bodyPr/>
                    <a:lstStyle/>
                    <a:p>
                      <a:pPr algn="ctr"/>
                      <a:endParaRPr lang="el-GR" sz="1800" dirty="0">
                        <a:effectLst/>
                      </a:endParaRPr>
                    </a:p>
                    <a:p>
                      <a:pPr algn="ctr"/>
                      <a:r>
                        <a:rPr lang="el-GR" sz="2000" dirty="0">
                          <a:effectLst/>
                        </a:rPr>
                        <a:t>€1.121.913</a:t>
                      </a:r>
                      <a:endParaRPr lang="el-GR" sz="2000" dirty="0">
                        <a:effectLst/>
                        <a:latin typeface="+mn-lt"/>
                        <a:cs typeface="Calibri" panose="020F0502020204030204" pitchFamily="34" charset="0"/>
                      </a:endParaRPr>
                    </a:p>
                  </a:txBody>
                  <a:tcPr marL="68580" marR="68580" marT="0" marB="0"/>
                </a:tc>
                <a:tc>
                  <a:txBody>
                    <a:bodyPr/>
                    <a:lstStyle/>
                    <a:p>
                      <a:pPr algn="ctr"/>
                      <a:endParaRPr lang="el-GR" sz="1800" dirty="0">
                        <a:effectLst/>
                      </a:endParaRPr>
                    </a:p>
                    <a:p>
                      <a:pPr algn="ctr"/>
                      <a:r>
                        <a:rPr lang="el-GR" sz="1800" dirty="0">
                          <a:effectLst/>
                        </a:rPr>
                        <a:t>€</a:t>
                      </a:r>
                      <a:r>
                        <a:rPr lang="en-US" sz="1800" dirty="0">
                          <a:effectLst/>
                        </a:rPr>
                        <a:t>178.211</a:t>
                      </a:r>
                      <a:endParaRPr lang="el-GR" sz="18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tc>
                  <a:txBody>
                    <a:bodyPr/>
                    <a:lstStyle/>
                    <a:p>
                      <a:pPr algn="ctr"/>
                      <a:endParaRPr lang="el-GR" sz="18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800" dirty="0">
                          <a:effectLst/>
                        </a:rPr>
                        <a:t>€</a:t>
                      </a:r>
                      <a:r>
                        <a:rPr lang="en-US" sz="1800" dirty="0">
                          <a:effectLst/>
                        </a:rPr>
                        <a:t>943.702</a:t>
                      </a:r>
                      <a:endParaRPr lang="el-GR" sz="1800" dirty="0">
                        <a:solidFill>
                          <a:srgbClr val="000000"/>
                        </a:solidFill>
                        <a:effectLst/>
                      </a:endParaRPr>
                    </a:p>
                    <a:p>
                      <a:pPr algn="ctr"/>
                      <a:r>
                        <a:rPr lang="en-GB" sz="1800" dirty="0">
                          <a:effectLst/>
                        </a:rPr>
                        <a:t> </a:t>
                      </a:r>
                      <a:endParaRPr lang="el-GR" sz="1800" dirty="0">
                        <a:solidFill>
                          <a:srgbClr val="000000"/>
                        </a:solidFill>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03588945"/>
                  </a:ext>
                </a:extLst>
              </a:tr>
            </a:tbl>
          </a:graphicData>
        </a:graphic>
      </p:graphicFrame>
    </p:spTree>
    <p:extLst>
      <p:ext uri="{BB962C8B-B14F-4D97-AF65-F5344CB8AC3E}">
        <p14:creationId xmlns:p14="http://schemas.microsoft.com/office/powerpoint/2010/main" val="3954321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935B-A8F1-773D-BFDB-C233B3FE90A8}"/>
            </a:ext>
          </a:extLst>
        </p:cNvPr>
        <p:cNvGrpSpPr/>
        <p:nvPr/>
      </p:nvGrpSpPr>
      <p:grpSpPr>
        <a:xfrm>
          <a:off x="0" y="0"/>
          <a:ext cx="0" cy="0"/>
          <a:chOff x="0" y="0"/>
          <a:chExt cx="0" cy="0"/>
        </a:xfrm>
      </p:grpSpPr>
      <p:grpSp>
        <p:nvGrpSpPr>
          <p:cNvPr id="18" name="Group 18">
            <a:extLst>
              <a:ext uri="{FF2B5EF4-FFF2-40B4-BE49-F238E27FC236}">
                <a16:creationId xmlns:a16="http://schemas.microsoft.com/office/drawing/2014/main" id="{CA78601B-F947-83C0-EE41-5EB1EFF9CACA}"/>
              </a:ext>
            </a:extLst>
          </p:cNvPr>
          <p:cNvGrpSpPr/>
          <p:nvPr/>
        </p:nvGrpSpPr>
        <p:grpSpPr>
          <a:xfrm rot="2700000">
            <a:off x="-1270954" y="-2271201"/>
            <a:ext cx="4943599" cy="2376730"/>
            <a:chOff x="0" y="0"/>
            <a:chExt cx="660400" cy="317500"/>
          </a:xfrm>
        </p:grpSpPr>
        <p:sp>
          <p:nvSpPr>
            <p:cNvPr id="19" name="Freeform 19">
              <a:extLst>
                <a:ext uri="{FF2B5EF4-FFF2-40B4-BE49-F238E27FC236}">
                  <a16:creationId xmlns:a16="http://schemas.microsoft.com/office/drawing/2014/main" id="{7E091B0A-9E79-A85E-10A0-5F3230C451D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0" name="TextBox 20">
              <a:extLst>
                <a:ext uri="{FF2B5EF4-FFF2-40B4-BE49-F238E27FC236}">
                  <a16:creationId xmlns:a16="http://schemas.microsoft.com/office/drawing/2014/main" id="{7857703D-1D50-3B59-895E-385BD91EEC8D}"/>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1" name="AutoShape 21">
            <a:extLst>
              <a:ext uri="{FF2B5EF4-FFF2-40B4-BE49-F238E27FC236}">
                <a16:creationId xmlns:a16="http://schemas.microsoft.com/office/drawing/2014/main" id="{169FC863-18BF-8CCF-BF27-7EAC54358D85}"/>
              </a:ext>
            </a:extLst>
          </p:cNvPr>
          <p:cNvSpPr/>
          <p:nvPr/>
        </p:nvSpPr>
        <p:spPr>
          <a:xfrm>
            <a:off x="-1579363" y="-1724835"/>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2" name="AutoShape 22">
            <a:extLst>
              <a:ext uri="{FF2B5EF4-FFF2-40B4-BE49-F238E27FC236}">
                <a16:creationId xmlns:a16="http://schemas.microsoft.com/office/drawing/2014/main" id="{A0E8C712-AEBF-9078-29A3-96C50F1CD393}"/>
              </a:ext>
            </a:extLst>
          </p:cNvPr>
          <p:cNvSpPr/>
          <p:nvPr/>
        </p:nvSpPr>
        <p:spPr>
          <a:xfrm>
            <a:off x="-1721993" y="-1516384"/>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3" name="AutoShape 23">
            <a:extLst>
              <a:ext uri="{FF2B5EF4-FFF2-40B4-BE49-F238E27FC236}">
                <a16:creationId xmlns:a16="http://schemas.microsoft.com/office/drawing/2014/main" id="{EC215735-23B3-1925-91A1-FBBB9E34BB6E}"/>
              </a:ext>
            </a:extLst>
          </p:cNvPr>
          <p:cNvSpPr/>
          <p:nvPr/>
        </p:nvSpPr>
        <p:spPr>
          <a:xfrm>
            <a:off x="-1841728" y="-1277404"/>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4" name="AutoShape 24">
            <a:extLst>
              <a:ext uri="{FF2B5EF4-FFF2-40B4-BE49-F238E27FC236}">
                <a16:creationId xmlns:a16="http://schemas.microsoft.com/office/drawing/2014/main" id="{E4B04B99-09CC-CCEC-3270-A238ED18CE39}"/>
              </a:ext>
            </a:extLst>
          </p:cNvPr>
          <p:cNvSpPr/>
          <p:nvPr/>
        </p:nvSpPr>
        <p:spPr>
          <a:xfrm>
            <a:off x="-1926164" y="-1019892"/>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5" name="AutoShape 25">
            <a:extLst>
              <a:ext uri="{FF2B5EF4-FFF2-40B4-BE49-F238E27FC236}">
                <a16:creationId xmlns:a16="http://schemas.microsoft.com/office/drawing/2014/main" id="{CA83FEF9-494F-B670-21BD-4E453495625C}"/>
              </a:ext>
            </a:extLst>
          </p:cNvPr>
          <p:cNvSpPr/>
          <p:nvPr/>
        </p:nvSpPr>
        <p:spPr>
          <a:xfrm>
            <a:off x="-2022067" y="-726775"/>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6" name="AutoShape 26">
            <a:extLst>
              <a:ext uri="{FF2B5EF4-FFF2-40B4-BE49-F238E27FC236}">
                <a16:creationId xmlns:a16="http://schemas.microsoft.com/office/drawing/2014/main" id="{1758195F-EE5D-F483-294C-C1E4635A7991}"/>
              </a:ext>
            </a:extLst>
          </p:cNvPr>
          <p:cNvSpPr/>
          <p:nvPr/>
        </p:nvSpPr>
        <p:spPr>
          <a:xfrm>
            <a:off x="-2102613" y="-430959"/>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7" name="AutoShape 27">
            <a:extLst>
              <a:ext uri="{FF2B5EF4-FFF2-40B4-BE49-F238E27FC236}">
                <a16:creationId xmlns:a16="http://schemas.microsoft.com/office/drawing/2014/main" id="{7C10E08F-B396-DAD6-0685-898B3BB92886}"/>
              </a:ext>
            </a:extLst>
          </p:cNvPr>
          <p:cNvSpPr/>
          <p:nvPr/>
        </p:nvSpPr>
        <p:spPr>
          <a:xfrm>
            <a:off x="-2085435" y="-56537"/>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3" name="Group 2">
            <a:extLst>
              <a:ext uri="{FF2B5EF4-FFF2-40B4-BE49-F238E27FC236}">
                <a16:creationId xmlns:a16="http://schemas.microsoft.com/office/drawing/2014/main" id="{D0A77CD4-9AC5-B94E-123B-F5FE58577E26}"/>
              </a:ext>
            </a:extLst>
          </p:cNvPr>
          <p:cNvGrpSpPr/>
          <p:nvPr/>
        </p:nvGrpSpPr>
        <p:grpSpPr>
          <a:xfrm>
            <a:off x="9931972" y="-80797"/>
            <a:ext cx="2118360" cy="2429921"/>
            <a:chOff x="9131271" y="4463249"/>
            <a:chExt cx="2118360" cy="2429921"/>
          </a:xfrm>
        </p:grpSpPr>
        <p:pic>
          <p:nvPicPr>
            <p:cNvPr id="4" name="Picture 3" descr="A logo on a black background&#10;&#10;Description automatically generated">
              <a:extLst>
                <a:ext uri="{FF2B5EF4-FFF2-40B4-BE49-F238E27FC236}">
                  <a16:creationId xmlns:a16="http://schemas.microsoft.com/office/drawing/2014/main" id="{F16678CB-5DA3-A932-C0E3-218D9876A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83499645-C12D-391B-2DA3-9DE39FD3C355}"/>
                </a:ext>
              </a:extLst>
            </p:cNvPr>
            <p:cNvPicPr>
              <a:picLocks noChangeAspect="1"/>
            </p:cNvPicPr>
            <p:nvPr/>
          </p:nvPicPr>
          <p:blipFill>
            <a:blip r:embed="rId5"/>
            <a:stretch>
              <a:fillRect/>
            </a:stretch>
          </p:blipFill>
          <p:spPr>
            <a:xfrm>
              <a:off x="9659074" y="6319262"/>
              <a:ext cx="1196495" cy="573908"/>
            </a:xfrm>
            <a:prstGeom prst="rect">
              <a:avLst/>
            </a:prstGeom>
          </p:spPr>
        </p:pic>
      </p:grpSp>
      <p:sp>
        <p:nvSpPr>
          <p:cNvPr id="6" name="TextBox 5">
            <a:extLst>
              <a:ext uri="{FF2B5EF4-FFF2-40B4-BE49-F238E27FC236}">
                <a16:creationId xmlns:a16="http://schemas.microsoft.com/office/drawing/2014/main" id="{5E1476B4-B431-34AA-BE2B-E560B6ADA5EA}"/>
              </a:ext>
            </a:extLst>
          </p:cNvPr>
          <p:cNvSpPr txBox="1"/>
          <p:nvPr/>
        </p:nvSpPr>
        <p:spPr>
          <a:xfrm>
            <a:off x="2599987" y="722449"/>
            <a:ext cx="9205679" cy="5610895"/>
          </a:xfrm>
          <a:prstGeom prst="rect">
            <a:avLst/>
          </a:prstGeom>
          <a:noFill/>
        </p:spPr>
        <p:txBody>
          <a:bodyPr wrap="square">
            <a:spAutoFit/>
          </a:bodyPr>
          <a:lstStyle/>
          <a:p>
            <a:pPr marL="285750" indent="-285750">
              <a:lnSpc>
                <a:spcPct val="150000"/>
              </a:lnSpc>
              <a:buClr>
                <a:srgbClr val="9999FF"/>
              </a:buClr>
              <a:buFont typeface="Wingdings" panose="05000000000000000000" pitchFamily="2" charset="2"/>
              <a:buChar char="ü"/>
            </a:pPr>
            <a:r>
              <a:rPr lang="el-GR" sz="1733" b="1" u="sng" dirty="0">
                <a:solidFill>
                  <a:srgbClr val="545454"/>
                </a:solidFill>
                <a:ea typeface="Calibri"/>
                <a:cs typeface="Calibri"/>
                <a:sym typeface="Calibri"/>
                <a:hlinkClick r:id="rId6">
                  <a:extLst>
                    <a:ext uri="{A12FA001-AC4F-418D-AE19-62706E023703}">
                      <ahyp:hlinkClr xmlns:ahyp="http://schemas.microsoft.com/office/drawing/2018/hyperlinkcolor" val="tx"/>
                    </a:ext>
                  </a:extLst>
                </a:hlinkClick>
              </a:rPr>
              <a:t>Οδηγός Προγράμματος 2025</a:t>
            </a:r>
            <a:endParaRPr lang="el-GR" sz="1733" b="1" u="sng" dirty="0">
              <a:solidFill>
                <a:srgbClr val="545454"/>
              </a:solidFill>
              <a:ea typeface="Calibri"/>
              <a:cs typeface="Calibri"/>
              <a:sym typeface="Calibri"/>
            </a:endParaRPr>
          </a:p>
          <a:p>
            <a:pPr marL="285750" indent="-285750">
              <a:lnSpc>
                <a:spcPct val="150000"/>
              </a:lnSpc>
              <a:buClr>
                <a:srgbClr val="9999FF"/>
              </a:buClr>
              <a:buFont typeface="Wingdings" panose="05000000000000000000" pitchFamily="2" charset="2"/>
              <a:buChar char="ü"/>
            </a:pPr>
            <a:r>
              <a:rPr lang="el-GR" sz="1733" b="1" u="sng" dirty="0">
                <a:solidFill>
                  <a:srgbClr val="545454"/>
                </a:solidFill>
                <a:ea typeface="Calibri"/>
                <a:cs typeface="Calibri"/>
                <a:sym typeface="Calibri"/>
                <a:hlinkClick r:id="rId7">
                  <a:extLst>
                    <a:ext uri="{A12FA001-AC4F-418D-AE19-62706E023703}">
                      <ahyp:hlinkClr xmlns:ahyp="http://schemas.microsoft.com/office/drawing/2018/hyperlinkcolor" val="tx"/>
                    </a:ext>
                  </a:extLst>
                </a:hlinkClick>
              </a:rPr>
              <a:t>Ευρωπαϊκή Δικτυακή Πύλη της </a:t>
            </a:r>
            <a:r>
              <a:rPr lang="el-GR" sz="1733" b="1" u="sng" dirty="0" err="1">
                <a:solidFill>
                  <a:srgbClr val="545454"/>
                </a:solidFill>
                <a:ea typeface="Calibri"/>
                <a:cs typeface="Calibri"/>
                <a:sym typeface="Calibri"/>
                <a:hlinkClick r:id="rId7">
                  <a:extLst>
                    <a:ext uri="{A12FA001-AC4F-418D-AE19-62706E023703}">
                      <ahyp:hlinkClr xmlns:ahyp="http://schemas.microsoft.com/office/drawing/2018/hyperlinkcolor" val="tx"/>
                    </a:ext>
                  </a:extLst>
                </a:hlinkClick>
              </a:rPr>
              <a:t>Νεοαλαίας</a:t>
            </a:r>
            <a:endParaRPr lang="en-US" sz="1733" b="1" u="sng" dirty="0">
              <a:solidFill>
                <a:srgbClr val="545454"/>
              </a:solidFill>
              <a:ea typeface="Calibri"/>
              <a:cs typeface="Calibri"/>
              <a:sym typeface="Calibri"/>
            </a:endParaRPr>
          </a:p>
          <a:p>
            <a:pPr marL="285750" indent="-285750">
              <a:lnSpc>
                <a:spcPct val="150000"/>
              </a:lnSpc>
              <a:buClr>
                <a:srgbClr val="9999FF"/>
              </a:buClr>
              <a:buFont typeface="Wingdings" panose="05000000000000000000" pitchFamily="2" charset="2"/>
              <a:buChar char="ü"/>
            </a:pPr>
            <a:r>
              <a:rPr lang="en-GB" sz="1733" b="1" dirty="0">
                <a:solidFill>
                  <a:srgbClr val="545454"/>
                </a:solidFill>
                <a:hlinkClick r:id="rId8">
                  <a:extLst>
                    <a:ext uri="{A12FA001-AC4F-418D-AE19-62706E023703}">
                      <ahyp:hlinkClr xmlns:ahyp="http://schemas.microsoft.com/office/drawing/2018/hyperlinkcolor" val="tx"/>
                    </a:ext>
                  </a:extLst>
                </a:hlinkClick>
              </a:rPr>
              <a:t>Erasmus+ and European Solidarity Corps Participant Portal</a:t>
            </a:r>
            <a:endParaRPr lang="en-GB" sz="1733" b="1" dirty="0">
              <a:solidFill>
                <a:srgbClr val="545454"/>
              </a:solidFill>
            </a:endParaRPr>
          </a:p>
          <a:p>
            <a:pPr>
              <a:lnSpc>
                <a:spcPct val="150000"/>
              </a:lnSpc>
              <a:buClr>
                <a:srgbClr val="9999FF"/>
              </a:buClr>
            </a:pPr>
            <a:r>
              <a:rPr lang="el-GR" sz="1733" b="1" dirty="0">
                <a:solidFill>
                  <a:srgbClr val="545454"/>
                </a:solidFill>
              </a:rPr>
              <a:t>	</a:t>
            </a:r>
            <a:r>
              <a:rPr lang="en-GB" sz="1733" b="1" dirty="0">
                <a:solidFill>
                  <a:srgbClr val="545454"/>
                </a:solidFill>
              </a:rPr>
              <a:t>- </a:t>
            </a:r>
            <a:r>
              <a:rPr lang="el-GR" sz="1733" b="1" i="1" dirty="0">
                <a:solidFill>
                  <a:srgbClr val="545454"/>
                </a:solidFill>
              </a:rPr>
              <a:t>εγγραφή ομάδας / οργάνωσης</a:t>
            </a:r>
          </a:p>
          <a:p>
            <a:pPr marL="285750" indent="-285750">
              <a:lnSpc>
                <a:spcPct val="150000"/>
              </a:lnSpc>
              <a:buClr>
                <a:srgbClr val="9999FF"/>
              </a:buClr>
              <a:buFont typeface="Wingdings" panose="05000000000000000000" pitchFamily="2" charset="2"/>
              <a:buChar char="ü"/>
            </a:pPr>
            <a:r>
              <a:rPr lang="el-GR" sz="1733" b="1" i="1" dirty="0">
                <a:solidFill>
                  <a:srgbClr val="545454"/>
                </a:solidFill>
                <a:hlinkClick r:id="rId9">
                  <a:extLst>
                    <a:ext uri="{A12FA001-AC4F-418D-AE19-62706E023703}">
                      <ahyp:hlinkClr xmlns:ahyp="http://schemas.microsoft.com/office/drawing/2018/hyperlinkcolor" val="tx"/>
                    </a:ext>
                  </a:extLst>
                </a:hlinkClick>
              </a:rPr>
              <a:t>Πρακτικός Οδηγός Προγράμματος – Έργα Αλληλεγγύης</a:t>
            </a:r>
            <a:endParaRPr lang="en-US" sz="1733" b="1" i="1" dirty="0">
              <a:solidFill>
                <a:srgbClr val="545454"/>
              </a:solidFill>
            </a:endParaRPr>
          </a:p>
          <a:p>
            <a:pPr marL="285750" indent="-285750">
              <a:lnSpc>
                <a:spcPct val="150000"/>
              </a:lnSpc>
              <a:buClr>
                <a:srgbClr val="9999FF"/>
              </a:buClr>
              <a:buFont typeface="Wingdings" panose="05000000000000000000" pitchFamily="2" charset="2"/>
              <a:buChar char="ü"/>
            </a:pPr>
            <a:r>
              <a:rPr lang="en-US" sz="1733" b="1" dirty="0">
                <a:solidFill>
                  <a:srgbClr val="545454"/>
                </a:solidFill>
                <a:hlinkClick r:id="rId10">
                  <a:extLst>
                    <a:ext uri="{A12FA001-AC4F-418D-AE19-62706E023703}">
                      <ahyp:hlinkClr xmlns:ahyp="http://schemas.microsoft.com/office/drawing/2018/hyperlinkcolor" val="tx"/>
                    </a:ext>
                  </a:extLst>
                </a:hlinkClick>
              </a:rPr>
              <a:t>How to complete the application form - ESC30 Solidarity Projects</a:t>
            </a:r>
            <a:endParaRPr lang="el-GR" sz="1733" b="1" dirty="0">
              <a:solidFill>
                <a:srgbClr val="545454"/>
              </a:solidFill>
            </a:endParaRPr>
          </a:p>
          <a:p>
            <a:pPr marL="285750" indent="-285750">
              <a:lnSpc>
                <a:spcPct val="150000"/>
              </a:lnSpc>
              <a:buClr>
                <a:srgbClr val="9999FF"/>
              </a:buClr>
              <a:buFont typeface="Wingdings" panose="05000000000000000000" pitchFamily="2" charset="2"/>
              <a:buChar char="ü"/>
            </a:pPr>
            <a:r>
              <a:rPr lang="en-US" sz="1733" b="1" dirty="0">
                <a:solidFill>
                  <a:srgbClr val="545454"/>
                </a:solidFill>
                <a:hlinkClick r:id="rId11">
                  <a:extLst>
                    <a:ext uri="{A12FA001-AC4F-418D-AE19-62706E023703}">
                      <ahyp:hlinkClr xmlns:ahyp="http://schemas.microsoft.com/office/drawing/2018/hyperlinkcolor" val="tx"/>
                    </a:ext>
                  </a:extLst>
                </a:hlinkClick>
              </a:rPr>
              <a:t>How to complete the application form - ESC50 Quality Label</a:t>
            </a:r>
            <a:endParaRPr lang="en-US" sz="1733" b="1" dirty="0">
              <a:solidFill>
                <a:srgbClr val="545454"/>
              </a:solidFill>
              <a:hlinkClick r:id="rId12">
                <a:extLst>
                  <a:ext uri="{A12FA001-AC4F-418D-AE19-62706E023703}">
                    <ahyp:hlinkClr xmlns:ahyp="http://schemas.microsoft.com/office/drawing/2018/hyperlinkcolor" val="tx"/>
                  </a:ext>
                </a:extLst>
              </a:hlinkClick>
            </a:endParaRPr>
          </a:p>
          <a:p>
            <a:pPr marL="285750" indent="-285750">
              <a:lnSpc>
                <a:spcPct val="150000"/>
              </a:lnSpc>
              <a:buClr>
                <a:srgbClr val="9999FF"/>
              </a:buClr>
              <a:buFont typeface="Wingdings" panose="05000000000000000000" pitchFamily="2" charset="2"/>
              <a:buChar char="ü"/>
            </a:pPr>
            <a:r>
              <a:rPr lang="en-US" sz="1733" b="1" dirty="0">
                <a:solidFill>
                  <a:srgbClr val="545454"/>
                </a:solidFill>
                <a:hlinkClick r:id="rId12">
                  <a:extLst>
                    <a:ext uri="{A12FA001-AC4F-418D-AE19-62706E023703}">
                      <ahyp:hlinkClr xmlns:ahyp="http://schemas.microsoft.com/office/drawing/2018/hyperlinkcolor" val="tx"/>
                    </a:ext>
                  </a:extLst>
                </a:hlinkClick>
              </a:rPr>
              <a:t>How to complete the application form - ESC51 Volunteering Projects</a:t>
            </a:r>
            <a:endParaRPr lang="en-US" sz="1733" b="1" dirty="0">
              <a:solidFill>
                <a:srgbClr val="545454"/>
              </a:solidFill>
            </a:endParaRPr>
          </a:p>
          <a:p>
            <a:pPr marL="285750" indent="-285750">
              <a:lnSpc>
                <a:spcPct val="150000"/>
              </a:lnSpc>
              <a:buClr>
                <a:srgbClr val="9999FF"/>
              </a:buClr>
              <a:buFont typeface="Wingdings" panose="05000000000000000000" pitchFamily="2" charset="2"/>
              <a:buChar char="ü"/>
            </a:pPr>
            <a:r>
              <a:rPr lang="el-GR" sz="1733" b="1" u="sng" dirty="0" err="1">
                <a:solidFill>
                  <a:srgbClr val="545454"/>
                </a:solidFill>
                <a:ea typeface="Calibri"/>
                <a:cs typeface="Calibri"/>
                <a:sym typeface="Calibri"/>
                <a:hlinkClick r:id="rId13">
                  <a:extLst>
                    <a:ext uri="{A12FA001-AC4F-418D-AE19-62706E023703}">
                      <ahyp:hlinkClr xmlns:ahyp="http://schemas.microsoft.com/office/drawing/2018/hyperlinkcolor" val="tx"/>
                    </a:ext>
                  </a:extLst>
                </a:hlinkClick>
              </a:rPr>
              <a:t>Salto</a:t>
            </a:r>
            <a:r>
              <a:rPr lang="el-GR" sz="1733" b="1" u="sng" dirty="0">
                <a:solidFill>
                  <a:srgbClr val="545454"/>
                </a:solidFill>
                <a:ea typeface="Calibri"/>
                <a:cs typeface="Calibri"/>
                <a:sym typeface="Calibri"/>
                <a:hlinkClick r:id="rId13">
                  <a:extLst>
                    <a:ext uri="{A12FA001-AC4F-418D-AE19-62706E023703}">
                      <ahyp:hlinkClr xmlns:ahyp="http://schemas.microsoft.com/office/drawing/2018/hyperlinkcolor" val="tx"/>
                    </a:ext>
                  </a:extLst>
                </a:hlinkClick>
              </a:rPr>
              <a:t> YOUTH</a:t>
            </a:r>
            <a:endParaRPr lang="el-GR" sz="1733" b="1" dirty="0">
              <a:solidFill>
                <a:srgbClr val="545454"/>
              </a:solidFill>
              <a:ea typeface="Calibri"/>
              <a:cs typeface="Calibri"/>
              <a:sym typeface="Calibri"/>
            </a:endParaRPr>
          </a:p>
          <a:p>
            <a:pPr>
              <a:buClr>
                <a:srgbClr val="9999FF"/>
              </a:buClr>
            </a:pPr>
            <a:r>
              <a:rPr lang="en-US" sz="1733" b="1" dirty="0">
                <a:solidFill>
                  <a:srgbClr val="545454"/>
                </a:solidFill>
                <a:ea typeface="Calibri"/>
                <a:cs typeface="Calibri"/>
                <a:sym typeface="Calibri"/>
              </a:rPr>
              <a:t>	- </a:t>
            </a:r>
            <a:r>
              <a:rPr lang="el-GR" sz="1733" b="1" i="1" dirty="0">
                <a:solidFill>
                  <a:srgbClr val="545454"/>
                </a:solidFill>
                <a:ea typeface="Calibri"/>
                <a:cs typeface="Calibri"/>
                <a:sym typeface="Calibri"/>
              </a:rPr>
              <a:t>παρέχει υλικό και εργαλεία μη τυπικής μάθησης, κατάρτιση και ευκαιρίες</a:t>
            </a:r>
            <a:r>
              <a:rPr lang="en-US" sz="1733" b="1" i="1" dirty="0">
                <a:solidFill>
                  <a:srgbClr val="545454"/>
                </a:solidFill>
                <a:ea typeface="Calibri"/>
                <a:cs typeface="Calibri"/>
                <a:sym typeface="Calibri"/>
              </a:rPr>
              <a:t> </a:t>
            </a:r>
            <a:r>
              <a:rPr lang="el-GR" sz="1733" b="1" i="1" dirty="0">
                <a:solidFill>
                  <a:srgbClr val="545454"/>
                </a:solidFill>
                <a:ea typeface="Calibri"/>
                <a:cs typeface="Calibri"/>
                <a:sym typeface="Calibri"/>
              </a:rPr>
              <a:t>δικτύωσης για εργαζομένους /οργανισμούς στον τομέα της νεολαίας και ηγέτες νέων. </a:t>
            </a:r>
            <a:endParaRPr lang="en-US" sz="1733" b="1" i="1" dirty="0">
              <a:solidFill>
                <a:srgbClr val="545454"/>
              </a:solidFill>
            </a:endParaRPr>
          </a:p>
          <a:p>
            <a:pPr marL="285750" indent="-285750">
              <a:lnSpc>
                <a:spcPct val="150000"/>
              </a:lnSpc>
              <a:buClr>
                <a:srgbClr val="9999FF"/>
              </a:buClr>
              <a:buFont typeface="Wingdings" panose="05000000000000000000" pitchFamily="2" charset="2"/>
              <a:buChar char="ü"/>
            </a:pPr>
            <a:r>
              <a:rPr lang="en-US" sz="1733" b="1" u="sng" dirty="0" err="1">
                <a:solidFill>
                  <a:srgbClr val="545454"/>
                </a:solidFill>
                <a:ea typeface="Calibri"/>
                <a:cs typeface="Calibri"/>
                <a:sym typeface="Calibri"/>
                <a:hlinkClick r:id="rId14">
                  <a:extLst>
                    <a:ext uri="{A12FA001-AC4F-418D-AE19-62706E023703}">
                      <ahyp:hlinkClr xmlns:ahyp="http://schemas.microsoft.com/office/drawing/2018/hyperlinkcolor" val="tx"/>
                    </a:ext>
                  </a:extLst>
                </a:hlinkClick>
              </a:rPr>
              <a:t>Youthpass</a:t>
            </a:r>
            <a:endParaRPr lang="en-US" sz="1733" b="1" u="sng" dirty="0">
              <a:solidFill>
                <a:srgbClr val="545454"/>
              </a:solidFill>
              <a:ea typeface="Calibri"/>
              <a:cs typeface="Calibri"/>
              <a:sym typeface="Calibri"/>
            </a:endParaRPr>
          </a:p>
          <a:p>
            <a:pPr marL="285750" indent="-285750">
              <a:lnSpc>
                <a:spcPct val="150000"/>
              </a:lnSpc>
              <a:buClr>
                <a:srgbClr val="9999FF"/>
              </a:buClr>
              <a:buFont typeface="Wingdings" panose="05000000000000000000" pitchFamily="2" charset="2"/>
              <a:buChar char="ü"/>
            </a:pPr>
            <a:r>
              <a:rPr lang="el-GR" sz="1733" b="1" dirty="0">
                <a:solidFill>
                  <a:srgbClr val="545454"/>
                </a:solidFill>
                <a:hlinkClick r:id="rId15">
                  <a:extLst>
                    <a:ext uri="{A12FA001-AC4F-418D-AE19-62706E023703}">
                      <ahyp:hlinkClr xmlns:ahyp="http://schemas.microsoft.com/office/drawing/2018/hyperlinkcolor" val="tx"/>
                    </a:ext>
                  </a:extLst>
                </a:hlinkClick>
              </a:rPr>
              <a:t>Εθνική Ιστοσελίδα του Προγράμματος</a:t>
            </a:r>
            <a:endParaRPr lang="en-US" sz="1733" b="1" dirty="0">
              <a:solidFill>
                <a:srgbClr val="545454"/>
              </a:solidFill>
            </a:endParaRPr>
          </a:p>
          <a:p>
            <a:pPr marL="285750" indent="-285750">
              <a:lnSpc>
                <a:spcPct val="150000"/>
              </a:lnSpc>
              <a:buClr>
                <a:srgbClr val="9999FF"/>
              </a:buClr>
              <a:buFont typeface="Wingdings" panose="05000000000000000000" pitchFamily="2" charset="2"/>
              <a:buChar char="ü"/>
            </a:pPr>
            <a:r>
              <a:rPr lang="el-GR" sz="1733" b="1" dirty="0">
                <a:solidFill>
                  <a:srgbClr val="545454"/>
                </a:solidFill>
                <a:hlinkClick r:id="rId16">
                  <a:extLst>
                    <a:ext uri="{A12FA001-AC4F-418D-AE19-62706E023703}">
                      <ahyp:hlinkClr xmlns:ahyp="http://schemas.microsoft.com/office/drawing/2018/hyperlinkcolor" val="tx"/>
                    </a:ext>
                  </a:extLst>
                </a:hlinkClick>
              </a:rPr>
              <a:t>Στρατηγική ΙΔΕΠ για την Ένταξη και την Πολυμορφία</a:t>
            </a:r>
            <a:endParaRPr lang="en-US" sz="1733" b="1" dirty="0">
              <a:solidFill>
                <a:srgbClr val="545454"/>
              </a:solidFill>
            </a:endParaRPr>
          </a:p>
          <a:p>
            <a:endParaRPr lang="en-US" sz="1200" dirty="0"/>
          </a:p>
        </p:txBody>
      </p:sp>
      <p:sp>
        <p:nvSpPr>
          <p:cNvPr id="7" name="TextBox 3">
            <a:extLst>
              <a:ext uri="{FF2B5EF4-FFF2-40B4-BE49-F238E27FC236}">
                <a16:creationId xmlns:a16="http://schemas.microsoft.com/office/drawing/2014/main" id="{9E721123-A505-BC45-F796-2A1E2A674942}"/>
              </a:ext>
            </a:extLst>
          </p:cNvPr>
          <p:cNvSpPr txBox="1"/>
          <p:nvPr/>
        </p:nvSpPr>
        <p:spPr>
          <a:xfrm>
            <a:off x="397957" y="2782924"/>
            <a:ext cx="2242004" cy="948978"/>
          </a:xfrm>
          <a:prstGeom prst="rect">
            <a:avLst/>
          </a:prstGeom>
        </p:spPr>
        <p:txBody>
          <a:bodyPr wrap="square" lIns="0" tIns="0" rIns="0" bIns="0" rtlCol="0" anchor="t">
            <a:spAutoFit/>
          </a:bodyPr>
          <a:lstStyle/>
          <a:p>
            <a:pPr>
              <a:lnSpc>
                <a:spcPts val="3696"/>
              </a:lnSpc>
            </a:pPr>
            <a:r>
              <a:rPr lang="el-GR" sz="3200" b="1" dirty="0">
                <a:solidFill>
                  <a:srgbClr val="009999"/>
                </a:solidFill>
                <a:latin typeface="Kollektif Bold"/>
                <a:ea typeface="Roboto" panose="02000000000000000000" pitchFamily="2" charset="0"/>
                <a:cs typeface="+mj-cs"/>
              </a:rPr>
              <a:t>ΧΡΗΣΙΜΟΙ ΣΥΝΔΕΣΜΟΙ</a:t>
            </a:r>
            <a:endParaRPr lang="en-US" sz="3200" b="1" dirty="0">
              <a:solidFill>
                <a:srgbClr val="009999"/>
              </a:solidFill>
              <a:latin typeface="Kollektif Bold"/>
              <a:ea typeface="Roboto" panose="02000000000000000000" pitchFamily="2" charset="0"/>
              <a:cs typeface="+mj-cs"/>
            </a:endParaRPr>
          </a:p>
        </p:txBody>
      </p:sp>
      <p:sp>
        <p:nvSpPr>
          <p:cNvPr id="2" name="Freeform 22">
            <a:extLst>
              <a:ext uri="{FF2B5EF4-FFF2-40B4-BE49-F238E27FC236}">
                <a16:creationId xmlns:a16="http://schemas.microsoft.com/office/drawing/2014/main" id="{C77564EB-B153-ADBA-338C-C36B021DACC8}"/>
              </a:ext>
            </a:extLst>
          </p:cNvPr>
          <p:cNvSpPr/>
          <p:nvPr/>
        </p:nvSpPr>
        <p:spPr>
          <a:xfrm rot="-5400000">
            <a:off x="10024383" y="4680008"/>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sz="1200"/>
          </a:p>
        </p:txBody>
      </p:sp>
      <p:sp>
        <p:nvSpPr>
          <p:cNvPr id="8" name="Freeform 23">
            <a:extLst>
              <a:ext uri="{FF2B5EF4-FFF2-40B4-BE49-F238E27FC236}">
                <a16:creationId xmlns:a16="http://schemas.microsoft.com/office/drawing/2014/main" id="{B06B0769-EB1E-F7F9-7A5E-50E542061FBE}"/>
              </a:ext>
            </a:extLst>
          </p:cNvPr>
          <p:cNvSpPr/>
          <p:nvPr/>
        </p:nvSpPr>
        <p:spPr>
          <a:xfrm rot="-5400000">
            <a:off x="10746922" y="4680008"/>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sz="1200"/>
          </a:p>
        </p:txBody>
      </p:sp>
      <p:sp>
        <p:nvSpPr>
          <p:cNvPr id="9" name="Freeform 26">
            <a:extLst>
              <a:ext uri="{FF2B5EF4-FFF2-40B4-BE49-F238E27FC236}">
                <a16:creationId xmlns:a16="http://schemas.microsoft.com/office/drawing/2014/main" id="{5E29AF39-C063-EB63-8705-F506FFA29FE5}"/>
              </a:ext>
            </a:extLst>
          </p:cNvPr>
          <p:cNvSpPr/>
          <p:nvPr/>
        </p:nvSpPr>
        <p:spPr>
          <a:xfrm rot="-5400000">
            <a:off x="10024383" y="5402547"/>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sz="1200"/>
          </a:p>
        </p:txBody>
      </p:sp>
      <p:sp>
        <p:nvSpPr>
          <p:cNvPr id="10" name="Freeform 27">
            <a:extLst>
              <a:ext uri="{FF2B5EF4-FFF2-40B4-BE49-F238E27FC236}">
                <a16:creationId xmlns:a16="http://schemas.microsoft.com/office/drawing/2014/main" id="{4E4E25E4-2340-E585-48DC-D304B39B7266}"/>
              </a:ext>
            </a:extLst>
          </p:cNvPr>
          <p:cNvSpPr/>
          <p:nvPr/>
        </p:nvSpPr>
        <p:spPr>
          <a:xfrm>
            <a:off x="10746922" y="6125086"/>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sz="1200"/>
          </a:p>
        </p:txBody>
      </p:sp>
      <p:sp>
        <p:nvSpPr>
          <p:cNvPr id="11" name="Freeform 28">
            <a:extLst>
              <a:ext uri="{FF2B5EF4-FFF2-40B4-BE49-F238E27FC236}">
                <a16:creationId xmlns:a16="http://schemas.microsoft.com/office/drawing/2014/main" id="{C0CDFC02-65E7-BA35-3D48-058869A8272B}"/>
              </a:ext>
            </a:extLst>
          </p:cNvPr>
          <p:cNvSpPr/>
          <p:nvPr/>
        </p:nvSpPr>
        <p:spPr>
          <a:xfrm rot="5400000">
            <a:off x="11469461" y="5402547"/>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sz="1200"/>
          </a:p>
        </p:txBody>
      </p:sp>
      <p:sp>
        <p:nvSpPr>
          <p:cNvPr id="12" name="Freeform 29">
            <a:extLst>
              <a:ext uri="{FF2B5EF4-FFF2-40B4-BE49-F238E27FC236}">
                <a16:creationId xmlns:a16="http://schemas.microsoft.com/office/drawing/2014/main" id="{EA519F1C-C049-735B-E7CE-B08EBBD9D735}"/>
              </a:ext>
            </a:extLst>
          </p:cNvPr>
          <p:cNvSpPr/>
          <p:nvPr/>
        </p:nvSpPr>
        <p:spPr>
          <a:xfrm rot="5400000" flipH="1" flipV="1">
            <a:off x="11469461" y="6125086"/>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sz="1200"/>
          </a:p>
        </p:txBody>
      </p:sp>
      <p:sp>
        <p:nvSpPr>
          <p:cNvPr id="13" name="Freeform 30">
            <a:extLst>
              <a:ext uri="{FF2B5EF4-FFF2-40B4-BE49-F238E27FC236}">
                <a16:creationId xmlns:a16="http://schemas.microsoft.com/office/drawing/2014/main" id="{BF0582AC-4543-D8AB-DBB7-4412F567DFE2}"/>
              </a:ext>
            </a:extLst>
          </p:cNvPr>
          <p:cNvSpPr/>
          <p:nvPr/>
        </p:nvSpPr>
        <p:spPr>
          <a:xfrm flipH="1" flipV="1">
            <a:off x="10024383" y="7635665"/>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sz="1200"/>
          </a:p>
        </p:txBody>
      </p:sp>
      <p:sp>
        <p:nvSpPr>
          <p:cNvPr id="14" name="Freeform 31">
            <a:extLst>
              <a:ext uri="{FF2B5EF4-FFF2-40B4-BE49-F238E27FC236}">
                <a16:creationId xmlns:a16="http://schemas.microsoft.com/office/drawing/2014/main" id="{EEDE7394-87A0-CAE6-2872-B630CE624EBA}"/>
              </a:ext>
            </a:extLst>
          </p:cNvPr>
          <p:cNvSpPr/>
          <p:nvPr/>
        </p:nvSpPr>
        <p:spPr>
          <a:xfrm rot="5400000" flipH="1" flipV="1">
            <a:off x="10746922" y="7635665"/>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sz="1200"/>
          </a:p>
        </p:txBody>
      </p:sp>
    </p:spTree>
    <p:extLst>
      <p:ext uri="{BB962C8B-B14F-4D97-AF65-F5344CB8AC3E}">
        <p14:creationId xmlns:p14="http://schemas.microsoft.com/office/powerpoint/2010/main" val="2906672792"/>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36799"/>
            <a:ext cx="12192000" cy="6858000"/>
          </a:xfrm>
          <a:prstGeom prst="rect">
            <a:avLst/>
          </a:prstGeom>
        </p:spPr>
      </p:pic>
      <p:sp>
        <p:nvSpPr>
          <p:cNvPr id="2" name="TextBox 2">
            <a:extLst>
              <a:ext uri="{FF2B5EF4-FFF2-40B4-BE49-F238E27FC236}">
                <a16:creationId xmlns:a16="http://schemas.microsoft.com/office/drawing/2014/main" id="{D9329D80-8507-7979-5795-3BDDB134539B}"/>
              </a:ext>
            </a:extLst>
          </p:cNvPr>
          <p:cNvSpPr txBox="1"/>
          <p:nvPr/>
        </p:nvSpPr>
        <p:spPr>
          <a:xfrm>
            <a:off x="2555938" y="1109688"/>
            <a:ext cx="7080113" cy="1231106"/>
          </a:xfrm>
          <a:prstGeom prst="rect">
            <a:avLst/>
          </a:prstGeom>
        </p:spPr>
        <p:txBody>
          <a:bodyPr lIns="0" tIns="0" rIns="0" bIns="0" rtlCol="0" anchor="t">
            <a:spAutoFit/>
          </a:bodyPr>
          <a:lstStyle/>
          <a:p>
            <a:pPr algn="ctr"/>
            <a:r>
              <a:rPr lang="el-GR" sz="4000" b="1" dirty="0">
                <a:solidFill>
                  <a:srgbClr val="009999"/>
                </a:solidFill>
                <a:latin typeface="Kollektif Bold"/>
              </a:rPr>
              <a:t>ΕΥΧΑΡΙΣΤΟΥΜΕ </a:t>
            </a:r>
          </a:p>
          <a:p>
            <a:pPr algn="ctr"/>
            <a:r>
              <a:rPr lang="el-GR" sz="4000" b="1" dirty="0">
                <a:solidFill>
                  <a:srgbClr val="009999"/>
                </a:solidFill>
                <a:latin typeface="Kollektif Bold"/>
              </a:rPr>
              <a:t>ΓΙΑ ΤΗΝ ΠΡΟΣΟΧΗ ΣΑΣ</a:t>
            </a:r>
            <a:r>
              <a:rPr lang="en-GB" sz="4000" b="1" dirty="0">
                <a:solidFill>
                  <a:srgbClr val="009999"/>
                </a:solidFill>
                <a:latin typeface="Kollektif Bold"/>
              </a:rPr>
              <a:t>!</a:t>
            </a:r>
            <a:endParaRPr lang="en-US" sz="4000" b="1" dirty="0">
              <a:solidFill>
                <a:srgbClr val="009999"/>
              </a:solidFill>
              <a:latin typeface="Kollektif Bold"/>
            </a:endParaRPr>
          </a:p>
        </p:txBody>
      </p:sp>
      <p:sp>
        <p:nvSpPr>
          <p:cNvPr id="7" name="TextBox 3">
            <a:extLst>
              <a:ext uri="{FF2B5EF4-FFF2-40B4-BE49-F238E27FC236}">
                <a16:creationId xmlns:a16="http://schemas.microsoft.com/office/drawing/2014/main" id="{4211E052-3B46-9BA0-2176-BC9C53940711}"/>
              </a:ext>
            </a:extLst>
          </p:cNvPr>
          <p:cNvSpPr txBox="1"/>
          <p:nvPr/>
        </p:nvSpPr>
        <p:spPr>
          <a:xfrm>
            <a:off x="3591274" y="2841828"/>
            <a:ext cx="5009443" cy="2549865"/>
          </a:xfrm>
          <a:prstGeom prst="rect">
            <a:avLst/>
          </a:prstGeom>
        </p:spPr>
        <p:txBody>
          <a:bodyPr lIns="0" tIns="0" rIns="0" bIns="0" rtlCol="0" anchor="t">
            <a:spAutoFit/>
          </a:bodyPr>
          <a:lstStyle/>
          <a:p>
            <a:pPr algn="ctr">
              <a:lnSpc>
                <a:spcPts val="2200"/>
              </a:lnSpc>
            </a:pPr>
            <a:endParaRPr lang="en-GB" sz="2400" dirty="0">
              <a:solidFill>
                <a:srgbClr val="545454"/>
              </a:solidFill>
            </a:endParaRPr>
          </a:p>
          <a:p>
            <a:pPr algn="ctr">
              <a:lnSpc>
                <a:spcPts val="2200"/>
              </a:lnSpc>
            </a:pPr>
            <a:r>
              <a:rPr lang="el-GR" sz="2800" b="1" dirty="0">
                <a:solidFill>
                  <a:schemeClr val="accent1">
                    <a:lumMod val="50000"/>
                  </a:schemeClr>
                </a:solidFill>
              </a:rPr>
              <a:t>ΕΛΕΝΑ ΧΡΙΣΤΟΦΟΡΟΥ</a:t>
            </a:r>
            <a:endParaRPr lang="en-GB" sz="2800" b="1" dirty="0">
              <a:solidFill>
                <a:schemeClr val="accent1">
                  <a:lumMod val="50000"/>
                </a:schemeClr>
              </a:solidFill>
            </a:endParaRPr>
          </a:p>
          <a:p>
            <a:pPr algn="ctr">
              <a:lnSpc>
                <a:spcPts val="2200"/>
              </a:lnSpc>
            </a:pPr>
            <a:endParaRPr lang="el-GR" sz="2400" b="1" dirty="0">
              <a:solidFill>
                <a:srgbClr val="545454"/>
              </a:solidFill>
            </a:endParaRPr>
          </a:p>
          <a:p>
            <a:pPr algn="ctr">
              <a:lnSpc>
                <a:spcPts val="2200"/>
              </a:lnSpc>
            </a:pPr>
            <a:r>
              <a:rPr lang="el-GR" sz="2400" b="1" dirty="0">
                <a:solidFill>
                  <a:srgbClr val="545454"/>
                </a:solidFill>
              </a:rPr>
              <a:t>Λειτουργός Προγράμματος </a:t>
            </a:r>
            <a:endParaRPr lang="en-GB" sz="2400" b="1" dirty="0">
              <a:solidFill>
                <a:srgbClr val="545454"/>
              </a:solidFill>
            </a:endParaRPr>
          </a:p>
          <a:p>
            <a:pPr algn="ctr">
              <a:lnSpc>
                <a:spcPts val="2200"/>
              </a:lnSpc>
            </a:pPr>
            <a:r>
              <a:rPr lang="en-GB" sz="2400" b="1" dirty="0">
                <a:solidFill>
                  <a:srgbClr val="545454"/>
                </a:solidFill>
              </a:rPr>
              <a:t>“</a:t>
            </a:r>
            <a:r>
              <a:rPr lang="el-GR" sz="2400" b="1" dirty="0">
                <a:solidFill>
                  <a:srgbClr val="545454"/>
                </a:solidFill>
              </a:rPr>
              <a:t>Ευρωπαϊκό Σώμα Αλληλεγγύης»</a:t>
            </a:r>
            <a:endParaRPr lang="en-GB" sz="2400" b="1" dirty="0">
              <a:solidFill>
                <a:srgbClr val="545454"/>
              </a:solidFill>
              <a:hlinkClick r:id="rId4">
                <a:extLst>
                  <a:ext uri="{A12FA001-AC4F-418D-AE19-62706E023703}">
                    <ahyp:hlinkClr xmlns:ahyp="http://schemas.microsoft.com/office/drawing/2018/hyperlinkcolor" val="tx"/>
                  </a:ext>
                </a:extLst>
              </a:hlinkClick>
            </a:endParaRPr>
          </a:p>
          <a:p>
            <a:pPr algn="ctr">
              <a:lnSpc>
                <a:spcPts val="2200"/>
              </a:lnSpc>
            </a:pPr>
            <a:endParaRPr lang="en-GB" sz="2400" dirty="0">
              <a:solidFill>
                <a:srgbClr val="545454"/>
              </a:solidFill>
              <a:latin typeface="DM Sans" pitchFamily="2" charset="0"/>
              <a:hlinkClick r:id="rId4"/>
            </a:endParaRPr>
          </a:p>
          <a:p>
            <a:pPr algn="ctr">
              <a:lnSpc>
                <a:spcPts val="2200"/>
              </a:lnSpc>
            </a:pPr>
            <a:r>
              <a:rPr lang="en-GB" sz="2400" dirty="0" err="1">
                <a:solidFill>
                  <a:srgbClr val="545454"/>
                </a:solidFill>
                <a:hlinkClick r:id="rId4"/>
              </a:rPr>
              <a:t>echristoforou</a:t>
            </a:r>
            <a:r>
              <a:rPr lang="pt-BR" sz="2400" dirty="0">
                <a:solidFill>
                  <a:srgbClr val="545454"/>
                </a:solidFill>
                <a:hlinkClick r:id="rId4"/>
              </a:rPr>
              <a:t>@idep.org.cy</a:t>
            </a:r>
            <a:endParaRPr lang="pt-BR" sz="2400" dirty="0">
              <a:solidFill>
                <a:srgbClr val="545454"/>
              </a:solidFill>
            </a:endParaRPr>
          </a:p>
          <a:p>
            <a:pPr algn="ctr">
              <a:lnSpc>
                <a:spcPts val="2200"/>
              </a:lnSpc>
            </a:pPr>
            <a:endParaRPr lang="el-GR" sz="2400" dirty="0">
              <a:solidFill>
                <a:srgbClr val="545454"/>
              </a:solidFill>
            </a:endParaRPr>
          </a:p>
          <a:p>
            <a:pPr algn="ctr">
              <a:lnSpc>
                <a:spcPts val="2200"/>
              </a:lnSpc>
            </a:pPr>
            <a:r>
              <a:rPr lang="el-GR" sz="2400" dirty="0">
                <a:solidFill>
                  <a:srgbClr val="545454"/>
                </a:solidFill>
              </a:rPr>
              <a:t>22448863</a:t>
            </a:r>
            <a:endParaRPr lang="en-US" sz="2400" dirty="0">
              <a:solidFill>
                <a:srgbClr val="545454"/>
              </a:solidFill>
            </a:endParaRPr>
          </a:p>
        </p:txBody>
      </p:sp>
      <p:sp>
        <p:nvSpPr>
          <p:cNvPr id="3" name="Rectangle 2">
            <a:extLst>
              <a:ext uri="{FF2B5EF4-FFF2-40B4-BE49-F238E27FC236}">
                <a16:creationId xmlns:a16="http://schemas.microsoft.com/office/drawing/2014/main" id="{5C04D16C-CF1D-B624-486C-76D9BEFD0499}"/>
              </a:ext>
            </a:extLst>
          </p:cNvPr>
          <p:cNvSpPr/>
          <p:nvPr/>
        </p:nvSpPr>
        <p:spPr>
          <a:xfrm>
            <a:off x="7325658" y="5802923"/>
            <a:ext cx="4385696" cy="829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pic>
        <p:nvPicPr>
          <p:cNvPr id="5" name="Picture 4" descr="Graphical user interface&#10;&#10;Description automatically generated with medium confidence">
            <a:extLst>
              <a:ext uri="{FF2B5EF4-FFF2-40B4-BE49-F238E27FC236}">
                <a16:creationId xmlns:a16="http://schemas.microsoft.com/office/drawing/2014/main" id="{C83C3029-2821-6694-56C9-D34CDEBC6A9B}"/>
              </a:ext>
            </a:extLst>
          </p:cNvPr>
          <p:cNvPicPr>
            <a:picLocks noChangeAspect="1"/>
          </p:cNvPicPr>
          <p:nvPr/>
        </p:nvPicPr>
        <p:blipFill>
          <a:blip r:embed="rId5"/>
          <a:stretch>
            <a:fillRect/>
          </a:stretch>
        </p:blipFill>
        <p:spPr>
          <a:xfrm>
            <a:off x="8546123" y="5544280"/>
            <a:ext cx="2765453" cy="1326470"/>
          </a:xfrm>
          <a:prstGeom prst="rect">
            <a:avLst/>
          </a:prstGeom>
        </p:spPr>
      </p:pic>
      <p:pic>
        <p:nvPicPr>
          <p:cNvPr id="8" name="Graphic 7" descr="Email with solid fill">
            <a:extLst>
              <a:ext uri="{FF2B5EF4-FFF2-40B4-BE49-F238E27FC236}">
                <a16:creationId xmlns:a16="http://schemas.microsoft.com/office/drawing/2014/main" id="{E462C5D5-BB00-4682-F4C6-31A69559D4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8446" y="4376745"/>
            <a:ext cx="481493" cy="481493"/>
          </a:xfrm>
          <a:prstGeom prst="rect">
            <a:avLst/>
          </a:prstGeom>
        </p:spPr>
      </p:pic>
      <p:pic>
        <p:nvPicPr>
          <p:cNvPr id="10" name="Graphic 9" descr="Receiver with solid fill">
            <a:extLst>
              <a:ext uri="{FF2B5EF4-FFF2-40B4-BE49-F238E27FC236}">
                <a16:creationId xmlns:a16="http://schemas.microsoft.com/office/drawing/2014/main" id="{5D5EC02C-5F4B-831E-88DA-5169678266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95103" y="4993232"/>
            <a:ext cx="355439" cy="355439"/>
          </a:xfrm>
          <a:prstGeom prst="rect">
            <a:avLst/>
          </a:prstGeom>
        </p:spPr>
      </p:pic>
    </p:spTree>
    <p:extLst>
      <p:ext uri="{BB962C8B-B14F-4D97-AF65-F5344CB8AC3E}">
        <p14:creationId xmlns:p14="http://schemas.microsoft.com/office/powerpoint/2010/main" val="323573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white envelope&#10;&#10;Description automatically generated with medium confidence">
            <a:extLst>
              <a:ext uri="{FF2B5EF4-FFF2-40B4-BE49-F238E27FC236}">
                <a16:creationId xmlns:a16="http://schemas.microsoft.com/office/drawing/2014/main" id="{ADCF9F4F-EC06-7F71-019A-7C94E20FA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AutoShape 22"/>
          <p:cNvSpPr/>
          <p:nvPr/>
        </p:nvSpPr>
        <p:spPr>
          <a:xfrm flipV="1">
            <a:off x="10473396" y="-2414067"/>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flipV="1">
            <a:off x="10829079" y="-236527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flipV="1">
            <a:off x="11127557" y="-2226411"/>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flipV="1">
            <a:off x="11279660" y="-1945398"/>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flipV="1">
            <a:off x="11619466" y="-171683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graphicFrame>
        <p:nvGraphicFramePr>
          <p:cNvPr id="49" name="Diagram 48">
            <a:extLst>
              <a:ext uri="{FF2B5EF4-FFF2-40B4-BE49-F238E27FC236}">
                <a16:creationId xmlns:a16="http://schemas.microsoft.com/office/drawing/2014/main" id="{3B731959-9DF6-1246-996B-3B994986E254}"/>
              </a:ext>
            </a:extLst>
          </p:cNvPr>
          <p:cNvGraphicFramePr/>
          <p:nvPr>
            <p:extLst>
              <p:ext uri="{D42A27DB-BD31-4B8C-83A1-F6EECF244321}">
                <p14:modId xmlns:p14="http://schemas.microsoft.com/office/powerpoint/2010/main" val="3899270233"/>
              </p:ext>
            </p:extLst>
          </p:nvPr>
        </p:nvGraphicFramePr>
        <p:xfrm>
          <a:off x="318052" y="1761944"/>
          <a:ext cx="11555896" cy="4140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TextBox 28">
            <a:extLst>
              <a:ext uri="{FF2B5EF4-FFF2-40B4-BE49-F238E27FC236}">
                <a16:creationId xmlns:a16="http://schemas.microsoft.com/office/drawing/2014/main" id="{126DAD56-29DD-7F28-C044-8D2952D7DA70}"/>
              </a:ext>
            </a:extLst>
          </p:cNvPr>
          <p:cNvSpPr txBox="1"/>
          <p:nvPr/>
        </p:nvSpPr>
        <p:spPr>
          <a:xfrm>
            <a:off x="8948677" y="5767325"/>
            <a:ext cx="2729948" cy="876160"/>
          </a:xfrm>
          <a:prstGeom prst="rect">
            <a:avLst/>
          </a:prstGeom>
          <a:solidFill>
            <a:schemeClr val="bg1"/>
          </a:solidFill>
        </p:spPr>
        <p:txBody>
          <a:bodyPr wrap="square" rtlCol="0">
            <a:spAutoFit/>
          </a:bodyPr>
          <a:lstStyle/>
          <a:p>
            <a:endParaRPr lang="en-US" dirty="0"/>
          </a:p>
        </p:txBody>
      </p:sp>
      <p:pic>
        <p:nvPicPr>
          <p:cNvPr id="28" name="Picture 27">
            <a:extLst>
              <a:ext uri="{FF2B5EF4-FFF2-40B4-BE49-F238E27FC236}">
                <a16:creationId xmlns:a16="http://schemas.microsoft.com/office/drawing/2014/main" id="{BD74D5F5-412F-1E52-54A3-CA8E71C21918}"/>
              </a:ext>
            </a:extLst>
          </p:cNvPr>
          <p:cNvPicPr>
            <a:picLocks noChangeAspect="1"/>
          </p:cNvPicPr>
          <p:nvPr/>
        </p:nvPicPr>
        <p:blipFill>
          <a:blip r:embed="rId9"/>
          <a:stretch>
            <a:fillRect/>
          </a:stretch>
        </p:blipFill>
        <p:spPr>
          <a:xfrm>
            <a:off x="8506556" y="5390913"/>
            <a:ext cx="3024695" cy="1450817"/>
          </a:xfrm>
          <a:prstGeom prst="rect">
            <a:avLst/>
          </a:prstGeom>
        </p:spPr>
      </p:pic>
    </p:spTree>
    <p:extLst>
      <p:ext uri="{BB962C8B-B14F-4D97-AF65-F5344CB8AC3E}">
        <p14:creationId xmlns:p14="http://schemas.microsoft.com/office/powerpoint/2010/main" val="30763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BB11A-F2CF-2FE0-2A03-83991766FE7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6782BA-C187-CAA3-3238-55767746B5D9}"/>
              </a:ext>
            </a:extLst>
          </p:cNvPr>
          <p:cNvGrpSpPr/>
          <p:nvPr/>
        </p:nvGrpSpPr>
        <p:grpSpPr>
          <a:xfrm rot="-2700000">
            <a:off x="7591229" y="4801230"/>
            <a:ext cx="4943599" cy="2376730"/>
            <a:chOff x="0" y="0"/>
            <a:chExt cx="660400" cy="317500"/>
          </a:xfrm>
        </p:grpSpPr>
        <p:sp>
          <p:nvSpPr>
            <p:cNvPr id="3" name="Freeform 3">
              <a:extLst>
                <a:ext uri="{FF2B5EF4-FFF2-40B4-BE49-F238E27FC236}">
                  <a16:creationId xmlns:a16="http://schemas.microsoft.com/office/drawing/2014/main" id="{C4A4D588-7F3F-3EB1-6893-E13A6183713A}"/>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a:extLst>
                <a:ext uri="{FF2B5EF4-FFF2-40B4-BE49-F238E27FC236}">
                  <a16:creationId xmlns:a16="http://schemas.microsoft.com/office/drawing/2014/main" id="{FBDAA086-709D-2B18-176C-E1729537AA73}"/>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a:extLst>
              <a:ext uri="{FF2B5EF4-FFF2-40B4-BE49-F238E27FC236}">
                <a16:creationId xmlns:a16="http://schemas.microsoft.com/office/drawing/2014/main" id="{6D7DB89F-BA9A-3FC4-5FC2-6F78F39EE961}"/>
              </a:ext>
            </a:extLst>
          </p:cNvPr>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a:extLst>
              <a:ext uri="{FF2B5EF4-FFF2-40B4-BE49-F238E27FC236}">
                <a16:creationId xmlns:a16="http://schemas.microsoft.com/office/drawing/2014/main" id="{53452D03-8D1C-A08F-331E-9D7A33B2F5C7}"/>
              </a:ext>
            </a:extLst>
          </p:cNvPr>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a:extLst>
              <a:ext uri="{FF2B5EF4-FFF2-40B4-BE49-F238E27FC236}">
                <a16:creationId xmlns:a16="http://schemas.microsoft.com/office/drawing/2014/main" id="{4B5B8B8F-72C6-C298-D20A-654E2C9F66F7}"/>
              </a:ext>
            </a:extLst>
          </p:cNvPr>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a:extLst>
              <a:ext uri="{FF2B5EF4-FFF2-40B4-BE49-F238E27FC236}">
                <a16:creationId xmlns:a16="http://schemas.microsoft.com/office/drawing/2014/main" id="{5DE660BE-DEC4-4A48-AC8A-EAE224B75224}"/>
              </a:ext>
            </a:extLst>
          </p:cNvPr>
          <p:cNvSpPr txBox="1"/>
          <p:nvPr/>
        </p:nvSpPr>
        <p:spPr>
          <a:xfrm>
            <a:off x="2320317" y="2318455"/>
            <a:ext cx="7543498" cy="1729256"/>
          </a:xfrm>
          <a:prstGeom prst="rect">
            <a:avLst/>
          </a:prstGeom>
        </p:spPr>
        <p:txBody>
          <a:bodyPr lIns="0" tIns="0" rIns="0" bIns="0" rtlCol="0" anchor="t">
            <a:spAutoFit/>
          </a:bodyPr>
          <a:lstStyle/>
          <a:p>
            <a:pPr algn="ctr">
              <a:lnSpc>
                <a:spcPts val="6666"/>
              </a:lnSpc>
            </a:pPr>
            <a:r>
              <a:rPr lang="el-GR" sz="6666" b="1" dirty="0">
                <a:solidFill>
                  <a:srgbClr val="009999"/>
                </a:solidFill>
                <a:latin typeface="Kollektif Bold"/>
              </a:rPr>
              <a:t>ΔΡΑΣΕΙΣ ΠΡΟΓΡΑΜΜΑΤΟΣ</a:t>
            </a:r>
          </a:p>
        </p:txBody>
      </p:sp>
      <p:sp>
        <p:nvSpPr>
          <p:cNvPr id="10" name="Freeform 10">
            <a:extLst>
              <a:ext uri="{FF2B5EF4-FFF2-40B4-BE49-F238E27FC236}">
                <a16:creationId xmlns:a16="http://schemas.microsoft.com/office/drawing/2014/main" id="{9250A7B9-D8DB-0656-7601-5C87FB6E9D95}"/>
              </a:ext>
            </a:extLst>
          </p:cNvPr>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a:extLst>
              <a:ext uri="{FF2B5EF4-FFF2-40B4-BE49-F238E27FC236}">
                <a16:creationId xmlns:a16="http://schemas.microsoft.com/office/drawing/2014/main" id="{37451E05-529C-B844-CA9E-4D0FBB175EBC}"/>
              </a:ext>
            </a:extLst>
          </p:cNvPr>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a:extLst>
              <a:ext uri="{FF2B5EF4-FFF2-40B4-BE49-F238E27FC236}">
                <a16:creationId xmlns:a16="http://schemas.microsoft.com/office/drawing/2014/main" id="{0FC3BABA-63C1-BD20-AB0A-0BAF3EEEEEAB}"/>
              </a:ext>
            </a:extLst>
          </p:cNvPr>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a:extLst>
              <a:ext uri="{FF2B5EF4-FFF2-40B4-BE49-F238E27FC236}">
                <a16:creationId xmlns:a16="http://schemas.microsoft.com/office/drawing/2014/main" id="{D74CBD0E-5B6E-CA73-8FB6-F762A87001EC}"/>
              </a:ext>
            </a:extLst>
          </p:cNvPr>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a:extLst>
              <a:ext uri="{FF2B5EF4-FFF2-40B4-BE49-F238E27FC236}">
                <a16:creationId xmlns:a16="http://schemas.microsoft.com/office/drawing/2014/main" id="{01368A34-4E67-E55E-FF3E-9A190D39300A}"/>
              </a:ext>
            </a:extLst>
          </p:cNvPr>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a:extLst>
              <a:ext uri="{FF2B5EF4-FFF2-40B4-BE49-F238E27FC236}">
                <a16:creationId xmlns:a16="http://schemas.microsoft.com/office/drawing/2014/main" id="{2E66ABD1-74E6-2391-30DE-DA69161E8306}"/>
              </a:ext>
            </a:extLst>
          </p:cNvPr>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a:extLst>
              <a:ext uri="{FF2B5EF4-FFF2-40B4-BE49-F238E27FC236}">
                <a16:creationId xmlns:a16="http://schemas.microsoft.com/office/drawing/2014/main" id="{D0023BCE-2A7F-6C54-9965-B98F463A7605}"/>
              </a:ext>
            </a:extLst>
          </p:cNvPr>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a:extLst>
              <a:ext uri="{FF2B5EF4-FFF2-40B4-BE49-F238E27FC236}">
                <a16:creationId xmlns:a16="http://schemas.microsoft.com/office/drawing/2014/main" id="{E976AEE2-8E38-7F4E-37FE-B84F97429D0F}"/>
              </a:ext>
            </a:extLst>
          </p:cNvPr>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a:extLst>
              <a:ext uri="{FF2B5EF4-FFF2-40B4-BE49-F238E27FC236}">
                <a16:creationId xmlns:a16="http://schemas.microsoft.com/office/drawing/2014/main" id="{C086D1BF-DF68-6241-E5A4-2E083662C688}"/>
              </a:ext>
            </a:extLst>
          </p:cNvPr>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a:extLst>
              <a:ext uri="{FF2B5EF4-FFF2-40B4-BE49-F238E27FC236}">
                <a16:creationId xmlns:a16="http://schemas.microsoft.com/office/drawing/2014/main" id="{8A283D5B-FE1F-6E41-ECE9-83A12DA826BA}"/>
              </a:ext>
            </a:extLst>
          </p:cNvPr>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a:extLst>
              <a:ext uri="{FF2B5EF4-FFF2-40B4-BE49-F238E27FC236}">
                <a16:creationId xmlns:a16="http://schemas.microsoft.com/office/drawing/2014/main" id="{220014FA-8C56-2536-34A0-5ED0FAE89E6A}"/>
              </a:ext>
            </a:extLst>
          </p:cNvPr>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a:extLst>
              <a:ext uri="{FF2B5EF4-FFF2-40B4-BE49-F238E27FC236}">
                <a16:creationId xmlns:a16="http://schemas.microsoft.com/office/drawing/2014/main" id="{62B184AE-B202-D5EE-B203-39411EB399C0}"/>
              </a:ext>
            </a:extLst>
          </p:cNvPr>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a:extLst>
              <a:ext uri="{FF2B5EF4-FFF2-40B4-BE49-F238E27FC236}">
                <a16:creationId xmlns:a16="http://schemas.microsoft.com/office/drawing/2014/main" id="{CC384CE0-0B7A-E3AA-4A95-774FC3206B64}"/>
              </a:ext>
            </a:extLst>
          </p:cNvPr>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a:extLst>
              <a:ext uri="{FF2B5EF4-FFF2-40B4-BE49-F238E27FC236}">
                <a16:creationId xmlns:a16="http://schemas.microsoft.com/office/drawing/2014/main" id="{0F0A438E-7B9D-5B9E-67AD-BBDB967BDC3C}"/>
              </a:ext>
            </a:extLst>
          </p:cNvPr>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a:extLst>
              <a:ext uri="{FF2B5EF4-FFF2-40B4-BE49-F238E27FC236}">
                <a16:creationId xmlns:a16="http://schemas.microsoft.com/office/drawing/2014/main" id="{E0FF9F03-2FD3-ED47-7A6C-AC990647496E}"/>
              </a:ext>
            </a:extLst>
          </p:cNvPr>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a:extLst>
              <a:ext uri="{FF2B5EF4-FFF2-40B4-BE49-F238E27FC236}">
                <a16:creationId xmlns:a16="http://schemas.microsoft.com/office/drawing/2014/main" id="{B191AE4C-3399-B530-47DE-D00CFA3A76CE}"/>
              </a:ext>
            </a:extLst>
          </p:cNvPr>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a:extLst>
              <a:ext uri="{FF2B5EF4-FFF2-40B4-BE49-F238E27FC236}">
                <a16:creationId xmlns:a16="http://schemas.microsoft.com/office/drawing/2014/main" id="{77A479E0-ED3D-AE10-5264-2DD87E3D2691}"/>
              </a:ext>
            </a:extLst>
          </p:cNvPr>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a:extLst>
              <a:ext uri="{FF2B5EF4-FFF2-40B4-BE49-F238E27FC236}">
                <a16:creationId xmlns:a16="http://schemas.microsoft.com/office/drawing/2014/main" id="{AE6AEDC6-24F0-E7EA-8E8C-EE6D2B40CA81}"/>
              </a:ext>
            </a:extLst>
          </p:cNvPr>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a:extLst>
              <a:ext uri="{FF2B5EF4-FFF2-40B4-BE49-F238E27FC236}">
                <a16:creationId xmlns:a16="http://schemas.microsoft.com/office/drawing/2014/main" id="{AF3893E5-F1D6-9BF5-AF72-119C09A7ADC5}"/>
              </a:ext>
            </a:extLst>
          </p:cNvPr>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a:extLst>
              <a:ext uri="{FF2B5EF4-FFF2-40B4-BE49-F238E27FC236}">
                <a16:creationId xmlns:a16="http://schemas.microsoft.com/office/drawing/2014/main" id="{585CCB25-470B-18B6-92F5-0DF7BE791206}"/>
              </a:ext>
            </a:extLst>
          </p:cNvPr>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a:extLst>
              <a:ext uri="{FF2B5EF4-FFF2-40B4-BE49-F238E27FC236}">
                <a16:creationId xmlns:a16="http://schemas.microsoft.com/office/drawing/2014/main" id="{3DA7EFBD-B168-7211-018A-F978137FD4D2}"/>
              </a:ext>
            </a:extLst>
          </p:cNvPr>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a:extLst>
              <a:ext uri="{FF2B5EF4-FFF2-40B4-BE49-F238E27FC236}">
                <a16:creationId xmlns:a16="http://schemas.microsoft.com/office/drawing/2014/main" id="{C97D5824-8FED-FB90-1D8E-E0D620A1680A}"/>
              </a:ext>
            </a:extLst>
          </p:cNvPr>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a:extLst>
              <a:ext uri="{FF2B5EF4-FFF2-40B4-BE49-F238E27FC236}">
                <a16:creationId xmlns:a16="http://schemas.microsoft.com/office/drawing/2014/main" id="{A6960EFC-7940-F12F-AD37-3AD77D2B4E1F}"/>
              </a:ext>
            </a:extLst>
          </p:cNvPr>
          <p:cNvGrpSpPr/>
          <p:nvPr/>
        </p:nvGrpSpPr>
        <p:grpSpPr>
          <a:xfrm rot="2700000">
            <a:off x="-917594" y="-2062214"/>
            <a:ext cx="4943599" cy="2376730"/>
            <a:chOff x="0" y="0"/>
            <a:chExt cx="660400" cy="317500"/>
          </a:xfrm>
        </p:grpSpPr>
        <p:sp>
          <p:nvSpPr>
            <p:cNvPr id="33" name="Freeform 33">
              <a:extLst>
                <a:ext uri="{FF2B5EF4-FFF2-40B4-BE49-F238E27FC236}">
                  <a16:creationId xmlns:a16="http://schemas.microsoft.com/office/drawing/2014/main" id="{36D53B1B-A763-8D87-F641-FBAD0610B79D}"/>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a:extLst>
                <a:ext uri="{FF2B5EF4-FFF2-40B4-BE49-F238E27FC236}">
                  <a16:creationId xmlns:a16="http://schemas.microsoft.com/office/drawing/2014/main" id="{A2FCEC4E-42B1-63E6-C5BA-E40EFACAE39F}"/>
                </a:ext>
              </a:extLst>
            </p:cNvPr>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a:extLst>
              <a:ext uri="{FF2B5EF4-FFF2-40B4-BE49-F238E27FC236}">
                <a16:creationId xmlns:a16="http://schemas.microsoft.com/office/drawing/2014/main" id="{F12D1608-5587-1C0C-62E8-6FD5A22EDBC0}"/>
              </a:ext>
            </a:extLst>
          </p:cNvPr>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a:extLst>
              <a:ext uri="{FF2B5EF4-FFF2-40B4-BE49-F238E27FC236}">
                <a16:creationId xmlns:a16="http://schemas.microsoft.com/office/drawing/2014/main" id="{168D7B2D-4E01-517F-CAAA-3FD717700038}"/>
              </a:ext>
            </a:extLst>
          </p:cNvPr>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a:extLst>
              <a:ext uri="{FF2B5EF4-FFF2-40B4-BE49-F238E27FC236}">
                <a16:creationId xmlns:a16="http://schemas.microsoft.com/office/drawing/2014/main" id="{DBFA31A1-5D1E-2145-9F79-651E423968E9}"/>
              </a:ext>
            </a:extLst>
          </p:cNvPr>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a:extLst>
              <a:ext uri="{FF2B5EF4-FFF2-40B4-BE49-F238E27FC236}">
                <a16:creationId xmlns:a16="http://schemas.microsoft.com/office/drawing/2014/main" id="{8C5310EA-6958-8B80-4F91-7F93F99AB21F}"/>
              </a:ext>
            </a:extLst>
          </p:cNvPr>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a:extLst>
              <a:ext uri="{FF2B5EF4-FFF2-40B4-BE49-F238E27FC236}">
                <a16:creationId xmlns:a16="http://schemas.microsoft.com/office/drawing/2014/main" id="{1E33DE5E-9594-B444-ACEC-FD34E0AB5F9D}"/>
              </a:ext>
            </a:extLst>
          </p:cNvPr>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a:extLst>
              <a:ext uri="{FF2B5EF4-FFF2-40B4-BE49-F238E27FC236}">
                <a16:creationId xmlns:a16="http://schemas.microsoft.com/office/drawing/2014/main" id="{7030DCC4-D79D-DBEB-5A51-B1B1FD301071}"/>
              </a:ext>
            </a:extLst>
          </p:cNvPr>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a:extLst>
              <a:ext uri="{FF2B5EF4-FFF2-40B4-BE49-F238E27FC236}">
                <a16:creationId xmlns:a16="http://schemas.microsoft.com/office/drawing/2014/main" id="{3F1BFDD2-7EFC-B9F3-7CDC-16B821210FBA}"/>
              </a:ext>
            </a:extLst>
          </p:cNvPr>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a:extLst>
              <a:ext uri="{FF2B5EF4-FFF2-40B4-BE49-F238E27FC236}">
                <a16:creationId xmlns:a16="http://schemas.microsoft.com/office/drawing/2014/main" id="{5A61B920-6F9D-DB87-C9E3-CE930753006A}"/>
              </a:ext>
            </a:extLst>
          </p:cNvPr>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9" name="Group 8">
            <a:extLst>
              <a:ext uri="{FF2B5EF4-FFF2-40B4-BE49-F238E27FC236}">
                <a16:creationId xmlns:a16="http://schemas.microsoft.com/office/drawing/2014/main" id="{B73AD180-7692-3B04-B8AA-975E866AAC9C}"/>
              </a:ext>
            </a:extLst>
          </p:cNvPr>
          <p:cNvGrpSpPr/>
          <p:nvPr/>
        </p:nvGrpSpPr>
        <p:grpSpPr>
          <a:xfrm>
            <a:off x="9131271" y="4463249"/>
            <a:ext cx="2118360" cy="2429921"/>
            <a:chOff x="9131271" y="4463249"/>
            <a:chExt cx="2118360" cy="2429921"/>
          </a:xfrm>
        </p:grpSpPr>
        <p:pic>
          <p:nvPicPr>
            <p:cNvPr id="44" name="Picture 43" descr="A logo on a black background&#10;&#10;Description automatically generated">
              <a:extLst>
                <a:ext uri="{FF2B5EF4-FFF2-40B4-BE49-F238E27FC236}">
                  <a16:creationId xmlns:a16="http://schemas.microsoft.com/office/drawing/2014/main" id="{9BC96A05-4B34-04CD-9B55-3A2AA77024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5" name="Picture 44" descr="Graphical user interface&#10;&#10;Description automatically generated with medium confidence">
              <a:extLst>
                <a:ext uri="{FF2B5EF4-FFF2-40B4-BE49-F238E27FC236}">
                  <a16:creationId xmlns:a16="http://schemas.microsoft.com/office/drawing/2014/main" id="{D928AA9A-57B0-7CBC-7347-EC2C805DEF16}"/>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295575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white envelope&#10;&#10;Description automatically generated with medium confidence">
            <a:extLst>
              <a:ext uri="{FF2B5EF4-FFF2-40B4-BE49-F238E27FC236}">
                <a16:creationId xmlns:a16="http://schemas.microsoft.com/office/drawing/2014/main" id="{E75FCF10-E19C-8C76-4017-F6EE1C7FE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5" y="-12750"/>
            <a:ext cx="12192000" cy="6858000"/>
          </a:xfrm>
          <a:prstGeom prst="rect">
            <a:avLst/>
          </a:prstGeom>
        </p:spPr>
      </p:pic>
      <p:grpSp>
        <p:nvGrpSpPr>
          <p:cNvPr id="19" name="Group 19"/>
          <p:cNvGrpSpPr/>
          <p:nvPr/>
        </p:nvGrpSpPr>
        <p:grpSpPr>
          <a:xfrm rot="-2700000">
            <a:off x="9356436" y="-2727663"/>
            <a:ext cx="4943599" cy="2376730"/>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21" name="TextBox 21"/>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22" name="AutoShape 22"/>
          <p:cNvSpPr/>
          <p:nvPr/>
        </p:nvSpPr>
        <p:spPr>
          <a:xfrm flipV="1">
            <a:off x="11186236" y="-2215901"/>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3" name="AutoShape 23"/>
          <p:cNvSpPr/>
          <p:nvPr/>
        </p:nvSpPr>
        <p:spPr>
          <a:xfrm flipV="1">
            <a:off x="11394688" y="-1975694"/>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4" name="AutoShape 24"/>
          <p:cNvSpPr/>
          <p:nvPr/>
        </p:nvSpPr>
        <p:spPr>
          <a:xfrm flipV="1">
            <a:off x="11633668" y="-1741485"/>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5" name="AutoShape 25"/>
          <p:cNvSpPr/>
          <p:nvPr/>
        </p:nvSpPr>
        <p:spPr>
          <a:xfrm flipV="1">
            <a:off x="11891180" y="-1539298"/>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26" name="AutoShape 26"/>
          <p:cNvSpPr/>
          <p:nvPr/>
        </p:nvSpPr>
        <p:spPr>
          <a:xfrm flipV="1">
            <a:off x="12184297" y="-1214835"/>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0" name="TextBox 18">
            <a:extLst>
              <a:ext uri="{FF2B5EF4-FFF2-40B4-BE49-F238E27FC236}">
                <a16:creationId xmlns:a16="http://schemas.microsoft.com/office/drawing/2014/main" id="{F615DA50-3410-84FE-85DC-9EA1221BA32B}"/>
              </a:ext>
            </a:extLst>
          </p:cNvPr>
          <p:cNvSpPr txBox="1"/>
          <p:nvPr/>
        </p:nvSpPr>
        <p:spPr>
          <a:xfrm>
            <a:off x="5540512" y="5159081"/>
            <a:ext cx="6674261" cy="1422770"/>
          </a:xfrm>
          <a:prstGeom prst="roundRect">
            <a:avLst/>
          </a:prstGeom>
        </p:spPr>
        <p:txBody>
          <a:bodyPr lIns="33867" tIns="33867" rIns="33867" bIns="33867" rtlCol="0" anchor="ctr"/>
          <a:lstStyle/>
          <a:p>
            <a:pPr algn="ctr">
              <a:lnSpc>
                <a:spcPts val="1702"/>
              </a:lnSpc>
            </a:pPr>
            <a:endParaRPr sz="1200"/>
          </a:p>
        </p:txBody>
      </p:sp>
      <p:sp>
        <p:nvSpPr>
          <p:cNvPr id="15" name="Rectangle 14">
            <a:extLst>
              <a:ext uri="{FF2B5EF4-FFF2-40B4-BE49-F238E27FC236}">
                <a16:creationId xmlns:a16="http://schemas.microsoft.com/office/drawing/2014/main" id="{299416FE-6018-27E4-FD0D-38F1AD771CF1}"/>
              </a:ext>
            </a:extLst>
          </p:cNvPr>
          <p:cNvSpPr/>
          <p:nvPr/>
        </p:nvSpPr>
        <p:spPr>
          <a:xfrm>
            <a:off x="8964941" y="5861089"/>
            <a:ext cx="2863294" cy="8154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Graphical user interface&#10;&#10;Description automatically generated with medium confidence">
            <a:extLst>
              <a:ext uri="{FF2B5EF4-FFF2-40B4-BE49-F238E27FC236}">
                <a16:creationId xmlns:a16="http://schemas.microsoft.com/office/drawing/2014/main" id="{2E47A28D-57BB-6B17-4AB1-4E9CE7A3DB98}"/>
              </a:ext>
            </a:extLst>
          </p:cNvPr>
          <p:cNvPicPr>
            <a:picLocks noChangeAspect="1"/>
          </p:cNvPicPr>
          <p:nvPr/>
        </p:nvPicPr>
        <p:blipFill>
          <a:blip r:embed="rId4"/>
          <a:stretch>
            <a:fillRect/>
          </a:stretch>
        </p:blipFill>
        <p:spPr>
          <a:xfrm>
            <a:off x="8688943" y="5441786"/>
            <a:ext cx="3024695" cy="1450817"/>
          </a:xfrm>
          <a:prstGeom prst="rect">
            <a:avLst/>
          </a:prstGeom>
        </p:spPr>
      </p:pic>
      <p:sp>
        <p:nvSpPr>
          <p:cNvPr id="16" name="Google Shape;151;p4">
            <a:extLst>
              <a:ext uri="{FF2B5EF4-FFF2-40B4-BE49-F238E27FC236}">
                <a16:creationId xmlns:a16="http://schemas.microsoft.com/office/drawing/2014/main" id="{4EDA88B1-60F8-965D-C7E9-AA9F9ED9245E}"/>
              </a:ext>
            </a:extLst>
          </p:cNvPr>
          <p:cNvSpPr/>
          <p:nvPr/>
        </p:nvSpPr>
        <p:spPr>
          <a:xfrm>
            <a:off x="1140075" y="1593492"/>
            <a:ext cx="4400437" cy="3551759"/>
          </a:xfrm>
          <a:prstGeom prst="roundRect">
            <a:avLst>
              <a:gd name="adj" fmla="val 16667"/>
            </a:avLst>
          </a:prstGeom>
          <a:solidFill>
            <a:srgbClr val="FFFFFF">
              <a:alpha val="89803"/>
            </a:srgbClr>
          </a:solidFill>
          <a:ln w="12700" cap="flat" cmpd="sng">
            <a:solidFill>
              <a:srgbClr val="009999"/>
            </a:solidFill>
            <a:prstDash val="solid"/>
            <a:miter lim="800000"/>
            <a:headEnd type="none" w="sm" len="sm"/>
            <a:tailEnd type="none" w="sm" len="sm"/>
          </a:ln>
          <a:effectLst>
            <a:outerShdw dist="76200" dir="12840000" sx="103000" sy="103000" algn="ctr" rotWithShape="0">
              <a:srgbClr val="009999">
                <a:alpha val="50980"/>
              </a:srgbClr>
            </a:outerShdw>
          </a:effectLst>
        </p:spPr>
        <p:txBody>
          <a:bodyPr spcFirstLastPara="1" wrap="square" lIns="91425" tIns="45700" rIns="91425" bIns="45700" anchor="t" anchorCtr="0">
            <a:noAutofit/>
          </a:bodyPr>
          <a:lstStyle/>
          <a:p>
            <a:pPr lvl="0" algn="ctr"/>
            <a:r>
              <a:rPr lang="el-GR" sz="2400" b="1" i="1" dirty="0">
                <a:solidFill>
                  <a:srgbClr val="545454"/>
                </a:solidFill>
              </a:rPr>
              <a:t>Συμμετοχή νέων σε δραστηριότητες αλληλεγγύης</a:t>
            </a:r>
          </a:p>
          <a:p>
            <a:pPr lvl="0" algn="l"/>
            <a:endParaRPr lang="en-US" sz="2400" b="1" i="1" dirty="0"/>
          </a:p>
          <a:p>
            <a:pPr marL="285750" marR="0" lvl="0" indent="-285750" algn="l" rtl="0">
              <a:spcBef>
                <a:spcPts val="1000"/>
              </a:spcBef>
              <a:spcAft>
                <a:spcPts val="0"/>
              </a:spcAft>
              <a:buClr>
                <a:srgbClr val="009999"/>
              </a:buClr>
              <a:buSzPts val="1750"/>
              <a:buFont typeface="Noto Sans Symbols"/>
              <a:buChar char="✔"/>
            </a:pPr>
            <a:r>
              <a:rPr lang="el-GR" sz="2000" b="1" dirty="0">
                <a:solidFill>
                  <a:srgbClr val="009999"/>
                </a:solidFill>
                <a:latin typeface="Calibri"/>
                <a:ea typeface="Calibri"/>
                <a:cs typeface="Calibri"/>
                <a:sym typeface="Calibri"/>
              </a:rPr>
              <a:t>Έργα αλληλεγγύης</a:t>
            </a:r>
          </a:p>
          <a:p>
            <a:pPr marL="285750" marR="0" lvl="0" indent="-285750" algn="l" rtl="0">
              <a:spcBef>
                <a:spcPts val="1000"/>
              </a:spcBef>
              <a:spcAft>
                <a:spcPts val="0"/>
              </a:spcAft>
              <a:buClr>
                <a:srgbClr val="009999"/>
              </a:buClr>
              <a:buSzPts val="1750"/>
              <a:buFont typeface="Noto Sans Symbols"/>
              <a:buChar char="✔"/>
            </a:pPr>
            <a:r>
              <a:rPr lang="el-GR" sz="2000" b="1" dirty="0">
                <a:solidFill>
                  <a:srgbClr val="009999"/>
                </a:solidFill>
                <a:latin typeface="Calibri"/>
                <a:ea typeface="Calibri"/>
                <a:cs typeface="Calibri"/>
                <a:sym typeface="Calibri"/>
              </a:rPr>
              <a:t>Σχέδια εθελοντισμού</a:t>
            </a:r>
          </a:p>
          <a:p>
            <a:pPr marL="285750" marR="0" lvl="0" indent="-285750" algn="l" rtl="0">
              <a:spcBef>
                <a:spcPts val="1000"/>
              </a:spcBef>
              <a:spcAft>
                <a:spcPts val="0"/>
              </a:spcAft>
              <a:buClr>
                <a:srgbClr val="009999"/>
              </a:buClr>
              <a:buSzPts val="1750"/>
              <a:buFont typeface="Noto Sans Symbols"/>
              <a:buChar char="✔"/>
            </a:pPr>
            <a:r>
              <a:rPr lang="el-GR" sz="2000" b="1" dirty="0">
                <a:solidFill>
                  <a:srgbClr val="009999"/>
                </a:solidFill>
                <a:latin typeface="Calibri"/>
                <a:ea typeface="Calibri"/>
                <a:cs typeface="Calibri"/>
                <a:sym typeface="Calibri"/>
              </a:rPr>
              <a:t>Ομάδες εθελοντισμού σε τομείς υψηλής προτεραιότητας</a:t>
            </a:r>
          </a:p>
        </p:txBody>
      </p:sp>
      <p:sp>
        <p:nvSpPr>
          <p:cNvPr id="17" name="Google Shape;152;p4">
            <a:extLst>
              <a:ext uri="{FF2B5EF4-FFF2-40B4-BE49-F238E27FC236}">
                <a16:creationId xmlns:a16="http://schemas.microsoft.com/office/drawing/2014/main" id="{E1968247-1E3A-6373-90D3-D3C393B0C78C}"/>
              </a:ext>
            </a:extLst>
          </p:cNvPr>
          <p:cNvSpPr/>
          <p:nvPr/>
        </p:nvSpPr>
        <p:spPr>
          <a:xfrm>
            <a:off x="6309571" y="1560969"/>
            <a:ext cx="4496433" cy="3635465"/>
          </a:xfrm>
          <a:prstGeom prst="roundRect">
            <a:avLst>
              <a:gd name="adj" fmla="val 16667"/>
            </a:avLst>
          </a:prstGeom>
          <a:solidFill>
            <a:srgbClr val="FFFFFF">
              <a:alpha val="89803"/>
            </a:srgbClr>
          </a:solidFill>
          <a:ln w="12700" cap="flat" cmpd="sng">
            <a:solidFill>
              <a:srgbClr val="9D73B4"/>
            </a:solidFill>
            <a:prstDash val="solid"/>
            <a:miter lim="800000"/>
            <a:headEnd type="none" w="sm" len="sm"/>
            <a:tailEnd type="none" w="sm" len="sm"/>
          </a:ln>
          <a:effectLst>
            <a:outerShdw dist="76200" dir="12840000" sx="103000" sy="103000" algn="ctr" rotWithShape="0">
              <a:srgbClr val="9D73B5"/>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l-GR" sz="2400" b="1" dirty="0">
                <a:solidFill>
                  <a:srgbClr val="545454"/>
                </a:solidFill>
                <a:latin typeface="Calibri"/>
                <a:ea typeface="Calibri"/>
                <a:cs typeface="Calibri"/>
                <a:sym typeface="Calibri"/>
              </a:rPr>
              <a:t>Συμμετοχή νέων σε δραστηριότητες αλληλεγγύης που αφορούν τον τομέα της ανθρωπιστικής βοήθειας</a:t>
            </a:r>
          </a:p>
          <a:p>
            <a:pPr marL="0" marR="0" lvl="0" indent="0" algn="l" rtl="0">
              <a:spcBef>
                <a:spcPts val="0"/>
              </a:spcBef>
              <a:spcAft>
                <a:spcPts val="0"/>
              </a:spcAft>
              <a:buNone/>
            </a:pPr>
            <a:r>
              <a:rPr lang="el-GR" sz="2400" b="1" dirty="0">
                <a:solidFill>
                  <a:srgbClr val="545454"/>
                </a:solidFill>
                <a:latin typeface="Calibri"/>
                <a:ea typeface="Calibri"/>
                <a:cs typeface="Calibri"/>
                <a:sym typeface="Calibri"/>
              </a:rPr>
              <a:t> </a:t>
            </a:r>
          </a:p>
          <a:p>
            <a:pPr marL="285750" marR="0" lvl="0" indent="-285750" algn="l" rtl="0">
              <a:spcBef>
                <a:spcPts val="1000"/>
              </a:spcBef>
              <a:spcAft>
                <a:spcPts val="0"/>
              </a:spcAft>
              <a:buClr>
                <a:srgbClr val="B59BD1"/>
              </a:buClr>
              <a:buSzPts val="1750"/>
              <a:buFont typeface="Noto Sans Symbols"/>
              <a:buChar char="✔"/>
            </a:pPr>
            <a:r>
              <a:rPr lang="el-GR" sz="2000" b="1" dirty="0">
                <a:solidFill>
                  <a:srgbClr val="B59BD1"/>
                </a:solidFill>
                <a:latin typeface="Calibri"/>
                <a:ea typeface="Calibri"/>
                <a:cs typeface="Calibri"/>
                <a:sym typeface="Calibri"/>
              </a:rPr>
              <a:t>Έργα εθελοντισμού στον τομέα της ανθρωπιστικής βοήθειας</a:t>
            </a:r>
          </a:p>
        </p:txBody>
      </p:sp>
    </p:spTree>
    <p:extLst>
      <p:ext uri="{BB962C8B-B14F-4D97-AF65-F5344CB8AC3E}">
        <p14:creationId xmlns:p14="http://schemas.microsoft.com/office/powerpoint/2010/main" val="232073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8"/>
          <p:cNvGrpSpPr/>
          <p:nvPr/>
        </p:nvGrpSpPr>
        <p:grpSpPr>
          <a:xfrm rot="-2700000">
            <a:off x="8695235" y="4828763"/>
            <a:ext cx="4943599" cy="2376730"/>
            <a:chOff x="0" y="0"/>
            <a:chExt cx="660400" cy="317500"/>
          </a:xfrm>
        </p:grpSpPr>
        <p:sp>
          <p:nvSpPr>
            <p:cNvPr id="220" name="Google Shape;220;p8"/>
            <p:cNvSpPr/>
            <p:nvPr/>
          </p:nvSpPr>
          <p:spPr>
            <a:xfrm>
              <a:off x="0" y="0"/>
              <a:ext cx="660400" cy="317500"/>
            </a:xfrm>
            <a:custGeom>
              <a:avLst/>
              <a:gdLst/>
              <a:ahLst/>
              <a:cxnLst/>
              <a:rect l="l" t="t" r="r" b="b"/>
              <a:pathLst>
                <a:path w="660400" h="317500" extrusionOk="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cmpd="sng">
              <a:solidFill>
                <a:srgbClr val="8CA9AD"/>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1" name="Google Shape;221;p8"/>
            <p:cNvSpPr txBox="1"/>
            <p:nvPr/>
          </p:nvSpPr>
          <p:spPr>
            <a:xfrm>
              <a:off x="0" y="146050"/>
              <a:ext cx="660400" cy="171450"/>
            </a:xfrm>
            <a:prstGeom prst="rect">
              <a:avLst/>
            </a:prstGeom>
            <a:noFill/>
            <a:ln>
              <a:noFill/>
            </a:ln>
          </p:spPr>
          <p:txBody>
            <a:bodyPr spcFirstLastPara="1" wrap="square" lIns="33850" tIns="33850" rIns="33850" bIns="33850" anchor="ctr" anchorCtr="0">
              <a:noAutofit/>
            </a:bodyPr>
            <a:lstStyle/>
            <a:p>
              <a:pPr marL="0" marR="0" lvl="0" indent="0" algn="ctr" rtl="0">
                <a:lnSpc>
                  <a:spcPct val="141833"/>
                </a:lnSpc>
                <a:spcBef>
                  <a:spcPts val="0"/>
                </a:spcBef>
                <a:spcAft>
                  <a:spcPts val="0"/>
                </a:spcAft>
                <a:buNone/>
              </a:pPr>
              <a:endParaRPr sz="1200">
                <a:solidFill>
                  <a:schemeClr val="dk1"/>
                </a:solidFill>
                <a:latin typeface="Calibri"/>
                <a:ea typeface="Calibri"/>
                <a:cs typeface="Calibri"/>
                <a:sym typeface="Calibri"/>
              </a:endParaRPr>
            </a:p>
          </p:txBody>
        </p:sp>
      </p:grpSp>
      <p:sp>
        <p:nvSpPr>
          <p:cNvPr id="225" name="Google Shape;225;p8"/>
          <p:cNvSpPr/>
          <p:nvPr/>
        </p:nvSpPr>
        <p:spPr>
          <a:xfrm rot="10800000">
            <a:off x="8216" y="4942012"/>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7" name="Google Shape;227;p8"/>
          <p:cNvSpPr/>
          <p:nvPr/>
        </p:nvSpPr>
        <p:spPr>
          <a:xfrm rot="10800000">
            <a:off x="1" y="57030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8" name="Google Shape;228;p8"/>
          <p:cNvSpPr/>
          <p:nvPr/>
        </p:nvSpPr>
        <p:spPr>
          <a:xfrm rot="-5400000">
            <a:off x="722540" y="570303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9" name="Google Shape;229;p8"/>
          <p:cNvSpPr/>
          <p:nvPr/>
        </p:nvSpPr>
        <p:spPr>
          <a:xfrm rot="10800000">
            <a:off x="722540" y="6415815"/>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0" name="Google Shape;230;p8"/>
          <p:cNvSpPr/>
          <p:nvPr/>
        </p:nvSpPr>
        <p:spPr>
          <a:xfrm rot="10800000">
            <a:off x="2214501" y="572208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1" name="Google Shape;231;p8"/>
          <p:cNvSpPr/>
          <p:nvPr/>
        </p:nvSpPr>
        <p:spPr>
          <a:xfrm>
            <a:off x="1491960" y="5721975"/>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2" name="Google Shape;232;p8"/>
          <p:cNvSpPr/>
          <p:nvPr/>
        </p:nvSpPr>
        <p:spPr>
          <a:xfrm rot="5400000">
            <a:off x="2937040" y="5722083"/>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3" name="Google Shape;233;p8"/>
          <p:cNvSpPr/>
          <p:nvPr/>
        </p:nvSpPr>
        <p:spPr>
          <a:xfrm>
            <a:off x="1491961" y="6444622"/>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4" name="Google Shape;234;p8"/>
          <p:cNvSpPr/>
          <p:nvPr/>
        </p:nvSpPr>
        <p:spPr>
          <a:xfrm>
            <a:off x="2214501" y="6444622"/>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5" name="Google Shape;235;p8"/>
          <p:cNvSpPr/>
          <p:nvPr/>
        </p:nvSpPr>
        <p:spPr>
          <a:xfrm rot="5400000">
            <a:off x="1" y="6425572"/>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6" name="Google Shape;236;p8"/>
          <p:cNvSpPr/>
          <p:nvPr/>
        </p:nvSpPr>
        <p:spPr>
          <a:xfrm rot="-5400000">
            <a:off x="10313749" y="1"/>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7" name="Google Shape;237;p8"/>
          <p:cNvSpPr/>
          <p:nvPr/>
        </p:nvSpPr>
        <p:spPr>
          <a:xfrm rot="-5400000">
            <a:off x="11036288" y="1"/>
            <a:ext cx="722539" cy="722539"/>
          </a:xfrm>
          <a:custGeom>
            <a:avLst/>
            <a:gdLst/>
            <a:ahLst/>
            <a:cxnLst/>
            <a:rect l="l" t="t" r="r" b="b"/>
            <a:pathLst>
              <a:path w="1083809" h="1083809" extrusionOk="0">
                <a:moveTo>
                  <a:pt x="0" y="0"/>
                </a:moveTo>
                <a:lnTo>
                  <a:pt x="1083808" y="0"/>
                </a:lnTo>
                <a:lnTo>
                  <a:pt x="1083808" y="1083809"/>
                </a:lnTo>
                <a:lnTo>
                  <a:pt x="0" y="1083809"/>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8" name="Google Shape;238;p8"/>
          <p:cNvSpPr/>
          <p:nvPr/>
        </p:nvSpPr>
        <p:spPr>
          <a:xfrm rot="10800000">
            <a:off x="11758827" y="1"/>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9" name="Google Shape;239;p8"/>
          <p:cNvSpPr/>
          <p:nvPr/>
        </p:nvSpPr>
        <p:spPr>
          <a:xfrm rot="-5400000">
            <a:off x="10313749" y="722540"/>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0" name="Google Shape;240;p8"/>
          <p:cNvSpPr/>
          <p:nvPr/>
        </p:nvSpPr>
        <p:spPr>
          <a:xfrm>
            <a:off x="11469461" y="2124195"/>
            <a:ext cx="722539" cy="722539"/>
          </a:xfrm>
          <a:custGeom>
            <a:avLst/>
            <a:gdLst/>
            <a:ahLst/>
            <a:cxnLst/>
            <a:rect l="l" t="t" r="r" b="b"/>
            <a:pathLst>
              <a:path w="1083809" h="1083809" extrusionOk="0">
                <a:moveTo>
                  <a:pt x="0" y="0"/>
                </a:moveTo>
                <a:lnTo>
                  <a:pt x="1083808" y="0"/>
                </a:lnTo>
                <a:lnTo>
                  <a:pt x="1083808" y="1083809"/>
                </a:lnTo>
                <a:lnTo>
                  <a:pt x="0" y="108380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1" name="Google Shape;241;p8"/>
          <p:cNvSpPr/>
          <p:nvPr/>
        </p:nvSpPr>
        <p:spPr>
          <a:xfrm rot="5400000">
            <a:off x="11758827" y="722540"/>
            <a:ext cx="722539" cy="72253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2" name="Google Shape;242;p8"/>
          <p:cNvSpPr/>
          <p:nvPr/>
        </p:nvSpPr>
        <p:spPr>
          <a:xfrm rot="-5400000">
            <a:off x="11758827" y="1445079"/>
            <a:ext cx="722539" cy="722539"/>
          </a:xfrm>
          <a:custGeom>
            <a:avLst/>
            <a:gdLst/>
            <a:ahLst/>
            <a:cxnLst/>
            <a:rect l="l" t="t" r="r" b="b"/>
            <a:pathLst>
              <a:path w="1083809" h="1083809" extrusionOk="0">
                <a:moveTo>
                  <a:pt x="1083809" y="1083809"/>
                </a:moveTo>
                <a:lnTo>
                  <a:pt x="0" y="1083809"/>
                </a:lnTo>
                <a:lnTo>
                  <a:pt x="0" y="0"/>
                </a:lnTo>
                <a:lnTo>
                  <a:pt x="1083809" y="0"/>
                </a:lnTo>
                <a:lnTo>
                  <a:pt x="1083809" y="1083809"/>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3" name="Google Shape;243;p8"/>
          <p:cNvSpPr/>
          <p:nvPr/>
        </p:nvSpPr>
        <p:spPr>
          <a:xfrm rot="-5400000">
            <a:off x="11469461" y="2846734"/>
            <a:ext cx="722539" cy="722539"/>
          </a:xfrm>
          <a:custGeom>
            <a:avLst/>
            <a:gdLst/>
            <a:ahLst/>
            <a:cxnLst/>
            <a:rect l="l" t="t" r="r" b="b"/>
            <a:pathLst>
              <a:path w="1083809" h="1083809" extrusionOk="0">
                <a:moveTo>
                  <a:pt x="1083808" y="1083809"/>
                </a:moveTo>
                <a:lnTo>
                  <a:pt x="0" y="1083809"/>
                </a:lnTo>
                <a:lnTo>
                  <a:pt x="0" y="0"/>
                </a:lnTo>
                <a:lnTo>
                  <a:pt x="1083808" y="0"/>
                </a:lnTo>
                <a:lnTo>
                  <a:pt x="1083808" y="1083809"/>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5" name="Google Shape;245;p8"/>
          <p:cNvSpPr txBox="1"/>
          <p:nvPr/>
        </p:nvSpPr>
        <p:spPr>
          <a:xfrm>
            <a:off x="382479" y="511804"/>
            <a:ext cx="9252155" cy="736958"/>
          </a:xfrm>
          <a:prstGeom prst="rect">
            <a:avLst/>
          </a:prstGeom>
          <a:noFill/>
          <a:ln>
            <a:noFill/>
          </a:ln>
        </p:spPr>
        <p:txBody>
          <a:bodyPr spcFirstLastPara="1" wrap="square" lIns="91425" tIns="45700" rIns="91425" bIns="45700" anchor="t" anchorCtr="0">
            <a:normAutofit fontScale="97500"/>
          </a:bodyPr>
          <a:lstStyle/>
          <a:p>
            <a:pPr marL="0" marR="0" lvl="0" indent="0" algn="l" rtl="0">
              <a:lnSpc>
                <a:spcPct val="74083"/>
              </a:lnSpc>
              <a:spcBef>
                <a:spcPts val="0"/>
              </a:spcBef>
              <a:spcAft>
                <a:spcPts val="0"/>
              </a:spcAft>
              <a:buClr>
                <a:srgbClr val="009999"/>
              </a:buClr>
              <a:buSzPct val="100000"/>
              <a:buFont typeface="Arial"/>
              <a:buNone/>
            </a:pPr>
            <a:r>
              <a:rPr lang="el-GR" sz="3600" b="1" dirty="0">
                <a:solidFill>
                  <a:srgbClr val="009999"/>
                </a:solidFill>
                <a:latin typeface="Arial"/>
                <a:ea typeface="Arial"/>
                <a:cs typeface="Arial"/>
                <a:sym typeface="Arial"/>
              </a:rPr>
              <a:t>ΧΩΡΕΣ ΕΠΙΛΕΞΙΜΩΝ ΟΡΓΑΝΙΣΜΩΝ </a:t>
            </a:r>
            <a:endParaRPr sz="3600" b="1" dirty="0">
              <a:solidFill>
                <a:srgbClr val="009999"/>
              </a:solidFill>
              <a:latin typeface="Arial"/>
              <a:ea typeface="Arial"/>
              <a:cs typeface="Arial"/>
              <a:sym typeface="Arial"/>
            </a:endParaRPr>
          </a:p>
        </p:txBody>
      </p:sp>
      <p:sp>
        <p:nvSpPr>
          <p:cNvPr id="246" name="Google Shape;246;p8"/>
          <p:cNvSpPr txBox="1"/>
          <p:nvPr/>
        </p:nvSpPr>
        <p:spPr>
          <a:xfrm>
            <a:off x="519115" y="1147549"/>
            <a:ext cx="10245506" cy="467816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545454"/>
              </a:buClr>
              <a:buSzPts val="1800"/>
              <a:buFont typeface="Arial"/>
              <a:buChar char="•"/>
            </a:pPr>
            <a:r>
              <a:rPr lang="el-GR" sz="2000" b="1" dirty="0">
                <a:solidFill>
                  <a:srgbClr val="545454"/>
                </a:solidFill>
                <a:latin typeface="Calibri"/>
                <a:ea typeface="Calibri"/>
                <a:cs typeface="Calibri"/>
                <a:sym typeface="Calibri"/>
              </a:rPr>
              <a:t>27 Κράτη </a:t>
            </a:r>
            <a:r>
              <a:rPr lang="el-GR" sz="2000" b="1" i="0" dirty="0">
                <a:solidFill>
                  <a:srgbClr val="545454"/>
                </a:solidFill>
                <a:latin typeface="Calibri"/>
                <a:ea typeface="Calibri"/>
                <a:cs typeface="Calibri"/>
                <a:sym typeface="Calibri"/>
              </a:rPr>
              <a:t>μέλη της ΕΕ</a:t>
            </a:r>
            <a:endParaRPr sz="2000" b="1" i="0" dirty="0">
              <a:solidFill>
                <a:srgbClr val="545454"/>
              </a:solidFill>
              <a:latin typeface="Calibri"/>
              <a:ea typeface="Calibri"/>
              <a:cs typeface="Calibri"/>
              <a:sym typeface="Calibri"/>
            </a:endParaRPr>
          </a:p>
          <a:p>
            <a:pPr marL="0" marR="0" lvl="0" indent="0" algn="l" rtl="0">
              <a:spcBef>
                <a:spcPts val="0"/>
              </a:spcBef>
              <a:spcAft>
                <a:spcPts val="0"/>
              </a:spcAft>
              <a:buNone/>
            </a:pPr>
            <a:endParaRPr sz="2000" b="1" i="0" dirty="0">
              <a:solidFill>
                <a:srgbClr val="545454"/>
              </a:solidFill>
              <a:latin typeface="Calibri"/>
              <a:ea typeface="Calibri"/>
              <a:cs typeface="Calibri"/>
              <a:sym typeface="Calibri"/>
            </a:endParaRPr>
          </a:p>
          <a:p>
            <a:pPr marL="285750" marR="0" lvl="0" indent="-285750" algn="l" rtl="0">
              <a:spcBef>
                <a:spcPts val="0"/>
              </a:spcBef>
              <a:spcAft>
                <a:spcPts val="0"/>
              </a:spcAft>
              <a:buClr>
                <a:srgbClr val="545454"/>
              </a:buClr>
              <a:buSzPts val="1800"/>
              <a:buFont typeface="Arial"/>
              <a:buChar char="•"/>
            </a:pPr>
            <a:r>
              <a:rPr lang="el-GR" sz="2000" b="1" dirty="0">
                <a:solidFill>
                  <a:srgbClr val="545454"/>
                </a:solidFill>
                <a:latin typeface="Calibri"/>
                <a:ea typeface="Calibri"/>
                <a:cs typeface="Calibri"/>
                <a:sym typeface="Calibri"/>
              </a:rPr>
              <a:t>Τ</a:t>
            </a:r>
            <a:r>
              <a:rPr lang="el-GR" sz="2000" b="1" i="0" dirty="0">
                <a:solidFill>
                  <a:srgbClr val="545454"/>
                </a:solidFill>
                <a:latin typeface="Calibri"/>
                <a:ea typeface="Calibri"/>
                <a:cs typeface="Calibri"/>
                <a:sym typeface="Calibri"/>
              </a:rPr>
              <a:t>ρίτες χώρες συνδεδεμένες με το πρόγραμμα</a:t>
            </a:r>
            <a:r>
              <a:rPr lang="el-GR" sz="2000" b="1" dirty="0">
                <a:solidFill>
                  <a:srgbClr val="545454"/>
                </a:solidFill>
                <a:latin typeface="Calibri"/>
                <a:ea typeface="Calibri"/>
                <a:cs typeface="Calibri"/>
                <a:sym typeface="Calibri"/>
              </a:rPr>
              <a:t>: </a:t>
            </a:r>
            <a:endParaRPr sz="2000" dirty="0"/>
          </a:p>
          <a:p>
            <a:pPr marL="0" marR="0" lvl="0" indent="0" algn="l" rtl="0">
              <a:spcBef>
                <a:spcPts val="0"/>
              </a:spcBef>
              <a:spcAft>
                <a:spcPts val="0"/>
              </a:spcAft>
              <a:buNone/>
            </a:pPr>
            <a:r>
              <a:rPr lang="el-GR" sz="2000" b="0" i="0" dirty="0">
                <a:solidFill>
                  <a:srgbClr val="545454"/>
                </a:solidFill>
                <a:latin typeface="Calibri"/>
                <a:ea typeface="Calibri"/>
                <a:cs typeface="Calibri"/>
                <a:sym typeface="Calibri"/>
              </a:rPr>
              <a:t>Ισλανδία, Λιχτενστάιν, Βόρεια Μακεδονία, Τουρκία</a:t>
            </a:r>
            <a:endParaRPr sz="2000" dirty="0">
              <a:solidFill>
                <a:srgbClr val="545454"/>
              </a:solidFill>
              <a:latin typeface="Calibri"/>
              <a:ea typeface="Calibri"/>
              <a:cs typeface="Calibri"/>
              <a:sym typeface="Calibri"/>
            </a:endParaRPr>
          </a:p>
          <a:p>
            <a:pPr marL="0" marR="0" lvl="0" indent="0" algn="l" rtl="0">
              <a:spcBef>
                <a:spcPts val="0"/>
              </a:spcBef>
              <a:spcAft>
                <a:spcPts val="0"/>
              </a:spcAft>
              <a:buNone/>
            </a:pPr>
            <a:endParaRPr sz="2000" b="0" i="0" dirty="0">
              <a:solidFill>
                <a:srgbClr val="545454"/>
              </a:solidFill>
              <a:latin typeface="Calibri"/>
              <a:ea typeface="Calibri"/>
              <a:cs typeface="Calibri"/>
              <a:sym typeface="Calibri"/>
            </a:endParaRPr>
          </a:p>
          <a:p>
            <a:pPr marL="285750" indent="-285750">
              <a:buClr>
                <a:srgbClr val="545454"/>
              </a:buClr>
              <a:buSzPts val="1800"/>
              <a:buFont typeface="Arial"/>
              <a:buChar char="•"/>
            </a:pPr>
            <a:r>
              <a:rPr lang="el-GR" sz="2000" b="1" dirty="0">
                <a:solidFill>
                  <a:srgbClr val="545454"/>
                </a:solidFill>
                <a:latin typeface="Calibri"/>
                <a:ea typeface="Calibri"/>
                <a:cs typeface="Calibri"/>
                <a:sym typeface="Calibri"/>
              </a:rPr>
              <a:t>Τρίτες χώρες που δεν είναι συνδεδεμένες με το πρόγραμμα και </a:t>
            </a:r>
            <a:r>
              <a:rPr lang="el-GR" sz="2000" b="1" i="0" dirty="0">
                <a:solidFill>
                  <a:srgbClr val="545454"/>
                </a:solidFill>
                <a:latin typeface="Calibri"/>
                <a:ea typeface="Calibri"/>
                <a:cs typeface="Calibri"/>
                <a:sym typeface="Calibri"/>
              </a:rPr>
              <a:t>γειτνιάζουν με την ΕΕ</a:t>
            </a:r>
            <a:r>
              <a:rPr lang="el-GR" sz="2000" b="1" dirty="0">
                <a:solidFill>
                  <a:srgbClr val="545454"/>
                </a:solidFill>
                <a:ea typeface="Calibri"/>
                <a:cs typeface="Calibri"/>
                <a:sym typeface="Calibri"/>
              </a:rPr>
              <a:t>:</a:t>
            </a:r>
            <a:endParaRPr lang="en-US" sz="2000" b="0" i="0" dirty="0">
              <a:solidFill>
                <a:srgbClr val="545454"/>
              </a:solidFill>
              <a:latin typeface="Calibri"/>
              <a:ea typeface="Calibri"/>
              <a:cs typeface="Calibri"/>
              <a:sym typeface="Calibri"/>
            </a:endParaRPr>
          </a:p>
          <a:p>
            <a:pPr marL="800100" lvl="1" indent="-342900">
              <a:buClr>
                <a:srgbClr val="545454"/>
              </a:buClr>
              <a:buSzPts val="1800"/>
              <a:buFont typeface="Wingdings" panose="05000000000000000000" pitchFamily="2" charset="2"/>
              <a:buChar char="q"/>
            </a:pPr>
            <a:r>
              <a:rPr lang="el-GR" sz="2000" b="1" dirty="0">
                <a:solidFill>
                  <a:srgbClr val="545454"/>
                </a:solidFill>
                <a:latin typeface="Calibri"/>
                <a:ea typeface="Calibri"/>
                <a:cs typeface="Calibri"/>
                <a:sym typeface="Calibri"/>
              </a:rPr>
              <a:t>Χώρες του ΕΟΧ (</a:t>
            </a:r>
            <a:r>
              <a:rPr lang="en-GB" sz="2000" b="1" dirty="0">
                <a:solidFill>
                  <a:srgbClr val="545454"/>
                </a:solidFill>
                <a:latin typeface="Calibri"/>
                <a:ea typeface="Calibri"/>
                <a:cs typeface="Calibri"/>
                <a:sym typeface="Calibri"/>
              </a:rPr>
              <a:t>EFTA) – </a:t>
            </a:r>
            <a:r>
              <a:rPr lang="en-GB" sz="2000" dirty="0">
                <a:solidFill>
                  <a:srgbClr val="545454"/>
                </a:solidFill>
                <a:latin typeface="Calibri"/>
                <a:ea typeface="Calibri"/>
                <a:cs typeface="Calibri"/>
                <a:sym typeface="Calibri"/>
              </a:rPr>
              <a:t>No</a:t>
            </a:r>
            <a:r>
              <a:rPr lang="el-GR" sz="2000" dirty="0" err="1">
                <a:solidFill>
                  <a:srgbClr val="545454"/>
                </a:solidFill>
                <a:latin typeface="Calibri"/>
                <a:ea typeface="Calibri"/>
                <a:cs typeface="Calibri"/>
                <a:sym typeface="Calibri"/>
              </a:rPr>
              <a:t>ρβηγία</a:t>
            </a:r>
            <a:endParaRPr lang="en-GB" sz="2000" dirty="0">
              <a:solidFill>
                <a:srgbClr val="545454"/>
              </a:solidFill>
              <a:latin typeface="Calibri"/>
              <a:ea typeface="Calibri"/>
              <a:cs typeface="Calibri"/>
              <a:sym typeface="Calibri"/>
            </a:endParaRPr>
          </a:p>
          <a:p>
            <a:pPr marL="800100" lvl="1" indent="-342900">
              <a:buClr>
                <a:srgbClr val="545454"/>
              </a:buClr>
              <a:buSzPts val="1800"/>
              <a:buFont typeface="Wingdings" panose="05000000000000000000" pitchFamily="2" charset="2"/>
              <a:buChar char="q"/>
            </a:pPr>
            <a:r>
              <a:rPr lang="el-GR" sz="2000" b="1" i="0" dirty="0">
                <a:solidFill>
                  <a:srgbClr val="545454"/>
                </a:solidFill>
                <a:latin typeface="Calibri"/>
                <a:ea typeface="Calibri"/>
                <a:cs typeface="Calibri"/>
                <a:sym typeface="Calibri"/>
              </a:rPr>
              <a:t>Περιφέρειες 1 έως 4 </a:t>
            </a:r>
            <a:r>
              <a:rPr lang="el-GR" sz="2000" b="0" i="0" dirty="0">
                <a:solidFill>
                  <a:srgbClr val="545454"/>
                </a:solidFill>
                <a:latin typeface="Calibri"/>
                <a:ea typeface="Calibri"/>
                <a:cs typeface="Calibri"/>
                <a:sym typeface="Calibri"/>
              </a:rPr>
              <a:t>(Μέρος Α του Οδηγού Προγράμματος) </a:t>
            </a:r>
          </a:p>
          <a:p>
            <a:pPr marL="1081088" lvl="1" indent="-273050">
              <a:buClr>
                <a:srgbClr val="545454"/>
              </a:buClr>
              <a:buSzPts val="1800"/>
              <a:buFont typeface="+mj-lt"/>
              <a:buAutoNum type="arabicPeriod"/>
            </a:pPr>
            <a:r>
              <a:rPr lang="el-GR" sz="2000" b="0" i="0" dirty="0">
                <a:solidFill>
                  <a:srgbClr val="545454"/>
                </a:solidFill>
                <a:latin typeface="Calibri"/>
                <a:ea typeface="Calibri"/>
                <a:cs typeface="Calibri"/>
                <a:sym typeface="Calibri"/>
              </a:rPr>
              <a:t>Αλβανία, Βοσνία και Ερζεγοβίνη, Κόσοβο, Μαυροβούνιο, Σερβία</a:t>
            </a:r>
          </a:p>
          <a:p>
            <a:pPr marL="1081088" lvl="1" indent="-273050">
              <a:buClr>
                <a:srgbClr val="545454"/>
              </a:buClr>
              <a:buSzPts val="1800"/>
              <a:buFont typeface="+mj-lt"/>
              <a:buAutoNum type="arabicPeriod"/>
            </a:pPr>
            <a:r>
              <a:rPr lang="el-GR" sz="2000" dirty="0">
                <a:solidFill>
                  <a:srgbClr val="545454"/>
                </a:solidFill>
                <a:ea typeface="Calibri"/>
                <a:cs typeface="Calibri"/>
                <a:sym typeface="Calibri"/>
              </a:rPr>
              <a:t>Αρμενία, Αζερμπαϊτζάν, Γεωργία, Λευκορωσία, Μολδαβία, Έδαφος της Ουκρανίας όπως αναγνωρίζεται από το διεθνές </a:t>
            </a:r>
            <a:r>
              <a:rPr lang="el-GR" sz="2000" dirty="0" err="1">
                <a:solidFill>
                  <a:srgbClr val="545454"/>
                </a:solidFill>
                <a:ea typeface="Calibri"/>
                <a:cs typeface="Calibri"/>
                <a:sym typeface="Calibri"/>
              </a:rPr>
              <a:t>δίκαιo</a:t>
            </a:r>
            <a:endParaRPr lang="el-GR" sz="2000" dirty="0">
              <a:solidFill>
                <a:srgbClr val="545454"/>
              </a:solidFill>
              <a:latin typeface="Calibri"/>
              <a:ea typeface="Calibri"/>
              <a:cs typeface="Calibri"/>
              <a:sym typeface="Calibri"/>
            </a:endParaRPr>
          </a:p>
          <a:p>
            <a:pPr marL="1081088" lvl="1" indent="-273050">
              <a:buClr>
                <a:srgbClr val="545454"/>
              </a:buClr>
              <a:buSzPts val="1800"/>
              <a:buFont typeface="+mj-lt"/>
              <a:buAutoNum type="arabicPeriod"/>
            </a:pPr>
            <a:r>
              <a:rPr lang="el-GR" sz="2000" dirty="0">
                <a:solidFill>
                  <a:srgbClr val="545454"/>
                </a:solidFill>
                <a:latin typeface="Calibri"/>
                <a:ea typeface="Calibri"/>
                <a:cs typeface="Calibri"/>
                <a:sym typeface="Calibri"/>
              </a:rPr>
              <a:t>Αλγερία, Αίγυπτος, Ιορδανία, Ισραήλ, Λίβανος, Λιβύη, Μαρόκο, Παλαιστίνη, Συρία, Τυνησία</a:t>
            </a:r>
          </a:p>
          <a:p>
            <a:pPr marL="1081088" lvl="1" indent="-273050">
              <a:buClr>
                <a:srgbClr val="545454"/>
              </a:buClr>
              <a:buSzPts val="1800"/>
              <a:buFont typeface="+mj-lt"/>
              <a:buAutoNum type="arabicPeriod"/>
            </a:pPr>
            <a:r>
              <a:rPr lang="el-GR" sz="2000" dirty="0">
                <a:solidFill>
                  <a:srgbClr val="545454"/>
                </a:solidFill>
                <a:latin typeface="Calibri"/>
                <a:ea typeface="Calibri"/>
                <a:cs typeface="Calibri"/>
                <a:sym typeface="Calibri"/>
              </a:rPr>
              <a:t>Έδαφος της Ρωσίας όπως αναγνωρίζεται από το διεθνές δίκαιο</a:t>
            </a:r>
            <a:endParaRPr sz="2000" b="0" i="0" dirty="0">
              <a:solidFill>
                <a:srgbClr val="545454"/>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F122443B-6F72-1695-BA06-6527694C7C19}"/>
              </a:ext>
            </a:extLst>
          </p:cNvPr>
          <p:cNvGrpSpPr/>
          <p:nvPr/>
        </p:nvGrpSpPr>
        <p:grpSpPr>
          <a:xfrm>
            <a:off x="10184457" y="4453531"/>
            <a:ext cx="2118360" cy="2429921"/>
            <a:chOff x="9131271" y="4463249"/>
            <a:chExt cx="2118360" cy="2429921"/>
          </a:xfrm>
        </p:grpSpPr>
        <p:pic>
          <p:nvPicPr>
            <p:cNvPr id="3" name="Picture 2" descr="A logo on a black background&#10;&#10;Description automatically generated">
              <a:extLst>
                <a:ext uri="{FF2B5EF4-FFF2-40B4-BE49-F238E27FC236}">
                  <a16:creationId xmlns:a16="http://schemas.microsoft.com/office/drawing/2014/main" id="{48E77C41-6ECA-A65F-ED95-1448BE90A9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 name="Picture 3" descr="Graphical user interface&#10;&#10;Description automatically generated with medium confidence">
              <a:extLst>
                <a:ext uri="{FF2B5EF4-FFF2-40B4-BE49-F238E27FC236}">
                  <a16:creationId xmlns:a16="http://schemas.microsoft.com/office/drawing/2014/main" id="{A723AE2C-67A5-56B0-C651-FA5013E887C7}"/>
                </a:ext>
              </a:extLst>
            </p:cNvPr>
            <p:cNvPicPr>
              <a:picLocks noChangeAspect="1"/>
            </p:cNvPicPr>
            <p:nvPr/>
          </p:nvPicPr>
          <p:blipFill>
            <a:blip r:embed="rId11"/>
            <a:stretch>
              <a:fillRect/>
            </a:stretch>
          </p:blipFill>
          <p:spPr>
            <a:xfrm>
              <a:off x="9659074" y="6319262"/>
              <a:ext cx="1196495" cy="573908"/>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7591229" y="4801230"/>
            <a:ext cx="4943599" cy="2376730"/>
            <a:chOff x="0" y="0"/>
            <a:chExt cx="660400" cy="317500"/>
          </a:xfrm>
        </p:grpSpPr>
        <p:sp>
          <p:nvSpPr>
            <p:cNvPr id="3" name="Freeform 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4" name="TextBox 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5" name="AutoShape 5"/>
          <p:cNvSpPr/>
          <p:nvPr/>
        </p:nvSpPr>
        <p:spPr>
          <a:xfrm flipV="1">
            <a:off x="9421030" y="5312992"/>
            <a:ext cx="3421801" cy="345681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6" name="AutoShape 6"/>
          <p:cNvSpPr/>
          <p:nvPr/>
        </p:nvSpPr>
        <p:spPr>
          <a:xfrm flipV="1">
            <a:off x="9629481" y="5553199"/>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7" name="AutoShape 7"/>
          <p:cNvSpPr/>
          <p:nvPr/>
        </p:nvSpPr>
        <p:spPr>
          <a:xfrm flipV="1">
            <a:off x="9868460" y="5787408"/>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8" name="TextBox 8"/>
          <p:cNvSpPr txBox="1"/>
          <p:nvPr/>
        </p:nvSpPr>
        <p:spPr>
          <a:xfrm>
            <a:off x="2381797" y="1794153"/>
            <a:ext cx="7543498" cy="2588466"/>
          </a:xfrm>
          <a:prstGeom prst="rect">
            <a:avLst/>
          </a:prstGeom>
        </p:spPr>
        <p:txBody>
          <a:bodyPr lIns="0" tIns="0" rIns="0" bIns="0" rtlCol="0" anchor="t">
            <a:spAutoFit/>
          </a:bodyPr>
          <a:lstStyle/>
          <a:p>
            <a:pPr algn="ctr">
              <a:lnSpc>
                <a:spcPts val="6666"/>
              </a:lnSpc>
            </a:pPr>
            <a:r>
              <a:rPr lang="el-GR" sz="6666" b="1" dirty="0">
                <a:solidFill>
                  <a:srgbClr val="009999"/>
                </a:solidFill>
                <a:latin typeface="Kollektif Bold"/>
              </a:rPr>
              <a:t>ΔΡΑΣΕΙΣ ΠΡΟΓΡΑΜΜΑΤΟΣ</a:t>
            </a:r>
          </a:p>
          <a:p>
            <a:pPr algn="ctr">
              <a:lnSpc>
                <a:spcPts val="6666"/>
              </a:lnSpc>
            </a:pPr>
            <a:r>
              <a:rPr lang="el-GR" sz="6666" b="1" dirty="0">
                <a:solidFill>
                  <a:srgbClr val="F35B31"/>
                </a:solidFill>
                <a:latin typeface="Kollektif Bold"/>
              </a:rPr>
              <a:t>ΓΙΑ ΝΕΟΥΣ</a:t>
            </a:r>
            <a:endParaRPr lang="en-US" sz="6666" b="1" dirty="0">
              <a:solidFill>
                <a:srgbClr val="F35B31"/>
              </a:solidFill>
              <a:latin typeface="Kollektif Bold"/>
            </a:endParaRPr>
          </a:p>
        </p:txBody>
      </p:sp>
      <p:sp>
        <p:nvSpPr>
          <p:cNvPr id="10" name="Freeform 10"/>
          <p:cNvSpPr/>
          <p:nvPr/>
        </p:nvSpPr>
        <p:spPr>
          <a:xfrm rot="-10800000">
            <a:off x="6351" y="423890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Freeform 11"/>
          <p:cNvSpPr/>
          <p:nvPr/>
        </p:nvSpPr>
        <p:spPr>
          <a:xfrm>
            <a:off x="722540" y="4257954"/>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2" name="Freeform 12"/>
          <p:cNvSpPr/>
          <p:nvPr/>
        </p:nvSpPr>
        <p:spPr>
          <a:xfrm>
            <a:off x="1" y="498049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3" name="Freeform 13"/>
          <p:cNvSpPr/>
          <p:nvPr/>
        </p:nvSpPr>
        <p:spPr>
          <a:xfrm rot="-10800000">
            <a:off x="1"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4" name="Freeform 14"/>
          <p:cNvSpPr/>
          <p:nvPr/>
        </p:nvSpPr>
        <p:spPr>
          <a:xfrm rot="-5400000">
            <a:off x="722540" y="570303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5" name="Freeform 15"/>
          <p:cNvSpPr/>
          <p:nvPr/>
        </p:nvSpPr>
        <p:spPr>
          <a:xfrm rot="-10800000">
            <a:off x="722540" y="6415815"/>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16" name="Freeform 16"/>
          <p:cNvSpPr/>
          <p:nvPr/>
        </p:nvSpPr>
        <p:spPr>
          <a:xfrm rot="-10800000">
            <a:off x="2214501"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17" name="Freeform 17"/>
          <p:cNvSpPr/>
          <p:nvPr/>
        </p:nvSpPr>
        <p:spPr>
          <a:xfrm>
            <a:off x="2214501" y="499954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18" name="Freeform 18"/>
          <p:cNvSpPr/>
          <p:nvPr/>
        </p:nvSpPr>
        <p:spPr>
          <a:xfrm rot="5400000">
            <a:off x="2937040" y="5722083"/>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9" name="Freeform 19"/>
          <p:cNvSpPr/>
          <p:nvPr/>
        </p:nvSpPr>
        <p:spPr>
          <a:xfrm>
            <a:off x="149196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20" name="Freeform 20"/>
          <p:cNvSpPr/>
          <p:nvPr/>
        </p:nvSpPr>
        <p:spPr>
          <a:xfrm>
            <a:off x="2214501" y="644462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1" name="Freeform 21"/>
          <p:cNvSpPr/>
          <p:nvPr/>
        </p:nvSpPr>
        <p:spPr>
          <a:xfrm rot="5400000">
            <a:off x="1" y="6425572"/>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2" name="Freeform 22"/>
          <p:cNvSpPr/>
          <p:nvPr/>
        </p:nvSpPr>
        <p:spPr>
          <a:xfrm rot="-5400000">
            <a:off x="10313749" y="1"/>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23" name="Freeform 23"/>
          <p:cNvSpPr/>
          <p:nvPr/>
        </p:nvSpPr>
        <p:spPr>
          <a:xfrm rot="-5400000">
            <a:off x="11036288" y="1"/>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sz="1200"/>
          </a:p>
        </p:txBody>
      </p:sp>
      <p:sp>
        <p:nvSpPr>
          <p:cNvPr id="24" name="Freeform 24"/>
          <p:cNvSpPr/>
          <p:nvPr/>
        </p:nvSpPr>
        <p:spPr>
          <a:xfrm flipH="1" flipV="1">
            <a:off x="11758827" y="1"/>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sz="1200"/>
          </a:p>
        </p:txBody>
      </p:sp>
      <p:sp>
        <p:nvSpPr>
          <p:cNvPr id="25" name="Freeform 25"/>
          <p:cNvSpPr/>
          <p:nvPr/>
        </p:nvSpPr>
        <p:spPr>
          <a:xfrm rot="-5400000">
            <a:off x="959120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6" name="Freeform 26"/>
          <p:cNvSpPr/>
          <p:nvPr/>
        </p:nvSpPr>
        <p:spPr>
          <a:xfrm rot="-5400000">
            <a:off x="10313749"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7" name="Freeform 27"/>
          <p:cNvSpPr/>
          <p:nvPr/>
        </p:nvSpPr>
        <p:spPr>
          <a:xfrm>
            <a:off x="11036288" y="1445079"/>
            <a:ext cx="722539" cy="72253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28" name="Freeform 28"/>
          <p:cNvSpPr/>
          <p:nvPr/>
        </p:nvSpPr>
        <p:spPr>
          <a:xfrm rot="5400000">
            <a:off x="11758827" y="722540"/>
            <a:ext cx="722539" cy="72253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29" name="Freeform 29"/>
          <p:cNvSpPr/>
          <p:nvPr/>
        </p:nvSpPr>
        <p:spPr>
          <a:xfrm rot="5400000" flipH="1" flipV="1">
            <a:off x="11758827" y="1445079"/>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30" name="Freeform 30"/>
          <p:cNvSpPr/>
          <p:nvPr/>
        </p:nvSpPr>
        <p:spPr>
          <a:xfrm flipH="1" flipV="1">
            <a:off x="10313749" y="2955658"/>
            <a:ext cx="722539" cy="72253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31" name="Freeform 31"/>
          <p:cNvSpPr/>
          <p:nvPr/>
        </p:nvSpPr>
        <p:spPr>
          <a:xfrm rot="5400000" flipH="1" flipV="1">
            <a:off x="11036288" y="2955658"/>
            <a:ext cx="722539" cy="722539"/>
          </a:xfrm>
          <a:custGeom>
            <a:avLst/>
            <a:gdLst/>
            <a:ahLst/>
            <a:cxnLst/>
            <a:rect l="l" t="t" r="r" b="b"/>
            <a:pathLst>
              <a:path w="1083809" h="1083809">
                <a:moveTo>
                  <a:pt x="1083808" y="1083809"/>
                </a:moveTo>
                <a:lnTo>
                  <a:pt x="0" y="1083809"/>
                </a:lnTo>
                <a:lnTo>
                  <a:pt x="0" y="0"/>
                </a:lnTo>
                <a:lnTo>
                  <a:pt x="1083808" y="0"/>
                </a:lnTo>
                <a:lnTo>
                  <a:pt x="1083808" y="1083809"/>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32" name="Group 32"/>
          <p:cNvGrpSpPr/>
          <p:nvPr/>
        </p:nvGrpSpPr>
        <p:grpSpPr>
          <a:xfrm rot="2700000">
            <a:off x="-917594" y="-2062214"/>
            <a:ext cx="4943599" cy="2376730"/>
            <a:chOff x="0" y="0"/>
            <a:chExt cx="660400" cy="317500"/>
          </a:xfrm>
        </p:grpSpPr>
        <p:sp>
          <p:nvSpPr>
            <p:cNvPr id="33" name="Freeform 33"/>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US" sz="1200"/>
            </a:p>
          </p:txBody>
        </p:sp>
        <p:sp>
          <p:nvSpPr>
            <p:cNvPr id="34" name="TextBox 34"/>
            <p:cNvSpPr txBox="1"/>
            <p:nvPr/>
          </p:nvSpPr>
          <p:spPr>
            <a:xfrm>
              <a:off x="0" y="146050"/>
              <a:ext cx="660400" cy="171450"/>
            </a:xfrm>
            <a:prstGeom prst="rect">
              <a:avLst/>
            </a:prstGeom>
          </p:spPr>
          <p:txBody>
            <a:bodyPr lIns="33867" tIns="33867" rIns="33867" bIns="33867" rtlCol="0" anchor="ctr"/>
            <a:lstStyle/>
            <a:p>
              <a:pPr algn="ctr">
                <a:lnSpc>
                  <a:spcPts val="1702"/>
                </a:lnSpc>
              </a:pPr>
              <a:endParaRPr sz="1200"/>
            </a:p>
          </p:txBody>
        </p:sp>
      </p:grpSp>
      <p:sp>
        <p:nvSpPr>
          <p:cNvPr id="35" name="AutoShape 35"/>
          <p:cNvSpPr/>
          <p:nvPr/>
        </p:nvSpPr>
        <p:spPr>
          <a:xfrm>
            <a:off x="-1226004" y="-1515847"/>
            <a:ext cx="3456811" cy="342180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6" name="AutoShape 36"/>
          <p:cNvSpPr/>
          <p:nvPr/>
        </p:nvSpPr>
        <p:spPr>
          <a:xfrm>
            <a:off x="-1368634" y="-1307396"/>
            <a:ext cx="3359235" cy="3359235"/>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7" name="AutoShape 37"/>
          <p:cNvSpPr/>
          <p:nvPr/>
        </p:nvSpPr>
        <p:spPr>
          <a:xfrm>
            <a:off x="-1488369" y="-1068417"/>
            <a:ext cx="3244761" cy="3244761"/>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8" name="AutoShape 38"/>
          <p:cNvSpPr/>
          <p:nvPr/>
        </p:nvSpPr>
        <p:spPr>
          <a:xfrm>
            <a:off x="-1572805" y="-810904"/>
            <a:ext cx="3127010" cy="3127010"/>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39" name="AutoShape 39"/>
          <p:cNvSpPr/>
          <p:nvPr/>
        </p:nvSpPr>
        <p:spPr>
          <a:xfrm>
            <a:off x="-1668708" y="-517787"/>
            <a:ext cx="2898449" cy="289844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0" name="AutoShape 40"/>
          <p:cNvSpPr/>
          <p:nvPr/>
        </p:nvSpPr>
        <p:spPr>
          <a:xfrm>
            <a:off x="-1749254" y="-221972"/>
            <a:ext cx="2642399" cy="2657063"/>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1" name="AutoShape 41"/>
          <p:cNvSpPr/>
          <p:nvPr/>
        </p:nvSpPr>
        <p:spPr>
          <a:xfrm>
            <a:off x="-1732076" y="152451"/>
            <a:ext cx="2251657" cy="2240039"/>
          </a:xfrm>
          <a:prstGeom prst="line">
            <a:avLst/>
          </a:prstGeom>
          <a:ln w="28575" cap="flat">
            <a:solidFill>
              <a:srgbClr val="8CA9AD"/>
            </a:solidFill>
            <a:prstDash val="solid"/>
            <a:headEnd type="none" w="sm" len="sm"/>
            <a:tailEnd type="none" w="sm" len="sm"/>
          </a:ln>
        </p:spPr>
        <p:txBody>
          <a:bodyPr/>
          <a:lstStyle/>
          <a:p>
            <a:endParaRPr lang="en-US" sz="1200"/>
          </a:p>
        </p:txBody>
      </p:sp>
      <p:sp>
        <p:nvSpPr>
          <p:cNvPr id="42" name="AutoShape 42"/>
          <p:cNvSpPr/>
          <p:nvPr/>
        </p:nvSpPr>
        <p:spPr>
          <a:xfrm>
            <a:off x="-1673198" y="603840"/>
            <a:ext cx="1752399" cy="1781313"/>
          </a:xfrm>
          <a:prstGeom prst="line">
            <a:avLst/>
          </a:prstGeom>
          <a:ln w="28575" cap="flat">
            <a:solidFill>
              <a:srgbClr val="8CA9AD"/>
            </a:solidFill>
            <a:prstDash val="solid"/>
            <a:headEnd type="none" w="sm" len="sm"/>
            <a:tailEnd type="none" w="sm" len="sm"/>
          </a:ln>
        </p:spPr>
        <p:txBody>
          <a:bodyPr/>
          <a:lstStyle/>
          <a:p>
            <a:endParaRPr lang="en-US" sz="1200"/>
          </a:p>
        </p:txBody>
      </p:sp>
      <p:grpSp>
        <p:nvGrpSpPr>
          <p:cNvPr id="9" name="Group 8">
            <a:extLst>
              <a:ext uri="{FF2B5EF4-FFF2-40B4-BE49-F238E27FC236}">
                <a16:creationId xmlns:a16="http://schemas.microsoft.com/office/drawing/2014/main" id="{D70CEE26-376B-CF6F-62C0-0BB838ABF090}"/>
              </a:ext>
            </a:extLst>
          </p:cNvPr>
          <p:cNvGrpSpPr/>
          <p:nvPr/>
        </p:nvGrpSpPr>
        <p:grpSpPr>
          <a:xfrm>
            <a:off x="9131271" y="4463249"/>
            <a:ext cx="2118360" cy="2429921"/>
            <a:chOff x="9131271" y="4463249"/>
            <a:chExt cx="2118360" cy="2429921"/>
          </a:xfrm>
        </p:grpSpPr>
        <p:pic>
          <p:nvPicPr>
            <p:cNvPr id="44" name="Picture 43" descr="A logo on a black background&#10;&#10;Description automatically generated">
              <a:extLst>
                <a:ext uri="{FF2B5EF4-FFF2-40B4-BE49-F238E27FC236}">
                  <a16:creationId xmlns:a16="http://schemas.microsoft.com/office/drawing/2014/main" id="{DFD3D439-3E8B-D51A-8E3C-AC4917D0420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1271" y="4463249"/>
              <a:ext cx="2118360" cy="2118360"/>
            </a:xfrm>
            <a:prstGeom prst="rect">
              <a:avLst/>
            </a:prstGeom>
          </p:spPr>
        </p:pic>
        <p:pic>
          <p:nvPicPr>
            <p:cNvPr id="45" name="Picture 44" descr="Graphical user interface&#10;&#10;Description automatically generated with medium confidence">
              <a:extLst>
                <a:ext uri="{FF2B5EF4-FFF2-40B4-BE49-F238E27FC236}">
                  <a16:creationId xmlns:a16="http://schemas.microsoft.com/office/drawing/2014/main" id="{50F8E160-DF98-8358-BC48-BC96112E847B}"/>
                </a:ext>
              </a:extLst>
            </p:cNvPr>
            <p:cNvPicPr>
              <a:picLocks noChangeAspect="1"/>
            </p:cNvPicPr>
            <p:nvPr/>
          </p:nvPicPr>
          <p:blipFill>
            <a:blip r:embed="rId18"/>
            <a:stretch>
              <a:fillRect/>
            </a:stretch>
          </p:blipFill>
          <p:spPr>
            <a:xfrm>
              <a:off x="9659074" y="6319262"/>
              <a:ext cx="1196495" cy="573908"/>
            </a:xfrm>
            <a:prstGeom prst="rect">
              <a:avLst/>
            </a:prstGeom>
          </p:spPr>
        </p:pic>
      </p:grpSp>
    </p:spTree>
    <p:extLst>
      <p:ext uri="{BB962C8B-B14F-4D97-AF65-F5344CB8AC3E}">
        <p14:creationId xmlns:p14="http://schemas.microsoft.com/office/powerpoint/2010/main" val="4075771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6350</TotalTime>
  <Words>6550</Words>
  <Application>Microsoft Office PowerPoint</Application>
  <PresentationFormat>Widescreen</PresentationFormat>
  <Paragraphs>595</Paragraphs>
  <Slides>43</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Corbel</vt:lpstr>
      <vt:lpstr>DM Sans</vt:lpstr>
      <vt:lpstr>Kollektif Bold</vt:lpstr>
      <vt:lpstr>Noto Sans Symbols</vt:lpstr>
      <vt:lpstr>Open Sans</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ΚΑΝΟνεσ ΧΡΗΜΑΤΟΔΟΤΗΣΗΣ</vt:lpstr>
      <vt:lpstr>ΚΑΛΕΣ ΠΡΑΚΤΙΚΕΣ ΣΧΕΔΙΩΝ</vt:lpstr>
      <vt:lpstr>PowerPoint Presentation</vt:lpstr>
      <vt:lpstr>PowerPoint Presentation</vt:lpstr>
      <vt:lpstr>Ποιες δραστηριότητες περιλαμβάνει; </vt:lpstr>
      <vt:lpstr>PowerPoint Presentation</vt:lpstr>
      <vt:lpstr>PowerPoint Presentation</vt:lpstr>
      <vt:lpstr>PowerPoint Presentation</vt:lpstr>
      <vt:lpstr>PowerPoint Presentation</vt:lpstr>
      <vt:lpstr>ΚΥΚΛΟΣ ΕΚΠΑΙΔΕΥΣΗΣ ΚΑΙ ΑΞΙΟΛΟΓΗΣΗΣ                       (Training and Evaluation Cycle - TEC) </vt:lpstr>
      <vt:lpstr>ΔΡΑΣΤΗΡΙΟΤΗΤΕΣ ΔΙΚΤΥΩΣΗΣ  Networking Activities (NET)</vt:lpstr>
      <vt:lpstr>PowerPoint Presentation</vt:lpstr>
      <vt:lpstr>PowerPoint Presentation</vt:lpstr>
      <vt:lpstr>PowerPoint Presentation</vt:lpstr>
      <vt:lpstr>ΚΑΝΟνεσ ΧΡΗΜΑΤΟΔΟΤΗΣΗΣ</vt:lpstr>
      <vt:lpstr>ΣΗΜΑ ΠΟΙΟΤΗΤΑΣ</vt:lpstr>
      <vt:lpstr>ΤΥΠΟΙ ΣΗΜΑΤΟΣ ΠΟΙΟΤΗΤΑΣ</vt:lpstr>
      <vt:lpstr>PowerPoint Presentation</vt:lpstr>
      <vt:lpstr>PowerPoint Presentation</vt:lpstr>
      <vt:lpstr>ΕΠΙΛΕΞΙΜΕΣ ΔΡΑΣΤΗΡΙΟΤΗΤΕΣ</vt:lpstr>
      <vt:lpstr>PowerPoint Presentation</vt:lpstr>
      <vt:lpstr>PowerPoint Presentation</vt:lpstr>
      <vt:lpstr>PowerPoint Presentation</vt:lpstr>
      <vt:lpstr>ΕΠΙΛΕΞΙΜΕΣ ΔΑΠΑΝΕΣ</vt:lpstr>
      <vt:lpstr>PowerPoint Presentation</vt:lpstr>
      <vt:lpstr>PowerPoint Presentation</vt:lpstr>
      <vt:lpstr>ΚΥΚΛΟΣ ΕΚΠΑΙΔΕΥΣΗΣ ΚΑΙ ΑΞΙΟΛΟΓΗΣΗΣ                       (Training and Evaluation Cycle - TEC)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Niki Georgiou</cp:lastModifiedBy>
  <cp:revision>59</cp:revision>
  <dcterms:created xsi:type="dcterms:W3CDTF">2023-04-27T06:57:03Z</dcterms:created>
  <dcterms:modified xsi:type="dcterms:W3CDTF">2025-01-29T11:33:38Z</dcterms:modified>
</cp:coreProperties>
</file>