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30" r:id="rId2"/>
    <p:sldId id="256" r:id="rId3"/>
    <p:sldId id="329" r:id="rId4"/>
    <p:sldId id="300" r:id="rId5"/>
    <p:sldId id="261" r:id="rId6"/>
    <p:sldId id="302" r:id="rId7"/>
    <p:sldId id="301" r:id="rId8"/>
    <p:sldId id="303" r:id="rId9"/>
    <p:sldId id="310" r:id="rId10"/>
    <p:sldId id="304" r:id="rId11"/>
    <p:sldId id="298" r:id="rId12"/>
    <p:sldId id="299" r:id="rId13"/>
    <p:sldId id="308" r:id="rId14"/>
    <p:sldId id="307" r:id="rId15"/>
    <p:sldId id="293" r:id="rId16"/>
    <p:sldId id="294" r:id="rId17"/>
    <p:sldId id="306" r:id="rId18"/>
    <p:sldId id="257" r:id="rId19"/>
    <p:sldId id="328" r:id="rId20"/>
    <p:sldId id="285" r:id="rId21"/>
    <p:sldId id="283" r:id="rId22"/>
    <p:sldId id="291" r:id="rId23"/>
    <p:sldId id="282" r:id="rId24"/>
    <p:sldId id="295" r:id="rId25"/>
    <p:sldId id="259" r:id="rId26"/>
    <p:sldId id="258" r:id="rId27"/>
    <p:sldId id="286" r:id="rId28"/>
    <p:sldId id="278" r:id="rId29"/>
    <p:sldId id="265" r:id="rId30"/>
    <p:sldId id="287" r:id="rId31"/>
    <p:sldId id="281" r:id="rId32"/>
    <p:sldId id="267" r:id="rId33"/>
    <p:sldId id="260" r:id="rId34"/>
    <p:sldId id="315" r:id="rId35"/>
    <p:sldId id="277" r:id="rId36"/>
    <p:sldId id="297" r:id="rId37"/>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07B729-7350-EB3C-48D2-DBAE8BAF06F2}" name="Natalia Kouhartsiouk" initials="NK" userId="S::nkouhartsiouk@idep.org.cy::fe13c2bd-3ca8-43d3-a5d3-2885e0adad4e" providerId="AD"/>
  <p188:author id="{B575E531-9AC9-0BFE-D78E-ED62ED3D5651}" name="Natalia Kouhartsiouk" initials="NK" userId="S-1-5-21-3568006075-2543245199-2713714311-56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454"/>
    <a:srgbClr val="99CC00"/>
    <a:srgbClr val="F35B31"/>
    <a:srgbClr val="009999"/>
    <a:srgbClr val="85CDBA"/>
    <a:srgbClr val="00CC66"/>
    <a:srgbClr val="B59BD1"/>
    <a:srgbClr val="F69176"/>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68402" autoAdjust="0"/>
  </p:normalViewPr>
  <p:slideViewPr>
    <p:cSldViewPr snapToGrid="0">
      <p:cViewPr varScale="1">
        <p:scale>
          <a:sx n="57" d="100"/>
          <a:sy n="57" d="100"/>
        </p:scale>
        <p:origin x="1194" y="7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EDAEB-933A-4285-A9DA-9C256D6066DA}"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5496A-22AE-41B6-A312-71BD73958632}" type="slidenum">
              <a:rPr lang="en-US" smtClean="0"/>
              <a:t>‹#›</a:t>
            </a:fld>
            <a:endParaRPr lang="en-US"/>
          </a:p>
        </p:txBody>
      </p:sp>
    </p:spTree>
    <p:extLst>
      <p:ext uri="{BB962C8B-B14F-4D97-AF65-F5344CB8AC3E}">
        <p14:creationId xmlns:p14="http://schemas.microsoft.com/office/powerpoint/2010/main" val="154414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rasmus-plus.ec.europa.eu/el/programme-guide/part-b/key-action-1/discovereu-action#footnote6_baz6jq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facebook.com/groups/245370079553195/"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Πριν ξεκινήσουμε να σας ενημερώσουμε ότι η παρουσίαση θα βιντεοσκοπείται.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l-GR" dirty="0"/>
              <a:t>Εάν έχετε ερωτήσεις σχετικά με το περιεχόμενο της παρουσίασης παρακαλείστε να τις υποβάλλεται. Οι ερωτήσεις που υποβάλλονται μέσω </a:t>
            </a:r>
            <a:r>
              <a:rPr lang="el-GR" dirty="0" err="1"/>
              <a:t>chat</a:t>
            </a:r>
            <a:r>
              <a:rPr lang="el-GR" dirty="0"/>
              <a:t> δεν θα φαίνονται στην βιντεοσκόπηση. </a:t>
            </a:r>
            <a:endParaRPr lang="en-US" dirty="0"/>
          </a:p>
          <a:p>
            <a:pPr marL="0" lvl="0" indent="0" algn="l" rtl="0">
              <a:spcBef>
                <a:spcPts val="0"/>
              </a:spcBef>
              <a:spcAft>
                <a:spcPts val="0"/>
              </a:spcAft>
              <a:buNone/>
            </a:pPr>
            <a:endParaRPr lang="el-GR" dirty="0"/>
          </a:p>
          <a:p>
            <a:pPr marL="0" lvl="0" indent="0" algn="l" rtl="0">
              <a:spcBef>
                <a:spcPts val="0"/>
              </a:spcBef>
              <a:spcAft>
                <a:spcPts val="0"/>
              </a:spcAft>
              <a:buNone/>
            </a:pPr>
            <a:r>
              <a:rPr lang="el-GR" dirty="0"/>
              <a:t>Στο τέλος της παρουσίασης θα δοθεί χρόνος για ερωτήματα προφορικά, τα οποία δεν θα βιντεοσκοπούνται, αλλά και για να απαντηθούν τα ερωτήματα που υποβλήθηκαν στο </a:t>
            </a:r>
            <a:r>
              <a:rPr lang="en-US" dirty="0"/>
              <a:t>chat. </a:t>
            </a:r>
            <a:endParaRPr lang="el-GR" dirty="0"/>
          </a:p>
          <a:p>
            <a:pPr marL="0" lvl="0" indent="0" algn="l" rtl="0">
              <a:spcBef>
                <a:spcPts val="0"/>
              </a:spcBef>
              <a:spcAft>
                <a:spcPts val="0"/>
              </a:spcAft>
              <a:buNone/>
            </a:pPr>
            <a:endParaRPr lang="el-G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1" i="0" dirty="0">
                <a:solidFill>
                  <a:srgbClr val="545454"/>
                </a:solidFill>
                <a:effectLst/>
              </a:rPr>
              <a:t>ΒΗΜΑ 1</a:t>
            </a:r>
            <a:r>
              <a:rPr lang="el-GR" b="1" i="0" baseline="30000" dirty="0">
                <a:solidFill>
                  <a:srgbClr val="545454"/>
                </a:solidFill>
                <a:effectLst/>
              </a:rPr>
              <a:t>ο</a:t>
            </a:r>
            <a:r>
              <a:rPr lang="en-US" b="1" i="0" dirty="0">
                <a:solidFill>
                  <a:srgbClr val="545454"/>
                </a:solidFill>
                <a:effectLst/>
              </a:rPr>
              <a:t>: </a:t>
            </a:r>
            <a:endParaRPr lang="el-GR" b="1" i="0" dirty="0">
              <a:solidFill>
                <a:srgbClr val="54545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Θα πρέπει πρώτα να περάσεις τον έλεγχο επιλεξιμότητας, το οποίο σημαίνει ότι θα πρέπει να συμπληρώσεις την ημερομηνία γέννησης, την ιθαγένεια και τον τόπο διαμονής σου. Εάν τα στοιχεία που δηλώσεις δεν πληρούν τους κανόνες επιλεξιμότητας που αναφέρονται στο σημείο 2 «Κριτήρια επιλεξιμότητας», τότε δεν θα μπορέσεις να προχωρήσεις στο επόμενο στάδιο</a:t>
            </a:r>
            <a:endParaRPr lang="el-GR" i="0" dirty="0">
              <a:solidFill>
                <a:srgbClr val="545454"/>
              </a:solidFill>
              <a:effectLst/>
            </a:endParaRPr>
          </a:p>
          <a:p>
            <a:pPr algn="l"/>
            <a:r>
              <a:rPr lang="el-GR" b="1" i="0" dirty="0">
                <a:solidFill>
                  <a:srgbClr val="545454"/>
                </a:solidFill>
                <a:effectLst/>
              </a:rPr>
              <a:t>ΒΗΜΑ 2</a:t>
            </a:r>
            <a:r>
              <a:rPr lang="el-GR" b="1" i="0" baseline="30000" dirty="0">
                <a:solidFill>
                  <a:srgbClr val="545454"/>
                </a:solidFill>
                <a:effectLst/>
              </a:rPr>
              <a:t>ο</a:t>
            </a:r>
            <a:r>
              <a:rPr lang="en-US" b="1" i="0" baseline="30000" dirty="0">
                <a:solidFill>
                  <a:srgbClr val="545454"/>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Θα πρέπει να δηλώσεις αν επιθυμείς να ταξιδέψεις μόνος/-η ή σε ομάδες μέχρι και 5 ατόμων</a:t>
            </a:r>
            <a:r>
              <a:rPr lang="en-US" b="0" i="0" dirty="0">
                <a:solidFill>
                  <a:srgbClr val="757575"/>
                </a:solidFill>
                <a:effectLst/>
                <a:latin typeface="Arial" panose="020B0604020202020204" pitchFamily="34" charset="0"/>
              </a:rPr>
              <a:t> (</a:t>
            </a:r>
            <a:r>
              <a:rPr lang="el-GR" b="0" i="0" dirty="0">
                <a:solidFill>
                  <a:srgbClr val="757575"/>
                </a:solidFill>
                <a:effectLst/>
                <a:latin typeface="Arial" panose="020B0604020202020204" pitchFamily="34" charset="0"/>
              </a:rPr>
              <a:t>δεν </a:t>
            </a:r>
            <a:r>
              <a:rPr lang="el-GR" b="0" i="0" dirty="0" err="1">
                <a:solidFill>
                  <a:srgbClr val="757575"/>
                </a:solidFill>
                <a:effectLst/>
                <a:latin typeface="Arial" panose="020B0604020202020204" pitchFamily="34" charset="0"/>
              </a:rPr>
              <a:t>συμπεριλαβανονται</a:t>
            </a:r>
            <a:r>
              <a:rPr lang="el-GR" b="0" i="0" dirty="0">
                <a:solidFill>
                  <a:srgbClr val="757575"/>
                </a:solidFill>
                <a:effectLst/>
                <a:latin typeface="Arial" panose="020B0604020202020204" pitchFamily="34" charset="0"/>
              </a:rPr>
              <a:t> συνοδοί)</a:t>
            </a:r>
            <a:endParaRPr lang="en-US"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Εάν έχεις δηλώσει ότι επιθυμείς να ταξιδέψεις μόνος/-η, μπορείς να προσθέσεις φίλους ή φίλες σου ακόμη και μετά την υποβολή της αίτησης, αλλά πριν από την τελική προθεσμία, με την ίδια διαδικασία που αναφέρθηκε παραπάνω.</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Αν </a:t>
            </a:r>
            <a:r>
              <a:rPr lang="el-GR" b="0" i="0" dirty="0" err="1">
                <a:solidFill>
                  <a:srgbClr val="757575"/>
                </a:solidFill>
                <a:effectLst/>
                <a:latin typeface="Arial" panose="020B0604020202020204" pitchFamily="34" charset="0"/>
              </a:rPr>
              <a:t>δηλώσες</a:t>
            </a:r>
            <a:r>
              <a:rPr lang="el-GR" b="0" i="0" dirty="0">
                <a:solidFill>
                  <a:srgbClr val="757575"/>
                </a:solidFill>
                <a:effectLst/>
                <a:latin typeface="Arial" panose="020B0604020202020204" pitchFamily="34" charset="0"/>
              </a:rPr>
              <a:t> να ταξιδέψετε ως ομάδα αλλά μετά επιλέξετε να χρησιμοποιήσετε τα ταξιδιωτικά πάσα ξεχωριστά είναι επίσης δυνατόν. </a:t>
            </a:r>
            <a:endParaRPr lang="el-GR" i="0" dirty="0">
              <a:solidFill>
                <a:srgbClr val="545454"/>
              </a:solidFill>
              <a:effectLst/>
            </a:endParaRPr>
          </a:p>
          <a:p>
            <a:pPr algn="l"/>
            <a:r>
              <a:rPr lang="el-GR" b="1" i="0" dirty="0">
                <a:solidFill>
                  <a:srgbClr val="545454"/>
                </a:solidFill>
                <a:effectLst/>
              </a:rPr>
              <a:t>ΒΗΜΑ 3</a:t>
            </a:r>
            <a:r>
              <a:rPr lang="el-GR" b="1" i="0" baseline="30000" dirty="0">
                <a:solidFill>
                  <a:srgbClr val="545454"/>
                </a:solidFill>
                <a:effectLst/>
              </a:rPr>
              <a:t>ο</a:t>
            </a:r>
            <a:r>
              <a:rPr lang="en-US" b="1" i="0" dirty="0">
                <a:solidFill>
                  <a:srgbClr val="545454"/>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Θα πρέπει επίσης να δηλώσεις έγκυρη ηλεκτρονική διεύθυνση. Μόλις το κάνεις, θα λάβεις αυτόματο ηλεκτρονικό μήνυμα από την Ευρωπαϊκή Δικτυακή Πύλη της Νεολαίας, προκειμένου να επαληθευτεί ότι η ηλεκτρονική διεύθυνση είναι έγκυρη. Αυτή η επαλήθευση είναι αναγκαία, καθώς η επικοινωνία μαζί σου, εφόσον επιλεγείς, θα γίνεται με email. </a:t>
            </a:r>
            <a:endParaRPr lang="el-GR" i="0" dirty="0">
              <a:solidFill>
                <a:srgbClr val="545454"/>
              </a:solidFill>
              <a:effectLst/>
            </a:endParaRPr>
          </a:p>
          <a:p>
            <a:pPr algn="l"/>
            <a:r>
              <a:rPr lang="el-GR" b="1" i="0" dirty="0">
                <a:solidFill>
                  <a:srgbClr val="545454"/>
                </a:solidFill>
                <a:effectLst/>
              </a:rPr>
              <a:t>ΒΗΜΑ 4</a:t>
            </a:r>
            <a:r>
              <a:rPr lang="el-GR" b="1" i="0" baseline="30000" dirty="0">
                <a:solidFill>
                  <a:srgbClr val="545454"/>
                </a:solidFill>
                <a:effectLst/>
              </a:rPr>
              <a:t>ο</a:t>
            </a:r>
            <a:r>
              <a:rPr lang="en-US" b="1" i="0" dirty="0">
                <a:solidFill>
                  <a:srgbClr val="545454"/>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Αφού επαληθεύσεις την ηλεκτρονική σου διεύθυνση, θα πρέπει να συμπληρώσεις το έντυπο της ηλεκτρονικής αίτησης με προσωπικά δεδομένα: ιθαγένεια, ημερομηνία γέννησης, όνομα, επώνυμο, φύλο, email, αριθμό τηλεφώνου, χώρα διαμονής, περιοχή, επάγγελμα και αριθμό εθνικού δελτίου ταυτότητας, διαβατηρίου ή κάρτας διαμονής. Εάν είσαι άτομο με περιορισμένη κινητικότητα και/ή αναπηρίες, θα έχεις τη δυνατότητα να δηλώσεις τις ειδικές ανάγκες σου.</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1" i="0" dirty="0">
                <a:solidFill>
                  <a:srgbClr val="757575"/>
                </a:solidFill>
                <a:effectLst/>
                <a:latin typeface="Arial" panose="020B0604020202020204" pitchFamily="34" charset="0"/>
              </a:rPr>
              <a:t>ΣΗΜΑΝΤΙΚΟ</a:t>
            </a:r>
            <a:r>
              <a:rPr lang="en-US" b="1" i="0" dirty="0">
                <a:solidFill>
                  <a:srgbClr val="757575"/>
                </a:solidFill>
                <a:effectLst/>
                <a:latin typeface="Arial" panose="020B0604020202020204" pitchFamily="34" charset="0"/>
              </a:rPr>
              <a:t>:</a:t>
            </a:r>
            <a:r>
              <a:rPr lang="el-GR" b="1" i="0" dirty="0">
                <a:solidFill>
                  <a:srgbClr val="757575"/>
                </a:solidFill>
                <a:effectLst/>
                <a:latin typeface="Arial" panose="020B0604020202020204" pitchFamily="34" charset="0"/>
              </a:rPr>
              <a:t> </a:t>
            </a:r>
            <a:r>
              <a:rPr lang="en-US" b="0" i="0" dirty="0">
                <a:solidFill>
                  <a:srgbClr val="757575"/>
                </a:solidFill>
                <a:effectLst/>
                <a:latin typeface="Arial" panose="020B0604020202020204" pitchFamily="34" charset="0"/>
              </a:rPr>
              <a:t>N</a:t>
            </a:r>
            <a:r>
              <a:rPr lang="el-GR" b="0" i="0" dirty="0" err="1">
                <a:solidFill>
                  <a:srgbClr val="757575"/>
                </a:solidFill>
                <a:effectLst/>
                <a:latin typeface="Arial" panose="020B0604020202020204" pitchFamily="34" charset="0"/>
              </a:rPr>
              <a:t>έοι</a:t>
            </a:r>
            <a:r>
              <a:rPr lang="el-GR" b="0" i="0" dirty="0">
                <a:solidFill>
                  <a:srgbClr val="757575"/>
                </a:solidFill>
                <a:effectLst/>
                <a:latin typeface="Arial" panose="020B0604020202020204" pitchFamily="34" charset="0"/>
              </a:rPr>
              <a:t> </a:t>
            </a:r>
            <a:r>
              <a:rPr lang="en-US" b="0" i="0" dirty="0">
                <a:solidFill>
                  <a:srgbClr val="757575"/>
                </a:solidFill>
                <a:effectLst/>
                <a:latin typeface="Arial" panose="020B0604020202020204" pitchFamily="34" charset="0"/>
              </a:rPr>
              <a:t> / </a:t>
            </a:r>
            <a:r>
              <a:rPr lang="el-GR" b="0" i="0" dirty="0">
                <a:solidFill>
                  <a:srgbClr val="757575"/>
                </a:solidFill>
                <a:effectLst/>
                <a:latin typeface="Arial" panose="020B0604020202020204" pitchFamily="34" charset="0"/>
              </a:rPr>
              <a:t>νέες με ιδιαίτερες ανάγκες (άτομα με κινητικές δυσκολίες) μπορούν να το προσδιορίσουν σε αυτό το στάδιο της αίτησης και να λάβουν υποστήριξη, όπως κι ένα ή περισσότερα άτομα που θα τους συνοδεύουν. Αυτό αξιολογείται από τον ανάδοχο κατά περίπτωση εφόσον ο νέος / νέα επιλεγεί.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1" i="0" dirty="0">
                <a:solidFill>
                  <a:srgbClr val="757575"/>
                </a:solidFill>
                <a:effectLst/>
                <a:latin typeface="Arial" panose="020B0604020202020204" pitchFamily="34" charset="0"/>
              </a:rPr>
              <a:t>ΒΗΜΑ 5</a:t>
            </a:r>
            <a:r>
              <a:rPr lang="el-GR" b="1" i="0" baseline="30000" dirty="0">
                <a:solidFill>
                  <a:srgbClr val="757575"/>
                </a:solidFill>
                <a:effectLst/>
                <a:latin typeface="Arial" panose="020B0604020202020204" pitchFamily="34" charset="0"/>
              </a:rPr>
              <a:t>ο</a:t>
            </a:r>
            <a:r>
              <a:rPr lang="en-US" b="1" i="0" dirty="0">
                <a:solidFill>
                  <a:srgbClr val="757575"/>
                </a:solidFill>
                <a:effectLst/>
                <a:latin typeface="Arial" panose="020B0604020202020204" pitchFamily="34" charset="0"/>
              </a:rPr>
              <a:t>: </a:t>
            </a:r>
            <a:endParaRPr lang="el-GR" i="0" dirty="0">
              <a:solidFill>
                <a:srgbClr val="545454"/>
              </a:solidFill>
              <a:effectLst/>
            </a:endParaRPr>
          </a:p>
          <a:p>
            <a:pPr marL="0" indent="0" algn="l">
              <a:buFont typeface="Arial" panose="020B0604020202020204" pitchFamily="34" charset="0"/>
              <a:buNone/>
            </a:pPr>
            <a:r>
              <a:rPr lang="el-GR" b="1" i="0" dirty="0">
                <a:solidFill>
                  <a:srgbClr val="545454"/>
                </a:solidFill>
                <a:effectLst/>
              </a:rPr>
              <a:t>Κουίζ (5+1 ερωτήσεων)        </a:t>
            </a:r>
          </a:p>
          <a:p>
            <a:pPr algn="just"/>
            <a:r>
              <a:rPr lang="el-GR" b="0" i="1" dirty="0">
                <a:solidFill>
                  <a:srgbClr val="545454"/>
                </a:solidFill>
                <a:effectLst/>
              </a:rPr>
              <a:t>5 ερωτήσεις σχετικά με γενικές γνώσεις για την Ευρωπαϊκή Ένωση και για άλλες πρωτοβουλίες της Ευρωπαϊκής Ένωσης που απευθύνονται στους νέους. </a:t>
            </a:r>
            <a:endParaRPr lang="en-US" b="0" i="1" dirty="0">
              <a:solidFill>
                <a:srgbClr val="545454"/>
              </a:solidFill>
              <a:effectLst/>
            </a:endParaRPr>
          </a:p>
          <a:p>
            <a:pPr algn="just"/>
            <a:r>
              <a:rPr lang="en-US" i="1" dirty="0">
                <a:solidFill>
                  <a:srgbClr val="545454"/>
                </a:solidFill>
              </a:rPr>
              <a:t>1 </a:t>
            </a:r>
            <a:r>
              <a:rPr lang="el-GR" i="1" dirty="0">
                <a:solidFill>
                  <a:srgbClr val="545454"/>
                </a:solidFill>
              </a:rPr>
              <a:t>σ</a:t>
            </a:r>
            <a:r>
              <a:rPr lang="el-GR" i="1" dirty="0">
                <a:solidFill>
                  <a:srgbClr val="545454"/>
                </a:solidFill>
                <a:effectLst/>
              </a:rPr>
              <a:t>υμπληρωματική ερώτηση απαιτεί απάντηση κατά προσέγγιση. </a:t>
            </a:r>
          </a:p>
          <a:p>
            <a:pPr algn="just"/>
            <a:r>
              <a:rPr lang="el-GR" i="1" dirty="0">
                <a:solidFill>
                  <a:srgbClr val="545454"/>
                </a:solidFill>
                <a:effectLst/>
              </a:rPr>
              <a:t> </a:t>
            </a:r>
          </a:p>
          <a:p>
            <a:pPr algn="just"/>
            <a:r>
              <a:rPr lang="el-GR" i="0" dirty="0">
                <a:solidFill>
                  <a:srgbClr val="545454"/>
                </a:solidFill>
                <a:effectLst/>
              </a:rPr>
              <a:t>Εάν θα ταξιδέψουν ως ομάδα τότε μόνο ένας/μια από την παρέα χρειάζεται να απαντήσει στο κουίζ</a:t>
            </a:r>
          </a:p>
          <a:p>
            <a:endParaRPr lang="el-GR" dirty="0"/>
          </a:p>
          <a:p>
            <a:r>
              <a:rPr lang="el-GR" b="1" dirty="0"/>
              <a:t>ΒΗΜΑ 6</a:t>
            </a:r>
            <a:r>
              <a:rPr lang="el-GR" b="1" baseline="30000" dirty="0"/>
              <a:t>ο</a:t>
            </a:r>
            <a:r>
              <a:rPr lang="el-GR" b="1" dirty="0"/>
              <a:t> </a:t>
            </a:r>
            <a:r>
              <a:rPr lang="en-US" b="1" dirty="0"/>
              <a:t>: </a:t>
            </a:r>
          </a:p>
          <a:p>
            <a:r>
              <a:rPr lang="el-GR" b="0" i="0" dirty="0">
                <a:solidFill>
                  <a:srgbClr val="757575"/>
                </a:solidFill>
                <a:effectLst/>
                <a:latin typeface="Arial" panose="020B0604020202020204" pitchFamily="34" charset="0"/>
              </a:rPr>
              <a:t>Πρόσθετες πληροφορίες σχετικά με τα </a:t>
            </a:r>
            <a:r>
              <a:rPr lang="el-GR" b="1" i="0" dirty="0">
                <a:solidFill>
                  <a:srgbClr val="757575"/>
                </a:solidFill>
                <a:effectLst/>
                <a:latin typeface="Arial" panose="020B0604020202020204" pitchFamily="34" charset="0"/>
              </a:rPr>
              <a:t>ταξιδιωτικά σχέδια </a:t>
            </a:r>
            <a:r>
              <a:rPr lang="el-GR" b="0" i="0" dirty="0">
                <a:solidFill>
                  <a:srgbClr val="757575"/>
                </a:solidFill>
                <a:effectLst/>
                <a:latin typeface="Arial" panose="020B0604020202020204" pitchFamily="34" charset="0"/>
              </a:rPr>
              <a:t>(π.χ. πότε σκοπεύεις να ξεκινήσεις το ταξίδι σου, αν είναι η πρώτη φορά που ταξιδεύεις χωρίς τους γονείς σου, τι θα ήθελες να αποκομίσεις από την εμπειρία αυτή, πώς σκοπεύεις να καλύψεις τα έξοδα του ταξιδιού σου, όπως έξοδα καταλύματος, διατροφής, βασικής ασφάλισης, και πώς έμαθες για το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a:t>
            </a:r>
            <a:r>
              <a:rPr lang="el-GR" b="1" i="0" dirty="0">
                <a:solidFill>
                  <a:srgbClr val="757575"/>
                </a:solidFill>
                <a:effectLst/>
                <a:latin typeface="Arial" panose="020B0604020202020204" pitchFamily="34" charset="0"/>
              </a:rPr>
              <a:t>Τα στοιχεία που παρέχονται σ’ αυτή την ενότητα </a:t>
            </a:r>
            <a:r>
              <a:rPr lang="el-GR" b="1" i="0" u="sng" dirty="0">
                <a:solidFill>
                  <a:srgbClr val="757575"/>
                </a:solidFill>
                <a:effectLst/>
                <a:latin typeface="Arial" panose="020B0604020202020204" pitchFamily="34" charset="0"/>
              </a:rPr>
              <a:t>δεν είναι δεσμευτικά </a:t>
            </a:r>
            <a:r>
              <a:rPr lang="el-GR" b="1" i="0" dirty="0">
                <a:solidFill>
                  <a:srgbClr val="757575"/>
                </a:solidFill>
                <a:effectLst/>
                <a:latin typeface="Arial" panose="020B0604020202020204" pitchFamily="34" charset="0"/>
              </a:rPr>
              <a:t>και δεν θα έχουν αντίκτυπο στη διαδικασία επιλογής</a:t>
            </a:r>
            <a:r>
              <a:rPr lang="el-GR" b="0" i="0" dirty="0">
                <a:solidFill>
                  <a:srgbClr val="757575"/>
                </a:solidFill>
                <a:effectLst/>
                <a:latin typeface="Arial" panose="020B0604020202020204" pitchFamily="34" charset="0"/>
              </a:rPr>
              <a:t>. Τα δεδομένα που συλλέγονται θα χρησιμοποιηθούν για στατιστικούς σκοπούς, καθώς και για ενημέρωση της Ευρωπαϊκής Επιτροπής και του EACEA με στόχο τη βελτίωση του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a:t>
            </a:r>
            <a:endParaRPr lang="en-US" b="0" i="0" dirty="0">
              <a:solidFill>
                <a:srgbClr val="757575"/>
              </a:solidFill>
              <a:effectLst/>
              <a:latin typeface="Arial" panose="020B0604020202020204" pitchFamily="34" charset="0"/>
            </a:endParaRPr>
          </a:p>
          <a:p>
            <a:endParaRPr lang="el-GR" b="0" i="0" dirty="0">
              <a:solidFill>
                <a:srgbClr val="757575"/>
              </a:solidFill>
              <a:effectLst/>
              <a:latin typeface="Arial" panose="020B0604020202020204" pitchFamily="34" charset="0"/>
            </a:endParaRPr>
          </a:p>
          <a:p>
            <a:r>
              <a:rPr lang="el-GR" b="1" i="0" dirty="0">
                <a:solidFill>
                  <a:srgbClr val="757575"/>
                </a:solidFill>
                <a:effectLst/>
                <a:latin typeface="Arial" panose="020B0604020202020204" pitchFamily="34" charset="0"/>
              </a:rPr>
              <a:t>ΒΗΜΑ 7</a:t>
            </a:r>
            <a:r>
              <a:rPr lang="el-GR" b="1" i="0" baseline="30000" dirty="0">
                <a:solidFill>
                  <a:srgbClr val="757575"/>
                </a:solidFill>
                <a:effectLst/>
                <a:latin typeface="Arial" panose="020B0604020202020204" pitchFamily="34" charset="0"/>
              </a:rPr>
              <a:t>ο</a:t>
            </a:r>
            <a:r>
              <a:rPr lang="en-US" b="1" i="0" dirty="0">
                <a:solidFill>
                  <a:srgbClr val="757575"/>
                </a:solidFill>
                <a:effectLst/>
                <a:latin typeface="Arial" panose="020B0604020202020204" pitchFamily="34" charset="0"/>
              </a:rPr>
              <a:t>: </a:t>
            </a:r>
            <a:endParaRPr lang="el-GR" b="1" dirty="0"/>
          </a:p>
          <a:p>
            <a:pPr algn="l"/>
            <a:r>
              <a:rPr lang="el-GR" b="0" i="0" dirty="0">
                <a:solidFill>
                  <a:srgbClr val="757575"/>
                </a:solidFill>
                <a:effectLst/>
                <a:latin typeface="Arial" panose="020B0604020202020204" pitchFamily="34" charset="0"/>
              </a:rPr>
              <a:t>Αφού υποβάλεις τη φόρμα αίτησης, θα λάβεις έναν κωδικό αίτησης, τον οποίο θα πρέπει να φυλάξεις για κάθε περαιτέρω επικοινωνία. Εάν επιθυμείς να καλέσεις και άλλα άτομα για να συμμετάσχουν στην ομάδα σου, τότε γίνεσαι αρχηγός της ομάδας και θα πρέπει να κοινοποιήσεις τον κωδικό στα άλλα μέλη της ομάδας ώστε να μπορέσουν να εγγραφούν. Χρησιμοποιώντας αυτόν τον κωδικό, τα υπόλοιπα μέλη της ομάδας θα πρέπει να εγγραφούν διαδικτυακά συμπληρώνοντας τα προσωπικά τους στοιχεία. Θα πρέπει να συμπληρώσουν τα προσωπικά τους δεδομένα προκειμένου να επικυρώσουν την αίτησή τους. Τα μέλη ομάδας πρέπει να πληρούν τα ίδια κριτήρια </a:t>
            </a:r>
            <a:r>
              <a:rPr lang="el-GR" b="0" i="0" dirty="0" err="1">
                <a:solidFill>
                  <a:srgbClr val="757575"/>
                </a:solidFill>
                <a:effectLst/>
                <a:latin typeface="Arial" panose="020B0604020202020204" pitchFamily="34" charset="0"/>
              </a:rPr>
              <a:t>επιλεξιμότητας</a:t>
            </a:r>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Η αίτηση ομάδας θα αξιολογηθεί ως μία αίτηση. Επισημαίνεται ότι για την επιλογή θα ληφθούν υπόψη μόνο τα μέλη της ομάδας που έχουν συμπληρώσει τη φόρμα αίτησης χρησιμοποιώντας τον κωδικό που τους έδωσε ο/η αρχηγός της ομάδας. Τα μέλη της ομάδας δεν μπορούν να εγγραφούν ατομικά. </a:t>
            </a:r>
            <a:endParaRPr lang="en-US" b="0" i="0" dirty="0">
              <a:solidFill>
                <a:srgbClr val="757575"/>
              </a:solidFill>
              <a:effectLst/>
              <a:latin typeface="Arial" panose="020B0604020202020204" pitchFamily="34" charset="0"/>
            </a:endParaRPr>
          </a:p>
          <a:p>
            <a:pPr algn="l"/>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b="1" dirty="0">
                <a:latin typeface="+mj-lt"/>
              </a:rPr>
              <a:t>ΣΗΜΑΝΤΙΚΟ</a:t>
            </a:r>
            <a:r>
              <a:rPr lang="en-US" b="1" dirty="0">
                <a:latin typeface="+mj-lt"/>
              </a:rPr>
              <a:t>: </a:t>
            </a:r>
            <a:r>
              <a:rPr lang="el-GR" dirty="0">
                <a:latin typeface="+mj-lt"/>
              </a:rPr>
              <a:t>Οι ομάδες που ταξιδεύουν μπορεί να αποτελούνται από </a:t>
            </a:r>
            <a:r>
              <a:rPr lang="el-GR" b="1" dirty="0">
                <a:latin typeface="+mj-lt"/>
              </a:rPr>
              <a:t>άτομα διαφορετικών εθνικοτήτων </a:t>
            </a:r>
            <a:r>
              <a:rPr lang="el-GR" dirty="0">
                <a:latin typeface="+mj-lt"/>
              </a:rPr>
              <a:t>που ζουν σε διαφορετικές τοποθεσίες. Αυτό σημαίνει, στην πράξη, ότι ένας Κύπριος 18χρονος επιλεγμένος ταξιδιώτης για παράδειγμα μπορεί να προσθέσει στην ομάδα του και άλλους νέους από άλλες επιλέξιμες χώρες</a:t>
            </a:r>
            <a:r>
              <a:rPr lang="en-US" dirty="0">
                <a:latin typeface="+mj-lt"/>
              </a:rPr>
              <a:t>. </a:t>
            </a:r>
            <a:endParaRPr lang="el-GR" b="0" i="0" dirty="0">
              <a:solidFill>
                <a:srgbClr val="757575"/>
              </a:solidFill>
              <a:effectLst/>
              <a:latin typeface="Arial" panose="020B0604020202020204" pitchFamily="34" charset="0"/>
            </a:endParaRPr>
          </a:p>
          <a:p>
            <a:pPr algn="l">
              <a:buFont typeface="Arial" panose="020B0604020202020204" pitchFamily="34" charset="0"/>
              <a:buNone/>
            </a:pPr>
            <a:endParaRPr lang="en-US"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Μπορεί να υποβληθεί μόνο μία αίτηση ανά άτομο. Η πρώτη αίτηση που θα καταχωριστεί στην Ευρωπαϊκή Δικτυακή Πύλη της Νεολαίας θα είναι η μόνη που θα ληφθεί υπόψη για την επιλογή. Δεν είναι δυνατή η υποβολή πολλαπλών αιτήσεων από το ίδιο άτομο ως μέλος διαφορετικών ομάδων. Εάν, σε οποιοδήποτε στάδιο, διαπιστωθούν πολλαπλές αιτήσεις, μόνο η πρώτη αίτηση που έχει καταχωριστεί στην Ευρωπαϊκή Δικτυακή Πύλη της Νεολαίας θα ληφθεί υπόψη. </a:t>
            </a:r>
          </a:p>
          <a:p>
            <a:pPr algn="l"/>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Στο </a:t>
            </a:r>
            <a:r>
              <a:rPr lang="el-GR" b="1" i="0" dirty="0">
                <a:solidFill>
                  <a:srgbClr val="757575"/>
                </a:solidFill>
                <a:effectLst/>
                <a:latin typeface="Arial" panose="020B0604020202020204" pitchFamily="34" charset="0"/>
              </a:rPr>
              <a:t>τέλος της διαδικασίας επιλογής</a:t>
            </a:r>
            <a:r>
              <a:rPr lang="el-GR" b="0" i="0" dirty="0">
                <a:solidFill>
                  <a:srgbClr val="757575"/>
                </a:solidFill>
                <a:effectLst/>
                <a:latin typeface="Arial" panose="020B0604020202020204" pitchFamily="34" charset="0"/>
              </a:rPr>
              <a:t>, τα άτομα που υπέβαλαν αίτηση θα λάβουν ειδοποίηση μέσω ηλεκτρονικού ταχυδρομείου που θα τους ανακοινώνει αν:</a:t>
            </a:r>
          </a:p>
          <a:p>
            <a:pPr algn="l">
              <a:buFont typeface="Arial" panose="020B0604020202020204" pitchFamily="34" charset="0"/>
              <a:buChar char="•"/>
            </a:pPr>
            <a:r>
              <a:rPr lang="el-GR" b="0" i="0" dirty="0">
                <a:solidFill>
                  <a:srgbClr val="757575"/>
                </a:solidFill>
                <a:effectLst/>
                <a:latin typeface="Arial" panose="020B0604020202020204" pitchFamily="34" charset="0"/>
              </a:rPr>
              <a:t>επιλέχθηκαν για να ταξιδέψουν («επιλεγμένα άτομα»), ή</a:t>
            </a:r>
          </a:p>
          <a:p>
            <a:pPr algn="l">
              <a:buFont typeface="Arial" panose="020B0604020202020204" pitchFamily="34" charset="0"/>
              <a:buChar char="•"/>
            </a:pPr>
            <a:r>
              <a:rPr lang="el-GR" b="0" i="0" dirty="0">
                <a:solidFill>
                  <a:srgbClr val="757575"/>
                </a:solidFill>
                <a:effectLst/>
                <a:latin typeface="Arial" panose="020B0604020202020204" pitchFamily="34" charset="0"/>
              </a:rPr>
              <a:t>δεν επιλέχθηκαν και έχουν συμπεριληφθεί σε εφεδρικό κατάλογο.</a:t>
            </a:r>
          </a:p>
          <a:p>
            <a:pPr algn="l">
              <a:buFont typeface="Arial" panose="020B0604020202020204" pitchFamily="34" charset="0"/>
              <a:buNone/>
            </a:pPr>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Μόλις ενημερωθούν τα άτομα που επιλέχθηκαν, οι κατάλογοι θα διαβιβαστούν στον ανάδοχο που έχουν ορίσει η Ευρωπαϊκή Επιτροπή και ο EACEA, ο οποίος θα διεκπεραιώσει τις ταξιδιωτικές κρατήσεις. Στη συνέχεια, ο ανάδοχος θα επικοινωνήσει με τα άτομα αυτά. </a:t>
            </a:r>
            <a:endParaRPr lang="en-US" b="0" i="0" dirty="0">
              <a:solidFill>
                <a:srgbClr val="757575"/>
              </a:solidFill>
              <a:effectLst/>
              <a:latin typeface="Arial" panose="020B0604020202020204" pitchFamily="34" charset="0"/>
            </a:endParaRPr>
          </a:p>
          <a:p>
            <a:pPr algn="l"/>
            <a:endParaRPr lang="el-GR" b="0" i="0" dirty="0">
              <a:solidFill>
                <a:srgbClr val="757575"/>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10</a:t>
            </a:fld>
            <a:endParaRPr lang="en-US"/>
          </a:p>
        </p:txBody>
      </p:sp>
    </p:spTree>
    <p:extLst>
      <p:ext uri="{BB962C8B-B14F-4D97-AF65-F5344CB8AC3E}">
        <p14:creationId xmlns:p14="http://schemas.microsoft.com/office/powerpoint/2010/main" val="3909998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mj-lt"/>
              </a:rPr>
              <a:t>Οι επιλεχθέντες ταξιδιώτες της Γενικής Πρόσκλησης </a:t>
            </a:r>
            <a:r>
              <a:rPr lang="en-US" dirty="0">
                <a:latin typeface="+mj-lt"/>
              </a:rPr>
              <a:t>DEU</a:t>
            </a:r>
            <a:r>
              <a:rPr lang="el-GR" dirty="0">
                <a:latin typeface="+mj-lt"/>
              </a:rPr>
              <a:t> έχουν δύο επιλογές για το είδος του ταξιδιού που θα πρέπει να ακολουθήσουν. Το ευέλικτο ή το σταθερό ταξίδι. Δεν θα </a:t>
            </a:r>
            <a:r>
              <a:rPr lang="el-GR" dirty="0" err="1">
                <a:latin typeface="+mj-lt"/>
              </a:rPr>
              <a:t>μπουμε</a:t>
            </a:r>
            <a:r>
              <a:rPr lang="el-GR" dirty="0">
                <a:latin typeface="+mj-lt"/>
              </a:rPr>
              <a:t> σε λεπτομέρειες για τις διαφορές τους να πούμε μόνο 2 διευκρινιστικά σχόλια</a:t>
            </a:r>
            <a:r>
              <a:rPr lang="en-US" dirty="0">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mj-lt"/>
              </a:rPr>
              <a:t>Μετά την επιλογή των ατόμων που υποβάλουν αίτηση στην γενική πρόσκληση, η </a:t>
            </a:r>
            <a:r>
              <a:rPr lang="el-GR" dirty="0"/>
              <a:t>ανάδοχος εταιρία που έχει οριστεί από την Ευρωπαϊκή Επιτροπή </a:t>
            </a:r>
            <a:r>
              <a:rPr lang="el-GR" b="1" dirty="0"/>
              <a:t>θα επικοινωνήσει με τους νέους και τις </a:t>
            </a:r>
            <a:r>
              <a:rPr lang="el-GR" b="1" dirty="0" err="1"/>
              <a:t>νεές</a:t>
            </a:r>
            <a:r>
              <a:rPr lang="el-GR" b="1" dirty="0"/>
              <a:t> που έχουν επιλεγεί </a:t>
            </a:r>
            <a:r>
              <a:rPr lang="el-GR" dirty="0"/>
              <a:t>και θα τους δώσει πρόσβαση σε μια εφαρμογή για κινητά τηλέφωνα, την </a:t>
            </a:r>
            <a:r>
              <a:rPr lang="el-GR" dirty="0" err="1"/>
              <a:t>DiscoverEU</a:t>
            </a:r>
            <a:r>
              <a:rPr lang="el-GR" dirty="0"/>
              <a:t> </a:t>
            </a:r>
            <a:r>
              <a:rPr lang="el-GR" dirty="0" err="1"/>
              <a:t>Travel</a:t>
            </a:r>
            <a:r>
              <a:rPr lang="el-GR" dirty="0"/>
              <a:t> </a:t>
            </a:r>
            <a:r>
              <a:rPr lang="el-GR" dirty="0" err="1"/>
              <a:t>App</a:t>
            </a:r>
            <a:r>
              <a:rPr lang="el-GR" dirty="0"/>
              <a:t>. Αυτή η εφαρμογή θα παρέχει πρόσβαση σε υποστήριξη και θα δίνει προτάσεις στους συμμετέχοντες για να σχεδιάσουν τα δρομολόγιά τους και να προετοιμάσουν το ταξίδι τους ανάλογα με το ποιο από τα 2 είδη ταξιδιού θα επιλέξουν.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Για τους φορείς που εξασφαλίζουν επιχορήγηση μέσω της Δράσης </a:t>
            </a:r>
            <a:r>
              <a:rPr lang="el-GR" dirty="0" err="1"/>
              <a:t>Ενταξης</a:t>
            </a:r>
            <a:r>
              <a:rPr lang="el-GR" dirty="0"/>
              <a:t> </a:t>
            </a:r>
            <a:r>
              <a:rPr lang="en-US" dirty="0"/>
              <a:t>DEU</a:t>
            </a:r>
            <a:r>
              <a:rPr lang="el-GR" dirty="0"/>
              <a:t>, τα ταξιδιωτικά πάσα των συμμετεχόντων θα είναι πάντα ευέλικτα – δηλαδή υπάρχει ευελιξία στην αλλαγή δρομολογίου μέχρι και τελευταία στιγμή. </a:t>
            </a:r>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11</a:t>
            </a:fld>
            <a:endParaRPr lang="en-US"/>
          </a:p>
        </p:txBody>
      </p:sp>
    </p:spTree>
    <p:extLst>
      <p:ext uri="{BB962C8B-B14F-4D97-AF65-F5344CB8AC3E}">
        <p14:creationId xmlns:p14="http://schemas.microsoft.com/office/powerpoint/2010/main" val="360026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mj-lt"/>
              </a:rPr>
              <a:t>Σύγκριση μεταξύ του ευέλικτου και του σταθερού </a:t>
            </a:r>
            <a:r>
              <a:rPr lang="el-GR" dirty="0" err="1">
                <a:latin typeface="+mj-lt"/>
              </a:rPr>
              <a:t>ταξίδιού</a:t>
            </a:r>
            <a:r>
              <a:rPr lang="el-GR" dirty="0">
                <a:latin typeface="+mj-lt"/>
              </a:rPr>
              <a:t>. </a:t>
            </a:r>
          </a:p>
          <a:p>
            <a:endParaRPr lang="en-US" dirty="0"/>
          </a:p>
          <a:p>
            <a:pPr algn="l"/>
            <a:r>
              <a:rPr lang="el-GR" b="1" i="0" dirty="0">
                <a:solidFill>
                  <a:srgbClr val="757575"/>
                </a:solidFill>
                <a:effectLst/>
                <a:latin typeface="Arial" panose="020B0604020202020204" pitchFamily="34" charset="0"/>
              </a:rPr>
              <a:t>Για την επιλογή ευέλικτου ταξιδιού:</a:t>
            </a:r>
          </a:p>
          <a:p>
            <a:pPr algn="l"/>
            <a:r>
              <a:rPr lang="el-GR" b="0" i="0" dirty="0">
                <a:solidFill>
                  <a:srgbClr val="757575"/>
                </a:solidFill>
                <a:effectLst/>
                <a:latin typeface="Arial" panose="020B0604020202020204" pitchFamily="34" charset="0"/>
              </a:rPr>
              <a:t>Α. Οι επιλεγμένοι/-</a:t>
            </a:r>
            <a:r>
              <a:rPr lang="el-GR" b="0" i="0" dirty="0" err="1">
                <a:solidFill>
                  <a:srgbClr val="757575"/>
                </a:solidFill>
                <a:effectLst/>
                <a:latin typeface="Arial" panose="020B0604020202020204" pitchFamily="34" charset="0"/>
              </a:rPr>
              <a:t>ες</a:t>
            </a:r>
            <a:r>
              <a:rPr lang="el-GR" b="0" i="0" dirty="0">
                <a:solidFill>
                  <a:srgbClr val="757575"/>
                </a:solidFill>
                <a:effectLst/>
                <a:latin typeface="Arial" panose="020B0604020202020204" pitchFamily="34" charset="0"/>
              </a:rPr>
              <a:t> συμμετέχοντες/-</a:t>
            </a:r>
            <a:r>
              <a:rPr lang="el-GR" b="0" i="0" dirty="0" err="1">
                <a:solidFill>
                  <a:srgbClr val="757575"/>
                </a:solidFill>
                <a:effectLst/>
                <a:latin typeface="Arial" panose="020B0604020202020204" pitchFamily="34" charset="0"/>
              </a:rPr>
              <a:t>ουσες</a:t>
            </a:r>
            <a:r>
              <a:rPr lang="el-GR" b="0" i="0" dirty="0">
                <a:solidFill>
                  <a:srgbClr val="757575"/>
                </a:solidFill>
                <a:effectLst/>
                <a:latin typeface="Arial" panose="020B0604020202020204" pitchFamily="34" charset="0"/>
              </a:rPr>
              <a:t> που επιλέγουν την επιλογή ευέλικτου ταξιδιού θα έχουν προθεσμία έως τις 31 Μαρτίου 2024 για να ενεργοποιήσουν το ταξιδιωτικό τους πάσο. Μετά την ενεργοποίηση του ταξιδιωτικού </a:t>
            </a:r>
            <a:r>
              <a:rPr lang="el-GR" b="0" i="0" dirty="0" err="1">
                <a:solidFill>
                  <a:srgbClr val="757575"/>
                </a:solidFill>
                <a:effectLst/>
                <a:latin typeface="Arial" panose="020B0604020202020204" pitchFamily="34" charset="0"/>
              </a:rPr>
              <a:t>πάσου</a:t>
            </a:r>
            <a:r>
              <a:rPr lang="el-GR" b="0" i="0" dirty="0">
                <a:solidFill>
                  <a:srgbClr val="757575"/>
                </a:solidFill>
                <a:effectLst/>
                <a:latin typeface="Arial" panose="020B0604020202020204" pitchFamily="34" charset="0"/>
              </a:rPr>
              <a:t>, οι ημέρες ταξιδιού μπορούν ακόμη να τροποποιηθούν έως το τέλος της ταξιδιωτικής περιόδου (δηλαδή 1/3/2024 – 31/5/2025), εάν χρειαστεί.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kern="1200" dirty="0">
                <a:solidFill>
                  <a:srgbClr val="545454"/>
                </a:solidFill>
                <a:effectLst/>
                <a:latin typeface="+mn-lt"/>
                <a:ea typeface="+mn-ea"/>
                <a:cs typeface="+mn-cs"/>
              </a:rPr>
              <a:t>Οι </a:t>
            </a:r>
            <a:r>
              <a:rPr lang="el-GR" sz="1200" b="1" i="0" kern="1200" dirty="0">
                <a:solidFill>
                  <a:srgbClr val="545454"/>
                </a:solidFill>
                <a:effectLst/>
                <a:latin typeface="+mn-lt"/>
                <a:ea typeface="+mn-ea"/>
                <a:cs typeface="+mn-cs"/>
              </a:rPr>
              <a:t>ημερομηνίες ταξιδιού παραμένουν ευέλικτες</a:t>
            </a:r>
            <a:r>
              <a:rPr lang="el-GR" sz="1200" b="0" i="0" kern="1200" dirty="0">
                <a:solidFill>
                  <a:srgbClr val="545454"/>
                </a:solidFill>
                <a:effectLst/>
                <a:latin typeface="+mn-lt"/>
                <a:ea typeface="+mn-ea"/>
                <a:cs typeface="+mn-cs"/>
              </a:rPr>
              <a:t> έως ότου τα άτομα να ενεργοποιήσουν το ταξιδιωτικό πάσο τους και τις ημέρες ταξιδιού που έχουν επιλέξει.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i="0" kern="1200" dirty="0">
              <a:solidFill>
                <a:srgbClr val="545454"/>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kern="1200" dirty="0">
                <a:solidFill>
                  <a:srgbClr val="545454"/>
                </a:solidFill>
                <a:effectLst/>
                <a:latin typeface="+mn-lt"/>
                <a:ea typeface="+mn-ea"/>
                <a:cs typeface="+mn-cs"/>
              </a:rPr>
              <a:t>Β. Τα επιλεγμένα άτομα θα μπορούν να ταξιδεύουν μέσα σε </a:t>
            </a:r>
            <a:r>
              <a:rPr lang="el-GR" sz="1200" b="1" i="0" kern="1200" dirty="0">
                <a:solidFill>
                  <a:srgbClr val="545454"/>
                </a:solidFill>
                <a:effectLst/>
                <a:latin typeface="+mn-lt"/>
                <a:ea typeface="+mn-ea"/>
                <a:cs typeface="+mn-cs"/>
              </a:rPr>
              <a:t>διάστημα ενός μήνα το πολύ</a:t>
            </a:r>
            <a:r>
              <a:rPr lang="el-GR" sz="1200" b="0" i="0" kern="1200" dirty="0">
                <a:solidFill>
                  <a:srgbClr val="545454"/>
                </a:solidFill>
                <a:effectLst/>
                <a:latin typeface="+mn-lt"/>
                <a:ea typeface="+mn-ea"/>
                <a:cs typeface="+mn-cs"/>
              </a:rPr>
              <a:t>, με καθορισμένο αριθμό </a:t>
            </a:r>
            <a:r>
              <a:rPr lang="el-GR" sz="1200" b="1" i="0" kern="1200" dirty="0">
                <a:solidFill>
                  <a:srgbClr val="545454"/>
                </a:solidFill>
                <a:effectLst/>
                <a:latin typeface="+mn-lt"/>
                <a:ea typeface="+mn-ea"/>
                <a:cs typeface="+mn-cs"/>
              </a:rPr>
              <a:t>ημερών ταξιδιού (7)</a:t>
            </a:r>
            <a:r>
              <a:rPr lang="el-GR" sz="1200" b="0" i="0" kern="1200" dirty="0">
                <a:solidFill>
                  <a:srgbClr val="545454"/>
                </a:solidFill>
                <a:effectLst/>
                <a:latin typeface="+mn-lt"/>
                <a:ea typeface="+mn-ea"/>
                <a:cs typeface="+mn-cs"/>
              </a:rPr>
              <a:t>. Αυτό σημαίνει ότι μπορούν να ταξιδεύουν με τρένο 7 ημέρες μέσα σε συνολικό διάστημα το πολύ ενός μήνα. Η επιλογή ευέλικτου ταξιδιού επιτρέπει στα επιλεγμένα άτομα </a:t>
            </a:r>
            <a:r>
              <a:rPr lang="el-GR" sz="1200" b="1" i="0" kern="1200" dirty="0">
                <a:solidFill>
                  <a:srgbClr val="545454"/>
                </a:solidFill>
                <a:effectLst/>
                <a:latin typeface="+mn-lt"/>
                <a:ea typeface="+mn-ea"/>
                <a:cs typeface="+mn-cs"/>
              </a:rPr>
              <a:t>να ταξιδέψουν σε όσες επιλέξιμες χώρες επιθυμούν</a:t>
            </a:r>
            <a:r>
              <a:rPr lang="el-GR" sz="1200" b="0" i="0" kern="1200" dirty="0">
                <a:solidFill>
                  <a:srgbClr val="545454"/>
                </a:solidFill>
                <a:effectLst/>
                <a:latin typeface="+mn-lt"/>
                <a:ea typeface="+mn-ea"/>
                <a:cs typeface="+mn-cs"/>
              </a:rPr>
              <a:t>.</a:t>
            </a:r>
            <a:endParaRPr lang="en-US" sz="1200" dirty="0">
              <a:solidFill>
                <a:srgbClr val="545454"/>
              </a:solidFill>
            </a:endParaRPr>
          </a:p>
          <a:p>
            <a:pPr algn="l"/>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kern="1200" dirty="0">
                <a:solidFill>
                  <a:srgbClr val="545454"/>
                </a:solidFill>
                <a:effectLst/>
                <a:latin typeface="+mn-lt"/>
                <a:ea typeface="+mn-ea"/>
                <a:cs typeface="+mn-cs"/>
              </a:rPr>
              <a:t>Γ. Μπορούν να ταξιδέψουν επί συνεχόμενο διάστημα ή να κατανείμουν τις 7 ημέρες ταξιδιού που τους αναλογούν μέσα σε διάστημα ενός μήνα</a:t>
            </a:r>
            <a:r>
              <a:rPr lang="el-GR" sz="1200" b="0" i="0" kern="1200" dirty="0">
                <a:solidFill>
                  <a:srgbClr val="545454"/>
                </a:solidFill>
                <a:effectLst/>
                <a:latin typeface="+mn-lt"/>
                <a:ea typeface="+mn-ea"/>
                <a:cs typeface="+mn-cs"/>
              </a:rPr>
              <a:t>. Τους επιτρέπεται να ταξιδεύουν με τρένα τα οποία διαχειρίζονται ευρωπαϊκές σιδηροδρομικές εταιρείες, καθώς και με ορισμένα φεριμπότ και άλλα μέσα μεταφοράς που έχουν επιλεγεί από τον ανάδοχο που έχουν ορίσει η Ευρωπαϊκή Επιτροπή και ο EACEA. Επισημαίνεται ότι για ορισμένα τρένα ενδέχεται να απαιτείται ή να προτείνεται κράτηση θέσης</a:t>
            </a:r>
            <a:r>
              <a:rPr lang="el-GR" sz="1200" b="1" i="0" kern="1200" dirty="0">
                <a:solidFill>
                  <a:srgbClr val="545454"/>
                </a:solidFill>
                <a:effectLst/>
                <a:latin typeface="+mn-lt"/>
                <a:ea typeface="+mn-ea"/>
                <a:cs typeface="+mn-cs"/>
              </a:rPr>
              <a:t>. Το κόστος κράτησης θέσης δεν περιλαμβάνεται στο πάσο ευέλικτου ταξιδιού</a:t>
            </a:r>
            <a:r>
              <a:rPr lang="el-GR" sz="1200" b="0" i="0" kern="1200" dirty="0">
                <a:solidFill>
                  <a:srgbClr val="545454"/>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i="0" kern="1200" dirty="0">
              <a:solidFill>
                <a:srgbClr val="545454"/>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kern="1200" dirty="0">
                <a:solidFill>
                  <a:schemeClr val="dk1"/>
                </a:solidFill>
                <a:effectLst/>
                <a:latin typeface="+mn-lt"/>
                <a:ea typeface="+mn-ea"/>
                <a:cs typeface="+mn-cs"/>
              </a:rPr>
              <a:t>Το ευέλικτο πάσο παρέχει ανοικτή ημερομηνία έναρξης, παρέχοντας έτσι τη δυνατότητα για αλλαγή της ημερομηνίας οποιαδήποτε ώρα πριν από την ημερομηνία που αναφέρεται ως πρώτη ημέρα ταξιδιού.</a:t>
            </a:r>
            <a:endParaRPr lang="en-US" sz="1200" dirty="0">
              <a:solidFill>
                <a:srgbClr val="545454"/>
              </a:solidFill>
            </a:endParaRPr>
          </a:p>
          <a:p>
            <a:pPr algn="l"/>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1" i="0" dirty="0">
                <a:solidFill>
                  <a:srgbClr val="757575"/>
                </a:solidFill>
                <a:effectLst/>
                <a:latin typeface="Arial" panose="020B0604020202020204" pitchFamily="34" charset="0"/>
              </a:rPr>
              <a:t>Για την επιλογή σταθερού ταξιδιού:</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Α. </a:t>
            </a:r>
            <a:r>
              <a:rPr lang="el-GR" sz="1200" b="1" i="0" kern="1200" dirty="0">
                <a:solidFill>
                  <a:srgbClr val="545454"/>
                </a:solidFill>
                <a:effectLst/>
                <a:latin typeface="+mn-lt"/>
                <a:ea typeface="+mn-ea"/>
                <a:cs typeface="+mn-cs"/>
              </a:rPr>
              <a:t>Καθορισμένες ημερομηνίες </a:t>
            </a:r>
            <a:r>
              <a:rPr lang="el-GR" sz="1200" b="0" i="0" kern="1200" dirty="0">
                <a:solidFill>
                  <a:srgbClr val="545454"/>
                </a:solidFill>
                <a:effectLst/>
                <a:latin typeface="+mn-lt"/>
                <a:ea typeface="+mn-ea"/>
                <a:cs typeface="+mn-cs"/>
              </a:rPr>
              <a:t>και ώρες μετακινήσεων και </a:t>
            </a:r>
            <a:r>
              <a:rPr lang="el-GR" sz="1200" b="1" i="0" kern="1200" dirty="0">
                <a:solidFill>
                  <a:srgbClr val="545454"/>
                </a:solidFill>
                <a:effectLst/>
                <a:latin typeface="+mn-lt"/>
                <a:ea typeface="+mn-ea"/>
                <a:cs typeface="+mn-cs"/>
              </a:rPr>
              <a:t>προκαθορισμένοι προορισμοί. </a:t>
            </a:r>
            <a:endParaRPr lang="en-US" sz="1200" dirty="0">
              <a:solidFill>
                <a:srgbClr val="545454"/>
              </a:solidFill>
            </a:endParaRPr>
          </a:p>
          <a:p>
            <a:pPr algn="l"/>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Β. </a:t>
            </a:r>
            <a:r>
              <a:rPr lang="el-GR" sz="1200" b="0" i="0" kern="1200" dirty="0">
                <a:solidFill>
                  <a:srgbClr val="545454"/>
                </a:solidFill>
                <a:effectLst/>
                <a:latin typeface="+mn-lt"/>
                <a:ea typeface="+mn-ea"/>
                <a:cs typeface="+mn-cs"/>
              </a:rPr>
              <a:t>Μπορούν να επισκεφτούν μέχρι </a:t>
            </a:r>
            <a:r>
              <a:rPr lang="el-GR" sz="1200" b="1" i="0" kern="1200" dirty="0">
                <a:solidFill>
                  <a:srgbClr val="545454"/>
                </a:solidFill>
                <a:effectLst/>
                <a:latin typeface="+mn-lt"/>
                <a:ea typeface="+mn-ea"/>
                <a:cs typeface="+mn-cs"/>
              </a:rPr>
              <a:t>2</a:t>
            </a:r>
            <a:r>
              <a:rPr lang="el-GR" sz="1200" b="0" i="0" kern="1200" dirty="0">
                <a:solidFill>
                  <a:srgbClr val="545454"/>
                </a:solidFill>
                <a:effectLst/>
                <a:latin typeface="+mn-lt"/>
                <a:ea typeface="+mn-ea"/>
                <a:cs typeface="+mn-cs"/>
              </a:rPr>
              <a:t> χώρες που είναι </a:t>
            </a:r>
            <a:r>
              <a:rPr lang="el-GR" sz="1200" b="1" i="0" kern="1200" dirty="0">
                <a:solidFill>
                  <a:srgbClr val="545454"/>
                </a:solidFill>
                <a:effectLst/>
                <a:latin typeface="+mn-lt"/>
                <a:ea typeface="+mn-ea"/>
                <a:cs typeface="+mn-cs"/>
              </a:rPr>
              <a:t>κράτη μέλη της Ευρωπαϊκής Ένωσης ή τρίτες χώρες συνδεδεμένες με το πρόγραμμα </a:t>
            </a:r>
            <a:r>
              <a:rPr lang="el-GR" sz="1200" b="1" i="0" kern="1200" dirty="0" err="1">
                <a:solidFill>
                  <a:srgbClr val="545454"/>
                </a:solidFill>
                <a:effectLst/>
                <a:latin typeface="+mn-lt"/>
                <a:ea typeface="+mn-ea"/>
                <a:cs typeface="+mn-cs"/>
              </a:rPr>
              <a:t>Erasmus</a:t>
            </a:r>
            <a:r>
              <a:rPr lang="el-GR" sz="1200" b="1" i="0" kern="1200" dirty="0">
                <a:solidFill>
                  <a:srgbClr val="545454"/>
                </a:solidFill>
                <a:effectLst/>
                <a:latin typeface="+mn-lt"/>
                <a:ea typeface="+mn-ea"/>
                <a:cs typeface="+mn-cs"/>
              </a:rPr>
              <a:t>+</a:t>
            </a:r>
            <a:r>
              <a:rPr lang="el-GR" sz="1200" b="0" i="0" kern="1200" dirty="0">
                <a:solidFill>
                  <a:srgbClr val="545454"/>
                </a:solidFill>
                <a:effectLst/>
                <a:latin typeface="+mn-lt"/>
                <a:ea typeface="+mn-ea"/>
                <a:cs typeface="+mn-cs"/>
              </a:rPr>
              <a:t> (δεν περιλαμβάνονται η χώρα αναχώρησης καθώς και οι χώρες διέλευσης) σε διάστημα ενός μήνα το πολύ.</a:t>
            </a:r>
            <a:endParaRPr lang="en-US" sz="1200" dirty="0">
              <a:solidFill>
                <a:srgbClr val="545454"/>
              </a:solidFill>
            </a:endParaRPr>
          </a:p>
          <a:p>
            <a:pPr algn="l"/>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Γ. </a:t>
            </a:r>
            <a:r>
              <a:rPr lang="el-GR" sz="1200" b="0" i="0" kern="1200" dirty="0">
                <a:solidFill>
                  <a:srgbClr val="545454"/>
                </a:solidFill>
                <a:effectLst/>
                <a:latin typeface="+mn-lt"/>
                <a:ea typeface="+mn-ea"/>
                <a:cs typeface="+mn-cs"/>
              </a:rPr>
              <a:t>Στην επιλογή σταθερού ταξιδιού περιλαμβάνονται </a:t>
            </a:r>
            <a:r>
              <a:rPr lang="el-GR" sz="1200" b="1" i="0" kern="1200" dirty="0">
                <a:solidFill>
                  <a:srgbClr val="545454"/>
                </a:solidFill>
                <a:effectLst/>
                <a:latin typeface="+mn-lt"/>
                <a:ea typeface="+mn-ea"/>
                <a:cs typeface="+mn-cs"/>
              </a:rPr>
              <a:t>όλα τα έξοδα κράτησης</a:t>
            </a:r>
            <a:r>
              <a:rPr lang="el-GR" sz="1200" b="0" i="0" kern="1200" dirty="0">
                <a:solidFill>
                  <a:srgbClr val="545454"/>
                </a:solidFill>
                <a:effectLst/>
                <a:latin typeface="+mn-lt"/>
                <a:ea typeface="+mn-ea"/>
                <a:cs typeface="+mn-cs"/>
              </a:rPr>
              <a:t>, αλλά υπάρχει συνολικό όριο προϋπολογισμού </a:t>
            </a:r>
            <a:r>
              <a:rPr lang="el-GR" sz="1200" b="1" i="0" kern="1200" dirty="0">
                <a:solidFill>
                  <a:srgbClr val="545454"/>
                </a:solidFill>
                <a:effectLst/>
                <a:latin typeface="+mn-lt"/>
                <a:ea typeface="+mn-ea"/>
                <a:cs typeface="+mn-cs"/>
              </a:rPr>
              <a:t>273,35 ευρώ </a:t>
            </a:r>
            <a:r>
              <a:rPr lang="el-GR" sz="1200" b="0" i="0" kern="1200" dirty="0">
                <a:solidFill>
                  <a:srgbClr val="545454"/>
                </a:solidFill>
                <a:effectLst/>
                <a:latin typeface="+mn-lt"/>
                <a:ea typeface="+mn-ea"/>
                <a:cs typeface="+mn-cs"/>
              </a:rPr>
              <a:t>που πρέπει να τηρηθεί. Τα επιλεγμένα άτομα πρέπει να διασφαλίσουν ότι το δρομολόγιό τους είναι εφικτό.</a:t>
            </a:r>
            <a:endParaRPr lang="en-US" sz="1200" dirty="0">
              <a:solidFill>
                <a:srgbClr val="545454"/>
              </a:solidFill>
            </a:endParaRPr>
          </a:p>
          <a:p>
            <a:pPr algn="l"/>
            <a:endParaRPr lang="el-GR" b="0" i="0" dirty="0">
              <a:solidFill>
                <a:srgbClr val="757575"/>
              </a:solidFill>
              <a:effectLst/>
              <a:latin typeface="Arial" panose="020B0604020202020204" pitchFamily="34" charset="0"/>
            </a:endParaRPr>
          </a:p>
          <a:p>
            <a:pPr algn="l"/>
            <a:r>
              <a:rPr lang="el-GR" b="1" i="0" u="sng" dirty="0">
                <a:solidFill>
                  <a:srgbClr val="757575"/>
                </a:solidFill>
                <a:effectLst/>
                <a:highlight>
                  <a:srgbClr val="FFFF00"/>
                </a:highlight>
                <a:latin typeface="Arial" panose="020B0604020202020204" pitchFamily="34" charset="0"/>
              </a:rPr>
              <a:t>ΣΗΜΑΝΤΙΚΟ Και για τις δύο επιλογές: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Εάν οι συμμετέχοντες/-</a:t>
            </a:r>
            <a:r>
              <a:rPr lang="el-GR" b="0" i="0" dirty="0" err="1">
                <a:solidFill>
                  <a:srgbClr val="757575"/>
                </a:solidFill>
                <a:effectLst/>
                <a:latin typeface="Arial" panose="020B0604020202020204" pitchFamily="34" charset="0"/>
              </a:rPr>
              <a:t>ουσες</a:t>
            </a:r>
            <a:r>
              <a:rPr lang="el-GR" b="0" i="0" dirty="0">
                <a:solidFill>
                  <a:srgbClr val="757575"/>
                </a:solidFill>
                <a:effectLst/>
                <a:latin typeface="Arial" panose="020B0604020202020204" pitchFamily="34" charset="0"/>
              </a:rPr>
              <a:t> δεν ενεργοποιήσουν το ταξιδιωτικό πάσο εντός της προθεσμίας, το ταξιδιωτικό πάσο μπορεί να ακυρωθεί και να δοθεί σε άτομα από τον εφεδρικό κατάλογο. </a:t>
            </a:r>
            <a:endParaRPr lang="el-GR" b="1"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Δεν καλύπτονται τα έξοδα ακύρωσης δρομολογίων. Δεν καλύπτονται από την Ευρωπαϊκή Επιτροπή ή τον EACEA επιπλέον έξοδα που προκύπτουν κατά τη διάρκεια του ταξιδιού – με κάποιες εξαιρέσεις που θα αναφέρουμε στην επόμενη διαφάνεια που είναι αφορούν και όσους και όσες θα ταξιδεύουν από Κύπρο.</a:t>
            </a: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12</a:t>
            </a:fld>
            <a:endParaRPr lang="en-US"/>
          </a:p>
        </p:txBody>
      </p:sp>
    </p:spTree>
    <p:extLst>
      <p:ext uri="{BB962C8B-B14F-4D97-AF65-F5344CB8AC3E}">
        <p14:creationId xmlns:p14="http://schemas.microsoft.com/office/powerpoint/2010/main" val="2766690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i="0" dirty="0">
                <a:solidFill>
                  <a:srgbClr val="757575"/>
                </a:solidFill>
                <a:effectLst/>
                <a:latin typeface="Arial" panose="020B0604020202020204" pitchFamily="34" charset="0"/>
              </a:rPr>
              <a:t>Τα επιλεγμένα άτομα θα ταξιδεύουν, και στις 2 δράσεις </a:t>
            </a:r>
            <a:r>
              <a:rPr lang="en-US" b="0" i="0" dirty="0">
                <a:solidFill>
                  <a:srgbClr val="757575"/>
                </a:solidFill>
                <a:effectLst/>
                <a:latin typeface="Arial" panose="020B0604020202020204" pitchFamily="34" charset="0"/>
              </a:rPr>
              <a:t>DEU</a:t>
            </a:r>
            <a:r>
              <a:rPr lang="el-GR" b="0" i="0" dirty="0">
                <a:solidFill>
                  <a:srgbClr val="757575"/>
                </a:solidFill>
                <a:effectLst/>
                <a:latin typeface="Arial" panose="020B0604020202020204" pitchFamily="34" charset="0"/>
              </a:rPr>
              <a:t>, </a:t>
            </a:r>
            <a:r>
              <a:rPr lang="el-GR" b="1" i="0" dirty="0">
                <a:solidFill>
                  <a:srgbClr val="757575"/>
                </a:solidFill>
                <a:effectLst/>
                <a:latin typeface="Arial" panose="020B0604020202020204" pitchFamily="34" charset="0"/>
              </a:rPr>
              <a:t>κατά κανόνα, σιδηροδρομικώς. </a:t>
            </a:r>
            <a:r>
              <a:rPr lang="el-GR" b="0" i="0" dirty="0">
                <a:solidFill>
                  <a:srgbClr val="757575"/>
                </a:solidFill>
                <a:effectLst/>
                <a:latin typeface="Arial" panose="020B0604020202020204" pitchFamily="34" charset="0"/>
              </a:rPr>
              <a:t>Ωστόσο, για να εξασφαλιστεί η ευρύτερη δυνατή πρόσβαση, το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προσφέρει τη δυνατότητα χρήσης εναλλακτικών μέσων μεταφοράς, όπως φεριμπότ και λεωφορεία, όταν υπάρχει ανάγκη και εφόσον ληφθούν υπόψη παράγοντες που συνδέονται με το περιβάλλον, τον χρόνο και την απόσταση. </a:t>
            </a:r>
          </a:p>
          <a:p>
            <a:pPr algn="l"/>
            <a:br>
              <a:rPr lang="el-GR" b="0" i="0" dirty="0">
                <a:solidFill>
                  <a:srgbClr val="757575"/>
                </a:solidFill>
                <a:effectLst/>
                <a:latin typeface="Arial" panose="020B0604020202020204" pitchFamily="34" charset="0"/>
              </a:rPr>
            </a:br>
            <a:r>
              <a:rPr lang="el-GR" b="0" i="0" dirty="0">
                <a:solidFill>
                  <a:srgbClr val="757575"/>
                </a:solidFill>
                <a:effectLst/>
                <a:latin typeface="Arial" panose="020B0604020202020204" pitchFamily="34" charset="0"/>
              </a:rPr>
              <a:t>Μόνο σε ειδικές περιπτώσεις, η δυνατότητα αεροπορικού ταξιδιού μπορεί να επιτρέπεται και θα οργανώνεται για τα επιλεγμένα άτομα, όπως, π.χ., στην περίπτωση νέων που διαμένουν σε απομακρυσμένες ή περιοχές μη </a:t>
            </a:r>
            <a:r>
              <a:rPr lang="el-GR" b="0" i="0" dirty="0" err="1">
                <a:solidFill>
                  <a:srgbClr val="757575"/>
                </a:solidFill>
                <a:effectLst/>
                <a:latin typeface="Arial" panose="020B0604020202020204" pitchFamily="34" charset="0"/>
              </a:rPr>
              <a:t>προσβάσιμες</a:t>
            </a:r>
            <a:r>
              <a:rPr lang="el-GR" b="0" i="0" dirty="0">
                <a:solidFill>
                  <a:srgbClr val="757575"/>
                </a:solidFill>
                <a:effectLst/>
                <a:latin typeface="Arial" panose="020B0604020202020204" pitchFamily="34" charset="0"/>
              </a:rPr>
              <a:t> σιδηροδρομικώς, στην οποία κατηγορία εμπίπτει και η Κύπρος. </a:t>
            </a:r>
          </a:p>
          <a:p>
            <a:pPr algn="l">
              <a:buFont typeface="+mj-lt"/>
              <a:buNone/>
            </a:pPr>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Στην περίπτωση της Κύπρου, μόνο το ταξίδι αναχώρησης και επιστροφής μπορεί να είναι αεροπορικό. Για το υπόλοιπο του ταξιδιού στην ηπειρωτική Ευρώπη, πρέπει να ακολουθείται ο βασικός κανόνας (τρένο ή άλλα εναλλακτικά μέσα μεταφοράς).  - το εισιτήριο θα οργανωθεί από την ανάδοχο εταιρία. </a:t>
            </a: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13</a:t>
            </a:fld>
            <a:endParaRPr lang="en-US"/>
          </a:p>
        </p:txBody>
      </p:sp>
    </p:spTree>
    <p:extLst>
      <p:ext uri="{BB962C8B-B14F-4D97-AF65-F5344CB8AC3E}">
        <p14:creationId xmlns:p14="http://schemas.microsoft.com/office/powerpoint/2010/main" val="2385726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757575"/>
              </a:solidFill>
              <a:effectLst/>
              <a:latin typeface="Arial" panose="020B0604020202020204" pitchFamily="34" charset="0"/>
            </a:endParaRPr>
          </a:p>
          <a:p>
            <a:pPr marL="285750" indent="-285750" algn="just">
              <a:buFont typeface="Arial" panose="020B0604020202020204" pitchFamily="34" charset="0"/>
              <a:buChar char="•"/>
            </a:pPr>
            <a:r>
              <a:rPr lang="en-US" b="1" dirty="0">
                <a:solidFill>
                  <a:srgbClr val="545454"/>
                </a:solidFill>
                <a:ea typeface="Calibri" panose="020F0502020204030204" pitchFamily="34" charset="0"/>
                <a:cs typeface="Mangal" panose="02040503050203030202" pitchFamily="18" charset="0"/>
              </a:rPr>
              <a:t>T</a:t>
            </a:r>
            <a:r>
              <a:rPr lang="el-GR" b="1" dirty="0" err="1">
                <a:solidFill>
                  <a:srgbClr val="545454"/>
                </a:solidFill>
                <a:ea typeface="Calibri" panose="020F0502020204030204" pitchFamily="34" charset="0"/>
                <a:cs typeface="Mangal" panose="02040503050203030202" pitchFamily="18" charset="0"/>
              </a:rPr>
              <a:t>αξιδιωτικό</a:t>
            </a:r>
            <a:r>
              <a:rPr lang="el-GR" b="1" dirty="0">
                <a:solidFill>
                  <a:srgbClr val="545454"/>
                </a:solidFill>
                <a:ea typeface="Calibri" panose="020F0502020204030204" pitchFamily="34" charset="0"/>
                <a:cs typeface="Mangal" panose="02040503050203030202" pitchFamily="18" charset="0"/>
              </a:rPr>
              <a:t> πάσο </a:t>
            </a:r>
            <a:r>
              <a:rPr lang="en-US" b="1" dirty="0">
                <a:solidFill>
                  <a:srgbClr val="545454"/>
                </a:solidFill>
                <a:ea typeface="Calibri" panose="020F0502020204030204" pitchFamily="34" charset="0"/>
                <a:cs typeface="Mangal" panose="02040503050203030202" pitchFamily="18" charset="0"/>
              </a:rPr>
              <a:t>(</a:t>
            </a:r>
            <a:r>
              <a:rPr lang="en-US" b="1" dirty="0" err="1">
                <a:solidFill>
                  <a:srgbClr val="545454"/>
                </a:solidFill>
                <a:ea typeface="Calibri" panose="020F0502020204030204" pitchFamily="34" charset="0"/>
                <a:cs typeface="Mangal" panose="02040503050203030202" pitchFamily="18" charset="0"/>
              </a:rPr>
              <a:t>Interail</a:t>
            </a:r>
            <a:r>
              <a:rPr lang="en-US" b="1" dirty="0">
                <a:solidFill>
                  <a:srgbClr val="545454"/>
                </a:solidFill>
                <a:ea typeface="Calibri" panose="020F0502020204030204" pitchFamily="34" charset="0"/>
                <a:cs typeface="Mangal" panose="02040503050203030202" pitchFamily="18" charset="0"/>
              </a:rPr>
              <a:t>) </a:t>
            </a:r>
            <a:r>
              <a:rPr lang="el-GR" b="1" dirty="0">
                <a:solidFill>
                  <a:srgbClr val="545454"/>
                </a:solidFill>
                <a:ea typeface="Calibri" panose="020F0502020204030204" pitchFamily="34" charset="0"/>
                <a:cs typeface="Mangal" panose="02040503050203030202" pitchFamily="18" charset="0"/>
              </a:rPr>
              <a:t>που </a:t>
            </a:r>
            <a:r>
              <a:rPr lang="el-GR" b="1" i="0" dirty="0">
                <a:solidFill>
                  <a:srgbClr val="545454"/>
                </a:solidFill>
                <a:effectLst/>
              </a:rPr>
              <a:t>δεν μπορεί να μεταβιβαστεί </a:t>
            </a:r>
            <a:r>
              <a:rPr lang="el-GR" b="0" i="0" dirty="0">
                <a:solidFill>
                  <a:srgbClr val="545454"/>
                </a:solidFill>
                <a:effectLst/>
              </a:rPr>
              <a:t>σε άλλο πρόσωπο. </a:t>
            </a:r>
          </a:p>
          <a:p>
            <a:pPr algn="just"/>
            <a:endParaRPr lang="el-GR" dirty="0">
              <a:solidFill>
                <a:srgbClr val="545454"/>
              </a:solidFill>
              <a:ea typeface="Calibri" panose="020F0502020204030204" pitchFamily="34" charset="0"/>
              <a:cs typeface="Mangal" panose="02040503050203030202" pitchFamily="18" charset="0"/>
            </a:endParaRPr>
          </a:p>
          <a:p>
            <a:pPr marL="285750" lvl="0" indent="-285750" algn="just">
              <a:buFont typeface="Arial" panose="020B0604020202020204" pitchFamily="34" charset="0"/>
              <a:buChar char="•"/>
            </a:pPr>
            <a:r>
              <a:rPr lang="el-GR" dirty="0">
                <a:solidFill>
                  <a:srgbClr val="545454"/>
                </a:solidFill>
                <a:ea typeface="Calibri" panose="020F0502020204030204" pitchFamily="34" charset="0"/>
                <a:cs typeface="Mangal" panose="02040503050203030202" pitchFamily="18" charset="0"/>
              </a:rPr>
              <a:t>Τα </a:t>
            </a:r>
            <a:r>
              <a:rPr lang="el-GR" b="1" dirty="0">
                <a:solidFill>
                  <a:srgbClr val="545454"/>
                </a:solidFill>
                <a:ea typeface="Calibri" panose="020F0502020204030204" pitchFamily="34" charset="0"/>
                <a:cs typeface="Mangal" panose="02040503050203030202" pitchFamily="18" charset="0"/>
              </a:rPr>
              <a:t>έξοδα καταλύματος, διατροφής, ασφάλισης</a:t>
            </a:r>
            <a:r>
              <a:rPr lang="el-GR" dirty="0">
                <a:solidFill>
                  <a:srgbClr val="545454"/>
                </a:solidFill>
                <a:ea typeface="Calibri" panose="020F0502020204030204" pitchFamily="34" charset="0"/>
                <a:cs typeface="Mangal" panose="02040503050203030202" pitchFamily="18" charset="0"/>
              </a:rPr>
              <a:t> και κάθε επιπλέον κόστος ταξιδιού καλύπτονται από τα ίδια τα επιλεγμένα άτομα.</a:t>
            </a:r>
          </a:p>
          <a:p>
            <a:pPr lvl="0" algn="just"/>
            <a:endParaRPr lang="el-GR" dirty="0">
              <a:solidFill>
                <a:srgbClr val="545454"/>
              </a:solidFill>
              <a:ea typeface="Calibri" panose="020F0502020204030204" pitchFamily="34" charset="0"/>
              <a:cs typeface="Mangal" panose="02040503050203030202" pitchFamily="18" charset="0"/>
            </a:endParaRPr>
          </a:p>
          <a:p>
            <a:pPr marL="285750" lvl="0" indent="-285750" algn="just">
              <a:buFont typeface="Arial" panose="020B0604020202020204" pitchFamily="34" charset="0"/>
              <a:buChar char="•"/>
            </a:pPr>
            <a:r>
              <a:rPr lang="el-GR" b="0" i="0" dirty="0">
                <a:solidFill>
                  <a:srgbClr val="545454"/>
                </a:solidFill>
                <a:effectLst/>
              </a:rPr>
              <a:t>Η </a:t>
            </a:r>
            <a:r>
              <a:rPr lang="el-GR" b="1" i="0" dirty="0">
                <a:solidFill>
                  <a:srgbClr val="545454"/>
                </a:solidFill>
                <a:effectLst/>
              </a:rPr>
              <a:t>κράτηση, η αγορά και η διανομή των ταξιδιωτικών </a:t>
            </a:r>
            <a:r>
              <a:rPr lang="el-GR" b="1" i="0" dirty="0" err="1">
                <a:solidFill>
                  <a:srgbClr val="545454"/>
                </a:solidFill>
                <a:effectLst/>
              </a:rPr>
              <a:t>πάσων</a:t>
            </a:r>
            <a:r>
              <a:rPr lang="en-US" b="0" i="0" dirty="0">
                <a:solidFill>
                  <a:srgbClr val="545454"/>
                </a:solidFill>
                <a:effectLst/>
              </a:rPr>
              <a:t> </a:t>
            </a:r>
            <a:r>
              <a:rPr lang="el-GR" b="0" i="0" dirty="0">
                <a:solidFill>
                  <a:srgbClr val="545454"/>
                </a:solidFill>
                <a:effectLst/>
              </a:rPr>
              <a:t>θα πραγματοποιηθούν από </a:t>
            </a:r>
            <a:r>
              <a:rPr lang="el-GR" b="1" i="0" dirty="0">
                <a:solidFill>
                  <a:srgbClr val="545454"/>
                </a:solidFill>
                <a:effectLst/>
              </a:rPr>
              <a:t>ανάδοχο</a:t>
            </a:r>
            <a:r>
              <a:rPr lang="en-US" b="1" i="0" dirty="0">
                <a:solidFill>
                  <a:srgbClr val="545454"/>
                </a:solidFill>
                <a:effectLst/>
              </a:rPr>
              <a:t>.</a:t>
            </a:r>
            <a:r>
              <a:rPr lang="el-GR" b="1" dirty="0">
                <a:solidFill>
                  <a:srgbClr val="545454"/>
                </a:solidFill>
              </a:rPr>
              <a:t> </a:t>
            </a:r>
            <a:r>
              <a:rPr lang="el-GR" b="0" i="0" dirty="0">
                <a:solidFill>
                  <a:srgbClr val="545454"/>
                </a:solidFill>
                <a:effectLst/>
              </a:rPr>
              <a:t>Τα επιλεγμένα άτομα </a:t>
            </a:r>
            <a:r>
              <a:rPr lang="el-GR" b="1" i="0" u="sng" dirty="0">
                <a:solidFill>
                  <a:srgbClr val="545454"/>
                </a:solidFill>
                <a:effectLst/>
              </a:rPr>
              <a:t>δεν</a:t>
            </a:r>
            <a:r>
              <a:rPr lang="el-GR" b="1" i="0" dirty="0">
                <a:solidFill>
                  <a:srgbClr val="545454"/>
                </a:solidFill>
                <a:effectLst/>
              </a:rPr>
              <a:t> πρέπει να κάνουν κρατήσεις. </a:t>
            </a:r>
          </a:p>
          <a:p>
            <a:pPr algn="just"/>
            <a:endParaRPr lang="el-GR" b="1" i="0" dirty="0">
              <a:solidFill>
                <a:srgbClr val="545454"/>
              </a:solidFill>
              <a:effectLst/>
            </a:endParaRPr>
          </a:p>
          <a:p>
            <a:pPr marL="285750" indent="-285750" algn="just">
              <a:buFont typeface="Arial" panose="020B0604020202020204" pitchFamily="34" charset="0"/>
              <a:buChar char="•"/>
            </a:pPr>
            <a:r>
              <a:rPr lang="en-US" b="0" i="0" dirty="0">
                <a:solidFill>
                  <a:srgbClr val="545454"/>
                </a:solidFill>
                <a:effectLst/>
              </a:rPr>
              <a:t>H</a:t>
            </a:r>
            <a:r>
              <a:rPr lang="el-GR" b="0" i="0" dirty="0">
                <a:solidFill>
                  <a:srgbClr val="545454"/>
                </a:solidFill>
                <a:effectLst/>
              </a:rPr>
              <a:t> ανάδοχος</a:t>
            </a:r>
            <a:r>
              <a:rPr lang="en-US" b="0" i="0" dirty="0">
                <a:solidFill>
                  <a:srgbClr val="545454"/>
                </a:solidFill>
                <a:effectLst/>
              </a:rPr>
              <a:t> </a:t>
            </a:r>
            <a:r>
              <a:rPr lang="el-GR" b="0" i="0" dirty="0">
                <a:solidFill>
                  <a:srgbClr val="545454"/>
                </a:solidFill>
                <a:effectLst/>
              </a:rPr>
              <a:t>εταιρία θα επικοινωνήσει με τα επιλεγμένα άτομα και θα τους δώσει πρόσβαση στην </a:t>
            </a:r>
            <a:r>
              <a:rPr lang="el-GR" b="1" i="0" dirty="0">
                <a:solidFill>
                  <a:srgbClr val="545454"/>
                </a:solidFill>
                <a:effectLst/>
              </a:rPr>
              <a:t>εφαρμογή </a:t>
            </a:r>
            <a:r>
              <a:rPr lang="el-GR" b="1" i="0" dirty="0" err="1">
                <a:solidFill>
                  <a:srgbClr val="545454"/>
                </a:solidFill>
                <a:effectLst/>
              </a:rPr>
              <a:t>DiscoverEU</a:t>
            </a:r>
            <a:r>
              <a:rPr lang="el-GR" b="1" i="0" dirty="0">
                <a:solidFill>
                  <a:srgbClr val="545454"/>
                </a:solidFill>
                <a:effectLst/>
              </a:rPr>
              <a:t> </a:t>
            </a:r>
            <a:r>
              <a:rPr lang="el-GR" b="1" i="0" dirty="0" err="1">
                <a:solidFill>
                  <a:srgbClr val="545454"/>
                </a:solidFill>
                <a:effectLst/>
              </a:rPr>
              <a:t>Travel</a:t>
            </a:r>
            <a:r>
              <a:rPr lang="el-GR" b="1" i="0" dirty="0">
                <a:solidFill>
                  <a:srgbClr val="545454"/>
                </a:solidFill>
                <a:effectLst/>
              </a:rPr>
              <a:t> για φορητές συσκευές</a:t>
            </a:r>
            <a:r>
              <a:rPr lang="el-GR" b="0" i="0" dirty="0">
                <a:solidFill>
                  <a:srgbClr val="545454"/>
                </a:solidFill>
                <a:effectLst/>
              </a:rPr>
              <a:t>. Στην εφαρμογή θα παρέχεται </a:t>
            </a:r>
            <a:r>
              <a:rPr lang="el-GR" b="1" i="0" dirty="0">
                <a:solidFill>
                  <a:srgbClr val="545454"/>
                </a:solidFill>
                <a:effectLst/>
              </a:rPr>
              <a:t>ψηφιακή εκπτωτική κάρτα (Ευρωπαϊκή Κάρτα Νέων</a:t>
            </a:r>
            <a:r>
              <a:rPr lang="en-US" b="1" i="0" dirty="0">
                <a:solidFill>
                  <a:srgbClr val="545454"/>
                </a:solidFill>
                <a:effectLst/>
              </a:rPr>
              <a:t>)</a:t>
            </a:r>
            <a:r>
              <a:rPr lang="el-GR" b="1" dirty="0">
                <a:solidFill>
                  <a:srgbClr val="545454"/>
                </a:solidFill>
              </a:rPr>
              <a:t>. </a:t>
            </a:r>
          </a:p>
          <a:p>
            <a:endParaRPr lang="el-GR" dirty="0"/>
          </a:p>
          <a:p>
            <a:endParaRPr lang="el-GR" dirty="0"/>
          </a:p>
          <a:p>
            <a:r>
              <a:rPr lang="el-GR" b="1" dirty="0"/>
              <a:t>ΣΗΜΑΝΤΙΚΟ</a:t>
            </a:r>
            <a:r>
              <a:rPr lang="en-US" b="1" dirty="0"/>
              <a:t>: </a:t>
            </a:r>
            <a:r>
              <a:rPr lang="el-GR" dirty="0"/>
              <a:t>Επιπρόσθετη στήριξη για συνοδό και άτομα με ιδιαίτερες ανάγκες (π.χ. κινητικές δυσκολίες) </a:t>
            </a:r>
            <a:r>
              <a:rPr lang="el-GR" sz="1800" dirty="0">
                <a:solidFill>
                  <a:srgbClr val="0070C0"/>
                </a:solidFill>
                <a:effectLst/>
                <a:latin typeface="Calibri" panose="020F0502020204030204" pitchFamily="34" charset="0"/>
              </a:rPr>
              <a:t>όπου τα άτομα θα πρέπει να το καθορίσουν στο στάδιο της αίτησης και αν επιλεγούν μπορεί η ανάδοχος εταιρία να παρέχει επιπρόσθετη στήριξη για ένα ή περισσότερους συνοδούς. Αυτό εξετάζεται ανά περίπτωση.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14</a:t>
            </a:fld>
            <a:endParaRPr lang="en-US"/>
          </a:p>
        </p:txBody>
      </p:sp>
    </p:spTree>
    <p:extLst>
      <p:ext uri="{BB962C8B-B14F-4D97-AF65-F5344CB8AC3E}">
        <p14:creationId xmlns:p14="http://schemas.microsoft.com/office/powerpoint/2010/main" val="3159969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i="0" dirty="0">
                <a:solidFill>
                  <a:srgbClr val="545454"/>
                </a:solidFill>
                <a:effectLst/>
              </a:rPr>
              <a:t>Αίτηση μέσω της Ευρωπαϊκής Δικτυακής Πύλης για τη Νεολαία σε 2 κύκλους (άνοιξη και φθινόπωρο)</a:t>
            </a:r>
            <a:r>
              <a:rPr lang="en-US" i="0" dirty="0">
                <a:solidFill>
                  <a:srgbClr val="545454"/>
                </a:solidFill>
                <a:effectLst/>
              </a:rPr>
              <a:t>.</a:t>
            </a:r>
            <a:endParaRPr lang="el-GR" i="0" dirty="0">
              <a:solidFill>
                <a:srgbClr val="54545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i="0" dirty="0">
              <a:solidFill>
                <a:srgbClr val="54545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002060"/>
                </a:solidFill>
                <a:effectLst/>
                <a:uLnTx/>
                <a:uFillTx/>
                <a:latin typeface="Calibri" panose="020F0502020204030204" pitchFamily="34" charset="0"/>
                <a:ea typeface="Calibri"/>
                <a:cs typeface="Calibri" panose="020F0502020204030204" pitchFamily="34" charset="0"/>
              </a:rPr>
              <a:t>Για οποιαδήποτε βοήθεια, τεχνική απορία </a:t>
            </a:r>
            <a:r>
              <a:rPr lang="el-GR" sz="1200" cap="none" dirty="0">
                <a:solidFill>
                  <a:srgbClr val="002060"/>
                </a:solidFill>
                <a:latin typeface="Calibri" panose="020F0502020204030204" pitchFamily="34" charset="0"/>
                <a:ea typeface="Calibri"/>
                <a:cs typeface="Calibri" panose="020F0502020204030204" pitchFamily="34" charset="0"/>
              </a:rPr>
              <a:t>ή</a:t>
            </a:r>
            <a:r>
              <a:rPr kumimoji="0" lang="el-GR" sz="1200" b="0" i="0" u="none" strike="noStrike" kern="1200" cap="none" spc="0" normalizeH="0" baseline="0" noProof="0" dirty="0">
                <a:ln>
                  <a:noFill/>
                </a:ln>
                <a:solidFill>
                  <a:srgbClr val="002060"/>
                </a:solidFill>
                <a:effectLst/>
                <a:uLnTx/>
                <a:uFillTx/>
                <a:latin typeface="Calibri" panose="020F0502020204030204" pitchFamily="34" charset="0"/>
                <a:ea typeface="Calibri"/>
                <a:cs typeface="Calibri" panose="020F0502020204030204" pitchFamily="34" charset="0"/>
              </a:rPr>
              <a:t> πληροφορία οι ταξιδιώτες πρέπει να απευθύνονται στην ιστοσελίδα </a:t>
            </a:r>
            <a:r>
              <a:rPr lang="el-GR" sz="1200" cap="none" dirty="0">
                <a:solidFill>
                  <a:srgbClr val="002060"/>
                </a:solidFill>
                <a:latin typeface="Calibri" panose="020F0502020204030204" pitchFamily="34" charset="0"/>
                <a:ea typeface="Calibri"/>
                <a:cs typeface="Calibri" panose="020F0502020204030204" pitchFamily="34" charset="0"/>
              </a:rPr>
              <a:t>διαχείρισης </a:t>
            </a:r>
            <a:r>
              <a:rPr kumimoji="0" lang="el-GR" sz="1200" b="0" i="0" u="none" strike="noStrike" kern="1200" cap="none" spc="0" normalizeH="0" baseline="0" noProof="0" dirty="0">
                <a:ln>
                  <a:noFill/>
                </a:ln>
                <a:solidFill>
                  <a:srgbClr val="002060"/>
                </a:solidFill>
                <a:effectLst/>
                <a:uLnTx/>
                <a:uFillTx/>
                <a:latin typeface="Calibri" panose="020F0502020204030204" pitchFamily="34" charset="0"/>
                <a:ea typeface="Calibri"/>
                <a:cs typeface="Calibri" panose="020F0502020204030204" pitchFamily="34" charset="0"/>
              </a:rPr>
              <a:t>του προγράμματος </a:t>
            </a:r>
            <a:r>
              <a:rPr lang="el-GR" sz="1200" cap="none" dirty="0">
                <a:solidFill>
                  <a:srgbClr val="002060"/>
                </a:solidFill>
                <a:latin typeface="Calibri" panose="020F0502020204030204" pitchFamily="34" charset="0"/>
                <a:ea typeface="Calibri"/>
                <a:cs typeface="Calibri" panose="020F0502020204030204" pitchFamily="34" charset="0"/>
              </a:rPr>
              <a:t>την οποία χειρίζεται κεντρικά η Ευρωπαϊκή Επιτροπή</a:t>
            </a:r>
            <a:r>
              <a:rPr lang="en-US" sz="1200" cap="none" dirty="0">
                <a:solidFill>
                  <a:srgbClr val="002060"/>
                </a:solidFill>
                <a:latin typeface="Calibri" panose="020F0502020204030204" pitchFamily="34" charset="0"/>
                <a:ea typeface="Calibri"/>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cap="none" dirty="0">
                <a:solidFill>
                  <a:srgbClr val="002060"/>
                </a:solidFill>
                <a:latin typeface="Calibri" panose="020F0502020204030204" pitchFamily="34" charset="0"/>
                <a:ea typeface="Calibri"/>
                <a:cs typeface="Calibri" panose="020F0502020204030204" pitchFamily="34" charset="0"/>
              </a:rPr>
              <a:t>O </a:t>
            </a:r>
            <a:r>
              <a:rPr lang="el-GR" sz="1200" cap="none" dirty="0">
                <a:solidFill>
                  <a:srgbClr val="002060"/>
                </a:solidFill>
                <a:latin typeface="Calibri" panose="020F0502020204030204" pitchFamily="34" charset="0"/>
                <a:ea typeface="Calibri"/>
                <a:cs typeface="Calibri" panose="020F0502020204030204" pitchFamily="34" charset="0"/>
              </a:rPr>
              <a:t>ρόλος του ΙΔΕΠ Δια Βίου Μάθησης ως Εθνική Υπηρεσία είναι υποστηρικτικός – εφόσον τη διαχείριση της Γενικής Πρόσκλησης έχει ο </a:t>
            </a: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Ευρωπαϊκός Εκτελεστικός Οργανισμός Εκπαίδευσης και Πολιτισμού της Ευρωπαϊκής Επιτροπής (EACEA) εφόσον είναι Κεντρική Δράση. </a:t>
            </a: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15</a:t>
            </a:fld>
            <a:endParaRPr lang="en-US"/>
          </a:p>
        </p:txBody>
      </p:sp>
    </p:spTree>
    <p:extLst>
      <p:ext uri="{BB962C8B-B14F-4D97-AF65-F5344CB8AC3E}">
        <p14:creationId xmlns:p14="http://schemas.microsoft.com/office/powerpoint/2010/main" val="2262383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latin typeface="+mj-lt"/>
              </a:rPr>
              <a:t>Μια παρουσίαση της Δράσης </a:t>
            </a:r>
            <a:r>
              <a:rPr lang="el-GR" b="1" dirty="0" err="1">
                <a:latin typeface="+mj-lt"/>
              </a:rPr>
              <a:t>Ενταξης</a:t>
            </a:r>
            <a:r>
              <a:rPr lang="el-GR" b="1" dirty="0">
                <a:latin typeface="+mj-lt"/>
              </a:rPr>
              <a:t> </a:t>
            </a:r>
            <a:r>
              <a:rPr lang="en-US" b="1" dirty="0" err="1">
                <a:latin typeface="+mj-lt"/>
              </a:rPr>
              <a:t>DiscoverEU</a:t>
            </a:r>
            <a:r>
              <a:rPr lang="en-US" b="1" dirty="0">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latin typeface="+mj-lt"/>
                <a:ea typeface="+mn-ea"/>
                <a:cs typeface="+mn-cs"/>
              </a:rPr>
              <a:t>Η δράση αυτή έχει δημιουργηθεί για να δώσει την ευκαιρία και σε νέους και νέες με λιγότερες που μπορεί να μην μπορούν για οποιοδήποτε λόγο να υποβάλουν αίτηση στην γενική πρόσκληση </a:t>
            </a:r>
            <a:r>
              <a:rPr lang="en-US" sz="1200" kern="1200" dirty="0">
                <a:solidFill>
                  <a:schemeClr val="tx1"/>
                </a:solidFill>
                <a:latin typeface="+mj-lt"/>
                <a:ea typeface="+mn-ea"/>
                <a:cs typeface="+mn-cs"/>
              </a:rPr>
              <a:t>DEU, </a:t>
            </a:r>
            <a:r>
              <a:rPr lang="el-GR" sz="1200" kern="1200" dirty="0">
                <a:solidFill>
                  <a:schemeClr val="tx1"/>
                </a:solidFill>
                <a:latin typeface="+mj-lt"/>
                <a:ea typeface="+mn-ea"/>
                <a:cs typeface="+mn-cs"/>
              </a:rPr>
              <a:t>να ζήσουν την εμπειρία ταξιδιού στην Ευρώπη. </a:t>
            </a:r>
            <a:endParaRPr lang="en-US" sz="1200" kern="120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latin typeface="+mj-lt"/>
                <a:ea typeface="+mn-ea"/>
                <a:cs typeface="+mn-cs"/>
              </a:rPr>
              <a:t>Στην δράση αυτή υποβάλλονται αιτήσεις από </a:t>
            </a:r>
            <a:r>
              <a:rPr lang="el-GR" sz="1200" b="1" kern="1200" dirty="0">
                <a:solidFill>
                  <a:schemeClr val="tx1"/>
                </a:solidFill>
                <a:latin typeface="+mj-lt"/>
                <a:ea typeface="+mn-ea"/>
                <a:cs typeface="+mn-cs"/>
              </a:rPr>
              <a:t>φορείς ή άτυπες ομάδες νέων</a:t>
            </a:r>
            <a:r>
              <a:rPr lang="el-GR" sz="1200" kern="1200" dirty="0">
                <a:solidFill>
                  <a:schemeClr val="tx1"/>
                </a:solidFill>
                <a:latin typeface="+mj-lt"/>
                <a:ea typeface="+mn-ea"/>
                <a:cs typeface="+mn-cs"/>
              </a:rPr>
              <a:t> ώστε να λάβουν επιχορήγηση για να οργανώσουν εμπειρίες ταξιδιού στην Ευρώπη για νέους και νέες με λιγότερες ευκαιρίες. </a:t>
            </a:r>
            <a:r>
              <a:rPr lang="el-GR" sz="1200" kern="1200" dirty="0" err="1">
                <a:solidFill>
                  <a:schemeClr val="tx1"/>
                </a:solidFill>
                <a:latin typeface="+mj-lt"/>
                <a:ea typeface="+mn-ea"/>
                <a:cs typeface="+mn-cs"/>
              </a:rPr>
              <a:t>Εφοσόν</a:t>
            </a:r>
            <a:r>
              <a:rPr lang="el-GR" sz="1200" kern="1200" dirty="0">
                <a:solidFill>
                  <a:schemeClr val="tx1"/>
                </a:solidFill>
                <a:latin typeface="+mj-lt"/>
                <a:ea typeface="+mn-ea"/>
                <a:cs typeface="+mn-cs"/>
              </a:rPr>
              <a:t> η δράση αυτή είναι αποκεντρωμένη, οι αιτήσεις των φορέων της Κύπρου τυγχάνουν διαχείρισης από το ΙΔΕΠ, ως ΕΥ του προγράμματος στην Κύπρο. </a:t>
            </a:r>
            <a:endParaRPr lang="en-US" sz="1200" kern="120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j-lt"/>
              <a:ea typeface="+mn-ea"/>
              <a:cs typeface="+mn-cs"/>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16</a:t>
            </a:fld>
            <a:endParaRPr lang="en-US"/>
          </a:p>
        </p:txBody>
      </p:sp>
    </p:spTree>
    <p:extLst>
      <p:ext uri="{BB962C8B-B14F-4D97-AF65-F5344CB8AC3E}">
        <p14:creationId xmlns:p14="http://schemas.microsoft.com/office/powerpoint/2010/main" val="1075817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Σε αυτό το 2</a:t>
            </a:r>
            <a:r>
              <a:rPr lang="el-GR" baseline="30000" dirty="0"/>
              <a:t>ο</a:t>
            </a:r>
            <a:r>
              <a:rPr lang="el-GR" dirty="0"/>
              <a:t> αυτό σκέλος της παρουσίασης θα δούμε τα εξής σχετικά με την Δράση </a:t>
            </a:r>
            <a:r>
              <a:rPr lang="el-GR" dirty="0" err="1"/>
              <a:t>Ενταξης</a:t>
            </a:r>
            <a:r>
              <a:rPr lang="el-GR" dirty="0"/>
              <a:t> </a:t>
            </a:r>
            <a:r>
              <a:rPr lang="en-US" dirty="0"/>
              <a:t>DEU.</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dirty="0"/>
              <a:t>Τους στόχους της Δράσης  &amp; Το διαθέσιμο κονδύλι για τη Δράση για το έτος 2025 για την Κύπρο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dirty="0"/>
              <a:t>Τα Κριτήρια </a:t>
            </a:r>
            <a:r>
              <a:rPr lang="el-GR" dirty="0" err="1"/>
              <a:t>Επιλεξιμότητας</a:t>
            </a:r>
            <a:r>
              <a:rPr lang="el-GR" dirty="0"/>
              <a:t> για φορείς που ενδιαφέρονται να υποβάλουν αίτηση και για τους συμμετέχοντες αλλά και τις παραμέτρους υλοποίησης δραστηριοτήτων (διάρκεια, τόπος)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dirty="0"/>
              <a:t>Κάποιες καλές πρακτικές και συμβουλές για σχεδιασμό ενός ποιοτικού έργου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dirty="0"/>
              <a:t>Επιλέξιμες Δαπάνες της Δράσης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dirty="0"/>
              <a:t>Πληροφορίες που αφορούν στην υποβολή αιτήσεων – χρήσιμη σύνδεσμοι, πρόσβαση στην πλατφόρμα υποβολής αιτήσεων και η καταληκτική ημερομηνία υποβολής αιτήσεων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17</a:t>
            </a:fld>
            <a:endParaRPr lang="en-US"/>
          </a:p>
        </p:txBody>
      </p:sp>
    </p:spTree>
    <p:extLst>
      <p:ext uri="{BB962C8B-B14F-4D97-AF65-F5344CB8AC3E}">
        <p14:creationId xmlns:p14="http://schemas.microsoft.com/office/powerpoint/2010/main" val="2423893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buFont typeface="Symbol" panose="05050102010706020507" pitchFamily="18" charset="2"/>
              <a:buNone/>
            </a:pPr>
            <a:r>
              <a:rPr lang="el-GR" sz="1200" dirty="0">
                <a:effectLst/>
                <a:latin typeface="Calibri" panose="020F0502020204030204" pitchFamily="34" charset="0"/>
                <a:ea typeface="Calibri" panose="020F0502020204030204" pitchFamily="34" charset="0"/>
                <a:cs typeface="Mangal" panose="02040503050203030202" pitchFamily="18" charset="0"/>
              </a:rPr>
              <a:t>Η δράση </a:t>
            </a:r>
            <a:r>
              <a:rPr lang="el-GR" sz="1200" dirty="0" err="1">
                <a:effectLst/>
                <a:latin typeface="Calibri" panose="020F0502020204030204" pitchFamily="34" charset="0"/>
                <a:ea typeface="Calibri" panose="020F0502020204030204" pitchFamily="34" charset="0"/>
                <a:cs typeface="Mangal" panose="02040503050203030202" pitchFamily="18" charset="0"/>
              </a:rPr>
              <a:t>ενταξης</a:t>
            </a:r>
            <a:r>
              <a:rPr lang="el-GR" sz="1200" dirty="0">
                <a:effectLst/>
                <a:latin typeface="Calibri" panose="020F0502020204030204" pitchFamily="34" charset="0"/>
                <a:ea typeface="Calibri" panose="020F0502020204030204" pitchFamily="34" charset="0"/>
                <a:cs typeface="Mangal" panose="02040503050203030202" pitchFamily="18" charset="0"/>
              </a:rPr>
              <a:t> </a:t>
            </a:r>
            <a:r>
              <a:rPr lang="en-US" sz="1200" dirty="0">
                <a:effectLst/>
                <a:latin typeface="Calibri" panose="020F0502020204030204" pitchFamily="34" charset="0"/>
                <a:ea typeface="Calibri" panose="020F0502020204030204" pitchFamily="34" charset="0"/>
                <a:cs typeface="Mangal" panose="02040503050203030202" pitchFamily="18" charset="0"/>
              </a:rPr>
              <a:t>DEU </a:t>
            </a:r>
            <a:r>
              <a:rPr lang="el-GR" sz="1200" dirty="0">
                <a:effectLst/>
                <a:latin typeface="Calibri" panose="020F0502020204030204" pitchFamily="34" charset="0"/>
                <a:ea typeface="Calibri" panose="020F0502020204030204" pitchFamily="34" charset="0"/>
                <a:cs typeface="Mangal" panose="02040503050203030202" pitchFamily="18" charset="0"/>
              </a:rPr>
              <a:t>έχει δημιουργηθεί με στόχο, μέσα από την παροχή επιχορηγήσεων σε φορείς ή άτυπες ομάδες νέων, </a:t>
            </a:r>
          </a:p>
          <a:p>
            <a:pPr marL="0" lvl="0" indent="0" algn="just">
              <a:lnSpc>
                <a:spcPct val="115000"/>
              </a:lnSpc>
              <a:buFont typeface="Symbol" panose="05050102010706020507" pitchFamily="18" charset="2"/>
              <a:buNone/>
            </a:pPr>
            <a:endParaRPr lang="el-GR" sz="12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να προσεγγίσει τους </a:t>
            </a:r>
            <a:r>
              <a:rPr lang="el-GR" sz="1200" b="1" dirty="0">
                <a:solidFill>
                  <a:srgbClr val="545454"/>
                </a:solidFill>
                <a:latin typeface="Calibri" panose="020F0502020204030204" pitchFamily="34" charset="0"/>
                <a:ea typeface="Calibri" panose="020F0502020204030204" pitchFamily="34" charset="0"/>
                <a:cs typeface="Mangal" panose="02040503050203030202" pitchFamily="18" charset="0"/>
              </a:rPr>
              <a:t>νέους </a:t>
            </a:r>
            <a:r>
              <a:rPr lang="en-US" sz="1200" b="1" dirty="0">
                <a:solidFill>
                  <a:srgbClr val="545454"/>
                </a:solidFill>
                <a:latin typeface="Calibri" panose="020F0502020204030204" pitchFamily="34" charset="0"/>
                <a:ea typeface="Calibri" panose="020F0502020204030204" pitchFamily="34" charset="0"/>
                <a:cs typeface="Mangal" panose="02040503050203030202" pitchFamily="18" charset="0"/>
              </a:rPr>
              <a:t>/ </a:t>
            </a:r>
            <a:r>
              <a:rPr lang="el-GR" sz="1200" b="1" dirty="0">
                <a:solidFill>
                  <a:srgbClr val="545454"/>
                </a:solidFill>
                <a:latin typeface="Calibri" panose="020F0502020204030204" pitchFamily="34" charset="0"/>
                <a:ea typeface="Calibri" panose="020F0502020204030204" pitchFamily="34" charset="0"/>
                <a:cs typeface="Mangal" panose="02040503050203030202" pitchFamily="18" charset="0"/>
              </a:rPr>
              <a:t>τις νέες με λιγότερες ευκαιρίες </a:t>
            </a: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που δεν θα μπορούσαν να υποβάλουν αίτηση με δική τους πρωτοβουλία για να ταξιδέψουν στην Ευρώπη</a:t>
            </a:r>
          </a:p>
          <a:p>
            <a:pPr marL="342900" lvl="0" indent="-342900" algn="just">
              <a:lnSpc>
                <a:spcPct val="150000"/>
              </a:lnSpc>
              <a:buFont typeface="Symbol" panose="05050102010706020507" pitchFamily="18" charset="2"/>
              <a:buChar char=""/>
            </a:pP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να υπερβεί τα εμπόδια που εμποδίζουν τους νέους / τις νέες να συμμετάσχουν άμεσα στον γύρο υποβολής γενικών αιτήσεων </a:t>
            </a:r>
            <a:r>
              <a:rPr lang="el-GR" sz="1200" dirty="0" err="1">
                <a:solidFill>
                  <a:srgbClr val="545454"/>
                </a:solidFill>
                <a:latin typeface="Calibri" panose="020F0502020204030204" pitchFamily="34" charset="0"/>
                <a:ea typeface="Calibri" panose="020F0502020204030204" pitchFamily="34" charset="0"/>
                <a:cs typeface="Mangal" panose="02040503050203030202" pitchFamily="18" charset="0"/>
              </a:rPr>
              <a:t>DiscoverEU</a:t>
            </a: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 και να παράσχει την </a:t>
            </a:r>
            <a:r>
              <a:rPr lang="el-GR" sz="1200" b="1" dirty="0">
                <a:solidFill>
                  <a:srgbClr val="545454"/>
                </a:solidFill>
                <a:latin typeface="Calibri" panose="020F0502020204030204" pitchFamily="34" charset="0"/>
                <a:ea typeface="Calibri" panose="020F0502020204030204" pitchFamily="34" charset="0"/>
                <a:cs typeface="Mangal" panose="02040503050203030202" pitchFamily="18" charset="0"/>
              </a:rPr>
              <a:t>αναγκαία υποστήριξη </a:t>
            </a: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που χρειάζονται για να μπορέσουν να ταξιδέψουν.</a:t>
            </a:r>
          </a:p>
          <a:p>
            <a:pPr marL="342900" lvl="0" indent="-342900" algn="just">
              <a:lnSpc>
                <a:spcPct val="150000"/>
              </a:lnSpc>
              <a:buFont typeface="Symbol" panose="05050102010706020507" pitchFamily="18" charset="2"/>
              <a:buChar char=""/>
            </a:pP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να ενεργοποιήσει και να ενισχύσει την </a:t>
            </a:r>
            <a:r>
              <a:rPr lang="el-GR" sz="1200" b="1" dirty="0">
                <a:solidFill>
                  <a:srgbClr val="545454"/>
                </a:solidFill>
                <a:latin typeface="Calibri" panose="020F0502020204030204" pitchFamily="34" charset="0"/>
                <a:ea typeface="Calibri" panose="020F0502020204030204" pitchFamily="34" charset="0"/>
                <a:cs typeface="Mangal" panose="02040503050203030202" pitchFamily="18" charset="0"/>
              </a:rPr>
              <a:t>ανάπτυξη ικανοτήτων και δεξιοτήτων της νεολαίας με λιγότερες ευκαιρίες </a:t>
            </a: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που συμμετέχουν στο </a:t>
            </a:r>
            <a:r>
              <a:rPr lang="el-GR" sz="1200" dirty="0" err="1">
                <a:solidFill>
                  <a:srgbClr val="545454"/>
                </a:solidFill>
                <a:latin typeface="Calibri" panose="020F0502020204030204" pitchFamily="34" charset="0"/>
                <a:ea typeface="Calibri" panose="020F0502020204030204" pitchFamily="34" charset="0"/>
                <a:cs typeface="Mangal" panose="02040503050203030202" pitchFamily="18" charset="0"/>
              </a:rPr>
              <a:t>DiscoverEU</a:t>
            </a: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a:t>
            </a:r>
            <a:endParaRPr lang="en-US" dirty="0">
              <a:solidFill>
                <a:srgbClr val="545454"/>
              </a:solidFill>
            </a:endParaRPr>
          </a:p>
          <a:p>
            <a:pPr marL="0" lvl="0" indent="0" algn="just">
              <a:lnSpc>
                <a:spcPct val="115000"/>
              </a:lnSpc>
              <a:buFont typeface="Symbol" panose="05050102010706020507" pitchFamily="18" charset="2"/>
              <a:buNone/>
            </a:pPr>
            <a:r>
              <a:rPr lang="el-GR" sz="1200" dirty="0">
                <a:effectLst/>
                <a:latin typeface="Calibri" panose="020F0502020204030204" pitchFamily="34" charset="0"/>
                <a:ea typeface="Calibri" panose="020F0502020204030204" pitchFamily="34" charset="0"/>
                <a:cs typeface="Mangal" panose="02040503050203030202" pitchFamily="18" charset="0"/>
              </a:rPr>
              <a:t> </a:t>
            </a:r>
          </a:p>
          <a:p>
            <a:r>
              <a:rPr lang="el-GR" dirty="0"/>
              <a:t>Επομένως η δράση ένταξης είναι μια δράση που απορρέει από τους στόχους της Γενικής Πρόσκλησης αλλά έχει σχεδιαστεί για να προσφέρει επιπρόσθετη στήριξη σε νέους με λιγότερες ευκαιρίες. </a:t>
            </a:r>
          </a:p>
          <a:p>
            <a:endParaRPr lang="el-GR" dirty="0"/>
          </a:p>
          <a:p>
            <a:r>
              <a:rPr lang="el-GR" b="1" u="sng" dirty="0"/>
              <a:t>Ένα παράδειγμα</a:t>
            </a:r>
            <a:r>
              <a:rPr lang="en-US" b="1" u="sng" dirty="0"/>
              <a:t>: </a:t>
            </a:r>
            <a:r>
              <a:rPr lang="el-GR" dirty="0"/>
              <a:t>νέοι / νέες που αντιμετωπίζουν οικονομική δυσχέρεια μπορεί να αντιμετώπιζαν εμπόδια στην υποβολή της αίτησής τους στην γενική πρόσκληση γιατί εάν επιλέγονταν θα έπρεπε να πληρώσουν οι ίδιοι για όλα τα έξοδα που δεν καλύπτει η Γενική πρόσκληση. </a:t>
            </a:r>
          </a:p>
          <a:p>
            <a:r>
              <a:rPr lang="el-GR" dirty="0"/>
              <a:t>Μέσα από τη δράση ένταξης δίνεται η ευκαιρία σε τέτοιους νέους και τέτοιες νέες να ταξιδέψουν μέσα από τη στήριξη οργανισμών που υπέβαλαν αίτηση. </a:t>
            </a:r>
          </a:p>
        </p:txBody>
      </p:sp>
      <p:sp>
        <p:nvSpPr>
          <p:cNvPr id="4" name="Slide Number Placeholder 3"/>
          <p:cNvSpPr>
            <a:spLocks noGrp="1"/>
          </p:cNvSpPr>
          <p:nvPr>
            <p:ph type="sldNum" sz="quarter" idx="5"/>
          </p:nvPr>
        </p:nvSpPr>
        <p:spPr/>
        <p:txBody>
          <a:bodyPr/>
          <a:lstStyle/>
          <a:p>
            <a:fld id="{D885496A-22AE-41B6-A312-71BD73958632}" type="slidenum">
              <a:rPr lang="en-US" smtClean="0"/>
              <a:t>18</a:t>
            </a:fld>
            <a:endParaRPr lang="en-US"/>
          </a:p>
        </p:txBody>
      </p:sp>
    </p:spTree>
    <p:extLst>
      <p:ext uri="{BB962C8B-B14F-4D97-AF65-F5344CB8AC3E}">
        <p14:creationId xmlns:p14="http://schemas.microsoft.com/office/powerpoint/2010/main" val="2981078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100" dirty="0">
                <a:effectLst/>
                <a:latin typeface="Calibri" panose="020F0502020204030204" pitchFamily="34" charset="0"/>
                <a:ea typeface="Calibri" panose="020F0502020204030204" pitchFamily="34" charset="0"/>
                <a:cs typeface="Mangal" panose="02040503050203030202" pitchFamily="18" charset="0"/>
              </a:rPr>
              <a:t>Στον πίνακα βλέπετε την κατανομή κονδυλίων για Κύπριους δικαιούχους για το έτος 2025 που ισχύει στην Εθνική πρόσκληση που έχει ανακοινώσει το ΙΔΕΠ Δια Βίου ΄Μάθησης. </a:t>
            </a:r>
          </a:p>
          <a:p>
            <a:endParaRPr lang="el-GR" sz="1100" dirty="0">
              <a:effectLst/>
              <a:latin typeface="Calibri" panose="020F0502020204030204" pitchFamily="34" charset="0"/>
              <a:ea typeface="Calibri" panose="020F0502020204030204" pitchFamily="34" charset="0"/>
              <a:cs typeface="Mangal" panose="02040503050203030202" pitchFamily="18" charset="0"/>
            </a:endParaRPr>
          </a:p>
          <a:p>
            <a:r>
              <a:rPr lang="el-GR" sz="1100" dirty="0">
                <a:effectLst/>
                <a:latin typeface="Calibri" panose="020F0502020204030204" pitchFamily="34" charset="0"/>
                <a:ea typeface="Calibri" panose="020F0502020204030204" pitchFamily="34" charset="0"/>
                <a:cs typeface="Mangal" panose="02040503050203030202" pitchFamily="18" charset="0"/>
              </a:rPr>
              <a:t>Εμείς θα επικεντρωθούμε στη Βασική Δράση 1 και στον Τομέα Νεολαίας και ειδικότερα στη Δράση </a:t>
            </a:r>
            <a:r>
              <a:rPr lang="el-GR" sz="1100" dirty="0" err="1">
                <a:effectLst/>
                <a:latin typeface="Calibri" panose="020F0502020204030204" pitchFamily="34" charset="0"/>
                <a:ea typeface="Calibri" panose="020F0502020204030204" pitchFamily="34" charset="0"/>
                <a:cs typeface="Mangal" panose="02040503050203030202" pitchFamily="18" charset="0"/>
              </a:rPr>
              <a:t>Ενταξης</a:t>
            </a:r>
            <a:r>
              <a:rPr lang="el-GR" sz="1100" dirty="0">
                <a:effectLst/>
                <a:latin typeface="Calibri" panose="020F0502020204030204" pitchFamily="34" charset="0"/>
                <a:ea typeface="Calibri" panose="020F0502020204030204" pitchFamily="34" charset="0"/>
                <a:cs typeface="Mangal" panose="02040503050203030202" pitchFamily="18" charset="0"/>
              </a:rPr>
              <a:t> </a:t>
            </a:r>
            <a:r>
              <a:rPr lang="en-US" sz="1100" dirty="0" err="1">
                <a:effectLst/>
                <a:latin typeface="Calibri" panose="020F0502020204030204" pitchFamily="34" charset="0"/>
                <a:ea typeface="Calibri" panose="020F0502020204030204" pitchFamily="34" charset="0"/>
                <a:cs typeface="Mangal" panose="02040503050203030202" pitchFamily="18" charset="0"/>
              </a:rPr>
              <a:t>DiscoverEU</a:t>
            </a:r>
            <a:r>
              <a:rPr lang="el-GR" sz="1100" dirty="0">
                <a:effectLst/>
                <a:latin typeface="Calibri" panose="020F0502020204030204" pitchFamily="34" charset="0"/>
                <a:ea typeface="Calibri" panose="020F0502020204030204" pitchFamily="34" charset="0"/>
                <a:cs typeface="Mangal" panose="02040503050203030202" pitchFamily="18" charset="0"/>
              </a:rPr>
              <a:t>. Όπως παρατηρείτε, για το έτος 2025, υπάρχει διαθέσιμο το ποσό των </a:t>
            </a:r>
            <a:r>
              <a:rPr lang="en-US" sz="1100" b="1" u="none" strike="noStrike" cap="none" dirty="0">
                <a:solidFill>
                  <a:srgbClr val="545454"/>
                </a:solidFill>
                <a:latin typeface="Calibri"/>
                <a:ea typeface="Calibri"/>
                <a:cs typeface="Calibri"/>
                <a:sym typeface="Calibri"/>
              </a:rPr>
              <a:t>€118.450</a:t>
            </a:r>
            <a:r>
              <a:rPr lang="el-GR" sz="1100" dirty="0">
                <a:effectLst/>
                <a:latin typeface="Calibri" panose="020F0502020204030204" pitchFamily="34" charset="0"/>
                <a:ea typeface="Calibri" panose="020F0502020204030204" pitchFamily="34" charset="0"/>
                <a:cs typeface="Mangal" panose="02040503050203030202" pitchFamily="18" charset="0"/>
              </a:rPr>
              <a:t> για επιχορήγηση προτάσεων που θα υποβάλλονται για τη συγκεκριμένη δράση. </a:t>
            </a:r>
          </a:p>
          <a:p>
            <a:r>
              <a:rPr lang="el-GR" sz="1100" dirty="0">
                <a:effectLst/>
                <a:latin typeface="Calibri" panose="020F0502020204030204" pitchFamily="34" charset="0"/>
                <a:ea typeface="Calibri" panose="020F0502020204030204" pitchFamily="34" charset="0"/>
                <a:cs typeface="Mangal" panose="02040503050203030202" pitchFamily="18" charset="0"/>
              </a:rPr>
              <a:t>Για το 2025, προς το παρόν, το ΙΔΕΠ προγραμματίζει να έχει μόνο ένα γύρο πρόσκλησης για υποβολή αιτήσεων για τη Δράση </a:t>
            </a:r>
            <a:r>
              <a:rPr lang="el-GR" sz="1100" dirty="0" err="1">
                <a:effectLst/>
                <a:latin typeface="Calibri" panose="020F0502020204030204" pitchFamily="34" charset="0"/>
                <a:ea typeface="Calibri" panose="020F0502020204030204" pitchFamily="34" charset="0"/>
                <a:cs typeface="Mangal" panose="02040503050203030202" pitchFamily="18" charset="0"/>
              </a:rPr>
              <a:t>Ενταξης</a:t>
            </a:r>
            <a:r>
              <a:rPr lang="el-GR" sz="1100" dirty="0">
                <a:effectLst/>
                <a:latin typeface="Calibri" panose="020F0502020204030204" pitchFamily="34" charset="0"/>
                <a:ea typeface="Calibri" panose="020F0502020204030204" pitchFamily="34" charset="0"/>
                <a:cs typeface="Mangal" panose="02040503050203030202" pitchFamily="18" charset="0"/>
              </a:rPr>
              <a:t> </a:t>
            </a:r>
            <a:r>
              <a:rPr lang="en-US" sz="1100" dirty="0" err="1">
                <a:effectLst/>
                <a:latin typeface="Calibri" panose="020F0502020204030204" pitchFamily="34" charset="0"/>
                <a:ea typeface="Calibri" panose="020F0502020204030204" pitchFamily="34" charset="0"/>
                <a:cs typeface="Mangal" panose="02040503050203030202" pitchFamily="18" charset="0"/>
              </a:rPr>
              <a:t>DiscoverEU</a:t>
            </a:r>
            <a:r>
              <a:rPr lang="en-US" sz="1100" dirty="0">
                <a:effectLst/>
                <a:latin typeface="Calibri" panose="020F0502020204030204" pitchFamily="34" charset="0"/>
                <a:ea typeface="Calibri" panose="020F0502020204030204" pitchFamily="34" charset="0"/>
                <a:cs typeface="Mangal" panose="02040503050203030202" pitchFamily="18" charset="0"/>
              </a:rPr>
              <a:t> – </a:t>
            </a:r>
            <a:r>
              <a:rPr lang="el-GR" sz="1100" dirty="0">
                <a:effectLst/>
                <a:latin typeface="Calibri" panose="020F0502020204030204" pitchFamily="34" charset="0"/>
                <a:ea typeface="Calibri" panose="020F0502020204030204" pitchFamily="34" charset="0"/>
                <a:cs typeface="Mangal" panose="02040503050203030202" pitchFamily="18" charset="0"/>
              </a:rPr>
              <a:t>θα δούμε πιο κάτω την καταληκτική ημερομηνία υποβολής αιτήσεων για τον γύρο αυτό. </a:t>
            </a:r>
          </a:p>
        </p:txBody>
      </p:sp>
      <p:sp>
        <p:nvSpPr>
          <p:cNvPr id="4" name="Slide Number Placeholder 3"/>
          <p:cNvSpPr>
            <a:spLocks noGrp="1"/>
          </p:cNvSpPr>
          <p:nvPr>
            <p:ph type="sldNum" sz="quarter" idx="10"/>
          </p:nvPr>
        </p:nvSpPr>
        <p:spPr/>
        <p:txBody>
          <a:bodyPr/>
          <a:lstStyle/>
          <a:p>
            <a:fld id="{78FF9942-0603-4D91-B2C9-BD9F464AC4BE}" type="slidenum">
              <a:rPr lang="en-US" smtClean="0"/>
              <a:t>19</a:t>
            </a:fld>
            <a:endParaRPr lang="en-US"/>
          </a:p>
        </p:txBody>
      </p:sp>
    </p:spTree>
    <p:extLst>
      <p:ext uri="{BB962C8B-B14F-4D97-AF65-F5344CB8AC3E}">
        <p14:creationId xmlns:p14="http://schemas.microsoft.com/office/powerpoint/2010/main" val="396537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i="0" dirty="0">
                <a:solidFill>
                  <a:srgbClr val="000000"/>
                </a:solidFill>
                <a:effectLst/>
                <a:latin typeface="Open Sans" panose="020B0606030504020204" pitchFamily="34" charset="0"/>
              </a:rPr>
              <a:t>Καλωσόρισμα &amp; άτομα από ΙΔΕΠ</a:t>
            </a:r>
          </a:p>
          <a:p>
            <a:pPr algn="l"/>
            <a:endParaRPr lang="el-GR" b="0" i="0" dirty="0">
              <a:solidFill>
                <a:srgbClr val="000000"/>
              </a:solidFill>
              <a:effectLst/>
              <a:latin typeface="Open Sans" panose="020B0606030504020204" pitchFamily="34" charset="0"/>
            </a:endParaRPr>
          </a:p>
          <a:p>
            <a:pPr algn="l"/>
            <a:r>
              <a:rPr lang="el-GR" b="0" i="0" dirty="0">
                <a:solidFill>
                  <a:srgbClr val="000000"/>
                </a:solidFill>
                <a:effectLst/>
                <a:latin typeface="Open Sans" panose="020B0606030504020204" pitchFamily="34" charset="0"/>
              </a:rPr>
              <a:t>Σκοπός της σημερινής παρουσίασης είναι να δοθούν κάποιες βασικές πληροφορίες που αφορούν στο πρόγραμμα </a:t>
            </a:r>
            <a:r>
              <a:rPr lang="en-US"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το οποίο διαχωρίζεται σε δυο δράσεις – τη Γενική Πρόσκληση και Δράση </a:t>
            </a:r>
            <a:r>
              <a:rPr lang="el-GR" b="0" i="0" dirty="0" err="1">
                <a:solidFill>
                  <a:srgbClr val="000000"/>
                </a:solidFill>
                <a:effectLst/>
                <a:latin typeface="Open Sans" panose="020B0606030504020204" pitchFamily="34" charset="0"/>
              </a:rPr>
              <a:t>Ενταξης</a:t>
            </a:r>
            <a:r>
              <a:rPr lang="el-GR"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a:t>
            </a:r>
          </a:p>
          <a:p>
            <a:pPr algn="l"/>
            <a:endParaRPr lang="el-GR" b="0" i="0" dirty="0">
              <a:solidFill>
                <a:srgbClr val="000000"/>
              </a:solidFill>
              <a:effectLst/>
              <a:latin typeface="Open Sans" panose="020B0606030504020204" pitchFamily="34" charset="0"/>
            </a:endParaRPr>
          </a:p>
          <a:p>
            <a:pPr algn="l"/>
            <a:r>
              <a:rPr lang="el-GR" b="0" i="0" dirty="0">
                <a:solidFill>
                  <a:srgbClr val="000000"/>
                </a:solidFill>
                <a:effectLst/>
                <a:latin typeface="Open Sans" panose="020B0606030504020204" pitchFamily="34" charset="0"/>
              </a:rPr>
              <a:t>Περισσότερες λεπτομέρειες σχετικά με τη Δράση </a:t>
            </a:r>
            <a:r>
              <a:rPr lang="el-GR" b="0" i="0" dirty="0" err="1">
                <a:solidFill>
                  <a:srgbClr val="000000"/>
                </a:solidFill>
                <a:effectLst/>
                <a:latin typeface="Open Sans" panose="020B0606030504020204" pitchFamily="34" charset="0"/>
              </a:rPr>
              <a:t>Ενταξης</a:t>
            </a:r>
            <a:r>
              <a:rPr lang="el-GR" b="0" i="0"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DEU </a:t>
            </a:r>
            <a:r>
              <a:rPr lang="el-GR" b="0" i="0" dirty="0">
                <a:solidFill>
                  <a:srgbClr val="000000"/>
                </a:solidFill>
                <a:effectLst/>
                <a:latin typeface="Open Sans" panose="020B0606030504020204" pitchFamily="34" charset="0"/>
              </a:rPr>
              <a:t>και τη διαδικασία υποβολής αίτησης επιχορήγησης κάτω από αυτή τη δράση θα δοθούν σε ένα εργαστήρι </a:t>
            </a:r>
            <a:r>
              <a:rPr lang="en-US" b="0" i="0" dirty="0">
                <a:solidFill>
                  <a:srgbClr val="000000"/>
                </a:solidFill>
                <a:effectLst/>
                <a:latin typeface="Open Sans" panose="020B0606030504020204" pitchFamily="34" charset="0"/>
              </a:rPr>
              <a:t>How to Apply </a:t>
            </a:r>
            <a:r>
              <a:rPr lang="el-GR" b="0" i="0" dirty="0">
                <a:solidFill>
                  <a:srgbClr val="000000"/>
                </a:solidFill>
                <a:effectLst/>
                <a:latin typeface="Open Sans" panose="020B0606030504020204" pitchFamily="34" charset="0"/>
              </a:rPr>
              <a:t>το οποίο θα διοργανώσει το ΙΔΕΠ σύντομα. </a:t>
            </a:r>
          </a:p>
          <a:p>
            <a:pPr algn="l"/>
            <a:endParaRPr lang="el-GR" b="0" i="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2</a:t>
            </a:fld>
            <a:endParaRPr lang="en-US"/>
          </a:p>
        </p:txBody>
      </p:sp>
    </p:spTree>
    <p:extLst>
      <p:ext uri="{BB962C8B-B14F-4D97-AF65-F5344CB8AC3E}">
        <p14:creationId xmlns:p14="http://schemas.microsoft.com/office/powerpoint/2010/main" val="63193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1" i="0" dirty="0">
                <a:solidFill>
                  <a:srgbClr val="545454"/>
                </a:solidFill>
                <a:effectLst/>
              </a:rPr>
              <a:t>Ποιοι μπορούν να υποβάλουν αίτηση;</a:t>
            </a:r>
          </a:p>
          <a:p>
            <a:pPr algn="l"/>
            <a:r>
              <a:rPr lang="el-GR" dirty="0">
                <a:solidFill>
                  <a:srgbClr val="545454"/>
                </a:solidFill>
              </a:rPr>
              <a:t>Φορείς</a:t>
            </a:r>
            <a:r>
              <a:rPr lang="en-US" dirty="0">
                <a:solidFill>
                  <a:srgbClr val="545454"/>
                </a:solidFill>
              </a:rPr>
              <a:t> </a:t>
            </a:r>
            <a:r>
              <a:rPr lang="el-GR" dirty="0">
                <a:solidFill>
                  <a:srgbClr val="545454"/>
                </a:solidFill>
              </a:rPr>
              <a:t>που εδρεύουν σε ένα από τα 27 </a:t>
            </a:r>
            <a:r>
              <a:rPr lang="el-GR" b="1" dirty="0">
                <a:solidFill>
                  <a:srgbClr val="545454"/>
                </a:solidFill>
              </a:rPr>
              <a:t>κράτη μέλη της ΕΕ </a:t>
            </a:r>
            <a:r>
              <a:rPr lang="el-GR" dirty="0">
                <a:solidFill>
                  <a:srgbClr val="545454"/>
                </a:solidFill>
              </a:rPr>
              <a:t>ή σε </a:t>
            </a:r>
            <a:r>
              <a:rPr lang="el-GR" b="1" dirty="0">
                <a:solidFill>
                  <a:srgbClr val="545454"/>
                </a:solidFill>
              </a:rPr>
              <a:t>τρίτη χώρα συνδεδεμένη </a:t>
            </a:r>
            <a:r>
              <a:rPr lang="el-GR" dirty="0">
                <a:solidFill>
                  <a:srgbClr val="545454"/>
                </a:solidFill>
              </a:rPr>
              <a:t>με το πρόγραμμα Ε+ που μπορεί να ανήκουν σε μια από τις εξής κατηγορίες</a:t>
            </a:r>
            <a:r>
              <a:rPr lang="en-US" dirty="0">
                <a:solidFill>
                  <a:srgbClr val="545454"/>
                </a:solidFill>
              </a:rPr>
              <a:t>:</a:t>
            </a:r>
            <a:endParaRPr lang="el-GR" dirty="0">
              <a:solidFill>
                <a:srgbClr val="545454"/>
              </a:solidFill>
            </a:endParaRPr>
          </a:p>
          <a:p>
            <a:pPr algn="l"/>
            <a:endParaRPr lang="el-GR" dirty="0">
              <a:solidFill>
                <a:srgbClr val="545454"/>
              </a:solidFill>
            </a:endParaRPr>
          </a:p>
          <a:p>
            <a:pPr marL="285750" indent="-285750" algn="l">
              <a:buFont typeface="Arial" panose="020B0604020202020204" pitchFamily="34" charset="0"/>
              <a:buChar char="•"/>
            </a:pPr>
            <a:r>
              <a:rPr lang="el-GR" dirty="0">
                <a:solidFill>
                  <a:srgbClr val="545454"/>
                </a:solidFill>
              </a:rPr>
              <a:t>Μη κερδοσκοπική οργάνωση, ένωση, ΜΚΟ</a:t>
            </a:r>
          </a:p>
          <a:p>
            <a:pPr marL="285750" indent="-285750" algn="l">
              <a:buFont typeface="Arial" panose="020B0604020202020204" pitchFamily="34" charset="0"/>
              <a:buChar char="•"/>
            </a:pPr>
            <a:r>
              <a:rPr lang="el-GR" dirty="0">
                <a:solidFill>
                  <a:srgbClr val="545454"/>
                </a:solidFill>
              </a:rPr>
              <a:t>Δημόσιος φορέας σε τοπικό, περιφερειακό, εθνικό επίπεδο</a:t>
            </a:r>
          </a:p>
          <a:p>
            <a:pPr marL="285750" indent="-285750">
              <a:buFont typeface="Arial" panose="020B0604020202020204" pitchFamily="34" charset="0"/>
              <a:buChar char="•"/>
            </a:pPr>
            <a:r>
              <a:rPr lang="el-GR" dirty="0">
                <a:solidFill>
                  <a:srgbClr val="545454"/>
                </a:solidFill>
              </a:rPr>
              <a:t>Κοινωνική επιχείρηση </a:t>
            </a:r>
            <a:r>
              <a:rPr lang="el-GR" b="0" i="0" dirty="0">
                <a:solidFill>
                  <a:srgbClr val="545454"/>
                </a:solidFill>
                <a:effectLst/>
              </a:rPr>
              <a:t>(</a:t>
            </a:r>
            <a:r>
              <a:rPr lang="en-US" b="0" i="0" dirty="0">
                <a:solidFill>
                  <a:srgbClr val="545454"/>
                </a:solidFill>
                <a:effectLst/>
              </a:rPr>
              <a:t>Social Enterprise) </a:t>
            </a:r>
            <a:endParaRPr lang="el-GR" dirty="0">
              <a:solidFill>
                <a:srgbClr val="545454"/>
              </a:solidFill>
            </a:endParaRPr>
          </a:p>
          <a:p>
            <a:pPr marL="285750" indent="-285750" algn="l">
              <a:buFont typeface="Arial" panose="020B0604020202020204" pitchFamily="34" charset="0"/>
              <a:buChar char="•"/>
            </a:pPr>
            <a:r>
              <a:rPr lang="el-GR" dirty="0">
                <a:solidFill>
                  <a:srgbClr val="545454"/>
                </a:solidFill>
              </a:rPr>
              <a:t>Κερδοσκοπικός φορέας που δραστηριοποιείται στον τομέα της εταιρικής κοινωνικής ευθύνης</a:t>
            </a:r>
          </a:p>
          <a:p>
            <a:pPr marL="285750" indent="-285750" algn="l">
              <a:buFont typeface="Arial" panose="020B0604020202020204" pitchFamily="34" charset="0"/>
              <a:buChar char="•"/>
            </a:pPr>
            <a:r>
              <a:rPr lang="el-GR" dirty="0">
                <a:solidFill>
                  <a:srgbClr val="545454"/>
                </a:solidFill>
              </a:rPr>
              <a:t>Άτυπη ομάδα νεολαίας</a:t>
            </a:r>
            <a:endParaRPr lang="el-GR" b="1" dirty="0">
              <a:solidFill>
                <a:srgbClr val="545454"/>
              </a:solidFill>
            </a:endParaRPr>
          </a:p>
          <a:p>
            <a:pPr marL="0" indent="0" algn="l">
              <a:buFont typeface="Arial" panose="020B0604020202020204" pitchFamily="34" charset="0"/>
              <a:buNone/>
            </a:pPr>
            <a:endParaRPr lang="el-GR" b="1" dirty="0">
              <a:solidFill>
                <a:srgbClr val="545454"/>
              </a:solidFill>
            </a:endParaRPr>
          </a:p>
          <a:p>
            <a:pPr marL="0" indent="0" algn="l">
              <a:buFont typeface="Arial" panose="020B0604020202020204" pitchFamily="34" charset="0"/>
              <a:buNone/>
            </a:pPr>
            <a:r>
              <a:rPr lang="el-GR" b="1" dirty="0">
                <a:solidFill>
                  <a:srgbClr val="545454"/>
                </a:solidFill>
              </a:rPr>
              <a:t>Τ</a:t>
            </a:r>
            <a:r>
              <a:rPr lang="el-GR" b="1" i="0" dirty="0">
                <a:solidFill>
                  <a:srgbClr val="545454"/>
                </a:solidFill>
                <a:effectLst/>
              </a:rPr>
              <a:t>ρίτες χώρες συνδεδεμένες με το πρόγραμμα</a:t>
            </a:r>
            <a:r>
              <a:rPr lang="en-US" b="1" dirty="0">
                <a:solidFill>
                  <a:srgbClr val="545454"/>
                </a:solidFill>
              </a:rPr>
              <a:t>: </a:t>
            </a:r>
          </a:p>
          <a:p>
            <a:pPr algn="l"/>
            <a:r>
              <a:rPr lang="el-GR" b="0" i="0" dirty="0">
                <a:solidFill>
                  <a:srgbClr val="545454"/>
                </a:solidFill>
                <a:effectLst/>
              </a:rPr>
              <a:t>(ΕΟΧ) Νορβηγία, Ισλανδία, Λιχτενστάιν (</a:t>
            </a:r>
            <a:r>
              <a:rPr lang="el-GR" b="0" i="0" dirty="0" err="1">
                <a:solidFill>
                  <a:srgbClr val="545454"/>
                </a:solidFill>
                <a:effectLst/>
              </a:rPr>
              <a:t>υπο</a:t>
            </a:r>
            <a:r>
              <a:rPr lang="el-GR" b="0" i="0" dirty="0">
                <a:solidFill>
                  <a:srgbClr val="545454"/>
                </a:solidFill>
                <a:effectLst/>
              </a:rPr>
              <a:t> ένταξη) Δημοκρατία της Βόρειας Μακεδονίας, Δημοκρατία της Τουρκίας και Δημοκρατία της Σερβίας</a:t>
            </a:r>
          </a:p>
          <a:p>
            <a:pPr algn="l"/>
            <a:endParaRPr lang="el-GR" b="0" i="0" dirty="0">
              <a:solidFill>
                <a:srgbClr val="54545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err="1">
                <a:solidFill>
                  <a:srgbClr val="545454"/>
                </a:solidFill>
                <a:effectLst/>
              </a:rPr>
              <a:t>Ατυπη</a:t>
            </a:r>
            <a:r>
              <a:rPr lang="el-GR" b="0" i="0" dirty="0">
                <a:solidFill>
                  <a:srgbClr val="545454"/>
                </a:solidFill>
                <a:effectLst/>
              </a:rPr>
              <a:t> ομάδα νεολαίας ορίζεται ως η ομάδα </a:t>
            </a:r>
            <a:r>
              <a:rPr lang="el-GR" b="0" i="0" dirty="0" err="1">
                <a:solidFill>
                  <a:srgbClr val="545454"/>
                </a:solidFill>
                <a:effectLst/>
              </a:rPr>
              <a:t>τουλάχιστων</a:t>
            </a:r>
            <a:r>
              <a:rPr lang="el-GR" b="0" i="0" dirty="0">
                <a:solidFill>
                  <a:srgbClr val="545454"/>
                </a:solidFill>
                <a:effectLst/>
              </a:rPr>
              <a:t> 4 μελών με νέους και νέες 13-30 ετών όπου ένα άτομο τουλάχιστον είναι 18 ετών για να οριστεί ως ο νόμιμος εκπρόσωπος της ομάδας. </a:t>
            </a:r>
            <a:r>
              <a:rPr lang="el-GR" dirty="0"/>
              <a:t>Με τον όρο οργανισμός εννοείται και η </a:t>
            </a:r>
            <a:r>
              <a:rPr lang="el-GR" sz="1200" dirty="0">
                <a:solidFill>
                  <a:srgbClr val="545454"/>
                </a:solidFill>
                <a:effectLst/>
                <a:ea typeface="Calibri" panose="020F0502020204030204" pitchFamily="34" charset="0"/>
                <a:cs typeface="Mangal" panose="02040503050203030202" pitchFamily="18" charset="0"/>
              </a:rPr>
              <a:t>άτυπη ομάδα σε αυτή την </a:t>
            </a:r>
            <a:r>
              <a:rPr lang="el-GR" sz="1200" dirty="0" err="1">
                <a:solidFill>
                  <a:srgbClr val="545454"/>
                </a:solidFill>
                <a:effectLst/>
                <a:ea typeface="Calibri" panose="020F0502020204030204" pitchFamily="34" charset="0"/>
                <a:cs typeface="Mangal" panose="02040503050203030202" pitchFamily="18" charset="0"/>
              </a:rPr>
              <a:t>παρουσιαση</a:t>
            </a:r>
            <a:r>
              <a:rPr lang="el-GR" sz="1200" dirty="0">
                <a:solidFill>
                  <a:srgbClr val="545454"/>
                </a:solidFill>
                <a:effectLst/>
                <a:ea typeface="Calibri" panose="020F0502020204030204" pitchFamily="34" charset="0"/>
                <a:cs typeface="Mangal" panose="02040503050203030202" pitchFamily="18" charset="0"/>
              </a:rPr>
              <a:t>. </a:t>
            </a:r>
            <a:endParaRPr lang="el-GR" b="0" i="0" dirty="0">
              <a:solidFill>
                <a:srgbClr val="545454"/>
              </a:solidFill>
              <a:effectLst/>
            </a:endParaRPr>
          </a:p>
          <a:p>
            <a:pPr algn="l"/>
            <a:endParaRPr lang="el-GR" b="0" i="0" dirty="0">
              <a:solidFill>
                <a:srgbClr val="545454"/>
              </a:solidFill>
              <a:effectLst/>
            </a:endParaRPr>
          </a:p>
          <a:p>
            <a:pPr algn="l"/>
            <a:r>
              <a:rPr lang="el-GR" b="0" i="0" dirty="0">
                <a:solidFill>
                  <a:srgbClr val="545454"/>
                </a:solidFill>
                <a:effectLst/>
              </a:rPr>
              <a:t>Για την Κυπριακή Δημοκρατία όλοι οι φορείς που αναφέρονται στη διαφάνεια, με εξαίρεση την άτυπη ομάδα, πρέπει να είναι εγγεγραμμένοι σε κρατικά μητρώα ή αντίστοιχους κρατικά αναγνωρισμένους καταλόγους όπου ισχύουν. Π.χ. αν είναι σωματείο πρέπει να είναι εγγεγραμμένο στο μητρώο του Εφόρου Σωματείων.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45454"/>
              </a:solidFill>
              <a:effectLst/>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545454"/>
                </a:solidFill>
                <a:effectLst/>
                <a:ea typeface="Calibri" panose="020F0502020204030204" pitchFamily="34" charset="0"/>
                <a:cs typeface="Mangal" panose="02040503050203030202" pitchFamily="18" charset="0"/>
              </a:rPr>
              <a:t>ΣΗΜΑΝΤΙΚΟ</a:t>
            </a:r>
            <a:r>
              <a:rPr lang="en-US" sz="1200" b="1" dirty="0">
                <a:solidFill>
                  <a:srgbClr val="545454"/>
                </a:solidFill>
                <a:effectLst/>
                <a:ea typeface="Calibri" panose="020F0502020204030204" pitchFamily="34" charset="0"/>
                <a:cs typeface="Mangal" panose="02040503050203030202" pitchFamily="18" charset="0"/>
              </a:rPr>
              <a:t>: </a:t>
            </a:r>
            <a:r>
              <a:rPr lang="el-GR" sz="1200" dirty="0">
                <a:solidFill>
                  <a:srgbClr val="545454"/>
                </a:solidFill>
                <a:effectLst/>
                <a:ea typeface="Calibri" panose="020F0502020204030204" pitchFamily="34" charset="0"/>
                <a:cs typeface="Mangal" panose="02040503050203030202" pitchFamily="18" charset="0"/>
              </a:rPr>
              <a:t>Δεν υπάρχει επιλογή δημιουργίας κοινοπραξίας στην αίτηση για τη Δράση </a:t>
            </a:r>
            <a:r>
              <a:rPr lang="el-GR" sz="1200" dirty="0" err="1">
                <a:solidFill>
                  <a:srgbClr val="545454"/>
                </a:solidFill>
                <a:effectLst/>
                <a:ea typeface="Calibri" panose="020F0502020204030204" pitchFamily="34" charset="0"/>
                <a:cs typeface="Mangal" panose="02040503050203030202" pitchFamily="18" charset="0"/>
              </a:rPr>
              <a:t>Ενταξης</a:t>
            </a:r>
            <a:r>
              <a:rPr lang="el-GR" sz="1200" dirty="0">
                <a:solidFill>
                  <a:srgbClr val="545454"/>
                </a:solidFill>
                <a:effectLst/>
                <a:ea typeface="Calibri" panose="020F0502020204030204" pitchFamily="34" charset="0"/>
                <a:cs typeface="Mangal" panose="02040503050203030202" pitchFamily="18" charset="0"/>
              </a:rPr>
              <a:t> </a:t>
            </a:r>
            <a:r>
              <a:rPr lang="en-US" sz="1200" dirty="0" err="1">
                <a:solidFill>
                  <a:srgbClr val="545454"/>
                </a:solidFill>
                <a:effectLst/>
                <a:ea typeface="Calibri" panose="020F0502020204030204" pitchFamily="34" charset="0"/>
                <a:cs typeface="Mangal" panose="02040503050203030202" pitchFamily="18" charset="0"/>
              </a:rPr>
              <a:t>DiscoverEU</a:t>
            </a:r>
            <a:r>
              <a:rPr lang="en-US" sz="1200" dirty="0">
                <a:solidFill>
                  <a:srgbClr val="545454"/>
                </a:solidFill>
                <a:effectLst/>
                <a:ea typeface="Calibri" panose="020F0502020204030204" pitchFamily="34" charset="0"/>
                <a:cs typeface="Mangal" panose="02040503050203030202" pitchFamily="18" charset="0"/>
              </a:rPr>
              <a:t> </a:t>
            </a:r>
            <a:r>
              <a:rPr lang="el-GR" sz="1200" dirty="0">
                <a:solidFill>
                  <a:srgbClr val="545454"/>
                </a:solidFill>
                <a:effectLst/>
                <a:ea typeface="Calibri" panose="020F0502020204030204" pitchFamily="34" charset="0"/>
                <a:cs typeface="Mangal" panose="02040503050203030202" pitchFamily="18" charset="0"/>
              </a:rPr>
              <a:t>(που μπορεί να έχετε δει σε άλλες δράσεις του </a:t>
            </a:r>
            <a:r>
              <a:rPr lang="en-US" sz="1200" dirty="0">
                <a:solidFill>
                  <a:srgbClr val="545454"/>
                </a:solidFill>
                <a:effectLst/>
                <a:ea typeface="Calibri" panose="020F0502020204030204" pitchFamily="34" charset="0"/>
                <a:cs typeface="Mangal" panose="02040503050203030202" pitchFamily="18" charset="0"/>
              </a:rPr>
              <a:t>E+) </a:t>
            </a:r>
            <a:endParaRPr lang="en-US" dirty="0"/>
          </a:p>
          <a:p>
            <a:pPr algn="l"/>
            <a:endParaRPr lang="el-GR" dirty="0">
              <a:solidFill>
                <a:srgbClr val="545454"/>
              </a:solidFill>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20</a:t>
            </a:fld>
            <a:endParaRPr lang="en-US"/>
          </a:p>
        </p:txBody>
      </p:sp>
    </p:spTree>
    <p:extLst>
      <p:ext uri="{BB962C8B-B14F-4D97-AF65-F5344CB8AC3E}">
        <p14:creationId xmlns:p14="http://schemas.microsoft.com/office/powerpoint/2010/main" val="1207805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b="1" i="0" dirty="0">
                <a:solidFill>
                  <a:srgbClr val="545454"/>
                </a:solidFill>
                <a:effectLst/>
              </a:rPr>
              <a:t>Ποια άτομα μπορούν να ταξιδέψουν σε ένα σχέδιο;</a:t>
            </a:r>
            <a:endParaRPr lang="el-GR" b="1" dirty="0">
              <a:solidFill>
                <a:srgbClr val="545454"/>
              </a:solidFill>
            </a:endParaRPr>
          </a:p>
          <a:p>
            <a:pPr algn="just"/>
            <a:endParaRPr lang="el-GR" b="1" i="0" dirty="0">
              <a:solidFill>
                <a:srgbClr val="545454"/>
              </a:solidFill>
              <a:effectLst/>
            </a:endParaRPr>
          </a:p>
          <a:p>
            <a:pPr marL="285750" indent="-285750" algn="just">
              <a:buFont typeface="Arial" panose="020B0604020202020204" pitchFamily="34" charset="0"/>
              <a:buChar char="•"/>
            </a:pPr>
            <a:r>
              <a:rPr lang="el-GR" b="1" i="0" dirty="0">
                <a:solidFill>
                  <a:srgbClr val="545454"/>
                </a:solidFill>
                <a:effectLst/>
              </a:rPr>
              <a:t>Νέοι</a:t>
            </a:r>
            <a:r>
              <a:rPr lang="en-US" b="1" i="0" dirty="0">
                <a:solidFill>
                  <a:srgbClr val="545454"/>
                </a:solidFill>
                <a:effectLst/>
              </a:rPr>
              <a:t> </a:t>
            </a:r>
            <a:r>
              <a:rPr lang="el-GR" b="1" i="0" dirty="0">
                <a:solidFill>
                  <a:srgbClr val="545454"/>
                </a:solidFill>
                <a:effectLst/>
              </a:rPr>
              <a:t>και νέες με λιγότερες ευκαιρίες ηλικίας</a:t>
            </a:r>
            <a:r>
              <a:rPr lang="el-GR" i="0" dirty="0">
                <a:solidFill>
                  <a:srgbClr val="545454"/>
                </a:solidFill>
                <a:effectLst/>
              </a:rPr>
              <a:t> </a:t>
            </a:r>
            <a:r>
              <a:rPr lang="el-GR" b="1" i="0" dirty="0">
                <a:solidFill>
                  <a:srgbClr val="545454"/>
                </a:solidFill>
                <a:effectLst/>
              </a:rPr>
              <a:t>18  - 21 ετών (</a:t>
            </a:r>
            <a:r>
              <a:rPr lang="el-GR" b="1" dirty="0">
                <a:solidFill>
                  <a:srgbClr val="545454"/>
                </a:solidFill>
              </a:rPr>
              <a:t>κατά την έναρξη της δραστηριότητας)</a:t>
            </a:r>
            <a:r>
              <a:rPr lang="el-GR" i="0" dirty="0">
                <a:solidFill>
                  <a:srgbClr val="545454"/>
                </a:solidFill>
                <a:effectLst/>
              </a:rPr>
              <a:t>, που διαμένουν μόνιμα στις χώρες του οργανισμού αποστολής τους. </a:t>
            </a:r>
            <a:endParaRPr lang="en-US" i="0" dirty="0">
              <a:solidFill>
                <a:srgbClr val="545454"/>
              </a:solidFill>
              <a:effectLst/>
            </a:endParaRPr>
          </a:p>
          <a:p>
            <a:pPr algn="l"/>
            <a:r>
              <a:rPr lang="el-GR" b="0" i="0" dirty="0">
                <a:solidFill>
                  <a:srgbClr val="000000"/>
                </a:solidFill>
                <a:effectLst/>
                <a:latin typeface="Open Sans" panose="020B0606030504020204" pitchFamily="34" charset="0"/>
              </a:rPr>
              <a:t>Λάβετε υπόψη τα ακόλουθα: </a:t>
            </a:r>
          </a:p>
          <a:p>
            <a:pPr algn="l"/>
            <a:r>
              <a:rPr lang="el-GR" dirty="0"/>
              <a:t>κατώτατα όρια ηλικίας — οι συμμετέχοντες πρέπει να έχουν συμπληρώσει το </a:t>
            </a:r>
            <a:r>
              <a:rPr lang="el-GR" b="1" dirty="0"/>
              <a:t>κατώτατο όριο ηλικίας των 18 ετών κατά την ημερομηνία έναρξης της δραστηριότητας·</a:t>
            </a:r>
          </a:p>
          <a:p>
            <a:pPr algn="l"/>
            <a:r>
              <a:rPr lang="el-GR" dirty="0"/>
              <a:t> ανώτατα όρια ηλικίας — οι συμμετέχοντες δεν πρέπει να έχουν υπερβεί το προβλεπόμενο </a:t>
            </a:r>
            <a:r>
              <a:rPr lang="el-GR" b="1" dirty="0"/>
              <a:t>ανώτατο όριο ηλικίας των 21 ετών κατά την ημερομηνία έναρξης της δραστηριότητας</a:t>
            </a:r>
            <a:r>
              <a:rPr lang="el-GR" dirty="0"/>
              <a:t>. </a:t>
            </a:r>
          </a:p>
          <a:p>
            <a:pPr marL="0" indent="0" algn="just">
              <a:buFont typeface="Arial" panose="020B0604020202020204" pitchFamily="34" charset="0"/>
              <a:buNone/>
            </a:pPr>
            <a:endParaRPr lang="el-GR" dirty="0">
              <a:solidFill>
                <a:srgbClr val="545454"/>
              </a:solidFill>
            </a:endParaRPr>
          </a:p>
          <a:p>
            <a:pPr marL="285750" indent="-285750" algn="just">
              <a:buFont typeface="Arial" panose="020B0604020202020204" pitchFamily="34" charset="0"/>
              <a:buChar char="•"/>
            </a:pPr>
            <a:r>
              <a:rPr lang="el-GR" b="0" i="0" dirty="0">
                <a:solidFill>
                  <a:srgbClr val="545454"/>
                </a:solidFill>
                <a:effectLst/>
              </a:rPr>
              <a:t>Οι επικεφαλής ομάδων και οι συντονιστές που συμμετέχουν πρέπει να είναι τουλάχιστον 18 ετών</a:t>
            </a:r>
            <a:r>
              <a:rPr lang="el-GR" dirty="0">
                <a:solidFill>
                  <a:srgbClr val="545454"/>
                </a:solidFill>
              </a:rPr>
              <a:t>.</a:t>
            </a:r>
            <a:endParaRPr lang="el-GR" b="0" i="0" dirty="0">
              <a:solidFill>
                <a:srgbClr val="545454"/>
              </a:solidFill>
              <a:effectLst/>
            </a:endParaRPr>
          </a:p>
          <a:p>
            <a:pPr algn="just"/>
            <a:endParaRPr lang="el-GR" b="0" i="0" dirty="0">
              <a:solidFill>
                <a:srgbClr val="545454"/>
              </a:solidFill>
              <a:effectLst/>
            </a:endParaRPr>
          </a:p>
          <a:p>
            <a:pPr algn="just"/>
            <a:r>
              <a:rPr lang="el-GR" b="1" i="0" dirty="0">
                <a:solidFill>
                  <a:srgbClr val="545454"/>
                </a:solidFill>
                <a:effectLst/>
              </a:rPr>
              <a:t>Αριθμός συμμετεχόντων και σύνθεση εθνικών ομάδων</a:t>
            </a:r>
            <a:r>
              <a:rPr lang="en-US" b="1" i="0" dirty="0">
                <a:solidFill>
                  <a:srgbClr val="545454"/>
                </a:solidFill>
                <a:effectLst/>
              </a:rPr>
              <a:t>: </a:t>
            </a:r>
            <a:endParaRPr lang="el-GR" b="1" i="0" dirty="0">
              <a:solidFill>
                <a:srgbClr val="545454"/>
              </a:solidFill>
              <a:effectLst/>
            </a:endParaRPr>
          </a:p>
          <a:p>
            <a:pPr algn="just"/>
            <a:endParaRPr lang="el-GR" b="1" i="0" dirty="0">
              <a:solidFill>
                <a:srgbClr val="545454"/>
              </a:solidFill>
              <a:effectLst/>
            </a:endParaRPr>
          </a:p>
          <a:p>
            <a:pPr algn="just"/>
            <a:r>
              <a:rPr lang="el-GR" b="1" i="0" dirty="0">
                <a:solidFill>
                  <a:srgbClr val="545454"/>
                </a:solidFill>
                <a:effectLst/>
              </a:rPr>
              <a:t>Από 1 έως και 5 συμμετέχοντες </a:t>
            </a:r>
            <a:r>
              <a:rPr lang="el-GR" b="0" i="0" dirty="0">
                <a:solidFill>
                  <a:srgbClr val="545454"/>
                </a:solidFill>
                <a:effectLst/>
              </a:rPr>
              <a:t>ανά μετακίνηση (δεν λαμβάνονται </a:t>
            </a:r>
            <a:r>
              <a:rPr lang="el-GR" i="0" dirty="0">
                <a:solidFill>
                  <a:srgbClr val="545454"/>
                </a:solidFill>
                <a:effectLst/>
              </a:rPr>
              <a:t>υπόψη οι επικεφαλής ομάδων, οι συντονιστές και οι συνοδοί – μέχρι 2 για κάθε άτομο).</a:t>
            </a:r>
            <a:r>
              <a:rPr lang="el-GR" dirty="0">
                <a:solidFill>
                  <a:srgbClr val="545454"/>
                </a:solidFill>
              </a:rPr>
              <a:t> </a:t>
            </a:r>
          </a:p>
          <a:p>
            <a:pPr algn="just"/>
            <a:endParaRPr lang="el-GR" b="0" i="0" dirty="0">
              <a:solidFill>
                <a:srgbClr val="545454"/>
              </a:solidFill>
              <a:effectLst/>
            </a:endParaRPr>
          </a:p>
          <a:p>
            <a:pPr algn="just"/>
            <a:r>
              <a:rPr lang="el-GR" b="0" i="0" dirty="0">
                <a:solidFill>
                  <a:srgbClr val="545454"/>
                </a:solidFill>
                <a:effectLst/>
              </a:rPr>
              <a:t>Οι ομάδες μπορούν να ταξιδεύουν μόνες τους ή με </a:t>
            </a:r>
            <a:r>
              <a:rPr lang="el-GR" b="1" i="0" dirty="0">
                <a:solidFill>
                  <a:srgbClr val="545454"/>
                </a:solidFill>
                <a:effectLst/>
              </a:rPr>
              <a:t>συνοδό</a:t>
            </a:r>
            <a:r>
              <a:rPr lang="el-GR" b="0" i="0" dirty="0">
                <a:solidFill>
                  <a:srgbClr val="545454"/>
                </a:solidFill>
                <a:effectLst/>
              </a:rPr>
              <a:t>. </a:t>
            </a:r>
            <a:r>
              <a:rPr lang="el-GR" sz="1800" b="1" u="sng" dirty="0">
                <a:effectLst/>
                <a:latin typeface="Calibri" panose="020F0502020204030204" pitchFamily="34" charset="0"/>
                <a:ea typeface="Calibri" panose="020F0502020204030204" pitchFamily="34" charset="0"/>
                <a:cs typeface="Mangal" panose="02040503050203030202" pitchFamily="18" charset="0"/>
              </a:rPr>
              <a:t>Κατ’ ανώτατο όριο δύο συνοδοί ανά συμμετέχοντα, όταν αυτό αιτιολογείται δεόντως.</a:t>
            </a:r>
            <a:endParaRPr lang="en-US" b="1" i="0" u="sng"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000000"/>
                </a:solidFill>
                <a:effectLst/>
                <a:latin typeface="Open Sans" panose="020B0606030504020204" pitchFamily="34" charset="0"/>
              </a:rPr>
              <a:t>Επικεφαλής ομάδας είναι ένας ενήλικας ο οποίος συνοδεύει τους νέους που συμμετέχουν σε ανταλλαγές νέων και μεριμνά για την αποτελεσματική εκπαίδευση, την προστασία και την ασφάλειά τους</a:t>
            </a:r>
            <a:endParaRPr lang="en-US"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70C0"/>
                </a:solidFill>
                <a:effectLst/>
                <a:latin typeface="Calibri" panose="020F0502020204030204" pitchFamily="34" charset="0"/>
              </a:rPr>
              <a:t>Yes, Turkish Cypriot young people, who hold </a:t>
            </a:r>
            <a:r>
              <a:rPr lang="en-GB" sz="1800" b="1" dirty="0">
                <a:solidFill>
                  <a:srgbClr val="0070C0"/>
                </a:solidFill>
                <a:effectLst/>
                <a:latin typeface="Calibri" panose="020F0502020204030204" pitchFamily="34" charset="0"/>
              </a:rPr>
              <a:t>a valid Cypriot ID or passport</a:t>
            </a:r>
            <a:r>
              <a:rPr lang="en-GB" sz="1800" dirty="0">
                <a:solidFill>
                  <a:srgbClr val="0070C0"/>
                </a:solidFill>
                <a:effectLst/>
                <a:latin typeface="Calibri" panose="020F0502020204030204" pitchFamily="34" charset="0"/>
              </a:rPr>
              <a:t>, issued by the Republic of Cyprus can participate in the programme’s activities. Please note that they will have </a:t>
            </a:r>
            <a:r>
              <a:rPr lang="en-GB" sz="1800" b="1" dirty="0">
                <a:solidFill>
                  <a:srgbClr val="0070C0"/>
                </a:solidFill>
                <a:effectLst/>
                <a:latin typeface="Calibri" panose="020F0502020204030204" pitchFamily="34" charset="0"/>
              </a:rPr>
              <a:t>to travel from the airports situated in the areas controlled by the Republic of Cyprus (</a:t>
            </a:r>
            <a:r>
              <a:rPr lang="en-GB" sz="1800" b="1" dirty="0" err="1">
                <a:solidFill>
                  <a:srgbClr val="0070C0"/>
                </a:solidFill>
                <a:effectLst/>
                <a:latin typeface="Calibri" panose="020F0502020204030204" pitchFamily="34" charset="0"/>
              </a:rPr>
              <a:t>Larnaca</a:t>
            </a:r>
            <a:r>
              <a:rPr lang="en-GB" sz="1800" b="1" dirty="0">
                <a:solidFill>
                  <a:srgbClr val="0070C0"/>
                </a:solidFill>
                <a:effectLst/>
                <a:latin typeface="Calibri" panose="020F0502020204030204" pitchFamily="34" charset="0"/>
              </a:rPr>
              <a:t> and </a:t>
            </a:r>
            <a:r>
              <a:rPr lang="en-GB" sz="1800" b="1" dirty="0" err="1">
                <a:solidFill>
                  <a:srgbClr val="0070C0"/>
                </a:solidFill>
                <a:effectLst/>
                <a:latin typeface="Calibri" panose="020F0502020204030204" pitchFamily="34" charset="0"/>
              </a:rPr>
              <a:t>Paphos</a:t>
            </a:r>
            <a:r>
              <a:rPr lang="en-GB" sz="1800" b="1" dirty="0">
                <a:solidFill>
                  <a:srgbClr val="0070C0"/>
                </a:solidFill>
                <a:effectLst/>
                <a:latin typeface="Calibri" panose="020F0502020204030204" pitchFamily="34" charset="0"/>
              </a:rPr>
              <a:t>).</a:t>
            </a:r>
            <a:endParaRPr lang="en-GB" sz="1800" dirty="0">
              <a:solidFill>
                <a:srgbClr val="0070C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885496A-22AE-41B6-A312-71BD73958632}" type="slidenum">
              <a:rPr lang="en-US" smtClean="0"/>
              <a:t>21</a:t>
            </a:fld>
            <a:endParaRPr lang="en-US"/>
          </a:p>
        </p:txBody>
      </p:sp>
    </p:spTree>
    <p:extLst>
      <p:ext uri="{BB962C8B-B14F-4D97-AF65-F5344CB8AC3E}">
        <p14:creationId xmlns:p14="http://schemas.microsoft.com/office/powerpoint/2010/main" val="2801381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spcAft>
                <a:spcPts val="1000"/>
              </a:spcAft>
              <a:buFont typeface="Symbol" panose="05050102010706020507" pitchFamily="18" charset="2"/>
              <a:buNone/>
            </a:pPr>
            <a:r>
              <a:rPr lang="el-GR" sz="1200" dirty="0">
                <a:effectLst/>
                <a:latin typeface="Calibri" panose="020F0502020204030204" pitchFamily="34" charset="0"/>
                <a:ea typeface="Calibri" panose="020F0502020204030204" pitchFamily="34" charset="0"/>
                <a:cs typeface="Mangal" panose="02040503050203030202" pitchFamily="18" charset="0"/>
              </a:rPr>
              <a:t>Εφόσον η Δράση </a:t>
            </a:r>
            <a:r>
              <a:rPr lang="el-GR" sz="1200" dirty="0" err="1">
                <a:effectLst/>
                <a:latin typeface="Calibri" panose="020F0502020204030204" pitchFamily="34" charset="0"/>
                <a:ea typeface="Calibri" panose="020F0502020204030204" pitchFamily="34" charset="0"/>
                <a:cs typeface="Mangal" panose="02040503050203030202" pitchFamily="18" charset="0"/>
              </a:rPr>
              <a:t>Ενταξης</a:t>
            </a:r>
            <a:r>
              <a:rPr lang="el-GR" sz="1200" dirty="0">
                <a:effectLst/>
                <a:latin typeface="Calibri" panose="020F0502020204030204" pitchFamily="34" charset="0"/>
                <a:ea typeface="Calibri" panose="020F0502020204030204" pitchFamily="34" charset="0"/>
                <a:cs typeface="Mangal" panose="02040503050203030202" pitchFamily="18" charset="0"/>
              </a:rPr>
              <a:t> αφορά ειδικά στη συμμετοχή ατόμων με λιγότερες ευκαιρίες, παραθέτουμε εδώ τον ορισμό του Οδηγού του προγράμματος των ατόμων αυτών. </a:t>
            </a: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l-GR" sz="12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r>
              <a:rPr lang="el-GR" sz="1200" dirty="0">
                <a:effectLst/>
                <a:latin typeface="Calibri" panose="020F0502020204030204" pitchFamily="34" charset="0"/>
                <a:ea typeface="Calibri" panose="020F0502020204030204" pitchFamily="34" charset="0"/>
                <a:cs typeface="Mangal" panose="02040503050203030202" pitchFamily="18" charset="0"/>
              </a:rPr>
              <a:t>Εάν ενδιαφέρεστε να υποβάλετε αίτηση για τη Δράση Ένταξης </a:t>
            </a:r>
            <a:r>
              <a:rPr lang="en-US" sz="1200" dirty="0">
                <a:effectLst/>
                <a:latin typeface="Calibri" panose="020F0502020204030204" pitchFamily="34" charset="0"/>
                <a:ea typeface="Calibri" panose="020F0502020204030204" pitchFamily="34" charset="0"/>
                <a:cs typeface="Mangal" panose="02040503050203030202" pitchFamily="18" charset="0"/>
              </a:rPr>
              <a:t>DEU, </a:t>
            </a:r>
            <a:r>
              <a:rPr lang="el-GR" sz="1200" dirty="0">
                <a:effectLst/>
                <a:latin typeface="Calibri" panose="020F0502020204030204" pitchFamily="34" charset="0"/>
                <a:ea typeface="Calibri" panose="020F0502020204030204" pitchFamily="34" charset="0"/>
                <a:cs typeface="Mangal" panose="02040503050203030202" pitchFamily="18" charset="0"/>
              </a:rPr>
              <a:t>θα πρέπει να μελετήσετε των Οδηγό του προγράμματος, τις κατευθυντήριες γραμμές εφαρμογής της στρατηγικής για ένταξη και πολυμορφία στο πλαίσιο των </a:t>
            </a:r>
            <a:r>
              <a:rPr lang="el-GR" sz="1200" dirty="0" err="1">
                <a:effectLst/>
                <a:latin typeface="Calibri" panose="020F0502020204030204" pitchFamily="34" charset="0"/>
                <a:ea typeface="Calibri" panose="020F0502020204030204" pitchFamily="34" charset="0"/>
                <a:cs typeface="Mangal" panose="02040503050203030202" pitchFamily="18" charset="0"/>
              </a:rPr>
              <a:t>προγραμματων</a:t>
            </a:r>
            <a:r>
              <a:rPr lang="el-GR" sz="1200" dirty="0">
                <a:effectLst/>
                <a:latin typeface="Calibri" panose="020F0502020204030204" pitchFamily="34" charset="0"/>
                <a:ea typeface="Calibri" panose="020F0502020204030204" pitchFamily="34" charset="0"/>
                <a:cs typeface="Mangal" panose="02040503050203030202" pitchFamily="18" charset="0"/>
              </a:rPr>
              <a:t> Ε+ και </a:t>
            </a:r>
            <a:r>
              <a:rPr lang="en-US" sz="1200" dirty="0">
                <a:effectLst/>
                <a:latin typeface="Calibri" panose="020F0502020204030204" pitchFamily="34" charset="0"/>
                <a:ea typeface="Calibri" panose="020F0502020204030204" pitchFamily="34" charset="0"/>
                <a:cs typeface="Mangal" panose="02040503050203030202" pitchFamily="18" charset="0"/>
              </a:rPr>
              <a:t>ESC, </a:t>
            </a:r>
            <a:r>
              <a:rPr lang="el-GR" sz="1200" dirty="0">
                <a:effectLst/>
                <a:latin typeface="Calibri" panose="020F0502020204030204" pitchFamily="34" charset="0"/>
                <a:ea typeface="Calibri" panose="020F0502020204030204" pitchFamily="34" charset="0"/>
                <a:cs typeface="Mangal" panose="02040503050203030202" pitchFamily="18" charset="0"/>
              </a:rPr>
              <a:t>και τη Στρατηγική Ε+ και ΙΔΕΠ (που βασίζεται σε αυτή του Ε+ αλλά δίνει και περισσότερες οδηγίες σχετικά με την </a:t>
            </a:r>
            <a:r>
              <a:rPr lang="el-GR" sz="1200" dirty="0" err="1">
                <a:effectLst/>
                <a:latin typeface="Calibri" panose="020F0502020204030204" pitchFamily="34" charset="0"/>
                <a:ea typeface="Calibri" panose="020F0502020204030204" pitchFamily="34" charset="0"/>
                <a:cs typeface="Mangal" panose="02040503050203030202" pitchFamily="18" charset="0"/>
              </a:rPr>
              <a:t>επιλεξιμότητα</a:t>
            </a:r>
            <a:r>
              <a:rPr lang="el-GR" sz="1200" dirty="0">
                <a:effectLst/>
                <a:latin typeface="Calibri" panose="020F0502020204030204" pitchFamily="34" charset="0"/>
                <a:ea typeface="Calibri" panose="020F0502020204030204" pitchFamily="34" charset="0"/>
                <a:cs typeface="Mangal" panose="02040503050203030202" pitchFamily="18" charset="0"/>
              </a:rPr>
              <a:t>). </a:t>
            </a: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l-GR" sz="12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l-GR" sz="12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l-GR" sz="12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r>
              <a:rPr lang="el-GR" sz="1200" dirty="0">
                <a:effectLst/>
                <a:latin typeface="Calibri" panose="020F0502020204030204" pitchFamily="34" charset="0"/>
                <a:ea typeface="Calibri" panose="020F0502020204030204" pitchFamily="34" charset="0"/>
                <a:cs typeface="Mangal" panose="02040503050203030202" pitchFamily="18" charset="0"/>
              </a:rPr>
              <a:t>ΝΑ ΜΗΝ ΓΙΝΕΙ ΛΕΠΤΟΜΕΡ</a:t>
            </a:r>
            <a:r>
              <a:rPr lang="en-US" sz="1200" dirty="0">
                <a:effectLst/>
                <a:latin typeface="Calibri" panose="020F0502020204030204" pitchFamily="34" charset="0"/>
                <a:ea typeface="Calibri" panose="020F0502020204030204" pitchFamily="34" charset="0"/>
                <a:cs typeface="Mangal" panose="02040503050203030202" pitchFamily="18" charset="0"/>
              </a:rPr>
              <a:t>H</a:t>
            </a:r>
            <a:r>
              <a:rPr lang="el-GR" sz="1200" dirty="0">
                <a:effectLst/>
                <a:latin typeface="Calibri" panose="020F0502020204030204" pitchFamily="34" charset="0"/>
                <a:ea typeface="Calibri" panose="020F0502020204030204" pitchFamily="34" charset="0"/>
                <a:cs typeface="Mangal" panose="02040503050203030202" pitchFamily="18" charset="0"/>
              </a:rPr>
              <a:t>Σ ΑΝΑΦΟΡΑ</a:t>
            </a:r>
            <a:r>
              <a:rPr lang="en-US" sz="1200" dirty="0">
                <a:effectLst/>
                <a:latin typeface="Calibri" panose="020F0502020204030204" pitchFamily="34" charset="0"/>
                <a:ea typeface="Calibri" panose="020F0502020204030204" pitchFamily="34" charset="0"/>
                <a:cs typeface="Mangal" panose="02040503050203030202" pitchFamily="18" charset="0"/>
              </a:rPr>
              <a:t>: </a:t>
            </a: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l-GR" sz="1200"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buFont typeface="Arial" panose="020B0604020202020204" pitchFamily="34" charset="0"/>
              <a:buChar char="•"/>
            </a:pPr>
            <a:r>
              <a:rPr lang="el-GR" i="1" dirty="0">
                <a:solidFill>
                  <a:srgbClr val="009999"/>
                </a:solidFill>
                <a:effectLst/>
              </a:rPr>
              <a:t>Αναπηρίες</a:t>
            </a:r>
            <a:endParaRPr lang="en-US" i="1" dirty="0">
              <a:solidFill>
                <a:srgbClr val="009999"/>
              </a:solidFill>
              <a:effectLst/>
            </a:endParaRPr>
          </a:p>
          <a:p>
            <a:pPr marL="285750" indent="-285750" algn="just">
              <a:buFont typeface="Arial" panose="020B0604020202020204" pitchFamily="34" charset="0"/>
              <a:buChar char="•"/>
            </a:pPr>
            <a:r>
              <a:rPr lang="el-GR" i="1" dirty="0">
                <a:solidFill>
                  <a:srgbClr val="009999"/>
                </a:solidFill>
                <a:effectLst/>
              </a:rPr>
              <a:t>Προβλήματα υγείας</a:t>
            </a:r>
            <a:endParaRPr lang="en-US" i="1" dirty="0">
              <a:solidFill>
                <a:srgbClr val="009999"/>
              </a:solidFill>
              <a:effectLst/>
            </a:endParaRPr>
          </a:p>
          <a:p>
            <a:pPr marL="285750" indent="-285750" algn="just">
              <a:buFont typeface="Arial" panose="020B0604020202020204" pitchFamily="34" charset="0"/>
              <a:buChar char="•"/>
            </a:pPr>
            <a:r>
              <a:rPr lang="el-GR" i="1" dirty="0">
                <a:solidFill>
                  <a:srgbClr val="009999"/>
                </a:solidFill>
                <a:effectLst/>
              </a:rPr>
              <a:t>Πολιτισμικές διαφορές</a:t>
            </a:r>
            <a:endParaRPr lang="en-US" i="1" dirty="0">
              <a:solidFill>
                <a:srgbClr val="009999"/>
              </a:solidFill>
              <a:effectLst/>
            </a:endParaRPr>
          </a:p>
          <a:p>
            <a:pPr marL="285750" indent="-285750" algn="just">
              <a:buFont typeface="Arial" panose="020B0604020202020204" pitchFamily="34" charset="0"/>
              <a:buChar char="•"/>
            </a:pPr>
            <a:r>
              <a:rPr lang="el-GR" i="1" dirty="0">
                <a:solidFill>
                  <a:srgbClr val="009999"/>
                </a:solidFill>
                <a:effectLst/>
              </a:rPr>
              <a:t>Κοινωνικά εμπόδια</a:t>
            </a:r>
            <a:endParaRPr lang="en-US" i="1" dirty="0">
              <a:solidFill>
                <a:srgbClr val="009999"/>
              </a:solidFill>
              <a:effectLst/>
            </a:endParaRPr>
          </a:p>
          <a:p>
            <a:pPr marL="285750" indent="-285750" algn="just">
              <a:buFont typeface="Arial" panose="020B0604020202020204" pitchFamily="34" charset="0"/>
              <a:buChar char="•"/>
            </a:pPr>
            <a:r>
              <a:rPr lang="el-GR" i="1" dirty="0">
                <a:solidFill>
                  <a:srgbClr val="009999"/>
                </a:solidFill>
                <a:effectLst/>
              </a:rPr>
              <a:t>Οικονομικά εμπόδια</a:t>
            </a:r>
            <a:endParaRPr lang="en-US" i="1" dirty="0">
              <a:solidFill>
                <a:srgbClr val="009999"/>
              </a:solidFill>
              <a:effectLst/>
            </a:endParaRPr>
          </a:p>
          <a:p>
            <a:pPr marL="285750" indent="-285750" algn="just">
              <a:buFont typeface="Arial" panose="020B0604020202020204" pitchFamily="34" charset="0"/>
              <a:buChar char="•"/>
            </a:pPr>
            <a:r>
              <a:rPr lang="el-GR" i="1" dirty="0">
                <a:solidFill>
                  <a:srgbClr val="009999"/>
                </a:solidFill>
                <a:effectLst/>
              </a:rPr>
              <a:t>Εμπόδια που συνδέονται με διακρίσεις</a:t>
            </a:r>
            <a:endParaRPr lang="en-US" i="1" dirty="0">
              <a:solidFill>
                <a:srgbClr val="009999"/>
              </a:solidFill>
              <a:effectLst/>
            </a:endParaRPr>
          </a:p>
          <a:p>
            <a:pPr marL="285750" indent="-285750" algn="just">
              <a:buFont typeface="Arial" panose="020B0604020202020204" pitchFamily="34" charset="0"/>
              <a:buChar char="•"/>
            </a:pPr>
            <a:r>
              <a:rPr lang="el-GR" i="1" dirty="0">
                <a:solidFill>
                  <a:srgbClr val="009999"/>
                </a:solidFill>
                <a:effectLst/>
              </a:rPr>
              <a:t>Γεωγραφικά εμπόδια</a:t>
            </a:r>
            <a:endParaRPr lang="el-GR" i="1" dirty="0">
              <a:solidFill>
                <a:srgbClr val="545454"/>
              </a:solidFill>
              <a:effectLst/>
            </a:endParaRPr>
          </a:p>
          <a:p>
            <a:pPr algn="just"/>
            <a:r>
              <a:rPr lang="el-GR" i="1" dirty="0">
                <a:solidFill>
                  <a:srgbClr val="545454"/>
                </a:solidFill>
              </a:rPr>
              <a:t>* Η λίστα είναι μη εξαντλητική </a:t>
            </a:r>
            <a:endParaRPr lang="el-GR" i="1" dirty="0">
              <a:solidFill>
                <a:srgbClr val="545454"/>
              </a:solidFill>
              <a:effectLst/>
            </a:endParaRPr>
          </a:p>
          <a:p>
            <a:pPr marL="0" lvl="0" indent="0" algn="just">
              <a:lnSpc>
                <a:spcPct val="115000"/>
              </a:lnSpc>
              <a:spcAft>
                <a:spcPts val="1000"/>
              </a:spcAft>
              <a:buFont typeface="Symbol" panose="05050102010706020507" pitchFamily="18" charset="2"/>
              <a:buNone/>
            </a:pPr>
            <a:endParaRPr lang="el-GR" sz="12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22</a:t>
            </a:fld>
            <a:endParaRPr lang="en-US"/>
          </a:p>
        </p:txBody>
      </p:sp>
    </p:spTree>
    <p:extLst>
      <p:ext uri="{BB962C8B-B14F-4D97-AF65-F5344CB8AC3E}">
        <p14:creationId xmlns:p14="http://schemas.microsoft.com/office/powerpoint/2010/main" val="2130132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b="1" i="0" dirty="0">
                <a:solidFill>
                  <a:srgbClr val="545454"/>
                </a:solidFill>
                <a:effectLst/>
              </a:rPr>
              <a:t>Ποια η διάρκεια ενός σχε</a:t>
            </a:r>
            <a:r>
              <a:rPr lang="el-GR" b="1" dirty="0">
                <a:solidFill>
                  <a:srgbClr val="545454"/>
                </a:solidFill>
              </a:rPr>
              <a:t>δίου</a:t>
            </a:r>
            <a:r>
              <a:rPr lang="en-US" b="1" dirty="0">
                <a:solidFill>
                  <a:srgbClr val="545454"/>
                </a:solidFill>
              </a:rPr>
              <a:t>; </a:t>
            </a:r>
            <a:endParaRPr lang="el-GR" b="1" i="0" dirty="0">
              <a:solidFill>
                <a:srgbClr val="545454"/>
              </a:solidFill>
              <a:effectLst/>
            </a:endParaRPr>
          </a:p>
          <a:p>
            <a:pPr algn="just"/>
            <a:r>
              <a:rPr lang="el-GR" b="0" i="0" dirty="0">
                <a:solidFill>
                  <a:srgbClr val="545454"/>
                </a:solidFill>
                <a:effectLst/>
              </a:rPr>
              <a:t>Από 3 έως 24 μήνες</a:t>
            </a:r>
          </a:p>
          <a:p>
            <a:pPr algn="just"/>
            <a:endParaRPr lang="en-US" b="0" i="0" dirty="0">
              <a:solidFill>
                <a:srgbClr val="545454"/>
              </a:solidFill>
              <a:effectLst/>
            </a:endParaRPr>
          </a:p>
          <a:p>
            <a:pPr algn="just"/>
            <a:r>
              <a:rPr lang="el-GR" b="1" dirty="0">
                <a:solidFill>
                  <a:srgbClr val="545454"/>
                </a:solidFill>
              </a:rPr>
              <a:t>Ποια η διάρκεια μιας μετακίνησης</a:t>
            </a:r>
            <a:r>
              <a:rPr lang="en-US" b="1" dirty="0">
                <a:solidFill>
                  <a:srgbClr val="545454"/>
                </a:solidFill>
              </a:rPr>
              <a:t>; </a:t>
            </a:r>
            <a:endParaRPr lang="el-GR" b="1" i="0" dirty="0">
              <a:solidFill>
                <a:srgbClr val="545454"/>
              </a:solidFill>
              <a:effectLst/>
            </a:endParaRPr>
          </a:p>
          <a:p>
            <a:pPr algn="just"/>
            <a:r>
              <a:rPr lang="el-GR" b="0" i="0" dirty="0">
                <a:solidFill>
                  <a:srgbClr val="545454"/>
                </a:solidFill>
                <a:effectLst/>
              </a:rPr>
              <a:t>Από 1 έως 30 ημέρες</a:t>
            </a:r>
          </a:p>
          <a:p>
            <a:pPr algn="just"/>
            <a:endParaRPr lang="el-GR" b="0" i="0" dirty="0">
              <a:solidFill>
                <a:srgbClr val="545454"/>
              </a:solidFill>
              <a:effectLst/>
            </a:endParaRPr>
          </a:p>
          <a:p>
            <a:pPr algn="just"/>
            <a:r>
              <a:rPr lang="el-GR" b="0" i="1" dirty="0">
                <a:solidFill>
                  <a:srgbClr val="545454"/>
                </a:solidFill>
                <a:effectLst/>
              </a:rPr>
              <a:t>Ο οργανισμός μπορεί να διοργανώσει διάφορες μετακινήσεις στο πλαίσιο της Δράσης Ένταξης </a:t>
            </a:r>
            <a:r>
              <a:rPr lang="el-GR" b="0" i="1" dirty="0" err="1">
                <a:solidFill>
                  <a:srgbClr val="545454"/>
                </a:solidFill>
                <a:effectLst/>
              </a:rPr>
              <a:t>DiscoverEU</a:t>
            </a:r>
            <a:r>
              <a:rPr lang="el-GR" b="0" i="1" dirty="0">
                <a:solidFill>
                  <a:srgbClr val="545454"/>
                </a:solidFill>
                <a:effectLst/>
              </a:rPr>
              <a:t> (με 1-5 συμμετέχοντες και ενδεχομένως συνοδούς κάθε φορά) κατά τη διάρκεια του κύκλου ζωής του σχεδίου.</a:t>
            </a:r>
          </a:p>
          <a:p>
            <a:pPr algn="just"/>
            <a:endParaRPr lang="el-GR" b="0" i="0" dirty="0">
              <a:solidFill>
                <a:srgbClr val="545454"/>
              </a:solidFill>
              <a:effectLst/>
            </a:endParaRPr>
          </a:p>
          <a:p>
            <a:pPr algn="just"/>
            <a:r>
              <a:rPr lang="el-GR" b="1" i="0" dirty="0">
                <a:solidFill>
                  <a:srgbClr val="545454"/>
                </a:solidFill>
                <a:effectLst/>
              </a:rPr>
              <a:t>Που μπορούν να πραγματοποιηθούν οι μετακινήσεις</a:t>
            </a:r>
            <a:r>
              <a:rPr lang="en-US" b="1" i="0" dirty="0">
                <a:solidFill>
                  <a:srgbClr val="545454"/>
                </a:solidFill>
                <a:effectLst/>
              </a:rPr>
              <a:t>; </a:t>
            </a:r>
            <a:endParaRPr lang="el-GR" b="1" i="0" dirty="0">
              <a:solidFill>
                <a:srgbClr val="545454"/>
              </a:solidFill>
              <a:effectLst/>
            </a:endParaRPr>
          </a:p>
          <a:p>
            <a:pPr algn="just"/>
            <a:r>
              <a:rPr lang="el-GR" b="0" i="0" dirty="0">
                <a:solidFill>
                  <a:srgbClr val="545454"/>
                </a:solidFill>
                <a:effectLst/>
              </a:rPr>
              <a:t>Οι μετακινήσεις πρέπει να πραγματοποιούνται </a:t>
            </a:r>
            <a:r>
              <a:rPr lang="el-GR" b="1" i="0" dirty="0">
                <a:solidFill>
                  <a:srgbClr val="545454"/>
                </a:solidFill>
                <a:effectLst/>
              </a:rPr>
              <a:t>τουλάχιστον σε μια άλλη χώρα διαφορετική από εκείνη από την οποία ξεκίνησαν </a:t>
            </a:r>
            <a:r>
              <a:rPr lang="el-GR" b="0" i="0" dirty="0">
                <a:solidFill>
                  <a:srgbClr val="545454"/>
                </a:solidFill>
                <a:effectLst/>
              </a:rPr>
              <a:t>το ταξίδι τους οι συμμετέχοντες. </a:t>
            </a:r>
            <a:endParaRPr lang="en-US" b="0" i="0" dirty="0">
              <a:solidFill>
                <a:srgbClr val="545454"/>
              </a:solidFill>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l-GR" b="1" u="sng" dirty="0"/>
              <a:t>Διευκρίνιση</a:t>
            </a:r>
            <a:r>
              <a:rPr lang="en-US" b="1" u="sng" dirty="0"/>
              <a:t>: </a:t>
            </a:r>
            <a:r>
              <a:rPr lang="el-GR" dirty="0"/>
              <a:t>επιλέξιμες χώρες για το ταξίδι είναι χώρες που είναι </a:t>
            </a:r>
            <a:r>
              <a:rPr lang="el-GR" dirty="0">
                <a:solidFill>
                  <a:srgbClr val="545454"/>
                </a:solidFill>
              </a:rPr>
              <a:t>κράτη μέλη της ΕΕ ή σε τρίτες χώρες συνδεδεμένες με το πρόγραμμα </a:t>
            </a:r>
            <a:endParaRPr lang="en-US" dirty="0"/>
          </a:p>
          <a:p>
            <a:pPr algn="just"/>
            <a:endParaRPr lang="el-GR" dirty="0">
              <a:solidFill>
                <a:srgbClr val="545454"/>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23</a:t>
            </a:fld>
            <a:endParaRPr lang="en-US"/>
          </a:p>
        </p:txBody>
      </p:sp>
    </p:spTree>
    <p:extLst>
      <p:ext uri="{BB962C8B-B14F-4D97-AF65-F5344CB8AC3E}">
        <p14:creationId xmlns:p14="http://schemas.microsoft.com/office/powerpoint/2010/main" val="1712734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dirty="0"/>
              <a:t>Εν μέρει, ο ρόλος των δικαιούχων οργανισμών – που θα λάβουν επιχορήγηση από τη Δράση </a:t>
            </a:r>
            <a:r>
              <a:rPr lang="el-GR" b="0" dirty="0" err="1"/>
              <a:t>Ενταξης</a:t>
            </a:r>
            <a:r>
              <a:rPr lang="el-GR" b="0" dirty="0"/>
              <a:t> </a:t>
            </a:r>
            <a:r>
              <a:rPr lang="en-US" b="0" dirty="0"/>
              <a:t>DEU</a:t>
            </a:r>
            <a:r>
              <a:rPr lang="el-GR" b="0" dirty="0"/>
              <a:t> – καθρεφτίζει λίγο το ρόλο της Εθνικής Υπηρεσίας στην Κεντρική Δράση που είναι η Γενική Πρόσκληση – είναι δηλαδή υποστηρικτικός. </a:t>
            </a:r>
          </a:p>
          <a:p>
            <a:endParaRPr lang="en-US" b="0" dirty="0"/>
          </a:p>
          <a:p>
            <a:r>
              <a:rPr lang="en-US" b="0" dirty="0"/>
              <a:t>To </a:t>
            </a:r>
            <a:r>
              <a:rPr lang="el-GR" b="0" dirty="0"/>
              <a:t>έργο του οργανισμού που επιχορηγείται από τη Δράση </a:t>
            </a:r>
            <a:r>
              <a:rPr lang="el-GR" b="0" dirty="0" err="1"/>
              <a:t>Ενταξης</a:t>
            </a:r>
            <a:r>
              <a:rPr lang="el-GR" b="0" dirty="0"/>
              <a:t> </a:t>
            </a:r>
            <a:r>
              <a:rPr lang="en-US" b="0" dirty="0"/>
              <a:t>DEU</a:t>
            </a:r>
            <a:r>
              <a:rPr lang="el-GR" b="0" dirty="0"/>
              <a:t> χωρίζεται σε</a:t>
            </a:r>
            <a:r>
              <a:rPr lang="en-US" b="0" dirty="0"/>
              <a:t> </a:t>
            </a:r>
            <a:r>
              <a:rPr lang="el-GR" b="0" dirty="0"/>
              <a:t>4 βασικά στάδια</a:t>
            </a:r>
            <a:r>
              <a:rPr lang="en-US" b="0" dirty="0"/>
              <a:t>: </a:t>
            </a:r>
            <a:endParaRPr lang="el-GR" b="0" dirty="0"/>
          </a:p>
          <a:p>
            <a:endParaRPr lang="el-GR" b="0" dirty="0"/>
          </a:p>
          <a:p>
            <a:pPr marL="285750" indent="-285750" algn="just">
              <a:buFont typeface="Arial" panose="020B0604020202020204" pitchFamily="34" charset="0"/>
              <a:buChar char="•"/>
            </a:pPr>
            <a:r>
              <a:rPr lang="el-GR" sz="1400" b="1" dirty="0">
                <a:solidFill>
                  <a:srgbClr val="009999"/>
                </a:solidFill>
                <a:effectLst/>
                <a:ea typeface="Calibri" panose="020F0502020204030204" pitchFamily="34" charset="0"/>
                <a:cs typeface="Mangal" panose="02040503050203030202" pitchFamily="18" charset="0"/>
              </a:rPr>
              <a:t>Προώθηση του προγράμματος και προσέγγιση νέων για συμμετοχή</a:t>
            </a:r>
          </a:p>
          <a:p>
            <a:pPr marL="285750" indent="-285750" algn="just">
              <a:buFont typeface="Arial" panose="020B0604020202020204" pitchFamily="34" charset="0"/>
              <a:buChar char="•"/>
            </a:pPr>
            <a:r>
              <a:rPr lang="el-GR" sz="1400" b="1" dirty="0">
                <a:solidFill>
                  <a:srgbClr val="009999"/>
                </a:solidFill>
                <a:effectLst/>
                <a:ea typeface="Calibri" panose="020F0502020204030204" pitchFamily="34" charset="0"/>
                <a:cs typeface="Mangal" panose="02040503050203030202" pitchFamily="18" charset="0"/>
              </a:rPr>
              <a:t>Οργανωτική </a:t>
            </a:r>
            <a:r>
              <a:rPr lang="el-GR" b="1" dirty="0">
                <a:solidFill>
                  <a:srgbClr val="009999"/>
                </a:solidFill>
                <a:ea typeface="Calibri" panose="020F0502020204030204" pitchFamily="34" charset="0"/>
                <a:cs typeface="Mangal" panose="02040503050203030202" pitchFamily="18" charset="0"/>
              </a:rPr>
              <a:t>υπ</a:t>
            </a:r>
            <a:r>
              <a:rPr lang="el-GR" sz="1400" b="1" dirty="0">
                <a:solidFill>
                  <a:srgbClr val="009999"/>
                </a:solidFill>
                <a:effectLst/>
                <a:ea typeface="Calibri" panose="020F0502020204030204" pitchFamily="34" charset="0"/>
                <a:cs typeface="Mangal" panose="02040503050203030202" pitchFamily="18" charset="0"/>
              </a:rPr>
              <a:t>οστήριξη και προετοιμασί</a:t>
            </a:r>
            <a:r>
              <a:rPr lang="el-GR" b="1" dirty="0">
                <a:solidFill>
                  <a:srgbClr val="009999"/>
                </a:solidFill>
                <a:ea typeface="Calibri" panose="020F0502020204030204" pitchFamily="34" charset="0"/>
                <a:cs typeface="Mangal" panose="02040503050203030202" pitchFamily="18" charset="0"/>
              </a:rPr>
              <a:t>α</a:t>
            </a:r>
            <a:r>
              <a:rPr lang="en-US" b="1" dirty="0">
                <a:solidFill>
                  <a:srgbClr val="009999"/>
                </a:solidFill>
                <a:ea typeface="Calibri" panose="020F0502020204030204" pitchFamily="34" charset="0"/>
                <a:cs typeface="Mangal" panose="02040503050203030202" pitchFamily="18" charset="0"/>
              </a:rPr>
              <a:t>: </a:t>
            </a:r>
          </a:p>
          <a:p>
            <a:pPr algn="just"/>
            <a:endParaRPr lang="el-GR" sz="1400" b="1" dirty="0">
              <a:solidFill>
                <a:srgbClr val="009999"/>
              </a:solidFill>
              <a:effectLst/>
              <a:ea typeface="Calibri" panose="020F0502020204030204" pitchFamily="34" charset="0"/>
              <a:cs typeface="Mangal" panose="02040503050203030202" pitchFamily="18" charset="0"/>
            </a:endParaRPr>
          </a:p>
          <a:p>
            <a:pPr marL="285750" indent="-285750" algn="just">
              <a:lnSpc>
                <a:spcPct val="150000"/>
              </a:lnSpc>
              <a:buFont typeface="Wingdings" panose="05000000000000000000" pitchFamily="2" charset="2"/>
              <a:buChar char="ü"/>
            </a:pPr>
            <a:r>
              <a:rPr lang="el-GR" sz="1200" i="1" dirty="0">
                <a:solidFill>
                  <a:srgbClr val="545454"/>
                </a:solidFill>
                <a:effectLst/>
                <a:ea typeface="Calibri" panose="020F0502020204030204" pitchFamily="34" charset="0"/>
                <a:cs typeface="Mangal" panose="02040503050203030202" pitchFamily="18" charset="0"/>
              </a:rPr>
              <a:t>Βοήθεια στον προγραμματισμό της διαδρομής και των προορισμών</a:t>
            </a:r>
          </a:p>
          <a:p>
            <a:pPr marL="285750" indent="-285750" algn="just">
              <a:lnSpc>
                <a:spcPct val="150000"/>
              </a:lnSpc>
              <a:buFont typeface="Wingdings" panose="05000000000000000000" pitchFamily="2" charset="2"/>
              <a:buChar char="ü"/>
            </a:pPr>
            <a:r>
              <a:rPr lang="el-GR" sz="1200" i="1" dirty="0">
                <a:solidFill>
                  <a:srgbClr val="545454"/>
                </a:solidFill>
                <a:ea typeface="Calibri" panose="020F0502020204030204" pitchFamily="34" charset="0"/>
                <a:cs typeface="Mangal" panose="02040503050203030202" pitchFamily="18" charset="0"/>
              </a:rPr>
              <a:t>Στήριξη</a:t>
            </a:r>
            <a:r>
              <a:rPr lang="el-GR" sz="1200" i="1" dirty="0">
                <a:solidFill>
                  <a:srgbClr val="545454"/>
                </a:solidFill>
                <a:effectLst/>
                <a:ea typeface="Calibri" panose="020F0502020204030204" pitchFamily="34" charset="0"/>
                <a:cs typeface="Mangal" panose="02040503050203030202" pitchFamily="18" charset="0"/>
              </a:rPr>
              <a:t> στα διαδικαστικά και στη διευθέτηση των ταξιδιωτικών κρατήσεων</a:t>
            </a:r>
          </a:p>
          <a:p>
            <a:pPr marL="285750" indent="-285750" algn="just">
              <a:lnSpc>
                <a:spcPct val="150000"/>
              </a:lnSpc>
              <a:buFont typeface="Wingdings" panose="05000000000000000000" pitchFamily="2" charset="2"/>
              <a:buChar char="ü"/>
            </a:pPr>
            <a:r>
              <a:rPr lang="el-GR" sz="1200" i="1" dirty="0">
                <a:solidFill>
                  <a:srgbClr val="545454"/>
                </a:solidFill>
                <a:effectLst/>
                <a:ea typeface="Calibri" panose="020F0502020204030204" pitchFamily="34" charset="0"/>
                <a:cs typeface="Mangal" panose="02040503050203030202" pitchFamily="18" charset="0"/>
              </a:rPr>
              <a:t>Παροχή συν</a:t>
            </a:r>
            <a:r>
              <a:rPr lang="el-GR" sz="1200" i="1" dirty="0">
                <a:solidFill>
                  <a:srgbClr val="545454"/>
                </a:solidFill>
                <a:ea typeface="Calibri" panose="020F0502020204030204" pitchFamily="34" charset="0"/>
                <a:cs typeface="Mangal" panose="02040503050203030202" pitchFamily="18" charset="0"/>
              </a:rPr>
              <a:t>οδών και </a:t>
            </a:r>
            <a:r>
              <a:rPr lang="en-US" sz="1200" i="1" dirty="0">
                <a:solidFill>
                  <a:srgbClr val="545454"/>
                </a:solidFill>
                <a:ea typeface="Calibri" panose="020F0502020204030204" pitchFamily="34" charset="0"/>
                <a:cs typeface="Mangal" panose="02040503050203030202" pitchFamily="18" charset="0"/>
              </a:rPr>
              <a:t>group leaders</a:t>
            </a:r>
            <a:r>
              <a:rPr lang="el-GR" sz="1200" i="1" dirty="0">
                <a:solidFill>
                  <a:srgbClr val="545454"/>
                </a:solidFill>
                <a:effectLst/>
                <a:ea typeface="Calibri" panose="020F0502020204030204" pitchFamily="34" charset="0"/>
                <a:cs typeface="Mangal" panose="02040503050203030202" pitchFamily="18" charset="0"/>
              </a:rPr>
              <a:t>, εάν χρειάζεται</a:t>
            </a:r>
          </a:p>
          <a:p>
            <a:pPr marL="285750" indent="-285750" algn="just">
              <a:lnSpc>
                <a:spcPct val="150000"/>
              </a:lnSpc>
              <a:buFont typeface="Wingdings" panose="05000000000000000000" pitchFamily="2" charset="2"/>
              <a:buChar char="ü"/>
            </a:pPr>
            <a:r>
              <a:rPr lang="el-GR" sz="1200" i="1" dirty="0">
                <a:solidFill>
                  <a:srgbClr val="545454"/>
                </a:solidFill>
                <a:effectLst/>
                <a:ea typeface="Calibri" panose="020F0502020204030204" pitchFamily="34" charset="0"/>
                <a:cs typeface="Mangal" panose="02040503050203030202" pitchFamily="18" charset="0"/>
              </a:rPr>
              <a:t>Οργάνωση ενημερωτικών συναντήσεων πριν την αναχώρηση</a:t>
            </a:r>
          </a:p>
          <a:p>
            <a:pPr marL="285750" indent="-285750" algn="just">
              <a:lnSpc>
                <a:spcPct val="150000"/>
              </a:lnSpc>
              <a:buFont typeface="Wingdings" panose="05000000000000000000" pitchFamily="2" charset="2"/>
              <a:buChar char="ü"/>
            </a:pPr>
            <a:r>
              <a:rPr lang="el-GR" sz="1200" i="1" dirty="0">
                <a:solidFill>
                  <a:srgbClr val="545454"/>
                </a:solidFill>
                <a:effectLst/>
                <a:ea typeface="Calibri" panose="020F0502020204030204" pitchFamily="34" charset="0"/>
                <a:cs typeface="Mangal" panose="02040503050203030202" pitchFamily="18" charset="0"/>
              </a:rPr>
              <a:t>Προσφορά εκπαιδευτικών και </a:t>
            </a:r>
            <a:r>
              <a:rPr lang="el-GR" sz="1200" i="1" dirty="0">
                <a:solidFill>
                  <a:srgbClr val="545454"/>
                </a:solidFill>
                <a:ea typeface="Calibri" panose="020F0502020204030204" pitchFamily="34" charset="0"/>
                <a:cs typeface="Mangal" panose="02040503050203030202" pitchFamily="18" charset="0"/>
              </a:rPr>
              <a:t>ψυχαγωγικών </a:t>
            </a:r>
            <a:r>
              <a:rPr lang="el-GR" sz="1200" i="1" dirty="0">
                <a:solidFill>
                  <a:srgbClr val="545454"/>
                </a:solidFill>
                <a:effectLst/>
                <a:ea typeface="Calibri" panose="020F0502020204030204" pitchFamily="34" charset="0"/>
                <a:cs typeface="Mangal" panose="02040503050203030202" pitchFamily="18" charset="0"/>
              </a:rPr>
              <a:t>δραστηριοτήτων για τους συμμετέχοντες στο ταξίδι</a:t>
            </a:r>
            <a:endParaRPr lang="en-US" sz="1200" i="1" dirty="0">
              <a:solidFill>
                <a:srgbClr val="545454"/>
              </a:solidFill>
              <a:effectLst/>
              <a:ea typeface="Calibri" panose="020F0502020204030204" pitchFamily="34" charset="0"/>
              <a:cs typeface="Mangal" panose="02040503050203030202" pitchFamily="18" charset="0"/>
            </a:endParaRPr>
          </a:p>
          <a:p>
            <a:pPr algn="just">
              <a:lnSpc>
                <a:spcPct val="150000"/>
              </a:lnSpc>
            </a:pPr>
            <a:endParaRPr lang="el-GR" sz="1400" dirty="0">
              <a:solidFill>
                <a:srgbClr val="545454"/>
              </a:solidFill>
              <a:effectLst/>
              <a:ea typeface="Calibri" panose="020F0502020204030204" pitchFamily="34" charset="0"/>
              <a:cs typeface="Mangal" panose="02040503050203030202" pitchFamily="18" charset="0"/>
            </a:endParaRPr>
          </a:p>
          <a:p>
            <a:pPr marL="285750" indent="-285750" algn="just">
              <a:buFont typeface="Arial" panose="020B0604020202020204" pitchFamily="34" charset="0"/>
              <a:buChar char="•"/>
            </a:pPr>
            <a:r>
              <a:rPr lang="el-GR" sz="1400" b="1" dirty="0">
                <a:solidFill>
                  <a:srgbClr val="009999"/>
                </a:solidFill>
                <a:effectLst/>
                <a:ea typeface="Calibri" panose="020F0502020204030204" pitchFamily="34" charset="0"/>
                <a:cs typeface="Mangal" panose="02040503050203030202" pitchFamily="18" charset="0"/>
              </a:rPr>
              <a:t>Συμβουλές και καθοδήγηση καθ’ όλη τη διάρκεια της εμπειρίας</a:t>
            </a:r>
            <a:r>
              <a:rPr lang="en-US" sz="1400" b="1" dirty="0">
                <a:solidFill>
                  <a:srgbClr val="009999"/>
                </a:solidFill>
                <a:effectLst/>
                <a:ea typeface="Calibri" panose="020F0502020204030204" pitchFamily="34" charset="0"/>
                <a:cs typeface="Mangal" panose="02040503050203030202" pitchFamily="18" charset="0"/>
              </a:rPr>
              <a:t> </a:t>
            </a:r>
            <a:r>
              <a:rPr lang="el-GR" sz="1400" b="1" dirty="0">
                <a:solidFill>
                  <a:srgbClr val="009999"/>
                </a:solidFill>
                <a:effectLst/>
                <a:ea typeface="Calibri" panose="020F0502020204030204" pitchFamily="34" charset="0"/>
                <a:cs typeface="Mangal" panose="02040503050203030202" pitchFamily="18" charset="0"/>
              </a:rPr>
              <a:t>του ταξιδιού</a:t>
            </a:r>
          </a:p>
          <a:p>
            <a:pPr marL="285750" indent="-285750" algn="just">
              <a:buFont typeface="Arial" panose="020B0604020202020204" pitchFamily="34" charset="0"/>
              <a:buChar char="•"/>
            </a:pPr>
            <a:r>
              <a:rPr lang="el-GR" sz="1400" b="1" dirty="0">
                <a:solidFill>
                  <a:srgbClr val="009999"/>
                </a:solidFill>
                <a:effectLst/>
                <a:ea typeface="Calibri" panose="020F0502020204030204" pitchFamily="34" charset="0"/>
                <a:cs typeface="Mangal" panose="02040503050203030202" pitchFamily="18" charset="0"/>
              </a:rPr>
              <a:t>Παρακολούθηση και αξιολόγηση μετά την εμπειρία </a:t>
            </a:r>
            <a:r>
              <a:rPr lang="el-GR" b="1" dirty="0">
                <a:solidFill>
                  <a:srgbClr val="009999"/>
                </a:solidFill>
                <a:ea typeface="Calibri" panose="020F0502020204030204" pitchFamily="34" charset="0"/>
                <a:cs typeface="Mangal" panose="02040503050203030202" pitchFamily="18" charset="0"/>
              </a:rPr>
              <a:t>του ταξιδιού</a:t>
            </a:r>
            <a:endParaRPr lang="el-GR" sz="1400" b="1" dirty="0">
              <a:solidFill>
                <a:srgbClr val="009999"/>
              </a:solidFill>
              <a:effectLst/>
              <a:ea typeface="Calibri" panose="020F0502020204030204" pitchFamily="34" charset="0"/>
              <a:cs typeface="Mangal" panose="02040503050203030202" pitchFamily="18" charset="0"/>
            </a:endParaRPr>
          </a:p>
          <a:p>
            <a:r>
              <a:rPr lang="el-GR" b="0" dirty="0"/>
              <a:t> </a:t>
            </a:r>
            <a:endParaRPr lang="en-US" b="0" dirty="0"/>
          </a:p>
        </p:txBody>
      </p:sp>
      <p:sp>
        <p:nvSpPr>
          <p:cNvPr id="4" name="Slide Number Placeholder 3"/>
          <p:cNvSpPr>
            <a:spLocks noGrp="1"/>
          </p:cNvSpPr>
          <p:nvPr>
            <p:ph type="sldNum" sz="quarter" idx="5"/>
          </p:nvPr>
        </p:nvSpPr>
        <p:spPr/>
        <p:txBody>
          <a:bodyPr/>
          <a:lstStyle/>
          <a:p>
            <a:fld id="{D885496A-22AE-41B6-A312-71BD73958632}" type="slidenum">
              <a:rPr lang="en-US" smtClean="0"/>
              <a:t>24</a:t>
            </a:fld>
            <a:endParaRPr lang="en-US"/>
          </a:p>
        </p:txBody>
      </p:sp>
    </p:spTree>
    <p:extLst>
      <p:ext uri="{BB962C8B-B14F-4D97-AF65-F5344CB8AC3E}">
        <p14:creationId xmlns:p14="http://schemas.microsoft.com/office/powerpoint/2010/main" val="3696594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Όταν ένας οργανισμός ετοιμάζει μια πρόταση για επιχορήγηση από τη Δράση </a:t>
            </a:r>
            <a:r>
              <a:rPr lang="el-GR" b="0" dirty="0" err="1"/>
              <a:t>Ενταξης</a:t>
            </a:r>
            <a:r>
              <a:rPr lang="el-GR" b="0" dirty="0"/>
              <a:t> </a:t>
            </a:r>
            <a:r>
              <a:rPr lang="en-US" b="0" dirty="0"/>
              <a:t>DEU</a:t>
            </a:r>
            <a:r>
              <a:rPr lang="el-GR" b="0" dirty="0"/>
              <a:t> τότε πρέπει να λαμβάνεται υπόψη ότι για τα σχέδια της Δράσης </a:t>
            </a:r>
            <a:r>
              <a:rPr lang="el-GR" b="0" dirty="0" err="1"/>
              <a:t>Ενταξης</a:t>
            </a:r>
            <a:r>
              <a:rPr lang="el-GR" b="0" dirty="0"/>
              <a:t> η</a:t>
            </a:r>
            <a:r>
              <a:rPr lang="el-GR" sz="1200" b="0" dirty="0">
                <a:solidFill>
                  <a:srgbClr val="545454"/>
                </a:solidFill>
                <a:effectLst/>
                <a:ea typeface="Calibri" panose="020F0502020204030204" pitchFamily="34" charset="0"/>
                <a:cs typeface="Mangal" panose="02040503050203030202" pitchFamily="18" charset="0"/>
              </a:rPr>
              <a:t> περίοδος μάθησης για τους συμμετέχοντες περιλαμβάνει τον σχεδιασμό, την προετοιμασία, την υλοποίηση δραστηριοτήτων πριν και κατά τη διάρκεια του ταξιδιού </a:t>
            </a:r>
            <a:r>
              <a:rPr lang="el-GR" sz="1200" b="0" dirty="0" err="1">
                <a:solidFill>
                  <a:srgbClr val="545454"/>
                </a:solidFill>
                <a:effectLst/>
                <a:ea typeface="Calibri" panose="020F0502020204030204" pitchFamily="34" charset="0"/>
                <a:cs typeface="Mangal" panose="02040503050203030202" pitchFamily="18" charset="0"/>
              </a:rPr>
              <a:t>DiscoverEU</a:t>
            </a:r>
            <a:r>
              <a:rPr lang="el-GR" sz="1200" b="0" dirty="0">
                <a:solidFill>
                  <a:srgbClr val="545454"/>
                </a:solidFill>
                <a:effectLst/>
                <a:ea typeface="Calibri" panose="020F0502020204030204" pitchFamily="34" charset="0"/>
                <a:cs typeface="Mangal" panose="02040503050203030202" pitchFamily="18" charset="0"/>
              </a:rPr>
              <a:t>, καθώς και την παρακολούθηση μετά το ταξίδι.</a:t>
            </a:r>
            <a:endParaRPr lang="en-US" sz="1200" b="0" dirty="0">
              <a:solidFill>
                <a:srgbClr val="545454"/>
              </a:solidFill>
              <a:effectLst/>
              <a:ea typeface="Calibri" panose="020F0502020204030204" pitchFamily="34" charset="0"/>
              <a:cs typeface="Mangal" panose="02040503050203030202" pitchFamily="18" charset="0"/>
            </a:endParaRPr>
          </a:p>
          <a:p>
            <a:r>
              <a:rPr lang="el-GR" b="0" dirty="0"/>
              <a:t> </a:t>
            </a:r>
          </a:p>
          <a:p>
            <a:r>
              <a:rPr lang="el-GR" b="1" dirty="0"/>
              <a:t>Ενδεικτικά, ένα ποιοτικό έργο πρέπει να </a:t>
            </a:r>
          </a:p>
          <a:p>
            <a:endParaRPr lang="el-GR" b="1" dirty="0"/>
          </a:p>
          <a:p>
            <a:pPr algn="l">
              <a:buFont typeface="Arial" panose="020B0604020202020204" pitchFamily="34" charset="0"/>
              <a:buChar char="•"/>
            </a:pPr>
            <a:r>
              <a:rPr lang="el-GR" b="0" i="0" dirty="0">
                <a:solidFill>
                  <a:srgbClr val="000000"/>
                </a:solidFill>
                <a:effectLst/>
                <a:latin typeface="Open Sans" panose="020B0606030504020204" pitchFamily="34" charset="0"/>
              </a:rPr>
              <a:t>εδράζεται στην ενεργό συμμετοχή των νέων με λιγότερες ευκαιρίες και των συμμετεχόντων οργανισμών, οι οποίοι θα πρέπει να αναλαμβάνουν ενεργό ρόλο σε όλα τα στάδια του σχεδίου, βελτιώνοντας, με τον τρόπο αυτόν, τη μαθησιακή και αναπτυξιακή εμπειρία τους·</a:t>
            </a:r>
          </a:p>
          <a:p>
            <a:pPr algn="l">
              <a:buFont typeface="Arial" panose="020B0604020202020204" pitchFamily="34" charset="0"/>
              <a:buChar char="•"/>
            </a:pPr>
            <a:r>
              <a:rPr lang="el-GR" b="0" i="0" dirty="0">
                <a:solidFill>
                  <a:srgbClr val="000000"/>
                </a:solidFill>
                <a:effectLst/>
                <a:latin typeface="Open Sans" panose="020B0606030504020204" pitchFamily="34" charset="0"/>
              </a:rPr>
              <a:t>περιλαμβάνει κατά προτίμηση διαφορετικές ομάδες συμμετεχόντων με λιγότερες ευκαιρίες και αξιοποιεί την εν λόγω πολυμορφία·</a:t>
            </a:r>
          </a:p>
          <a:p>
            <a:pPr algn="l">
              <a:buFont typeface="Arial" panose="020B0604020202020204" pitchFamily="34" charset="0"/>
              <a:buChar char="•"/>
            </a:pPr>
            <a:r>
              <a:rPr lang="el-GR" b="0" i="0" dirty="0">
                <a:solidFill>
                  <a:srgbClr val="000000"/>
                </a:solidFill>
                <a:effectLst/>
                <a:latin typeface="Open Sans" panose="020B0606030504020204" pitchFamily="34" charset="0"/>
              </a:rPr>
              <a:t>βασίζεται σε σαφώς προσδιορισμένες ανάγκες των συμμετεχόντων νέων·</a:t>
            </a:r>
          </a:p>
          <a:p>
            <a:pPr algn="l">
              <a:buFont typeface="Arial" panose="020B0604020202020204" pitchFamily="34" charset="0"/>
              <a:buChar char="•"/>
            </a:pPr>
            <a:r>
              <a:rPr lang="el-GR" b="0" i="0" dirty="0">
                <a:solidFill>
                  <a:srgbClr val="000000"/>
                </a:solidFill>
                <a:effectLst/>
                <a:latin typeface="Open Sans" panose="020B0606030504020204" pitchFamily="34" charset="0"/>
              </a:rPr>
              <a:t>διασφαλίζει ότι τα μη τυπικά και άτυπα μαθησιακά αποτελέσματα της εμπειρίας των συμμετεχόντων στο πλαίσιο της δράσης </a:t>
            </a:r>
            <a:r>
              <a:rPr lang="el-GR"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προσδιορίζονται και τεκμηριώνονται δεόντως (</a:t>
            </a:r>
            <a:r>
              <a:rPr lang="en-US" b="0" i="0" dirty="0" err="1">
                <a:solidFill>
                  <a:srgbClr val="000000"/>
                </a:solidFill>
                <a:effectLst/>
                <a:latin typeface="Open Sans" panose="020B0606030504020204" pitchFamily="34" charset="0"/>
              </a:rPr>
              <a:t>Youthpass</a:t>
            </a:r>
            <a:r>
              <a:rPr lang="en-US" b="0" i="0" dirty="0">
                <a:solidFill>
                  <a:srgbClr val="000000"/>
                </a:solidFill>
                <a:effectLst/>
                <a:latin typeface="Open Sans" panose="020B0606030504020204" pitchFamily="34" charset="0"/>
              </a:rPr>
              <a:t>) </a:t>
            </a:r>
            <a:endParaRPr lang="el-GR" b="0" i="0" dirty="0">
              <a:solidFill>
                <a:srgbClr val="000000"/>
              </a:solidFill>
              <a:effectLst/>
              <a:latin typeface="Open Sans" panose="020B0606030504020204" pitchFamily="34" charset="0"/>
            </a:endParaRPr>
          </a:p>
          <a:p>
            <a:pPr algn="l">
              <a:buFont typeface="Arial" panose="020B0604020202020204" pitchFamily="34" charset="0"/>
              <a:buChar char="•"/>
            </a:pPr>
            <a:r>
              <a:rPr lang="el-GR" b="0" i="0" dirty="0">
                <a:solidFill>
                  <a:srgbClr val="000000"/>
                </a:solidFill>
                <a:effectLst/>
                <a:latin typeface="Open Sans" panose="020B0606030504020204" pitchFamily="34" charset="0"/>
              </a:rPr>
              <a:t>ενθαρρύνει τους συμμετέχοντες να προβληματίζονται σχετικά με ευρωπαϊκά θέματα και αξίες.</a:t>
            </a:r>
          </a:p>
          <a:p>
            <a:endParaRPr lang="en-US" b="1" dirty="0"/>
          </a:p>
        </p:txBody>
      </p:sp>
      <p:sp>
        <p:nvSpPr>
          <p:cNvPr id="4" name="Slide Number Placeholder 3"/>
          <p:cNvSpPr>
            <a:spLocks noGrp="1"/>
          </p:cNvSpPr>
          <p:nvPr>
            <p:ph type="sldNum" sz="quarter" idx="5"/>
          </p:nvPr>
        </p:nvSpPr>
        <p:spPr/>
        <p:txBody>
          <a:bodyPr/>
          <a:lstStyle/>
          <a:p>
            <a:fld id="{D885496A-22AE-41B6-A312-71BD73958632}" type="slidenum">
              <a:rPr lang="en-US" smtClean="0"/>
              <a:t>25</a:t>
            </a:fld>
            <a:endParaRPr lang="en-US"/>
          </a:p>
        </p:txBody>
      </p:sp>
    </p:spTree>
    <p:extLst>
      <p:ext uri="{BB962C8B-B14F-4D97-AF65-F5344CB8AC3E}">
        <p14:creationId xmlns:p14="http://schemas.microsoft.com/office/powerpoint/2010/main" val="1397103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i="0" dirty="0">
                <a:solidFill>
                  <a:srgbClr val="000000"/>
                </a:solidFill>
                <a:effectLst/>
                <a:latin typeface="Open Sans" panose="020B0606030504020204" pitchFamily="34" charset="0"/>
              </a:rPr>
              <a:t>Με τη «δράση ένταξης </a:t>
            </a:r>
            <a:r>
              <a:rPr lang="el-GR"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ένας έως πέντε νέοι με λιγότερες ευκαιρίες από την ίδια χώρα συναντώνται για σύντομο χρονικό διάστημα για να ταξιδέψουν στην Ευρώπη. </a:t>
            </a:r>
            <a:endParaRPr lang="en-US" b="0" i="0" dirty="0">
              <a:solidFill>
                <a:srgbClr val="000000"/>
              </a:solidFill>
              <a:effectLst/>
              <a:latin typeface="Open Sans" panose="020B0606030504020204" pitchFamily="34" charset="0"/>
            </a:endParaRPr>
          </a:p>
          <a:p>
            <a:pPr algn="l"/>
            <a:endParaRPr lang="en-US" b="0" i="0" dirty="0">
              <a:solidFill>
                <a:srgbClr val="000000"/>
              </a:solidFill>
              <a:effectLst/>
              <a:latin typeface="Open Sans" panose="020B0606030504020204" pitchFamily="34" charset="0"/>
            </a:endParaRPr>
          </a:p>
          <a:p>
            <a:pPr algn="l"/>
            <a:r>
              <a:rPr lang="el-GR" b="0" i="0" dirty="0">
                <a:solidFill>
                  <a:srgbClr val="000000"/>
                </a:solidFill>
                <a:effectLst/>
                <a:latin typeface="Open Sans" panose="020B0606030504020204" pitchFamily="34" charset="0"/>
              </a:rPr>
              <a:t>Η περίοδος μάθησης περιλαμβάνει τον σχεδιασμό, την προετοιμασία, την υλοποίηση πριν και κατά τη διάρκεια του ταξιδιού </a:t>
            </a:r>
            <a:r>
              <a:rPr lang="el-GR"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καθώς και την παρακολούθηση μετά το ταξίδι.</a:t>
            </a:r>
            <a:r>
              <a:rPr lang="en-US" b="0" i="0" dirty="0">
                <a:solidFill>
                  <a:srgbClr val="000000"/>
                </a:solidFill>
                <a:effectLst/>
                <a:latin typeface="Open Sans" panose="020B0606030504020204" pitchFamily="34" charset="0"/>
              </a:rPr>
              <a:t> </a:t>
            </a:r>
            <a:endParaRPr lang="el-GR" b="0" i="0" dirty="0">
              <a:solidFill>
                <a:srgbClr val="000000"/>
              </a:solidFill>
              <a:effectLst/>
              <a:latin typeface="Open Sans" panose="020B0606030504020204" pitchFamily="34" charset="0"/>
            </a:endParaRPr>
          </a:p>
          <a:p>
            <a:pPr algn="l"/>
            <a:endParaRPr lang="el-GR" b="0" i="0" dirty="0">
              <a:solidFill>
                <a:srgbClr val="000000"/>
              </a:solidFill>
              <a:effectLst/>
              <a:latin typeface="Open Sans" panose="020B0606030504020204" pitchFamily="34" charset="0"/>
            </a:endParaRPr>
          </a:p>
          <a:p>
            <a:pPr algn="l"/>
            <a:r>
              <a:rPr lang="el-GR" b="0" i="0" dirty="0">
                <a:solidFill>
                  <a:srgbClr val="000000"/>
                </a:solidFill>
                <a:effectLst/>
                <a:latin typeface="Open Sans" panose="020B0606030504020204" pitchFamily="34" charset="0"/>
              </a:rPr>
              <a:t>Δραστηριότητες που μπορεί να περιλαμβάνονται σε ένα σχέδιο Δράσης Ένταξης είναι </a:t>
            </a:r>
          </a:p>
          <a:p>
            <a:pPr marL="171450" indent="-171450" algn="l">
              <a:buFontTx/>
              <a:buChar char="-"/>
            </a:pPr>
            <a:r>
              <a:rPr lang="el-GR" b="0" i="0" dirty="0">
                <a:solidFill>
                  <a:srgbClr val="000000"/>
                </a:solidFill>
                <a:effectLst/>
                <a:latin typeface="Open Sans" panose="020B0606030504020204" pitchFamily="34" charset="0"/>
              </a:rPr>
              <a:t>Εργαστήρια προετοιμασίας των ταξιδιωτών πριν το ταξίδι (π.χ. για εκμάθηση βασικών πληροφοριών για μια άλλη γλώσσα, μάθημα πρώτων βοηθειών για συνοδούς, συναντήσεις για διαμόρφωση του δρομολογίου των ταξιδιωτών). </a:t>
            </a:r>
          </a:p>
          <a:p>
            <a:pPr marL="171450" indent="-171450" algn="l">
              <a:buFontTx/>
              <a:buChar char="-"/>
            </a:pPr>
            <a:r>
              <a:rPr lang="el-GR" b="0" i="0" dirty="0">
                <a:solidFill>
                  <a:srgbClr val="000000"/>
                </a:solidFill>
                <a:effectLst/>
                <a:latin typeface="Open Sans" panose="020B0606030504020204" pitchFamily="34" charset="0"/>
              </a:rPr>
              <a:t>Επισκέψεις σε μουσεία ή άλλους πολιτιστικούς χώρους κατά τη διάρκεια του ταξιδιού. </a:t>
            </a:r>
          </a:p>
          <a:p>
            <a:pPr marL="171450" indent="-171450" algn="l">
              <a:buFontTx/>
              <a:buChar char="-"/>
            </a:pPr>
            <a:r>
              <a:rPr lang="el-GR" b="0" i="0" dirty="0">
                <a:solidFill>
                  <a:srgbClr val="000000"/>
                </a:solidFill>
                <a:effectLst/>
                <a:latin typeface="Open Sans" panose="020B0606030504020204" pitchFamily="34" charset="0"/>
              </a:rPr>
              <a:t>Συναντήσεις με άλλους νέους σε άλλες χώρες </a:t>
            </a:r>
          </a:p>
          <a:p>
            <a:pPr marL="171450" indent="-171450" algn="l">
              <a:buFontTx/>
              <a:buChar char="-"/>
            </a:pPr>
            <a:r>
              <a:rPr lang="el-GR" b="0" i="0" dirty="0">
                <a:solidFill>
                  <a:srgbClr val="000000"/>
                </a:solidFill>
                <a:effectLst/>
                <a:latin typeface="Open Sans" panose="020B0606030504020204" pitchFamily="34" charset="0"/>
              </a:rPr>
              <a:t>Δράσεις μετά τα ταξίδι (π.χ. παρουσίαση του ταξιδιού σε άλλα άτομα της κοινότητας του φορέα) </a:t>
            </a:r>
          </a:p>
          <a:p>
            <a:pPr algn="l"/>
            <a:endParaRPr lang="el-GR" b="0" i="0" dirty="0">
              <a:solidFill>
                <a:srgbClr val="000000"/>
              </a:solidFill>
              <a:effectLst/>
              <a:latin typeface="Open Sans" panose="020B0606030504020204" pitchFamily="34" charset="0"/>
            </a:endParaRPr>
          </a:p>
          <a:p>
            <a:pPr algn="l"/>
            <a:r>
              <a:rPr lang="el-GR" b="0" i="0" dirty="0">
                <a:solidFill>
                  <a:srgbClr val="000000"/>
                </a:solidFill>
                <a:effectLst/>
                <a:latin typeface="Open Sans" panose="020B0606030504020204" pitchFamily="34" charset="0"/>
              </a:rPr>
              <a:t>Οι ακόλουθες δραστηριότητες </a:t>
            </a:r>
            <a:r>
              <a:rPr lang="el-GR" b="1" i="0" dirty="0">
                <a:solidFill>
                  <a:srgbClr val="000000"/>
                </a:solidFill>
                <a:effectLst/>
                <a:latin typeface="Open Sans" panose="020B0606030504020204" pitchFamily="34" charset="0"/>
              </a:rPr>
              <a:t>δεν είναι επιλέξιμες </a:t>
            </a:r>
            <a:r>
              <a:rPr lang="el-GR" b="0" i="0" dirty="0">
                <a:solidFill>
                  <a:srgbClr val="000000"/>
                </a:solidFill>
                <a:effectLst/>
                <a:latin typeface="Open Sans" panose="020B0606030504020204" pitchFamily="34" charset="0"/>
              </a:rPr>
              <a:t>για επιχορήγηση στο πλαίσιο της δράσης </a:t>
            </a:r>
            <a:r>
              <a:rPr lang="el-GR"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ταξίδια για ακαδημαϊκές σπουδές· δραστηριότητες ανταλλαγών που αποσκοπούν σε οικονομικό κέρδος· δραστηριότητες ανταλλαγών που μπορούν να θεωρηθούν καλλιτεχνικές περιοδείες, καταστατικές συνελεύσεις, σεμινάρια κατάρτισης από ενηλίκους σε νέους.</a:t>
            </a:r>
          </a:p>
          <a:p>
            <a:pPr marL="0" lvl="0" indent="0" algn="just">
              <a:lnSpc>
                <a:spcPct val="115000"/>
              </a:lnSpc>
              <a:spcAft>
                <a:spcPts val="100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26</a:t>
            </a:fld>
            <a:endParaRPr lang="en-US"/>
          </a:p>
        </p:txBody>
      </p:sp>
    </p:spTree>
    <p:extLst>
      <p:ext uri="{BB962C8B-B14F-4D97-AF65-F5344CB8AC3E}">
        <p14:creationId xmlns:p14="http://schemas.microsoft.com/office/powerpoint/2010/main" val="490780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150000"/>
              </a:lnSpc>
              <a:buFont typeface="Arial" panose="020B0604020202020204" pitchFamily="34" charset="0"/>
              <a:buChar char="•"/>
            </a:pP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Η υλοποίηση όλων των δραστηριοτήτων να ακολουθεί τα </a:t>
            </a:r>
            <a:r>
              <a:rPr lang="el-GR" sz="12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πρότυπα ποιότητας </a:t>
            </a:r>
            <a:r>
              <a:rPr lang="el-GR" sz="1200" b="1" dirty="0" err="1">
                <a:solidFill>
                  <a:srgbClr val="545454"/>
                </a:solidFill>
                <a:effectLst/>
                <a:latin typeface="Calibri" panose="020F0502020204030204" pitchFamily="34" charset="0"/>
                <a:ea typeface="Calibri" panose="020F0502020204030204" pitchFamily="34" charset="0"/>
                <a:cs typeface="Mangal" panose="02040503050203030202" pitchFamily="18" charset="0"/>
              </a:rPr>
              <a:t>Erasmus</a:t>
            </a:r>
            <a:r>
              <a:rPr lang="el-GR" sz="12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 στον τομέα της νεολαίας. </a:t>
            </a:r>
            <a:endPar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50000"/>
              </a:lnSpc>
              <a:buFont typeface="Arial" panose="020B0604020202020204" pitchFamily="34" charset="0"/>
              <a:buChar char="•"/>
            </a:pP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Το έργο να στηρίζεται </a:t>
            </a:r>
            <a:r>
              <a:rPr lang="el-GR" sz="1200" cap="none" dirty="0">
                <a:solidFill>
                  <a:srgbClr val="545454"/>
                </a:solidFill>
                <a:latin typeface="Calibri" panose="020F0502020204030204"/>
                <a:ea typeface="+mn-ea"/>
                <a:cs typeface="+mn-cs"/>
              </a:rPr>
              <a:t>στην </a:t>
            </a:r>
            <a:r>
              <a:rPr lang="el-GR" sz="1200" b="1" cap="none" dirty="0">
                <a:solidFill>
                  <a:srgbClr val="545454"/>
                </a:solidFill>
                <a:latin typeface="Calibri" panose="020F0502020204030204"/>
                <a:ea typeface="+mn-ea"/>
                <a:cs typeface="+mn-cs"/>
              </a:rPr>
              <a:t>ενεργό συμμετοχή της νεολαίας </a:t>
            </a:r>
            <a:r>
              <a:rPr lang="el-GR" sz="1200" cap="none" dirty="0">
                <a:solidFill>
                  <a:srgbClr val="545454"/>
                </a:solidFill>
                <a:latin typeface="Calibri" panose="020F0502020204030204"/>
                <a:ea typeface="+mn-ea"/>
                <a:cs typeface="+mn-cs"/>
              </a:rPr>
              <a:t>σε όλα τα στάδια του σχεδιασμού (προετοιμασία, υλοποίηση, παρακολούθηση, διάχυση).</a:t>
            </a:r>
            <a:endPar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50000"/>
              </a:lnSpc>
              <a:buFont typeface="Arial" panose="020B0604020202020204" pitchFamily="34" charset="0"/>
              <a:buChar char="•"/>
            </a:pP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Λήψη αναγκαίων μέτρων για την πρόληψη/μείωση των κινδύνων που αφορούν στην </a:t>
            </a:r>
            <a:r>
              <a:rPr lang="el-GR" sz="12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ασφάλεια και προστασία των συμμετεχόντων</a:t>
            </a: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Πρόβλεψη για στήριξη στην </a:t>
            </a:r>
            <a:r>
              <a:rPr lang="el-GR" sz="12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τεκμηρίωση των επιμέρους μαθησιακών αποτελεσμάτων </a:t>
            </a: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των συμμετεχόντων (</a:t>
            </a:r>
            <a:r>
              <a:rPr lang="el-GR" sz="1200" dirty="0" err="1">
                <a:solidFill>
                  <a:srgbClr val="545454"/>
                </a:solidFill>
                <a:effectLst/>
                <a:latin typeface="Calibri" panose="020F0502020204030204" pitchFamily="34" charset="0"/>
                <a:ea typeface="Calibri" panose="020F0502020204030204" pitchFamily="34" charset="0"/>
                <a:cs typeface="Mangal" panose="02040503050203030202" pitchFamily="18" charset="0"/>
              </a:rPr>
              <a:t>Youthpass</a:t>
            </a: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 </a:t>
            </a:r>
            <a:endParaRPr lang="el-GR" b="1" i="0" dirty="0">
              <a:solidFill>
                <a:srgbClr val="585858"/>
              </a:solidFill>
              <a:effectLst/>
              <a:latin typeface="Open Sans" panose="020B0606030504020204" pitchFamily="34" charset="0"/>
            </a:endParaRPr>
          </a:p>
          <a:p>
            <a:pPr algn="l"/>
            <a:endParaRPr lang="el-GR" b="1" i="0" dirty="0">
              <a:solidFill>
                <a:srgbClr val="585858"/>
              </a:solidFill>
              <a:effectLst/>
              <a:latin typeface="Open Sans" panose="020B0606030504020204" pitchFamily="34" charset="0"/>
            </a:endParaRPr>
          </a:p>
          <a:p>
            <a:pPr algn="l"/>
            <a:r>
              <a:rPr lang="el-GR" b="1" i="0" dirty="0" err="1">
                <a:solidFill>
                  <a:srgbClr val="585858"/>
                </a:solidFill>
                <a:effectLst/>
                <a:latin typeface="Open Sans" panose="020B0606030504020204" pitchFamily="34" charset="0"/>
              </a:rPr>
              <a:t>Youthpass</a:t>
            </a:r>
            <a:endParaRPr lang="el-GR" b="1" i="0" dirty="0">
              <a:solidFill>
                <a:srgbClr val="585858"/>
              </a:solidFill>
              <a:effectLst/>
              <a:latin typeface="Open Sans" panose="020B0606030504020204" pitchFamily="34" charset="0"/>
            </a:endParaRPr>
          </a:p>
          <a:p>
            <a:pPr algn="l"/>
            <a:r>
              <a:rPr lang="el-GR" b="0" i="0" dirty="0">
                <a:solidFill>
                  <a:srgbClr val="000000"/>
                </a:solidFill>
                <a:effectLst/>
                <a:latin typeface="Open Sans" panose="020B0606030504020204" pitchFamily="34" charset="0"/>
              </a:rPr>
              <a:t>Το ευρωπαϊκό εργαλείο για τη βελτίωση της αναγνώρισης των μαθησιακών αποτελεσμάτων των νέων και των ατόμων που δραστηριοποιούνται στον τομέα της νεολαίας, τα οποία έχουν προκύψει από τη συμμετοχή τους σε σχέδια που υποστηρίζονται από το πρόγραμμα </a:t>
            </a:r>
            <a:r>
              <a:rPr lang="el-GR" b="0" i="0" dirty="0" err="1">
                <a:solidFill>
                  <a:srgbClr val="000000"/>
                </a:solidFill>
                <a:effectLst/>
                <a:latin typeface="Open Sans" panose="020B0606030504020204" pitchFamily="34" charset="0"/>
              </a:rPr>
              <a:t>Erasmus</a:t>
            </a:r>
            <a:r>
              <a:rPr lang="el-GR" b="0" i="0" dirty="0">
                <a:solidFill>
                  <a:srgbClr val="000000"/>
                </a:solidFill>
                <a:effectLst/>
                <a:latin typeface="Open Sans" panose="020B0606030504020204" pitchFamily="34" charset="0"/>
              </a:rPr>
              <a:t>+. </a:t>
            </a:r>
            <a:endParaRPr lang="el-GR" b="1" dirty="0"/>
          </a:p>
        </p:txBody>
      </p:sp>
      <p:sp>
        <p:nvSpPr>
          <p:cNvPr id="4" name="Slide Number Placeholder 3"/>
          <p:cNvSpPr>
            <a:spLocks noGrp="1"/>
          </p:cNvSpPr>
          <p:nvPr>
            <p:ph type="sldNum" sz="quarter" idx="5"/>
          </p:nvPr>
        </p:nvSpPr>
        <p:spPr/>
        <p:txBody>
          <a:bodyPr/>
          <a:lstStyle/>
          <a:p>
            <a:fld id="{D885496A-22AE-41B6-A312-71BD73958632}" type="slidenum">
              <a:rPr lang="en-US" smtClean="0"/>
              <a:t>27</a:t>
            </a:fld>
            <a:endParaRPr lang="en-US"/>
          </a:p>
        </p:txBody>
      </p:sp>
    </p:spTree>
    <p:extLst>
      <p:ext uri="{BB962C8B-B14F-4D97-AF65-F5344CB8AC3E}">
        <p14:creationId xmlns:p14="http://schemas.microsoft.com/office/powerpoint/2010/main" val="2393978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28</a:t>
            </a:fld>
            <a:endParaRPr lang="en-US"/>
          </a:p>
        </p:txBody>
      </p:sp>
    </p:spTree>
    <p:extLst>
      <p:ext uri="{BB962C8B-B14F-4D97-AF65-F5344CB8AC3E}">
        <p14:creationId xmlns:p14="http://schemas.microsoft.com/office/powerpoint/2010/main" val="801758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dirty="0"/>
              <a:t>Υπάρχουν 4 βασικές κατηγορίες δαπανών που είναι επιλέξιμες σε σχέδια που επιχορηγούνται από τη Δράση Ένταξης </a:t>
            </a:r>
            <a:r>
              <a:rPr lang="en-US" b="0" dirty="0"/>
              <a:t>DEU. </a:t>
            </a:r>
            <a:r>
              <a:rPr lang="el-GR" b="0" dirty="0"/>
              <a:t>Υπάρχουν και κάποιες κατηγορίες έκτακτων δαπανών που θα δούμε πιο λεπτομερώς στην επόμενη διαφάνεια.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Υπάρχουν 2</a:t>
            </a:r>
            <a:r>
              <a:rPr lang="en-US" b="0" dirty="0"/>
              <a:t> </a:t>
            </a:r>
            <a:r>
              <a:rPr lang="el-GR" b="0" dirty="0"/>
              <a:t>διαφορετικοί μηχανισμοί χρηματοδότησης κάτω από τις διαφορετικές επιλέξιμες δαπάνες</a:t>
            </a:r>
            <a:r>
              <a:rPr lang="en-US" b="0" dirty="0"/>
              <a:t>: M</a:t>
            </a:r>
            <a:r>
              <a:rPr lang="el-GR" b="0" dirty="0" err="1"/>
              <a:t>οναδιαίο</a:t>
            </a:r>
            <a:r>
              <a:rPr lang="el-GR" b="0" dirty="0"/>
              <a:t> Κόστος, Πραγματικές Δαπάνες.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0E3051"/>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0E3051"/>
                </a:solidFill>
                <a:effectLst/>
                <a:latin typeface="Open Sans" panose="020B0606030504020204" pitchFamily="34" charset="0"/>
              </a:rPr>
              <a:t>Οι φορείς που ενδιαφέρονται να υποβάλουν αίτηση για τη Δράση </a:t>
            </a:r>
            <a:r>
              <a:rPr lang="el-GR" b="0" i="0" dirty="0" err="1">
                <a:solidFill>
                  <a:srgbClr val="0E3051"/>
                </a:solidFill>
                <a:effectLst/>
                <a:latin typeface="Open Sans" panose="020B0606030504020204" pitchFamily="34" charset="0"/>
              </a:rPr>
              <a:t>Ενταξης</a:t>
            </a:r>
            <a:r>
              <a:rPr lang="el-GR" b="0" i="0" dirty="0">
                <a:solidFill>
                  <a:srgbClr val="0E3051"/>
                </a:solidFill>
                <a:effectLst/>
                <a:latin typeface="Open Sans" panose="020B0606030504020204" pitchFamily="34" charset="0"/>
              </a:rPr>
              <a:t> </a:t>
            </a:r>
            <a:r>
              <a:rPr lang="en-US" b="0" i="0" dirty="0">
                <a:solidFill>
                  <a:srgbClr val="0E3051"/>
                </a:solidFill>
                <a:effectLst/>
                <a:latin typeface="Open Sans" panose="020B0606030504020204" pitchFamily="34" charset="0"/>
              </a:rPr>
              <a:t>DEU </a:t>
            </a:r>
            <a:r>
              <a:rPr lang="el-GR" b="0" i="0" dirty="0">
                <a:solidFill>
                  <a:srgbClr val="0E3051"/>
                </a:solidFill>
                <a:effectLst/>
                <a:latin typeface="Open Sans" panose="020B0606030504020204" pitchFamily="34" charset="0"/>
              </a:rPr>
              <a:t>θα πρέπει να μελετήσουν σε βάθος τον Οδηγό του Προγράμματος – υπάρχει συγκεκριμένη ενότητα για τη Δράση </a:t>
            </a:r>
            <a:r>
              <a:rPr lang="el-GR" b="0" i="0" dirty="0" err="1">
                <a:solidFill>
                  <a:srgbClr val="0E3051"/>
                </a:solidFill>
                <a:effectLst/>
                <a:latin typeface="Open Sans" panose="020B0606030504020204" pitchFamily="34" charset="0"/>
              </a:rPr>
              <a:t>Ενταξης</a:t>
            </a:r>
            <a:r>
              <a:rPr lang="el-GR" b="0" i="0" dirty="0">
                <a:solidFill>
                  <a:srgbClr val="0E3051"/>
                </a:solidFill>
                <a:effectLst/>
                <a:latin typeface="Open Sans" panose="020B0606030504020204" pitchFamily="34" charset="0"/>
              </a:rPr>
              <a:t> – ώστε να γνωρίζουν ποιες δαπάνες είναι επιλέξιμες.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0E3051"/>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0E3051"/>
                </a:solidFill>
                <a:effectLst/>
                <a:latin typeface="Open Sans" panose="020B0606030504020204" pitchFamily="34" charset="0"/>
              </a:rPr>
              <a:t>Είναι σημαντικό να αναφερθεί ότι στις Δαπάνες Μετακίνησης, οι φορείς πρέπει να λάβουν υπόψη ότι για την Κύπρο θα αιτηθούν όχι μόνο το ταξιδιωτικό πάσο / κάρτα για τα σιδηροδρομικά ταξίδια αλλά και </a:t>
            </a:r>
            <a:r>
              <a:rPr lang="el-GR" b="0" i="0" dirty="0" err="1">
                <a:solidFill>
                  <a:srgbClr val="0E3051"/>
                </a:solidFill>
                <a:effectLst/>
                <a:latin typeface="Open Sans" panose="020B0606030504020204" pitchFamily="34" charset="0"/>
              </a:rPr>
              <a:t>και</a:t>
            </a:r>
            <a:r>
              <a:rPr lang="el-GR" b="0" i="0" dirty="0">
                <a:solidFill>
                  <a:srgbClr val="0E3051"/>
                </a:solidFill>
                <a:effectLst/>
                <a:latin typeface="Open Sans" panose="020B0606030504020204" pitchFamily="34" charset="0"/>
              </a:rPr>
              <a:t> αεροπορικά εισιτήρια από και προς Κύπρο.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0E3051"/>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0E3051"/>
              </a:solidFill>
              <a:effectLst/>
              <a:latin typeface="Open Sans" panose="020B0606030504020204" pitchFamily="34" charset="0"/>
            </a:endParaRPr>
          </a:p>
          <a:p>
            <a:pPr algn="l"/>
            <a:endParaRPr lang="el-GR" b="1" i="0" dirty="0">
              <a:solidFill>
                <a:srgbClr val="0E3051"/>
              </a:solidFill>
              <a:effectLst/>
              <a:latin typeface="Open Sans" panose="020B0606030504020204" pitchFamily="34" charset="0"/>
            </a:endParaRPr>
          </a:p>
          <a:p>
            <a:pPr algn="l"/>
            <a:r>
              <a:rPr lang="el-GR" b="1" i="0" dirty="0">
                <a:solidFill>
                  <a:srgbClr val="0E3051"/>
                </a:solidFill>
                <a:effectLst/>
                <a:latin typeface="Open Sans" panose="020B0606030504020204" pitchFamily="34" charset="0"/>
              </a:rPr>
              <a:t>Έξοδα μετακίνησης </a:t>
            </a:r>
          </a:p>
          <a:p>
            <a:pPr algn="l"/>
            <a:r>
              <a:rPr lang="el-GR" b="1" i="0" dirty="0">
                <a:solidFill>
                  <a:srgbClr val="585858"/>
                </a:solidFill>
                <a:effectLst/>
                <a:latin typeface="Open Sans" panose="020B0606030504020204" pitchFamily="34" charset="0"/>
              </a:rPr>
              <a:t>Επιλέξιμες δαπάνες και ισχύοντες κανόνες</a:t>
            </a:r>
          </a:p>
          <a:p>
            <a:pPr algn="l"/>
            <a:r>
              <a:rPr lang="el-GR" b="1" i="0" dirty="0">
                <a:solidFill>
                  <a:srgbClr val="000000"/>
                </a:solidFill>
                <a:effectLst/>
                <a:latin typeface="Open Sans" panose="020B0606030504020204" pitchFamily="34" charset="0"/>
              </a:rPr>
              <a:t>Ταξιδιωτική κάρτα</a:t>
            </a:r>
            <a:r>
              <a:rPr lang="el-GR" b="0" i="0" dirty="0">
                <a:solidFill>
                  <a:srgbClr val="000000"/>
                </a:solidFill>
                <a:effectLst/>
                <a:latin typeface="Open Sans" panose="020B0606030504020204" pitchFamily="34" charset="0"/>
              </a:rPr>
              <a:t>: Αριθμός ταξιδιωτικών καρτών για τους συμμετέχοντες.</a:t>
            </a:r>
          </a:p>
          <a:p>
            <a:pPr algn="l"/>
            <a:r>
              <a:rPr lang="el-GR" b="0" i="0" dirty="0">
                <a:solidFill>
                  <a:srgbClr val="000000"/>
                </a:solidFill>
                <a:effectLst/>
                <a:latin typeface="Open Sans" panose="020B0606030504020204" pitchFamily="34" charset="0"/>
              </a:rPr>
              <a:t>Αριθμός ταξιδιωτικών καρτών τυχόν συνοδού (με χρήση του ίδιου μεταφορικού μέσου με τους συμμετέχοντες).</a:t>
            </a:r>
          </a:p>
          <a:p>
            <a:pPr algn="l"/>
            <a:r>
              <a:rPr lang="el-GR" b="0" i="0" dirty="0">
                <a:solidFill>
                  <a:srgbClr val="000000"/>
                </a:solidFill>
                <a:effectLst/>
                <a:latin typeface="Open Sans" panose="020B0606030504020204" pitchFamily="34" charset="0"/>
              </a:rPr>
              <a:t>Κατά γενικό κανόνα, οι συμμετέχοντες θα ταξιδεύουν με τον τρόπο μεταφοράς που παράγει τις συνολικά χαμηλότερες εκπομπές αερίων του θερμοκηπίου</a:t>
            </a:r>
            <a:r>
              <a:rPr lang="el-GR" b="0" i="0" u="none" strike="noStrike" dirty="0">
                <a:solidFill>
                  <a:srgbClr val="005B90"/>
                </a:solidFill>
                <a:effectLst/>
                <a:latin typeface="Open Sans" panose="020B0606030504020204" pitchFamily="34" charset="0"/>
                <a:hlinkClick r:id="rId3"/>
              </a:rPr>
              <a:t> </a:t>
            </a:r>
            <a:r>
              <a:rPr lang="el-GR" b="0" i="0" u="none" strike="noStrike" baseline="30000" dirty="0">
                <a:solidFill>
                  <a:srgbClr val="005B90"/>
                </a:solidFill>
                <a:effectLst/>
                <a:latin typeface="Open Sans" panose="020B0606030504020204" pitchFamily="34" charset="0"/>
                <a:hlinkClick r:id="rId3"/>
              </a:rPr>
              <a:t>6</a:t>
            </a:r>
            <a:r>
              <a:rPr lang="el-GR" b="0" i="0" u="none" strike="noStrike" dirty="0">
                <a:solidFill>
                  <a:srgbClr val="005B90"/>
                </a:solidFill>
                <a:effectLst/>
                <a:latin typeface="Open Sans" panose="020B0606030504020204" pitchFamily="34" charset="0"/>
                <a:hlinkClick r:id="rId3"/>
              </a:rPr>
              <a:t> </a:t>
            </a:r>
            <a:r>
              <a:rPr lang="el-GR" b="0" i="0" dirty="0">
                <a:solidFill>
                  <a:srgbClr val="000000"/>
                </a:solidFill>
                <a:effectLst/>
                <a:latin typeface="Open Sans" panose="020B0606030504020204" pitchFamily="34" charset="0"/>
              </a:rPr>
              <a:t>.</a:t>
            </a:r>
          </a:p>
          <a:p>
            <a:pPr algn="l"/>
            <a:r>
              <a:rPr lang="el-GR" b="1" i="0" dirty="0">
                <a:solidFill>
                  <a:srgbClr val="000000"/>
                </a:solidFill>
                <a:effectLst/>
                <a:latin typeface="Open Sans" panose="020B0606030504020204" pitchFamily="34" charset="0"/>
              </a:rPr>
              <a:t>Μηχανισμός χρηματοδότησης:</a:t>
            </a:r>
            <a:endParaRPr lang="el-GR" b="0" i="0" dirty="0">
              <a:solidFill>
                <a:srgbClr val="000000"/>
              </a:solidFill>
              <a:effectLst/>
              <a:latin typeface="Open Sans" panose="020B0606030504020204" pitchFamily="34" charset="0"/>
            </a:endParaRPr>
          </a:p>
          <a:p>
            <a:pPr algn="l">
              <a:buFont typeface="Arial" panose="020B0604020202020204" pitchFamily="34" charset="0"/>
              <a:buChar char="•"/>
            </a:pPr>
            <a:r>
              <a:rPr lang="el-GR" b="0" i="0" dirty="0">
                <a:solidFill>
                  <a:srgbClr val="000000"/>
                </a:solidFill>
                <a:effectLst/>
                <a:latin typeface="Open Sans" panose="020B0606030504020204" pitchFamily="34" charset="0"/>
              </a:rPr>
              <a:t>Συνεισφορά στις πραγματικές δαπάνες για την ταξιδιωτική κάρτα.</a:t>
            </a:r>
          </a:p>
          <a:p>
            <a:pPr algn="l">
              <a:buFont typeface="Arial" panose="020B0604020202020204" pitchFamily="34" charset="0"/>
              <a:buChar char="•"/>
            </a:pPr>
            <a:r>
              <a:rPr lang="el-GR" b="0" i="0" dirty="0">
                <a:solidFill>
                  <a:srgbClr val="000000"/>
                </a:solidFill>
                <a:effectLst/>
                <a:latin typeface="Open Sans" panose="020B0606030504020204" pitchFamily="34" charset="0"/>
              </a:rPr>
              <a:t>Συνεισφορά στο </a:t>
            </a:r>
            <a:r>
              <a:rPr lang="el-GR" b="0" i="0" dirty="0" err="1">
                <a:solidFill>
                  <a:srgbClr val="000000"/>
                </a:solidFill>
                <a:effectLst/>
                <a:latin typeface="Open Sans" panose="020B0606030504020204" pitchFamily="34" charset="0"/>
              </a:rPr>
              <a:t>μοναδιαίο</a:t>
            </a:r>
            <a:r>
              <a:rPr lang="el-GR" b="0" i="0" dirty="0">
                <a:solidFill>
                  <a:srgbClr val="000000"/>
                </a:solidFill>
                <a:effectLst/>
                <a:latin typeface="Open Sans" panose="020B0606030504020204" pitchFamily="34" charset="0"/>
              </a:rPr>
              <a:t> κόστος: στις περιπτώσεις που η χώρα προέλευσης δεν συνδέεται άμεσα με το σιδηροδρομικό σύστημα της ηπειρωτικής Ευρώπης και απαιτούνται πρόσθετες μετακινήσεις, με άλλα μέσα μεταφοράς, για την άφιξη στη χώρα όπου αρχίζει η κινητικότητα.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i="0" dirty="0">
              <a:solidFill>
                <a:srgbClr val="009999"/>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cap="small" dirty="0">
                <a:effectLst/>
                <a:latin typeface="Calibri" panose="020F0502020204030204" pitchFamily="34" charset="0"/>
                <a:ea typeface="Times New Roman" panose="02020603050405020304" pitchFamily="18" charset="0"/>
                <a:cs typeface="Times New Roman" panose="02020603050405020304" pitchFamily="18" charset="0"/>
              </a:rPr>
              <a:t>Η ταξιδιωτική κάρτα παρέχεται ειδικά για τη δράση ένταξης </a:t>
            </a:r>
            <a:r>
              <a:rPr lang="el-GR" sz="1800" b="1" cap="small" dirty="0" err="1">
                <a:effectLst/>
                <a:latin typeface="Calibri" panose="020F0502020204030204" pitchFamily="34" charset="0"/>
                <a:ea typeface="Times New Roman" panose="02020603050405020304" pitchFamily="18" charset="0"/>
                <a:cs typeface="Times New Roman" panose="02020603050405020304" pitchFamily="18" charset="0"/>
              </a:rPr>
              <a:t>DiscoverEU</a:t>
            </a:r>
            <a:r>
              <a:rPr lang="el-GR" sz="1800" b="1" cap="small" dirty="0">
                <a:effectLst/>
                <a:latin typeface="Calibri" panose="020F0502020204030204" pitchFamily="34" charset="0"/>
                <a:ea typeface="Times New Roman" panose="02020603050405020304" pitchFamily="18" charset="0"/>
                <a:cs typeface="Times New Roman" panose="02020603050405020304" pitchFamily="18" charset="0"/>
              </a:rPr>
              <a:t> και μπορεί να χρησιμοποιηθεί μόνο στην ειδική πλατφόρμα.</a:t>
            </a:r>
            <a:r>
              <a:rPr lang="el-GR" sz="1800" b="1" cap="small" dirty="0">
                <a:effectLst/>
                <a:latin typeface="Cambria" panose="02040503050406030204" pitchFamily="18" charset="0"/>
                <a:ea typeface="Times New Roman" panose="02020603050405020304" pitchFamily="18" charset="0"/>
                <a:cs typeface="Times New Roman" panose="02020603050405020304" pitchFamily="18" charset="0"/>
              </a:rPr>
              <a:t> </a:t>
            </a:r>
            <a:r>
              <a:rPr lang="el-GR" sz="1800" b="1" cap="small" dirty="0">
                <a:effectLst/>
                <a:latin typeface="Calibri" panose="020F0502020204030204" pitchFamily="34" charset="0"/>
                <a:ea typeface="Times New Roman" panose="02020603050405020304" pitchFamily="18" charset="0"/>
                <a:cs typeface="Times New Roman" panose="02020603050405020304" pitchFamily="18" charset="0"/>
              </a:rPr>
              <a:t>Η ταξιδιωτική κάρτα ισχύει για 30 ημέρες κατά τις οποίες ο συμμετέχων μπορεί να ταξιδέψει σε όσα τρένα επιθυμεί, από τα μεσάνυχτα έως τα μεσάνυχτα κάθε μίας από τις επτά ημέρες μετακίνησης. Ο τρόπος με τον οποίο περνά τις υπόλοιπες ημέρες επαφίεται στη διακριτική ευχέρεια του συμμετέχοντος.</a:t>
            </a:r>
            <a:endParaRPr lang="el-GR" sz="1200" b="0" i="0" dirty="0">
              <a:solidFill>
                <a:srgbClr val="009999"/>
              </a:solidFill>
              <a:effectLst/>
            </a:endParaRPr>
          </a:p>
          <a:p>
            <a:pPr algn="l"/>
            <a:endParaRPr lang="el-GR" b="0" i="0" dirty="0">
              <a:solidFill>
                <a:srgbClr val="000000"/>
              </a:solidFill>
              <a:effectLst/>
              <a:latin typeface="Open Sans" panose="020B0606030504020204" pitchFamily="34" charset="0"/>
            </a:endParaRPr>
          </a:p>
          <a:p>
            <a:pPr algn="l"/>
            <a:r>
              <a:rPr lang="el-GR" b="1" i="0" dirty="0">
                <a:solidFill>
                  <a:srgbClr val="0E3051"/>
                </a:solidFill>
                <a:effectLst/>
                <a:latin typeface="Open Sans" panose="020B0606030504020204" pitchFamily="34" charset="0"/>
              </a:rPr>
              <a:t>Κάλυψη των </a:t>
            </a:r>
            <a:r>
              <a:rPr lang="el-GR" b="1" i="0" dirty="0" err="1">
                <a:solidFill>
                  <a:srgbClr val="0E3051"/>
                </a:solidFill>
                <a:effectLst/>
                <a:latin typeface="Open Sans" panose="020B0606030504020204" pitchFamily="34" charset="0"/>
              </a:rPr>
              <a:t>οργανωτικων</a:t>
            </a:r>
            <a:r>
              <a:rPr lang="el-GR" b="1" i="0" dirty="0">
                <a:solidFill>
                  <a:srgbClr val="0E3051"/>
                </a:solidFill>
                <a:effectLst/>
                <a:latin typeface="Open Sans" panose="020B0606030504020204" pitchFamily="34" charset="0"/>
              </a:rPr>
              <a:t> </a:t>
            </a:r>
            <a:r>
              <a:rPr lang="el-GR" b="1" i="0" dirty="0" err="1">
                <a:solidFill>
                  <a:srgbClr val="0E3051"/>
                </a:solidFill>
                <a:effectLst/>
                <a:latin typeface="Open Sans" panose="020B0606030504020204" pitchFamily="34" charset="0"/>
              </a:rPr>
              <a:t>δαπανων</a:t>
            </a:r>
            <a:endParaRPr lang="el-GR" b="1" i="0" dirty="0">
              <a:solidFill>
                <a:srgbClr val="0E3051"/>
              </a:solidFill>
              <a:effectLst/>
              <a:latin typeface="Open Sans" panose="020B0606030504020204" pitchFamily="34" charset="0"/>
            </a:endParaRPr>
          </a:p>
          <a:p>
            <a:pPr algn="l"/>
            <a:r>
              <a:rPr lang="el-GR" b="1" i="0" dirty="0">
                <a:solidFill>
                  <a:srgbClr val="585858"/>
                </a:solidFill>
                <a:effectLst/>
                <a:latin typeface="Open Sans" panose="020B0606030504020204" pitchFamily="34" charset="0"/>
              </a:rPr>
              <a:t>Επιλέξιμες δαπάνες και ισχύοντες κανόνες</a:t>
            </a:r>
          </a:p>
          <a:p>
            <a:pPr algn="l"/>
            <a:r>
              <a:rPr lang="el-GR" b="0" i="0" dirty="0">
                <a:solidFill>
                  <a:srgbClr val="000000"/>
                </a:solidFill>
                <a:effectLst/>
                <a:latin typeface="Open Sans" panose="020B0606030504020204" pitchFamily="34" charset="0"/>
              </a:rPr>
              <a:t>Δαπάνες που συνδέονται άμεσα με την υλοποίηση των δραστηριοτήτων κινητικότητας – πχ. Διοργάνωση συναντήσεων με τους νέους και τις νέες που θα ταξιδέψουν ώστε να σχεδιάσουν μαζί με τους συνοδούς τη διαδρομή και το περιεχόμενο του ταξιδιού και των δραστηριοτήτων τους. </a:t>
            </a:r>
          </a:p>
          <a:p>
            <a:pPr algn="l"/>
            <a:r>
              <a:rPr lang="el-GR" b="1" i="0" dirty="0">
                <a:solidFill>
                  <a:srgbClr val="000000"/>
                </a:solidFill>
                <a:effectLst/>
                <a:latin typeface="Open Sans" panose="020B0606030504020204" pitchFamily="34" charset="0"/>
              </a:rPr>
              <a:t>Μηχανισμός χρηματοδότησης:</a:t>
            </a:r>
            <a:r>
              <a:rPr lang="el-GR" b="0" i="0" dirty="0">
                <a:solidFill>
                  <a:srgbClr val="000000"/>
                </a:solidFill>
                <a:effectLst/>
                <a:latin typeface="Open Sans" panose="020B0606030504020204" pitchFamily="34" charset="0"/>
              </a:rPr>
              <a:t> συνεισφορά στο </a:t>
            </a:r>
            <a:r>
              <a:rPr lang="el-GR" b="0" i="0" dirty="0" err="1">
                <a:solidFill>
                  <a:srgbClr val="000000"/>
                </a:solidFill>
                <a:effectLst/>
                <a:latin typeface="Open Sans" panose="020B0606030504020204" pitchFamily="34" charset="0"/>
              </a:rPr>
              <a:t>μοναδιαίο</a:t>
            </a:r>
            <a:r>
              <a:rPr lang="el-GR" b="0" i="0" dirty="0">
                <a:solidFill>
                  <a:srgbClr val="000000"/>
                </a:solidFill>
                <a:effectLst/>
                <a:latin typeface="Open Sans" panose="020B0606030504020204" pitchFamily="34" charset="0"/>
              </a:rPr>
              <a:t> κόστος.</a:t>
            </a:r>
          </a:p>
          <a:p>
            <a:pPr algn="l"/>
            <a:r>
              <a:rPr lang="el-GR" b="1" i="0" dirty="0">
                <a:solidFill>
                  <a:srgbClr val="000000"/>
                </a:solidFill>
                <a:effectLst/>
                <a:latin typeface="Open Sans" panose="020B0606030504020204" pitchFamily="34" charset="0"/>
              </a:rPr>
              <a:t>Κανόνας κατανομής:</a:t>
            </a:r>
            <a:r>
              <a:rPr lang="el-GR" b="0" i="0" dirty="0">
                <a:solidFill>
                  <a:srgbClr val="000000"/>
                </a:solidFill>
                <a:effectLst/>
                <a:latin typeface="Open Sans" panose="020B0606030504020204" pitchFamily="34" charset="0"/>
              </a:rPr>
              <a:t> βάσει του αριθμού συμμετεχόντων, εξαιρουμένων των επικεφαλής ομάδων, των συνοδών και των συντονιστών.</a:t>
            </a:r>
          </a:p>
          <a:p>
            <a:pPr algn="l"/>
            <a:r>
              <a:rPr lang="el-GR" b="1" i="0" dirty="0">
                <a:solidFill>
                  <a:srgbClr val="585858"/>
                </a:solidFill>
                <a:effectLst/>
                <a:latin typeface="Open Sans" panose="020B0606030504020204" pitchFamily="34" charset="0"/>
              </a:rPr>
              <a:t>Ποσό</a:t>
            </a:r>
          </a:p>
          <a:p>
            <a:pPr algn="l"/>
            <a:r>
              <a:rPr lang="el-GR" b="0" i="0" dirty="0">
                <a:solidFill>
                  <a:srgbClr val="000000"/>
                </a:solidFill>
                <a:effectLst/>
                <a:latin typeface="Open Sans" panose="020B0606030504020204" pitchFamily="34" charset="0"/>
              </a:rPr>
              <a:t>125 EUR ανά συμμετέχοντα</a:t>
            </a:r>
          </a:p>
          <a:p>
            <a:pPr algn="l"/>
            <a:endParaRPr lang="el-GR" b="0" i="0" dirty="0">
              <a:solidFill>
                <a:srgbClr val="000000"/>
              </a:solidFill>
              <a:effectLst/>
              <a:latin typeface="Open Sans" panose="020B0606030504020204" pitchFamily="34" charset="0"/>
            </a:endParaRPr>
          </a:p>
          <a:p>
            <a:pPr algn="l"/>
            <a:r>
              <a:rPr lang="el-GR" b="1" i="0" dirty="0" err="1">
                <a:solidFill>
                  <a:srgbClr val="0E3051"/>
                </a:solidFill>
                <a:effectLst/>
                <a:latin typeface="Open Sans" panose="020B0606030504020204" pitchFamily="34" charset="0"/>
              </a:rPr>
              <a:t>Καλυψη</a:t>
            </a:r>
            <a:r>
              <a:rPr lang="el-GR" b="1" i="0" dirty="0">
                <a:solidFill>
                  <a:srgbClr val="0E3051"/>
                </a:solidFill>
                <a:effectLst/>
                <a:latin typeface="Open Sans" panose="020B0606030504020204" pitchFamily="34" charset="0"/>
              </a:rPr>
              <a:t> των </a:t>
            </a:r>
            <a:r>
              <a:rPr lang="el-GR" b="1" i="0" dirty="0" err="1">
                <a:solidFill>
                  <a:srgbClr val="0E3051"/>
                </a:solidFill>
                <a:effectLst/>
                <a:latin typeface="Open Sans" panose="020B0606030504020204" pitchFamily="34" charset="0"/>
              </a:rPr>
              <a:t>ατομικων</a:t>
            </a:r>
            <a:r>
              <a:rPr lang="el-GR" b="1" i="0" dirty="0">
                <a:solidFill>
                  <a:srgbClr val="0E3051"/>
                </a:solidFill>
                <a:effectLst/>
                <a:latin typeface="Open Sans" panose="020B0606030504020204" pitchFamily="34" charset="0"/>
              </a:rPr>
              <a:t> </a:t>
            </a:r>
            <a:r>
              <a:rPr lang="el-GR" b="1" i="0" dirty="0" err="1">
                <a:solidFill>
                  <a:srgbClr val="0E3051"/>
                </a:solidFill>
                <a:effectLst/>
                <a:latin typeface="Open Sans" panose="020B0606030504020204" pitchFamily="34" charset="0"/>
              </a:rPr>
              <a:t>δαπανων</a:t>
            </a:r>
            <a:endParaRPr lang="el-GR" b="1" i="0" dirty="0">
              <a:solidFill>
                <a:srgbClr val="0E3051"/>
              </a:solidFill>
              <a:effectLst/>
              <a:latin typeface="Open Sans" panose="020B0606030504020204" pitchFamily="34" charset="0"/>
            </a:endParaRPr>
          </a:p>
          <a:p>
            <a:pPr algn="l"/>
            <a:r>
              <a:rPr lang="el-GR" b="1" i="0" dirty="0">
                <a:solidFill>
                  <a:srgbClr val="585858"/>
                </a:solidFill>
                <a:effectLst/>
                <a:latin typeface="Open Sans" panose="020B0606030504020204" pitchFamily="34" charset="0"/>
              </a:rPr>
              <a:t>Επιλέξιμες δαπάνες και ισχύοντες κανόνες</a:t>
            </a:r>
          </a:p>
          <a:p>
            <a:pPr algn="l"/>
            <a:r>
              <a:rPr lang="el-GR" b="0" i="0" dirty="0">
                <a:solidFill>
                  <a:srgbClr val="000000"/>
                </a:solidFill>
                <a:effectLst/>
                <a:latin typeface="Open Sans" panose="020B0606030504020204" pitchFamily="34" charset="0"/>
              </a:rPr>
              <a:t>Δαπάνες που συνδέονται με τη διαβίωση (διαμονή, διατροφή) </a:t>
            </a:r>
          </a:p>
          <a:p>
            <a:pPr algn="l"/>
            <a:r>
              <a:rPr lang="el-GR" b="1" i="0" dirty="0">
                <a:solidFill>
                  <a:srgbClr val="000000"/>
                </a:solidFill>
                <a:effectLst/>
                <a:latin typeface="Open Sans" panose="020B0606030504020204" pitchFamily="34" charset="0"/>
              </a:rPr>
              <a:t>Μηχανισμός χρηματοδότησης: </a:t>
            </a:r>
            <a:r>
              <a:rPr lang="el-GR" b="0" i="0" dirty="0">
                <a:solidFill>
                  <a:srgbClr val="000000"/>
                </a:solidFill>
                <a:effectLst/>
                <a:latin typeface="Open Sans" panose="020B0606030504020204" pitchFamily="34" charset="0"/>
              </a:rPr>
              <a:t>συνεισφορά στο </a:t>
            </a:r>
            <a:r>
              <a:rPr lang="el-GR" b="0" i="0" dirty="0" err="1">
                <a:solidFill>
                  <a:srgbClr val="000000"/>
                </a:solidFill>
                <a:effectLst/>
                <a:latin typeface="Open Sans" panose="020B0606030504020204" pitchFamily="34" charset="0"/>
              </a:rPr>
              <a:t>μοναδιαίο</a:t>
            </a:r>
            <a:r>
              <a:rPr lang="el-GR" b="0" i="0" dirty="0">
                <a:solidFill>
                  <a:srgbClr val="000000"/>
                </a:solidFill>
                <a:effectLst/>
                <a:latin typeface="Open Sans" panose="020B0606030504020204" pitchFamily="34" charset="0"/>
              </a:rPr>
              <a:t> κόστος.</a:t>
            </a:r>
          </a:p>
          <a:p>
            <a:pPr algn="l"/>
            <a:r>
              <a:rPr lang="el-GR" b="1" i="0" dirty="0">
                <a:solidFill>
                  <a:srgbClr val="000000"/>
                </a:solidFill>
                <a:effectLst/>
                <a:latin typeface="Open Sans" panose="020B0606030504020204" pitchFamily="34" charset="0"/>
              </a:rPr>
              <a:t>Κανόνας κατανομής:</a:t>
            </a:r>
            <a:r>
              <a:rPr lang="el-GR" b="0" i="0" dirty="0">
                <a:solidFill>
                  <a:srgbClr val="000000"/>
                </a:solidFill>
                <a:effectLst/>
                <a:latin typeface="Open Sans" panose="020B0606030504020204" pitchFamily="34" charset="0"/>
              </a:rPr>
              <a:t> ανάλογα με τη διάρκεια της διαμονής κάθε συμμετέχοντα, συμπεριλαμβανομένων των επικεφαλής ομάδων, των συνοδών και των συντονιστών.</a:t>
            </a:r>
          </a:p>
          <a:p>
            <a:pPr algn="l"/>
            <a:r>
              <a:rPr lang="el-GR" b="1" i="0" dirty="0">
                <a:solidFill>
                  <a:srgbClr val="585858"/>
                </a:solidFill>
                <a:effectLst/>
                <a:latin typeface="Open Sans" panose="020B0606030504020204" pitchFamily="34" charset="0"/>
              </a:rPr>
              <a:t>Ποσό</a:t>
            </a:r>
          </a:p>
          <a:p>
            <a:pPr algn="l"/>
            <a:r>
              <a:rPr lang="el-GR" b="0" i="0" dirty="0">
                <a:solidFill>
                  <a:srgbClr val="000000"/>
                </a:solidFill>
                <a:effectLst/>
                <a:latin typeface="Open Sans" panose="020B0606030504020204" pitchFamily="34" charset="0"/>
              </a:rPr>
              <a:t>78 EUR ανά συμμετέχοντα ανά ημέρα.</a:t>
            </a:r>
          </a:p>
          <a:p>
            <a:pPr algn="l"/>
            <a:r>
              <a:rPr lang="el-GR" b="0" i="0" dirty="0">
                <a:solidFill>
                  <a:srgbClr val="000000"/>
                </a:solidFill>
                <a:effectLst/>
                <a:latin typeface="Open Sans" panose="020B0606030504020204" pitchFamily="34" charset="0"/>
              </a:rPr>
              <a:t>Έως 21 ημέρες επιχορήγησης ανά συμμετέχοντα.</a:t>
            </a:r>
          </a:p>
          <a:p>
            <a:pPr algn="l"/>
            <a:endParaRPr lang="el-GR" b="0" i="0" dirty="0">
              <a:solidFill>
                <a:srgbClr val="000000"/>
              </a:solidFill>
              <a:effectLst/>
              <a:latin typeface="Open Sans" panose="020B0606030504020204" pitchFamily="34" charset="0"/>
            </a:endParaRPr>
          </a:p>
          <a:p>
            <a:pPr algn="l"/>
            <a:r>
              <a:rPr lang="el-GR" b="1" i="0" dirty="0" err="1">
                <a:solidFill>
                  <a:srgbClr val="0E3051"/>
                </a:solidFill>
                <a:effectLst/>
                <a:latin typeface="Open Sans" panose="020B0606030504020204" pitchFamily="34" charset="0"/>
              </a:rPr>
              <a:t>Στηριξη</a:t>
            </a:r>
            <a:r>
              <a:rPr lang="el-GR" b="1" i="0" dirty="0">
                <a:solidFill>
                  <a:srgbClr val="0E3051"/>
                </a:solidFill>
                <a:effectLst/>
                <a:latin typeface="Open Sans" panose="020B0606030504020204" pitchFamily="34" charset="0"/>
              </a:rPr>
              <a:t> για την </a:t>
            </a:r>
            <a:r>
              <a:rPr lang="el-GR" b="1" i="0" dirty="0" err="1">
                <a:solidFill>
                  <a:srgbClr val="0E3051"/>
                </a:solidFill>
                <a:effectLst/>
                <a:latin typeface="Open Sans" panose="020B0606030504020204" pitchFamily="34" charset="0"/>
              </a:rPr>
              <a:t>ενταξη</a:t>
            </a:r>
            <a:r>
              <a:rPr lang="el-GR" b="1" i="0" dirty="0">
                <a:solidFill>
                  <a:srgbClr val="0E3051"/>
                </a:solidFill>
                <a:effectLst/>
                <a:latin typeface="Open Sans" panose="020B0606030504020204" pitchFamily="34" charset="0"/>
              </a:rPr>
              <a:t> </a:t>
            </a:r>
          </a:p>
          <a:p>
            <a:pPr algn="l"/>
            <a:r>
              <a:rPr lang="el-GR" b="1" i="0" dirty="0">
                <a:solidFill>
                  <a:srgbClr val="0E3051"/>
                </a:solidFill>
                <a:effectLst/>
                <a:latin typeface="Open Sans" panose="020B0606030504020204" pitchFamily="34" charset="0"/>
              </a:rPr>
              <a:t>ΣΗΜΑΝΤΙΚΟ – Υπάρχουν 2 κατηγορίες σε αυτή τη δέσμη δαπανών. </a:t>
            </a:r>
          </a:p>
          <a:p>
            <a:pPr algn="l"/>
            <a:r>
              <a:rPr lang="el-GR" b="1" i="0" dirty="0">
                <a:solidFill>
                  <a:srgbClr val="0E3051"/>
                </a:solidFill>
                <a:effectLst/>
                <a:latin typeface="Open Sans" panose="020B0606030504020204" pitchFamily="34" charset="0"/>
              </a:rPr>
              <a:t>- Δαπάνες στήριξης για ένταξη </a:t>
            </a:r>
            <a:r>
              <a:rPr lang="el-GR" b="1" i="0" u="sng" dirty="0">
                <a:solidFill>
                  <a:srgbClr val="0E3051"/>
                </a:solidFill>
                <a:effectLst/>
                <a:latin typeface="Open Sans" panose="020B0606030504020204" pitchFamily="34" charset="0"/>
              </a:rPr>
              <a:t>πριν</a:t>
            </a:r>
            <a:r>
              <a:rPr lang="el-GR" b="1" i="0" dirty="0">
                <a:solidFill>
                  <a:srgbClr val="0E3051"/>
                </a:solidFill>
                <a:effectLst/>
                <a:latin typeface="Open Sans" panose="020B0606030504020204" pitchFamily="34" charset="0"/>
              </a:rPr>
              <a:t> την κινητικότητα – ανά συμμετέχοντα σε </a:t>
            </a:r>
            <a:r>
              <a:rPr lang="el-GR" b="1" i="0" dirty="0" err="1">
                <a:solidFill>
                  <a:srgbClr val="0E3051"/>
                </a:solidFill>
                <a:effectLst/>
                <a:latin typeface="Open Sans" panose="020B0606030504020204" pitchFamily="34" charset="0"/>
              </a:rPr>
              <a:t>μοναδιαίο</a:t>
            </a:r>
            <a:r>
              <a:rPr lang="el-GR" b="1" i="0" dirty="0">
                <a:solidFill>
                  <a:srgbClr val="0E3051"/>
                </a:solidFill>
                <a:effectLst/>
                <a:latin typeface="Open Sans" panose="020B0606030504020204" pitchFamily="34" charset="0"/>
              </a:rPr>
              <a:t> κόστος </a:t>
            </a:r>
          </a:p>
          <a:p>
            <a:pPr algn="l"/>
            <a:r>
              <a:rPr lang="el-GR" b="1" i="0" dirty="0">
                <a:solidFill>
                  <a:srgbClr val="0E3051"/>
                </a:solidFill>
                <a:effectLst/>
                <a:latin typeface="Open Sans" panose="020B0606030504020204" pitchFamily="34" charset="0"/>
              </a:rPr>
              <a:t>- Πρόσθετες δαπάνες στους συμμετέχοντες για τυχόν έξοδα που γίνονται </a:t>
            </a:r>
            <a:r>
              <a:rPr lang="el-GR" b="1" i="0" u="sng" dirty="0">
                <a:solidFill>
                  <a:srgbClr val="0E3051"/>
                </a:solidFill>
                <a:effectLst/>
                <a:latin typeface="Open Sans" panose="020B0606030504020204" pitchFamily="34" charset="0"/>
              </a:rPr>
              <a:t>κατά τη διάρκεια </a:t>
            </a:r>
            <a:r>
              <a:rPr lang="el-GR" b="1" i="0" dirty="0">
                <a:solidFill>
                  <a:srgbClr val="0E3051"/>
                </a:solidFill>
                <a:effectLst/>
                <a:latin typeface="Open Sans" panose="020B0606030504020204" pitchFamily="34" charset="0"/>
              </a:rPr>
              <a:t>της κινητικότητας – με βάση πραγματικών δαπανών που μπορούν να εγκριθούν προς αποζημίωση εφόσον υπάρχουν τα απαραίτητα αποδεικτικά έγγραφα. </a:t>
            </a:r>
          </a:p>
          <a:p>
            <a:pPr algn="l"/>
            <a:endParaRPr lang="el-GR" b="1" i="0" dirty="0">
              <a:solidFill>
                <a:srgbClr val="0E3051"/>
              </a:solidFill>
              <a:effectLst/>
              <a:latin typeface="Open Sans" panose="020B0606030504020204" pitchFamily="34" charset="0"/>
            </a:endParaRPr>
          </a:p>
          <a:p>
            <a:pPr algn="l"/>
            <a:r>
              <a:rPr lang="el-GR" b="1" i="0" dirty="0">
                <a:solidFill>
                  <a:srgbClr val="585858"/>
                </a:solidFill>
                <a:effectLst/>
                <a:latin typeface="Open Sans" panose="020B0606030504020204" pitchFamily="34" charset="0"/>
              </a:rPr>
              <a:t>Επιλέξιμες δαπάνες και ισχύοντες κανόνες</a:t>
            </a:r>
          </a:p>
          <a:p>
            <a:pPr algn="l"/>
            <a:r>
              <a:rPr lang="el-GR" b="0" i="0" dirty="0">
                <a:solidFill>
                  <a:srgbClr val="000000"/>
                </a:solidFill>
                <a:effectLst/>
                <a:latin typeface="Open Sans" panose="020B0606030504020204" pitchFamily="34" charset="0"/>
              </a:rPr>
              <a:t>Δαπάνες που αφορούν τη διοργάνωση δραστηριοτήτων κινητικότητας για συμμετέχοντες με λιγότερες ευκαιρίες. Πχ. Πριν την κινητικότητα, εκπαιδεύσεις συνοδών σε θέματα ασφάλειας και υγείας για στήριξη ταξιδιωτών με κινητικές δυσκολίες. </a:t>
            </a:r>
          </a:p>
          <a:p>
            <a:pPr algn="l"/>
            <a:r>
              <a:rPr lang="el-GR" b="1" i="0" dirty="0">
                <a:solidFill>
                  <a:srgbClr val="000000"/>
                </a:solidFill>
                <a:effectLst/>
                <a:latin typeface="Open Sans" panose="020B0606030504020204" pitchFamily="34" charset="0"/>
              </a:rPr>
              <a:t>Μηχανισμός χρηματοδότησης: </a:t>
            </a:r>
            <a:r>
              <a:rPr lang="el-GR" b="0" i="0" dirty="0">
                <a:solidFill>
                  <a:srgbClr val="000000"/>
                </a:solidFill>
                <a:effectLst/>
                <a:latin typeface="Open Sans" panose="020B0606030504020204" pitchFamily="34" charset="0"/>
              </a:rPr>
              <a:t>συνεισφορά στο </a:t>
            </a:r>
            <a:r>
              <a:rPr lang="el-GR" b="0" i="0" dirty="0" err="1">
                <a:solidFill>
                  <a:srgbClr val="000000"/>
                </a:solidFill>
                <a:effectLst/>
                <a:latin typeface="Open Sans" panose="020B0606030504020204" pitchFamily="34" charset="0"/>
              </a:rPr>
              <a:t>μοναδιαίο</a:t>
            </a:r>
            <a:r>
              <a:rPr lang="el-GR" b="0" i="0" dirty="0">
                <a:solidFill>
                  <a:srgbClr val="000000"/>
                </a:solidFill>
                <a:effectLst/>
                <a:latin typeface="Open Sans" panose="020B0606030504020204" pitchFamily="34" charset="0"/>
              </a:rPr>
              <a:t> κόστος.</a:t>
            </a:r>
          </a:p>
          <a:p>
            <a:pPr algn="l"/>
            <a:r>
              <a:rPr lang="el-GR" b="1" i="0" dirty="0">
                <a:solidFill>
                  <a:srgbClr val="000000"/>
                </a:solidFill>
                <a:effectLst/>
                <a:latin typeface="Open Sans" panose="020B0606030504020204" pitchFamily="34" charset="0"/>
              </a:rPr>
              <a:t>Κανόνας κατανομής: </a:t>
            </a:r>
            <a:r>
              <a:rPr lang="el-GR" b="0" i="0" dirty="0">
                <a:solidFill>
                  <a:srgbClr val="000000"/>
                </a:solidFill>
                <a:effectLst/>
                <a:latin typeface="Open Sans" panose="020B0606030504020204" pitchFamily="34" charset="0"/>
              </a:rPr>
              <a:t>βάσει του αριθμού συμμετεχόντων με λιγότερες ευκαιρίες, εξαιρουμένων των επικεφαλής ομάδων, των συνοδών και των συντονιστών.</a:t>
            </a:r>
          </a:p>
          <a:p>
            <a:pPr algn="l"/>
            <a:r>
              <a:rPr lang="el-GR" b="1" i="0" dirty="0">
                <a:solidFill>
                  <a:srgbClr val="585858"/>
                </a:solidFill>
                <a:effectLst/>
                <a:latin typeface="Open Sans" panose="020B0606030504020204" pitchFamily="34" charset="0"/>
              </a:rPr>
              <a:t>Ποσό</a:t>
            </a:r>
          </a:p>
          <a:p>
            <a:pPr algn="l"/>
            <a:r>
              <a:rPr lang="el-GR" b="0" i="0" dirty="0">
                <a:solidFill>
                  <a:srgbClr val="000000"/>
                </a:solidFill>
                <a:effectLst/>
                <a:latin typeface="Open Sans" panose="020B0606030504020204" pitchFamily="34" charset="0"/>
              </a:rPr>
              <a:t>125 EUR ανά συμμετέχοντα</a:t>
            </a:r>
          </a:p>
          <a:p>
            <a:pPr algn="l"/>
            <a:endParaRPr lang="el-GR" b="0" i="0" dirty="0">
              <a:solidFill>
                <a:srgbClr val="000000"/>
              </a:solidFill>
              <a:effectLst/>
              <a:latin typeface="Open Sans" panose="020B0606030504020204" pitchFamily="34" charset="0"/>
            </a:endParaRPr>
          </a:p>
          <a:p>
            <a:pPr algn="l"/>
            <a:r>
              <a:rPr lang="el-GR" b="0" i="0" dirty="0">
                <a:solidFill>
                  <a:srgbClr val="000000"/>
                </a:solidFill>
                <a:effectLst/>
                <a:latin typeface="Open Sans" panose="020B0606030504020204" pitchFamily="34" charset="0"/>
              </a:rPr>
              <a:t>Πρόσθετες δαπάνες άμεσα συνδεόμενες με συμμετέχοντες με λιγότερες ευκαιρίες και τους συνοδούς τους, συμπεριλαμβανομένων των επικεφαλής ομάδων και των συντονιστών ΠΧ ενοικίαση </a:t>
            </a:r>
            <a:r>
              <a:rPr lang="el-GR" b="0" i="0" dirty="0" err="1">
                <a:solidFill>
                  <a:srgbClr val="000000"/>
                </a:solidFill>
                <a:effectLst/>
                <a:latin typeface="Open Sans" panose="020B0606030504020204" pitchFamily="34" charset="0"/>
              </a:rPr>
              <a:t>αμαξιδίου</a:t>
            </a:r>
            <a:r>
              <a:rPr lang="el-GR" b="0" i="0" dirty="0">
                <a:solidFill>
                  <a:srgbClr val="000000"/>
                </a:solidFill>
                <a:effectLst/>
                <a:latin typeface="Open Sans" panose="020B0606030504020204" pitchFamily="34" charset="0"/>
              </a:rPr>
              <a:t> ή άλλου εξοπλισμού που κρίνεται απαραίτητος για τη διευκόλυνση της μετακίνησης </a:t>
            </a:r>
          </a:p>
          <a:p>
            <a:pPr algn="l"/>
            <a:r>
              <a:rPr lang="el-GR" b="0" i="0" dirty="0">
                <a:solidFill>
                  <a:srgbClr val="000000"/>
                </a:solidFill>
                <a:effectLst/>
                <a:latin typeface="Open Sans" panose="020B0606030504020204" pitchFamily="34" charset="0"/>
              </a:rPr>
              <a:t>(περιλαμβανομένων αιτιολογημένων δαπανών μετακίνησης και διαβίωσης, εφόσον δεν έχει ζητηθεί επιχορήγηση για τους εν λόγω συμμετέχοντες από τις κατηγορίες προϋπολογισμού «Δαπάνες μετακίνησης» και «Επιχορήγηση για την κάλυψη ατομικών δαπανών»).</a:t>
            </a:r>
          </a:p>
          <a:p>
            <a:pPr algn="l"/>
            <a:r>
              <a:rPr lang="el-GR" b="1" i="0" dirty="0">
                <a:solidFill>
                  <a:srgbClr val="000000"/>
                </a:solidFill>
                <a:effectLst/>
                <a:latin typeface="Open Sans" panose="020B0606030504020204" pitchFamily="34" charset="0"/>
              </a:rPr>
              <a:t>Μηχανισμός χρηματοδότησης:</a:t>
            </a:r>
            <a:r>
              <a:rPr lang="el-GR" b="0" i="0" dirty="0">
                <a:solidFill>
                  <a:srgbClr val="000000"/>
                </a:solidFill>
                <a:effectLst/>
                <a:latin typeface="Open Sans" panose="020B0606030504020204" pitchFamily="34" charset="0"/>
              </a:rPr>
              <a:t> πραγματικές δαπάνες.</a:t>
            </a:r>
          </a:p>
          <a:p>
            <a:pPr algn="l"/>
            <a:r>
              <a:rPr lang="el-GR" b="1" i="0" dirty="0">
                <a:solidFill>
                  <a:srgbClr val="000000"/>
                </a:solidFill>
                <a:effectLst/>
                <a:latin typeface="Open Sans" panose="020B0606030504020204" pitchFamily="34" charset="0"/>
              </a:rPr>
              <a:t>Κανόνας κατανομής:</a:t>
            </a:r>
            <a:r>
              <a:rPr lang="el-GR" b="0" i="0" dirty="0">
                <a:solidFill>
                  <a:srgbClr val="000000"/>
                </a:solidFill>
                <a:effectLst/>
                <a:latin typeface="Open Sans" panose="020B0606030504020204" pitchFamily="34" charset="0"/>
              </a:rPr>
              <a:t> το αίτημα πρέπει να αιτιολογείται από τον αιτούντα και να έχει εγκριθεί από την Εθνική Υπηρεσία για αποζημίωση με βάση παραστατικών που αποδεικνύουν την ολοκλήρωση της δαπάνης (π.χ. τιμολόγιο, απόδειξη) </a:t>
            </a:r>
          </a:p>
          <a:p>
            <a:pPr algn="l"/>
            <a:r>
              <a:rPr lang="el-GR" b="1" i="0" dirty="0">
                <a:solidFill>
                  <a:srgbClr val="585858"/>
                </a:solidFill>
                <a:effectLst/>
                <a:latin typeface="Open Sans" panose="020B0606030504020204" pitchFamily="34" charset="0"/>
              </a:rPr>
              <a:t>Ποσό</a:t>
            </a:r>
          </a:p>
          <a:p>
            <a:pPr algn="l"/>
            <a:r>
              <a:rPr lang="el-GR" b="0" i="0" dirty="0">
                <a:solidFill>
                  <a:srgbClr val="000000"/>
                </a:solidFill>
                <a:effectLst/>
                <a:latin typeface="Open Sans" panose="020B0606030504020204" pitchFamily="34" charset="0"/>
              </a:rPr>
              <a:t>100 % των επιλέξιμων δαπανών</a:t>
            </a: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29</a:t>
            </a:fld>
            <a:endParaRPr lang="en-US"/>
          </a:p>
        </p:txBody>
      </p:sp>
    </p:spTree>
    <p:extLst>
      <p:ext uri="{BB962C8B-B14F-4D97-AF65-F5344CB8AC3E}">
        <p14:creationId xmlns:p14="http://schemas.microsoft.com/office/powerpoint/2010/main" val="370189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Το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είναι μια σχετικά καινούργια πρωτοβουλία που ανήκει, από το 2018 έχει δημιουργηθεί, στο πρόγραμμα </a:t>
            </a:r>
            <a:r>
              <a:rPr lang="el-GR" b="0" i="0" dirty="0" err="1">
                <a:solidFill>
                  <a:srgbClr val="757575"/>
                </a:solidFill>
                <a:effectLst/>
                <a:latin typeface="Arial" panose="020B0604020202020204" pitchFamily="34" charset="0"/>
              </a:rPr>
              <a:t>Erasmus</a:t>
            </a:r>
            <a:r>
              <a:rPr lang="el-GR" b="0" i="0" dirty="0">
                <a:solidFill>
                  <a:srgbClr val="757575"/>
                </a:solidFill>
                <a:effectLst/>
                <a:latin typeface="Arial" panose="020B0604020202020204" pitchFamily="34" charset="0"/>
              </a:rPr>
              <a:t>+. Επιγραμματικά να πούμε τι είναι το πρόγραμμα Ε+ για όσους δεν το γνωρίζουν. </a:t>
            </a:r>
            <a:endParaRPr lang="en-US" b="0" i="0" dirty="0">
              <a:solidFill>
                <a:srgbClr val="757575"/>
              </a:solidFill>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Mangal" panose="02040503050203030202" pitchFamily="18" charset="0"/>
              </a:rPr>
              <a:t>Το </a:t>
            </a:r>
            <a:r>
              <a:rPr lang="el-GR" sz="1800" dirty="0" err="1">
                <a:effectLst/>
                <a:latin typeface="Calibri" panose="020F0502020204030204" pitchFamily="34" charset="0"/>
                <a:ea typeface="Calibri" panose="020F0502020204030204" pitchFamily="34" charset="0"/>
                <a:cs typeface="Mangal" panose="02040503050203030202" pitchFamily="18" charset="0"/>
              </a:rPr>
              <a:t>Erasmus</a:t>
            </a:r>
            <a:r>
              <a:rPr lang="el-GR" sz="1800" dirty="0">
                <a:effectLst/>
                <a:latin typeface="Calibri" panose="020F0502020204030204" pitchFamily="34" charset="0"/>
                <a:ea typeface="Calibri" panose="020F0502020204030204" pitchFamily="34" charset="0"/>
                <a:cs typeface="Mangal" panose="02040503050203030202" pitchFamily="18" charset="0"/>
              </a:rPr>
              <a:t>+ είναι το πρόγραμμα της ΕΕ που αφορά τους </a:t>
            </a:r>
            <a:r>
              <a:rPr lang="el-GR" sz="1800" b="1" dirty="0">
                <a:effectLst/>
                <a:latin typeface="Calibri" panose="020F0502020204030204" pitchFamily="34" charset="0"/>
                <a:ea typeface="Calibri" panose="020F0502020204030204" pitchFamily="34" charset="0"/>
                <a:cs typeface="Mangal" panose="02040503050203030202" pitchFamily="18" charset="0"/>
              </a:rPr>
              <a:t>τομείς της εκπαίδευσης, της κατάρτισης, της νεολαίας και του αθλητισμού</a:t>
            </a:r>
            <a:r>
              <a:rPr lang="el-GR" sz="1800" dirty="0">
                <a:effectLst/>
                <a:latin typeface="Calibri" panose="020F0502020204030204" pitchFamily="34" charset="0"/>
                <a:ea typeface="Calibri" panose="020F0502020204030204" pitchFamily="34" charset="0"/>
                <a:cs typeface="Mangal" panose="02040503050203030202"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Mangal" panose="02040503050203030202" pitchFamily="18" charset="0"/>
              </a:rPr>
              <a:t>Ο γενικός στόχος του προγράμματος είναι, μέσω της διά βίου μάθησης, να υποστηρίξει την εκπαιδευτική, επαγγελματική και προσωπική ανάπτυξη των ατόμων που συμμετέχουν στην εκπαίδευση, την κατάρτιση, τη νεολαία και τον αθλητισμό, στην Ευρώπη και πέραν αυτής, συμβάλλοντας κατ’ αυτόν τον τρόπο στη βιώσιμη ανάπτυξη, τη δημιουργία ποιοτικών θέσεων εργασίας και τη διαμόρφωση κοινωνικής συνοχής, την προώθηση της καινοτομίας και την ενίσχυση της ευρωπαϊκής ταυτότητας και της ενεργού συμμετοχής στα κοινά.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Mangal" panose="02040503050203030202" pitchFamily="18" charset="0"/>
              </a:rPr>
              <a:t>To </a:t>
            </a:r>
            <a:r>
              <a:rPr lang="el-GR" sz="1800" dirty="0">
                <a:effectLst/>
                <a:latin typeface="Calibri" panose="020F0502020204030204" pitchFamily="34" charset="0"/>
                <a:ea typeface="Calibri" panose="020F0502020204030204" pitchFamily="34" charset="0"/>
                <a:cs typeface="Mangal" panose="02040503050203030202" pitchFamily="18" charset="0"/>
              </a:rPr>
              <a:t>πρόγραμμα έχει </a:t>
            </a:r>
            <a:r>
              <a:rPr lang="en-US" sz="1800" dirty="0">
                <a:effectLst/>
                <a:latin typeface="Calibri" panose="020F0502020204030204" pitchFamily="34" charset="0"/>
                <a:ea typeface="Calibri" panose="020F0502020204030204" pitchFamily="34" charset="0"/>
                <a:cs typeface="Mangal" panose="02040503050203030202" pitchFamily="18" charset="0"/>
              </a:rPr>
              <a:t>7</a:t>
            </a:r>
            <a:r>
              <a:rPr lang="el-GR" sz="1800" dirty="0" err="1">
                <a:effectLst/>
                <a:latin typeface="Calibri" panose="020F0502020204030204" pitchFamily="34" charset="0"/>
                <a:ea typeface="Calibri" panose="020F0502020204030204" pitchFamily="34" charset="0"/>
                <a:cs typeface="Mangal" panose="02040503050203030202" pitchFamily="18" charset="0"/>
              </a:rPr>
              <a:t>ετή</a:t>
            </a:r>
            <a:r>
              <a:rPr lang="el-GR" sz="1800" dirty="0">
                <a:effectLst/>
                <a:latin typeface="Calibri" panose="020F0502020204030204" pitchFamily="34" charset="0"/>
                <a:ea typeface="Calibri" panose="020F0502020204030204" pitchFamily="34" charset="0"/>
                <a:cs typeface="Mangal" panose="02040503050203030202" pitchFamily="18" charset="0"/>
              </a:rPr>
              <a:t> κύκλο υλοποίησης. Επί του παρόντος διανύουμε την περίοδο 2021-2027. </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Mangal" panose="02040503050203030202" pitchFamily="18" charset="0"/>
            </a:endParaRPr>
          </a:p>
          <a:p>
            <a:r>
              <a:rPr lang="el-GR" dirty="0"/>
              <a:t>Το πρόγραμμα χωρίζεται σε 3 </a:t>
            </a:r>
            <a:r>
              <a:rPr lang="el-GR" b="1" dirty="0"/>
              <a:t>Βασικές Δράσεις. ΒΔ1 Κινητικότητα Ατόμων, ΒΔ2 Συνεργασία μεταξύ Οργανισμών και Ιδρυμάτων,  ΒΔ3 Στήριξη για Χάραξη Πολιτικής και Συνεργασίας. </a:t>
            </a:r>
          </a:p>
          <a:p>
            <a:endParaRPr lang="el-GR" b="1" dirty="0"/>
          </a:p>
          <a:p>
            <a:r>
              <a:rPr lang="el-GR" dirty="0"/>
              <a:t> Η Δράση </a:t>
            </a:r>
            <a:r>
              <a:rPr lang="en-US" dirty="0" err="1"/>
              <a:t>DiscoverEU</a:t>
            </a:r>
            <a:r>
              <a:rPr lang="en-US" dirty="0"/>
              <a:t> </a:t>
            </a:r>
            <a:r>
              <a:rPr lang="el-GR" dirty="0"/>
              <a:t>ανήκει στη Βασική Δράση 1, που είναι η Δράση που αφορά στις κινητικότητες, και στον Τομέα νεολαίας. </a:t>
            </a:r>
          </a:p>
          <a:p>
            <a:endParaRPr lang="el-GR" sz="18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Mangal" panose="02040503050203030202" pitchFamily="18" charset="0"/>
              </a:rPr>
              <a:t>Ως προς την εφαρμογή των κύκλων των προσκλήσεων των δράσεων – δηλ. τη διαχείριση ολόκληρου του κύκλου ζωής των δράσεων, από την προώθηση του προγράμματος, την αξιολόγηση των αιτήσεων επιχορήγησης και την παρακολούθηση των σχεδίων έως τη διάδοση των αποτελεσμάτων των σχεδίων και του προγράμματος - υπάρχουν</a:t>
            </a:r>
            <a:r>
              <a:rPr lang="el-GR" sz="1800" b="1" dirty="0">
                <a:effectLst/>
                <a:latin typeface="Calibri" panose="020F0502020204030204" pitchFamily="34" charset="0"/>
                <a:ea typeface="Calibri" panose="020F0502020204030204" pitchFamily="34" charset="0"/>
                <a:cs typeface="Mangal" panose="02040503050203030202" pitchFamily="18" charset="0"/>
              </a:rPr>
              <a:t> 2 διαφορετικά επίπεδα</a:t>
            </a:r>
            <a:r>
              <a:rPr lang="en-US" sz="1800" b="1" dirty="0">
                <a:effectLst/>
                <a:latin typeface="Calibri" panose="020F0502020204030204" pitchFamily="34" charset="0"/>
                <a:ea typeface="Calibri" panose="020F0502020204030204" pitchFamily="34" charset="0"/>
                <a:cs typeface="Mangal" panose="02040503050203030202" pitchFamily="18" charset="0"/>
              </a:rPr>
              <a:t>: </a:t>
            </a:r>
            <a:endParaRPr lang="el-GR" sz="1800" b="1"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b="1" dirty="0">
              <a:effectLst/>
              <a:latin typeface="Calibri" panose="020F0502020204030204" pitchFamily="34" charset="0"/>
              <a:ea typeface="Calibri" panose="020F0502020204030204" pitchFamily="34" charset="0"/>
              <a:cs typeface="Mangal" panose="02040503050203030202" pitchFamily="18" charset="0"/>
            </a:endParaRPr>
          </a:p>
          <a:p>
            <a:r>
              <a:rPr lang="el-GR" sz="1800" dirty="0">
                <a:effectLst/>
                <a:latin typeface="Calibri" panose="020F0502020204030204" pitchFamily="34" charset="0"/>
                <a:ea typeface="Calibri" panose="020F0502020204030204" pitchFamily="34" charset="0"/>
                <a:cs typeface="Mangal" panose="02040503050203030202" pitchFamily="18" charset="0"/>
              </a:rPr>
              <a:t>Επίπεδο κεντρικής (άμεσης) διαχείρισης</a:t>
            </a:r>
            <a:r>
              <a:rPr lang="en-US" sz="1800" dirty="0">
                <a:effectLst/>
                <a:latin typeface="Calibri" panose="020F0502020204030204" pitchFamily="34" charset="0"/>
                <a:ea typeface="Calibri" panose="020F0502020204030204" pitchFamily="34" charset="0"/>
                <a:cs typeface="Mangal" panose="02040503050203030202" pitchFamily="18" charset="0"/>
              </a:rPr>
              <a:t>: </a:t>
            </a:r>
            <a:r>
              <a:rPr lang="el-GR" sz="1800" dirty="0">
                <a:effectLst/>
                <a:latin typeface="Calibri" panose="020F0502020204030204" pitchFamily="34" charset="0"/>
                <a:ea typeface="Calibri" panose="020F0502020204030204" pitchFamily="34" charset="0"/>
                <a:cs typeface="Mangal" panose="02040503050203030202" pitchFamily="18" charset="0"/>
              </a:rPr>
              <a:t>Σε ευρωπαϊκό επίπεδο, ο </a:t>
            </a:r>
            <a:r>
              <a:rPr lang="el-GR" sz="1800" b="1" dirty="0">
                <a:effectLst/>
                <a:latin typeface="Calibri" panose="020F0502020204030204" pitchFamily="34" charset="0"/>
                <a:ea typeface="Calibri" panose="020F0502020204030204" pitchFamily="34" charset="0"/>
                <a:cs typeface="Mangal" panose="02040503050203030202" pitchFamily="18" charset="0"/>
              </a:rPr>
              <a:t>Ευρωπαϊκός Εκτελεστικός Οργανισμός Εκπαίδευσης και Πολιτισμού της Ευρωπαϊκής Επιτροπής (EACEA) </a:t>
            </a:r>
            <a:r>
              <a:rPr lang="el-GR" sz="1800" dirty="0">
                <a:effectLst/>
                <a:latin typeface="Calibri" panose="020F0502020204030204" pitchFamily="34" charset="0"/>
                <a:ea typeface="Calibri" panose="020F0502020204030204" pitchFamily="34" charset="0"/>
                <a:cs typeface="Mangal" panose="02040503050203030202" pitchFamily="18" charset="0"/>
              </a:rPr>
              <a:t>είναι υπεύθυνος για την υλοποίηση μερικών δράσεων του προγράμματος </a:t>
            </a:r>
            <a:r>
              <a:rPr lang="el-GR" sz="1800" dirty="0" err="1">
                <a:effectLst/>
                <a:latin typeface="Calibri" panose="020F0502020204030204" pitchFamily="34" charset="0"/>
                <a:ea typeface="Calibri" panose="020F0502020204030204" pitchFamily="34" charset="0"/>
                <a:cs typeface="Mangal" panose="02040503050203030202" pitchFamily="18" charset="0"/>
              </a:rPr>
              <a:t>Erasmus</a:t>
            </a:r>
            <a:r>
              <a:rPr lang="el-GR" sz="1800" dirty="0">
                <a:effectLst/>
                <a:latin typeface="Calibri" panose="020F0502020204030204" pitchFamily="34" charset="0"/>
                <a:ea typeface="Calibri" panose="020F0502020204030204" pitchFamily="34" charset="0"/>
                <a:cs typeface="Mangal" panose="02040503050203030202" pitchFamily="18" charset="0"/>
              </a:rPr>
              <a:t>+. </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endParaRPr lang="en-US" sz="1800" dirty="0">
              <a:effectLst/>
              <a:latin typeface="Calibri" panose="020F0502020204030204" pitchFamily="34" charset="0"/>
              <a:ea typeface="Calibri" panose="020F0502020204030204" pitchFamily="34" charset="0"/>
              <a:cs typeface="Mangal" panose="02040503050203030202" pitchFamily="18" charset="0"/>
            </a:endParaRPr>
          </a:p>
          <a:p>
            <a:r>
              <a:rPr lang="el-GR" sz="1800" dirty="0">
                <a:effectLst/>
                <a:latin typeface="Calibri" panose="020F0502020204030204" pitchFamily="34" charset="0"/>
                <a:ea typeface="Calibri" panose="020F0502020204030204" pitchFamily="34" charset="0"/>
                <a:cs typeface="Mangal" panose="02040503050203030202" pitchFamily="18" charset="0"/>
              </a:rPr>
              <a:t>Επίπεδο αποκεντρωμένης (έμμεσης) διαχείριση</a:t>
            </a:r>
            <a:r>
              <a:rPr lang="en-US" sz="1800" dirty="0">
                <a:effectLst/>
                <a:latin typeface="Calibri" panose="020F0502020204030204" pitchFamily="34" charset="0"/>
                <a:ea typeface="Calibri" panose="020F0502020204030204" pitchFamily="34" charset="0"/>
                <a:cs typeface="Mangal" panose="02040503050203030202" pitchFamily="18" charset="0"/>
              </a:rPr>
              <a:t>: </a:t>
            </a:r>
            <a:r>
              <a:rPr lang="el-GR" sz="1800" dirty="0">
                <a:effectLst/>
                <a:latin typeface="Calibri" panose="020F0502020204030204" pitchFamily="34" charset="0"/>
                <a:ea typeface="Calibri" panose="020F0502020204030204" pitchFamily="34" charset="0"/>
                <a:cs typeface="Mangal" panose="02040503050203030202" pitchFamily="18" charset="0"/>
              </a:rPr>
              <a:t>το επίπεδο στο οποίο πραγματοποιείται κυρίως η υλοποίηση του προγράμματος </a:t>
            </a:r>
            <a:r>
              <a:rPr lang="el-GR" sz="1800" dirty="0" err="1">
                <a:effectLst/>
                <a:latin typeface="Calibri" panose="020F0502020204030204" pitchFamily="34" charset="0"/>
                <a:ea typeface="Calibri" panose="020F0502020204030204" pitchFamily="34" charset="0"/>
                <a:cs typeface="Mangal" panose="02040503050203030202" pitchFamily="18" charset="0"/>
              </a:rPr>
              <a:t>Erasmus</a:t>
            </a:r>
            <a:r>
              <a:rPr lang="el-GR" sz="1800" dirty="0">
                <a:effectLst/>
                <a:latin typeface="Calibri" panose="020F0502020204030204" pitchFamily="34" charset="0"/>
                <a:ea typeface="Calibri" panose="020F0502020204030204" pitchFamily="34" charset="0"/>
                <a:cs typeface="Mangal" panose="02040503050203030202" pitchFamily="18" charset="0"/>
              </a:rPr>
              <a:t>+. Η Ευρωπαϊκή Επιτροπή αναθέτει καθήκοντα εκτέλεσης του προϋπολογισμού στις ΕΥ. Το σκεπτικό αυτής της προσέγγισης είναι η όσο το δυνατόν μεγαλύτερη εγγύτητα του </a:t>
            </a:r>
            <a:r>
              <a:rPr lang="el-GR" sz="1800" dirty="0" err="1">
                <a:effectLst/>
                <a:latin typeface="Calibri" panose="020F0502020204030204" pitchFamily="34" charset="0"/>
                <a:ea typeface="Calibri" panose="020F0502020204030204" pitchFamily="34" charset="0"/>
                <a:cs typeface="Mangal" panose="02040503050203030202" pitchFamily="18" charset="0"/>
              </a:rPr>
              <a:t>Erasmus</a:t>
            </a:r>
            <a:r>
              <a:rPr lang="el-GR" sz="1800" dirty="0">
                <a:effectLst/>
                <a:latin typeface="Calibri" panose="020F0502020204030204" pitchFamily="34" charset="0"/>
                <a:ea typeface="Calibri" panose="020F0502020204030204" pitchFamily="34" charset="0"/>
                <a:cs typeface="Mangal" panose="02040503050203030202" pitchFamily="18" charset="0"/>
              </a:rPr>
              <a:t>+ με τους δικαιούχους του και η προσαρμογή στην πολυμορφία των εθνικών συστημάτων για την εκπαίδευση, την κατάρτιση και τη νεολαία. </a:t>
            </a: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3</a:t>
            </a:fld>
            <a:endParaRPr lang="en-US"/>
          </a:p>
        </p:txBody>
      </p:sp>
    </p:spTree>
    <p:extLst>
      <p:ext uri="{BB962C8B-B14F-4D97-AF65-F5344CB8AC3E}">
        <p14:creationId xmlns:p14="http://schemas.microsoft.com/office/powerpoint/2010/main" val="409523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1" i="0" dirty="0">
                <a:solidFill>
                  <a:srgbClr val="0E3051"/>
                </a:solidFill>
                <a:effectLst/>
                <a:latin typeface="Open Sans" panose="020B0606030504020204" pitchFamily="34" charset="0"/>
              </a:rPr>
              <a:t>Έκτακτες </a:t>
            </a:r>
            <a:r>
              <a:rPr lang="el-GR" b="1" i="0" dirty="0" err="1">
                <a:solidFill>
                  <a:srgbClr val="0E3051"/>
                </a:solidFill>
                <a:effectLst/>
                <a:latin typeface="Open Sans" panose="020B0606030504020204" pitchFamily="34" charset="0"/>
              </a:rPr>
              <a:t>δαπανες</a:t>
            </a:r>
            <a:endParaRPr lang="el-GR" b="1" i="0" dirty="0">
              <a:solidFill>
                <a:srgbClr val="0E3051"/>
              </a:solidFill>
              <a:effectLst/>
              <a:latin typeface="Open Sans" panose="020B0606030504020204" pitchFamily="34" charset="0"/>
            </a:endParaRPr>
          </a:p>
          <a:p>
            <a:pPr algn="l"/>
            <a:r>
              <a:rPr lang="el-GR" b="1" i="0" dirty="0">
                <a:solidFill>
                  <a:srgbClr val="585858"/>
                </a:solidFill>
                <a:effectLst/>
                <a:latin typeface="Open Sans" panose="020B0606030504020204" pitchFamily="34" charset="0"/>
              </a:rPr>
              <a:t>Επιλέξιμες δαπάνες και ισχύοντες κανόνες</a:t>
            </a:r>
          </a:p>
          <a:p>
            <a:pPr algn="l"/>
            <a:r>
              <a:rPr lang="el-GR" b="0" i="0" dirty="0">
                <a:solidFill>
                  <a:srgbClr val="000000"/>
                </a:solidFill>
                <a:effectLst/>
                <a:latin typeface="Open Sans" panose="020B0606030504020204" pitchFamily="34" charset="0"/>
              </a:rPr>
              <a:t>Δαπάνες για την παροχή οικονομικής εγγύησης, εφόσον τη ζητήσει ο Εθνικός Οργανισμός.</a:t>
            </a:r>
          </a:p>
          <a:p>
            <a:pPr algn="l"/>
            <a:r>
              <a:rPr lang="el-GR" b="0" i="0" dirty="0">
                <a:solidFill>
                  <a:srgbClr val="000000"/>
                </a:solidFill>
                <a:effectLst/>
                <a:latin typeface="Open Sans" panose="020B0606030504020204" pitchFamily="34" charset="0"/>
              </a:rPr>
              <a:t>Θεώρηση (</a:t>
            </a:r>
            <a:r>
              <a:rPr lang="en-US" b="0" i="0" dirty="0">
                <a:solidFill>
                  <a:srgbClr val="000000"/>
                </a:solidFill>
                <a:effectLst/>
                <a:latin typeface="Open Sans" panose="020B0606030504020204" pitchFamily="34" charset="0"/>
              </a:rPr>
              <a:t>visa) </a:t>
            </a:r>
            <a:r>
              <a:rPr lang="el-GR" b="0" i="0" dirty="0">
                <a:solidFill>
                  <a:srgbClr val="000000"/>
                </a:solidFill>
                <a:effectLst/>
                <a:latin typeface="Open Sans" panose="020B0606030504020204" pitchFamily="34" charset="0"/>
              </a:rPr>
              <a:t>και σχετικές δαπάνες, άδειες παραμονής, εμβολιασμοί, ιατρικές βεβαιώσεις</a:t>
            </a:r>
            <a:r>
              <a:rPr lang="en-US" b="0" i="0" dirty="0">
                <a:solidFill>
                  <a:srgbClr val="000000"/>
                </a:solidFill>
                <a:effectLst/>
                <a:latin typeface="Open Sans" panose="020B0606030504020204" pitchFamily="34" charset="0"/>
              </a:rPr>
              <a:t> – </a:t>
            </a:r>
            <a:r>
              <a:rPr lang="el-GR" b="0" i="0" dirty="0">
                <a:solidFill>
                  <a:srgbClr val="000000"/>
                </a:solidFill>
                <a:effectLst/>
                <a:latin typeface="Open Sans" panose="020B0606030504020204" pitchFamily="34" charset="0"/>
              </a:rPr>
              <a:t>εάν κρίνονται απαραίτητες </a:t>
            </a:r>
          </a:p>
          <a:p>
            <a:pPr algn="l"/>
            <a:r>
              <a:rPr lang="el-GR" b="1" i="0" dirty="0">
                <a:solidFill>
                  <a:srgbClr val="000000"/>
                </a:solidFill>
                <a:effectLst/>
                <a:latin typeface="Open Sans" panose="020B0606030504020204" pitchFamily="34" charset="0"/>
              </a:rPr>
              <a:t>Δαπάνες κράτησης: </a:t>
            </a:r>
            <a:r>
              <a:rPr lang="el-GR" b="0" i="0" dirty="0">
                <a:solidFill>
                  <a:srgbClr val="000000"/>
                </a:solidFill>
                <a:effectLst/>
                <a:latin typeface="Open Sans" panose="020B0606030504020204" pitchFamily="34" charset="0"/>
              </a:rPr>
              <a:t>σε ορισμένες χώρες δεν είναι δυνατόν να ταξιδέψετε χωρίς υποχρεωτική κράτηση θέσης. Κατά περίπτωση, παρέχεται η δυνατότητα κάλυψης αυτών των δαπανών κράτησης επιπλέον της ταξιδιωτικής κάρτας.</a:t>
            </a:r>
          </a:p>
          <a:p>
            <a:pPr algn="l"/>
            <a:endParaRPr lang="el-GR"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000000"/>
                </a:solidFill>
                <a:effectLst/>
                <a:latin typeface="Open Sans" panose="020B0606030504020204" pitchFamily="34" charset="0"/>
              </a:rPr>
              <a:t>Υψηλές δαπάνες μετακίνησης των συμμετεχόντων, συμπεριλαμβανομένων των συνοδών, των επικεφαλής ομάδας και των συντονιστών  που δεν μπορούν να λάβουν στήριξη στο πλαίσιο της συνήθους κατηγορίας «Δαπάνες μετακίνησης» λόγω μεγάλης γεωγραφικής απόστασης ή άλλων εμποδίων (δηλ. όταν η χρήση καθαρότερων μεταφορικών μέσων με χαμηλότερες εκπομπές διοξειδίου του άνθρακα συνεπάγεται υψηλά έξοδα μετακίνησης). </a:t>
            </a:r>
            <a:r>
              <a:rPr lang="el-GR" sz="1800" dirty="0">
                <a:effectLst/>
                <a:latin typeface="Calibri" panose="020F0502020204030204" pitchFamily="34" charset="0"/>
                <a:ea typeface="Calibri" panose="020F0502020204030204" pitchFamily="34" charset="0"/>
                <a:cs typeface="Mangal" panose="02040503050203030202" pitchFamily="18" charset="0"/>
              </a:rPr>
              <a:t>Εάν εγκριθούν, οι έκτακτες δαπάνες για την κάλυψη υψηλού κόστους μετακίνησης αντικαθιστούν την επιχορήγηση για την κάλυψη δαπανών μετακίνησης με βάση το </a:t>
            </a:r>
            <a:r>
              <a:rPr lang="el-GR" sz="1800" dirty="0" err="1">
                <a:effectLst/>
                <a:latin typeface="Calibri" panose="020F0502020204030204" pitchFamily="34" charset="0"/>
                <a:ea typeface="Calibri" panose="020F0502020204030204" pitchFamily="34" charset="0"/>
                <a:cs typeface="Mangal" panose="02040503050203030202" pitchFamily="18" charset="0"/>
              </a:rPr>
              <a:t>μοναδιαίο</a:t>
            </a:r>
            <a:r>
              <a:rPr lang="el-GR" sz="1800" dirty="0">
                <a:effectLst/>
                <a:latin typeface="Calibri" panose="020F0502020204030204" pitchFamily="34" charset="0"/>
                <a:ea typeface="Calibri" panose="020F0502020204030204" pitchFamily="34" charset="0"/>
                <a:cs typeface="Mangal" panose="02040503050203030202" pitchFamily="18" charset="0"/>
              </a:rPr>
              <a:t> κόστος.</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algn="l"/>
            <a:endParaRPr lang="el-GR" b="0" i="0" dirty="0">
              <a:solidFill>
                <a:srgbClr val="000000"/>
              </a:solidFill>
              <a:effectLst/>
              <a:latin typeface="Open Sans" panose="020B0606030504020204" pitchFamily="34" charset="0"/>
            </a:endParaRPr>
          </a:p>
          <a:p>
            <a:pPr algn="l"/>
            <a:r>
              <a:rPr lang="el-GR" b="1" i="0" dirty="0">
                <a:solidFill>
                  <a:srgbClr val="000000"/>
                </a:solidFill>
                <a:effectLst/>
                <a:latin typeface="Open Sans" panose="020B0606030504020204" pitchFamily="34" charset="0"/>
              </a:rPr>
              <a:t>Μηχανισμός χρηματοδότησης:</a:t>
            </a:r>
            <a:r>
              <a:rPr lang="el-GR" b="0" i="0" dirty="0">
                <a:solidFill>
                  <a:srgbClr val="000000"/>
                </a:solidFill>
                <a:effectLst/>
                <a:latin typeface="Open Sans" panose="020B0606030504020204" pitchFamily="34" charset="0"/>
              </a:rPr>
              <a:t> πραγματικές δαπάνες.</a:t>
            </a:r>
          </a:p>
          <a:p>
            <a:pPr algn="l"/>
            <a:r>
              <a:rPr lang="el-GR" b="1" i="0" dirty="0">
                <a:solidFill>
                  <a:srgbClr val="000000"/>
                </a:solidFill>
                <a:effectLst/>
                <a:latin typeface="Open Sans" panose="020B0606030504020204" pitchFamily="34" charset="0"/>
              </a:rPr>
              <a:t>Κανόνας κατανομής:</a:t>
            </a:r>
            <a:r>
              <a:rPr lang="el-GR" b="0" i="0" dirty="0">
                <a:solidFill>
                  <a:srgbClr val="000000"/>
                </a:solidFill>
                <a:effectLst/>
                <a:latin typeface="Open Sans" panose="020B0606030504020204" pitchFamily="34" charset="0"/>
              </a:rPr>
              <a:t> το αίτημα πρέπει να αιτιολογείται από τον αιτούντα και να έχει εγκριθεί από τον Εθνικό Οργανισμό. </a:t>
            </a:r>
            <a:r>
              <a:rPr lang="el-GR" sz="1800" b="1" u="sng" dirty="0">
                <a:effectLst/>
                <a:latin typeface="Calibri" panose="020F0502020204030204" pitchFamily="34" charset="0"/>
                <a:ea typeface="Calibri" panose="020F0502020204030204" pitchFamily="34" charset="0"/>
                <a:cs typeface="Mangal" panose="02040503050203030202" pitchFamily="18" charset="0"/>
              </a:rPr>
              <a:t>Οι υψηλές δαπάνες μετακίνησης ισχύουν σε περιπτώσεις στις οποίες η επιχορήγηση για την κάλυψη δαπανών μετακίνησης βάσει </a:t>
            </a:r>
            <a:r>
              <a:rPr lang="el-GR" sz="1800" b="1" u="sng" dirty="0" err="1">
                <a:effectLst/>
                <a:latin typeface="Calibri" panose="020F0502020204030204" pitchFamily="34" charset="0"/>
                <a:ea typeface="Calibri" panose="020F0502020204030204" pitchFamily="34" charset="0"/>
                <a:cs typeface="Mangal" panose="02040503050203030202" pitchFamily="18" charset="0"/>
              </a:rPr>
              <a:t>μοναδιαίου</a:t>
            </a:r>
            <a:r>
              <a:rPr lang="el-GR" sz="1800" b="1" u="sng" dirty="0">
                <a:effectLst/>
                <a:latin typeface="Calibri" panose="020F0502020204030204" pitchFamily="34" charset="0"/>
                <a:ea typeface="Calibri" panose="020F0502020204030204" pitchFamily="34" charset="0"/>
                <a:cs typeface="Mangal" panose="02040503050203030202" pitchFamily="18" charset="0"/>
              </a:rPr>
              <a:t> κόστους δεν καλύπτει το 70 % των δαπανών μετακίνησης των συμμετεχόντων</a:t>
            </a:r>
            <a:r>
              <a:rPr lang="el-GR" sz="1800" dirty="0">
                <a:effectLst/>
                <a:latin typeface="Calibri" panose="020F0502020204030204" pitchFamily="34" charset="0"/>
                <a:ea typeface="Calibri" panose="020F0502020204030204" pitchFamily="34" charset="0"/>
                <a:cs typeface="Mangal" panose="02040503050203030202" pitchFamily="18" charset="0"/>
              </a:rPr>
              <a:t>. Εάν εγκριθούν, οι έκτακτες δαπάνες για την κάλυψη υψηλού κόστους μετακίνησης αντικαθιστούν την επιχορήγηση για την κάλυψη δαπανών μη πράσινης μετακίνησης. Στην περίπτωση της Δράσης </a:t>
            </a:r>
            <a:r>
              <a:rPr lang="el-GR" sz="1800" dirty="0" err="1">
                <a:effectLst/>
                <a:latin typeface="Calibri" panose="020F0502020204030204" pitchFamily="34" charset="0"/>
                <a:ea typeface="Calibri" panose="020F0502020204030204" pitchFamily="34" charset="0"/>
                <a:cs typeface="Mangal" panose="02040503050203030202" pitchFamily="18" charset="0"/>
              </a:rPr>
              <a:t>Ενταξης</a:t>
            </a:r>
            <a:r>
              <a:rPr lang="el-GR" sz="1800" dirty="0">
                <a:effectLst/>
                <a:latin typeface="Calibri" panose="020F0502020204030204" pitchFamily="34" charset="0"/>
                <a:ea typeface="Calibri" panose="020F0502020204030204" pitchFamily="34" charset="0"/>
                <a:cs typeface="Mangal" panose="02040503050203030202" pitchFamily="18" charset="0"/>
              </a:rPr>
              <a:t> </a:t>
            </a:r>
            <a:r>
              <a:rPr lang="en-US" sz="1800" dirty="0">
                <a:effectLst/>
                <a:latin typeface="Calibri" panose="020F0502020204030204" pitchFamily="34" charset="0"/>
                <a:ea typeface="Calibri" panose="020F0502020204030204" pitchFamily="34" charset="0"/>
                <a:cs typeface="Mangal" panose="02040503050203030202" pitchFamily="18" charset="0"/>
              </a:rPr>
              <a:t>DEU </a:t>
            </a:r>
            <a:r>
              <a:rPr lang="el-GR" sz="1800" dirty="0">
                <a:effectLst/>
                <a:latin typeface="Calibri" panose="020F0502020204030204" pitchFamily="34" charset="0"/>
                <a:ea typeface="Calibri" panose="020F0502020204030204" pitchFamily="34" charset="0"/>
                <a:cs typeface="Mangal" panose="02040503050203030202" pitchFamily="18" charset="0"/>
              </a:rPr>
              <a:t>η μόνη περίπτωση είναι εκείνη της αγοράς αεροπορικού εισιτηρίου από και προς τη χώρα αναχώρησης – Κύπρος. </a:t>
            </a:r>
          </a:p>
          <a:p>
            <a:pPr algn="l"/>
            <a:endParaRPr lang="en-US" sz="1800" b="1" i="0" dirty="0">
              <a:solidFill>
                <a:srgbClr val="585858"/>
              </a:solidFill>
              <a:effectLst/>
              <a:latin typeface="Calibri" panose="020F0502020204030204" pitchFamily="34" charset="0"/>
              <a:ea typeface="Calibri" panose="020F0502020204030204" pitchFamily="34" charset="0"/>
              <a:cs typeface="Mangal" panose="02040503050203030202" pitchFamily="18" charset="0"/>
            </a:endParaRPr>
          </a:p>
          <a:p>
            <a:pPr algn="l"/>
            <a:r>
              <a:rPr lang="en-US" sz="1800" b="1" i="0" dirty="0">
                <a:solidFill>
                  <a:srgbClr val="585858"/>
                </a:solidFill>
                <a:effectLst/>
                <a:latin typeface="Calibri" panose="020F0502020204030204" pitchFamily="34" charset="0"/>
                <a:ea typeface="Calibri" panose="020F0502020204030204" pitchFamily="34" charset="0"/>
                <a:cs typeface="Mangal" panose="02040503050203030202" pitchFamily="18" charset="0"/>
              </a:rPr>
              <a:t>N</a:t>
            </a:r>
            <a:r>
              <a:rPr lang="el-GR" sz="1800" b="1" i="0" dirty="0">
                <a:solidFill>
                  <a:srgbClr val="585858"/>
                </a:solidFill>
                <a:effectLst/>
                <a:latin typeface="Calibri" panose="020F0502020204030204" pitchFamily="34" charset="0"/>
                <a:ea typeface="Calibri" panose="020F0502020204030204" pitchFamily="34" charset="0"/>
                <a:cs typeface="Mangal" panose="02040503050203030202" pitchFamily="18" charset="0"/>
              </a:rPr>
              <a:t>α </a:t>
            </a:r>
            <a:r>
              <a:rPr lang="el-GR" sz="1800" b="1" i="0" dirty="0" err="1">
                <a:solidFill>
                  <a:srgbClr val="585858"/>
                </a:solidFill>
                <a:effectLst/>
                <a:latin typeface="Calibri" panose="020F0502020204030204" pitchFamily="34" charset="0"/>
                <a:ea typeface="Calibri" panose="020F0502020204030204" pitchFamily="34" charset="0"/>
                <a:cs typeface="Mangal" panose="02040503050203030202" pitchFamily="18" charset="0"/>
              </a:rPr>
              <a:t>προσκομισθουν</a:t>
            </a:r>
            <a:r>
              <a:rPr lang="el-GR" sz="1800" b="1" i="0" dirty="0">
                <a:solidFill>
                  <a:srgbClr val="585858"/>
                </a:solidFill>
                <a:effectLst/>
                <a:latin typeface="Calibri" panose="020F0502020204030204" pitchFamily="34" charset="0"/>
                <a:ea typeface="Calibri" panose="020F0502020204030204" pitchFamily="34" charset="0"/>
                <a:cs typeface="Mangal" panose="02040503050203030202" pitchFamily="18" charset="0"/>
              </a:rPr>
              <a:t> οι απαραίτητες αποδείξεις – ώστε να </a:t>
            </a:r>
            <a:r>
              <a:rPr lang="el-GR" sz="1800" b="1" i="0" dirty="0" err="1">
                <a:solidFill>
                  <a:srgbClr val="585858"/>
                </a:solidFill>
                <a:effectLst/>
                <a:latin typeface="Calibri" panose="020F0502020204030204" pitchFamily="34" charset="0"/>
                <a:ea typeface="Calibri" panose="020F0502020204030204" pitchFamily="34" charset="0"/>
                <a:cs typeface="Mangal" panose="02040503050203030202" pitchFamily="18" charset="0"/>
              </a:rPr>
              <a:t>αποζημιωθουν</a:t>
            </a:r>
            <a:r>
              <a:rPr lang="el-GR" sz="1800" b="1" i="0" dirty="0">
                <a:solidFill>
                  <a:srgbClr val="585858"/>
                </a:solidFill>
                <a:effectLst/>
                <a:latin typeface="Calibri" panose="020F0502020204030204" pitchFamily="34" charset="0"/>
                <a:ea typeface="Calibri" panose="020F0502020204030204" pitchFamily="34" charset="0"/>
                <a:cs typeface="Mangal" panose="02040503050203030202" pitchFamily="18" charset="0"/>
              </a:rPr>
              <a:t> </a:t>
            </a:r>
          </a:p>
          <a:p>
            <a:pPr algn="l"/>
            <a:endParaRPr lang="el-GR" sz="1800" b="1" i="0" dirty="0">
              <a:solidFill>
                <a:srgbClr val="585858"/>
              </a:solidFill>
              <a:effectLst/>
              <a:latin typeface="Calibri" panose="020F0502020204030204" pitchFamily="34" charset="0"/>
              <a:ea typeface="Calibri" panose="020F0502020204030204" pitchFamily="34" charset="0"/>
              <a:cs typeface="Mangal" panose="02040503050203030202" pitchFamily="18" charset="0"/>
            </a:endParaRPr>
          </a:p>
          <a:p>
            <a:pPr algn="l"/>
            <a:r>
              <a:rPr lang="el-GR" b="1" i="0" dirty="0">
                <a:solidFill>
                  <a:srgbClr val="585858"/>
                </a:solidFill>
                <a:effectLst/>
                <a:latin typeface="Open Sans" panose="020B0606030504020204" pitchFamily="34" charset="0"/>
              </a:rPr>
              <a:t>Ποσό</a:t>
            </a:r>
          </a:p>
          <a:p>
            <a:pPr algn="l"/>
            <a:r>
              <a:rPr lang="el-GR" b="1" i="0" dirty="0">
                <a:solidFill>
                  <a:srgbClr val="000000"/>
                </a:solidFill>
                <a:effectLst/>
                <a:latin typeface="Open Sans" panose="020B0606030504020204" pitchFamily="34" charset="0"/>
              </a:rPr>
              <a:t>Οικονομική εγγύηση:</a:t>
            </a:r>
            <a:r>
              <a:rPr lang="el-GR" b="0" i="0" dirty="0">
                <a:solidFill>
                  <a:srgbClr val="000000"/>
                </a:solidFill>
                <a:effectLst/>
                <a:latin typeface="Open Sans" panose="020B0606030504020204" pitchFamily="34" charset="0"/>
              </a:rPr>
              <a:t> 80 % των επιλέξιμων δαπανών</a:t>
            </a:r>
          </a:p>
          <a:p>
            <a:pPr algn="l"/>
            <a:r>
              <a:rPr lang="el-GR" b="1" i="0" dirty="0">
                <a:solidFill>
                  <a:srgbClr val="000000"/>
                </a:solidFill>
                <a:effectLst/>
                <a:latin typeface="Open Sans" panose="020B0606030504020204" pitchFamily="34" charset="0"/>
              </a:rPr>
              <a:t>Θεώρηση και σχετικές δαπάνες, άδειες παραμονής, εμβολιασμοί, ιατρικές βεβαιώσεις</a:t>
            </a:r>
            <a:r>
              <a:rPr lang="el-GR" b="0" i="0" dirty="0">
                <a:solidFill>
                  <a:srgbClr val="000000"/>
                </a:solidFill>
                <a:effectLst/>
                <a:latin typeface="Open Sans" panose="020B0606030504020204" pitchFamily="34" charset="0"/>
              </a:rPr>
              <a:t>: 100 % των επιλέξιμων δαπανών</a:t>
            </a:r>
          </a:p>
          <a:p>
            <a:pPr algn="l"/>
            <a:r>
              <a:rPr lang="el-GR" b="1" i="0" dirty="0">
                <a:solidFill>
                  <a:srgbClr val="000000"/>
                </a:solidFill>
                <a:effectLst/>
                <a:latin typeface="Open Sans" panose="020B0606030504020204" pitchFamily="34" charset="0"/>
              </a:rPr>
              <a:t>Δαπάνες κράτησης: </a:t>
            </a:r>
            <a:r>
              <a:rPr lang="el-GR" b="0" i="0" dirty="0">
                <a:solidFill>
                  <a:srgbClr val="000000"/>
                </a:solidFill>
                <a:effectLst/>
                <a:latin typeface="Open Sans" panose="020B0606030504020204" pitchFamily="34" charset="0"/>
              </a:rPr>
              <a:t>το 80 % των επιλέξιμων δαπανών κράτησης</a:t>
            </a:r>
          </a:p>
          <a:p>
            <a:pPr algn="l"/>
            <a:r>
              <a:rPr lang="el-GR" b="1" i="0" dirty="0">
                <a:solidFill>
                  <a:srgbClr val="000000"/>
                </a:solidFill>
                <a:effectLst/>
                <a:latin typeface="Open Sans" panose="020B0606030504020204" pitchFamily="34" charset="0"/>
              </a:rPr>
              <a:t>Υψηλές δαπάνες μετακίνησης:</a:t>
            </a:r>
            <a:r>
              <a:rPr lang="el-GR" b="0" i="0" dirty="0">
                <a:solidFill>
                  <a:srgbClr val="000000"/>
                </a:solidFill>
                <a:effectLst/>
                <a:latin typeface="Open Sans" panose="020B0606030504020204" pitchFamily="34" charset="0"/>
              </a:rPr>
              <a:t> 80 % των επιλέξιμων δαπανών </a:t>
            </a: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30</a:t>
            </a:fld>
            <a:endParaRPr lang="en-US"/>
          </a:p>
        </p:txBody>
      </p:sp>
    </p:spTree>
    <p:extLst>
      <p:ext uri="{BB962C8B-B14F-4D97-AF65-F5344CB8AC3E}">
        <p14:creationId xmlns:p14="http://schemas.microsoft.com/office/powerpoint/2010/main" val="1186212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l-GR" sz="1200" dirty="0">
                <a:effectLst/>
                <a:latin typeface="Calibri" panose="020F0502020204030204" pitchFamily="34" charset="0"/>
                <a:ea typeface="Calibri" panose="020F0502020204030204" pitchFamily="34" charset="0"/>
                <a:cs typeface="Mangal" panose="02040503050203030202" pitchFamily="18" charset="0"/>
              </a:rPr>
              <a:t>Για τη Δράση </a:t>
            </a:r>
            <a:r>
              <a:rPr lang="el-GR" sz="1200" dirty="0" err="1">
                <a:effectLst/>
                <a:latin typeface="Calibri" panose="020F0502020204030204" pitchFamily="34" charset="0"/>
                <a:ea typeface="Calibri" panose="020F0502020204030204" pitchFamily="34" charset="0"/>
                <a:cs typeface="Mangal" panose="02040503050203030202" pitchFamily="18" charset="0"/>
              </a:rPr>
              <a:t>Ενταξης</a:t>
            </a:r>
            <a:r>
              <a:rPr lang="el-GR" sz="1200" dirty="0">
                <a:effectLst/>
                <a:latin typeface="Calibri" panose="020F0502020204030204" pitchFamily="34" charset="0"/>
                <a:ea typeface="Calibri" panose="020F0502020204030204" pitchFamily="34" charset="0"/>
                <a:cs typeface="Mangal" panose="02040503050203030202" pitchFamily="18" charset="0"/>
              </a:rPr>
              <a:t> </a:t>
            </a:r>
            <a:r>
              <a:rPr lang="en-US" sz="1200" dirty="0">
                <a:effectLst/>
                <a:latin typeface="Calibri" panose="020F0502020204030204" pitchFamily="34" charset="0"/>
                <a:ea typeface="Calibri" panose="020F0502020204030204" pitchFamily="34" charset="0"/>
                <a:cs typeface="Mangal" panose="02040503050203030202" pitchFamily="18" charset="0"/>
              </a:rPr>
              <a:t>DEU </a:t>
            </a:r>
            <a:r>
              <a:rPr lang="el-GR" sz="1200" dirty="0">
                <a:effectLst/>
                <a:latin typeface="Calibri" panose="020F0502020204030204" pitchFamily="34" charset="0"/>
                <a:ea typeface="Calibri" panose="020F0502020204030204" pitchFamily="34" charset="0"/>
                <a:cs typeface="Mangal" panose="02040503050203030202" pitchFamily="18" charset="0"/>
              </a:rPr>
              <a:t>υπάρχει μόνο ένας υποχρεωτικός </a:t>
            </a:r>
            <a:r>
              <a:rPr lang="el-GR" sz="1200" dirty="0" err="1">
                <a:effectLst/>
                <a:latin typeface="Calibri" panose="020F0502020204030204" pitchFamily="34" charset="0"/>
                <a:ea typeface="Calibri" panose="020F0502020204030204" pitchFamily="34" charset="0"/>
                <a:cs typeface="Mangal" panose="02040503050203030202" pitchFamily="18" charset="0"/>
              </a:rPr>
              <a:t>γυρος</a:t>
            </a:r>
            <a:r>
              <a:rPr lang="el-GR" sz="1200" dirty="0">
                <a:effectLst/>
                <a:latin typeface="Calibri" panose="020F0502020204030204" pitchFamily="34" charset="0"/>
                <a:ea typeface="Calibri" panose="020F0502020204030204" pitchFamily="34" charset="0"/>
                <a:cs typeface="Mangal" panose="02040503050203030202" pitchFamily="18" charset="0"/>
              </a:rPr>
              <a:t> ανοικτής πρόσκλησης για υποβολή αιτήσεων από οργανισμούς. Οι αιτούντες πρέπει να υποβάλουν την αίτηση επιχορήγησης </a:t>
            </a:r>
            <a:r>
              <a:rPr lang="el-GR" sz="1200" dirty="0" err="1">
                <a:effectLst/>
                <a:latin typeface="Calibri" panose="020F0502020204030204" pitchFamily="34" charset="0"/>
                <a:ea typeface="Calibri" panose="020F0502020204030204" pitchFamily="34" charset="0"/>
                <a:cs typeface="Mangal" panose="02040503050203030202" pitchFamily="18" charset="0"/>
              </a:rPr>
              <a:t>εώς</a:t>
            </a:r>
            <a:r>
              <a:rPr lang="el-GR" sz="1200" dirty="0">
                <a:effectLst/>
                <a:latin typeface="Calibri" panose="020F0502020204030204" pitchFamily="34" charset="0"/>
                <a:ea typeface="Calibri" panose="020F0502020204030204" pitchFamily="34" charset="0"/>
                <a:cs typeface="Mangal" panose="02040503050203030202" pitchFamily="18" charset="0"/>
              </a:rPr>
              <a:t>. </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US" sz="1200" b="1" dirty="0">
                <a:effectLst/>
                <a:latin typeface="Calibri" panose="020F0502020204030204" pitchFamily="34" charset="0"/>
                <a:ea typeface="Calibri" panose="020F0502020204030204" pitchFamily="34" charset="0"/>
                <a:cs typeface="Mangal" panose="02040503050203030202" pitchFamily="18" charset="0"/>
              </a:rPr>
              <a:t>12</a:t>
            </a:r>
            <a:r>
              <a:rPr lang="el-GR" sz="1200" b="1" dirty="0">
                <a:effectLst/>
                <a:latin typeface="Calibri" panose="020F0502020204030204" pitchFamily="34" charset="0"/>
                <a:ea typeface="Calibri" panose="020F0502020204030204" pitchFamily="34" charset="0"/>
                <a:cs typeface="Mangal" panose="02040503050203030202" pitchFamily="18" charset="0"/>
              </a:rPr>
              <a:t> Φεβρουαρίου στις 12:00:00 (το μεσημέρι, ώρα Βρυξελλών άρα 1μμ ώρα Κύπρου) </a:t>
            </a:r>
            <a:endParaRPr lang="en-US" sz="1200" b="1"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l-GR" sz="1200" b="1" u="sng"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l-GR" sz="1200" b="0" u="none" dirty="0">
                <a:effectLst/>
                <a:latin typeface="Calibri" panose="020F0502020204030204" pitchFamily="34" charset="0"/>
                <a:ea typeface="Calibri" panose="020F0502020204030204" pitchFamily="34" charset="0"/>
                <a:cs typeface="Mangal" panose="02040503050203030202" pitchFamily="18" charset="0"/>
              </a:rPr>
              <a:t>Οι αιτήσεις για τη Δράση </a:t>
            </a:r>
            <a:r>
              <a:rPr lang="el-GR" sz="1200" b="0" u="none" dirty="0" err="1">
                <a:effectLst/>
                <a:latin typeface="Calibri" panose="020F0502020204030204" pitchFamily="34" charset="0"/>
                <a:ea typeface="Calibri" panose="020F0502020204030204" pitchFamily="34" charset="0"/>
                <a:cs typeface="Mangal" panose="02040503050203030202" pitchFamily="18" charset="0"/>
              </a:rPr>
              <a:t>Ενταξης</a:t>
            </a:r>
            <a:r>
              <a:rPr lang="el-GR" sz="1200" b="0" u="none" dirty="0">
                <a:effectLst/>
                <a:latin typeface="Calibri" panose="020F0502020204030204" pitchFamily="34" charset="0"/>
                <a:ea typeface="Calibri" panose="020F0502020204030204" pitchFamily="34" charset="0"/>
                <a:cs typeface="Mangal" panose="02040503050203030202" pitchFamily="18" charset="0"/>
              </a:rPr>
              <a:t> </a:t>
            </a:r>
            <a:r>
              <a:rPr lang="en-US" sz="1200" b="0" u="none" dirty="0" err="1">
                <a:effectLst/>
                <a:latin typeface="Calibri" panose="020F0502020204030204" pitchFamily="34" charset="0"/>
                <a:ea typeface="Calibri" panose="020F0502020204030204" pitchFamily="34" charset="0"/>
                <a:cs typeface="Mangal" panose="02040503050203030202" pitchFamily="18" charset="0"/>
              </a:rPr>
              <a:t>DiscoverEU</a:t>
            </a:r>
            <a:r>
              <a:rPr lang="en-US" sz="1200" b="0" u="none" dirty="0">
                <a:effectLst/>
                <a:latin typeface="Calibri" panose="020F0502020204030204" pitchFamily="34" charset="0"/>
                <a:ea typeface="Calibri" panose="020F0502020204030204" pitchFamily="34" charset="0"/>
                <a:cs typeface="Mangal" panose="02040503050203030202" pitchFamily="18" charset="0"/>
              </a:rPr>
              <a:t> </a:t>
            </a:r>
            <a:r>
              <a:rPr lang="el-GR" sz="1200" b="0" u="none" dirty="0">
                <a:effectLst/>
                <a:latin typeface="Calibri" panose="020F0502020204030204" pitchFamily="34" charset="0"/>
                <a:ea typeface="Calibri" panose="020F0502020204030204" pitchFamily="34" charset="0"/>
                <a:cs typeface="Mangal" panose="02040503050203030202" pitchFamily="18" charset="0"/>
              </a:rPr>
              <a:t>υποβάλλονται διαδικτυακά στην πλατφόρμα υποβολής αιτήσεων των προγραμμάτων </a:t>
            </a:r>
            <a:r>
              <a:rPr lang="en-US" sz="1200" b="0" u="none" dirty="0">
                <a:effectLst/>
                <a:latin typeface="Calibri" panose="020F0502020204030204" pitchFamily="34" charset="0"/>
                <a:ea typeface="Calibri" panose="020F0502020204030204" pitchFamily="34" charset="0"/>
                <a:cs typeface="Mangal" panose="02040503050203030202" pitchFamily="18" charset="0"/>
              </a:rPr>
              <a:t>Erasmus+ </a:t>
            </a:r>
            <a:r>
              <a:rPr lang="el-GR" sz="1200" b="0" u="none" dirty="0">
                <a:effectLst/>
                <a:latin typeface="Calibri" panose="020F0502020204030204" pitchFamily="34" charset="0"/>
                <a:ea typeface="Calibri" panose="020F0502020204030204" pitchFamily="34" charset="0"/>
                <a:cs typeface="Mangal" panose="02040503050203030202" pitchFamily="18" charset="0"/>
              </a:rPr>
              <a:t>και </a:t>
            </a:r>
            <a:r>
              <a:rPr lang="en-US" sz="1200" b="0" u="none" dirty="0">
                <a:effectLst/>
                <a:latin typeface="Calibri" panose="020F0502020204030204" pitchFamily="34" charset="0"/>
                <a:ea typeface="Calibri" panose="020F0502020204030204" pitchFamily="34" charset="0"/>
                <a:cs typeface="Mangal" panose="02040503050203030202" pitchFamily="18" charset="0"/>
              </a:rPr>
              <a:t>European Solidarity Corps </a:t>
            </a:r>
          </a:p>
        </p:txBody>
      </p:sp>
      <p:sp>
        <p:nvSpPr>
          <p:cNvPr id="4" name="Slide Number Placeholder 3"/>
          <p:cNvSpPr>
            <a:spLocks noGrp="1"/>
          </p:cNvSpPr>
          <p:nvPr>
            <p:ph type="sldNum" sz="quarter" idx="5"/>
          </p:nvPr>
        </p:nvSpPr>
        <p:spPr/>
        <p:txBody>
          <a:bodyPr/>
          <a:lstStyle/>
          <a:p>
            <a:fld id="{D885496A-22AE-41B6-A312-71BD73958632}" type="slidenum">
              <a:rPr lang="en-US" smtClean="0"/>
              <a:t>31</a:t>
            </a:fld>
            <a:endParaRPr lang="en-US"/>
          </a:p>
        </p:txBody>
      </p:sp>
    </p:spTree>
    <p:extLst>
      <p:ext uri="{BB962C8B-B14F-4D97-AF65-F5344CB8AC3E}">
        <p14:creationId xmlns:p14="http://schemas.microsoft.com/office/powerpoint/2010/main" val="3799766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l-GR" sz="1200" dirty="0">
                <a:solidFill>
                  <a:schemeClr val="dk1"/>
                </a:solidFill>
                <a:latin typeface="Calibri"/>
                <a:ea typeface="Calibri"/>
                <a:cs typeface="Calibri"/>
                <a:sym typeface="Calibri"/>
              </a:rPr>
              <a:t>Ο κάθε οργανισμός δικαιούται να υποβάλει αίτηση ή να συμμετάσχει ως εταίρος σε μέχρι 5 αιτήσεις ανά δράση ανά πρόσκληση. Υπάρχουν 2 προσκλήσεις, δηλαδή 2 προθεσμίες υποβολής πρότασης κάθε χρόνο, μία τον Φεβρουάριο και μια τον Οκτώβριο. Άρα για παράδειγμα ένας οργανισμός μπορεί να είναι </a:t>
            </a:r>
            <a:r>
              <a:rPr lang="el-GR" sz="1200" dirty="0" err="1">
                <a:solidFill>
                  <a:schemeClr val="dk1"/>
                </a:solidFill>
                <a:latin typeface="Calibri"/>
                <a:ea typeface="Calibri"/>
                <a:cs typeface="Calibri"/>
                <a:sym typeface="Calibri"/>
              </a:rPr>
              <a:t>αιτητής</a:t>
            </a:r>
            <a:r>
              <a:rPr lang="el-GR" sz="1200" dirty="0">
                <a:solidFill>
                  <a:schemeClr val="dk1"/>
                </a:solidFill>
                <a:latin typeface="Calibri"/>
                <a:ea typeface="Calibri"/>
                <a:cs typeface="Calibri"/>
                <a:sym typeface="Calibri"/>
              </a:rPr>
              <a:t> ή εταίρος σε 5 σχέδια ανταλλαγής νέων τον Φεβρουάριο και σε άλλα 5 τον Οκτώβριο. Μπορεί επίσης να κάνει άλλες 5 αιτήσεις στο σχέδιο συμμετοχής νέων τον Φεβρουάριο και άλλες 5 τον Οκτώβριο </a:t>
            </a:r>
            <a:r>
              <a:rPr lang="el-GR" sz="1200" dirty="0" err="1">
                <a:solidFill>
                  <a:schemeClr val="dk1"/>
                </a:solidFill>
                <a:latin typeface="Calibri"/>
                <a:ea typeface="Calibri"/>
                <a:cs typeface="Calibri"/>
                <a:sym typeface="Calibri"/>
              </a:rPr>
              <a:t>κ.ο.κ.</a:t>
            </a:r>
            <a:r>
              <a:rPr lang="el-GR" sz="1200" dirty="0">
                <a:solidFill>
                  <a:schemeClr val="dk1"/>
                </a:solidFill>
                <a:latin typeface="Calibri"/>
                <a:ea typeface="Calibri"/>
                <a:cs typeface="Calibri"/>
                <a:sym typeface="Calibri"/>
              </a:rPr>
              <a:t> </a:t>
            </a:r>
            <a:endParaRPr dirty="0"/>
          </a:p>
        </p:txBody>
      </p:sp>
      <p:sp>
        <p:nvSpPr>
          <p:cNvPr id="298" name="Google Shape;2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Ανασκόπηση βασικών διαφορών μεταξύ</a:t>
            </a:r>
            <a:r>
              <a:rPr lang="en-US" dirty="0"/>
              <a:t> </a:t>
            </a:r>
            <a:r>
              <a:rPr lang="el-GR" dirty="0"/>
              <a:t>της Γενικής Πρόσκλησης </a:t>
            </a:r>
            <a:r>
              <a:rPr lang="en-US" dirty="0" err="1"/>
              <a:t>DiscoverEU</a:t>
            </a:r>
            <a:r>
              <a:rPr lang="en-US" dirty="0"/>
              <a:t> </a:t>
            </a:r>
            <a:r>
              <a:rPr lang="el-GR" dirty="0"/>
              <a:t>και της Δράσης </a:t>
            </a:r>
            <a:r>
              <a:rPr lang="el-GR" dirty="0" err="1"/>
              <a:t>Ενταξης</a:t>
            </a:r>
            <a:r>
              <a:rPr lang="el-GR" dirty="0"/>
              <a:t> </a:t>
            </a:r>
            <a:r>
              <a:rPr lang="en-US" dirty="0" err="1"/>
              <a:t>DiscoverEU</a:t>
            </a:r>
            <a:r>
              <a:rPr lang="en-US" dirty="0"/>
              <a:t> </a:t>
            </a:r>
            <a:endParaRPr lang="el-GR" dirty="0"/>
          </a:p>
          <a:p>
            <a:br>
              <a:rPr lang="en-US" sz="1200" dirty="0">
                <a:effectLst/>
                <a:latin typeface="Segoe UI" panose="020B0502040204020203" pitchFamily="34" charset="0"/>
              </a:rPr>
            </a:br>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33</a:t>
            </a:fld>
            <a:endParaRPr lang="en-US"/>
          </a:p>
        </p:txBody>
      </p:sp>
    </p:spTree>
    <p:extLst>
      <p:ext uri="{BB962C8B-B14F-4D97-AF65-F5344CB8AC3E}">
        <p14:creationId xmlns:p14="http://schemas.microsoft.com/office/powerpoint/2010/main" val="2716651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i="0" dirty="0">
                <a:solidFill>
                  <a:srgbClr val="757575"/>
                </a:solidFill>
                <a:effectLst/>
                <a:latin typeface="Arial" panose="020B0604020202020204" pitchFamily="34" charset="0"/>
              </a:rPr>
              <a:t>Τα επιλεγμένα άτομα μέσω της Γενικής Πρόσκλησης αλλά και όλα τα άτομα που θα συμμετέχουν σε ταξίδια εντός σχεδίων της Δράσης </a:t>
            </a:r>
            <a:r>
              <a:rPr lang="el-GR" b="0" i="0" dirty="0" err="1">
                <a:solidFill>
                  <a:srgbClr val="757575"/>
                </a:solidFill>
                <a:effectLst/>
                <a:latin typeface="Arial" panose="020B0604020202020204" pitchFamily="34" charset="0"/>
              </a:rPr>
              <a:t>Ενταξης</a:t>
            </a:r>
            <a:r>
              <a:rPr lang="el-GR" b="0" i="0" dirty="0">
                <a:solidFill>
                  <a:srgbClr val="757575"/>
                </a:solidFill>
                <a:effectLst/>
                <a:latin typeface="Arial" panose="020B0604020202020204" pitchFamily="34" charset="0"/>
              </a:rPr>
              <a:t> </a:t>
            </a:r>
            <a:r>
              <a:rPr lang="en-US" b="0" i="0" dirty="0">
                <a:solidFill>
                  <a:srgbClr val="757575"/>
                </a:solidFill>
                <a:effectLst/>
                <a:latin typeface="Arial" panose="020B0604020202020204" pitchFamily="34" charset="0"/>
              </a:rPr>
              <a:t>DEU, </a:t>
            </a:r>
            <a:r>
              <a:rPr lang="el-GR" b="0" i="0" dirty="0">
                <a:solidFill>
                  <a:srgbClr val="757575"/>
                </a:solidFill>
                <a:effectLst/>
                <a:latin typeface="Arial" panose="020B0604020202020204" pitchFamily="34" charset="0"/>
              </a:rPr>
              <a:t> θα λάβουν τον τίτλο του/της πρεσβευτή του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a:t>
            </a:r>
          </a:p>
          <a:p>
            <a:pPr algn="l"/>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Η Ευρωπαϊκή Επιτροπή θα επιθυμούσε να ακούσει τη γνώμη των νέων που ταξίδεψαν μέσω του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και θα τους ζητήσει να μοιραστούν τις εμπειρίες και τις περιπέτειές τους.</a:t>
            </a:r>
          </a:p>
          <a:p>
            <a:pPr algn="l"/>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Θα λάβουν πρόσκληση να μοιραστούν τις ταξιδιωτικές εμπειρίες τους, για παράδειγμα μέσω των μέσων κοινωνικής δικτύωσης ή πραγματοποιώντας μια παρουσίαση στο σχολείο ή στην τοπική κοινωνία τους – ΔΕΝ ΕΪΝΑΙ υποχρεωτικό αλλά θα βοηθούσε να ενημερωθούν όλο και περισσότεροι νέοι και νέες.  </a:t>
            </a:r>
          </a:p>
          <a:p>
            <a:pPr algn="l"/>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Η εφαρμογή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a:t>
            </a:r>
            <a:r>
              <a:rPr lang="el-GR" b="0" i="0" dirty="0" err="1">
                <a:solidFill>
                  <a:srgbClr val="757575"/>
                </a:solidFill>
                <a:effectLst/>
                <a:latin typeface="Arial" panose="020B0604020202020204" pitchFamily="34" charset="0"/>
              </a:rPr>
              <a:t>Travel</a:t>
            </a:r>
            <a:r>
              <a:rPr lang="el-GR" b="0" i="0" dirty="0">
                <a:solidFill>
                  <a:srgbClr val="757575"/>
                </a:solidFill>
                <a:effectLst/>
                <a:latin typeface="Arial" panose="020B0604020202020204" pitchFamily="34" charset="0"/>
              </a:rPr>
              <a:t> θα επιτρέψει τη δημιουργία ενός εξατομικευμένου χάρτη με το δρομολόγιο του ταξιδιού και στατιστικά στοιχεία (όπως ο αριθμός των τρένων που χρησιμοποιήθηκαν, ο αριθμός των χωρών στις οποίες πραγματοποιήθηκε επίσκεψη και η εξοικονόμηση εκπομπών CO2). Στη συνέχεια, τα στοιχεία αυτά μπορούν να κοινοποιηθούν και να αναρτηθούν στα μέσα κοινωνικής δικτύωσης στο τέλος του ταξιδιού. </a:t>
            </a:r>
            <a:endParaRPr lang="en-US" b="0" i="0" dirty="0">
              <a:solidFill>
                <a:srgbClr val="757575"/>
              </a:solidFill>
              <a:effectLst/>
              <a:latin typeface="Arial" panose="020B0604020202020204" pitchFamily="34" charset="0"/>
            </a:endParaRPr>
          </a:p>
          <a:p>
            <a:pPr algn="l"/>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Μπορούν να γίνουν μέλη στην </a:t>
            </a:r>
            <a:r>
              <a:rPr lang="el-GR" b="1" i="1" u="none" strike="noStrike" dirty="0">
                <a:solidFill>
                  <a:srgbClr val="0E47CB"/>
                </a:solidFill>
                <a:effectLst/>
                <a:latin typeface="Arial" panose="020B0604020202020204" pitchFamily="34" charset="0"/>
                <a:hlinkClick r:id="rId3"/>
              </a:rPr>
              <a:t>ομάδα #DiscoverEU Official Facebook </a:t>
            </a:r>
            <a:r>
              <a:rPr lang="el-GR" b="1" i="1" u="none" strike="noStrike" dirty="0" err="1">
                <a:solidFill>
                  <a:srgbClr val="0E47CB"/>
                </a:solidFill>
                <a:effectLst/>
                <a:latin typeface="Arial" panose="020B0604020202020204" pitchFamily="34" charset="0"/>
                <a:hlinkClick r:id="rId3"/>
              </a:rPr>
              <a:t>Group</a:t>
            </a:r>
            <a:r>
              <a:rPr lang="el-GR" b="1" i="1" dirty="0">
                <a:solidFill>
                  <a:srgbClr val="757575"/>
                </a:solidFill>
                <a:effectLst/>
                <a:latin typeface="Arial" panose="020B0604020202020204" pitchFamily="34" charset="0"/>
              </a:rPr>
              <a:t>.</a:t>
            </a:r>
            <a:r>
              <a:rPr lang="el-GR" b="1" i="0" dirty="0">
                <a:solidFill>
                  <a:srgbClr val="757575"/>
                </a:solidFill>
                <a:effectLst/>
                <a:latin typeface="Arial" panose="020B0604020202020204" pitchFamily="34" charset="0"/>
              </a:rPr>
              <a:t> </a:t>
            </a:r>
          </a:p>
          <a:p>
            <a:pPr algn="l"/>
            <a:endParaRPr lang="el-GR" b="1"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Θα τους ζητηθεί να συμπληρώσουν μια διαδικτυακή έρευνα που θα σου στείλει ο ανάδοχος της Ευρωπαϊκής Επιτροπής και του EACEA μετά την περίοδο ταξιδιού σου. Με τη συμπλήρωση θα λάβουν πιστοποιητικό συμμετοχής που θα δημιουργηθεί αυτόματα και το οποίο θα επισημαίνει τις ικανότητες και τις δεξιότητες που απέκτησε κάποιος χάρη στην ταξιδιωτική εμπειρία. </a:t>
            </a:r>
          </a:p>
          <a:p>
            <a:pPr algn="l"/>
            <a:endParaRPr lang="el-GR" b="0" i="0" dirty="0">
              <a:solidFill>
                <a:srgbClr val="757575"/>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34</a:t>
            </a:fld>
            <a:endParaRPr lang="en-US"/>
          </a:p>
        </p:txBody>
      </p:sp>
    </p:spTree>
    <p:extLst>
      <p:ext uri="{BB962C8B-B14F-4D97-AF65-F5344CB8AC3E}">
        <p14:creationId xmlns:p14="http://schemas.microsoft.com/office/powerpoint/2010/main" val="3351307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Στη διαφάνεια βλέπετε συνδέσμους στους οποίους αναφέρθηκα στην παρουσίαση και αποτελούν μια πρώτη βάση μελέτης για όσους ενδιαφέρονται να υποβάλουν αίτηση για τη Δράση Ένταξης </a:t>
            </a:r>
            <a:r>
              <a:rPr lang="en-US" dirty="0" err="1"/>
              <a:t>DiscoverEU</a:t>
            </a:r>
            <a:r>
              <a:rPr lang="en-US" dirty="0"/>
              <a:t>. </a:t>
            </a:r>
          </a:p>
        </p:txBody>
      </p:sp>
      <p:sp>
        <p:nvSpPr>
          <p:cNvPr id="4" name="Slide Number Placeholder 3"/>
          <p:cNvSpPr>
            <a:spLocks noGrp="1"/>
          </p:cNvSpPr>
          <p:nvPr>
            <p:ph type="sldNum" sz="quarter" idx="5"/>
          </p:nvPr>
        </p:nvSpPr>
        <p:spPr/>
        <p:txBody>
          <a:bodyPr/>
          <a:lstStyle/>
          <a:p>
            <a:fld id="{D885496A-22AE-41B6-A312-71BD73958632}" type="slidenum">
              <a:rPr lang="en-US" smtClean="0"/>
              <a:t>35</a:t>
            </a:fld>
            <a:endParaRPr lang="en-US"/>
          </a:p>
        </p:txBody>
      </p:sp>
    </p:spTree>
    <p:extLst>
      <p:ext uri="{BB962C8B-B14F-4D97-AF65-F5344CB8AC3E}">
        <p14:creationId xmlns:p14="http://schemas.microsoft.com/office/powerpoint/2010/main" val="3631659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 τυχόν απορίες μπορείτε να αποταθείτε μέσω ηλεκτρονικού ταχυδρομείου ή τηλεφωνικώς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Αρχές 2024 θα πραγματοποιηθούν εργαστήρια </a:t>
            </a:r>
            <a:r>
              <a:rPr lang="en-US" dirty="0"/>
              <a:t>“ How to apply”</a:t>
            </a:r>
            <a:r>
              <a:rPr lang="el-GR" dirty="0"/>
              <a:t>΄</a:t>
            </a:r>
            <a:r>
              <a:rPr lang="en-US" dirty="0"/>
              <a:t> </a:t>
            </a:r>
            <a:r>
              <a:rPr lang="el-GR" dirty="0"/>
              <a:t>με στόχο την αναλυτική ενημέρωση των ενδιαφερομένων για την υποβολή αιτήσεων κάτω από τις δράσεις για τις οποίες υποβάλλονται αιτήσεις στην ΕΥ (Δηλ. Δράση </a:t>
            </a:r>
            <a:r>
              <a:rPr lang="el-GR" dirty="0" err="1"/>
              <a:t>Ενταξης</a:t>
            </a:r>
            <a:r>
              <a:rPr lang="el-GR" dirty="0"/>
              <a:t> </a:t>
            </a:r>
            <a:r>
              <a:rPr lang="en-US" dirty="0" err="1"/>
              <a:t>DiscoverEU</a:t>
            </a:r>
            <a:r>
              <a:rPr lang="en-US" dirty="0"/>
              <a:t>) – </a:t>
            </a:r>
            <a:r>
              <a:rPr lang="el-GR" dirty="0"/>
              <a:t>εγγραφείτε στο ενημερωτικό δελτίο του ΙΔΕΠ </a:t>
            </a:r>
          </a:p>
          <a:p>
            <a:endParaRPr lang="el-GR" dirty="0"/>
          </a:p>
          <a:p>
            <a:r>
              <a:rPr lang="el-GR" dirty="0"/>
              <a:t>ΕΡΩΤΗΣΕΙΣ – </a:t>
            </a:r>
            <a:r>
              <a:rPr lang="en-US" dirty="0"/>
              <a:t>STOP RECORDING </a:t>
            </a:r>
          </a:p>
        </p:txBody>
      </p:sp>
      <p:sp>
        <p:nvSpPr>
          <p:cNvPr id="4" name="Slide Number Placeholder 3"/>
          <p:cNvSpPr>
            <a:spLocks noGrp="1"/>
          </p:cNvSpPr>
          <p:nvPr>
            <p:ph type="sldNum" sz="quarter" idx="5"/>
          </p:nvPr>
        </p:nvSpPr>
        <p:spPr/>
        <p:txBody>
          <a:bodyPr/>
          <a:lstStyle/>
          <a:p>
            <a:fld id="{D885496A-22AE-41B6-A312-71BD73958632}" type="slidenum">
              <a:rPr lang="en-US" smtClean="0"/>
              <a:t>36</a:t>
            </a:fld>
            <a:endParaRPr lang="en-US"/>
          </a:p>
        </p:txBody>
      </p:sp>
    </p:spTree>
    <p:extLst>
      <p:ext uri="{BB962C8B-B14F-4D97-AF65-F5344CB8AC3E}">
        <p14:creationId xmlns:p14="http://schemas.microsoft.com/office/powerpoint/2010/main" val="310432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latin typeface="+mj-lt"/>
              </a:rPr>
              <a:t>ΓΕΝΙΚΑ</a:t>
            </a:r>
            <a:r>
              <a:rPr lang="el-GR" dirty="0">
                <a:latin typeface="+mj-lt"/>
              </a:rPr>
              <a:t> </a:t>
            </a:r>
            <a:r>
              <a:rPr lang="el-GR" b="0" i="0" dirty="0">
                <a:solidFill>
                  <a:srgbClr val="000000"/>
                </a:solidFill>
                <a:effectLst/>
                <a:latin typeface="Open Sans" panose="020B0606030504020204" pitchFamily="34" charset="0"/>
              </a:rPr>
              <a:t>Το </a:t>
            </a:r>
            <a:r>
              <a:rPr lang="el-GR"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παρέχει σε νέους και νέες την ευκαιρία να αποκτήσουν μια σύντομη εμπειρία ταξιδιού στην Ευρώπη, μόνοι τους ή σε ομάδα, σιδηροδρομικώς ή με άλλους τρόπους μεταφοράς, όπου αυτό είναι απαραίτητο. Το </a:t>
            </a:r>
            <a:r>
              <a:rPr lang="el-GR"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επιδιώκει να ενισχύσει τη διάσταση της ένταξης παρέχοντας πρόσθετη στήριξη σε συμμετέχοντες με λιγότερες ευκαιρίες για να εξερευνήσουν την Ευρώπη.</a:t>
            </a:r>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mj-lt"/>
              </a:rPr>
              <a:t>Το </a:t>
            </a:r>
            <a:r>
              <a:rPr lang="en-US" dirty="0" err="1">
                <a:latin typeface="+mj-lt"/>
              </a:rPr>
              <a:t>DiscoverEU</a:t>
            </a:r>
            <a:r>
              <a:rPr lang="en-US" dirty="0">
                <a:latin typeface="+mj-lt"/>
              </a:rPr>
              <a:t> </a:t>
            </a:r>
            <a:r>
              <a:rPr lang="el-GR" dirty="0">
                <a:latin typeface="+mj-lt"/>
              </a:rPr>
              <a:t>χωρίζεται σε δύο δράσεις: </a:t>
            </a:r>
            <a:r>
              <a:rPr lang="en-US" dirty="0">
                <a:latin typeface="+mj-lt"/>
              </a:rPr>
              <a:t>M</a:t>
            </a:r>
            <a:r>
              <a:rPr lang="el-GR" dirty="0" err="1">
                <a:latin typeface="+mj-lt"/>
              </a:rPr>
              <a:t>ια</a:t>
            </a:r>
            <a:r>
              <a:rPr lang="el-GR" dirty="0">
                <a:latin typeface="+mj-lt"/>
              </a:rPr>
              <a:t> κεντρική δράση και μια αποκεντρωμένη. </a:t>
            </a:r>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latin typeface="+mj-lt"/>
            </a:endParaRPr>
          </a:p>
          <a:p>
            <a:pPr marL="228600" indent="-228600">
              <a:buAutoNum type="arabicParenBoth"/>
            </a:pPr>
            <a:r>
              <a:rPr lang="el-GR" dirty="0">
                <a:latin typeface="+mj-lt"/>
              </a:rPr>
              <a:t>ΚΕΝΤΡΙΚΗ ΔΡΑΣΗ - Η </a:t>
            </a:r>
            <a:r>
              <a:rPr lang="el-GR" b="1" dirty="0">
                <a:latin typeface="+mj-lt"/>
              </a:rPr>
              <a:t>γενική πρόσκληση του </a:t>
            </a:r>
            <a:r>
              <a:rPr lang="el-GR" b="1" dirty="0" err="1">
                <a:latin typeface="+mj-lt"/>
              </a:rPr>
              <a:t>DiscoverEU</a:t>
            </a:r>
            <a:r>
              <a:rPr lang="el-GR" b="1" dirty="0">
                <a:latin typeface="+mj-lt"/>
              </a:rPr>
              <a:t> </a:t>
            </a:r>
            <a:r>
              <a:rPr lang="el-GR" dirty="0">
                <a:latin typeface="+mj-lt"/>
              </a:rPr>
              <a:t>: Είναι ένας διαγωνισμός που χειρίζεται κεντρικά η Ευρωπαϊκή Επιτροπή. Όσοι επιλεχθούν κερδίζουν δωρεάν ταξιδιωτική κάρτα με τρένο, ενώ οι κάτοικοι νησιών δικαιούνται και δωρεάν αεροπορικό εισιτήριο. Η δράση έχει σκοπό να προσφέρει </a:t>
            </a:r>
            <a:r>
              <a:rPr lang="el-GR" dirty="0"/>
              <a:t>στους νέους και νέες ηλικίας 18 ετών την ευκαιρία να αποκτήσουν μια σύντομη εμπειρία ταξιδιού στην Ευρώπη, μόνοι τους ή σε ομάδα</a:t>
            </a:r>
            <a:r>
              <a:rPr lang="el-GR" dirty="0">
                <a:latin typeface="+mj-lt"/>
              </a:rPr>
              <a:t>. Η δράση αφορά μεμονωμένα </a:t>
            </a:r>
            <a:r>
              <a:rPr lang="el-GR" b="1" dirty="0">
                <a:latin typeface="+mj-lt"/>
              </a:rPr>
              <a:t>άτομα</a:t>
            </a:r>
            <a:r>
              <a:rPr lang="el-GR" dirty="0">
                <a:latin typeface="+mj-lt"/>
              </a:rPr>
              <a:t> και </a:t>
            </a:r>
            <a:r>
              <a:rPr lang="el-GR" b="1" dirty="0">
                <a:latin typeface="+mj-lt"/>
              </a:rPr>
              <a:t>παρέες</a:t>
            </a:r>
            <a:r>
              <a:rPr lang="el-GR" dirty="0">
                <a:latin typeface="+mj-lt"/>
              </a:rPr>
              <a:t> που δηλώνουν απευθείας το ενδιαφέρον τους στην Ευρωπαϊκή Δικτυακή Πύλη για τη Νεολαία και εφόσον είναι Κεντρική Δράση, την επιλογή των ατόμων που ταξιδεύουν την έχει η ΕΕ. </a:t>
            </a:r>
            <a:endParaRPr lang="en-US" b="1" dirty="0">
              <a:latin typeface="+mj-lt"/>
            </a:endParaRPr>
          </a:p>
          <a:p>
            <a:pPr marL="0" indent="0">
              <a:buNone/>
            </a:pPr>
            <a:endParaRPr lang="el-GR" dirty="0">
              <a:latin typeface="+mj-lt"/>
            </a:endParaRPr>
          </a:p>
          <a:p>
            <a:r>
              <a:rPr lang="el-GR" dirty="0"/>
              <a:t>(2) ΑΠΟΚΕΝΤΡΩΜΕΝΗ ΔΡΑΣΗ -  </a:t>
            </a:r>
            <a:r>
              <a:rPr lang="en-US" dirty="0">
                <a:latin typeface="+mj-lt"/>
              </a:rPr>
              <a:t>H </a:t>
            </a:r>
            <a:r>
              <a:rPr lang="el-GR" dirty="0">
                <a:latin typeface="+mj-lt"/>
              </a:rPr>
              <a:t>δράση με τίτλο </a:t>
            </a:r>
            <a:r>
              <a:rPr lang="el-GR" b="1" dirty="0">
                <a:latin typeface="+mj-lt"/>
              </a:rPr>
              <a:t>‘Δράση Ένταξης </a:t>
            </a:r>
            <a:r>
              <a:rPr lang="el-GR" sz="1200" b="1" kern="1200" dirty="0" err="1">
                <a:solidFill>
                  <a:schemeClr val="tx1"/>
                </a:solidFill>
                <a:latin typeface="+mj-lt"/>
                <a:ea typeface="+mn-ea"/>
                <a:cs typeface="+mn-cs"/>
              </a:rPr>
              <a:t>DiscoverEU</a:t>
            </a:r>
            <a:r>
              <a:rPr lang="el-GR" sz="1200" b="1" kern="1200" dirty="0">
                <a:solidFill>
                  <a:schemeClr val="tx1"/>
                </a:solidFill>
                <a:latin typeface="+mj-lt"/>
                <a:ea typeface="+mn-ea"/>
                <a:cs typeface="+mn-cs"/>
              </a:rPr>
              <a:t>’ </a:t>
            </a:r>
            <a:r>
              <a:rPr lang="en-US" sz="1200" b="1" kern="1200" dirty="0">
                <a:solidFill>
                  <a:schemeClr val="tx1"/>
                </a:solidFill>
                <a:latin typeface="+mj-lt"/>
                <a:ea typeface="+mn-ea"/>
                <a:cs typeface="+mn-cs"/>
              </a:rPr>
              <a:t>[</a:t>
            </a:r>
            <a:r>
              <a:rPr lang="en-US" sz="1200" b="1" kern="1200" dirty="0" err="1">
                <a:solidFill>
                  <a:schemeClr val="tx1"/>
                </a:solidFill>
                <a:latin typeface="+mj-lt"/>
                <a:ea typeface="+mn-ea"/>
                <a:cs typeface="+mn-cs"/>
              </a:rPr>
              <a:t>DiscoverEU</a:t>
            </a:r>
            <a:r>
              <a:rPr lang="en-US" sz="1200" b="1" kern="1200" dirty="0">
                <a:solidFill>
                  <a:schemeClr val="tx1"/>
                </a:solidFill>
                <a:latin typeface="+mj-lt"/>
                <a:ea typeface="+mn-ea"/>
                <a:cs typeface="+mn-cs"/>
              </a:rPr>
              <a:t> Inclusion Action]</a:t>
            </a:r>
            <a:r>
              <a:rPr lang="el-GR" sz="1200" b="1" kern="1200" dirty="0">
                <a:solidFill>
                  <a:schemeClr val="tx1"/>
                </a:solidFill>
                <a:latin typeface="+mj-lt"/>
                <a:ea typeface="+mn-ea"/>
                <a:cs typeface="+mn-cs"/>
              </a:rPr>
              <a:t>. </a:t>
            </a:r>
            <a:r>
              <a:rPr lang="el-GR" sz="1200" kern="1200" dirty="0">
                <a:solidFill>
                  <a:schemeClr val="tx1"/>
                </a:solidFill>
                <a:latin typeface="+mj-lt"/>
                <a:ea typeface="+mn-ea"/>
                <a:cs typeface="+mn-cs"/>
              </a:rPr>
              <a:t>Η δράση αυτή έχει δημιουργηθεί για να δώσει την ευκαιρία και σε νέους και νέες με λιγότερες που μπορεί να μην μπορούν για οποιοδήποτε λόγο να υποβάλουν αίτηση στην γενική πρόσκληση </a:t>
            </a:r>
            <a:r>
              <a:rPr lang="en-US" sz="1200" kern="1200" dirty="0">
                <a:solidFill>
                  <a:schemeClr val="tx1"/>
                </a:solidFill>
                <a:latin typeface="+mj-lt"/>
                <a:ea typeface="+mn-ea"/>
                <a:cs typeface="+mn-cs"/>
              </a:rPr>
              <a:t>DEU, </a:t>
            </a:r>
            <a:r>
              <a:rPr lang="el-GR" sz="1200" kern="1200" dirty="0">
                <a:solidFill>
                  <a:schemeClr val="tx1"/>
                </a:solidFill>
                <a:latin typeface="+mj-lt"/>
                <a:ea typeface="+mn-ea"/>
                <a:cs typeface="+mn-cs"/>
              </a:rPr>
              <a:t>να ζήσουν την εμπειρία ταξιδιού στην Ευρώπη. Στην δράση αυτή υποβάλλονται αιτήσεις από </a:t>
            </a:r>
            <a:r>
              <a:rPr lang="el-GR" sz="1200" b="1" kern="1200" dirty="0">
                <a:solidFill>
                  <a:schemeClr val="tx1"/>
                </a:solidFill>
                <a:latin typeface="+mj-lt"/>
                <a:ea typeface="+mn-ea"/>
                <a:cs typeface="+mn-cs"/>
              </a:rPr>
              <a:t>φορείς ή άτυπες ομάδες νέων</a:t>
            </a:r>
            <a:r>
              <a:rPr lang="el-GR" sz="1200" kern="1200" dirty="0">
                <a:solidFill>
                  <a:schemeClr val="tx1"/>
                </a:solidFill>
                <a:latin typeface="+mj-lt"/>
                <a:ea typeface="+mn-ea"/>
                <a:cs typeface="+mn-cs"/>
              </a:rPr>
              <a:t> ώστε να λάβουν επιχορήγηση για να οργανώσουν εμπειρίες ταξιδιού στην Ευρώπη για νέους και νέες με λιγότερες ευκαιρίες. </a:t>
            </a:r>
            <a:r>
              <a:rPr lang="el-GR" sz="1200" kern="1200" dirty="0" err="1">
                <a:solidFill>
                  <a:schemeClr val="tx1"/>
                </a:solidFill>
                <a:latin typeface="+mj-lt"/>
                <a:ea typeface="+mn-ea"/>
                <a:cs typeface="+mn-cs"/>
              </a:rPr>
              <a:t>Εφοσόν</a:t>
            </a:r>
            <a:r>
              <a:rPr lang="el-GR" sz="1200" kern="1200" dirty="0">
                <a:solidFill>
                  <a:schemeClr val="tx1"/>
                </a:solidFill>
                <a:latin typeface="+mj-lt"/>
                <a:ea typeface="+mn-ea"/>
                <a:cs typeface="+mn-cs"/>
              </a:rPr>
              <a:t> η δράση αυτή είναι αποκεντρωμένη, οι αιτήσεις των φορέων της Κύπρου τυγχάνουν διαχείρισης από το ΙΔΕΠ, ως ΕΥ του προγράμματος στην Κύπρο. </a:t>
            </a:r>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4</a:t>
            </a:fld>
            <a:endParaRPr lang="en-US"/>
          </a:p>
        </p:txBody>
      </p:sp>
    </p:spTree>
    <p:extLst>
      <p:ext uri="{BB962C8B-B14F-4D97-AF65-F5344CB8AC3E}">
        <p14:creationId xmlns:p14="http://schemas.microsoft.com/office/powerpoint/2010/main" val="196752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i="0" dirty="0">
                <a:solidFill>
                  <a:srgbClr val="757575"/>
                </a:solidFill>
                <a:effectLst/>
                <a:latin typeface="Arial" panose="020B0604020202020204" pitchFamily="34" charset="0"/>
              </a:rPr>
              <a:t>Μια σύντομα παρουσίαση της γενικής πρόσκλησης </a:t>
            </a:r>
            <a:r>
              <a:rPr lang="el-GR" b="1" i="0" dirty="0" err="1">
                <a:solidFill>
                  <a:srgbClr val="757575"/>
                </a:solidFill>
                <a:effectLst/>
                <a:latin typeface="Arial" panose="020B0604020202020204" pitchFamily="34" charset="0"/>
              </a:rPr>
              <a:t>DiscoverEU</a:t>
            </a:r>
            <a:r>
              <a:rPr lang="el-GR" b="1" i="0" dirty="0">
                <a:solidFill>
                  <a:srgbClr val="757575"/>
                </a:solidFill>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5</a:t>
            </a:fld>
            <a:endParaRPr lang="en-US"/>
          </a:p>
        </p:txBody>
      </p:sp>
    </p:spTree>
    <p:extLst>
      <p:ext uri="{BB962C8B-B14F-4D97-AF65-F5344CB8AC3E}">
        <p14:creationId xmlns:p14="http://schemas.microsoft.com/office/powerpoint/2010/main" val="161101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i="0" dirty="0">
                <a:solidFill>
                  <a:srgbClr val="545454"/>
                </a:solidFill>
                <a:effectLst/>
              </a:rPr>
              <a:t>Δήλωση μέσω της Ευρωπαϊκής Δικτυακής Πύλης για τη Νεολαία 2 φορές τον χρόνο (άνοιξη και φθινόπωρο) σε συγκεκριμένο χρονικό διάστημ</a:t>
            </a:r>
            <a:r>
              <a:rPr lang="el-GR" dirty="0">
                <a:solidFill>
                  <a:srgbClr val="545454"/>
                </a:solidFill>
              </a:rPr>
              <a:t>α. Προς το παρόν δεν έχουν ανακοινωθεί οι ημερομηνίες της Γενικής Πρόκλησης για τη άνοιξη του 2025.</a:t>
            </a:r>
          </a:p>
          <a:p>
            <a:endParaRPr lang="el-GR" b="1" dirty="0"/>
          </a:p>
          <a:p>
            <a:r>
              <a:rPr lang="el-GR" b="1" dirty="0"/>
              <a:t>ΠΧ  - </a:t>
            </a:r>
            <a:r>
              <a:rPr lang="el-GR" dirty="0"/>
              <a:t>Οκτώβριος 2024</a:t>
            </a:r>
            <a:r>
              <a:rPr lang="en-US" dirty="0"/>
              <a:t>: </a:t>
            </a:r>
            <a:r>
              <a:rPr lang="el-GR" dirty="0"/>
              <a:t> </a:t>
            </a:r>
            <a:r>
              <a:rPr lang="el-GR" b="0" i="0" dirty="0">
                <a:solidFill>
                  <a:srgbClr val="757575"/>
                </a:solidFill>
                <a:effectLst/>
                <a:latin typeface="Arial" panose="020B0604020202020204" pitchFamily="34" charset="0"/>
              </a:rPr>
              <a:t>περίοδος υποβολής αιτήσεων είχε διαρκέσει από τις 4 Οκτωβρίου 2024 έως τις 16 Οκτωβρίου 2024.</a:t>
            </a:r>
          </a:p>
          <a:p>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545454"/>
                </a:solidFill>
              </a:rPr>
              <a:t>Για οποιαδήποτε βοήθεια, τεχνική απορία ή πληροφορία οι ταξιδιώτες πρέπει να απευθύνονται στην ιστοσελίδα διαχείρισης του προγράμματος την οποία χειρίζεται κεντρικά η Ευρωπαϊκή Επιτροπή.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54545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Για να επαληθεύσει κάποιος αν επιλέχθηκε ή όχι, θα μπορεί επίσης να μεταβεί στην Ευρωπαϊκή Δικτυακή Πύλη της Νεολαίας και να χρησιμοποιήσει τον κωδικό της αίτησής του.</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54545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1" u="sng" dirty="0">
                <a:solidFill>
                  <a:srgbClr val="545454"/>
                </a:solidFill>
              </a:rPr>
              <a:t>ΕΠΙΠΡΟΣΘΕΤΑ ΣΧΟΛΙΑ – ΔΕΝ ΧΡΕΙΑΖΕΤΑΙ ΝΑ ΕΙΠΩΘΟΥΝ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54545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545454"/>
                </a:solidFill>
              </a:rPr>
              <a:t>Μια </a:t>
            </a:r>
            <a:r>
              <a:rPr lang="el-GR" b="1" dirty="0">
                <a:solidFill>
                  <a:srgbClr val="545454"/>
                </a:solidFill>
              </a:rPr>
              <a:t>ομαδική αίτηση θα αξιολογηθεί ως μία ενιαία αίτηση</a:t>
            </a:r>
            <a:r>
              <a:rPr lang="el-GR" dirty="0">
                <a:solidFill>
                  <a:srgbClr val="545454"/>
                </a:solidFill>
              </a:rPr>
              <a:t>. Μόνο τα μέλη της ομάδας που έχουν συμπληρώσει το έντυπο αίτησης χρησιμοποιώντας τον κωδικό που έχει δοθεί από τον επικεφαλής της ομάδας θα ληφθούν υπόψη για την επιλογή. Τα μέλη της ομάδας δεν εγγράφονται μεμονωμένα.</a:t>
            </a:r>
            <a:endParaRPr lang="el-GR" i="0" dirty="0">
              <a:solidFill>
                <a:srgbClr val="545454"/>
              </a:solidFill>
              <a:effectLst/>
            </a:endParaRPr>
          </a:p>
          <a:p>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b="1" i="0" u="sng" dirty="0">
                <a:solidFill>
                  <a:srgbClr val="757575"/>
                </a:solidFill>
                <a:effectLst/>
                <a:latin typeface="Arial" panose="020B0604020202020204" pitchFamily="34" charset="0"/>
              </a:rPr>
              <a:t>ΣΗΜΑΝΤΙΚΟ</a:t>
            </a:r>
            <a:r>
              <a:rPr lang="en-US" b="1" i="0" u="sng" dirty="0">
                <a:solidFill>
                  <a:srgbClr val="757575"/>
                </a:solidFill>
                <a:effectLst/>
                <a:latin typeface="Arial" panose="020B0604020202020204" pitchFamily="34" charset="0"/>
              </a:rPr>
              <a:t>: </a:t>
            </a:r>
            <a:r>
              <a:rPr lang="el-GR" b="1" i="0" u="sng" dirty="0">
                <a:solidFill>
                  <a:srgbClr val="757575"/>
                </a:solidFill>
                <a:effectLst/>
                <a:latin typeface="Arial" panose="020B0604020202020204" pitchFamily="34" charset="0"/>
              </a:rPr>
              <a:t> </a:t>
            </a:r>
            <a:r>
              <a:rPr lang="el-GR" b="0" i="0" dirty="0">
                <a:solidFill>
                  <a:srgbClr val="757575"/>
                </a:solidFill>
                <a:effectLst/>
                <a:latin typeface="Arial" panose="020B0604020202020204" pitchFamily="34" charset="0"/>
              </a:rPr>
              <a:t>Η </a:t>
            </a:r>
            <a:r>
              <a:rPr lang="el-GR" b="1" i="0" dirty="0">
                <a:solidFill>
                  <a:srgbClr val="757575"/>
                </a:solidFill>
                <a:effectLst/>
                <a:latin typeface="Arial" panose="020B0604020202020204" pitchFamily="34" charset="0"/>
              </a:rPr>
              <a:t>επιλογή </a:t>
            </a:r>
            <a:r>
              <a:rPr lang="el-GR" b="0" i="0" dirty="0">
                <a:solidFill>
                  <a:srgbClr val="757575"/>
                </a:solidFill>
                <a:effectLst/>
                <a:latin typeface="Arial" panose="020B0604020202020204" pitchFamily="34" charset="0"/>
              </a:rPr>
              <a:t>μεταξύ των ατόμων που έχουν υποβάλει αίτηση θα γίνει </a:t>
            </a:r>
            <a:r>
              <a:rPr lang="el-GR" b="1" i="0" dirty="0">
                <a:solidFill>
                  <a:srgbClr val="757575"/>
                </a:solidFill>
                <a:effectLst/>
                <a:latin typeface="Arial" panose="020B0604020202020204" pitchFamily="34" charset="0"/>
              </a:rPr>
              <a:t>εντός του ορίου του διαθέσιμου προϋπολογισμού και η κατάταξή τους θα εξαρτηθεί από τις απαντήσεις τους και τον χρόνο υποβολής τους.</a:t>
            </a:r>
            <a:r>
              <a:rPr lang="el-GR" b="1" i="0" dirty="0">
                <a:solidFill>
                  <a:srgbClr val="545454"/>
                </a:solidFill>
                <a:effectLst/>
              </a:rPr>
              <a:t> </a:t>
            </a:r>
            <a:r>
              <a:rPr lang="el-GR" i="0" dirty="0">
                <a:solidFill>
                  <a:srgbClr val="545454"/>
                </a:solidFill>
                <a:effectLst/>
              </a:rPr>
              <a:t>Οι υπόλοιποι περιλαμβάνονται σε </a:t>
            </a:r>
            <a:r>
              <a:rPr lang="el-GR" b="1" i="0" dirty="0">
                <a:solidFill>
                  <a:srgbClr val="545454"/>
                </a:solidFill>
                <a:effectLst/>
              </a:rPr>
              <a:t>εφεδρικό κατάλογο</a:t>
            </a:r>
            <a:r>
              <a:rPr lang="el-GR" i="0" dirty="0">
                <a:solidFill>
                  <a:srgbClr val="545454"/>
                </a:solidFill>
                <a:effectLst/>
              </a:rPr>
              <a:t>, και ενδέχεται να κερδίσουν </a:t>
            </a:r>
            <a:r>
              <a:rPr lang="el-GR" b="1" i="0" dirty="0">
                <a:solidFill>
                  <a:srgbClr val="545454"/>
                </a:solidFill>
                <a:effectLst/>
              </a:rPr>
              <a:t>εάν προκύψουν ακυρώσεις</a:t>
            </a:r>
            <a:r>
              <a:rPr lang="en-US" i="0" dirty="0">
                <a:solidFill>
                  <a:srgbClr val="545454"/>
                </a:solidFill>
                <a:effectLst/>
              </a:rPr>
              <a:t>. </a:t>
            </a:r>
            <a:endParaRPr lang="el-GR" i="0" dirty="0">
              <a:solidFill>
                <a:srgbClr val="545454"/>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i="0" dirty="0">
              <a:solidFill>
                <a:srgbClr val="545454"/>
              </a:solidFill>
              <a:effectLst/>
            </a:endParaRPr>
          </a:p>
          <a:p>
            <a:pPr algn="l"/>
            <a:r>
              <a:rPr lang="el-GR" b="0" i="0" dirty="0">
                <a:solidFill>
                  <a:srgbClr val="757575"/>
                </a:solidFill>
                <a:effectLst/>
                <a:latin typeface="Arial" panose="020B0604020202020204" pitchFamily="34" charset="0"/>
              </a:rPr>
              <a:t>Εφαρμόζονται ποσοστώσεις για τα ταξιδιωτικά πάσα που αναλογούν σε κάθε χώρα. Για την Κύπρο υπήρχαν διαθέσιμες περίπου 73-75 διαθέσιμες θέσεις σε κάθε πρόσκληση για το 2023. Η αρχή της κατανομής βασίζεται στην κλείδα κατανομής της βασικής δράσης 1 (ατομική κινητικότητα στον τομέα της νεολαίας) του προγράμματος </a:t>
            </a:r>
            <a:r>
              <a:rPr lang="el-GR" b="0" i="0" dirty="0" err="1">
                <a:solidFill>
                  <a:srgbClr val="757575"/>
                </a:solidFill>
                <a:effectLst/>
                <a:latin typeface="Arial" panose="020B0604020202020204" pitchFamily="34" charset="0"/>
              </a:rPr>
              <a:t>Erasmus</a:t>
            </a:r>
            <a:r>
              <a:rPr lang="el-GR" b="0" i="0" dirty="0">
                <a:solidFill>
                  <a:srgbClr val="757575"/>
                </a:solidFill>
                <a:effectLst/>
                <a:latin typeface="Arial" panose="020B0604020202020204" pitchFamily="34" charset="0"/>
              </a:rPr>
              <a:t>+ - με απλά λόγια ανάλογα με τη</a:t>
            </a:r>
            <a:r>
              <a:rPr lang="en-US" b="0" i="0" dirty="0">
                <a:solidFill>
                  <a:srgbClr val="757575"/>
                </a:solidFill>
                <a:effectLst/>
                <a:latin typeface="Arial" panose="020B0604020202020204" pitchFamily="34" charset="0"/>
              </a:rPr>
              <a:t> </a:t>
            </a:r>
            <a:r>
              <a:rPr lang="el-GR" b="0" i="0" dirty="0">
                <a:solidFill>
                  <a:srgbClr val="757575"/>
                </a:solidFill>
                <a:effectLst/>
                <a:latin typeface="Arial" panose="020B0604020202020204" pitchFamily="34" charset="0"/>
              </a:rPr>
              <a:t>συμβολή κάθε κράτους μέλους στον </a:t>
            </a:r>
            <a:r>
              <a:rPr lang="el-GR" b="0" i="0" dirty="0" err="1">
                <a:solidFill>
                  <a:srgbClr val="757575"/>
                </a:solidFill>
                <a:effectLst/>
                <a:latin typeface="Arial" panose="020B0604020202020204" pitchFamily="34" charset="0"/>
              </a:rPr>
              <a:t>προυπολογιμός</a:t>
            </a:r>
            <a:r>
              <a:rPr lang="el-GR" b="0" i="0" dirty="0">
                <a:solidFill>
                  <a:srgbClr val="757575"/>
                </a:solidFill>
                <a:effectLst/>
                <a:latin typeface="Arial" panose="020B0604020202020204" pitchFamily="34" charset="0"/>
              </a:rPr>
              <a:t> του προγράμματος. </a:t>
            </a:r>
          </a:p>
          <a:p>
            <a:pPr algn="l"/>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Σε περίπτωση που οι αιτήσεις είναι λιγότερες από την καθορισμένη ποσόστωση ανά χώρα, τα υπόλοιπα ταξιδιωτικά πάσα θα ανακατανεμηθούν μεταξύ των ατόμων που διαμένουν σε χώρες από τις οποίες ελήφθησαν περισσότερες αιτήσεις από τις καθορισμένες ποσοστώσεις.</a:t>
            </a:r>
            <a:endParaRPr lang="el-GR" b="1" i="0" dirty="0">
              <a:solidFill>
                <a:srgbClr val="545454"/>
              </a:solidFill>
              <a:effectLst/>
            </a:endParaRPr>
          </a:p>
          <a:p>
            <a:endParaRPr lang="el-GR" dirty="0"/>
          </a:p>
          <a:p>
            <a:endParaRPr lang="el-GR" dirty="0"/>
          </a:p>
          <a:p>
            <a:r>
              <a:rPr lang="el-GR" dirty="0"/>
              <a:t>Για οποιαδήποτε απορία, βοήθεια και πληροφορία σχετικά με τη Γενική Πρόσκληση οι ενδιαφερόμενοι νέοι θα πρέπει να διατρέξουν στη σελίδα Διαχείρισης του προγράμματος </a:t>
            </a:r>
            <a:r>
              <a:rPr lang="en-US" dirty="0"/>
              <a:t>DEU. </a:t>
            </a:r>
          </a:p>
        </p:txBody>
      </p:sp>
      <p:sp>
        <p:nvSpPr>
          <p:cNvPr id="4" name="Slide Number Placeholder 3"/>
          <p:cNvSpPr>
            <a:spLocks noGrp="1"/>
          </p:cNvSpPr>
          <p:nvPr>
            <p:ph type="sldNum" sz="quarter" idx="5"/>
          </p:nvPr>
        </p:nvSpPr>
        <p:spPr/>
        <p:txBody>
          <a:bodyPr/>
          <a:lstStyle/>
          <a:p>
            <a:fld id="{D885496A-22AE-41B6-A312-71BD73958632}" type="slidenum">
              <a:rPr lang="en-US" smtClean="0"/>
              <a:t>6</a:t>
            </a:fld>
            <a:endParaRPr lang="en-US"/>
          </a:p>
        </p:txBody>
      </p:sp>
    </p:spTree>
    <p:extLst>
      <p:ext uri="{BB962C8B-B14F-4D97-AF65-F5344CB8AC3E}">
        <p14:creationId xmlns:p14="http://schemas.microsoft.com/office/powerpoint/2010/main" val="278780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spcAft>
                <a:spcPts val="1000"/>
              </a:spcAft>
              <a:buFont typeface="Symbol" panose="05050102010706020507" pitchFamily="18" charset="2"/>
              <a:buNone/>
            </a:pPr>
            <a:r>
              <a:rPr lang="el-GR" dirty="0">
                <a:latin typeface="+mj-lt"/>
              </a:rPr>
              <a:t>Η Γενική Πρόσκληση του </a:t>
            </a:r>
            <a:r>
              <a:rPr lang="en-US" dirty="0">
                <a:latin typeface="+mj-lt"/>
              </a:rPr>
              <a:t>DEU </a:t>
            </a:r>
            <a:r>
              <a:rPr lang="el-GR" dirty="0">
                <a:latin typeface="+mj-lt"/>
              </a:rPr>
              <a:t>αφορά </a:t>
            </a:r>
            <a:r>
              <a:rPr lang="el-GR" b="1" dirty="0">
                <a:latin typeface="+mj-lt"/>
              </a:rPr>
              <a:t>άτομα</a:t>
            </a:r>
            <a:r>
              <a:rPr lang="el-GR" dirty="0">
                <a:latin typeface="+mj-lt"/>
              </a:rPr>
              <a:t> και </a:t>
            </a:r>
            <a:r>
              <a:rPr lang="el-GR" b="1" dirty="0">
                <a:latin typeface="+mj-lt"/>
              </a:rPr>
              <a:t>παρέες μέχρι 5 άτομα</a:t>
            </a:r>
            <a:r>
              <a:rPr lang="el-GR" dirty="0">
                <a:latin typeface="+mj-lt"/>
              </a:rPr>
              <a:t> που δηλώνουν απευθείας το ενδιαφέρον τους στην Ευρωπαϊκή Δικτυακή Πύλη για τη Νεολαία. </a:t>
            </a:r>
            <a:endParaRPr lang="en-US" dirty="0">
              <a:latin typeface="+mj-lt"/>
            </a:endParaRPr>
          </a:p>
          <a:p>
            <a:pPr algn="l"/>
            <a:endParaRPr lang="el-GR" b="0" i="0" dirty="0">
              <a:solidFill>
                <a:srgbClr val="757575"/>
              </a:solidFill>
              <a:effectLst/>
              <a:latin typeface="Arial" panose="020B0604020202020204" pitchFamily="34" charset="0"/>
            </a:endParaRPr>
          </a:p>
          <a:p>
            <a:pPr marL="171450" indent="-171450" algn="l">
              <a:buFont typeface="Arial" panose="020B0604020202020204" pitchFamily="34" charset="0"/>
              <a:buChar char="•"/>
            </a:pPr>
            <a:r>
              <a:rPr lang="el-GR" b="0" i="0" dirty="0">
                <a:solidFill>
                  <a:srgbClr val="757575"/>
                </a:solidFill>
                <a:effectLst/>
                <a:latin typeface="Arial" panose="020B0604020202020204" pitchFamily="34" charset="0"/>
              </a:rPr>
              <a:t>να έχουν συμπληρώσει το 18</a:t>
            </a:r>
            <a:r>
              <a:rPr lang="el-GR" b="0" i="0" baseline="30000" dirty="0">
                <a:solidFill>
                  <a:srgbClr val="757575"/>
                </a:solidFill>
                <a:effectLst/>
                <a:latin typeface="Arial" panose="020B0604020202020204" pitchFamily="34" charset="0"/>
              </a:rPr>
              <a:t>ο</a:t>
            </a:r>
            <a:r>
              <a:rPr lang="el-GR" b="0" i="0" dirty="0">
                <a:solidFill>
                  <a:srgbClr val="757575"/>
                </a:solidFill>
                <a:effectLst/>
                <a:latin typeface="Arial" panose="020B0604020202020204" pitchFamily="34" charset="0"/>
              </a:rPr>
              <a:t> έτος </a:t>
            </a:r>
            <a:endParaRPr lang="el-GR" sz="1800" b="0" i="0" dirty="0">
              <a:solidFill>
                <a:srgbClr val="757575"/>
              </a:solidFill>
              <a:effectLst/>
              <a:latin typeface="Arial" panose="020B0604020202020204" pitchFamily="34" charset="0"/>
            </a:endParaRPr>
          </a:p>
          <a:p>
            <a:pPr marL="171450" indent="-171450" algn="l">
              <a:buFont typeface="Arial" panose="020B0604020202020204" pitchFamily="34" charset="0"/>
              <a:buChar char="•"/>
            </a:pPr>
            <a:r>
              <a:rPr lang="el-GR" b="0" i="0" dirty="0">
                <a:solidFill>
                  <a:srgbClr val="757575"/>
                </a:solidFill>
                <a:effectLst/>
                <a:latin typeface="Arial" panose="020B0604020202020204" pitchFamily="34" charset="0"/>
              </a:rPr>
              <a:t>να είναι πολίτες ή να διαμένουν νόμιμα: </a:t>
            </a:r>
          </a:p>
          <a:p>
            <a:pPr algn="l"/>
            <a:r>
              <a:rPr lang="el-GR" b="0" i="0" dirty="0">
                <a:solidFill>
                  <a:srgbClr val="757575"/>
                </a:solidFill>
                <a:effectLst/>
                <a:latin typeface="Arial" panose="020B0604020202020204" pitchFamily="34" charset="0"/>
              </a:rPr>
              <a:t>          —   τα 27 κράτη μέλη της Ευρωπαϊκής Ένωσης.</a:t>
            </a:r>
          </a:p>
          <a:p>
            <a:pPr algn="l"/>
            <a:r>
              <a:rPr lang="el-GR" b="0" i="0" dirty="0">
                <a:solidFill>
                  <a:srgbClr val="757575"/>
                </a:solidFill>
                <a:effectLst/>
                <a:latin typeface="Arial" panose="020B0604020202020204" pitchFamily="34" charset="0"/>
              </a:rPr>
              <a:t>          —   τις τρίτες χώρες που είναι συνδεδεμένες με το πρόγραμμα </a:t>
            </a:r>
            <a:r>
              <a:rPr lang="el-GR" b="0" i="0" dirty="0" err="1">
                <a:solidFill>
                  <a:srgbClr val="757575"/>
                </a:solidFill>
                <a:effectLst/>
                <a:latin typeface="Arial" panose="020B0604020202020204" pitchFamily="34" charset="0"/>
              </a:rPr>
              <a:t>Erasmus</a:t>
            </a:r>
            <a:r>
              <a:rPr lang="el-GR" b="0" i="0" dirty="0">
                <a:solidFill>
                  <a:srgbClr val="757575"/>
                </a:solidFill>
                <a:effectLst/>
                <a:latin typeface="Arial" panose="020B0604020202020204" pitchFamily="34" charset="0"/>
              </a:rPr>
              <a:t>+: </a:t>
            </a:r>
          </a:p>
          <a:p>
            <a:pPr algn="l"/>
            <a:r>
              <a:rPr lang="el-GR" b="0" i="0" dirty="0">
                <a:solidFill>
                  <a:srgbClr val="757575"/>
                </a:solidFill>
                <a:effectLst/>
                <a:latin typeface="Arial" panose="020B0604020202020204" pitchFamily="34" charset="0"/>
              </a:rPr>
              <a:t>(ΕΟΧ) Ισλανδία, Λιχτενστάιν, Νορβηγία (Υπό ένταξη) Βόρεια Μακεδονία, Σερβία και Τουρκία</a:t>
            </a:r>
          </a:p>
          <a:p>
            <a:pPr algn="l"/>
            <a:endParaRPr lang="el-GR" b="0" i="0" dirty="0">
              <a:solidFill>
                <a:srgbClr val="757575"/>
              </a:solidFill>
              <a:effectLst/>
              <a:latin typeface="Arial" panose="020B0604020202020204" pitchFamily="34" charset="0"/>
            </a:endParaRPr>
          </a:p>
          <a:p>
            <a:pPr algn="l">
              <a:buFont typeface="Arial" panose="020B0604020202020204" pitchFamily="34" charset="0"/>
              <a:buNone/>
            </a:pPr>
            <a:r>
              <a:rPr lang="el-GR" sz="1200" b="1" dirty="0">
                <a:solidFill>
                  <a:srgbClr val="545454"/>
                </a:solidFill>
              </a:rPr>
              <a:t>ΙΣΧΥΕΙ ΓΙΑ ΚΥΠΡΟ</a:t>
            </a:r>
            <a:r>
              <a:rPr lang="en-US" sz="1200" b="1" dirty="0">
                <a:solidFill>
                  <a:srgbClr val="545454"/>
                </a:solidFill>
              </a:rPr>
              <a:t>: </a:t>
            </a:r>
            <a:r>
              <a:rPr lang="el-GR" sz="1200" dirty="0">
                <a:solidFill>
                  <a:srgbClr val="545454"/>
                </a:solidFill>
              </a:rPr>
              <a:t>Παρέκκλιση της περιόδου ταξιδιού για άτομα με υποχρεωτική πολιτική ή στρατιωτική θητεία. Στην περίπτωση αυτή, η περίοδος ταξιδιού θα παραταθεί σε 6 μήνες μετά τη λήξη των νόμιμων υποχρεώσεών του ατόμου που έχει επιλεγεί για να πάρει ταξιδιωτικό πάσο. </a:t>
            </a:r>
          </a:p>
          <a:p>
            <a:pPr algn="l">
              <a:buFont typeface="Arial" panose="020B0604020202020204" pitchFamily="34" charset="0"/>
              <a:buNone/>
            </a:pPr>
            <a:endParaRPr lang="el-GR" b="1" i="0" dirty="0">
              <a:solidFill>
                <a:srgbClr val="757575"/>
              </a:solidFill>
              <a:effectLst/>
              <a:latin typeface="Arial" panose="020B0604020202020204" pitchFamily="34" charset="0"/>
            </a:endParaRPr>
          </a:p>
          <a:p>
            <a:pPr algn="l">
              <a:buFont typeface="Arial" panose="020B0604020202020204" pitchFamily="34" charset="0"/>
              <a:buNone/>
            </a:pPr>
            <a:r>
              <a:rPr lang="el-GR" b="1" i="0" dirty="0">
                <a:solidFill>
                  <a:srgbClr val="757575"/>
                </a:solidFill>
                <a:effectLst/>
                <a:latin typeface="Arial" panose="020B0604020202020204" pitchFamily="34" charset="0"/>
              </a:rPr>
              <a:t>ΣΗΜΑΝΤΙΚΟ</a:t>
            </a:r>
            <a:r>
              <a:rPr lang="en-US" b="1" i="0" dirty="0">
                <a:solidFill>
                  <a:srgbClr val="757575"/>
                </a:solidFill>
                <a:effectLst/>
                <a:latin typeface="Arial" panose="020B0604020202020204" pitchFamily="34" charset="0"/>
              </a:rPr>
              <a:t>: </a:t>
            </a:r>
            <a:r>
              <a:rPr lang="el-GR" b="0" i="0" dirty="0">
                <a:solidFill>
                  <a:srgbClr val="757575"/>
                </a:solidFill>
                <a:effectLst/>
                <a:latin typeface="Arial" panose="020B0604020202020204" pitchFamily="34" charset="0"/>
              </a:rPr>
              <a:t>Μπορούν να ταξιδέψουν με τους νέους / τις νέες άτομα ή συγγενείς άνω των 18 ετών αλλά θα πρέπει να αναλάβουν τα ταξιδιωτικά έξοδα τα ίδια. </a:t>
            </a:r>
          </a:p>
          <a:p>
            <a:pPr algn="l">
              <a:buFont typeface="Arial" panose="020B0604020202020204" pitchFamily="34" charset="0"/>
              <a:buNone/>
            </a:pPr>
            <a:endParaRPr lang="el-GR" b="0" i="0" dirty="0">
              <a:solidFill>
                <a:srgbClr val="757575"/>
              </a:solidFill>
              <a:effectLst/>
              <a:latin typeface="Arial" panose="020B0604020202020204" pitchFamily="34" charset="0"/>
            </a:endParaRPr>
          </a:p>
          <a:p>
            <a:pPr algn="l"/>
            <a:r>
              <a:rPr lang="el-GR" b="1" i="0" dirty="0">
                <a:solidFill>
                  <a:srgbClr val="757575"/>
                </a:solidFill>
                <a:effectLst/>
                <a:latin typeface="Arial" panose="020B0604020202020204" pitchFamily="34" charset="0"/>
              </a:rPr>
              <a:t>ΣΗΜΑΝΤΙΚΟ</a:t>
            </a:r>
            <a:r>
              <a:rPr lang="en-US" b="1" i="0" dirty="0">
                <a:solidFill>
                  <a:srgbClr val="757575"/>
                </a:solidFill>
                <a:effectLst/>
                <a:latin typeface="Arial" panose="020B0604020202020204" pitchFamily="34" charset="0"/>
              </a:rPr>
              <a:t>: </a:t>
            </a:r>
            <a:r>
              <a:rPr lang="el-GR" b="0" i="0" dirty="0">
                <a:solidFill>
                  <a:srgbClr val="0B64B2"/>
                </a:solidFill>
                <a:effectLst/>
                <a:latin typeface="Arial" panose="020B0604020202020204" pitchFamily="34" charset="0"/>
              </a:rPr>
              <a:t>Γίνεται επαλήθευση της ταυτότητας και διαμονής.  Κατά τη συμπλήρωση του δελτίου κράτησης θα ζητηθεί να ανεβάσουν  εικόνα έγκυρου εγγράφου ταυτοποίησης (διαβατήριο, εθνικό δελτίο ταυτότητας ή κάρτα διαμονής). Επίσης, μπορεί να ζητηθεί έγκυρο αποδεικτικό διαμονής. Θα πρέπει να σημειωθεί ότι μόνο επίσημα έγγραφα από την εθνική αρχή της χώρας διαμονής γίνονται δεκτά. Οι λογαριασμοί ηλεκτρικού ρεύματος ή τα μισθωτήρια δεν αποτελούν επαρκή ή αποδεκτά αποδεικτικά.</a:t>
            </a:r>
          </a:p>
          <a:p>
            <a:pPr algn="l">
              <a:buFont typeface="Arial" panose="020B0604020202020204" pitchFamily="34" charset="0"/>
              <a:buNone/>
            </a:pPr>
            <a:endParaRPr lang="el-GR" b="0" i="0" dirty="0">
              <a:solidFill>
                <a:srgbClr val="757575"/>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7</a:t>
            </a:fld>
            <a:endParaRPr lang="en-US"/>
          </a:p>
        </p:txBody>
      </p:sp>
    </p:spTree>
    <p:extLst>
      <p:ext uri="{BB962C8B-B14F-4D97-AF65-F5344CB8AC3E}">
        <p14:creationId xmlns:p14="http://schemas.microsoft.com/office/powerpoint/2010/main" val="156895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i="0" dirty="0">
                <a:solidFill>
                  <a:srgbClr val="757575"/>
                </a:solidFill>
                <a:effectLst/>
                <a:latin typeface="Arial" panose="020B0604020202020204" pitchFamily="34" charset="0"/>
              </a:rPr>
              <a:t>Εάν επιλεγεί ένας νέος ή νέα, μπορεί να ταξιδέψει μόνον εφόσον: </a:t>
            </a:r>
          </a:p>
          <a:p>
            <a:pPr algn="l"/>
            <a:endParaRPr lang="el-GR" b="0" i="0" dirty="0">
              <a:solidFill>
                <a:srgbClr val="757575"/>
              </a:solidFill>
              <a:effectLst/>
              <a:latin typeface="Arial" panose="020B0604020202020204" pitchFamily="34" charset="0"/>
            </a:endParaRPr>
          </a:p>
          <a:p>
            <a:pPr algn="l">
              <a:buFont typeface="Arial" panose="020B0604020202020204" pitchFamily="34" charset="0"/>
              <a:buChar char="•"/>
            </a:pPr>
            <a:r>
              <a:rPr lang="el-GR" b="0" i="0" dirty="0">
                <a:solidFill>
                  <a:srgbClr val="757575"/>
                </a:solidFill>
                <a:effectLst/>
                <a:latin typeface="Arial" panose="020B0604020202020204" pitchFamily="34" charset="0"/>
              </a:rPr>
              <a:t>ξεκινήσει το ταξίδι σε κάποια από τις χώρες που είναι επιλέξιμες για το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(βλ. παραπάνω) </a:t>
            </a:r>
          </a:p>
          <a:p>
            <a:pPr algn="l">
              <a:buFont typeface="Arial" panose="020B0604020202020204" pitchFamily="34" charset="0"/>
              <a:buChar char="•"/>
            </a:pPr>
            <a:r>
              <a:rPr lang="el-GR" b="0" i="0" dirty="0">
                <a:solidFill>
                  <a:srgbClr val="757575"/>
                </a:solidFill>
                <a:effectLst/>
                <a:latin typeface="Arial" panose="020B0604020202020204" pitchFamily="34" charset="0"/>
              </a:rPr>
              <a:t>σχεδιάζει να ταξιδέψει για διάστημα από 1 ημέρα έως και 1 μήνα και σε τουλάχιστον μία ξένη χώρα που είναι επιλέξιμη για το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(βλ. παραπάνω)</a:t>
            </a:r>
          </a:p>
          <a:p>
            <a:pPr algn="l"/>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545454"/>
                </a:solidFill>
              </a:rPr>
              <a:t>Μπορεί να υποβληθεί </a:t>
            </a:r>
            <a:r>
              <a:rPr lang="el-GR" b="1" dirty="0">
                <a:solidFill>
                  <a:srgbClr val="545454"/>
                </a:solidFill>
              </a:rPr>
              <a:t>μόνο μία αίτηση ανά άτομο</a:t>
            </a:r>
            <a:r>
              <a:rPr lang="el-GR" dirty="0">
                <a:solidFill>
                  <a:srgbClr val="545454"/>
                </a:solidFill>
              </a:rPr>
              <a:t>. Η πρώτη αίτηση που θα καταχωρηθεί στην Ευρωπαϊκή Πύλη για τη Νεολαία θα είναι η μόνη που θα ληφθεί υπόψη στη διαδικασία επιλογής. Τα άτομα δεν μπορούν να υποβάλουν αίτηση σε διαφορετικές ομάδες. Εάν σε οποιοδήποτε στάδιο εντοπιστούν πολλαπλές αιτήσεις, θα ληφθεί υπόψη μόνο η πρώτη αίτηση που έχει καταχωρηθεί στην Ευρωπαϊκή Πύλη Νεολαίας.</a:t>
            </a:r>
            <a:endParaRPr lang="el-GR" b="0" i="0" dirty="0">
              <a:solidFill>
                <a:srgbClr val="757575"/>
              </a:solidFill>
              <a:effectLst/>
              <a:latin typeface="Arial" panose="020B0604020202020204" pitchFamily="34" charset="0"/>
            </a:endParaRPr>
          </a:p>
          <a:p>
            <a:pPr algn="l"/>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1" i="0" dirty="0">
                <a:solidFill>
                  <a:srgbClr val="757575"/>
                </a:solidFill>
                <a:effectLst/>
                <a:latin typeface="Arial" panose="020B0604020202020204" pitchFamily="34" charset="0"/>
              </a:rPr>
              <a:t>Εάν είχε επιλεγεί κάποιος για να λάβει ταξιδιωτικό πάσο </a:t>
            </a:r>
            <a:r>
              <a:rPr lang="el-GR" b="1" i="0" dirty="0" err="1">
                <a:solidFill>
                  <a:srgbClr val="757575"/>
                </a:solidFill>
                <a:effectLst/>
                <a:latin typeface="Arial" panose="020B0604020202020204" pitchFamily="34" charset="0"/>
              </a:rPr>
              <a:t>DiscoverEU</a:t>
            </a:r>
            <a:r>
              <a:rPr lang="el-GR" b="1" i="0" dirty="0">
                <a:solidFill>
                  <a:srgbClr val="757575"/>
                </a:solidFill>
                <a:effectLst/>
                <a:latin typeface="Arial" panose="020B0604020202020204" pitchFamily="34" charset="0"/>
              </a:rPr>
              <a:t> σε προηγούμενο γύρο αιτήσεων, δεν μπορεί να υποβάλει αίτηση για δεύτερη φορά. Αυτό θα εξετάζεται στο στάδιο υποβολής των αιτήσεων.</a:t>
            </a:r>
            <a:r>
              <a:rPr lang="el-GR" b="0" i="0" dirty="0">
                <a:solidFill>
                  <a:srgbClr val="757575"/>
                </a:solidFill>
                <a:effectLst/>
                <a:latin typeface="Arial" panose="020B0604020202020204" pitchFamily="34" charset="0"/>
              </a:rPr>
              <a:t> </a:t>
            </a:r>
          </a:p>
        </p:txBody>
      </p:sp>
      <p:sp>
        <p:nvSpPr>
          <p:cNvPr id="4" name="Slide Number Placeholder 3"/>
          <p:cNvSpPr>
            <a:spLocks noGrp="1"/>
          </p:cNvSpPr>
          <p:nvPr>
            <p:ph type="sldNum" sz="quarter" idx="5"/>
          </p:nvPr>
        </p:nvSpPr>
        <p:spPr/>
        <p:txBody>
          <a:bodyPr/>
          <a:lstStyle/>
          <a:p>
            <a:fld id="{D885496A-22AE-41B6-A312-71BD73958632}" type="slidenum">
              <a:rPr lang="en-US" smtClean="0"/>
              <a:t>8</a:t>
            </a:fld>
            <a:endParaRPr lang="en-US"/>
          </a:p>
        </p:txBody>
      </p:sp>
    </p:spTree>
    <p:extLst>
      <p:ext uri="{BB962C8B-B14F-4D97-AF65-F5344CB8AC3E}">
        <p14:creationId xmlns:p14="http://schemas.microsoft.com/office/powerpoint/2010/main" val="420179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002060"/>
                </a:solidFill>
                <a:effectLst/>
                <a:uLnTx/>
                <a:uFillTx/>
                <a:latin typeface="Calibri" panose="020F0502020204030204" pitchFamily="34" charset="0"/>
                <a:ea typeface="Calibri"/>
                <a:cs typeface="Calibri" panose="020F0502020204030204" pitchFamily="34" charset="0"/>
              </a:rPr>
              <a:t>Για οποιαδήποτε βοήθεια, τεχνική απορία </a:t>
            </a:r>
            <a:r>
              <a:rPr lang="el-GR" sz="1200" cap="none" dirty="0">
                <a:solidFill>
                  <a:srgbClr val="002060"/>
                </a:solidFill>
                <a:latin typeface="Calibri" panose="020F0502020204030204" pitchFamily="34" charset="0"/>
                <a:ea typeface="Calibri"/>
                <a:cs typeface="Calibri" panose="020F0502020204030204" pitchFamily="34" charset="0"/>
              </a:rPr>
              <a:t>ή</a:t>
            </a:r>
            <a:r>
              <a:rPr kumimoji="0" lang="el-GR" sz="1200" b="0" i="0" u="none" strike="noStrike" kern="1200" cap="none" spc="0" normalizeH="0" baseline="0" noProof="0" dirty="0">
                <a:ln>
                  <a:noFill/>
                </a:ln>
                <a:solidFill>
                  <a:srgbClr val="002060"/>
                </a:solidFill>
                <a:effectLst/>
                <a:uLnTx/>
                <a:uFillTx/>
                <a:latin typeface="Calibri" panose="020F0502020204030204" pitchFamily="34" charset="0"/>
                <a:ea typeface="Calibri"/>
                <a:cs typeface="Calibri" panose="020F0502020204030204" pitchFamily="34" charset="0"/>
              </a:rPr>
              <a:t> πληροφορία οι ταξιδιώτες πρέπει να απευθύνονται στην ιστοσελίδα </a:t>
            </a:r>
            <a:r>
              <a:rPr lang="el-GR" sz="1200" cap="none" dirty="0">
                <a:solidFill>
                  <a:srgbClr val="002060"/>
                </a:solidFill>
                <a:latin typeface="Calibri" panose="020F0502020204030204" pitchFamily="34" charset="0"/>
                <a:ea typeface="Calibri"/>
                <a:cs typeface="Calibri" panose="020F0502020204030204" pitchFamily="34" charset="0"/>
              </a:rPr>
              <a:t>διαχείρισης </a:t>
            </a:r>
            <a:r>
              <a:rPr kumimoji="0" lang="el-GR" sz="1200" b="0" i="0" u="none" strike="noStrike" kern="1200" cap="none" spc="0" normalizeH="0" baseline="0" noProof="0" dirty="0">
                <a:ln>
                  <a:noFill/>
                </a:ln>
                <a:solidFill>
                  <a:srgbClr val="002060"/>
                </a:solidFill>
                <a:effectLst/>
                <a:uLnTx/>
                <a:uFillTx/>
                <a:latin typeface="Calibri" panose="020F0502020204030204" pitchFamily="34" charset="0"/>
                <a:ea typeface="Calibri"/>
                <a:cs typeface="Calibri" panose="020F0502020204030204" pitchFamily="34" charset="0"/>
              </a:rPr>
              <a:t>του προγράμματος </a:t>
            </a:r>
            <a:r>
              <a:rPr lang="el-GR" sz="1200" cap="none" dirty="0">
                <a:solidFill>
                  <a:srgbClr val="002060"/>
                </a:solidFill>
                <a:latin typeface="Calibri" panose="020F0502020204030204" pitchFamily="34" charset="0"/>
                <a:ea typeface="Calibri"/>
                <a:cs typeface="Calibri" panose="020F0502020204030204" pitchFamily="34" charset="0"/>
              </a:rPr>
              <a:t>την οποία χειρίζεται κεντρικά η Ευρωπαϊκή Επιτροπή</a:t>
            </a:r>
            <a:r>
              <a:rPr lang="en-US" sz="1200" cap="none" dirty="0">
                <a:solidFill>
                  <a:srgbClr val="002060"/>
                </a:solidFill>
                <a:latin typeface="Calibri" panose="020F0502020204030204" pitchFamily="34" charset="0"/>
                <a:ea typeface="Calibri"/>
                <a:cs typeface="Calibri" panose="020F0502020204030204" pitchFamily="34" charset="0"/>
              </a:rPr>
              <a:t>. </a:t>
            </a:r>
            <a:endParaRPr lang="el-GR" sz="1200" cap="none" dirty="0">
              <a:solidFill>
                <a:srgbClr val="002060"/>
              </a:solidFill>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cap="none" dirty="0">
              <a:solidFill>
                <a:srgbClr val="002060"/>
              </a:solidFill>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cap="none" dirty="0">
                <a:solidFill>
                  <a:srgbClr val="002060"/>
                </a:solidFill>
                <a:latin typeface="Calibri" panose="020F0502020204030204" pitchFamily="34" charset="0"/>
                <a:ea typeface="Calibri"/>
                <a:cs typeface="Calibri" panose="020F0502020204030204" pitchFamily="34" charset="0"/>
              </a:rPr>
              <a:t>O </a:t>
            </a:r>
            <a:r>
              <a:rPr lang="el-GR" sz="1200" cap="none" dirty="0">
                <a:solidFill>
                  <a:srgbClr val="002060"/>
                </a:solidFill>
                <a:latin typeface="Calibri" panose="020F0502020204030204" pitchFamily="34" charset="0"/>
                <a:ea typeface="Calibri"/>
                <a:cs typeface="Calibri" panose="020F0502020204030204" pitchFamily="34" charset="0"/>
              </a:rPr>
              <a:t>ρόλος του ΙΔΕΠ Δια Βίου Μάθησης ως Εθνική Υπηρεσία είναι υποστηρικτικός – εφόσον τη διαχείριση της Γενικής Πρόσκλησης έχει ο </a:t>
            </a: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Ευρωπαϊκός Εκτελεστικός Οργανισμός Εκπαίδευσης και Πολιτισμού της Ευρωπαϊκής Επιτροπής (EACEA) εφόσον είναι Κεντρική Δράση. </a:t>
            </a:r>
          </a:p>
          <a:p>
            <a:pPr marR="0" lvl="0" algn="l" defTabSz="914400" rtl="0" eaLnBrk="1" fontAlgn="auto" latinLnBrk="0" hangingPunct="1">
              <a:lnSpc>
                <a:spcPct val="90000"/>
              </a:lnSpc>
              <a:spcBef>
                <a:spcPts val="0"/>
              </a:spcBef>
              <a:spcAft>
                <a:spcPts val="0"/>
              </a:spcAft>
              <a:buClr>
                <a:srgbClr val="92D050"/>
              </a:buClr>
              <a:buSzTx/>
              <a:tabLst/>
              <a:defRPr/>
            </a:pPr>
            <a:endPar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R="0" lvl="0" algn="l" defTabSz="914400" rtl="0" eaLnBrk="1" fontAlgn="auto" latinLnBrk="0" hangingPunct="1">
              <a:lnSpc>
                <a:spcPct val="90000"/>
              </a:lnSpc>
              <a:spcBef>
                <a:spcPts val="0"/>
              </a:spcBef>
              <a:spcAft>
                <a:spcPts val="0"/>
              </a:spcAft>
              <a:buClr>
                <a:srgbClr val="92D050"/>
              </a:buClr>
              <a:buSzTx/>
              <a:tabLst/>
              <a:defRPr/>
            </a:pP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Στο πλαίσιο αυτού του υποστηρικτικού ρόλου που θα έχει το ΙΔΕΠ, θα έχει αναλάβει τη </a:t>
            </a:r>
            <a:r>
              <a:rPr lang="el-GR" sz="2000" b="1" cap="none" dirty="0">
                <a:solidFill>
                  <a:srgbClr val="545454"/>
                </a:solidFill>
                <a:ea typeface="Calibri"/>
                <a:cs typeface="Calibri" panose="020F0502020204030204" pitchFamily="34" charset="0"/>
              </a:rPr>
              <a:t>διοργάνωση του Κύκλου Εκμάθησης (</a:t>
            </a:r>
            <a:r>
              <a:rPr lang="en-US" sz="2000" b="1" cap="none" dirty="0">
                <a:solidFill>
                  <a:srgbClr val="545454"/>
                </a:solidFill>
                <a:ea typeface="Calibri"/>
                <a:cs typeface="Calibri" panose="020F0502020204030204" pitchFamily="34" charset="0"/>
              </a:rPr>
              <a:t>Learning Cycle</a:t>
            </a:r>
            <a:r>
              <a:rPr lang="el-GR" sz="2000" b="1" dirty="0">
                <a:solidFill>
                  <a:srgbClr val="545454"/>
                </a:solidFill>
                <a:ea typeface="Calibri"/>
                <a:cs typeface="Calibri" panose="020F0502020204030204" pitchFamily="34" charset="0"/>
              </a:rPr>
              <a:t>) που περιλαμβάνουν τις εξής κατηγορίες δραστηριοτήτων. </a:t>
            </a:r>
            <a:endParaRPr lang="en-US" sz="2000" b="1" cap="none" dirty="0">
              <a:solidFill>
                <a:srgbClr val="545454"/>
              </a:solidFill>
              <a:ea typeface="Calibri"/>
              <a:cs typeface="Calibri" panose="020F0502020204030204" pitchFamily="34" charset="0"/>
            </a:endParaRPr>
          </a:p>
          <a:p>
            <a:pPr marR="0" lvl="0" algn="l" defTabSz="914400" rtl="0" eaLnBrk="1" fontAlgn="auto" latinLnBrk="0" hangingPunct="1">
              <a:lnSpc>
                <a:spcPct val="90000"/>
              </a:lnSpc>
              <a:spcBef>
                <a:spcPts val="0"/>
              </a:spcBef>
              <a:spcAft>
                <a:spcPts val="0"/>
              </a:spcAft>
              <a:buClr>
                <a:srgbClr val="92D050"/>
              </a:buClr>
              <a:buSzTx/>
              <a:tabLst/>
              <a:defRPr/>
            </a:pPr>
            <a:endParaRPr lang="el-GR" sz="2000" cap="none" dirty="0">
              <a:solidFill>
                <a:srgbClr val="545454"/>
              </a:solidFill>
              <a:ea typeface="Calibri"/>
              <a:cs typeface="Calibri" panose="020F0502020204030204" pitchFamily="34" charset="0"/>
            </a:endParaRPr>
          </a:p>
          <a:p>
            <a:pPr marL="800100" lvl="1" indent="-342900" defTabSz="914400">
              <a:lnSpc>
                <a:spcPct val="150000"/>
              </a:lnSpc>
              <a:buClr>
                <a:srgbClr val="92D050"/>
              </a:buClr>
              <a:buFont typeface="Arial" panose="020B0604020202020204" pitchFamily="34" charset="0"/>
              <a:buChar char="•"/>
              <a:defRPr/>
            </a:pPr>
            <a:r>
              <a:rPr kumimoji="0" lang="el-GR" sz="2000" b="0" i="0" u="none" strike="noStrike" kern="1200" spc="0" normalizeH="0" baseline="0" noProof="0" dirty="0">
                <a:ln>
                  <a:noFill/>
                </a:ln>
                <a:solidFill>
                  <a:srgbClr val="545454"/>
                </a:solidFill>
                <a:effectLst/>
                <a:uLnTx/>
                <a:uFillTx/>
                <a:ea typeface="Calibri"/>
                <a:cs typeface="Calibri" panose="020F0502020204030204" pitchFamily="34" charset="0"/>
              </a:rPr>
              <a:t>Αποστολή ενημερωτικού υλικού σε μορφή </a:t>
            </a:r>
            <a:r>
              <a:rPr kumimoji="0" lang="en-US" sz="2000" b="0" i="0" u="none" strike="noStrike" kern="1200" spc="0" normalizeH="0" baseline="0" noProof="0" dirty="0">
                <a:ln>
                  <a:noFill/>
                </a:ln>
                <a:solidFill>
                  <a:srgbClr val="545454"/>
                </a:solidFill>
                <a:effectLst/>
                <a:uLnTx/>
                <a:uFillTx/>
                <a:ea typeface="Calibri"/>
                <a:cs typeface="Calibri" panose="020F0502020204030204" pitchFamily="34" charset="0"/>
              </a:rPr>
              <a:t>info pack</a:t>
            </a:r>
            <a:r>
              <a:rPr kumimoji="0" lang="el-GR" sz="2000" b="0" i="0" u="none" strike="noStrike" kern="1200" spc="0" normalizeH="0" baseline="0" noProof="0" dirty="0">
                <a:ln>
                  <a:noFill/>
                </a:ln>
                <a:solidFill>
                  <a:srgbClr val="545454"/>
                </a:solidFill>
                <a:effectLst/>
                <a:uLnTx/>
                <a:uFillTx/>
                <a:ea typeface="Calibri"/>
                <a:cs typeface="Calibri" panose="020F0502020204030204" pitchFamily="34" charset="0"/>
              </a:rPr>
              <a:t> σε κάθε νέο και νέα που έχει επιλεγεί να ταξιδέψει και διοργάνωση ομαδικών ενημερωτικών συναντήσεων πριν την αναχώρηση τους – γνωριμία, ενημέρωση για επιλογές διαδρομών και άλλα χρήσιμα </a:t>
            </a:r>
            <a:r>
              <a:rPr kumimoji="0" lang="en-US" sz="2000" b="0" i="0" u="none" strike="noStrike" kern="1200" spc="0" normalizeH="0" baseline="0" noProof="0" dirty="0">
                <a:ln>
                  <a:noFill/>
                </a:ln>
                <a:solidFill>
                  <a:srgbClr val="545454"/>
                </a:solidFill>
                <a:effectLst/>
                <a:uLnTx/>
                <a:uFillTx/>
                <a:ea typeface="Calibri"/>
                <a:cs typeface="Calibri" panose="020F0502020204030204" pitchFamily="34" charset="0"/>
              </a:rPr>
              <a:t>tips (predeparture information meetings)</a:t>
            </a:r>
            <a:endParaRPr lang="el-GR" sz="2000" dirty="0">
              <a:solidFill>
                <a:srgbClr val="545454"/>
              </a:solidFill>
              <a:ea typeface="Calibri"/>
              <a:cs typeface="Calibri" panose="020F0502020204030204" pitchFamily="34" charset="0"/>
            </a:endParaRPr>
          </a:p>
          <a:p>
            <a:pPr marL="800100" lvl="1" indent="-342900" defTabSz="914400">
              <a:lnSpc>
                <a:spcPct val="150000"/>
              </a:lnSpc>
              <a:buClr>
                <a:srgbClr val="92D050"/>
              </a:buClr>
              <a:buFont typeface="Arial" panose="020B0604020202020204" pitchFamily="34" charset="0"/>
              <a:buChar char="•"/>
              <a:defRPr/>
            </a:pPr>
            <a:r>
              <a:rPr lang="el-GR" sz="2000" cap="none" dirty="0">
                <a:solidFill>
                  <a:srgbClr val="545454"/>
                </a:solidFill>
                <a:ea typeface="Calibri"/>
                <a:cs typeface="Calibri" panose="020F0502020204030204" pitchFamily="34" charset="0"/>
              </a:rPr>
              <a:t>Διοργάνωση συναντήσεων με άλλους ταξιδιώτες που έχουν επιλέξει την Κύπρο ως προορισμό και μέρος της διαδρομής στο ταξίδι τους</a:t>
            </a:r>
            <a:r>
              <a:rPr lang="en-US" sz="2000" cap="none" dirty="0">
                <a:solidFill>
                  <a:srgbClr val="545454"/>
                </a:solidFill>
                <a:ea typeface="Calibri"/>
                <a:cs typeface="Calibri" panose="020F0502020204030204" pitchFamily="34" charset="0"/>
              </a:rPr>
              <a:t> (meet-ups)</a:t>
            </a:r>
            <a:r>
              <a:rPr lang="el-GR" sz="2000" cap="none" dirty="0">
                <a:solidFill>
                  <a:srgbClr val="545454"/>
                </a:solidFill>
                <a:ea typeface="Calibri"/>
                <a:cs typeface="Calibri" panose="020F0502020204030204" pitchFamily="34" charset="0"/>
              </a:rPr>
              <a:t> -  το περιεχόμενο αυτών των συναντήσεων έχει ως στόχο τον εμπλουτισμό των γνώσεων των ταξιδιωτών για τον ιστορικό, πολιτιστικό, γαστρονομικό και περιβαλλοντικό πλούτο της χώρας και να παρέχει ευκαιρία για γνωριμία και συναναστροφή μεταξύ των νέων από διάφορες χώρες (</a:t>
            </a:r>
            <a:r>
              <a:rPr lang="el-GR" sz="2000" cap="none" dirty="0" err="1">
                <a:solidFill>
                  <a:srgbClr val="545454"/>
                </a:solidFill>
                <a:ea typeface="Calibri"/>
                <a:cs typeface="Calibri" panose="020F0502020204030204" pitchFamily="34" charset="0"/>
              </a:rPr>
              <a:t>συμπ</a:t>
            </a:r>
            <a:r>
              <a:rPr lang="el-GR" sz="2000" cap="none" dirty="0">
                <a:solidFill>
                  <a:srgbClr val="545454"/>
                </a:solidFill>
                <a:ea typeface="Calibri"/>
                <a:cs typeface="Calibri" panose="020F0502020204030204" pitchFamily="34" charset="0"/>
              </a:rPr>
              <a:t> της Κύπρου). </a:t>
            </a:r>
            <a:endParaRPr lang="el-GR" sz="2000" dirty="0">
              <a:solidFill>
                <a:srgbClr val="545454"/>
              </a:solidFill>
              <a:ea typeface="Calibri"/>
              <a:cs typeface="Calibri" panose="020F0502020204030204" pitchFamily="34" charset="0"/>
            </a:endParaRPr>
          </a:p>
          <a:p>
            <a:pPr marL="800100" lvl="1" indent="-342900" defTabSz="914400">
              <a:lnSpc>
                <a:spcPct val="150000"/>
              </a:lnSpc>
              <a:buClr>
                <a:srgbClr val="92D050"/>
              </a:buClr>
              <a:buFont typeface="Arial" panose="020B0604020202020204" pitchFamily="34" charset="0"/>
              <a:buChar char="•"/>
              <a:defRPr/>
            </a:pPr>
            <a:r>
              <a:rPr kumimoji="0" lang="el-GR" sz="2000" b="0" i="0" u="none" strike="noStrike" kern="1200" spc="0" normalizeH="0" baseline="0" noProof="0" dirty="0">
                <a:ln>
                  <a:noFill/>
                </a:ln>
                <a:solidFill>
                  <a:srgbClr val="545454"/>
                </a:solidFill>
                <a:effectLst/>
                <a:uLnTx/>
                <a:uFillTx/>
                <a:ea typeface="Calibri"/>
                <a:cs typeface="Calibri" panose="020F0502020204030204" pitchFamily="34" charset="0"/>
              </a:rPr>
              <a:t>Συντονιστικές συναντήσεις με πολλαπλασιαστές (</a:t>
            </a:r>
            <a:r>
              <a:rPr kumimoji="0" lang="en-US" sz="2000" i="0" u="none" strike="noStrike" kern="1200" spc="0" normalizeH="0" baseline="0" noProof="0" dirty="0">
                <a:ln>
                  <a:noFill/>
                </a:ln>
                <a:solidFill>
                  <a:srgbClr val="545454"/>
                </a:solidFill>
                <a:effectLst/>
                <a:uLnTx/>
                <a:uFillTx/>
                <a:ea typeface="Calibri"/>
                <a:cs typeface="Calibri" panose="020F0502020204030204" pitchFamily="34" charset="0"/>
              </a:rPr>
              <a:t>coordination meeting</a:t>
            </a:r>
            <a:r>
              <a:rPr lang="en-US" sz="2000" dirty="0">
                <a:solidFill>
                  <a:srgbClr val="545454"/>
                </a:solidFill>
                <a:ea typeface="Calibri"/>
                <a:cs typeface="Calibri" panose="020F0502020204030204" pitchFamily="34" charset="0"/>
              </a:rPr>
              <a:t>s with multipliers)</a:t>
            </a:r>
            <a:r>
              <a:rPr lang="el-GR" sz="2000" dirty="0">
                <a:solidFill>
                  <a:srgbClr val="545454"/>
                </a:solidFill>
                <a:ea typeface="Calibri"/>
                <a:cs typeface="Calibri" panose="020F0502020204030204" pitchFamily="34" charset="0"/>
              </a:rPr>
              <a:t> – ενημέρωση για την Γενική Πρόσκληση (σχολεία, κέντρα νεότητας, οργανωμένες ομάδες νεολαίας </a:t>
            </a:r>
            <a:r>
              <a:rPr lang="el-GR" sz="2000" dirty="0" err="1">
                <a:solidFill>
                  <a:srgbClr val="545454"/>
                </a:solidFill>
                <a:ea typeface="Calibri"/>
                <a:cs typeface="Calibri" panose="020F0502020204030204" pitchFamily="34" charset="0"/>
              </a:rPr>
              <a:t>κτλ</a:t>
            </a:r>
            <a:r>
              <a:rPr lang="el-GR" sz="2000" dirty="0">
                <a:solidFill>
                  <a:srgbClr val="545454"/>
                </a:solidFill>
                <a:ea typeface="Calibri"/>
                <a:cs typeface="Calibri" panose="020F0502020204030204" pitchFamily="34" charset="0"/>
              </a:rPr>
              <a:t>) </a:t>
            </a:r>
            <a:endParaRPr lang="en-US" sz="2000" dirty="0">
              <a:solidFill>
                <a:srgbClr val="545454"/>
              </a:solidFill>
              <a:ea typeface="Calibri"/>
              <a:cs typeface="Calibri" panose="020F0502020204030204" pitchFamily="34" charset="0"/>
            </a:endParaRPr>
          </a:p>
          <a:p>
            <a:pPr marL="800100" lvl="1" indent="-342900" defTabSz="914400">
              <a:lnSpc>
                <a:spcPct val="150000"/>
              </a:lnSpc>
              <a:buClr>
                <a:srgbClr val="92D050"/>
              </a:buClr>
              <a:buFont typeface="Arial" panose="020B0604020202020204" pitchFamily="34" charset="0"/>
              <a:buChar char="•"/>
              <a:defRPr/>
            </a:pPr>
            <a:r>
              <a:rPr lang="el-GR" sz="2000" dirty="0">
                <a:solidFill>
                  <a:srgbClr val="545454"/>
                </a:solidFill>
                <a:ea typeface="Open Sans" panose="020B0606030504020204" pitchFamily="34" charset="0"/>
                <a:cs typeface="Open Sans" panose="020B0606030504020204" pitchFamily="34" charset="0"/>
              </a:rPr>
              <a:t>Συναντήσεις μετά τα ταξίδια (</a:t>
            </a:r>
            <a:r>
              <a:rPr lang="en-US" sz="2000" dirty="0">
                <a:solidFill>
                  <a:srgbClr val="545454"/>
                </a:solidFill>
                <a:ea typeface="Open Sans" panose="020B0606030504020204" pitchFamily="34" charset="0"/>
                <a:cs typeface="Open Sans" panose="020B0606030504020204" pitchFamily="34" charset="0"/>
              </a:rPr>
              <a:t>post-travel meetings)</a:t>
            </a:r>
            <a:r>
              <a:rPr lang="el-GR" sz="2000" dirty="0">
                <a:solidFill>
                  <a:srgbClr val="545454"/>
                </a:solidFill>
                <a:ea typeface="Open Sans" panose="020B0606030504020204" pitchFamily="34" charset="0"/>
                <a:cs typeface="Open Sans" panose="020B0606030504020204" pitchFamily="34" charset="0"/>
              </a:rPr>
              <a:t> – ανταλλαγή εμπειριών και ενημέρωση για άλλες ευκαιρίες κινητικότητας που έχουν οι νέοι εντός του Ε+ </a:t>
            </a:r>
            <a:endPar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cap="none" dirty="0">
              <a:solidFill>
                <a:srgbClr val="002060"/>
              </a:solidFill>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9</a:t>
            </a:fld>
            <a:endParaRPr lang="en-US"/>
          </a:p>
        </p:txBody>
      </p:sp>
    </p:spTree>
    <p:extLst>
      <p:ext uri="{BB962C8B-B14F-4D97-AF65-F5344CB8AC3E}">
        <p14:creationId xmlns:p14="http://schemas.microsoft.com/office/powerpoint/2010/main" val="16998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1E53-4294-812A-EFAC-2BCAAEF1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8B1BD17-7839-6A3D-5239-FB1EDDC7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5D31D4AE-DB19-530D-986B-89099E048B7F}"/>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10F82719-B1E8-2D4D-26D0-C89045DD27E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3A62EE-C266-67EB-D471-E36E0AF016C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4089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9D66-4B74-3883-8DE4-46DF19DFF596}"/>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0D3C32D4-4244-BB2F-2AD5-1F3611B0B2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FBC24977-8145-1FCB-DE41-3A745E1CAE3D}"/>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C284336F-AE39-E0C9-FE38-0DC807BCF0C8}"/>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FFF75CF-09D2-4729-0610-96E696014CC2}"/>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441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2E5442-E745-15E2-0430-AF2B102608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A1FCC275-D191-392E-5834-A19A527B7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27AD4E56-1BEF-4B1E-038D-A0389AC73BC4}"/>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6CF11E63-A91A-B47A-4D0C-5B2243E4B3B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E348939-2B8A-ADE6-DA0C-7158128800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26329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2718-DC2F-F5DA-2A36-FB242237CFA2}"/>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8B719AE6-9A7A-0F79-1626-397471D42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0EAA6509-EA2F-4E4E-F230-1D94797A5F5C}"/>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56469E62-6229-C2A7-7F63-F1C9249ADD1D}"/>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519EC8AE-98A8-FFA4-54B3-6D937EE57C74}"/>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57204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8048-80D1-56DD-94FE-F4571AF90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8FABDDCC-DB13-4295-BD99-A6D9E3441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2B503-6374-ADB8-F22D-0C0411F51AB7}"/>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D9BC70B8-4D36-F6C2-12CC-D481212CB9B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63B4B92-454F-5598-6019-295D05ADA0F7}"/>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6771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F004-246E-35C9-CEAA-3223C15D334F}"/>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056A96B6-DC08-B745-A7D9-B08F6CE65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903AFF35-C1A5-FB34-9D80-D66BFA3E6F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D595415C-298C-35C2-E5B5-83BDDC729151}"/>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6" name="Footer Placeholder 5">
            <a:extLst>
              <a:ext uri="{FF2B5EF4-FFF2-40B4-BE49-F238E27FC236}">
                <a16:creationId xmlns:a16="http://schemas.microsoft.com/office/drawing/2014/main" id="{A315AFCB-E9B5-BC9B-651C-449EF871131C}"/>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EEFAF749-C333-6EC2-075F-A764E4464186}"/>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765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9BC1-1013-FD03-66CF-1584594171E5}"/>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26F5F958-DC66-2987-953F-7219DB924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99A70-B47B-6811-A40A-E87813319A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9A007B80-9FA8-C3AD-9EFE-AA5C2A662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EACBC-A2B6-FE0E-6582-1AEEBEBB18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6B875FDB-C721-5BDA-A593-12E4CEEEC2CC}"/>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8" name="Footer Placeholder 7">
            <a:extLst>
              <a:ext uri="{FF2B5EF4-FFF2-40B4-BE49-F238E27FC236}">
                <a16:creationId xmlns:a16="http://schemas.microsoft.com/office/drawing/2014/main" id="{77C3EF3E-CE0C-3522-5ADF-589CA898256E}"/>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1AFF4ADA-52C6-A6EF-D7B6-C1144F5CCC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40824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1B49-5DAC-3A4F-9125-014AD5D68BA2}"/>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8B694D22-F056-F07F-F02A-AA7B160272D0}"/>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4" name="Footer Placeholder 3">
            <a:extLst>
              <a:ext uri="{FF2B5EF4-FFF2-40B4-BE49-F238E27FC236}">
                <a16:creationId xmlns:a16="http://schemas.microsoft.com/office/drawing/2014/main" id="{32A193FA-23DB-3A7F-EF9E-C47CD0CCD6C5}"/>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614174B0-E380-FFB4-A9B6-E26E510658B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387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AF44E-554A-9899-089D-02AD84714C73}"/>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3" name="Footer Placeholder 2">
            <a:extLst>
              <a:ext uri="{FF2B5EF4-FFF2-40B4-BE49-F238E27FC236}">
                <a16:creationId xmlns:a16="http://schemas.microsoft.com/office/drawing/2014/main" id="{D4955A9B-B499-7F96-68B4-6222698A111F}"/>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23664DFA-C7FF-9259-8665-B2979314D3FD}"/>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78301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7D85-9FE6-D10A-DD68-AE15E451A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8301AEDF-82FA-883D-D3FD-F89C22074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4CA7033B-8516-EC8C-F062-4DEB8CFAD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EB6C0-0FE8-EEDC-EB6F-9D8E0F49EA0C}"/>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6" name="Footer Placeholder 5">
            <a:extLst>
              <a:ext uri="{FF2B5EF4-FFF2-40B4-BE49-F238E27FC236}">
                <a16:creationId xmlns:a16="http://schemas.microsoft.com/office/drawing/2014/main" id="{8AE1D3A6-76DD-D991-900D-C186079EF244}"/>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F19D856D-9FAF-3045-2640-346582CB0EF8}"/>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61858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68EA-FED7-6BBA-D5E6-9AEE68CBE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C891995B-6C42-0349-993A-2A8EA339D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EF08818F-6C27-479F-F0EA-349098EBF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DC321-0602-9BFE-EBD7-84E83F86BBE7}"/>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6" name="Footer Placeholder 5">
            <a:extLst>
              <a:ext uri="{FF2B5EF4-FFF2-40B4-BE49-F238E27FC236}">
                <a16:creationId xmlns:a16="http://schemas.microsoft.com/office/drawing/2014/main" id="{B63DB99E-1AE1-3C58-1A05-8F9734EF145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BADD4636-F352-677B-CF7F-47484739BF99}"/>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9825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7F12A-3B07-42EF-43DF-CCE3581B4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913A5748-0ACC-A8CC-2D0E-76B34E3D9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579DA664-003A-7691-1517-5BA217B30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386EC3B6-A491-FB29-53ED-ABD53BFB75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5B104F85-BD79-8390-E2B4-98B64CA3E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0820E-DE42-4118-9873-E7A3D6750201}" type="slidenum">
              <a:rPr lang="en-CY" smtClean="0"/>
              <a:t>‹#›</a:t>
            </a:fld>
            <a:endParaRPr lang="en-CY"/>
          </a:p>
        </p:txBody>
      </p:sp>
    </p:spTree>
    <p:extLst>
      <p:ext uri="{BB962C8B-B14F-4D97-AF65-F5344CB8AC3E}">
        <p14:creationId xmlns:p14="http://schemas.microsoft.com/office/powerpoint/2010/main" val="17865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17.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16.png"/><Relationship Id="rId5" Type="http://schemas.openxmlformats.org/officeDocument/2006/relationships/image" Target="../media/image32.png"/><Relationship Id="rId15" Type="http://schemas.openxmlformats.org/officeDocument/2006/relationships/image" Target="../media/image22.png"/><Relationship Id="rId10" Type="http://schemas.openxmlformats.org/officeDocument/2006/relationships/image" Target="../media/image15.svg"/><Relationship Id="rId4" Type="http://schemas.openxmlformats.org/officeDocument/2006/relationships/image" Target="../media/image13.svg"/><Relationship Id="rId9" Type="http://schemas.openxmlformats.org/officeDocument/2006/relationships/image" Target="../media/image14.png"/><Relationship Id="rId14"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0.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7.svg"/><Relationship Id="rId2" Type="http://schemas.openxmlformats.org/officeDocument/2006/relationships/notesSlide" Target="../notesSlides/notesSlide11.xm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5.svg"/><Relationship Id="rId4" Type="http://schemas.openxmlformats.org/officeDocument/2006/relationships/image" Target="../media/image21.svg"/><Relationship Id="rId9" Type="http://schemas.openxmlformats.org/officeDocument/2006/relationships/image" Target="../media/image14.png"/><Relationship Id="rId1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13.xml"/><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youth.europa.eu/discovereu_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4.png"/><Relationship Id="rId12" Type="http://schemas.openxmlformats.org/officeDocument/2006/relationships/image" Target="../media/image13.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7.svg"/><Relationship Id="rId4" Type="http://schemas.openxmlformats.org/officeDocument/2006/relationships/image" Target="../media/image19.sv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erasmus-plus.ec.europa.eu/sites/default/files/2021-12/implementation-inclusion-diversity_apr21_el.pdf" TargetMode="External"/><Relationship Id="rId4" Type="http://schemas.openxmlformats.org/officeDocument/2006/relationships/hyperlink" Target="https://idep.org.cy/wp-content/uploads/Inclusion-Diversity-Strategy_CY01_Update-September-2024-f.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28.xml"/><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2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17.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16.png"/><Relationship Id="rId5" Type="http://schemas.openxmlformats.org/officeDocument/2006/relationships/image" Target="../media/image32.png"/><Relationship Id="rId15" Type="http://schemas.openxmlformats.org/officeDocument/2006/relationships/image" Target="../media/image22.png"/><Relationship Id="rId10" Type="http://schemas.openxmlformats.org/officeDocument/2006/relationships/image" Target="../media/image15.svg"/><Relationship Id="rId4" Type="http://schemas.openxmlformats.org/officeDocument/2006/relationships/image" Target="../media/image13.svg"/><Relationship Id="rId9" Type="http://schemas.openxmlformats.org/officeDocument/2006/relationships/image" Target="../media/image14.png"/><Relationship Id="rId14"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hyperlink" Target="https://webgate.ec.europa.eu/app-forms/af-ui-opportunities/#/erasmus-plus"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31.xml"/><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ebgate.ec.europa.eu/app-forms/af-ui-opportunities/#/erasmus-plus" TargetMode="External"/><Relationship Id="rId4" Type="http://schemas.openxmlformats.org/officeDocument/2006/relationships/hyperlink" Target="https://youth.europa.eu/discovereu_el"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0.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7.svg"/><Relationship Id="rId2" Type="http://schemas.openxmlformats.org/officeDocument/2006/relationships/notesSlide" Target="../notesSlides/notesSlide34.xml"/><Relationship Id="rId16" Type="http://schemas.openxmlformats.org/officeDocument/2006/relationships/hyperlink" Target="https://www.facebook.com/groups/245370079553195/" TargetMode="Externa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5.svg"/><Relationship Id="rId4" Type="http://schemas.openxmlformats.org/officeDocument/2006/relationships/image" Target="../media/image21.svg"/><Relationship Id="rId9" Type="http://schemas.openxmlformats.org/officeDocument/2006/relationships/image" Target="../media/image14.png"/><Relationship Id="rId14" Type="http://schemas.openxmlformats.org/officeDocument/2006/relationships/image" Target="../media/image11.svg"/></Relationships>
</file>

<file path=ppt/slides/_rels/slide3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0.png"/><Relationship Id="rId18" Type="http://schemas.openxmlformats.org/officeDocument/2006/relationships/hyperlink" Target="https://youth.europa.eu/discovereu_el" TargetMode="External"/><Relationship Id="rId3" Type="http://schemas.openxmlformats.org/officeDocument/2006/relationships/image" Target="../media/image20.png"/><Relationship Id="rId21" Type="http://schemas.openxmlformats.org/officeDocument/2006/relationships/hyperlink" Target="https://discovereu-wave6.zendesk.com/hc/en-gb" TargetMode="External"/><Relationship Id="rId7" Type="http://schemas.openxmlformats.org/officeDocument/2006/relationships/image" Target="../media/image8.png"/><Relationship Id="rId12" Type="http://schemas.openxmlformats.org/officeDocument/2006/relationships/image" Target="../media/image17.svg"/><Relationship Id="rId17" Type="http://schemas.openxmlformats.org/officeDocument/2006/relationships/hyperlink" Target="https://www.youthpass.eu/el/" TargetMode="External"/><Relationship Id="rId2" Type="http://schemas.openxmlformats.org/officeDocument/2006/relationships/notesSlide" Target="../notesSlides/notesSlide35.xml"/><Relationship Id="rId16" Type="http://schemas.openxmlformats.org/officeDocument/2006/relationships/image" Target="../media/image22.png"/><Relationship Id="rId20" Type="http://schemas.openxmlformats.org/officeDocument/2006/relationships/hyperlink" Target="https://www.facebook.com/groups/245370079553195/about/" TargetMode="Externa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2.png"/><Relationship Id="rId15" Type="http://schemas.openxmlformats.org/officeDocument/2006/relationships/hyperlink" Target="https://erasmus-plus.ec.europa.eu/el/document/erasmus-quality-standards-mobility-projects-youth" TargetMode="External"/><Relationship Id="rId23" Type="http://schemas.openxmlformats.org/officeDocument/2006/relationships/hyperlink" Target="https://idep.org.cy/wp-content/uploads/Inclusion-Diversity-Strategy_CY01_Update-September-2024-f.pdf" TargetMode="External"/><Relationship Id="rId10" Type="http://schemas.openxmlformats.org/officeDocument/2006/relationships/image" Target="../media/image15.svg"/><Relationship Id="rId19" Type="http://schemas.openxmlformats.org/officeDocument/2006/relationships/hyperlink" Target="https://youth.europa.eu/discovereu/faq_el" TargetMode="External"/><Relationship Id="rId4" Type="http://schemas.openxmlformats.org/officeDocument/2006/relationships/image" Target="../media/image21.svg"/><Relationship Id="rId9" Type="http://schemas.openxmlformats.org/officeDocument/2006/relationships/image" Target="../media/image14.png"/><Relationship Id="rId14" Type="http://schemas.openxmlformats.org/officeDocument/2006/relationships/image" Target="../media/image11.svg"/><Relationship Id="rId22" Type="http://schemas.openxmlformats.org/officeDocument/2006/relationships/hyperlink" Target="https://erasmus-plus.ec.europa.eu/sites/default/files/2024-11/erasmus-programme-guide-2025_el.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nkouhartsiouk@idep.org.c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hyperlink" Target="https://www.start-discover.e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hyperlink" Target="https://youth.europa.eu/discovereu_e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96"/>
        <p:cNvGrpSpPr/>
        <p:nvPr/>
      </p:nvGrpSpPr>
      <p:grpSpPr>
        <a:xfrm>
          <a:off x="0" y="0"/>
          <a:ext cx="0" cy="0"/>
          <a:chOff x="0" y="0"/>
          <a:chExt cx="0" cy="0"/>
        </a:xfrm>
      </p:grpSpPr>
      <p:sp>
        <p:nvSpPr>
          <p:cNvPr id="97" name="Google Shape;97;p2"/>
          <p:cNvSpPr/>
          <p:nvPr/>
        </p:nvSpPr>
        <p:spPr>
          <a:xfrm>
            <a:off x="10496837" y="5435625"/>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8" name="Google Shape;98;p2"/>
          <p:cNvSpPr/>
          <p:nvPr/>
        </p:nvSpPr>
        <p:spPr>
          <a:xfrm>
            <a:off x="11469459" y="5424994"/>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9" name="Google Shape;99;p2"/>
          <p:cNvSpPr/>
          <p:nvPr/>
        </p:nvSpPr>
        <p:spPr>
          <a:xfrm>
            <a:off x="11469461" y="614753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0" name="Google Shape;100;p2"/>
          <p:cNvSpPr/>
          <p:nvPr/>
        </p:nvSpPr>
        <p:spPr>
          <a:xfrm>
            <a:off x="11219376" y="4678844"/>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1" name="Google Shape;101;p2"/>
          <p:cNvSpPr/>
          <p:nvPr/>
        </p:nvSpPr>
        <p:spPr>
          <a:xfrm>
            <a:off x="10746921" y="614753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2" name="Google Shape;102;p2"/>
          <p:cNvSpPr/>
          <p:nvPr/>
        </p:nvSpPr>
        <p:spPr>
          <a:xfrm rot="5400000">
            <a:off x="11499816" y="1530834"/>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3" name="Google Shape;103;p2"/>
          <p:cNvSpPr/>
          <p:nvPr/>
        </p:nvSpPr>
        <p:spPr>
          <a:xfrm rot="-5400000">
            <a:off x="11469460" y="0"/>
            <a:ext cx="722539" cy="722539"/>
          </a:xfrm>
          <a:custGeom>
            <a:avLst/>
            <a:gdLst/>
            <a:ahLst/>
            <a:cxnLst/>
            <a:rect l="l" t="t" r="r" b="b"/>
            <a:pathLst>
              <a:path w="1083809" h="1083809" extrusionOk="0">
                <a:moveTo>
                  <a:pt x="1083809" y="1083809"/>
                </a:moveTo>
                <a:lnTo>
                  <a:pt x="0" y="1083809"/>
                </a:lnTo>
                <a:lnTo>
                  <a:pt x="0" y="0"/>
                </a:lnTo>
                <a:lnTo>
                  <a:pt x="1083809" y="0"/>
                </a:lnTo>
                <a:lnTo>
                  <a:pt x="1083809" y="1083809"/>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4" name="Google Shape;104;p2"/>
          <p:cNvSpPr/>
          <p:nvPr/>
        </p:nvSpPr>
        <p:spPr>
          <a:xfrm>
            <a:off x="11499816" y="765417"/>
            <a:ext cx="722539" cy="722539"/>
          </a:xfrm>
          <a:custGeom>
            <a:avLst/>
            <a:gdLst/>
            <a:ahLst/>
            <a:cxnLst/>
            <a:rect l="l" t="t" r="r" b="b"/>
            <a:pathLst>
              <a:path w="1083809" h="1083809" extrusionOk="0">
                <a:moveTo>
                  <a:pt x="1083809" y="1083809"/>
                </a:moveTo>
                <a:lnTo>
                  <a:pt x="0" y="1083809"/>
                </a:lnTo>
                <a:lnTo>
                  <a:pt x="0" y="0"/>
                </a:lnTo>
                <a:lnTo>
                  <a:pt x="1083809" y="0"/>
                </a:lnTo>
                <a:lnTo>
                  <a:pt x="1083809" y="1083809"/>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105" name="Google Shape;105;p2" descr="A logo on a black background&#10;&#10;Description automatically generated"/>
          <p:cNvPicPr preferRelativeResize="0"/>
          <p:nvPr/>
        </p:nvPicPr>
        <p:blipFill rotWithShape="1">
          <a:blip r:embed="rId8">
            <a:alphaModFix/>
          </a:blip>
          <a:srcRect/>
          <a:stretch/>
        </p:blipFill>
        <p:spPr>
          <a:xfrm>
            <a:off x="-94510" y="4727082"/>
            <a:ext cx="2118360" cy="2118360"/>
          </a:xfrm>
          <a:prstGeom prst="rect">
            <a:avLst/>
          </a:prstGeom>
          <a:noFill/>
          <a:ln>
            <a:noFill/>
          </a:ln>
        </p:spPr>
      </p:pic>
      <p:sp>
        <p:nvSpPr>
          <p:cNvPr id="106" name="Google Shape;106;p2"/>
          <p:cNvSpPr txBox="1"/>
          <p:nvPr/>
        </p:nvSpPr>
        <p:spPr>
          <a:xfrm>
            <a:off x="1806748" y="1518872"/>
            <a:ext cx="4030857" cy="637026"/>
          </a:xfrm>
          <a:prstGeom prst="rect">
            <a:avLst/>
          </a:prstGeom>
          <a:noFill/>
          <a:ln>
            <a:noFill/>
          </a:ln>
        </p:spPr>
        <p:txBody>
          <a:bodyPr spcFirstLastPara="1" wrap="square" lIns="33850" tIns="33850" rIns="33850" bIns="33850" anchor="ctr" anchorCtr="0">
            <a:noAutofit/>
          </a:bodyPr>
          <a:lstStyle/>
          <a:p>
            <a:pPr marL="0" marR="0" lvl="0" indent="0" algn="ctr" rtl="0">
              <a:lnSpc>
                <a:spcPct val="141833"/>
              </a:lnSpc>
              <a:spcBef>
                <a:spcPts val="0"/>
              </a:spcBef>
              <a:spcAft>
                <a:spcPts val="0"/>
              </a:spcAft>
              <a:buNone/>
            </a:pPr>
            <a:endParaRPr sz="1200">
              <a:solidFill>
                <a:schemeClr val="dk1"/>
              </a:solidFill>
              <a:latin typeface="Calibri"/>
              <a:ea typeface="Calibri"/>
              <a:cs typeface="Calibri"/>
              <a:sym typeface="Calibri"/>
            </a:endParaRPr>
          </a:p>
        </p:txBody>
      </p:sp>
      <p:sp>
        <p:nvSpPr>
          <p:cNvPr id="107" name="Google Shape;107;p2"/>
          <p:cNvSpPr/>
          <p:nvPr/>
        </p:nvSpPr>
        <p:spPr>
          <a:xfrm>
            <a:off x="1898810" y="462098"/>
            <a:ext cx="8472986" cy="5595858"/>
          </a:xfrm>
          <a:prstGeom prst="roundRect">
            <a:avLst>
              <a:gd name="adj" fmla="val 16667"/>
            </a:avLst>
          </a:prstGeom>
          <a:noFill/>
          <a:ln w="38100" cap="flat" cmpd="sng">
            <a:solidFill>
              <a:srgbClr val="009999"/>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just" rtl="0">
              <a:spcBef>
                <a:spcPts val="0"/>
              </a:spcBef>
              <a:spcAft>
                <a:spcPts val="0"/>
              </a:spcAft>
              <a:buClr>
                <a:srgbClr val="009999"/>
              </a:buClr>
              <a:buSzPts val="1800"/>
              <a:buFont typeface="Arial"/>
              <a:buChar char="•"/>
            </a:pPr>
            <a:r>
              <a:rPr lang="el-GR" sz="1800" b="1">
                <a:solidFill>
                  <a:srgbClr val="009999"/>
                </a:solidFill>
                <a:latin typeface="Calibri"/>
                <a:ea typeface="Calibri"/>
                <a:cs typeface="Calibri"/>
                <a:sym typeface="Calibri"/>
              </a:rPr>
              <a:t>Η ΠΑΡΟΥΣΙΑΣΗ ΠΟΥ ΘΑ ΑΚΟΛΟΥΘΗΣΕΙ ΘΑ ΜΑΓΝΗΤΟΣΚΟΠΕΙΤΑΙ</a:t>
            </a:r>
            <a:r>
              <a:rPr lang="el-GR" sz="1800">
                <a:solidFill>
                  <a:srgbClr val="009999"/>
                </a:solidFill>
                <a:latin typeface="Calibri"/>
                <a:ea typeface="Calibri"/>
                <a:cs typeface="Calibri"/>
                <a:sym typeface="Calibri"/>
              </a:rPr>
              <a:t>.</a:t>
            </a:r>
            <a:endParaRPr sz="1800">
              <a:solidFill>
                <a:srgbClr val="009999"/>
              </a:solidFill>
              <a:latin typeface="Calibri"/>
              <a:ea typeface="Calibri"/>
              <a:cs typeface="Calibri"/>
              <a:sym typeface="Calibri"/>
            </a:endParaRPr>
          </a:p>
          <a:p>
            <a:pPr marL="285750" marR="0" lvl="0" indent="-285750" algn="just" rtl="0">
              <a:spcBef>
                <a:spcPts val="3235"/>
              </a:spcBef>
              <a:spcAft>
                <a:spcPts val="0"/>
              </a:spcAft>
              <a:buClr>
                <a:srgbClr val="545454"/>
              </a:buClr>
              <a:buSzPts val="1800"/>
              <a:buFont typeface="Arial"/>
              <a:buChar char="•"/>
            </a:pPr>
            <a:r>
              <a:rPr lang="el-GR" sz="1800">
                <a:solidFill>
                  <a:srgbClr val="545454"/>
                </a:solidFill>
                <a:latin typeface="Calibri"/>
                <a:ea typeface="Calibri"/>
                <a:cs typeface="Calibri"/>
                <a:sym typeface="Calibri"/>
              </a:rPr>
              <a:t>ΟΙ ΕΡΩΤΗΣΕΙΣ ΠΟΥ ΘΑ ΥΠΟΒΑΛΛΟΝΤΑΙ ΜΕΣΩ CHAT, ΚΑΤΑ ΤΗ ΔΙΑΡΚΕΙΑ ΤΗΣ ΠΑΡΟΥΣΙΑΣΗΣ, ΔΕ ΘΑ ΦΑΙΝΟΝΤΑΙ ΣΤΗ ΜΑΓΝΗΤΟΣΚΟΠΗΣΗ.</a:t>
            </a:r>
            <a:endParaRPr sz="1800">
              <a:solidFill>
                <a:srgbClr val="545454"/>
              </a:solidFill>
              <a:latin typeface="Calibri"/>
              <a:ea typeface="Calibri"/>
              <a:cs typeface="Calibri"/>
              <a:sym typeface="Calibri"/>
            </a:endParaRPr>
          </a:p>
          <a:p>
            <a:pPr marL="285750" marR="0" lvl="0" indent="-285750" algn="just" rtl="0">
              <a:spcBef>
                <a:spcPts val="3235"/>
              </a:spcBef>
              <a:spcAft>
                <a:spcPts val="0"/>
              </a:spcAft>
              <a:buClr>
                <a:srgbClr val="545454"/>
              </a:buClr>
              <a:buSzPts val="1800"/>
              <a:buFont typeface="Arial"/>
              <a:buChar char="•"/>
            </a:pPr>
            <a:r>
              <a:rPr lang="el-GR" sz="1800">
                <a:solidFill>
                  <a:srgbClr val="545454"/>
                </a:solidFill>
                <a:latin typeface="Calibri"/>
                <a:ea typeface="Calibri"/>
                <a:cs typeface="Calibri"/>
                <a:sym typeface="Calibri"/>
              </a:rPr>
              <a:t>ΟΙ ΕΡΩΤΗΣΕΙΣ ΠΟΥ ΘΑ ΥΠΟΒΑΛΛΟΝΤΑΙ ΠΡΟΦΟΡΙΚΑ, ΚΑΤΑ ΤΗ ΔΙΑΡΚΕΙΑ ΤΗΣ ΠΑΡΟΥΣΙΑΣΗΣ, ΘΑ ΦΑΙΝΟΝΤΑΙ ΣΤΗ ΜΑΓΝΗΤΟΣΚΟΠΗΣΗ. </a:t>
            </a:r>
            <a:endParaRPr sz="1800">
              <a:solidFill>
                <a:srgbClr val="545454"/>
              </a:solidFill>
              <a:latin typeface="Calibri"/>
              <a:ea typeface="Calibri"/>
              <a:cs typeface="Calibri"/>
              <a:sym typeface="Calibri"/>
            </a:endParaRPr>
          </a:p>
          <a:p>
            <a:pPr marL="285750" marR="0" lvl="0" indent="-285750" algn="just" rtl="0">
              <a:spcBef>
                <a:spcPts val="3235"/>
              </a:spcBef>
              <a:spcAft>
                <a:spcPts val="0"/>
              </a:spcAft>
              <a:buClr>
                <a:srgbClr val="545454"/>
              </a:buClr>
              <a:buSzPts val="1800"/>
              <a:buFont typeface="Arial"/>
              <a:buChar char="•"/>
            </a:pPr>
            <a:r>
              <a:rPr lang="el-GR" sz="1800">
                <a:solidFill>
                  <a:srgbClr val="545454"/>
                </a:solidFill>
                <a:latin typeface="Calibri"/>
                <a:ea typeface="Calibri"/>
                <a:cs typeface="Calibri"/>
                <a:sym typeface="Calibri"/>
              </a:rPr>
              <a:t>ΘΑ ΔΟΘΕΙ ΕΥΛΟΓΟΣ ΧΡΟΝΟΣ ΓΙΑ ΥΠΟΒΟΛΗ ΕΡΩΤΗΣΕΩΝ, ΑΦΟΥ ΟΛΟΚΛΗΡΩΘΕΙ Η ΠΑΡΟΥΣΙΑΣΗ. </a:t>
            </a:r>
            <a:r>
              <a:rPr lang="el-GR" sz="1800" b="1">
                <a:solidFill>
                  <a:srgbClr val="545454"/>
                </a:solidFill>
                <a:latin typeface="Calibri"/>
                <a:ea typeface="Calibri"/>
                <a:cs typeface="Calibri"/>
                <a:sym typeface="Calibri"/>
              </a:rPr>
              <a:t>Η ΕΝΟΤΗΤΑ ΕΡΩΤΗΣΕΩΝ-ΑΠΑΝΤΗΣΕΩΝ ΔΕ ΘΑ ΜΑΓΝΗΤΟΣΚΟΠΕΙΤΑΙ.  </a:t>
            </a:r>
            <a:endParaRPr sz="1800">
              <a:solidFill>
                <a:srgbClr val="545454"/>
              </a:solidFill>
              <a:latin typeface="Calibri"/>
              <a:ea typeface="Calibri"/>
              <a:cs typeface="Calibri"/>
              <a:sym typeface="Calibri"/>
            </a:endParaRPr>
          </a:p>
          <a:p>
            <a:pPr marL="285750" marR="0" lvl="0" indent="-285750" algn="just" rtl="0">
              <a:spcBef>
                <a:spcPts val="3235"/>
              </a:spcBef>
              <a:spcAft>
                <a:spcPts val="0"/>
              </a:spcAft>
              <a:buClr>
                <a:srgbClr val="545454"/>
              </a:buClr>
              <a:buSzPts val="1800"/>
              <a:buFont typeface="Arial"/>
              <a:buChar char="•"/>
            </a:pPr>
            <a:r>
              <a:rPr lang="el-GR" sz="1800" b="1">
                <a:solidFill>
                  <a:srgbClr val="545454"/>
                </a:solidFill>
                <a:latin typeface="Calibri"/>
                <a:ea typeface="Calibri"/>
                <a:cs typeface="Calibri"/>
                <a:sym typeface="Calibri"/>
              </a:rPr>
              <a:t>ΟΣΟΙ ΥΠΟΒΑΛΕΤΕ ΠΡΟΦΟΡΙΚΑ ΕΡΩΤΗΜΑΤΑ, ΚΑΤΑ ΤΗ ΔΙΑΡΚΕΙΑ ΤΗΣ ΠΑΡΟΥΣΙΑΣΗΣ ΚΑΙ ΟΧΙ ΜΕ ΤΟ ΠΕΡΑΣ ΤΗΣ, </a:t>
            </a:r>
            <a:r>
              <a:rPr lang="el-GR" sz="1800" b="1">
                <a:solidFill>
                  <a:srgbClr val="009999"/>
                </a:solidFill>
                <a:latin typeface="Calibri"/>
                <a:ea typeface="Calibri"/>
                <a:cs typeface="Calibri"/>
                <a:sym typeface="Calibri"/>
              </a:rPr>
              <a:t>ΠΑΡΕΧΕΤΕ ΑΥΤΟΜΑΤΑ ΤΗ ΣΥΓΚΑΤΑΘΕΣΗ ΣΑΣ ΣΤΟ ΙΔΕΠ ΔΙΑ ΒΙΟΥ ΜΑΘΗΣΗΣ ΓΙΑ ΠΡΟΒΟΛΗ ΤΩΝ ΠΡΟΣΩΠΙΚΩΝ ΣΑΣ ΔΕΔΟΜΕΝΩΝ ΣΤΟ ΜΑΓΝΗΤΟΣΚΟΠΗΜΕΝΟ ΑΡΧΕΙΟ</a:t>
            </a:r>
            <a:endParaRPr sz="1800">
              <a:solidFill>
                <a:srgbClr val="00999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2106975" y="3236859"/>
            <a:ext cx="826007" cy="678150"/>
          </a:xfrm>
          <a:prstGeom prst="line">
            <a:avLst/>
          </a:prstGeom>
          <a:ln w="38100" cap="flat">
            <a:solidFill>
              <a:srgbClr val="A6A6A6"/>
            </a:solidFill>
            <a:prstDash val="solid"/>
            <a:headEnd type="none" w="sm" len="sm"/>
            <a:tailEnd type="none" w="sm" len="sm"/>
          </a:ln>
        </p:spPr>
        <p:txBody>
          <a:bodyPr/>
          <a:lstStyle/>
          <a:p>
            <a:endParaRPr lang="en-US" sz="1200"/>
          </a:p>
        </p:txBody>
      </p:sp>
      <p:sp>
        <p:nvSpPr>
          <p:cNvPr id="3" name="AutoShape 3"/>
          <p:cNvSpPr/>
          <p:nvPr/>
        </p:nvSpPr>
        <p:spPr>
          <a:xfrm flipV="1">
            <a:off x="5450275" y="3206318"/>
            <a:ext cx="837006" cy="643552"/>
          </a:xfrm>
          <a:prstGeom prst="line">
            <a:avLst/>
          </a:prstGeom>
          <a:ln w="38100" cap="flat">
            <a:solidFill>
              <a:srgbClr val="A6A6A6"/>
            </a:solidFill>
            <a:prstDash val="solid"/>
            <a:headEnd type="none" w="sm" len="sm"/>
            <a:tailEnd type="none" w="sm" len="sm"/>
          </a:ln>
        </p:spPr>
        <p:txBody>
          <a:bodyPr/>
          <a:lstStyle/>
          <a:p>
            <a:endParaRPr lang="en-US" sz="1200"/>
          </a:p>
        </p:txBody>
      </p:sp>
      <p:sp>
        <p:nvSpPr>
          <p:cNvPr id="5" name="AutoShape 5"/>
          <p:cNvSpPr/>
          <p:nvPr/>
        </p:nvSpPr>
        <p:spPr>
          <a:xfrm flipH="1" flipV="1">
            <a:off x="3789210" y="3282912"/>
            <a:ext cx="744175" cy="643552"/>
          </a:xfrm>
          <a:prstGeom prst="line">
            <a:avLst/>
          </a:prstGeom>
          <a:ln w="38100" cap="flat">
            <a:solidFill>
              <a:srgbClr val="A6A6A6"/>
            </a:solidFill>
            <a:prstDash val="solid"/>
            <a:headEnd type="none" w="sm" len="sm"/>
            <a:tailEnd type="none" w="sm" len="sm"/>
          </a:ln>
        </p:spPr>
        <p:txBody>
          <a:bodyPr/>
          <a:lstStyle/>
          <a:p>
            <a:endParaRPr lang="en-US" sz="1200"/>
          </a:p>
        </p:txBody>
      </p:sp>
      <p:sp>
        <p:nvSpPr>
          <p:cNvPr id="6" name="AutoShape 6"/>
          <p:cNvSpPr/>
          <p:nvPr/>
        </p:nvSpPr>
        <p:spPr>
          <a:xfrm flipH="1" flipV="1">
            <a:off x="7127762" y="3048043"/>
            <a:ext cx="874762" cy="697976"/>
          </a:xfrm>
          <a:prstGeom prst="line">
            <a:avLst/>
          </a:prstGeom>
          <a:ln w="38100" cap="flat">
            <a:solidFill>
              <a:srgbClr val="A6A6A6"/>
            </a:solidFill>
            <a:prstDash val="solid"/>
            <a:headEnd type="none" w="sm" len="sm"/>
            <a:tailEnd type="none" w="sm" len="sm"/>
          </a:ln>
        </p:spPr>
        <p:txBody>
          <a:bodyPr/>
          <a:lstStyle/>
          <a:p>
            <a:endParaRPr lang="en-US" sz="1200"/>
          </a:p>
        </p:txBody>
      </p:sp>
      <p:grpSp>
        <p:nvGrpSpPr>
          <p:cNvPr id="7" name="Group 7"/>
          <p:cNvGrpSpPr/>
          <p:nvPr/>
        </p:nvGrpSpPr>
        <p:grpSpPr>
          <a:xfrm>
            <a:off x="1227086" y="3707896"/>
            <a:ext cx="949605" cy="949605"/>
            <a:chOff x="38152" y="26663"/>
            <a:chExt cx="812800" cy="812800"/>
          </a:xfrm>
        </p:grpSpPr>
        <p:sp>
          <p:nvSpPr>
            <p:cNvPr id="8" name="Freeform 8"/>
            <p:cNvSpPr/>
            <p:nvPr/>
          </p:nvSpPr>
          <p:spPr>
            <a:xfrm>
              <a:off x="38152" y="2666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txBody>
            <a:bodyPr/>
            <a:lstStyle/>
            <a:p>
              <a:pPr algn="ctr"/>
              <a:endParaRPr lang="el-GR" sz="1300" dirty="0">
                <a:solidFill>
                  <a:schemeClr val="bg1"/>
                </a:solidFill>
              </a:endParaRPr>
            </a:p>
            <a:p>
              <a:pPr algn="ctr"/>
              <a:r>
                <a:rPr lang="el-GR" sz="2800" b="1" dirty="0">
                  <a:solidFill>
                    <a:schemeClr val="bg1"/>
                  </a:solidFill>
                </a:rPr>
                <a:t>1</a:t>
              </a:r>
              <a:endParaRPr lang="en-US" sz="2800" b="1" dirty="0">
                <a:solidFill>
                  <a:schemeClr val="bg1"/>
                </a:solidFill>
              </a:endParaRPr>
            </a:p>
          </p:txBody>
        </p:sp>
        <p:sp>
          <p:nvSpPr>
            <p:cNvPr id="9" name="TextBox 9"/>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0" name="Group 10"/>
          <p:cNvGrpSpPr/>
          <p:nvPr/>
        </p:nvGrpSpPr>
        <p:grpSpPr>
          <a:xfrm>
            <a:off x="2874895" y="2670640"/>
            <a:ext cx="949605" cy="94960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txBody>
            <a:bodyPr/>
            <a:lstStyle/>
            <a:p>
              <a:endParaRPr lang="en-US" sz="1200"/>
            </a:p>
          </p:txBody>
        </p:sp>
        <p:sp>
          <p:nvSpPr>
            <p:cNvPr id="12" name="TextBox 12"/>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3" name="Group 13"/>
          <p:cNvGrpSpPr/>
          <p:nvPr/>
        </p:nvGrpSpPr>
        <p:grpSpPr>
          <a:xfrm>
            <a:off x="4521389" y="3520171"/>
            <a:ext cx="949605" cy="94960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B77"/>
            </a:solidFill>
          </p:spPr>
          <p:txBody>
            <a:bodyPr/>
            <a:lstStyle/>
            <a:p>
              <a:endParaRPr lang="en-US" sz="1200"/>
            </a:p>
          </p:txBody>
        </p:sp>
        <p:sp>
          <p:nvSpPr>
            <p:cNvPr id="15" name="TextBox 15"/>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6" name="Group 16"/>
          <p:cNvGrpSpPr/>
          <p:nvPr/>
        </p:nvGrpSpPr>
        <p:grpSpPr>
          <a:xfrm>
            <a:off x="6225891" y="2593904"/>
            <a:ext cx="949605" cy="94960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7C9D"/>
            </a:solidFill>
          </p:spPr>
          <p:txBody>
            <a:bodyPr/>
            <a:lstStyle/>
            <a:p>
              <a:endParaRPr lang="en-US" sz="1200"/>
            </a:p>
          </p:txBody>
        </p:sp>
        <p:sp>
          <p:nvSpPr>
            <p:cNvPr id="18" name="TextBox 18"/>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9" name="Group 19"/>
          <p:cNvGrpSpPr/>
          <p:nvPr/>
        </p:nvGrpSpPr>
        <p:grpSpPr>
          <a:xfrm>
            <a:off x="7736319" y="3088236"/>
            <a:ext cx="949605" cy="94960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txBody>
            <a:bodyPr/>
            <a:lstStyle/>
            <a:p>
              <a:endParaRPr lang="en-US" sz="1200"/>
            </a:p>
          </p:txBody>
        </p:sp>
        <p:sp>
          <p:nvSpPr>
            <p:cNvPr id="21" name="TextBox 21"/>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25" name="Group 25"/>
          <p:cNvGrpSpPr/>
          <p:nvPr/>
        </p:nvGrpSpPr>
        <p:grpSpPr>
          <a:xfrm rot="2700000">
            <a:off x="-1790154" y="-2006965"/>
            <a:ext cx="4943599" cy="2376730"/>
            <a:chOff x="0" y="0"/>
            <a:chExt cx="660400" cy="317500"/>
          </a:xfrm>
        </p:grpSpPr>
        <p:sp>
          <p:nvSpPr>
            <p:cNvPr id="26" name="Freeform 26"/>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7" name="TextBox 27"/>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8" name="AutoShape 28"/>
          <p:cNvSpPr/>
          <p:nvPr/>
        </p:nvSpPr>
        <p:spPr>
          <a:xfrm>
            <a:off x="-1996611" y="-1499895"/>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9" name="AutoShape 29"/>
          <p:cNvSpPr/>
          <p:nvPr/>
        </p:nvSpPr>
        <p:spPr>
          <a:xfrm>
            <a:off x="-2140222" y="-1317189"/>
            <a:ext cx="3359235" cy="3359235"/>
          </a:xfrm>
          <a:prstGeom prst="line">
            <a:avLst/>
          </a:prstGeom>
          <a:ln w="28575" cap="flat">
            <a:solidFill>
              <a:srgbClr val="8CA9AD"/>
            </a:solidFill>
            <a:prstDash val="solid"/>
            <a:headEnd type="none" w="sm" len="sm"/>
            <a:tailEnd type="none" w="sm" len="sm"/>
          </a:ln>
        </p:spPr>
        <p:txBody>
          <a:bodyPr/>
          <a:lstStyle/>
          <a:p>
            <a:endParaRPr lang="en-US" sz="1200" dirty="0"/>
          </a:p>
        </p:txBody>
      </p:sp>
      <p:sp>
        <p:nvSpPr>
          <p:cNvPr id="30" name="AutoShape 30"/>
          <p:cNvSpPr/>
          <p:nvPr/>
        </p:nvSpPr>
        <p:spPr>
          <a:xfrm>
            <a:off x="-2258865" y="-11152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1" name="AutoShape 31"/>
          <p:cNvSpPr/>
          <p:nvPr/>
        </p:nvSpPr>
        <p:spPr>
          <a:xfrm>
            <a:off x="-2360414" y="-857724"/>
            <a:ext cx="3127010" cy="3127010"/>
          </a:xfrm>
          <a:prstGeom prst="line">
            <a:avLst/>
          </a:prstGeom>
          <a:ln w="28575" cap="flat">
            <a:solidFill>
              <a:srgbClr val="8CA9AD"/>
            </a:solidFill>
            <a:prstDash val="solid"/>
            <a:headEnd type="none" w="sm" len="sm"/>
            <a:tailEnd type="none" w="sm" len="sm"/>
          </a:ln>
        </p:spPr>
        <p:txBody>
          <a:bodyPr/>
          <a:lstStyle/>
          <a:p>
            <a:endParaRPr lang="en-US" sz="1200" dirty="0"/>
          </a:p>
        </p:txBody>
      </p:sp>
      <p:sp>
        <p:nvSpPr>
          <p:cNvPr id="32" name="AutoShape 32"/>
          <p:cNvSpPr/>
          <p:nvPr/>
        </p:nvSpPr>
        <p:spPr>
          <a:xfrm>
            <a:off x="-2360414" y="-565043"/>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3" name="AutoShape 33"/>
          <p:cNvSpPr/>
          <p:nvPr/>
        </p:nvSpPr>
        <p:spPr>
          <a:xfrm>
            <a:off x="-2343207" y="-296411"/>
            <a:ext cx="2642399" cy="2657063"/>
          </a:xfrm>
          <a:prstGeom prst="line">
            <a:avLst/>
          </a:prstGeom>
          <a:ln w="28575" cap="flat">
            <a:solidFill>
              <a:srgbClr val="8CA9AD"/>
            </a:solidFill>
            <a:prstDash val="solid"/>
            <a:headEnd type="none" w="sm" len="sm"/>
            <a:tailEnd type="none" w="sm" len="sm"/>
          </a:ln>
        </p:spPr>
        <p:txBody>
          <a:bodyPr/>
          <a:lstStyle/>
          <a:p>
            <a:endParaRPr lang="en-US" sz="1200" dirty="0"/>
          </a:p>
        </p:txBody>
      </p:sp>
      <p:sp>
        <p:nvSpPr>
          <p:cNvPr id="34" name="TextBox 34"/>
          <p:cNvSpPr txBox="1"/>
          <p:nvPr/>
        </p:nvSpPr>
        <p:spPr>
          <a:xfrm>
            <a:off x="2460199" y="405916"/>
            <a:ext cx="7240398" cy="477759"/>
          </a:xfrm>
          <a:prstGeom prst="rect">
            <a:avLst/>
          </a:prstGeom>
        </p:spPr>
        <p:txBody>
          <a:bodyPr wrap="square" lIns="0" tIns="0" rIns="0" bIns="0" rtlCol="0" anchor="t">
            <a:spAutoFit/>
          </a:bodyPr>
          <a:lstStyle/>
          <a:p>
            <a:pPr>
              <a:lnSpc>
                <a:spcPts val="3696"/>
              </a:lnSpc>
            </a:pPr>
            <a:r>
              <a:rPr lang="el-GR" sz="3600" b="1" dirty="0">
                <a:solidFill>
                  <a:srgbClr val="009999"/>
                </a:solidFill>
                <a:latin typeface="Kollektif Bold"/>
              </a:rPr>
              <a:t>7 Βήματα στην Ηλεκτρονική Αίτηση</a:t>
            </a:r>
            <a:endParaRPr lang="en-US" sz="3600" b="1" dirty="0">
              <a:solidFill>
                <a:srgbClr val="009999"/>
              </a:solidFill>
              <a:latin typeface="Kollektif Bold"/>
            </a:endParaRPr>
          </a:p>
        </p:txBody>
      </p:sp>
      <p:sp>
        <p:nvSpPr>
          <p:cNvPr id="35" name="TextBox 35"/>
          <p:cNvSpPr txBox="1"/>
          <p:nvPr/>
        </p:nvSpPr>
        <p:spPr>
          <a:xfrm>
            <a:off x="792353" y="4749388"/>
            <a:ext cx="1988898" cy="241285"/>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Έλεγχος επιλεξιμότητας</a:t>
            </a:r>
            <a:endParaRPr lang="en-US" sz="1400" b="1" spc="45" dirty="0">
              <a:solidFill>
                <a:srgbClr val="545454"/>
              </a:solidFill>
            </a:endParaRPr>
          </a:p>
        </p:txBody>
      </p:sp>
      <p:sp>
        <p:nvSpPr>
          <p:cNvPr id="37" name="TextBox 37"/>
          <p:cNvSpPr txBox="1"/>
          <p:nvPr/>
        </p:nvSpPr>
        <p:spPr>
          <a:xfrm>
            <a:off x="553274" y="5061216"/>
            <a:ext cx="2422342" cy="507831"/>
          </a:xfrm>
          <a:prstGeom prst="rect">
            <a:avLst/>
          </a:prstGeom>
        </p:spPr>
        <p:txBody>
          <a:bodyPr wrap="square" lIns="0" tIns="0" rIns="0" bIns="0" rtlCol="0" anchor="t">
            <a:spAutoFit/>
          </a:bodyPr>
          <a:lstStyle/>
          <a:p>
            <a:pPr algn="ctr"/>
            <a:r>
              <a:rPr lang="el-GR" sz="1100" dirty="0">
                <a:solidFill>
                  <a:srgbClr val="757575"/>
                </a:solidFill>
              </a:rPr>
              <a:t>Ημερομηνία γέννησης, ιθαγένεια και τόπος διαμονής </a:t>
            </a:r>
            <a:endParaRPr lang="el-GR" sz="1100" b="0" i="0" dirty="0">
              <a:solidFill>
                <a:srgbClr val="545454"/>
              </a:solidFill>
              <a:effectLst/>
            </a:endParaRPr>
          </a:p>
          <a:p>
            <a:pPr algn="ctr"/>
            <a:endParaRPr lang="en-US" sz="1100" dirty="0">
              <a:solidFill>
                <a:srgbClr val="545454"/>
              </a:solidFill>
            </a:endParaRPr>
          </a:p>
        </p:txBody>
      </p:sp>
      <p:sp>
        <p:nvSpPr>
          <p:cNvPr id="38" name="TextBox 38"/>
          <p:cNvSpPr txBox="1"/>
          <p:nvPr/>
        </p:nvSpPr>
        <p:spPr>
          <a:xfrm>
            <a:off x="2901179" y="2949875"/>
            <a:ext cx="949605" cy="391133"/>
          </a:xfrm>
          <a:prstGeom prst="rect">
            <a:avLst/>
          </a:prstGeom>
        </p:spPr>
        <p:txBody>
          <a:bodyPr lIns="0" tIns="0" rIns="0" bIns="0" rtlCol="0" anchor="t">
            <a:spAutoFit/>
          </a:bodyPr>
          <a:lstStyle/>
          <a:p>
            <a:pPr algn="ctr">
              <a:lnSpc>
                <a:spcPts val="2986"/>
              </a:lnSpc>
            </a:pPr>
            <a:r>
              <a:rPr lang="el-GR" sz="2800" spc="225" dirty="0">
                <a:solidFill>
                  <a:srgbClr val="FFFFFF"/>
                </a:solidFill>
                <a:latin typeface="DM Sans Bold"/>
              </a:rPr>
              <a:t>2</a:t>
            </a:r>
            <a:endParaRPr lang="en-US" sz="2800" spc="225" dirty="0">
              <a:solidFill>
                <a:srgbClr val="FFFFFF"/>
              </a:solidFill>
              <a:latin typeface="DM Sans Bold"/>
            </a:endParaRPr>
          </a:p>
        </p:txBody>
      </p:sp>
      <p:sp>
        <p:nvSpPr>
          <p:cNvPr id="39" name="TextBox 39"/>
          <p:cNvSpPr txBox="1"/>
          <p:nvPr/>
        </p:nvSpPr>
        <p:spPr>
          <a:xfrm>
            <a:off x="4513084" y="3802612"/>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3</a:t>
            </a:r>
            <a:endParaRPr lang="en-US" sz="2800" spc="225" dirty="0">
              <a:solidFill>
                <a:srgbClr val="FFFFFF"/>
              </a:solidFill>
            </a:endParaRPr>
          </a:p>
        </p:txBody>
      </p:sp>
      <p:sp>
        <p:nvSpPr>
          <p:cNvPr id="40" name="TextBox 40"/>
          <p:cNvSpPr txBox="1"/>
          <p:nvPr/>
        </p:nvSpPr>
        <p:spPr>
          <a:xfrm>
            <a:off x="6198256" y="2860930"/>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4</a:t>
            </a:r>
            <a:endParaRPr lang="en-US" sz="2800" spc="225" dirty="0">
              <a:solidFill>
                <a:srgbClr val="FFFFFF"/>
              </a:solidFill>
            </a:endParaRPr>
          </a:p>
        </p:txBody>
      </p:sp>
      <p:sp>
        <p:nvSpPr>
          <p:cNvPr id="41" name="TextBox 41"/>
          <p:cNvSpPr txBox="1"/>
          <p:nvPr/>
        </p:nvSpPr>
        <p:spPr>
          <a:xfrm>
            <a:off x="7732461" y="3401491"/>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5</a:t>
            </a:r>
            <a:endParaRPr lang="en-US" sz="2800" spc="225" dirty="0">
              <a:solidFill>
                <a:srgbClr val="FFFFFF"/>
              </a:solidFill>
            </a:endParaRPr>
          </a:p>
        </p:txBody>
      </p:sp>
      <p:sp>
        <p:nvSpPr>
          <p:cNvPr id="42" name="TextBox 42"/>
          <p:cNvSpPr txBox="1"/>
          <p:nvPr/>
        </p:nvSpPr>
        <p:spPr>
          <a:xfrm>
            <a:off x="9746136" y="3483198"/>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6</a:t>
            </a:r>
            <a:endParaRPr lang="en-US" sz="2800" spc="225" dirty="0">
              <a:solidFill>
                <a:srgbClr val="FFFFFF"/>
              </a:solidFill>
            </a:endParaRPr>
          </a:p>
        </p:txBody>
      </p:sp>
      <p:sp>
        <p:nvSpPr>
          <p:cNvPr id="43" name="TextBox 43"/>
          <p:cNvSpPr txBox="1"/>
          <p:nvPr/>
        </p:nvSpPr>
        <p:spPr>
          <a:xfrm>
            <a:off x="1954261" y="1672718"/>
            <a:ext cx="2763077" cy="496226"/>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Δήλωση αριθμού </a:t>
            </a:r>
          </a:p>
          <a:p>
            <a:pPr algn="ctr">
              <a:lnSpc>
                <a:spcPts val="1960"/>
              </a:lnSpc>
            </a:pPr>
            <a:r>
              <a:rPr lang="el-GR" sz="1400" b="1" spc="45" dirty="0">
                <a:solidFill>
                  <a:srgbClr val="545454"/>
                </a:solidFill>
              </a:rPr>
              <a:t>ταξιδιωτών</a:t>
            </a:r>
            <a:endParaRPr lang="en-US" sz="1400" b="1" spc="45" dirty="0">
              <a:solidFill>
                <a:srgbClr val="545454"/>
              </a:solidFill>
            </a:endParaRPr>
          </a:p>
        </p:txBody>
      </p:sp>
      <p:sp>
        <p:nvSpPr>
          <p:cNvPr id="46" name="TextBox 46"/>
          <p:cNvSpPr txBox="1"/>
          <p:nvPr/>
        </p:nvSpPr>
        <p:spPr>
          <a:xfrm>
            <a:off x="3462571" y="4846728"/>
            <a:ext cx="3136940" cy="338554"/>
          </a:xfrm>
          <a:prstGeom prst="rect">
            <a:avLst/>
          </a:prstGeom>
        </p:spPr>
        <p:txBody>
          <a:bodyPr wrap="square" lIns="0" tIns="0" rIns="0" bIns="0" rtlCol="0" anchor="t">
            <a:spAutoFit/>
          </a:bodyPr>
          <a:lstStyle/>
          <a:p>
            <a:pPr algn="ctr"/>
            <a:endParaRPr lang="el-GR" sz="1100" b="0" i="0" dirty="0">
              <a:solidFill>
                <a:srgbClr val="545454"/>
              </a:solidFill>
              <a:effectLst/>
            </a:endParaRPr>
          </a:p>
          <a:p>
            <a:pPr algn="ctr"/>
            <a:r>
              <a:rPr lang="el-GR" sz="1100" dirty="0">
                <a:solidFill>
                  <a:srgbClr val="545454"/>
                </a:solidFill>
              </a:rPr>
              <a:t>Επαλήθευση μέσω </a:t>
            </a:r>
            <a:r>
              <a:rPr lang="en-US" sz="1100" dirty="0">
                <a:solidFill>
                  <a:srgbClr val="545454"/>
                </a:solidFill>
              </a:rPr>
              <a:t>email </a:t>
            </a:r>
            <a:endParaRPr lang="en-US" sz="1100" b="0" i="0" dirty="0">
              <a:solidFill>
                <a:srgbClr val="545454"/>
              </a:solidFill>
              <a:effectLst/>
            </a:endParaRPr>
          </a:p>
        </p:txBody>
      </p:sp>
      <p:sp>
        <p:nvSpPr>
          <p:cNvPr id="47" name="TextBox 47"/>
          <p:cNvSpPr txBox="1"/>
          <p:nvPr/>
        </p:nvSpPr>
        <p:spPr>
          <a:xfrm>
            <a:off x="5422995" y="1463787"/>
            <a:ext cx="2691236" cy="239746"/>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Έντυπο Προσωπικών Δεδομένων</a:t>
            </a:r>
          </a:p>
        </p:txBody>
      </p:sp>
      <p:sp>
        <p:nvSpPr>
          <p:cNvPr id="48" name="TextBox 48"/>
          <p:cNvSpPr txBox="1"/>
          <p:nvPr/>
        </p:nvSpPr>
        <p:spPr>
          <a:xfrm>
            <a:off x="5005544" y="1718200"/>
            <a:ext cx="3575149" cy="846386"/>
          </a:xfrm>
          <a:prstGeom prst="rect">
            <a:avLst/>
          </a:prstGeom>
        </p:spPr>
        <p:txBody>
          <a:bodyPr wrap="square" lIns="0" tIns="0" rIns="0" bIns="0" rtlCol="0" anchor="t">
            <a:spAutoFit/>
          </a:bodyPr>
          <a:lstStyle/>
          <a:p>
            <a:pPr algn="ctr"/>
            <a:r>
              <a:rPr lang="el-GR" sz="1100" dirty="0">
                <a:solidFill>
                  <a:srgbClr val="545454"/>
                </a:solidFill>
              </a:rPr>
              <a:t>Ιθαγένεια, ημερομηνία γέννησης, όνομα, επώνυμο, φύλο, email, αριθμό τηλεφώνου, χώρα διαμονής, περιοχή, επάγγελμα και αριθμό εθνικού δελτίου ταυτότητας, διαβατηρίου ή κάρτας διαμονής</a:t>
            </a:r>
            <a:endParaRPr lang="el-GR" sz="1100" b="0" i="0" dirty="0">
              <a:solidFill>
                <a:srgbClr val="545454"/>
              </a:solidFill>
              <a:effectLst/>
            </a:endParaRPr>
          </a:p>
          <a:p>
            <a:pPr algn="ctr"/>
            <a:r>
              <a:rPr lang="el-GR" sz="1100" dirty="0">
                <a:solidFill>
                  <a:srgbClr val="545454"/>
                </a:solidFill>
              </a:rPr>
              <a:t>&amp; Ειδικές ανάγκες</a:t>
            </a:r>
            <a:endParaRPr lang="el-GR" sz="900" b="0" i="0" dirty="0">
              <a:solidFill>
                <a:srgbClr val="545454"/>
              </a:solidFill>
              <a:effectLst/>
            </a:endParaRPr>
          </a:p>
        </p:txBody>
      </p:sp>
      <p:sp>
        <p:nvSpPr>
          <p:cNvPr id="49" name="TextBox 49"/>
          <p:cNvSpPr txBox="1"/>
          <p:nvPr/>
        </p:nvSpPr>
        <p:spPr>
          <a:xfrm>
            <a:off x="3874963" y="4487182"/>
            <a:ext cx="2312155" cy="496226"/>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Επιβεβαίωση Ηλεκτρονικής Διεύθυνσης </a:t>
            </a:r>
            <a:endParaRPr lang="en-US" sz="1400" b="1" spc="45" dirty="0">
              <a:solidFill>
                <a:srgbClr val="545454"/>
              </a:solidFill>
            </a:endParaRPr>
          </a:p>
        </p:txBody>
      </p:sp>
      <p:sp>
        <p:nvSpPr>
          <p:cNvPr id="50" name="TextBox 50"/>
          <p:cNvSpPr txBox="1"/>
          <p:nvPr/>
        </p:nvSpPr>
        <p:spPr>
          <a:xfrm>
            <a:off x="7170056" y="4330433"/>
            <a:ext cx="2347257" cy="1184940"/>
          </a:xfrm>
          <a:prstGeom prst="rect">
            <a:avLst/>
          </a:prstGeom>
        </p:spPr>
        <p:txBody>
          <a:bodyPr lIns="0" tIns="0" rIns="0" bIns="0" rtlCol="0" anchor="t">
            <a:spAutoFit/>
          </a:bodyPr>
          <a:lstStyle/>
          <a:p>
            <a:pPr algn="ctr"/>
            <a:r>
              <a:rPr lang="el-GR" sz="1100" dirty="0">
                <a:solidFill>
                  <a:srgbClr val="545454"/>
                </a:solidFill>
              </a:rPr>
              <a:t>Γενικές γνώσεις για την ΕΕ και για άλλες πρωτοβουλίες της ΕΕ που απευθύνονται στη νεολαία</a:t>
            </a:r>
          </a:p>
          <a:p>
            <a:pPr algn="ctr"/>
            <a:endParaRPr lang="el-GR" sz="1100" dirty="0">
              <a:solidFill>
                <a:srgbClr val="545454"/>
              </a:solidFill>
            </a:endParaRPr>
          </a:p>
          <a:p>
            <a:pPr algn="ctr"/>
            <a:r>
              <a:rPr lang="en-US" sz="1100" b="1" dirty="0">
                <a:solidFill>
                  <a:srgbClr val="545454"/>
                </a:solidFill>
              </a:rPr>
              <a:t>5 </a:t>
            </a:r>
            <a:r>
              <a:rPr lang="el-GR" sz="1100" b="1" dirty="0">
                <a:solidFill>
                  <a:srgbClr val="545454"/>
                </a:solidFill>
              </a:rPr>
              <a:t>+ </a:t>
            </a:r>
            <a:r>
              <a:rPr lang="en-US" sz="1100" b="1" i="1" dirty="0">
                <a:solidFill>
                  <a:srgbClr val="545454"/>
                </a:solidFill>
              </a:rPr>
              <a:t>1 </a:t>
            </a:r>
            <a:r>
              <a:rPr lang="el-GR" sz="1100" b="1" i="1" dirty="0">
                <a:solidFill>
                  <a:srgbClr val="545454"/>
                </a:solidFill>
              </a:rPr>
              <a:t>συμπληρωματική ερώτηση απαιτεί απάντηση κατά προσέγγιση</a:t>
            </a:r>
            <a:endParaRPr lang="el-GR" sz="1100" b="1" dirty="0">
              <a:solidFill>
                <a:srgbClr val="545454"/>
              </a:solidFill>
            </a:endParaRPr>
          </a:p>
          <a:p>
            <a:pPr algn="ctr"/>
            <a:endParaRPr lang="el-GR" sz="1100" b="0" i="0" dirty="0">
              <a:solidFill>
                <a:srgbClr val="545454"/>
              </a:solidFill>
              <a:effectLst/>
            </a:endParaRPr>
          </a:p>
        </p:txBody>
      </p:sp>
      <p:sp>
        <p:nvSpPr>
          <p:cNvPr id="54" name="Freeform 54"/>
          <p:cNvSpPr/>
          <p:nvPr/>
        </p:nvSpPr>
        <p:spPr>
          <a:xfrm>
            <a:off x="11469461" y="541440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5" name="Freeform 55"/>
          <p:cNvSpPr/>
          <p:nvPr/>
        </p:nvSpPr>
        <p:spPr>
          <a:xfrm rot="5400000" flipH="1" flipV="1">
            <a:off x="11469461" y="6136940"/>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6" name="Freeform 56"/>
          <p:cNvSpPr/>
          <p:nvPr/>
        </p:nvSpPr>
        <p:spPr>
          <a:xfrm>
            <a:off x="10791194" y="5251037"/>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58" name="Freeform 58"/>
          <p:cNvSpPr/>
          <p:nvPr/>
        </p:nvSpPr>
        <p:spPr>
          <a:xfrm rot="5400000">
            <a:off x="9930719" y="541440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59" name="Freeform 59"/>
          <p:cNvSpPr/>
          <p:nvPr/>
        </p:nvSpPr>
        <p:spPr>
          <a:xfrm rot="-10800000">
            <a:off x="10746922" y="61369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60" name="Freeform 60"/>
          <p:cNvSpPr/>
          <p:nvPr/>
        </p:nvSpPr>
        <p:spPr>
          <a:xfrm rot="-10800000" flipH="1" flipV="1">
            <a:off x="10024383" y="6136940"/>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pic>
        <p:nvPicPr>
          <p:cNvPr id="61" name="Picture 60" descr="A logo on a black background&#10;&#10;Description automatically generated">
            <a:extLst>
              <a:ext uri="{FF2B5EF4-FFF2-40B4-BE49-F238E27FC236}">
                <a16:creationId xmlns:a16="http://schemas.microsoft.com/office/drawing/2014/main" id="{C1D5C83B-2042-18A4-6A6C-16A2E5E7B52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32659" y="-60014"/>
            <a:ext cx="1562148" cy="1562148"/>
          </a:xfrm>
          <a:prstGeom prst="rect">
            <a:avLst/>
          </a:prstGeom>
        </p:spPr>
      </p:pic>
      <p:sp>
        <p:nvSpPr>
          <p:cNvPr id="36" name="TextBox 37">
            <a:extLst>
              <a:ext uri="{FF2B5EF4-FFF2-40B4-BE49-F238E27FC236}">
                <a16:creationId xmlns:a16="http://schemas.microsoft.com/office/drawing/2014/main" id="{80B63BA6-23C9-B9CD-F1B9-04428E9F8602}"/>
              </a:ext>
            </a:extLst>
          </p:cNvPr>
          <p:cNvSpPr txBox="1"/>
          <p:nvPr/>
        </p:nvSpPr>
        <p:spPr>
          <a:xfrm>
            <a:off x="1701888" y="2215589"/>
            <a:ext cx="3174304" cy="492443"/>
          </a:xfrm>
          <a:prstGeom prst="rect">
            <a:avLst/>
          </a:prstGeom>
        </p:spPr>
        <p:txBody>
          <a:bodyPr wrap="square" lIns="0" tIns="0" rIns="0" bIns="0" rtlCol="0" anchor="t">
            <a:spAutoFit/>
          </a:bodyPr>
          <a:lstStyle/>
          <a:p>
            <a:pPr algn="ctr"/>
            <a:r>
              <a:rPr lang="el-GR" sz="1100" dirty="0">
                <a:solidFill>
                  <a:srgbClr val="545454"/>
                </a:solidFill>
              </a:rPr>
              <a:t>Μόνος / Μόνη ή </a:t>
            </a:r>
          </a:p>
          <a:p>
            <a:pPr algn="ctr"/>
            <a:r>
              <a:rPr lang="el-GR" sz="1100" dirty="0">
                <a:solidFill>
                  <a:srgbClr val="545454"/>
                </a:solidFill>
              </a:rPr>
              <a:t>σε ομάδα μέχρι 5 ατόμων</a:t>
            </a:r>
            <a:endParaRPr lang="en-US" sz="1100" b="0" i="0" dirty="0">
              <a:solidFill>
                <a:srgbClr val="545454"/>
              </a:solidFill>
              <a:effectLst/>
            </a:endParaRPr>
          </a:p>
          <a:p>
            <a:pPr algn="ctr"/>
            <a:endParaRPr lang="el-GR" sz="1000" i="1" dirty="0">
              <a:solidFill>
                <a:srgbClr val="545454"/>
              </a:solidFill>
              <a:effectLst/>
            </a:endParaRPr>
          </a:p>
        </p:txBody>
      </p:sp>
      <p:sp>
        <p:nvSpPr>
          <p:cNvPr id="44" name="TextBox 49">
            <a:extLst>
              <a:ext uri="{FF2B5EF4-FFF2-40B4-BE49-F238E27FC236}">
                <a16:creationId xmlns:a16="http://schemas.microsoft.com/office/drawing/2014/main" id="{325B88E0-82BB-FBFA-C90D-8ADEF25FFA84}"/>
              </a:ext>
            </a:extLst>
          </p:cNvPr>
          <p:cNvSpPr txBox="1"/>
          <p:nvPr/>
        </p:nvSpPr>
        <p:spPr>
          <a:xfrm>
            <a:off x="7121675" y="4038611"/>
            <a:ext cx="2312155" cy="239746"/>
          </a:xfrm>
          <a:prstGeom prst="rect">
            <a:avLst/>
          </a:prstGeom>
        </p:spPr>
        <p:txBody>
          <a:bodyPr wrap="square" lIns="0" tIns="0" rIns="0" bIns="0" rtlCol="0" anchor="t">
            <a:spAutoFit/>
          </a:bodyPr>
          <a:lstStyle/>
          <a:p>
            <a:pPr algn="ctr">
              <a:lnSpc>
                <a:spcPts val="1960"/>
              </a:lnSpc>
            </a:pPr>
            <a:r>
              <a:rPr lang="el-GR" sz="1400" b="1" spc="45" dirty="0">
                <a:solidFill>
                  <a:srgbClr val="009999"/>
                </a:solidFill>
              </a:rPr>
              <a:t>Κουίζ </a:t>
            </a:r>
            <a:r>
              <a:rPr lang="en-US" sz="1400" b="1" spc="45" dirty="0">
                <a:solidFill>
                  <a:srgbClr val="009999"/>
                </a:solidFill>
              </a:rPr>
              <a:t>6</a:t>
            </a:r>
            <a:r>
              <a:rPr lang="el-GR" sz="1400" b="1" spc="45" dirty="0">
                <a:solidFill>
                  <a:srgbClr val="009999"/>
                </a:solidFill>
              </a:rPr>
              <a:t> ερωτήσεων</a:t>
            </a:r>
            <a:endParaRPr lang="en-US" sz="1400" b="1" spc="45" dirty="0">
              <a:solidFill>
                <a:srgbClr val="009999"/>
              </a:solidFill>
            </a:endParaRPr>
          </a:p>
        </p:txBody>
      </p:sp>
      <p:grpSp>
        <p:nvGrpSpPr>
          <p:cNvPr id="4" name="Group 22">
            <a:extLst>
              <a:ext uri="{FF2B5EF4-FFF2-40B4-BE49-F238E27FC236}">
                <a16:creationId xmlns:a16="http://schemas.microsoft.com/office/drawing/2014/main" id="{AC7D46DC-0183-8D8B-E676-4553F3060944}"/>
              </a:ext>
            </a:extLst>
          </p:cNvPr>
          <p:cNvGrpSpPr/>
          <p:nvPr/>
        </p:nvGrpSpPr>
        <p:grpSpPr>
          <a:xfrm>
            <a:off x="9135420" y="2578489"/>
            <a:ext cx="949605" cy="949605"/>
            <a:chOff x="0" y="0"/>
            <a:chExt cx="812800" cy="812800"/>
          </a:xfrm>
        </p:grpSpPr>
        <p:sp>
          <p:nvSpPr>
            <p:cNvPr id="22" name="Freeform 23">
              <a:extLst>
                <a:ext uri="{FF2B5EF4-FFF2-40B4-BE49-F238E27FC236}">
                  <a16:creationId xmlns:a16="http://schemas.microsoft.com/office/drawing/2014/main" id="{332DBDD7-FBE6-DEC7-1FAA-319E844E2D4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txBody>
            <a:bodyPr/>
            <a:lstStyle/>
            <a:p>
              <a:endParaRPr lang="en-US" sz="1200"/>
            </a:p>
          </p:txBody>
        </p:sp>
        <p:sp>
          <p:nvSpPr>
            <p:cNvPr id="23" name="TextBox 24">
              <a:extLst>
                <a:ext uri="{FF2B5EF4-FFF2-40B4-BE49-F238E27FC236}">
                  <a16:creationId xmlns:a16="http://schemas.microsoft.com/office/drawing/2014/main" id="{A7A27521-84D4-5DAB-04E8-4212D4DCF79C}"/>
                </a:ext>
              </a:extLst>
            </p:cNvPr>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sp>
        <p:nvSpPr>
          <p:cNvPr id="63" name="AutoShape 6">
            <a:extLst>
              <a:ext uri="{FF2B5EF4-FFF2-40B4-BE49-F238E27FC236}">
                <a16:creationId xmlns:a16="http://schemas.microsoft.com/office/drawing/2014/main" id="{E5907AC0-1E1D-C317-E67F-281258404D6B}"/>
              </a:ext>
            </a:extLst>
          </p:cNvPr>
          <p:cNvSpPr/>
          <p:nvPr/>
        </p:nvSpPr>
        <p:spPr>
          <a:xfrm flipH="1">
            <a:off x="8648549" y="3267913"/>
            <a:ext cx="537073" cy="185302"/>
          </a:xfrm>
          <a:prstGeom prst="line">
            <a:avLst/>
          </a:prstGeom>
          <a:ln w="38100" cap="flat">
            <a:solidFill>
              <a:srgbClr val="A6A6A6"/>
            </a:solidFill>
            <a:prstDash val="solid"/>
            <a:headEnd type="none" w="sm" len="sm"/>
            <a:tailEnd type="none" w="sm" len="sm"/>
          </a:ln>
        </p:spPr>
        <p:txBody>
          <a:bodyPr/>
          <a:lstStyle/>
          <a:p>
            <a:endParaRPr lang="en-US" sz="1200"/>
          </a:p>
        </p:txBody>
      </p:sp>
      <p:sp>
        <p:nvSpPr>
          <p:cNvPr id="64" name="TextBox 41">
            <a:extLst>
              <a:ext uri="{FF2B5EF4-FFF2-40B4-BE49-F238E27FC236}">
                <a16:creationId xmlns:a16="http://schemas.microsoft.com/office/drawing/2014/main" id="{FF57B851-A3A0-6420-7F3C-9B47259BEDFE}"/>
              </a:ext>
            </a:extLst>
          </p:cNvPr>
          <p:cNvSpPr txBox="1"/>
          <p:nvPr/>
        </p:nvSpPr>
        <p:spPr>
          <a:xfrm>
            <a:off x="9135693" y="2895876"/>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6</a:t>
            </a:r>
            <a:endParaRPr lang="en-US" sz="2800" spc="225" dirty="0">
              <a:solidFill>
                <a:srgbClr val="FFFFFF"/>
              </a:solidFill>
            </a:endParaRPr>
          </a:p>
        </p:txBody>
      </p:sp>
      <p:sp>
        <p:nvSpPr>
          <p:cNvPr id="51" name="TextBox 47">
            <a:extLst>
              <a:ext uri="{FF2B5EF4-FFF2-40B4-BE49-F238E27FC236}">
                <a16:creationId xmlns:a16="http://schemas.microsoft.com/office/drawing/2014/main" id="{E106B9B8-94F4-5F90-51CB-79AB199F34C0}"/>
              </a:ext>
            </a:extLst>
          </p:cNvPr>
          <p:cNvSpPr txBox="1"/>
          <p:nvPr/>
        </p:nvSpPr>
        <p:spPr>
          <a:xfrm>
            <a:off x="8650381" y="1857635"/>
            <a:ext cx="2691236" cy="239746"/>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Ταξιδιωτικά Σχέδια</a:t>
            </a:r>
          </a:p>
        </p:txBody>
      </p:sp>
      <p:sp>
        <p:nvSpPr>
          <p:cNvPr id="52" name="AutoShape 6">
            <a:extLst>
              <a:ext uri="{FF2B5EF4-FFF2-40B4-BE49-F238E27FC236}">
                <a16:creationId xmlns:a16="http://schemas.microsoft.com/office/drawing/2014/main" id="{F113B92B-46E0-D4F0-B594-D81AC3FDDD5F}"/>
              </a:ext>
            </a:extLst>
          </p:cNvPr>
          <p:cNvSpPr/>
          <p:nvPr/>
        </p:nvSpPr>
        <p:spPr>
          <a:xfrm>
            <a:off x="9902584" y="3409282"/>
            <a:ext cx="347589" cy="592900"/>
          </a:xfrm>
          <a:prstGeom prst="line">
            <a:avLst/>
          </a:prstGeom>
          <a:ln w="38100" cap="flat">
            <a:solidFill>
              <a:srgbClr val="A6A6A6"/>
            </a:solidFill>
            <a:prstDash val="solid"/>
            <a:headEnd type="none" w="sm" len="sm"/>
            <a:tailEnd type="none" w="sm" len="sm"/>
          </a:ln>
        </p:spPr>
        <p:txBody>
          <a:bodyPr/>
          <a:lstStyle/>
          <a:p>
            <a:endParaRPr lang="en-US" sz="1200"/>
          </a:p>
        </p:txBody>
      </p:sp>
      <p:grpSp>
        <p:nvGrpSpPr>
          <p:cNvPr id="53" name="Group 19">
            <a:extLst>
              <a:ext uri="{FF2B5EF4-FFF2-40B4-BE49-F238E27FC236}">
                <a16:creationId xmlns:a16="http://schemas.microsoft.com/office/drawing/2014/main" id="{601F33DD-0130-02D0-09AD-A188727EF63B}"/>
              </a:ext>
            </a:extLst>
          </p:cNvPr>
          <p:cNvGrpSpPr/>
          <p:nvPr/>
        </p:nvGrpSpPr>
        <p:grpSpPr>
          <a:xfrm>
            <a:off x="10106555" y="3833831"/>
            <a:ext cx="949605" cy="949605"/>
            <a:chOff x="0" y="0"/>
            <a:chExt cx="812800" cy="812800"/>
          </a:xfrm>
          <a:solidFill>
            <a:srgbClr val="545454"/>
          </a:solidFill>
        </p:grpSpPr>
        <p:sp>
          <p:nvSpPr>
            <p:cNvPr id="57" name="Freeform 20">
              <a:extLst>
                <a:ext uri="{FF2B5EF4-FFF2-40B4-BE49-F238E27FC236}">
                  <a16:creationId xmlns:a16="http://schemas.microsoft.com/office/drawing/2014/main" id="{C62CF28C-D806-19F4-D68D-9A91E38ED3D1}"/>
                </a:ext>
              </a:extLst>
            </p:cNvPr>
            <p:cNvSpPr/>
            <p:nvPr/>
          </p:nvSpPr>
          <p:spPr>
            <a:xfrm>
              <a:off x="0" y="0"/>
              <a:ext cx="812800" cy="812800"/>
            </a:xfrm>
            <a:prstGeom prst="flowChartConnector">
              <a:avLst/>
            </a:prstGeom>
            <a:grpFill/>
          </p:spPr>
          <p:txBody>
            <a:bodyPr/>
            <a:lstStyle/>
            <a:p>
              <a:endParaRPr lang="en-US" sz="1200"/>
            </a:p>
          </p:txBody>
        </p:sp>
        <p:sp>
          <p:nvSpPr>
            <p:cNvPr id="65" name="TextBox 21">
              <a:extLst>
                <a:ext uri="{FF2B5EF4-FFF2-40B4-BE49-F238E27FC236}">
                  <a16:creationId xmlns:a16="http://schemas.microsoft.com/office/drawing/2014/main" id="{1407D7E9-53DD-3A6A-3306-8E0492B0BE71}"/>
                </a:ext>
              </a:extLst>
            </p:cNvPr>
            <p:cNvSpPr txBox="1"/>
            <p:nvPr/>
          </p:nvSpPr>
          <p:spPr>
            <a:xfrm>
              <a:off x="76200" y="95250"/>
              <a:ext cx="660400" cy="641350"/>
            </a:xfrm>
            <a:prstGeom prst="flowChartConnector">
              <a:avLst/>
            </a:prstGeom>
            <a:grpFill/>
          </p:spPr>
          <p:txBody>
            <a:bodyPr lIns="33867" tIns="33867" rIns="33867" bIns="33867" rtlCol="0" anchor="ctr"/>
            <a:lstStyle/>
            <a:p>
              <a:pPr algn="ctr">
                <a:lnSpc>
                  <a:spcPts val="1702"/>
                </a:lnSpc>
              </a:pPr>
              <a:endParaRPr sz="1200"/>
            </a:p>
          </p:txBody>
        </p:sp>
      </p:grpSp>
      <p:sp>
        <p:nvSpPr>
          <p:cNvPr id="66" name="TextBox 41">
            <a:extLst>
              <a:ext uri="{FF2B5EF4-FFF2-40B4-BE49-F238E27FC236}">
                <a16:creationId xmlns:a16="http://schemas.microsoft.com/office/drawing/2014/main" id="{31F1F25A-E0E0-5050-36BA-847164F7622F}"/>
              </a:ext>
            </a:extLst>
          </p:cNvPr>
          <p:cNvSpPr txBox="1"/>
          <p:nvPr/>
        </p:nvSpPr>
        <p:spPr>
          <a:xfrm>
            <a:off x="10121529" y="4139128"/>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7</a:t>
            </a:r>
            <a:endParaRPr lang="en-US" sz="2800" spc="225" dirty="0">
              <a:solidFill>
                <a:srgbClr val="FFFFFF"/>
              </a:solidFill>
            </a:endParaRPr>
          </a:p>
        </p:txBody>
      </p:sp>
      <p:sp>
        <p:nvSpPr>
          <p:cNvPr id="67" name="TextBox 47">
            <a:extLst>
              <a:ext uri="{FF2B5EF4-FFF2-40B4-BE49-F238E27FC236}">
                <a16:creationId xmlns:a16="http://schemas.microsoft.com/office/drawing/2014/main" id="{1781A7D5-CE36-E100-33FC-A927EAFF7A20}"/>
              </a:ext>
            </a:extLst>
          </p:cNvPr>
          <p:cNvSpPr txBox="1"/>
          <p:nvPr/>
        </p:nvSpPr>
        <p:spPr>
          <a:xfrm>
            <a:off x="9848848" y="3282912"/>
            <a:ext cx="2691236" cy="496226"/>
          </a:xfrm>
          <a:prstGeom prst="rect">
            <a:avLst/>
          </a:prstGeom>
        </p:spPr>
        <p:txBody>
          <a:bodyPr wrap="square" lIns="0" tIns="0" rIns="0" bIns="0" rtlCol="0" anchor="t">
            <a:spAutoFit/>
          </a:bodyPr>
          <a:lstStyle/>
          <a:p>
            <a:pPr algn="ctr">
              <a:lnSpc>
                <a:spcPts val="1960"/>
              </a:lnSpc>
            </a:pPr>
            <a:r>
              <a:rPr lang="en-US" sz="1400" b="1" spc="45" dirty="0">
                <a:solidFill>
                  <a:srgbClr val="545454"/>
                </a:solidFill>
              </a:rPr>
              <a:t>Email </a:t>
            </a:r>
            <a:r>
              <a:rPr lang="el-GR" sz="1400" b="1" spc="45" dirty="0">
                <a:solidFill>
                  <a:srgbClr val="545454"/>
                </a:solidFill>
              </a:rPr>
              <a:t>Επιβεβαίωσης </a:t>
            </a:r>
          </a:p>
          <a:p>
            <a:pPr algn="ctr">
              <a:lnSpc>
                <a:spcPts val="1960"/>
              </a:lnSpc>
            </a:pPr>
            <a:r>
              <a:rPr lang="el-GR" sz="1400" b="1" spc="45" dirty="0">
                <a:solidFill>
                  <a:srgbClr val="545454"/>
                </a:solidFill>
              </a:rPr>
              <a:t>&amp; Κωδικός Αίτησης</a:t>
            </a:r>
          </a:p>
        </p:txBody>
      </p:sp>
      <p:sp>
        <p:nvSpPr>
          <p:cNvPr id="68" name="TextBox 46">
            <a:extLst>
              <a:ext uri="{FF2B5EF4-FFF2-40B4-BE49-F238E27FC236}">
                <a16:creationId xmlns:a16="http://schemas.microsoft.com/office/drawing/2014/main" id="{ABED2FD8-CD90-B933-9EA8-07046052811B}"/>
              </a:ext>
            </a:extLst>
          </p:cNvPr>
          <p:cNvSpPr txBox="1"/>
          <p:nvPr/>
        </p:nvSpPr>
        <p:spPr>
          <a:xfrm>
            <a:off x="8376793" y="2002068"/>
            <a:ext cx="3136940" cy="507831"/>
          </a:xfrm>
          <a:prstGeom prst="rect">
            <a:avLst/>
          </a:prstGeom>
        </p:spPr>
        <p:txBody>
          <a:bodyPr wrap="square" lIns="0" tIns="0" rIns="0" bIns="0" rtlCol="0" anchor="t">
            <a:spAutoFit/>
          </a:bodyPr>
          <a:lstStyle/>
          <a:p>
            <a:pPr algn="ctr"/>
            <a:endParaRPr lang="el-GR" sz="1100" b="0" i="0" dirty="0">
              <a:solidFill>
                <a:srgbClr val="545454"/>
              </a:solidFill>
              <a:effectLst/>
            </a:endParaRPr>
          </a:p>
          <a:p>
            <a:pPr algn="ctr"/>
            <a:r>
              <a:rPr lang="el-GR" sz="1100" dirty="0">
                <a:solidFill>
                  <a:srgbClr val="545454"/>
                </a:solidFill>
              </a:rPr>
              <a:t>Μη δεσμευτικά</a:t>
            </a:r>
          </a:p>
          <a:p>
            <a:pPr algn="ctr"/>
            <a:r>
              <a:rPr lang="el-GR" sz="1100" dirty="0">
                <a:solidFill>
                  <a:srgbClr val="545454"/>
                </a:solidFill>
              </a:rPr>
              <a:t>Για στατιστικούς σκοπούς</a:t>
            </a:r>
            <a:endParaRPr lang="en-US" sz="1100" b="0" i="0" dirty="0">
              <a:solidFill>
                <a:srgbClr val="545454"/>
              </a:solidFill>
              <a:effectLst/>
            </a:endParaRPr>
          </a:p>
        </p:txBody>
      </p:sp>
    </p:spTree>
    <p:extLst>
      <p:ext uri="{BB962C8B-B14F-4D97-AF65-F5344CB8AC3E}">
        <p14:creationId xmlns:p14="http://schemas.microsoft.com/office/powerpoint/2010/main" val="312626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1000"/>
                                        <p:tgtEl>
                                          <p:spTgt spid="68"/>
                                        </p:tgtEl>
                                      </p:cBhvr>
                                    </p:animEffect>
                                    <p:anim calcmode="lin" valueType="num">
                                      <p:cBhvr>
                                        <p:cTn id="43" dur="1000" fill="hold"/>
                                        <p:tgtEl>
                                          <p:spTgt spid="68"/>
                                        </p:tgtEl>
                                        <p:attrNameLst>
                                          <p:attrName>ppt_x</p:attrName>
                                        </p:attrNameLst>
                                      </p:cBhvr>
                                      <p:tavLst>
                                        <p:tav tm="0">
                                          <p:val>
                                            <p:strVal val="#ppt_x"/>
                                          </p:val>
                                        </p:tav>
                                        <p:tav tm="100000">
                                          <p:val>
                                            <p:strVal val="#ppt_x"/>
                                          </p:val>
                                        </p:tav>
                                      </p:tavLst>
                                    </p:anim>
                                    <p:anim calcmode="lin" valueType="num">
                                      <p:cBhvr>
                                        <p:cTn id="44"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6" grpId="0"/>
      <p:bldP spid="48" grpId="0"/>
      <p:bldP spid="50" grpId="0"/>
      <p:bldP spid="36"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42405" y="2711532"/>
            <a:ext cx="3653595" cy="956800"/>
          </a:xfrm>
          <a:prstGeom prst="rect">
            <a:avLst/>
          </a:prstGeom>
        </p:spPr>
        <p:txBody>
          <a:bodyPr lIns="0" tIns="0" rIns="0" bIns="0" rtlCol="0" anchor="t">
            <a:spAutoFit/>
          </a:bodyPr>
          <a:lstStyle/>
          <a:p>
            <a:pPr>
              <a:lnSpc>
                <a:spcPts val="3696"/>
              </a:lnSpc>
            </a:pPr>
            <a:r>
              <a:rPr lang="en-US" sz="3734" b="1" dirty="0">
                <a:solidFill>
                  <a:srgbClr val="009999"/>
                </a:solidFill>
                <a:latin typeface="Kollektif Bold"/>
              </a:rPr>
              <a:t>2 </a:t>
            </a:r>
            <a:r>
              <a:rPr lang="el-GR" sz="3734" b="1" dirty="0">
                <a:solidFill>
                  <a:srgbClr val="009999"/>
                </a:solidFill>
                <a:latin typeface="Kollektif Bold"/>
              </a:rPr>
              <a:t>Επιλογές Ταξιδιού</a:t>
            </a:r>
            <a:endParaRPr lang="en-US" sz="3734" b="1" dirty="0">
              <a:solidFill>
                <a:srgbClr val="009999"/>
              </a:solidFill>
              <a:latin typeface="Kollektif Bold"/>
            </a:endParaRPr>
          </a:p>
        </p:txBody>
      </p:sp>
      <p:sp>
        <p:nvSpPr>
          <p:cNvPr id="3" name="Freeform 3"/>
          <p:cNvSpPr/>
          <p:nvPr/>
        </p:nvSpPr>
        <p:spPr>
          <a:xfrm rot="-10800000">
            <a:off x="6351" y="39424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p:cNvSpPr/>
          <p:nvPr/>
        </p:nvSpPr>
        <p:spPr>
          <a:xfrm>
            <a:off x="722540" y="3961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 name="Freeform 5"/>
          <p:cNvSpPr/>
          <p:nvPr/>
        </p:nvSpPr>
        <p:spPr>
          <a:xfrm>
            <a:off x="1" y="4684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6" name="Freeform 6"/>
          <p:cNvSpPr/>
          <p:nvPr/>
        </p:nvSpPr>
        <p:spPr>
          <a:xfrm rot="-10800000">
            <a:off x="1" y="5406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7" name="Freeform 7"/>
          <p:cNvSpPr/>
          <p:nvPr/>
        </p:nvSpPr>
        <p:spPr>
          <a:xfrm rot="-5400000">
            <a:off x="722540" y="5406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8" name="Freeform 8"/>
          <p:cNvSpPr/>
          <p:nvPr/>
        </p:nvSpPr>
        <p:spPr>
          <a:xfrm rot="-10800000">
            <a:off x="722540" y="612911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9" name="Freeform 9"/>
          <p:cNvSpPr/>
          <p:nvPr/>
        </p:nvSpPr>
        <p:spPr>
          <a:xfrm rot="-10800000">
            <a:off x="2214501" y="54129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0" name="Freeform 10"/>
          <p:cNvSpPr/>
          <p:nvPr/>
        </p:nvSpPr>
        <p:spPr>
          <a:xfrm>
            <a:off x="2214501" y="46903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1" name="Freeform 11"/>
          <p:cNvSpPr/>
          <p:nvPr/>
        </p:nvSpPr>
        <p:spPr>
          <a:xfrm rot="5400000">
            <a:off x="2937040" y="54129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2" name="Freeform 12"/>
          <p:cNvSpPr/>
          <p:nvPr/>
        </p:nvSpPr>
        <p:spPr>
          <a:xfrm>
            <a:off x="1491961" y="613546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3" name="Freeform 13"/>
          <p:cNvSpPr/>
          <p:nvPr/>
        </p:nvSpPr>
        <p:spPr>
          <a:xfrm>
            <a:off x="2214501" y="613546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4" name="Freeform 14"/>
          <p:cNvSpPr/>
          <p:nvPr/>
        </p:nvSpPr>
        <p:spPr>
          <a:xfrm rot="5400000">
            <a:off x="1" y="612911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grpSp>
        <p:nvGrpSpPr>
          <p:cNvPr id="18" name="Group 18"/>
          <p:cNvGrpSpPr/>
          <p:nvPr/>
        </p:nvGrpSpPr>
        <p:grpSpPr>
          <a:xfrm>
            <a:off x="8749069" y="3650024"/>
            <a:ext cx="5898341" cy="5903784"/>
            <a:chOff x="0" y="0"/>
            <a:chExt cx="11796681" cy="11807568"/>
          </a:xfrm>
        </p:grpSpPr>
        <p:grpSp>
          <p:nvGrpSpPr>
            <p:cNvPr id="19" name="Group 19"/>
            <p:cNvGrpSpPr/>
            <p:nvPr/>
          </p:nvGrpSpPr>
          <p:grpSpPr>
            <a:xfrm rot="2700000">
              <a:off x="1676828" y="2799524"/>
              <a:ext cx="9887197" cy="4753460"/>
              <a:chOff x="0" y="0"/>
              <a:chExt cx="660400" cy="317500"/>
            </a:xfrm>
          </p:grpSpPr>
          <p:sp>
            <p:nvSpPr>
              <p:cNvPr id="20" name="Freeform 20"/>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1" name="TextBox 21"/>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2" name="AutoShape 22"/>
            <p:cNvSpPr/>
            <p:nvPr/>
          </p:nvSpPr>
          <p:spPr>
            <a:xfrm>
              <a:off x="1060010" y="3892256"/>
              <a:ext cx="6913622" cy="6843603"/>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3" name="AutoShape 23"/>
            <p:cNvSpPr/>
            <p:nvPr/>
          </p:nvSpPr>
          <p:spPr>
            <a:xfrm>
              <a:off x="774748" y="4309159"/>
              <a:ext cx="6718471" cy="6718471"/>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4" name="AutoShape 24"/>
            <p:cNvSpPr/>
            <p:nvPr/>
          </p:nvSpPr>
          <p:spPr>
            <a:xfrm>
              <a:off x="535279" y="4787119"/>
              <a:ext cx="6489522" cy="6489522"/>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5" name="AutoShape 25"/>
            <p:cNvSpPr/>
            <p:nvPr/>
          </p:nvSpPr>
          <p:spPr>
            <a:xfrm>
              <a:off x="366406" y="5302142"/>
              <a:ext cx="6254021" cy="6254021"/>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6" name="AutoShape 26"/>
            <p:cNvSpPr/>
            <p:nvPr/>
          </p:nvSpPr>
          <p:spPr>
            <a:xfrm>
              <a:off x="174601" y="5888378"/>
              <a:ext cx="5796899" cy="5796899"/>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7" name="AutoShape 27"/>
            <p:cNvSpPr/>
            <p:nvPr/>
          </p:nvSpPr>
          <p:spPr>
            <a:xfrm>
              <a:off x="13508" y="6480010"/>
              <a:ext cx="5284799" cy="5314125"/>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8" name="AutoShape 28"/>
            <p:cNvSpPr/>
            <p:nvPr/>
          </p:nvSpPr>
          <p:spPr>
            <a:xfrm>
              <a:off x="47865" y="7228854"/>
              <a:ext cx="4503313" cy="4480077"/>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9" name="AutoShape 29"/>
            <p:cNvSpPr/>
            <p:nvPr/>
          </p:nvSpPr>
          <p:spPr>
            <a:xfrm>
              <a:off x="165620" y="8131631"/>
              <a:ext cx="3504797" cy="3562626"/>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30" name="AutoShape 30"/>
            <p:cNvSpPr/>
            <p:nvPr/>
          </p:nvSpPr>
          <p:spPr>
            <a:xfrm>
              <a:off x="676661" y="9346264"/>
              <a:ext cx="1790115" cy="1790115"/>
            </a:xfrm>
            <a:prstGeom prst="line">
              <a:avLst/>
            </a:prstGeom>
            <a:ln w="38100" cap="flat">
              <a:solidFill>
                <a:srgbClr val="8CA9AD"/>
              </a:solidFill>
              <a:prstDash val="solid"/>
              <a:headEnd type="none" w="sm" len="sm"/>
              <a:tailEnd type="none" w="sm" len="sm"/>
            </a:ln>
          </p:spPr>
          <p:txBody>
            <a:bodyPr/>
            <a:lstStyle/>
            <a:p>
              <a:endParaRPr lang="en-US" sz="1200"/>
            </a:p>
          </p:txBody>
        </p:sp>
      </p:grpSp>
      <p:pic>
        <p:nvPicPr>
          <p:cNvPr id="32" name="Picture 31" descr="A logo on a black background&#10;&#10;Description automatically generated">
            <a:extLst>
              <a:ext uri="{FF2B5EF4-FFF2-40B4-BE49-F238E27FC236}">
                <a16:creationId xmlns:a16="http://schemas.microsoft.com/office/drawing/2014/main" id="{7CD9C9B0-76DA-3FBD-DD92-94B033E29AE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5108" y="-78770"/>
            <a:ext cx="2118360" cy="2118360"/>
          </a:xfrm>
          <a:prstGeom prst="rect">
            <a:avLst/>
          </a:prstGeom>
        </p:spPr>
      </p:pic>
      <p:pic>
        <p:nvPicPr>
          <p:cNvPr id="16" name="Picture 15" descr="A poster of a travel pass&#10;&#10;Description automatically generated">
            <a:extLst>
              <a:ext uri="{FF2B5EF4-FFF2-40B4-BE49-F238E27FC236}">
                <a16:creationId xmlns:a16="http://schemas.microsoft.com/office/drawing/2014/main" id="{1CBA3E5A-FDB9-947F-0109-943D6B28DA2F}"/>
              </a:ext>
            </a:extLst>
          </p:cNvPr>
          <p:cNvPicPr>
            <a:picLocks noChangeAspect="1"/>
          </p:cNvPicPr>
          <p:nvPr/>
        </p:nvPicPr>
        <p:blipFill rotWithShape="1">
          <a:blip r:embed="rId16">
            <a:extLst>
              <a:ext uri="{28A0092B-C50C-407E-A947-70E740481C1C}">
                <a14:useLocalDpi xmlns:a14="http://schemas.microsoft.com/office/drawing/2010/main" val="0"/>
              </a:ext>
            </a:extLst>
          </a:blip>
          <a:srcRect t="7695"/>
          <a:stretch/>
        </p:blipFill>
        <p:spPr>
          <a:xfrm>
            <a:off x="5052537" y="-1"/>
            <a:ext cx="7139463" cy="6847427"/>
          </a:xfrm>
          <a:prstGeom prst="rect">
            <a:avLst/>
          </a:prstGeom>
        </p:spPr>
      </p:pic>
    </p:spTree>
    <p:extLst>
      <p:ext uri="{BB962C8B-B14F-4D97-AF65-F5344CB8AC3E}">
        <p14:creationId xmlns:p14="http://schemas.microsoft.com/office/powerpoint/2010/main" val="1355127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0"/>
            <a:ext cx="12192000" cy="6858000"/>
          </a:xfrm>
          <a:prstGeom prst="rect">
            <a:avLst/>
          </a:prstGeom>
        </p:spPr>
      </p:pic>
      <p:graphicFrame>
        <p:nvGraphicFramePr>
          <p:cNvPr id="3" name="Table 2">
            <a:extLst>
              <a:ext uri="{FF2B5EF4-FFF2-40B4-BE49-F238E27FC236}">
                <a16:creationId xmlns:a16="http://schemas.microsoft.com/office/drawing/2014/main" id="{B697EC1A-EAD0-AD19-BEF6-D96F75DAFBEB}"/>
              </a:ext>
            </a:extLst>
          </p:cNvPr>
          <p:cNvGraphicFramePr>
            <a:graphicFrameLocks noGrp="1"/>
          </p:cNvGraphicFramePr>
          <p:nvPr>
            <p:extLst>
              <p:ext uri="{D42A27DB-BD31-4B8C-83A1-F6EECF244321}">
                <p14:modId xmlns:p14="http://schemas.microsoft.com/office/powerpoint/2010/main" val="2596352677"/>
              </p:ext>
            </p:extLst>
          </p:nvPr>
        </p:nvGraphicFramePr>
        <p:xfrm>
          <a:off x="1038174" y="989030"/>
          <a:ext cx="9415356" cy="4439398"/>
        </p:xfrm>
        <a:graphic>
          <a:graphicData uri="http://schemas.openxmlformats.org/drawingml/2006/table">
            <a:tbl>
              <a:tblPr firstRow="1" bandRow="1">
                <a:tableStyleId>{10A1B5D5-9B99-4C35-A422-299274C87663}</a:tableStyleId>
              </a:tblPr>
              <a:tblGrid>
                <a:gridCol w="4782763">
                  <a:extLst>
                    <a:ext uri="{9D8B030D-6E8A-4147-A177-3AD203B41FA5}">
                      <a16:colId xmlns:a16="http://schemas.microsoft.com/office/drawing/2014/main" val="1516047991"/>
                    </a:ext>
                  </a:extLst>
                </a:gridCol>
                <a:gridCol w="4632593">
                  <a:extLst>
                    <a:ext uri="{9D8B030D-6E8A-4147-A177-3AD203B41FA5}">
                      <a16:colId xmlns:a16="http://schemas.microsoft.com/office/drawing/2014/main" val="1360318933"/>
                    </a:ext>
                  </a:extLst>
                </a:gridCol>
              </a:tblGrid>
              <a:tr h="412761">
                <a:tc>
                  <a:txBody>
                    <a:bodyPr/>
                    <a:lstStyle/>
                    <a:p>
                      <a:pPr algn="ctr"/>
                      <a:r>
                        <a:rPr lang="el-GR" sz="1600" dirty="0"/>
                        <a:t>ΕΥΕΛΙΚΤΗ ΕΠΙΛΟΓΗ (</a:t>
                      </a:r>
                      <a:r>
                        <a:rPr lang="en-US" sz="1600" dirty="0"/>
                        <a:t>FLEXIBLE)</a:t>
                      </a:r>
                    </a:p>
                  </a:txBody>
                  <a:tcPr>
                    <a:lnB w="12700" cap="flat" cmpd="sng" algn="ctr">
                      <a:solidFill>
                        <a:schemeClr val="tx1"/>
                      </a:solidFill>
                      <a:prstDash val="solid"/>
                      <a:round/>
                      <a:headEnd type="none" w="med" len="med"/>
                      <a:tailEnd type="none" w="med" len="med"/>
                    </a:lnB>
                    <a:solidFill>
                      <a:srgbClr val="009999"/>
                    </a:solidFill>
                  </a:tcPr>
                </a:tc>
                <a:tc>
                  <a:txBody>
                    <a:bodyPr/>
                    <a:lstStyle/>
                    <a:p>
                      <a:pPr algn="ctr"/>
                      <a:r>
                        <a:rPr lang="el-GR" sz="1600" dirty="0"/>
                        <a:t>ΣΤΑΘΕΡΗ ΕΠΙΛΟΓΗ</a:t>
                      </a:r>
                      <a:r>
                        <a:rPr lang="en-US" sz="1600" dirty="0"/>
                        <a:t> (FIXED)</a:t>
                      </a:r>
                    </a:p>
                  </a:txBody>
                  <a:tcPr>
                    <a:lnB w="12700" cap="flat" cmpd="sng" algn="ctr">
                      <a:solidFill>
                        <a:schemeClr val="tx1"/>
                      </a:solidFill>
                      <a:prstDash val="solid"/>
                      <a:round/>
                      <a:headEnd type="none" w="med" len="med"/>
                      <a:tailEnd type="none" w="med" len="med"/>
                    </a:lnB>
                    <a:solidFill>
                      <a:srgbClr val="009999"/>
                    </a:solidFill>
                  </a:tcPr>
                </a:tc>
                <a:extLst>
                  <a:ext uri="{0D108BD9-81ED-4DB2-BD59-A6C34878D82A}">
                    <a16:rowId xmlns:a16="http://schemas.microsoft.com/office/drawing/2014/main" val="3904828401"/>
                  </a:ext>
                </a:extLst>
              </a:tr>
              <a:tr h="568232">
                <a:tc>
                  <a:txBody>
                    <a:bodyPr/>
                    <a:lstStyle/>
                    <a:p>
                      <a:pPr algn="just"/>
                      <a:r>
                        <a:rPr lang="el-GR" sz="1600" b="1" kern="1200" dirty="0">
                          <a:solidFill>
                            <a:srgbClr val="545454"/>
                          </a:solidFill>
                          <a:effectLst/>
                        </a:rPr>
                        <a:t>Ευέλικτες</a:t>
                      </a:r>
                      <a:r>
                        <a:rPr lang="el-GR" sz="1600" b="0" kern="1200" dirty="0">
                          <a:solidFill>
                            <a:srgbClr val="545454"/>
                          </a:solidFill>
                          <a:effectLst/>
                        </a:rPr>
                        <a:t> </a:t>
                      </a:r>
                      <a:r>
                        <a:rPr lang="el-GR" sz="1600" b="1" kern="1200" dirty="0">
                          <a:solidFill>
                            <a:srgbClr val="545454"/>
                          </a:solidFill>
                          <a:effectLst/>
                        </a:rPr>
                        <a:t>ημερομηνίες ταξιδιού </a:t>
                      </a:r>
                      <a:r>
                        <a:rPr lang="el-GR" sz="1600" b="0" kern="1200" dirty="0">
                          <a:solidFill>
                            <a:srgbClr val="545454"/>
                          </a:solidFill>
                          <a:effectLst/>
                        </a:rPr>
                        <a:t>μέχρι την ενεργοποίηση του ταξιδιωτικού </a:t>
                      </a:r>
                      <a:r>
                        <a:rPr lang="el-GR" sz="1600" b="0" kern="1200" dirty="0" err="1">
                          <a:solidFill>
                            <a:srgbClr val="545454"/>
                          </a:solidFill>
                          <a:effectLst/>
                        </a:rPr>
                        <a:t>πάσου</a:t>
                      </a:r>
                      <a:r>
                        <a:rPr lang="el-GR" sz="1600" b="0" kern="1200" dirty="0">
                          <a:solidFill>
                            <a:srgbClr val="545454"/>
                          </a:solidFill>
                          <a:effectLst/>
                        </a:rPr>
                        <a:t> και επιλογή των ημερών ταξιδιού. </a:t>
                      </a:r>
                      <a:endParaRPr lang="el-GR" sz="1600" b="0" i="0" kern="1200" dirty="0">
                        <a:solidFill>
                          <a:srgbClr val="545454"/>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l-GR" sz="1600" b="1" kern="1200" dirty="0">
                          <a:solidFill>
                            <a:srgbClr val="545454"/>
                          </a:solidFill>
                          <a:effectLst/>
                        </a:rPr>
                        <a:t>Καθορισμένες ημερομηνίες </a:t>
                      </a:r>
                      <a:r>
                        <a:rPr lang="el-GR" sz="1600" b="0" kern="1200" dirty="0">
                          <a:solidFill>
                            <a:srgbClr val="545454"/>
                          </a:solidFill>
                          <a:effectLst/>
                        </a:rPr>
                        <a:t>και ώρες μετακινήσεων και </a:t>
                      </a:r>
                      <a:r>
                        <a:rPr lang="el-GR" sz="1600" b="1" kern="1200" dirty="0">
                          <a:solidFill>
                            <a:srgbClr val="545454"/>
                          </a:solidFill>
                          <a:effectLst/>
                        </a:rPr>
                        <a:t>προκαθορισμένοι προορισμοί. </a:t>
                      </a:r>
                      <a:endParaRPr lang="en-US" sz="16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5267369"/>
                  </a:ext>
                </a:extLst>
              </a:tr>
              <a:tr h="1032824">
                <a:tc>
                  <a:txBody>
                    <a:bodyPr/>
                    <a:lstStyle/>
                    <a:p>
                      <a:pPr algn="just"/>
                      <a:r>
                        <a:rPr lang="el-GR" sz="1600" b="1" kern="1200" dirty="0">
                          <a:solidFill>
                            <a:srgbClr val="545454"/>
                          </a:solidFill>
                          <a:effectLst/>
                        </a:rPr>
                        <a:t>Δεν υπάρχει όριο στις επιλέξιμες χώρες </a:t>
                      </a:r>
                      <a:r>
                        <a:rPr lang="el-GR" sz="1600" b="0" kern="1200" dirty="0">
                          <a:solidFill>
                            <a:srgbClr val="545454"/>
                          </a:solidFill>
                          <a:effectLst/>
                        </a:rPr>
                        <a:t>που μπορούν να επισκεφθούν μέσα σε διάστημα ενός μήνα το πολύ, με καθορισμένο αριθμό </a:t>
                      </a:r>
                      <a:r>
                        <a:rPr lang="el-GR" sz="1600" b="1" kern="1200" dirty="0">
                          <a:solidFill>
                            <a:srgbClr val="545454"/>
                          </a:solidFill>
                          <a:effectLst/>
                        </a:rPr>
                        <a:t>ημερών ταξιδιού (7)</a:t>
                      </a:r>
                      <a:r>
                        <a:rPr lang="el-GR" sz="1600" b="0" kern="1200" dirty="0">
                          <a:solidFill>
                            <a:srgbClr val="545454"/>
                          </a:solidFill>
                          <a:effectLst/>
                        </a:rPr>
                        <a:t>.</a:t>
                      </a:r>
                      <a:endParaRPr lang="en-US" sz="16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l-GR" sz="1600" b="0" kern="1200" dirty="0">
                          <a:solidFill>
                            <a:srgbClr val="545454"/>
                          </a:solidFill>
                          <a:effectLst/>
                        </a:rPr>
                        <a:t>Μπορούν να επισκεφτούν </a:t>
                      </a:r>
                      <a:r>
                        <a:rPr lang="el-GR" sz="1600" b="1" kern="1200" dirty="0">
                          <a:solidFill>
                            <a:srgbClr val="545454"/>
                          </a:solidFill>
                          <a:effectLst/>
                        </a:rPr>
                        <a:t>μέχρι 2 χώρες </a:t>
                      </a:r>
                      <a:r>
                        <a:rPr lang="el-GR" sz="1600" b="0" kern="1200" dirty="0">
                          <a:solidFill>
                            <a:srgbClr val="545454"/>
                          </a:solidFill>
                          <a:effectLst/>
                        </a:rPr>
                        <a:t>που είναι κράτη μέλη της Ευρωπαϊκής Ένωσης ή τρίτες χώρες συνδεδεμένες με το πρόγραμμα </a:t>
                      </a:r>
                      <a:r>
                        <a:rPr lang="el-GR" sz="1600" b="0" kern="1200" dirty="0" err="1">
                          <a:solidFill>
                            <a:srgbClr val="545454"/>
                          </a:solidFill>
                          <a:effectLst/>
                        </a:rPr>
                        <a:t>Erasmus</a:t>
                      </a:r>
                      <a:r>
                        <a:rPr lang="el-GR" sz="1600" b="0" kern="1200" dirty="0">
                          <a:solidFill>
                            <a:srgbClr val="545454"/>
                          </a:solidFill>
                          <a:effectLst/>
                        </a:rPr>
                        <a:t>+ (δεν περιλαμβάνονται η χώρα αναχώρησης και οι χώρες διέλευσης) σε διάστημα ενός μήνα το πολύ.</a:t>
                      </a:r>
                      <a:endParaRPr lang="en-US" sz="16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3797044"/>
                  </a:ext>
                </a:extLst>
              </a:tr>
              <a:tr h="1649197">
                <a:tc>
                  <a:txBody>
                    <a:bodyPr/>
                    <a:lstStyle/>
                    <a:p>
                      <a:pPr algn="just"/>
                      <a:r>
                        <a:rPr lang="el-GR" sz="1600" b="1" kern="1200" dirty="0">
                          <a:solidFill>
                            <a:srgbClr val="545454"/>
                          </a:solidFill>
                          <a:effectLst/>
                        </a:rPr>
                        <a:t>Μπορούν να ταξιδέψουν επί συνεχόμενο διάστημα ή να κατανείμουν τις 7 ημέρες ταξιδιού μέσα σε διάστημα ενός μήνα</a:t>
                      </a:r>
                      <a:r>
                        <a:rPr lang="el-GR" sz="1600" b="0" kern="1200" dirty="0">
                          <a:solidFill>
                            <a:srgbClr val="545454"/>
                          </a:solidFill>
                          <a:effectLst/>
                        </a:rPr>
                        <a:t>. Για ορισμένα  τρένα ενδέχεται να απαιτείται ή να προτείνεται κράτηση θέσης.</a:t>
                      </a:r>
                      <a:r>
                        <a:rPr lang="el-GR" sz="1600" b="1" kern="1200" dirty="0">
                          <a:solidFill>
                            <a:srgbClr val="545454"/>
                          </a:solidFill>
                          <a:effectLst/>
                        </a:rPr>
                        <a:t> Το κόστος κράτησης θέσης δεν περιλαμβάνεται </a:t>
                      </a:r>
                      <a:r>
                        <a:rPr lang="el-GR" sz="1600" b="0" kern="1200" dirty="0">
                          <a:solidFill>
                            <a:srgbClr val="545454"/>
                          </a:solidFill>
                          <a:effectLst/>
                        </a:rPr>
                        <a:t>στο πάσο ευέλικτου ταξιδιού. </a:t>
                      </a:r>
                      <a:endParaRPr lang="en-US" sz="16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l-GR" sz="1600" b="0" kern="1200" dirty="0">
                          <a:solidFill>
                            <a:srgbClr val="545454"/>
                          </a:solidFill>
                          <a:effectLst/>
                        </a:rPr>
                        <a:t>Περιλαμβάνονται </a:t>
                      </a:r>
                      <a:r>
                        <a:rPr lang="el-GR" sz="1600" b="1" kern="1200" dirty="0">
                          <a:solidFill>
                            <a:srgbClr val="545454"/>
                          </a:solidFill>
                          <a:effectLst/>
                        </a:rPr>
                        <a:t>όλα τα έξοδα κράτησης</a:t>
                      </a:r>
                      <a:r>
                        <a:rPr lang="el-GR" sz="1600" b="0" kern="1200" dirty="0">
                          <a:solidFill>
                            <a:srgbClr val="545454"/>
                          </a:solidFill>
                          <a:effectLst/>
                        </a:rPr>
                        <a:t>, αλλά υπάρχει συνολικό όριο προϋπολογισμού</a:t>
                      </a:r>
                      <a:r>
                        <a:rPr lang="en-US" sz="1600" b="0" kern="1200" dirty="0">
                          <a:solidFill>
                            <a:srgbClr val="545454"/>
                          </a:solidFill>
                          <a:effectLst/>
                        </a:rPr>
                        <a:t> </a:t>
                      </a:r>
                      <a:r>
                        <a:rPr lang="el-GR" sz="1600" b="1" kern="1200" dirty="0">
                          <a:solidFill>
                            <a:srgbClr val="545454"/>
                          </a:solidFill>
                          <a:effectLst/>
                        </a:rPr>
                        <a:t>273,35 ευρώ </a:t>
                      </a:r>
                      <a:r>
                        <a:rPr lang="el-GR" sz="1600" b="0" kern="1200" dirty="0">
                          <a:solidFill>
                            <a:srgbClr val="545454"/>
                          </a:solidFill>
                          <a:effectLst/>
                        </a:rPr>
                        <a:t>που πρέπει να τηρηθεί. </a:t>
                      </a:r>
                      <a:endParaRPr lang="en-US" sz="16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446674"/>
                  </a:ext>
                </a:extLst>
              </a:tr>
            </a:tbl>
          </a:graphicData>
        </a:graphic>
      </p:graphicFrame>
    </p:spTree>
    <p:extLst>
      <p:ext uri="{BB962C8B-B14F-4D97-AF65-F5344CB8AC3E}">
        <p14:creationId xmlns:p14="http://schemas.microsoft.com/office/powerpoint/2010/main" val="3016907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7782904" y="4806978"/>
            <a:ext cx="4943599" cy="2376730"/>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0" name="Freeform 10"/>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9" name="Freeform 19"/>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p:cNvGrpSpPr/>
          <p:nvPr/>
        </p:nvGrpSpPr>
        <p:grpSpPr>
          <a:xfrm rot="2700000">
            <a:off x="-917595" y="-2041871"/>
            <a:ext cx="4943599" cy="2376730"/>
            <a:chOff x="0" y="0"/>
            <a:chExt cx="660400" cy="317500"/>
          </a:xfrm>
        </p:grpSpPr>
        <p:sp>
          <p:nvSpPr>
            <p:cNvPr id="33" name="Freeform 3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solidFill>
                  <a:srgbClr val="545454"/>
                </a:solidFill>
              </a:endParaRPr>
            </a:p>
          </p:txBody>
        </p:sp>
        <p:sp>
          <p:nvSpPr>
            <p:cNvPr id="34" name="TextBox 3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solidFill>
                  <a:srgbClr val="545454"/>
                </a:solidFill>
              </a:endParaRPr>
            </a:p>
          </p:txBody>
        </p:sp>
      </p:grpSp>
      <p:sp>
        <p:nvSpPr>
          <p:cNvPr id="35" name="AutoShape 35"/>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pic>
        <p:nvPicPr>
          <p:cNvPr id="43" name="Picture 42" descr="A logo on a black background&#10;&#10;Description automatically generated">
            <a:extLst>
              <a:ext uri="{FF2B5EF4-FFF2-40B4-BE49-F238E27FC236}">
                <a16:creationId xmlns:a16="http://schemas.microsoft.com/office/drawing/2014/main" id="{E6E0EBEF-3C8C-0EC0-7E31-5DC6B716B23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94599" y="4728228"/>
            <a:ext cx="2118360" cy="2118360"/>
          </a:xfrm>
          <a:prstGeom prst="rect">
            <a:avLst/>
          </a:prstGeom>
        </p:spPr>
      </p:pic>
      <p:sp>
        <p:nvSpPr>
          <p:cNvPr id="9" name="Title 1">
            <a:extLst>
              <a:ext uri="{FF2B5EF4-FFF2-40B4-BE49-F238E27FC236}">
                <a16:creationId xmlns:a16="http://schemas.microsoft.com/office/drawing/2014/main" id="{A57B455C-B05B-8100-B38A-8B6C9962509E}"/>
              </a:ext>
            </a:extLst>
          </p:cNvPr>
          <p:cNvSpPr txBox="1">
            <a:spLocks/>
          </p:cNvSpPr>
          <p:nvPr/>
        </p:nvSpPr>
        <p:spPr>
          <a:xfrm>
            <a:off x="2704562" y="1372402"/>
            <a:ext cx="7701721" cy="1120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l-GR" sz="3600" b="1" dirty="0">
                <a:solidFill>
                  <a:srgbClr val="009999"/>
                </a:solidFill>
                <a:latin typeface="Kollektif Bold"/>
              </a:rPr>
              <a:t>Τι επιλογές υπάρχουν σε μεταφορικά μέσα (ταξιδεύοντας από Κύπρο)</a:t>
            </a:r>
            <a:r>
              <a:rPr lang="en-US" sz="3600" b="1" dirty="0">
                <a:solidFill>
                  <a:srgbClr val="009999"/>
                </a:solidFill>
                <a:latin typeface="Kollektif Bold"/>
              </a:rPr>
              <a:t>; </a:t>
            </a:r>
          </a:p>
        </p:txBody>
      </p:sp>
      <p:sp>
        <p:nvSpPr>
          <p:cNvPr id="44" name="TextBox 43">
            <a:extLst>
              <a:ext uri="{FF2B5EF4-FFF2-40B4-BE49-F238E27FC236}">
                <a16:creationId xmlns:a16="http://schemas.microsoft.com/office/drawing/2014/main" id="{F882DE26-CE7F-2B19-B3F3-8575118D58E8}"/>
              </a:ext>
            </a:extLst>
          </p:cNvPr>
          <p:cNvSpPr txBox="1"/>
          <p:nvPr/>
        </p:nvSpPr>
        <p:spPr>
          <a:xfrm>
            <a:off x="2516946" y="2849009"/>
            <a:ext cx="7158108" cy="2585323"/>
          </a:xfrm>
          <a:prstGeom prst="rect">
            <a:avLst/>
          </a:prstGeom>
          <a:noFill/>
        </p:spPr>
        <p:txBody>
          <a:bodyPr wrap="square" rtlCol="0">
            <a:spAutoFit/>
          </a:bodyPr>
          <a:lstStyle/>
          <a:p>
            <a:pPr marL="285750" indent="-285750">
              <a:buFont typeface="Arial" panose="020B0604020202020204" pitchFamily="34" charset="0"/>
              <a:buChar char="•"/>
            </a:pPr>
            <a:r>
              <a:rPr lang="el-GR" dirty="0">
                <a:solidFill>
                  <a:srgbClr val="545454"/>
                </a:solidFill>
              </a:rPr>
              <a:t>Κ</a:t>
            </a:r>
            <a:r>
              <a:rPr lang="el-GR" i="0" dirty="0">
                <a:solidFill>
                  <a:srgbClr val="545454"/>
                </a:solidFill>
                <a:effectLst/>
              </a:rPr>
              <a:t>ατά κανόνα, </a:t>
            </a:r>
            <a:r>
              <a:rPr lang="el-GR" b="1" i="0" dirty="0">
                <a:solidFill>
                  <a:srgbClr val="545454"/>
                </a:solidFill>
                <a:effectLst/>
              </a:rPr>
              <a:t>σιδηροδρομικώς.</a:t>
            </a:r>
          </a:p>
          <a:p>
            <a:endParaRPr lang="el-GR" b="1" i="0" dirty="0">
              <a:solidFill>
                <a:srgbClr val="545454"/>
              </a:solidFill>
              <a:effectLst/>
            </a:endParaRPr>
          </a:p>
          <a:p>
            <a:pPr marL="285750" indent="-285750">
              <a:buFont typeface="Arial" panose="020B0604020202020204" pitchFamily="34" charset="0"/>
              <a:buChar char="•"/>
            </a:pPr>
            <a:r>
              <a:rPr lang="el-GR" dirty="0">
                <a:solidFill>
                  <a:srgbClr val="545454"/>
                </a:solidFill>
              </a:rPr>
              <a:t>Η</a:t>
            </a:r>
            <a:r>
              <a:rPr lang="el-GR" b="0" i="0" dirty="0">
                <a:solidFill>
                  <a:srgbClr val="545454"/>
                </a:solidFill>
                <a:effectLst/>
              </a:rPr>
              <a:t> δυνατότητα αεροπορικού ταξιδιού μπορεί να επιτρέπεται για τα επιλεγμένα </a:t>
            </a:r>
            <a:r>
              <a:rPr lang="el-GR" i="0" dirty="0">
                <a:solidFill>
                  <a:srgbClr val="545454"/>
                </a:solidFill>
                <a:effectLst/>
              </a:rPr>
              <a:t>άτομα ώστε να ταξιδέψουν με αεροπλάνο </a:t>
            </a:r>
            <a:r>
              <a:rPr lang="el-GR" b="0" i="0" dirty="0">
                <a:solidFill>
                  <a:srgbClr val="545454"/>
                </a:solidFill>
                <a:effectLst/>
              </a:rPr>
              <a:t>στην ηπειρωτική Ευρώπη.</a:t>
            </a:r>
          </a:p>
          <a:p>
            <a:endParaRPr lang="el-GR" b="0" i="0" dirty="0">
              <a:solidFill>
                <a:srgbClr val="545454"/>
              </a:solidFill>
              <a:effectLst/>
            </a:endParaRPr>
          </a:p>
          <a:p>
            <a:pPr marL="285750" indent="-285750">
              <a:buFont typeface="Arial" panose="020B0604020202020204" pitchFamily="34" charset="0"/>
              <a:buChar char="•"/>
            </a:pPr>
            <a:r>
              <a:rPr lang="el-GR" b="0" i="0" dirty="0">
                <a:solidFill>
                  <a:srgbClr val="545454"/>
                </a:solidFill>
                <a:effectLst/>
              </a:rPr>
              <a:t>Μόνο το ταξίδι αναχώρησης και επιστροφής μπορεί να είναι αεροπορικό. Για το υπόλοιπο του ταξιδιού, πρέπει να ακολουθείται ο βασικός κανόνα</a:t>
            </a:r>
            <a:r>
              <a:rPr lang="el-GR" dirty="0">
                <a:solidFill>
                  <a:srgbClr val="545454"/>
                </a:solidFill>
              </a:rPr>
              <a:t>ς.</a:t>
            </a:r>
            <a:endParaRPr lang="el-GR" b="0" i="0" dirty="0">
              <a:solidFill>
                <a:srgbClr val="545454"/>
              </a:solidFill>
              <a:effectLst/>
            </a:endParaRPr>
          </a:p>
        </p:txBody>
      </p:sp>
    </p:spTree>
    <p:extLst>
      <p:ext uri="{BB962C8B-B14F-4D97-AF65-F5344CB8AC3E}">
        <p14:creationId xmlns:p14="http://schemas.microsoft.com/office/powerpoint/2010/main" val="340697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 y="-170568"/>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8452" y="892534"/>
            <a:ext cx="9252155" cy="736958"/>
          </a:xfrm>
        </p:spPr>
        <p:txBody>
          <a:bodyPr>
            <a:normAutofit/>
          </a:bodyPr>
          <a:lstStyle/>
          <a:p>
            <a:pPr>
              <a:lnSpc>
                <a:spcPts val="2667"/>
              </a:lnSpc>
            </a:pPr>
            <a:r>
              <a:rPr lang="el-GR" sz="3600" b="1" dirty="0">
                <a:solidFill>
                  <a:srgbClr val="009999"/>
                </a:solidFill>
                <a:latin typeface="Kollektif Bold"/>
              </a:rPr>
              <a:t>Κανόνες Στήριξης </a:t>
            </a:r>
            <a:endParaRPr lang="en-US" sz="3600" b="1" dirty="0">
              <a:solidFill>
                <a:srgbClr val="009999"/>
              </a:solidFill>
              <a:latin typeface="Kollektif Bold"/>
            </a:endParaRPr>
          </a:p>
        </p:txBody>
      </p:sp>
      <p:sp>
        <p:nvSpPr>
          <p:cNvPr id="3" name="TextBox 2">
            <a:extLst>
              <a:ext uri="{FF2B5EF4-FFF2-40B4-BE49-F238E27FC236}">
                <a16:creationId xmlns:a16="http://schemas.microsoft.com/office/drawing/2014/main" id="{F8AC603C-6FB1-5C3B-ADF7-756221999E38}"/>
              </a:ext>
            </a:extLst>
          </p:cNvPr>
          <p:cNvSpPr txBox="1"/>
          <p:nvPr/>
        </p:nvSpPr>
        <p:spPr>
          <a:xfrm>
            <a:off x="1098452" y="2055480"/>
            <a:ext cx="9075329" cy="2862322"/>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solidFill>
                  <a:srgbClr val="545454"/>
                </a:solidFill>
                <a:ea typeface="Calibri" panose="020F0502020204030204" pitchFamily="34" charset="0"/>
                <a:cs typeface="Mangal" panose="02040503050203030202" pitchFamily="18" charset="0"/>
              </a:rPr>
              <a:t>T</a:t>
            </a:r>
            <a:r>
              <a:rPr lang="el-GR" b="1" dirty="0" err="1">
                <a:solidFill>
                  <a:srgbClr val="545454"/>
                </a:solidFill>
                <a:ea typeface="Calibri" panose="020F0502020204030204" pitchFamily="34" charset="0"/>
                <a:cs typeface="Mangal" panose="02040503050203030202" pitchFamily="18" charset="0"/>
              </a:rPr>
              <a:t>αξιδιωτικό</a:t>
            </a:r>
            <a:r>
              <a:rPr lang="el-GR" b="1" dirty="0">
                <a:solidFill>
                  <a:srgbClr val="545454"/>
                </a:solidFill>
                <a:ea typeface="Calibri" panose="020F0502020204030204" pitchFamily="34" charset="0"/>
                <a:cs typeface="Mangal" panose="02040503050203030202" pitchFamily="18" charset="0"/>
              </a:rPr>
              <a:t> πάσο </a:t>
            </a:r>
            <a:r>
              <a:rPr lang="en-US" b="1" dirty="0">
                <a:solidFill>
                  <a:srgbClr val="545454"/>
                </a:solidFill>
                <a:ea typeface="Calibri" panose="020F0502020204030204" pitchFamily="34" charset="0"/>
                <a:cs typeface="Mangal" panose="02040503050203030202" pitchFamily="18" charset="0"/>
              </a:rPr>
              <a:t>(</a:t>
            </a:r>
            <a:r>
              <a:rPr lang="en-US" b="1" dirty="0" err="1">
                <a:solidFill>
                  <a:srgbClr val="545454"/>
                </a:solidFill>
                <a:ea typeface="Calibri" panose="020F0502020204030204" pitchFamily="34" charset="0"/>
                <a:cs typeface="Mangal" panose="02040503050203030202" pitchFamily="18" charset="0"/>
              </a:rPr>
              <a:t>Interail</a:t>
            </a:r>
            <a:r>
              <a:rPr lang="en-US" b="1" dirty="0">
                <a:solidFill>
                  <a:srgbClr val="545454"/>
                </a:solidFill>
                <a:ea typeface="Calibri" panose="020F0502020204030204" pitchFamily="34" charset="0"/>
                <a:cs typeface="Mangal" panose="02040503050203030202" pitchFamily="18" charset="0"/>
              </a:rPr>
              <a:t>) </a:t>
            </a:r>
            <a:r>
              <a:rPr lang="el-GR" b="1" dirty="0">
                <a:solidFill>
                  <a:srgbClr val="545454"/>
                </a:solidFill>
                <a:ea typeface="Calibri" panose="020F0502020204030204" pitchFamily="34" charset="0"/>
                <a:cs typeface="Mangal" panose="02040503050203030202" pitchFamily="18" charset="0"/>
              </a:rPr>
              <a:t>που </a:t>
            </a:r>
            <a:r>
              <a:rPr lang="el-GR" b="1" i="0" dirty="0">
                <a:solidFill>
                  <a:srgbClr val="545454"/>
                </a:solidFill>
                <a:effectLst/>
              </a:rPr>
              <a:t>δεν μπορεί να μεταβιβαστεί </a:t>
            </a:r>
            <a:r>
              <a:rPr lang="el-GR" b="0" i="0" dirty="0">
                <a:solidFill>
                  <a:srgbClr val="545454"/>
                </a:solidFill>
                <a:effectLst/>
              </a:rPr>
              <a:t>σε άλλο πρόσωπο. </a:t>
            </a:r>
          </a:p>
          <a:p>
            <a:pPr algn="just"/>
            <a:endParaRPr lang="el-GR" dirty="0">
              <a:solidFill>
                <a:srgbClr val="545454"/>
              </a:solidFill>
              <a:ea typeface="Calibri" panose="020F0502020204030204" pitchFamily="34" charset="0"/>
              <a:cs typeface="Mangal" panose="02040503050203030202" pitchFamily="18" charset="0"/>
            </a:endParaRPr>
          </a:p>
          <a:p>
            <a:pPr marL="285750" lvl="0" indent="-285750" algn="just">
              <a:buFont typeface="Arial" panose="020B0604020202020204" pitchFamily="34" charset="0"/>
              <a:buChar char="•"/>
            </a:pPr>
            <a:r>
              <a:rPr lang="el-GR" dirty="0">
                <a:solidFill>
                  <a:srgbClr val="545454"/>
                </a:solidFill>
                <a:ea typeface="Calibri" panose="020F0502020204030204" pitchFamily="34" charset="0"/>
                <a:cs typeface="Mangal" panose="02040503050203030202" pitchFamily="18" charset="0"/>
              </a:rPr>
              <a:t>Τα </a:t>
            </a:r>
            <a:r>
              <a:rPr lang="el-GR" b="1" dirty="0">
                <a:solidFill>
                  <a:srgbClr val="545454"/>
                </a:solidFill>
                <a:ea typeface="Calibri" panose="020F0502020204030204" pitchFamily="34" charset="0"/>
                <a:cs typeface="Mangal" panose="02040503050203030202" pitchFamily="18" charset="0"/>
              </a:rPr>
              <a:t>έξοδα καταλύματος, διατροφής, ασφάλισης</a:t>
            </a:r>
            <a:r>
              <a:rPr lang="el-GR" dirty="0">
                <a:solidFill>
                  <a:srgbClr val="545454"/>
                </a:solidFill>
                <a:ea typeface="Calibri" panose="020F0502020204030204" pitchFamily="34" charset="0"/>
                <a:cs typeface="Mangal" panose="02040503050203030202" pitchFamily="18" charset="0"/>
              </a:rPr>
              <a:t> και κάθε επιπλέον κόστος ταξιδιού καλύπτονται από τα ίδια τα επιλεγμένα άτομα.</a:t>
            </a:r>
          </a:p>
          <a:p>
            <a:pPr lvl="0" algn="just"/>
            <a:endParaRPr lang="el-GR" dirty="0">
              <a:solidFill>
                <a:srgbClr val="545454"/>
              </a:solidFill>
              <a:ea typeface="Calibri" panose="020F0502020204030204" pitchFamily="34" charset="0"/>
              <a:cs typeface="Mangal" panose="02040503050203030202" pitchFamily="18" charset="0"/>
            </a:endParaRPr>
          </a:p>
          <a:p>
            <a:pPr marL="285750" lvl="0" indent="-285750" algn="just">
              <a:buFont typeface="Arial" panose="020B0604020202020204" pitchFamily="34" charset="0"/>
              <a:buChar char="•"/>
            </a:pPr>
            <a:r>
              <a:rPr lang="el-GR" b="0" i="0" dirty="0">
                <a:solidFill>
                  <a:srgbClr val="545454"/>
                </a:solidFill>
                <a:effectLst/>
              </a:rPr>
              <a:t>Η </a:t>
            </a:r>
            <a:r>
              <a:rPr lang="el-GR" b="1" i="0" dirty="0">
                <a:solidFill>
                  <a:srgbClr val="545454"/>
                </a:solidFill>
                <a:effectLst/>
              </a:rPr>
              <a:t>κράτηση, η αγορά και η διανομή των ταξιδιωτικών </a:t>
            </a:r>
            <a:r>
              <a:rPr lang="el-GR" b="1" i="0" dirty="0" err="1">
                <a:solidFill>
                  <a:srgbClr val="545454"/>
                </a:solidFill>
                <a:effectLst/>
              </a:rPr>
              <a:t>πάσων</a:t>
            </a:r>
            <a:r>
              <a:rPr lang="en-US" b="0" i="0" dirty="0">
                <a:solidFill>
                  <a:srgbClr val="545454"/>
                </a:solidFill>
                <a:effectLst/>
              </a:rPr>
              <a:t> </a:t>
            </a:r>
            <a:r>
              <a:rPr lang="el-GR" b="0" i="0" dirty="0">
                <a:solidFill>
                  <a:srgbClr val="545454"/>
                </a:solidFill>
                <a:effectLst/>
              </a:rPr>
              <a:t>θα πραγματοποιηθούν από </a:t>
            </a:r>
            <a:r>
              <a:rPr lang="el-GR" b="1" i="0" dirty="0">
                <a:solidFill>
                  <a:srgbClr val="545454"/>
                </a:solidFill>
                <a:effectLst/>
              </a:rPr>
              <a:t>ανάδοχο</a:t>
            </a:r>
            <a:r>
              <a:rPr lang="en-US" b="1" i="0" dirty="0">
                <a:solidFill>
                  <a:srgbClr val="545454"/>
                </a:solidFill>
                <a:effectLst/>
              </a:rPr>
              <a:t>.</a:t>
            </a:r>
            <a:r>
              <a:rPr lang="el-GR" b="1">
                <a:solidFill>
                  <a:srgbClr val="545454"/>
                </a:solidFill>
              </a:rPr>
              <a:t> </a:t>
            </a:r>
            <a:endParaRPr lang="el-GR" b="1" i="0" dirty="0">
              <a:solidFill>
                <a:srgbClr val="545454"/>
              </a:solidFill>
              <a:effectLst/>
            </a:endParaRPr>
          </a:p>
          <a:p>
            <a:pPr marL="285750" indent="-285750" algn="just">
              <a:buFont typeface="Arial" panose="020B0604020202020204" pitchFamily="34" charset="0"/>
              <a:buChar char="•"/>
            </a:pPr>
            <a:r>
              <a:rPr lang="en-US" b="0" i="0" dirty="0">
                <a:solidFill>
                  <a:srgbClr val="545454"/>
                </a:solidFill>
                <a:effectLst/>
              </a:rPr>
              <a:t>H</a:t>
            </a:r>
            <a:r>
              <a:rPr lang="el-GR" b="0" i="0" dirty="0">
                <a:solidFill>
                  <a:srgbClr val="545454"/>
                </a:solidFill>
                <a:effectLst/>
              </a:rPr>
              <a:t> ανάδοχος</a:t>
            </a:r>
            <a:r>
              <a:rPr lang="en-US" b="0" i="0" dirty="0">
                <a:solidFill>
                  <a:srgbClr val="545454"/>
                </a:solidFill>
                <a:effectLst/>
              </a:rPr>
              <a:t> </a:t>
            </a:r>
            <a:r>
              <a:rPr lang="el-GR" b="0" i="0" dirty="0">
                <a:solidFill>
                  <a:srgbClr val="545454"/>
                </a:solidFill>
                <a:effectLst/>
              </a:rPr>
              <a:t>εταιρία θα επικοινωνήσει με τα επιλεγμένα άτομα και θα τους δώσει πρόσβαση στην </a:t>
            </a:r>
            <a:r>
              <a:rPr lang="el-GR" b="1" i="0" dirty="0">
                <a:solidFill>
                  <a:srgbClr val="545454"/>
                </a:solidFill>
                <a:effectLst/>
              </a:rPr>
              <a:t>εφαρμογή </a:t>
            </a:r>
            <a:r>
              <a:rPr lang="el-GR" b="1" i="0" dirty="0" err="1">
                <a:solidFill>
                  <a:srgbClr val="545454"/>
                </a:solidFill>
                <a:effectLst/>
              </a:rPr>
              <a:t>DiscoverEU</a:t>
            </a:r>
            <a:r>
              <a:rPr lang="el-GR" b="1" i="0" dirty="0">
                <a:solidFill>
                  <a:srgbClr val="545454"/>
                </a:solidFill>
                <a:effectLst/>
              </a:rPr>
              <a:t> </a:t>
            </a:r>
            <a:r>
              <a:rPr lang="el-GR" b="1" i="0" dirty="0" err="1">
                <a:solidFill>
                  <a:srgbClr val="545454"/>
                </a:solidFill>
                <a:effectLst/>
              </a:rPr>
              <a:t>Travel</a:t>
            </a:r>
            <a:r>
              <a:rPr lang="el-GR" b="1" i="0" dirty="0">
                <a:solidFill>
                  <a:srgbClr val="545454"/>
                </a:solidFill>
                <a:effectLst/>
              </a:rPr>
              <a:t> για φορητές συσκευές</a:t>
            </a:r>
            <a:r>
              <a:rPr lang="el-GR" b="0" i="0" dirty="0">
                <a:solidFill>
                  <a:srgbClr val="545454"/>
                </a:solidFill>
                <a:effectLst/>
              </a:rPr>
              <a:t>. Στην εφαρμογή θα παρέχεται </a:t>
            </a:r>
            <a:r>
              <a:rPr lang="el-GR" b="1" i="0" dirty="0">
                <a:solidFill>
                  <a:srgbClr val="545454"/>
                </a:solidFill>
                <a:effectLst/>
              </a:rPr>
              <a:t>ψηφιακή εκπτωτική κάρτα (Ευρωπαϊκή Κάρτα Νέων</a:t>
            </a:r>
            <a:r>
              <a:rPr lang="en-US" b="1" i="0" dirty="0">
                <a:solidFill>
                  <a:srgbClr val="545454"/>
                </a:solidFill>
                <a:effectLst/>
              </a:rPr>
              <a:t>)</a:t>
            </a:r>
            <a:r>
              <a:rPr lang="el-GR" b="1" dirty="0">
                <a:solidFill>
                  <a:srgbClr val="545454"/>
                </a:solidFill>
              </a:rPr>
              <a:t>. </a:t>
            </a:r>
          </a:p>
        </p:txBody>
      </p:sp>
      <p:pic>
        <p:nvPicPr>
          <p:cNvPr id="5" name="Graphic 4" descr="A flying paper airplane">
            <a:extLst>
              <a:ext uri="{FF2B5EF4-FFF2-40B4-BE49-F238E27FC236}">
                <a16:creationId xmlns:a16="http://schemas.microsoft.com/office/drawing/2014/main" id="{47B1345C-6F88-86AB-82F8-40D52B74B3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854322">
            <a:off x="7544509" y="153132"/>
            <a:ext cx="3238500" cy="3238500"/>
          </a:xfrm>
          <a:prstGeom prst="rect">
            <a:avLst/>
          </a:prstGeom>
        </p:spPr>
      </p:pic>
    </p:spTree>
    <p:extLst>
      <p:ext uri="{BB962C8B-B14F-4D97-AF65-F5344CB8AC3E}">
        <p14:creationId xmlns:p14="http://schemas.microsoft.com/office/powerpoint/2010/main" val="341200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6512471" y="1491937"/>
            <a:ext cx="4394385" cy="1458251"/>
          </a:xfrm>
          <a:prstGeom prst="roundRect">
            <a:avLst/>
          </a:prstGeom>
          <a:solidFill>
            <a:srgbClr val="F69176"/>
          </a:solidFill>
        </p:spPr>
        <p:txBody>
          <a:bodyPr lIns="33867" tIns="33867" rIns="33867" bIns="33867" rtlCol="0" anchor="ctr"/>
          <a:lstStyle/>
          <a:p>
            <a:pPr algn="ctr">
              <a:spcBef>
                <a:spcPct val="0"/>
              </a:spcBef>
            </a:pPr>
            <a:r>
              <a:rPr lang="el-G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Άνοιξη</a:t>
            </a:r>
            <a:endParaRPr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Group 6"/>
          <p:cNvGrpSpPr/>
          <p:nvPr/>
        </p:nvGrpSpPr>
        <p:grpSpPr>
          <a:xfrm rot="-2700000">
            <a:off x="7591229" y="4801230"/>
            <a:ext cx="4943599" cy="2376730"/>
            <a:chOff x="0" y="0"/>
            <a:chExt cx="660400" cy="317500"/>
          </a:xfrm>
        </p:grpSpPr>
        <p:sp>
          <p:nvSpPr>
            <p:cNvPr id="7" name="Freeform 7"/>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8" name="TextBox 8"/>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9" name="AutoShape 9"/>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0" name="AutoShape 10"/>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1" name="AutoShape 11"/>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4" name="TextBox 14"/>
          <p:cNvSpPr txBox="1"/>
          <p:nvPr/>
        </p:nvSpPr>
        <p:spPr>
          <a:xfrm>
            <a:off x="6512471" y="3866620"/>
            <a:ext cx="4394385" cy="1458251"/>
          </a:xfrm>
          <a:prstGeom prst="roundRect">
            <a:avLst/>
          </a:prstGeom>
          <a:solidFill>
            <a:srgbClr val="F69176"/>
          </a:solidFill>
        </p:spPr>
        <p:txBody>
          <a:bodyPr lIns="33867" tIns="33867" rIns="33867" bIns="33867" rtlCol="0" anchor="ctr"/>
          <a:lstStyle/>
          <a:p>
            <a:pPr algn="ctr">
              <a:lnSpc>
                <a:spcPct val="150000"/>
              </a:lnSpc>
              <a:spcBef>
                <a:spcPct val="0"/>
              </a:spcBef>
            </a:pPr>
            <a:r>
              <a:rPr lang="el-G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Φθινόπωρο</a:t>
            </a:r>
          </a:p>
          <a:p>
            <a:pPr algn="ctr">
              <a:lnSpc>
                <a:spcPts val="1773"/>
              </a:lnSpc>
              <a:spcBef>
                <a:spcPct val="0"/>
              </a:spcBef>
            </a:pPr>
            <a:endParaRPr sz="1200" dirty="0"/>
          </a:p>
        </p:txBody>
      </p:sp>
      <p:grpSp>
        <p:nvGrpSpPr>
          <p:cNvPr id="23" name="Group 23"/>
          <p:cNvGrpSpPr/>
          <p:nvPr/>
        </p:nvGrpSpPr>
        <p:grpSpPr>
          <a:xfrm rot="2700000">
            <a:off x="-1424956" y="-2522348"/>
            <a:ext cx="4943599" cy="2376730"/>
            <a:chOff x="0" y="0"/>
            <a:chExt cx="660400" cy="317500"/>
          </a:xfrm>
        </p:grpSpPr>
        <p:sp>
          <p:nvSpPr>
            <p:cNvPr id="24" name="Freeform 24"/>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5" name="TextBox 25"/>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6" name="AutoShape 26"/>
          <p:cNvSpPr/>
          <p:nvPr/>
        </p:nvSpPr>
        <p:spPr>
          <a:xfrm>
            <a:off x="-1733366" y="-1975983"/>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7" name="AutoShape 27"/>
          <p:cNvSpPr/>
          <p:nvPr/>
        </p:nvSpPr>
        <p:spPr>
          <a:xfrm>
            <a:off x="-1875996" y="-1767531"/>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8" name="AutoShape 28"/>
          <p:cNvSpPr/>
          <p:nvPr/>
        </p:nvSpPr>
        <p:spPr>
          <a:xfrm>
            <a:off x="-1995731" y="-1528551"/>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9" name="AutoShape 29"/>
          <p:cNvSpPr/>
          <p:nvPr/>
        </p:nvSpPr>
        <p:spPr>
          <a:xfrm>
            <a:off x="-2080167" y="-1271040"/>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0" name="AutoShape 30"/>
          <p:cNvSpPr/>
          <p:nvPr/>
        </p:nvSpPr>
        <p:spPr>
          <a:xfrm>
            <a:off x="-2176070" y="-977922"/>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1" name="AutoShape 31"/>
          <p:cNvSpPr/>
          <p:nvPr/>
        </p:nvSpPr>
        <p:spPr>
          <a:xfrm>
            <a:off x="-2256616" y="-682106"/>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2" name="AutoShape 32"/>
          <p:cNvSpPr/>
          <p:nvPr/>
        </p:nvSpPr>
        <p:spPr>
          <a:xfrm>
            <a:off x="-2239438" y="-307684"/>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pic>
        <p:nvPicPr>
          <p:cNvPr id="69" name="Picture 68" descr="A logo on a black background&#10;&#10;Description automatically generated">
            <a:extLst>
              <a:ext uri="{FF2B5EF4-FFF2-40B4-BE49-F238E27FC236}">
                <a16:creationId xmlns:a16="http://schemas.microsoft.com/office/drawing/2014/main" id="{67A7136E-3AE4-FB52-1EAD-A591D0CF5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85" y="4728228"/>
            <a:ext cx="2118360" cy="2118360"/>
          </a:xfrm>
          <a:prstGeom prst="rect">
            <a:avLst/>
          </a:prstGeom>
        </p:spPr>
      </p:pic>
      <p:sp>
        <p:nvSpPr>
          <p:cNvPr id="70" name="TextBox 3">
            <a:extLst>
              <a:ext uri="{FF2B5EF4-FFF2-40B4-BE49-F238E27FC236}">
                <a16:creationId xmlns:a16="http://schemas.microsoft.com/office/drawing/2014/main" id="{4D7CFD12-3A90-C75F-34D8-0AF82840DF3B}"/>
              </a:ext>
            </a:extLst>
          </p:cNvPr>
          <p:cNvSpPr txBox="1"/>
          <p:nvPr/>
        </p:nvSpPr>
        <p:spPr>
          <a:xfrm>
            <a:off x="921874" y="2641552"/>
            <a:ext cx="4403180" cy="1431289"/>
          </a:xfrm>
          <a:prstGeom prst="rect">
            <a:avLst/>
          </a:prstGeom>
        </p:spPr>
        <p:txBody>
          <a:bodyPr wrap="square" lIns="0" tIns="0" rIns="0" bIns="0" rtlCol="0" anchor="t">
            <a:spAutoFit/>
          </a:bodyPr>
          <a:lstStyle/>
          <a:p>
            <a:pPr algn="ctr">
              <a:lnSpc>
                <a:spcPts val="3696"/>
              </a:lnSpc>
            </a:pPr>
            <a:r>
              <a:rPr lang="el-GR" sz="3734" b="1" dirty="0">
                <a:solidFill>
                  <a:srgbClr val="009999"/>
                </a:solidFill>
                <a:latin typeface="Kollektif Bold"/>
              </a:rPr>
              <a:t>ΥΠΟΒΟΛΗ ΑΙΤΗΣΕΩΝ</a:t>
            </a:r>
          </a:p>
          <a:p>
            <a:pPr algn="ctr">
              <a:lnSpc>
                <a:spcPts val="3696"/>
              </a:lnSpc>
            </a:pPr>
            <a:endParaRPr lang="el-GR" sz="3734" b="1" dirty="0">
              <a:solidFill>
                <a:srgbClr val="009999"/>
              </a:solidFill>
              <a:latin typeface="Kollektif Bold"/>
            </a:endParaRPr>
          </a:p>
          <a:p>
            <a:pPr algn="ctr">
              <a:lnSpc>
                <a:spcPts val="3696"/>
              </a:lnSpc>
            </a:pPr>
            <a:r>
              <a:rPr lang="el-GR" sz="3734" b="1" dirty="0">
                <a:solidFill>
                  <a:srgbClr val="009999"/>
                </a:solidFill>
                <a:latin typeface="Kollektif Bold"/>
                <a:hlinkClick r:id="rId4"/>
              </a:rPr>
              <a:t>ΕΔΩ</a:t>
            </a:r>
            <a:endParaRPr lang="en-US" sz="3734" b="1" dirty="0">
              <a:solidFill>
                <a:srgbClr val="009999"/>
              </a:solidFill>
              <a:latin typeface="Kollektif Bold"/>
            </a:endParaRPr>
          </a:p>
        </p:txBody>
      </p:sp>
      <p:sp>
        <p:nvSpPr>
          <p:cNvPr id="75" name="Flowchart: Connector 74">
            <a:extLst>
              <a:ext uri="{FF2B5EF4-FFF2-40B4-BE49-F238E27FC236}">
                <a16:creationId xmlns:a16="http://schemas.microsoft.com/office/drawing/2014/main" id="{A3B4CBA3-073F-28B4-3022-574640937BE4}"/>
              </a:ext>
            </a:extLst>
          </p:cNvPr>
          <p:cNvSpPr/>
          <p:nvPr/>
        </p:nvSpPr>
        <p:spPr>
          <a:xfrm>
            <a:off x="5933153" y="1742663"/>
            <a:ext cx="966451" cy="956800"/>
          </a:xfrm>
          <a:prstGeom prst="flowChartConnector">
            <a:avLst/>
          </a:prstGeom>
          <a:solidFill>
            <a:schemeClr val="bg1"/>
          </a:solidFill>
          <a:ln w="285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009999"/>
                </a:solidFill>
              </a:rPr>
              <a:t>1</a:t>
            </a:r>
            <a:endParaRPr lang="en-US" sz="3200" b="1" dirty="0">
              <a:solidFill>
                <a:srgbClr val="009999"/>
              </a:solidFill>
            </a:endParaRPr>
          </a:p>
        </p:txBody>
      </p:sp>
      <p:sp>
        <p:nvSpPr>
          <p:cNvPr id="76" name="Flowchart: Connector 75">
            <a:extLst>
              <a:ext uri="{FF2B5EF4-FFF2-40B4-BE49-F238E27FC236}">
                <a16:creationId xmlns:a16="http://schemas.microsoft.com/office/drawing/2014/main" id="{C8801A37-C809-6950-E4C8-31987CC0FB16}"/>
              </a:ext>
            </a:extLst>
          </p:cNvPr>
          <p:cNvSpPr/>
          <p:nvPr/>
        </p:nvSpPr>
        <p:spPr>
          <a:xfrm>
            <a:off x="5933153" y="4121143"/>
            <a:ext cx="966451" cy="956800"/>
          </a:xfrm>
          <a:prstGeom prst="flowChartConnector">
            <a:avLst/>
          </a:prstGeom>
          <a:solidFill>
            <a:schemeClr val="bg1"/>
          </a:solidFill>
          <a:ln w="285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009999"/>
                </a:solidFill>
              </a:rPr>
              <a:t>2</a:t>
            </a:r>
            <a:endParaRPr lang="en-US" sz="3200" b="1" dirty="0">
              <a:solidFill>
                <a:srgbClr val="009999"/>
              </a:solidFill>
            </a:endParaRPr>
          </a:p>
        </p:txBody>
      </p:sp>
    </p:spTree>
    <p:extLst>
      <p:ext uri="{BB962C8B-B14F-4D97-AF65-F5344CB8AC3E}">
        <p14:creationId xmlns:p14="http://schemas.microsoft.com/office/powerpoint/2010/main" val="1376665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A person in a wheelchair with his arms outstretched&#10;&#10;Description automatically generated">
            <a:extLst>
              <a:ext uri="{FF2B5EF4-FFF2-40B4-BE49-F238E27FC236}">
                <a16:creationId xmlns:a16="http://schemas.microsoft.com/office/drawing/2014/main" id="{B282AE34-D785-6294-20B2-5D0E0FB1C3A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861556" cy="7234625"/>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1924559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9388448" y="5181336"/>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2" name="Freeform 12"/>
          <p:cNvSpPr/>
          <p:nvPr/>
        </p:nvSpPr>
        <p:spPr>
          <a:xfrm>
            <a:off x="11469461" y="54249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3" name="Freeform 13"/>
          <p:cNvSpPr/>
          <p:nvPr/>
        </p:nvSpPr>
        <p:spPr>
          <a:xfrm>
            <a:off x="11469461" y="61475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4" name="Freeform 14"/>
          <p:cNvSpPr/>
          <p:nvPr/>
        </p:nvSpPr>
        <p:spPr>
          <a:xfrm>
            <a:off x="10746922" y="47024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5" name="Freeform 15"/>
          <p:cNvSpPr/>
          <p:nvPr/>
        </p:nvSpPr>
        <p:spPr>
          <a:xfrm>
            <a:off x="10746922" y="54249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6" name="Freeform 16"/>
          <p:cNvSpPr/>
          <p:nvPr/>
        </p:nvSpPr>
        <p:spPr>
          <a:xfrm rot="5400000">
            <a:off x="10024383" y="61475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7" name="Freeform 17"/>
          <p:cNvSpPr/>
          <p:nvPr/>
        </p:nvSpPr>
        <p:spPr>
          <a:xfrm rot="5400000" flipH="1" flipV="1">
            <a:off x="8513804" y="5424993"/>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8" name="Freeform 18"/>
          <p:cNvSpPr/>
          <p:nvPr/>
        </p:nvSpPr>
        <p:spPr>
          <a:xfrm rot="-10800000" flipH="1" flipV="1">
            <a:off x="8513804" y="6147533"/>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2" name="TextBox 22"/>
          <p:cNvSpPr txBox="1"/>
          <p:nvPr/>
        </p:nvSpPr>
        <p:spPr>
          <a:xfrm>
            <a:off x="2480891" y="3133588"/>
            <a:ext cx="3801811" cy="346249"/>
          </a:xfrm>
          <a:prstGeom prst="rect">
            <a:avLst/>
          </a:prstGeom>
        </p:spPr>
        <p:txBody>
          <a:bodyPr wrap="square" lIns="0" tIns="0" rIns="0" bIns="0" rtlCol="0" anchor="t">
            <a:spAutoFit/>
          </a:bodyPr>
          <a:lstStyle/>
          <a:p>
            <a:pPr>
              <a:lnSpc>
                <a:spcPts val="2667"/>
              </a:lnSpc>
            </a:pPr>
            <a:r>
              <a:rPr lang="el-GR" sz="2400" b="1" dirty="0">
                <a:solidFill>
                  <a:srgbClr val="009999"/>
                </a:solidFill>
                <a:latin typeface="Kollektif Bold"/>
              </a:rPr>
              <a:t>ΕΝΑ ΠΟΙΟΤΙΚΟ ΕΡΓΟ</a:t>
            </a:r>
            <a:endParaRPr lang="en-US" sz="2400" b="1" dirty="0">
              <a:solidFill>
                <a:srgbClr val="009999"/>
              </a:solidFill>
              <a:latin typeface="Kollektif Bold"/>
            </a:endParaRPr>
          </a:p>
        </p:txBody>
      </p:sp>
      <p:sp>
        <p:nvSpPr>
          <p:cNvPr id="23" name="TextBox 23"/>
          <p:cNvSpPr txBox="1"/>
          <p:nvPr/>
        </p:nvSpPr>
        <p:spPr>
          <a:xfrm>
            <a:off x="2480892" y="2221280"/>
            <a:ext cx="3801811" cy="349968"/>
          </a:xfrm>
          <a:prstGeom prst="rect">
            <a:avLst/>
          </a:prstGeom>
        </p:spPr>
        <p:txBody>
          <a:bodyPr lIns="0" tIns="0" rIns="0" bIns="0" rtlCol="0" anchor="t">
            <a:spAutoFit/>
          </a:bodyPr>
          <a:lstStyle/>
          <a:p>
            <a:pPr>
              <a:lnSpc>
                <a:spcPts val="2667"/>
              </a:lnSpc>
            </a:pPr>
            <a:r>
              <a:rPr lang="el-GR" sz="2400" b="1" dirty="0">
                <a:solidFill>
                  <a:srgbClr val="009999"/>
                </a:solidFill>
                <a:latin typeface="Kollektif Bold"/>
              </a:rPr>
              <a:t>ΚΡΙΤΗΡΙΑ</a:t>
            </a:r>
            <a:endParaRPr lang="en-US" sz="2400" b="1" dirty="0">
              <a:solidFill>
                <a:srgbClr val="009999"/>
              </a:solidFill>
              <a:latin typeface="Kollektif Bold"/>
            </a:endParaRPr>
          </a:p>
        </p:txBody>
      </p:sp>
      <p:sp>
        <p:nvSpPr>
          <p:cNvPr id="24" name="TextBox 24"/>
          <p:cNvSpPr txBox="1"/>
          <p:nvPr/>
        </p:nvSpPr>
        <p:spPr>
          <a:xfrm>
            <a:off x="2480892" y="3911695"/>
            <a:ext cx="4030857" cy="349968"/>
          </a:xfrm>
          <a:prstGeom prst="rect">
            <a:avLst/>
          </a:prstGeom>
        </p:spPr>
        <p:txBody>
          <a:bodyPr wrap="square" lIns="0" tIns="0" rIns="0" bIns="0" rtlCol="0" anchor="t">
            <a:spAutoFit/>
          </a:bodyPr>
          <a:lstStyle/>
          <a:p>
            <a:pPr>
              <a:lnSpc>
                <a:spcPts val="2667"/>
              </a:lnSpc>
            </a:pPr>
            <a:r>
              <a:rPr lang="el-GR" sz="2400" b="1" dirty="0">
                <a:solidFill>
                  <a:srgbClr val="009999"/>
                </a:solidFill>
                <a:latin typeface="Kollektif Bold"/>
              </a:rPr>
              <a:t>ΚΑΝΟΝΕΣ</a:t>
            </a:r>
            <a:r>
              <a:rPr lang="el-GR" sz="2667" b="1" dirty="0">
                <a:solidFill>
                  <a:srgbClr val="009999"/>
                </a:solidFill>
                <a:latin typeface="Kollektif Bold"/>
              </a:rPr>
              <a:t> </a:t>
            </a:r>
            <a:r>
              <a:rPr lang="el-GR" sz="2400" b="1" dirty="0">
                <a:solidFill>
                  <a:srgbClr val="009999"/>
                </a:solidFill>
                <a:latin typeface="Kollektif Bold"/>
              </a:rPr>
              <a:t>ΧΡΗΜΑΤΟΔΟΤΗΣΗΣ</a:t>
            </a:r>
            <a:endParaRPr lang="en-US" sz="2400" b="1" dirty="0">
              <a:solidFill>
                <a:srgbClr val="009999"/>
              </a:solidFill>
              <a:latin typeface="Kollektif Bold"/>
            </a:endParaRPr>
          </a:p>
        </p:txBody>
      </p:sp>
      <p:sp>
        <p:nvSpPr>
          <p:cNvPr id="25" name="TextBox 25"/>
          <p:cNvSpPr txBox="1"/>
          <p:nvPr/>
        </p:nvSpPr>
        <p:spPr>
          <a:xfrm>
            <a:off x="2480892" y="2554104"/>
            <a:ext cx="9194434" cy="487313"/>
          </a:xfrm>
          <a:prstGeom prst="rect">
            <a:avLst/>
          </a:prstGeom>
        </p:spPr>
        <p:txBody>
          <a:bodyPr wrap="square" lIns="0" tIns="0" rIns="0" bIns="0" rtlCol="0" anchor="t">
            <a:spAutoFit/>
          </a:bodyPr>
          <a:lstStyle/>
          <a:p>
            <a:pPr>
              <a:lnSpc>
                <a:spcPts val="1919"/>
              </a:lnSpc>
            </a:pPr>
            <a:r>
              <a:rPr lang="el-GR" sz="1600" dirty="0">
                <a:solidFill>
                  <a:srgbClr val="545454"/>
                </a:solidFill>
              </a:rPr>
              <a:t>Επιλέξιμοι Συμμετέχοντες Οργανισμοί | Διάρκεια και Τόπος Υλοποίησης</a:t>
            </a:r>
            <a:r>
              <a:rPr lang="en-US" sz="1600" dirty="0">
                <a:solidFill>
                  <a:srgbClr val="545454"/>
                </a:solidFill>
              </a:rPr>
              <a:t> | </a:t>
            </a:r>
            <a:r>
              <a:rPr lang="el-GR" sz="1600" dirty="0">
                <a:solidFill>
                  <a:srgbClr val="545454"/>
                </a:solidFill>
              </a:rPr>
              <a:t>Επιλέξιμοι Συμμετέχοντες</a:t>
            </a:r>
            <a:r>
              <a:rPr lang="en-US" sz="1600" dirty="0">
                <a:solidFill>
                  <a:srgbClr val="545454"/>
                </a:solidFill>
              </a:rPr>
              <a:t> </a:t>
            </a:r>
            <a:r>
              <a:rPr lang="el-GR" sz="1600" dirty="0">
                <a:solidFill>
                  <a:srgbClr val="545454"/>
                </a:solidFill>
              </a:rPr>
              <a:t>| Δραστηριότητες</a:t>
            </a:r>
            <a:endParaRPr lang="en-US" sz="1600" dirty="0">
              <a:solidFill>
                <a:srgbClr val="545454"/>
              </a:solidFill>
            </a:endParaRPr>
          </a:p>
        </p:txBody>
      </p:sp>
      <p:sp>
        <p:nvSpPr>
          <p:cNvPr id="26" name="TextBox 26"/>
          <p:cNvSpPr txBox="1"/>
          <p:nvPr/>
        </p:nvSpPr>
        <p:spPr>
          <a:xfrm>
            <a:off x="2480892" y="4210144"/>
            <a:ext cx="4475962" cy="243656"/>
          </a:xfrm>
          <a:prstGeom prst="rect">
            <a:avLst/>
          </a:prstGeom>
        </p:spPr>
        <p:txBody>
          <a:bodyPr lIns="0" tIns="0" rIns="0" bIns="0" rtlCol="0" anchor="t">
            <a:spAutoFit/>
          </a:bodyPr>
          <a:lstStyle/>
          <a:p>
            <a:pPr>
              <a:lnSpc>
                <a:spcPts val="1919"/>
              </a:lnSpc>
            </a:pPr>
            <a:r>
              <a:rPr lang="el-GR" sz="1600" dirty="0">
                <a:solidFill>
                  <a:srgbClr val="545454"/>
                </a:solidFill>
              </a:rPr>
              <a:t>Επιλέξιμες Δαπάνες</a:t>
            </a:r>
            <a:endParaRPr lang="en-US" sz="1600" dirty="0">
              <a:solidFill>
                <a:srgbClr val="545454"/>
              </a:solidFill>
            </a:endParaRPr>
          </a:p>
        </p:txBody>
      </p:sp>
      <p:sp>
        <p:nvSpPr>
          <p:cNvPr id="27" name="TextBox 27"/>
          <p:cNvSpPr txBox="1"/>
          <p:nvPr/>
        </p:nvSpPr>
        <p:spPr>
          <a:xfrm>
            <a:off x="2480892" y="4882432"/>
            <a:ext cx="8471141" cy="243656"/>
          </a:xfrm>
          <a:prstGeom prst="rect">
            <a:avLst/>
          </a:prstGeom>
        </p:spPr>
        <p:txBody>
          <a:bodyPr wrap="square" lIns="0" tIns="0" rIns="0" bIns="0" rtlCol="0" anchor="t">
            <a:spAutoFit/>
          </a:bodyPr>
          <a:lstStyle/>
          <a:p>
            <a:pPr>
              <a:lnSpc>
                <a:spcPts val="1919"/>
              </a:lnSpc>
            </a:pPr>
            <a:r>
              <a:rPr lang="el-GR" sz="1600" dirty="0">
                <a:solidFill>
                  <a:srgbClr val="545454"/>
                </a:solidFill>
              </a:rPr>
              <a:t>Καταληκτική Ημερομηνία Υποβολής Αιτήσεων |  Χρήσιμοι Σύνδεσμοι</a:t>
            </a:r>
            <a:endParaRPr lang="en-US" sz="1600" dirty="0">
              <a:solidFill>
                <a:srgbClr val="545454"/>
              </a:solidFill>
            </a:endParaRPr>
          </a:p>
        </p:txBody>
      </p:sp>
      <p:pic>
        <p:nvPicPr>
          <p:cNvPr id="29" name="Picture 28" descr="A logo on a black background&#10;&#10;Description automatically generated">
            <a:extLst>
              <a:ext uri="{FF2B5EF4-FFF2-40B4-BE49-F238E27FC236}">
                <a16:creationId xmlns:a16="http://schemas.microsoft.com/office/drawing/2014/main" id="{64157DC9-819F-D88F-0830-8662B169A9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510" y="4727082"/>
            <a:ext cx="2118360" cy="2118360"/>
          </a:xfrm>
          <a:prstGeom prst="rect">
            <a:avLst/>
          </a:prstGeom>
        </p:spPr>
      </p:pic>
      <p:sp>
        <p:nvSpPr>
          <p:cNvPr id="35" name="TextBox 21">
            <a:extLst>
              <a:ext uri="{FF2B5EF4-FFF2-40B4-BE49-F238E27FC236}">
                <a16:creationId xmlns:a16="http://schemas.microsoft.com/office/drawing/2014/main" id="{D4963C35-BB1B-E3CB-39F2-F8EC10002818}"/>
              </a:ext>
            </a:extLst>
          </p:cNvPr>
          <p:cNvSpPr txBox="1"/>
          <p:nvPr/>
        </p:nvSpPr>
        <p:spPr>
          <a:xfrm>
            <a:off x="1806748" y="1518872"/>
            <a:ext cx="4030857" cy="637026"/>
          </a:xfrm>
          <a:prstGeom prst="rect">
            <a:avLst/>
          </a:prstGeom>
        </p:spPr>
        <p:txBody>
          <a:bodyPr lIns="33867" tIns="33867" rIns="33867" bIns="33867" rtlCol="0" anchor="ctr"/>
          <a:lstStyle/>
          <a:p>
            <a:pPr algn="ctr">
              <a:lnSpc>
                <a:spcPts val="1702"/>
              </a:lnSpc>
            </a:pPr>
            <a:endParaRPr sz="1200"/>
          </a:p>
        </p:txBody>
      </p:sp>
      <p:sp>
        <p:nvSpPr>
          <p:cNvPr id="36" name="TextBox 22">
            <a:extLst>
              <a:ext uri="{FF2B5EF4-FFF2-40B4-BE49-F238E27FC236}">
                <a16:creationId xmlns:a16="http://schemas.microsoft.com/office/drawing/2014/main" id="{F053A084-3055-45A7-BAAE-621EA2D46F14}"/>
              </a:ext>
            </a:extLst>
          </p:cNvPr>
          <p:cNvSpPr txBox="1"/>
          <p:nvPr/>
        </p:nvSpPr>
        <p:spPr>
          <a:xfrm>
            <a:off x="2480892" y="1700542"/>
            <a:ext cx="5647108" cy="346249"/>
          </a:xfrm>
          <a:prstGeom prst="rect">
            <a:avLst/>
          </a:prstGeom>
        </p:spPr>
        <p:txBody>
          <a:bodyPr wrap="square" lIns="0" tIns="0" rIns="0" bIns="0" rtlCol="0" anchor="t">
            <a:spAutoFit/>
          </a:bodyPr>
          <a:lstStyle/>
          <a:p>
            <a:pPr>
              <a:lnSpc>
                <a:spcPts val="2667"/>
              </a:lnSpc>
            </a:pPr>
            <a:r>
              <a:rPr lang="el-GR" sz="2400" b="1" dirty="0">
                <a:solidFill>
                  <a:srgbClr val="009999"/>
                </a:solidFill>
                <a:latin typeface="Kollektif Bold"/>
              </a:rPr>
              <a:t>ΣΤΟΧΟΙ &amp; ΔΙΑΘΕΣΙΜΟ ΚΟΝΔΥΛΙ ΔΡΑΣΗΣ</a:t>
            </a:r>
            <a:endParaRPr lang="en-US" sz="2400" b="1" dirty="0">
              <a:solidFill>
                <a:srgbClr val="009999"/>
              </a:solidFill>
              <a:latin typeface="Kollektif Bold"/>
            </a:endParaRPr>
          </a:p>
        </p:txBody>
      </p:sp>
      <p:sp>
        <p:nvSpPr>
          <p:cNvPr id="43" name="TextBox 24">
            <a:extLst>
              <a:ext uri="{FF2B5EF4-FFF2-40B4-BE49-F238E27FC236}">
                <a16:creationId xmlns:a16="http://schemas.microsoft.com/office/drawing/2014/main" id="{1F242CA2-07D0-C3D2-F75B-D74B86299310}"/>
              </a:ext>
            </a:extLst>
          </p:cNvPr>
          <p:cNvSpPr txBox="1"/>
          <p:nvPr/>
        </p:nvSpPr>
        <p:spPr>
          <a:xfrm>
            <a:off x="2480892" y="4575766"/>
            <a:ext cx="3801811" cy="349968"/>
          </a:xfrm>
          <a:prstGeom prst="rect">
            <a:avLst/>
          </a:prstGeom>
        </p:spPr>
        <p:txBody>
          <a:bodyPr lIns="0" tIns="0" rIns="0" bIns="0" rtlCol="0" anchor="t">
            <a:spAutoFit/>
          </a:bodyPr>
          <a:lstStyle/>
          <a:p>
            <a:pPr>
              <a:lnSpc>
                <a:spcPts val="2667"/>
              </a:lnSpc>
            </a:pPr>
            <a:r>
              <a:rPr lang="el-GR" sz="2400" b="1" dirty="0">
                <a:solidFill>
                  <a:srgbClr val="009999"/>
                </a:solidFill>
                <a:latin typeface="Kollektif Bold"/>
              </a:rPr>
              <a:t>ΑΛΛΕΣ</a:t>
            </a:r>
            <a:r>
              <a:rPr lang="el-GR" sz="2667" b="1" dirty="0">
                <a:solidFill>
                  <a:srgbClr val="009999"/>
                </a:solidFill>
                <a:latin typeface="Kollektif Bold"/>
              </a:rPr>
              <a:t> </a:t>
            </a:r>
            <a:r>
              <a:rPr lang="el-GR" sz="2400" b="1" dirty="0">
                <a:solidFill>
                  <a:srgbClr val="009999"/>
                </a:solidFill>
                <a:latin typeface="Kollektif Bold"/>
              </a:rPr>
              <a:t>ΠΛΗΡΟΦΟΡΙΕΣ</a:t>
            </a:r>
          </a:p>
        </p:txBody>
      </p:sp>
      <p:sp>
        <p:nvSpPr>
          <p:cNvPr id="44" name="TextBox 25">
            <a:extLst>
              <a:ext uri="{FF2B5EF4-FFF2-40B4-BE49-F238E27FC236}">
                <a16:creationId xmlns:a16="http://schemas.microsoft.com/office/drawing/2014/main" id="{A0B1DB5B-F9CF-CC1B-C2AA-98F497CDDA44}"/>
              </a:ext>
            </a:extLst>
          </p:cNvPr>
          <p:cNvSpPr txBox="1"/>
          <p:nvPr/>
        </p:nvSpPr>
        <p:spPr>
          <a:xfrm>
            <a:off x="2480894" y="3483391"/>
            <a:ext cx="7230212" cy="243656"/>
          </a:xfrm>
          <a:prstGeom prst="rect">
            <a:avLst/>
          </a:prstGeom>
        </p:spPr>
        <p:txBody>
          <a:bodyPr wrap="square" lIns="0" tIns="0" rIns="0" bIns="0" rtlCol="0" anchor="t">
            <a:spAutoFit/>
          </a:bodyPr>
          <a:lstStyle/>
          <a:p>
            <a:pPr>
              <a:lnSpc>
                <a:spcPts val="1919"/>
              </a:lnSpc>
            </a:pPr>
            <a:r>
              <a:rPr lang="el-GR" sz="1600" dirty="0">
                <a:solidFill>
                  <a:srgbClr val="545454"/>
                </a:solidFill>
              </a:rPr>
              <a:t>Σχεδιασμός έργου | Καλές πρακτικές | Ο ρόλος των Δικαιούχων</a:t>
            </a:r>
            <a:endParaRPr lang="en-US" sz="1600" dirty="0">
              <a:solidFill>
                <a:srgbClr val="545454"/>
              </a:solidFill>
            </a:endParaRPr>
          </a:p>
        </p:txBody>
      </p:sp>
      <p:sp>
        <p:nvSpPr>
          <p:cNvPr id="2" name="TextBox 22">
            <a:extLst>
              <a:ext uri="{FF2B5EF4-FFF2-40B4-BE49-F238E27FC236}">
                <a16:creationId xmlns:a16="http://schemas.microsoft.com/office/drawing/2014/main" id="{F495CD1A-96F0-2C66-1E00-B79FDB5060B3}"/>
              </a:ext>
            </a:extLst>
          </p:cNvPr>
          <p:cNvSpPr txBox="1"/>
          <p:nvPr/>
        </p:nvSpPr>
        <p:spPr>
          <a:xfrm>
            <a:off x="2480892" y="933034"/>
            <a:ext cx="5799194" cy="346249"/>
          </a:xfrm>
          <a:prstGeom prst="rect">
            <a:avLst/>
          </a:prstGeom>
        </p:spPr>
        <p:txBody>
          <a:bodyPr wrap="square" lIns="0" tIns="0" rIns="0" bIns="0" rtlCol="0" anchor="t">
            <a:spAutoFit/>
          </a:bodyPr>
          <a:lstStyle/>
          <a:p>
            <a:pPr>
              <a:lnSpc>
                <a:spcPts val="2667"/>
              </a:lnSpc>
            </a:pPr>
            <a:r>
              <a:rPr lang="el-GR" sz="2400" b="1" dirty="0">
                <a:solidFill>
                  <a:srgbClr val="F35B31"/>
                </a:solidFill>
                <a:latin typeface="Kollektif Bold"/>
              </a:rPr>
              <a:t>ΔΡΑΣΗ ΕΝΤΑΞΗΣ </a:t>
            </a:r>
            <a:r>
              <a:rPr lang="en-US" sz="2400" b="1" dirty="0">
                <a:solidFill>
                  <a:srgbClr val="F35B31"/>
                </a:solidFill>
                <a:latin typeface="Kollektif Bold"/>
              </a:rPr>
              <a:t>DISCOVEREU</a:t>
            </a:r>
          </a:p>
        </p:txBody>
      </p:sp>
    </p:spTree>
    <p:extLst>
      <p:ext uri="{BB962C8B-B14F-4D97-AF65-F5344CB8AC3E}">
        <p14:creationId xmlns:p14="http://schemas.microsoft.com/office/powerpoint/2010/main" val="370677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pPr>
              <a:lnSpc>
                <a:spcPts val="2667"/>
              </a:lnSpc>
            </a:pPr>
            <a:r>
              <a:rPr lang="el-GR" sz="3600" b="1" dirty="0">
                <a:solidFill>
                  <a:srgbClr val="009999"/>
                </a:solidFill>
                <a:latin typeface="Kollektif Bold"/>
              </a:rPr>
              <a:t>ΣΤΟΧΟΙ</a:t>
            </a:r>
            <a:endParaRPr lang="en-US" sz="3600" b="1" dirty="0">
              <a:solidFill>
                <a:srgbClr val="009999"/>
              </a:solidFill>
              <a:latin typeface="Kollektif Bold"/>
            </a:endParaRPr>
          </a:p>
        </p:txBody>
      </p:sp>
      <p:sp>
        <p:nvSpPr>
          <p:cNvPr id="2" name="TextBox 1">
            <a:extLst>
              <a:ext uri="{FF2B5EF4-FFF2-40B4-BE49-F238E27FC236}">
                <a16:creationId xmlns:a16="http://schemas.microsoft.com/office/drawing/2014/main" id="{70B5271F-ECEE-B828-D60D-FC5A017FDC36}"/>
              </a:ext>
            </a:extLst>
          </p:cNvPr>
          <p:cNvSpPr txBox="1"/>
          <p:nvPr/>
        </p:nvSpPr>
        <p:spPr>
          <a:xfrm>
            <a:off x="1091380" y="1486854"/>
            <a:ext cx="9497962" cy="3584058"/>
          </a:xfrm>
          <a:prstGeom prst="rect">
            <a:avLst/>
          </a:prstGeom>
          <a:noFill/>
        </p:spPr>
        <p:txBody>
          <a:bodyPr wrap="square" rtlCol="0">
            <a:spAutoFit/>
          </a:bodyPr>
          <a:lstStyle/>
          <a:p>
            <a:pPr lvl="0" algn="just"/>
            <a:endParaRPr lang="en-US" sz="20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να προσεγγίσει </a:t>
            </a:r>
            <a:r>
              <a:rPr lang="el-GR" sz="2000" b="1" dirty="0">
                <a:solidFill>
                  <a:srgbClr val="545454"/>
                </a:solidFill>
                <a:latin typeface="Calibri" panose="020F0502020204030204" pitchFamily="34" charset="0"/>
                <a:ea typeface="Calibri" panose="020F0502020204030204" pitchFamily="34" charset="0"/>
                <a:cs typeface="Mangal" panose="02040503050203030202" pitchFamily="18" charset="0"/>
              </a:rPr>
              <a:t>τους</a:t>
            </a: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 </a:t>
            </a:r>
            <a:r>
              <a:rPr lang="el-GR" sz="2000" b="1" dirty="0">
                <a:solidFill>
                  <a:srgbClr val="545454"/>
                </a:solidFill>
                <a:latin typeface="Calibri" panose="020F0502020204030204" pitchFamily="34" charset="0"/>
                <a:ea typeface="Calibri" panose="020F0502020204030204" pitchFamily="34" charset="0"/>
                <a:cs typeface="Mangal" panose="02040503050203030202" pitchFamily="18" charset="0"/>
              </a:rPr>
              <a:t>νέους </a:t>
            </a:r>
            <a:r>
              <a:rPr lang="en-US" sz="2000" b="1" dirty="0">
                <a:solidFill>
                  <a:srgbClr val="545454"/>
                </a:solidFill>
                <a:latin typeface="Calibri" panose="020F0502020204030204" pitchFamily="34" charset="0"/>
                <a:ea typeface="Calibri" panose="020F0502020204030204" pitchFamily="34" charset="0"/>
                <a:cs typeface="Mangal" panose="02040503050203030202" pitchFamily="18" charset="0"/>
              </a:rPr>
              <a:t>/ </a:t>
            </a:r>
            <a:r>
              <a:rPr lang="el-GR" sz="2000" b="1" dirty="0">
                <a:solidFill>
                  <a:srgbClr val="545454"/>
                </a:solidFill>
                <a:latin typeface="Calibri" panose="020F0502020204030204" pitchFamily="34" charset="0"/>
                <a:ea typeface="Calibri" panose="020F0502020204030204" pitchFamily="34" charset="0"/>
                <a:cs typeface="Mangal" panose="02040503050203030202" pitchFamily="18" charset="0"/>
              </a:rPr>
              <a:t>τις νέες με λιγότερες ευκαιρίες </a:t>
            </a: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που δε θα μπορούσαν να υποβάλουν αίτηση με δική τους πρωτοβουλία.</a:t>
            </a:r>
          </a:p>
          <a:p>
            <a:pPr marL="342900" lvl="0" indent="-342900" algn="just">
              <a:lnSpc>
                <a:spcPct val="150000"/>
              </a:lnSpc>
              <a:buFont typeface="Symbol" panose="05050102010706020507" pitchFamily="18" charset="2"/>
              <a:buChar char=""/>
            </a:pP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να υπερβεί τα εμπόδια που εμποδίζουν τους νέους / τις νέες να συμμετάσχουν άμεσα στον γύρο υποβολής γενικών αιτήσεων </a:t>
            </a:r>
            <a:r>
              <a:rPr lang="el-GR" sz="2000" dirty="0" err="1">
                <a:solidFill>
                  <a:srgbClr val="545454"/>
                </a:solidFill>
                <a:latin typeface="Calibri" panose="020F0502020204030204" pitchFamily="34" charset="0"/>
                <a:ea typeface="Calibri" panose="020F0502020204030204" pitchFamily="34" charset="0"/>
                <a:cs typeface="Mangal" panose="02040503050203030202" pitchFamily="18" charset="0"/>
              </a:rPr>
              <a:t>DiscoverEU</a:t>
            </a: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 και να παράσχει την </a:t>
            </a:r>
            <a:r>
              <a:rPr lang="el-GR" sz="2000" b="1" dirty="0">
                <a:solidFill>
                  <a:srgbClr val="545454"/>
                </a:solidFill>
                <a:latin typeface="Calibri" panose="020F0502020204030204" pitchFamily="34" charset="0"/>
                <a:ea typeface="Calibri" panose="020F0502020204030204" pitchFamily="34" charset="0"/>
                <a:cs typeface="Mangal" panose="02040503050203030202" pitchFamily="18" charset="0"/>
              </a:rPr>
              <a:t>αναγκαία υποστήριξη </a:t>
            </a: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που χρειάζονται για να μπορέσουν να ταξιδέψουν.</a:t>
            </a:r>
          </a:p>
          <a:p>
            <a:pPr marL="342900" lvl="0" indent="-342900" algn="just">
              <a:lnSpc>
                <a:spcPct val="150000"/>
              </a:lnSpc>
              <a:buFont typeface="Symbol" panose="05050102010706020507" pitchFamily="18" charset="2"/>
              <a:buChar char=""/>
            </a:pP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να ενεργοποιήσει και να ενισχύσει την </a:t>
            </a:r>
            <a:r>
              <a:rPr lang="el-GR" sz="2000" b="1" dirty="0">
                <a:solidFill>
                  <a:srgbClr val="545454"/>
                </a:solidFill>
                <a:latin typeface="Calibri" panose="020F0502020204030204" pitchFamily="34" charset="0"/>
                <a:ea typeface="Calibri" panose="020F0502020204030204" pitchFamily="34" charset="0"/>
                <a:cs typeface="Mangal" panose="02040503050203030202" pitchFamily="18" charset="0"/>
              </a:rPr>
              <a:t>ανάπτυξη ικανοτήτων και δεξιοτήτων της νεολαίας με λιγότερες ευκαιρίες </a:t>
            </a: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που συμμετέχουν στο </a:t>
            </a:r>
            <a:r>
              <a:rPr lang="el-GR" sz="2000" dirty="0" err="1">
                <a:solidFill>
                  <a:srgbClr val="545454"/>
                </a:solidFill>
                <a:latin typeface="Calibri" panose="020F0502020204030204" pitchFamily="34" charset="0"/>
                <a:ea typeface="Calibri" panose="020F0502020204030204" pitchFamily="34" charset="0"/>
                <a:cs typeface="Mangal" panose="02040503050203030202" pitchFamily="18" charset="0"/>
              </a:rPr>
              <a:t>DiscoverEU</a:t>
            </a: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a:t>
            </a:r>
            <a:endParaRPr lang="en-US" dirty="0">
              <a:solidFill>
                <a:srgbClr val="545454"/>
              </a:solidFill>
            </a:endParaRPr>
          </a:p>
        </p:txBody>
      </p:sp>
    </p:spTree>
    <p:extLst>
      <p:ext uri="{BB962C8B-B14F-4D97-AF65-F5344CB8AC3E}">
        <p14:creationId xmlns:p14="http://schemas.microsoft.com/office/powerpoint/2010/main" val="180344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342900" lvl="1" indent="-342900" defTabSz="1061355">
              <a:lnSpc>
                <a:spcPct val="90000"/>
              </a:lnSpc>
              <a:spcBef>
                <a:spcPct val="0"/>
              </a:spcBef>
              <a:spcAft>
                <a:spcPct val="15000"/>
              </a:spcAft>
              <a:buFont typeface="Wingdings" panose="05000000000000000000" pitchFamily="2" charset="2"/>
              <a:buChar char="ü"/>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5" name="TextBox 4">
            <a:extLst>
              <a:ext uri="{FF2B5EF4-FFF2-40B4-BE49-F238E27FC236}">
                <a16:creationId xmlns:a16="http://schemas.microsoft.com/office/drawing/2014/main" id="{E0554340-72EE-31E5-4F6F-29DA872637C7}"/>
              </a:ext>
            </a:extLst>
          </p:cNvPr>
          <p:cNvSpPr txBox="1"/>
          <p:nvPr/>
        </p:nvSpPr>
        <p:spPr>
          <a:xfrm>
            <a:off x="492716" y="190515"/>
            <a:ext cx="11773290" cy="1138773"/>
          </a:xfrm>
          <a:prstGeom prst="rect">
            <a:avLst/>
          </a:prstGeom>
          <a:noFill/>
        </p:spPr>
        <p:txBody>
          <a:bodyPr wrap="square">
            <a:spAutoFit/>
          </a:bodyPr>
          <a:lstStyle/>
          <a:p>
            <a:r>
              <a:rPr lang="el-GR" sz="3400" b="1" dirty="0">
                <a:solidFill>
                  <a:srgbClr val="009999"/>
                </a:solidFill>
                <a:latin typeface="Kollektif Bold"/>
              </a:rPr>
              <a:t>ΚΑΤΑΝΟΜΗ ΚΟΝΔΥΛΙΩΝ ΓΙΑ ΚΥΠΡΙΟΥΣ ΔΙΚΑΙΟΥΧΟΥΣ ΓΙΑ ΤΗΝ ΠΡΟΣΚΛΗΣΗ 2025 – ΑΠΟΚΕΝΤΡΩΜΕΝΣ ΔΡΑΣΕΙΣ</a:t>
            </a:r>
            <a:endParaRPr lang="en-US" sz="3400" dirty="0"/>
          </a:p>
        </p:txBody>
      </p:sp>
      <p:graphicFrame>
        <p:nvGraphicFramePr>
          <p:cNvPr id="2" name="Google Shape;195;p6">
            <a:extLst>
              <a:ext uri="{FF2B5EF4-FFF2-40B4-BE49-F238E27FC236}">
                <a16:creationId xmlns:a16="http://schemas.microsoft.com/office/drawing/2014/main" id="{867A8C4A-8C11-F59F-15FD-01C1C935FDAF}"/>
              </a:ext>
            </a:extLst>
          </p:cNvPr>
          <p:cNvGraphicFramePr/>
          <p:nvPr>
            <p:extLst>
              <p:ext uri="{D42A27DB-BD31-4B8C-83A1-F6EECF244321}">
                <p14:modId xmlns:p14="http://schemas.microsoft.com/office/powerpoint/2010/main" val="3535343801"/>
              </p:ext>
            </p:extLst>
          </p:nvPr>
        </p:nvGraphicFramePr>
        <p:xfrm>
          <a:off x="1337310" y="1329288"/>
          <a:ext cx="9838221" cy="5388078"/>
        </p:xfrm>
        <a:graphic>
          <a:graphicData uri="http://schemas.openxmlformats.org/drawingml/2006/table">
            <a:tbl>
              <a:tblPr firstRow="1" firstCol="1" bandRow="1">
                <a:noFill/>
              </a:tblPr>
              <a:tblGrid>
                <a:gridCol w="4136159">
                  <a:extLst>
                    <a:ext uri="{9D8B030D-6E8A-4147-A177-3AD203B41FA5}">
                      <a16:colId xmlns:a16="http://schemas.microsoft.com/office/drawing/2014/main" val="20000"/>
                    </a:ext>
                  </a:extLst>
                </a:gridCol>
                <a:gridCol w="3219379">
                  <a:extLst>
                    <a:ext uri="{9D8B030D-6E8A-4147-A177-3AD203B41FA5}">
                      <a16:colId xmlns:a16="http://schemas.microsoft.com/office/drawing/2014/main" val="20001"/>
                    </a:ext>
                  </a:extLst>
                </a:gridCol>
                <a:gridCol w="1367350">
                  <a:extLst>
                    <a:ext uri="{9D8B030D-6E8A-4147-A177-3AD203B41FA5}">
                      <a16:colId xmlns:a16="http://schemas.microsoft.com/office/drawing/2014/main" val="20002"/>
                    </a:ext>
                  </a:extLst>
                </a:gridCol>
                <a:gridCol w="1115333">
                  <a:extLst>
                    <a:ext uri="{9D8B030D-6E8A-4147-A177-3AD203B41FA5}">
                      <a16:colId xmlns:a16="http://schemas.microsoft.com/office/drawing/2014/main" val="20003"/>
                    </a:ext>
                  </a:extLst>
                </a:gridCol>
              </a:tblGrid>
              <a:tr h="519396">
                <a:tc>
                  <a:txBody>
                    <a:bodyPr/>
                    <a:lstStyle/>
                    <a:p>
                      <a:pPr marL="0" marR="0" lvl="0" indent="0" algn="ctr" rtl="0">
                        <a:lnSpc>
                          <a:spcPct val="115000"/>
                        </a:lnSpc>
                        <a:spcBef>
                          <a:spcPts val="0"/>
                        </a:spcBef>
                        <a:spcAft>
                          <a:spcPts val="0"/>
                        </a:spcAft>
                        <a:buNone/>
                      </a:pPr>
                      <a:r>
                        <a:rPr lang="el-GR" sz="1200" u="none" strike="noStrike" cap="none" dirty="0">
                          <a:latin typeface="Calibri"/>
                          <a:ea typeface="Calibri"/>
                          <a:cs typeface="Calibri"/>
                          <a:sym typeface="Calibri"/>
                        </a:rPr>
                        <a:t>Τομέας Εκπαίδευσης</a:t>
                      </a:r>
                      <a:endParaRPr sz="12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15000"/>
                        </a:lnSpc>
                        <a:spcBef>
                          <a:spcPts val="0"/>
                        </a:spcBef>
                        <a:spcAft>
                          <a:spcPts val="0"/>
                        </a:spcAft>
                        <a:buNone/>
                      </a:pPr>
                      <a:r>
                        <a:rPr lang="el-GR" sz="1200" u="none" strike="noStrike" cap="none" dirty="0">
                          <a:solidFill>
                            <a:srgbClr val="545454"/>
                          </a:solidFill>
                          <a:latin typeface="Calibri"/>
                          <a:ea typeface="Calibri"/>
                          <a:cs typeface="Calibri"/>
                          <a:sym typeface="Calibri"/>
                        </a:rPr>
                        <a:t>Βασική Δράση 1 (ΒΔ1)</a:t>
                      </a:r>
                      <a:endParaRPr sz="1200" u="none" strike="noStrike" cap="none" dirty="0">
                        <a:solidFill>
                          <a:srgbClr val="545454"/>
                        </a:solidFill>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CC00"/>
                    </a:solidFill>
                  </a:tcPr>
                </a:tc>
                <a:tc>
                  <a:txBody>
                    <a:bodyPr/>
                    <a:lstStyle/>
                    <a:p>
                      <a:pPr marL="0" marR="0" lvl="0" indent="0" algn="ctr" rtl="0">
                        <a:lnSpc>
                          <a:spcPct val="100000"/>
                        </a:lnSpc>
                        <a:spcBef>
                          <a:spcPts val="0"/>
                        </a:spcBef>
                        <a:spcAft>
                          <a:spcPts val="0"/>
                        </a:spcAft>
                        <a:buNone/>
                      </a:pPr>
                      <a:r>
                        <a:rPr lang="el-GR" sz="1200" u="none" strike="noStrike" cap="none" dirty="0">
                          <a:latin typeface="Calibri"/>
                          <a:ea typeface="Calibri"/>
                          <a:cs typeface="Calibri"/>
                          <a:sym typeface="Calibri"/>
                        </a:rPr>
                        <a:t>Βασική Δράση 2 </a:t>
                      </a:r>
                      <a:endParaRPr sz="1200" u="none" strike="noStrike" cap="none" dirty="0">
                        <a:latin typeface="Calibri"/>
                        <a:ea typeface="Calibri"/>
                        <a:cs typeface="Calibri"/>
                        <a:sym typeface="Calibri"/>
                      </a:endParaRPr>
                    </a:p>
                    <a:p>
                      <a:pPr marL="0" marR="0" lvl="0" indent="0" algn="ctr" rtl="0">
                        <a:lnSpc>
                          <a:spcPct val="100000"/>
                        </a:lnSpc>
                        <a:spcBef>
                          <a:spcPts val="0"/>
                        </a:spcBef>
                        <a:spcAft>
                          <a:spcPts val="0"/>
                        </a:spcAft>
                        <a:buNone/>
                      </a:pPr>
                      <a:r>
                        <a:rPr lang="el-GR" sz="1200" u="none" strike="noStrike" cap="none" dirty="0">
                          <a:latin typeface="Calibri"/>
                          <a:ea typeface="Calibri"/>
                          <a:cs typeface="Calibri"/>
                          <a:sym typeface="Calibri"/>
                        </a:rPr>
                        <a:t>Συμπράξεις Συνεργασίας</a:t>
                      </a:r>
                      <a:endParaRPr sz="12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None/>
                      </a:pPr>
                      <a:r>
                        <a:rPr lang="el-GR" sz="1200" u="none" strike="noStrike" cap="none" dirty="0">
                          <a:latin typeface="Calibri"/>
                          <a:ea typeface="Calibri"/>
                          <a:cs typeface="Calibri"/>
                          <a:sym typeface="Calibri"/>
                        </a:rPr>
                        <a:t>Βασική Δράση 2 Συμπράξεις Μικρής Κλίμακας</a:t>
                      </a:r>
                      <a:endParaRPr sz="12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466317">
                <a:tc>
                  <a:txBody>
                    <a:bodyPr/>
                    <a:lstStyle/>
                    <a:p>
                      <a:pPr marL="0" marR="0" lvl="0" indent="0" algn="ctr" rtl="0">
                        <a:lnSpc>
                          <a:spcPct val="100000"/>
                        </a:lnSpc>
                        <a:spcBef>
                          <a:spcPts val="0"/>
                        </a:spcBef>
                        <a:spcAft>
                          <a:spcPts val="0"/>
                        </a:spcAft>
                        <a:buNone/>
                      </a:pPr>
                      <a:r>
                        <a:rPr lang="el-GR" sz="1100" u="none" strike="noStrike" cap="none" dirty="0">
                          <a:latin typeface="Calibri"/>
                          <a:ea typeface="Calibri"/>
                          <a:cs typeface="Calibri"/>
                          <a:sym typeface="Calibri"/>
                        </a:rPr>
                        <a:t>Σχολική Εκπαίδευση</a:t>
                      </a:r>
                      <a:endParaRPr sz="11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None/>
                      </a:pPr>
                      <a:r>
                        <a:rPr lang="el-GR" sz="1100" b="1" u="none" strike="noStrike" cap="none" dirty="0">
                          <a:solidFill>
                            <a:srgbClr val="545454"/>
                          </a:solidFill>
                          <a:latin typeface="Calibri"/>
                          <a:ea typeface="Calibri"/>
                          <a:cs typeface="Calibri"/>
                          <a:sym typeface="Calibri"/>
                        </a:rPr>
                        <a:t> €2.593.628</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€537.265</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 </a:t>
                      </a:r>
                      <a:endParaRPr sz="1100" b="0" u="none" strike="noStrike" cap="none" dirty="0">
                        <a:solidFill>
                          <a:srgbClr val="545454"/>
                        </a:solidFill>
                        <a:latin typeface="Calibri"/>
                        <a:ea typeface="Calibri"/>
                        <a:cs typeface="Calibri"/>
                        <a:sym typeface="Calibri"/>
                      </a:endParaRPr>
                    </a:p>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€136.341</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63473">
                <a:tc>
                  <a:txBody>
                    <a:bodyPr/>
                    <a:lstStyle/>
                    <a:p>
                      <a:pPr marL="0" marR="0" lvl="0" indent="0" algn="ctr" rtl="0">
                        <a:lnSpc>
                          <a:spcPct val="100000"/>
                        </a:lnSpc>
                        <a:spcBef>
                          <a:spcPts val="0"/>
                        </a:spcBef>
                        <a:spcAft>
                          <a:spcPts val="0"/>
                        </a:spcAft>
                        <a:buNone/>
                      </a:pPr>
                      <a:r>
                        <a:rPr lang="el-GR" sz="1100" u="none" strike="noStrike" cap="none" dirty="0">
                          <a:latin typeface="Calibri"/>
                          <a:ea typeface="Calibri"/>
                          <a:cs typeface="Calibri"/>
                          <a:sym typeface="Calibri"/>
                        </a:rPr>
                        <a:t>Τριτοβάθμια Εκπαίδευση – Κινητικότητα μεταξύ Χωρών του Προγράμματος</a:t>
                      </a:r>
                      <a:endParaRPr sz="11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None/>
                      </a:pPr>
                      <a:r>
                        <a:rPr lang="el-GR" sz="1100" b="1" u="none" strike="noStrike" cap="none" dirty="0">
                          <a:solidFill>
                            <a:srgbClr val="545454"/>
                          </a:solidFill>
                          <a:latin typeface="Calibri"/>
                          <a:ea typeface="Calibri"/>
                          <a:cs typeface="Calibri"/>
                          <a:sym typeface="Calibri"/>
                        </a:rPr>
                        <a:t> €6.326.398</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€631.156</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 Δεν εφαρμόζεται</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3788">
                <a:tc>
                  <a:txBody>
                    <a:bodyPr/>
                    <a:lstStyle/>
                    <a:p>
                      <a:pPr marL="0" marR="0" lvl="0" indent="0" algn="ctr" rtl="0">
                        <a:lnSpc>
                          <a:spcPct val="100000"/>
                        </a:lnSpc>
                        <a:spcBef>
                          <a:spcPts val="0"/>
                        </a:spcBef>
                        <a:spcAft>
                          <a:spcPts val="0"/>
                        </a:spcAft>
                        <a:buNone/>
                      </a:pPr>
                      <a:r>
                        <a:rPr lang="el-GR" sz="1100" u="none" strike="noStrike" cap="none" dirty="0">
                          <a:latin typeface="Calibri"/>
                          <a:ea typeface="Calibri"/>
                          <a:cs typeface="Calibri"/>
                          <a:sym typeface="Calibri"/>
                        </a:rPr>
                        <a:t>Τριτοβάθμια Εκπαίδευση – Διεθνής Κινητικότητα</a:t>
                      </a:r>
                      <a:endParaRPr sz="11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None/>
                      </a:pPr>
                      <a:r>
                        <a:rPr lang="el-GR" sz="1100" b="1" u="none" strike="noStrike" cap="none" dirty="0">
                          <a:solidFill>
                            <a:srgbClr val="545454"/>
                          </a:solidFill>
                          <a:latin typeface="Calibri"/>
                          <a:ea typeface="Calibri"/>
                          <a:cs typeface="Calibri"/>
                          <a:sym typeface="Calibri"/>
                        </a:rPr>
                        <a:t>€989</a:t>
                      </a:r>
                      <a:r>
                        <a:rPr lang="en-US" sz="1100" b="1" u="none" strike="noStrike" cap="none" dirty="0">
                          <a:solidFill>
                            <a:srgbClr val="545454"/>
                          </a:solidFill>
                          <a:latin typeface="Calibri"/>
                          <a:ea typeface="Calibri"/>
                          <a:cs typeface="Calibri"/>
                          <a:sym typeface="Calibri"/>
                        </a:rPr>
                        <a:t>.</a:t>
                      </a:r>
                      <a:r>
                        <a:rPr lang="el-GR" sz="1100" b="1" u="none" strike="noStrike" cap="none" dirty="0">
                          <a:solidFill>
                            <a:srgbClr val="545454"/>
                          </a:solidFill>
                          <a:latin typeface="Calibri"/>
                          <a:ea typeface="Calibri"/>
                          <a:cs typeface="Calibri"/>
                          <a:sym typeface="Calibri"/>
                        </a:rPr>
                        <a:t>972</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 Δεν εφαρμόζεται</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Δεν εφαρμόζεται</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66693">
                <a:tc>
                  <a:txBody>
                    <a:bodyPr/>
                    <a:lstStyle/>
                    <a:p>
                      <a:pPr marL="0" marR="0" lvl="0" indent="0" algn="ctr" rtl="0">
                        <a:lnSpc>
                          <a:spcPct val="100000"/>
                        </a:lnSpc>
                        <a:spcBef>
                          <a:spcPts val="0"/>
                        </a:spcBef>
                        <a:spcAft>
                          <a:spcPts val="0"/>
                        </a:spcAft>
                        <a:buNone/>
                      </a:pPr>
                      <a:r>
                        <a:rPr lang="el-GR" sz="1100" u="none" strike="noStrike" cap="none" dirty="0">
                          <a:solidFill>
                            <a:schemeClr val="lt1"/>
                          </a:solidFill>
                          <a:latin typeface="Calibri"/>
                          <a:ea typeface="Calibri"/>
                          <a:cs typeface="Calibri"/>
                          <a:sym typeface="Calibri"/>
                        </a:rPr>
                        <a:t>Επαγγελματική </a:t>
                      </a:r>
                      <a:r>
                        <a:rPr lang="el-GR" sz="1100" u="none" strike="noStrike" cap="none" dirty="0" err="1">
                          <a:solidFill>
                            <a:schemeClr val="lt1"/>
                          </a:solidFill>
                          <a:latin typeface="Calibri"/>
                          <a:ea typeface="Calibri"/>
                          <a:cs typeface="Calibri"/>
                          <a:sym typeface="Calibri"/>
                        </a:rPr>
                        <a:t>Eκπαίδευση</a:t>
                      </a:r>
                      <a:r>
                        <a:rPr lang="el-GR" sz="1100" u="none" strike="noStrike" cap="none" dirty="0">
                          <a:solidFill>
                            <a:schemeClr val="lt1"/>
                          </a:solidFill>
                          <a:latin typeface="Calibri"/>
                          <a:ea typeface="Calibri"/>
                          <a:cs typeface="Calibri"/>
                          <a:sym typeface="Calibri"/>
                        </a:rPr>
                        <a:t> και </a:t>
                      </a:r>
                      <a:r>
                        <a:rPr lang="el-GR" sz="1100" u="none" strike="noStrike" cap="none" dirty="0" err="1">
                          <a:solidFill>
                            <a:schemeClr val="lt1"/>
                          </a:solidFill>
                          <a:latin typeface="Calibri"/>
                          <a:ea typeface="Calibri"/>
                          <a:cs typeface="Calibri"/>
                          <a:sym typeface="Calibri"/>
                        </a:rPr>
                        <a:t>Kατάρτιση</a:t>
                      </a:r>
                      <a:endParaRPr sz="1100" u="none" strike="noStrike" cap="none" dirty="0">
                        <a:solidFill>
                          <a:schemeClr val="lt1"/>
                        </a:solidFill>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None/>
                      </a:pPr>
                      <a:endParaRPr sz="1100" b="1" u="none" strike="noStrike" cap="none" dirty="0">
                        <a:solidFill>
                          <a:srgbClr val="545454"/>
                        </a:solidFill>
                        <a:latin typeface="Calibri"/>
                        <a:ea typeface="Calibri"/>
                        <a:cs typeface="Calibri"/>
                        <a:sym typeface="Calibri"/>
                      </a:endParaRPr>
                    </a:p>
                    <a:p>
                      <a:pPr marL="0" marR="0" lvl="0" indent="0" algn="ctr" rtl="0">
                        <a:lnSpc>
                          <a:spcPct val="100000"/>
                        </a:lnSpc>
                        <a:spcBef>
                          <a:spcPts val="0"/>
                        </a:spcBef>
                        <a:spcAft>
                          <a:spcPts val="0"/>
                        </a:spcAft>
                        <a:buNone/>
                      </a:pPr>
                      <a:r>
                        <a:rPr lang="el-GR" sz="1100" b="1" u="none" strike="noStrike" cap="none" dirty="0">
                          <a:solidFill>
                            <a:srgbClr val="545454"/>
                          </a:solidFill>
                          <a:latin typeface="Calibri"/>
                          <a:ea typeface="Calibri"/>
                          <a:cs typeface="Calibri"/>
                          <a:sym typeface="Calibri"/>
                        </a:rPr>
                        <a:t>€4.055.187 </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€505.781</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€145.586</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77237">
                <a:tc>
                  <a:txBody>
                    <a:bodyPr/>
                    <a:lstStyle/>
                    <a:p>
                      <a:pPr marL="0" marR="0" lvl="0" indent="0" algn="ctr" rtl="0">
                        <a:lnSpc>
                          <a:spcPct val="100000"/>
                        </a:lnSpc>
                        <a:spcBef>
                          <a:spcPts val="0"/>
                        </a:spcBef>
                        <a:spcAft>
                          <a:spcPts val="0"/>
                        </a:spcAft>
                        <a:buNone/>
                      </a:pPr>
                      <a:r>
                        <a:rPr lang="el-GR" sz="1100" u="none" strike="noStrike" cap="none" dirty="0">
                          <a:latin typeface="Calibri"/>
                          <a:ea typeface="Calibri"/>
                          <a:cs typeface="Calibri"/>
                          <a:sym typeface="Calibri"/>
                        </a:rPr>
                        <a:t>Εκπαίδευση </a:t>
                      </a:r>
                      <a:r>
                        <a:rPr lang="el-GR" sz="1100" u="none" strike="noStrike" cap="none" dirty="0" err="1">
                          <a:latin typeface="Calibri"/>
                          <a:ea typeface="Calibri"/>
                          <a:cs typeface="Calibri"/>
                          <a:sym typeface="Calibri"/>
                        </a:rPr>
                        <a:t>Eνηλίκων</a:t>
                      </a:r>
                      <a:endParaRPr sz="11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None/>
                      </a:pPr>
                      <a:r>
                        <a:rPr lang="el-GR" sz="1100" b="1" u="none" strike="noStrike" cap="none" dirty="0">
                          <a:solidFill>
                            <a:srgbClr val="545454"/>
                          </a:solidFill>
                          <a:latin typeface="Calibri"/>
                          <a:ea typeface="Calibri"/>
                          <a:cs typeface="Calibri"/>
                          <a:sym typeface="Calibri"/>
                        </a:rPr>
                        <a:t>€804.770</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 €400.000</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 </a:t>
                      </a:r>
                      <a:endParaRPr sz="1100" b="0" u="none" strike="noStrike" cap="none" dirty="0">
                        <a:solidFill>
                          <a:srgbClr val="545454"/>
                        </a:solidFill>
                        <a:latin typeface="Calibri"/>
                        <a:ea typeface="Calibri"/>
                        <a:cs typeface="Calibri"/>
                        <a:sym typeface="Calibri"/>
                      </a:endParaRPr>
                    </a:p>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€13</a:t>
                      </a:r>
                      <a:r>
                        <a:rPr lang="en-US" sz="1100" b="0" u="none" strike="noStrike" cap="none" dirty="0">
                          <a:solidFill>
                            <a:srgbClr val="545454"/>
                          </a:solidFill>
                          <a:latin typeface="Calibri"/>
                          <a:ea typeface="Calibri"/>
                          <a:cs typeface="Calibri"/>
                          <a:sym typeface="Calibri"/>
                        </a:rPr>
                        <a:t>8</a:t>
                      </a:r>
                      <a:r>
                        <a:rPr lang="el-GR" sz="1100" b="0" u="none" strike="noStrike" cap="none" dirty="0">
                          <a:solidFill>
                            <a:srgbClr val="545454"/>
                          </a:solidFill>
                          <a:latin typeface="Calibri"/>
                          <a:ea typeface="Calibri"/>
                          <a:cs typeface="Calibri"/>
                          <a:sym typeface="Calibri"/>
                        </a:rPr>
                        <a:t>.</a:t>
                      </a:r>
                      <a:r>
                        <a:rPr lang="en-US" sz="1100" b="0" u="none" strike="noStrike" cap="none" dirty="0">
                          <a:solidFill>
                            <a:srgbClr val="545454"/>
                          </a:solidFill>
                          <a:latin typeface="Calibri"/>
                          <a:ea typeface="Calibri"/>
                          <a:cs typeface="Calibri"/>
                          <a:sym typeface="Calibri"/>
                        </a:rPr>
                        <a:t>962</a:t>
                      </a:r>
                      <a:endParaRPr sz="1100" b="0" u="none" strike="noStrike" cap="none" dirty="0">
                        <a:solidFill>
                          <a:srgbClr val="545454"/>
                        </a:solidFill>
                        <a:latin typeface="Calibri"/>
                        <a:ea typeface="Calibri"/>
                        <a:cs typeface="Calibri"/>
                        <a:sym typeface="Calibri"/>
                      </a:endParaRPr>
                    </a:p>
                    <a:p>
                      <a:pPr marL="0" marR="0" lvl="0" indent="0" algn="ctr" rtl="0">
                        <a:lnSpc>
                          <a:spcPct val="100000"/>
                        </a:lnSpc>
                        <a:spcBef>
                          <a:spcPts val="0"/>
                        </a:spcBef>
                        <a:spcAft>
                          <a:spcPts val="0"/>
                        </a:spcAft>
                        <a:buNone/>
                      </a:pP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1245177">
                <a:tc rowSpan="2">
                  <a:txBody>
                    <a:bodyPr/>
                    <a:lstStyle/>
                    <a:p>
                      <a:pPr marL="0" marR="0" lvl="0" indent="0" algn="ctr" rtl="0">
                        <a:lnSpc>
                          <a:spcPct val="100000"/>
                        </a:lnSpc>
                        <a:spcBef>
                          <a:spcPts val="0"/>
                        </a:spcBef>
                        <a:spcAft>
                          <a:spcPts val="0"/>
                        </a:spcAft>
                        <a:buNone/>
                      </a:pPr>
                      <a:r>
                        <a:rPr lang="el-GR" sz="1300" b="1" u="none" strike="noStrike" cap="none" dirty="0">
                          <a:solidFill>
                            <a:srgbClr val="545454"/>
                          </a:solidFill>
                          <a:latin typeface="Calibri"/>
                          <a:ea typeface="Calibri"/>
                          <a:cs typeface="Calibri"/>
                          <a:sym typeface="Calibri"/>
                        </a:rPr>
                        <a:t>Νεολαία </a:t>
                      </a:r>
                      <a:endParaRPr sz="1300" b="1" u="none" strike="noStrike" cap="none" dirty="0">
                        <a:solidFill>
                          <a:srgbClr val="545454"/>
                        </a:solidFill>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CC00"/>
                    </a:solidFill>
                  </a:tcPr>
                </a:tc>
                <a:tc rowSpan="2">
                  <a:txBody>
                    <a:bodyPr/>
                    <a:lstStyle/>
                    <a:p>
                      <a:pPr marL="0" marR="0" lvl="0" indent="0" algn="ctr" rtl="0">
                        <a:lnSpc>
                          <a:spcPct val="100000"/>
                        </a:lnSpc>
                        <a:spcBef>
                          <a:spcPts val="0"/>
                        </a:spcBef>
                        <a:spcAft>
                          <a:spcPts val="0"/>
                        </a:spcAft>
                        <a:buClr>
                          <a:srgbClr val="545454"/>
                        </a:buClr>
                        <a:buSzPts val="1200"/>
                        <a:buFont typeface="Calibri"/>
                        <a:buNone/>
                      </a:pPr>
                      <a:r>
                        <a:rPr lang="el-GR" sz="1300" b="1" u="none" strike="noStrike" cap="none" dirty="0">
                          <a:solidFill>
                            <a:srgbClr val="545454"/>
                          </a:solidFill>
                          <a:latin typeface="Calibri"/>
                          <a:ea typeface="Calibri"/>
                          <a:cs typeface="Calibri"/>
                          <a:sym typeface="Calibri"/>
                        </a:rPr>
                        <a:t>€</a:t>
                      </a:r>
                      <a:r>
                        <a:rPr lang="en-US" sz="1300" b="1" u="none" strike="noStrike" cap="none" dirty="0">
                          <a:solidFill>
                            <a:srgbClr val="545454"/>
                          </a:solidFill>
                          <a:latin typeface="Calibri"/>
                          <a:ea typeface="Calibri"/>
                          <a:cs typeface="Calibri"/>
                          <a:sym typeface="Calibri"/>
                        </a:rPr>
                        <a:t>3</a:t>
                      </a:r>
                      <a:r>
                        <a:rPr lang="el-GR" sz="1300" b="1" u="none" strike="noStrike" cap="none" dirty="0">
                          <a:solidFill>
                            <a:srgbClr val="545454"/>
                          </a:solidFill>
                          <a:latin typeface="Calibri"/>
                          <a:ea typeface="Calibri"/>
                          <a:cs typeface="Calibri"/>
                          <a:sym typeface="Calibri"/>
                        </a:rPr>
                        <a:t>.</a:t>
                      </a:r>
                      <a:r>
                        <a:rPr lang="en-US" sz="1300" b="1" u="none" strike="noStrike" cap="none" dirty="0">
                          <a:solidFill>
                            <a:srgbClr val="545454"/>
                          </a:solidFill>
                          <a:latin typeface="Calibri"/>
                          <a:ea typeface="Calibri"/>
                          <a:cs typeface="Calibri"/>
                          <a:sym typeface="Calibri"/>
                        </a:rPr>
                        <a:t>510</a:t>
                      </a:r>
                      <a:r>
                        <a:rPr lang="el-GR" sz="1300" b="1" u="none" strike="noStrike" cap="none" dirty="0">
                          <a:solidFill>
                            <a:srgbClr val="545454"/>
                          </a:solidFill>
                          <a:latin typeface="Calibri"/>
                          <a:ea typeface="Calibri"/>
                          <a:cs typeface="Calibri"/>
                          <a:sym typeface="Calibri"/>
                        </a:rPr>
                        <a:t>.</a:t>
                      </a:r>
                      <a:r>
                        <a:rPr lang="en-US" sz="1300" b="1" u="none" strike="noStrike" cap="none" dirty="0">
                          <a:solidFill>
                            <a:srgbClr val="545454"/>
                          </a:solidFill>
                          <a:latin typeface="Calibri"/>
                          <a:ea typeface="Calibri"/>
                          <a:cs typeface="Calibri"/>
                          <a:sym typeface="Calibri"/>
                        </a:rPr>
                        <a:t>618</a:t>
                      </a:r>
                    </a:p>
                    <a:p>
                      <a:pPr marL="0" marR="0" lvl="0" indent="0" algn="ctr" rtl="0">
                        <a:lnSpc>
                          <a:spcPct val="100000"/>
                        </a:lnSpc>
                        <a:spcBef>
                          <a:spcPts val="0"/>
                        </a:spcBef>
                        <a:spcAft>
                          <a:spcPts val="0"/>
                        </a:spcAft>
                        <a:buClr>
                          <a:srgbClr val="545454"/>
                        </a:buClr>
                        <a:buSzPts val="1100"/>
                        <a:buFont typeface="Calibri"/>
                        <a:buNone/>
                      </a:pPr>
                      <a:endParaRPr lang="en-US" sz="1100" b="1" u="none" strike="noStrike" cap="none" dirty="0">
                        <a:solidFill>
                          <a:srgbClr val="545454"/>
                        </a:solidFill>
                        <a:latin typeface="Calibri"/>
                        <a:ea typeface="Calibri"/>
                        <a:cs typeface="Calibri"/>
                        <a:sym typeface="Calibri"/>
                      </a:endParaRPr>
                    </a:p>
                    <a:p>
                      <a:pPr marL="0" marR="0" lvl="0" indent="0" algn="ctr" rtl="0">
                        <a:lnSpc>
                          <a:spcPct val="100000"/>
                        </a:lnSpc>
                        <a:spcBef>
                          <a:spcPts val="0"/>
                        </a:spcBef>
                        <a:spcAft>
                          <a:spcPts val="0"/>
                        </a:spcAft>
                        <a:buClr>
                          <a:srgbClr val="545454"/>
                        </a:buClr>
                        <a:buSzPts val="1100"/>
                        <a:buFont typeface="Calibri"/>
                        <a:buNone/>
                      </a:pPr>
                      <a:r>
                        <a:rPr lang="el-GR" sz="1100" b="1" u="none" strike="noStrike" cap="none" dirty="0">
                          <a:solidFill>
                            <a:srgbClr val="545454"/>
                          </a:solidFill>
                          <a:latin typeface="Calibri"/>
                          <a:ea typeface="Calibri"/>
                          <a:cs typeface="Calibri"/>
                          <a:sym typeface="Calibri"/>
                        </a:rPr>
                        <a:t>Κινητικότητα Ατόμων: €2.934.901</a:t>
                      </a:r>
                      <a:endParaRPr lang="en-US" sz="1100" b="1" u="none" strike="noStrike" cap="none" dirty="0">
                        <a:solidFill>
                          <a:srgbClr val="545454"/>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545454"/>
                        </a:buClr>
                        <a:buSzPts val="1100"/>
                        <a:buFont typeface="Calibri"/>
                        <a:buNone/>
                        <a:tabLst/>
                        <a:defRPr/>
                      </a:pPr>
                      <a:r>
                        <a:rPr lang="el-GR" sz="1100" b="1" u="none" strike="noStrike" cap="none" dirty="0">
                          <a:solidFill>
                            <a:srgbClr val="545454"/>
                          </a:solidFill>
                          <a:latin typeface="Calibri"/>
                          <a:ea typeface="Calibri"/>
                          <a:cs typeface="Calibri"/>
                          <a:sym typeface="Calibri"/>
                        </a:rPr>
                        <a:t>Δραστηριότητες Συμμετοχής Νέων: €457,267</a:t>
                      </a:r>
                    </a:p>
                    <a:p>
                      <a:pPr marL="0" marR="0" lvl="0" indent="0" algn="ctr" defTabSz="914400" rtl="0" eaLnBrk="1" fontAlgn="auto" latinLnBrk="0" hangingPunct="1">
                        <a:lnSpc>
                          <a:spcPct val="100000"/>
                        </a:lnSpc>
                        <a:spcBef>
                          <a:spcPts val="0"/>
                        </a:spcBef>
                        <a:spcAft>
                          <a:spcPts val="0"/>
                        </a:spcAft>
                        <a:buClr>
                          <a:srgbClr val="545454"/>
                        </a:buClr>
                        <a:buSzPts val="1100"/>
                        <a:buFont typeface="Calibri"/>
                        <a:buNone/>
                        <a:tabLst/>
                        <a:defRPr/>
                      </a:pPr>
                      <a:endParaRPr lang="en-US" sz="1100" b="1" u="none" strike="noStrike" cap="none" dirty="0">
                        <a:solidFill>
                          <a:srgbClr val="545454"/>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545454"/>
                        </a:buClr>
                        <a:buSzPts val="1200"/>
                        <a:buFont typeface="Calibri"/>
                        <a:buNone/>
                        <a:tabLst/>
                        <a:defRPr/>
                      </a:pPr>
                      <a:r>
                        <a:rPr lang="el-GR" sz="1600" b="1" u="none" strike="noStrike" cap="none" dirty="0">
                          <a:solidFill>
                            <a:srgbClr val="545454"/>
                          </a:solidFill>
                          <a:latin typeface="Calibri"/>
                          <a:ea typeface="Calibri"/>
                          <a:cs typeface="Calibri"/>
                          <a:sym typeface="Calibri"/>
                        </a:rPr>
                        <a:t>Δράση Ένταξης </a:t>
                      </a:r>
                      <a:r>
                        <a:rPr lang="en-US" sz="1600" b="1" u="none" strike="noStrike" cap="none" dirty="0" err="1">
                          <a:solidFill>
                            <a:srgbClr val="545454"/>
                          </a:solidFill>
                          <a:latin typeface="Calibri"/>
                          <a:ea typeface="Calibri"/>
                          <a:cs typeface="Calibri"/>
                          <a:sym typeface="Calibri"/>
                        </a:rPr>
                        <a:t>DiscoverEU</a:t>
                      </a:r>
                      <a:r>
                        <a:rPr lang="en-US" sz="1600" b="1" u="none" strike="noStrike" cap="none" dirty="0">
                          <a:solidFill>
                            <a:srgbClr val="545454"/>
                          </a:solidFill>
                          <a:latin typeface="Calibri"/>
                          <a:ea typeface="Calibri"/>
                          <a:cs typeface="Calibri"/>
                          <a:sym typeface="Calibri"/>
                        </a:rPr>
                        <a:t>: €118.450</a:t>
                      </a: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CC00"/>
                    </a:solidFill>
                  </a:tcPr>
                </a:tc>
                <a:tc>
                  <a:txBody>
                    <a:bodyPr/>
                    <a:lstStyle/>
                    <a:p>
                      <a:pPr marL="0" marR="0" lvl="0" indent="0" algn="ctr" rtl="0">
                        <a:lnSpc>
                          <a:spcPct val="100000"/>
                        </a:lnSpc>
                        <a:spcBef>
                          <a:spcPts val="0"/>
                        </a:spcBef>
                        <a:spcAft>
                          <a:spcPts val="0"/>
                        </a:spcAft>
                        <a:buClr>
                          <a:srgbClr val="545454"/>
                        </a:buClr>
                        <a:buSzPts val="1200"/>
                        <a:buFont typeface="Calibri"/>
                        <a:buNone/>
                      </a:pPr>
                      <a:r>
                        <a:rPr lang="el-GR" sz="1100" b="1" u="none" strike="noStrike" cap="none" dirty="0">
                          <a:solidFill>
                            <a:srgbClr val="545454"/>
                          </a:solidFill>
                          <a:latin typeface="Calibri"/>
                          <a:ea typeface="Calibri"/>
                          <a:cs typeface="Calibri"/>
                          <a:sym typeface="Calibri"/>
                        </a:rPr>
                        <a:t>€991.151</a:t>
                      </a:r>
                      <a:endParaRPr sz="1100" b="1" u="none" strike="noStrike" cap="none" dirty="0">
                        <a:solidFill>
                          <a:srgbClr val="545454"/>
                        </a:solidFill>
                        <a:latin typeface="Calibri"/>
                        <a:ea typeface="Calibri"/>
                        <a:cs typeface="Calibri"/>
                        <a:sym typeface="Calibri"/>
                      </a:endParaRPr>
                    </a:p>
                    <a:p>
                      <a:pPr marL="0" marR="0" lvl="0" indent="0" algn="ctr" rtl="0">
                        <a:lnSpc>
                          <a:spcPct val="100000"/>
                        </a:lnSpc>
                        <a:spcBef>
                          <a:spcPts val="0"/>
                        </a:spcBef>
                        <a:spcAft>
                          <a:spcPts val="0"/>
                        </a:spcAft>
                        <a:buNone/>
                      </a:pPr>
                      <a:endParaRPr sz="1100" b="1"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545454"/>
                        </a:buClr>
                        <a:buSzPts val="1200"/>
                        <a:buFont typeface="Calibri"/>
                        <a:buNone/>
                      </a:pPr>
                      <a:r>
                        <a:rPr lang="el-GR" sz="1100" b="0" u="none" strike="noStrike" cap="none" dirty="0">
                          <a:solidFill>
                            <a:srgbClr val="545454"/>
                          </a:solidFill>
                          <a:latin typeface="Calibri"/>
                          <a:ea typeface="Calibri"/>
                          <a:cs typeface="Calibri"/>
                          <a:sym typeface="Calibri"/>
                        </a:rPr>
                        <a:t>€383.293</a:t>
                      </a:r>
                    </a:p>
                    <a:p>
                      <a:pPr marL="0" marR="0" lvl="0" indent="0" algn="ctr" rtl="0">
                        <a:lnSpc>
                          <a:spcPct val="100000"/>
                        </a:lnSpc>
                        <a:spcBef>
                          <a:spcPts val="0"/>
                        </a:spcBef>
                        <a:spcAft>
                          <a:spcPts val="0"/>
                        </a:spcAft>
                        <a:buNone/>
                      </a:pP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448628">
                <a:tc vMerge="1">
                  <a:txBody>
                    <a:bodyPr/>
                    <a:lstStyle/>
                    <a:p>
                      <a:pPr marL="0" marR="0" lvl="0" indent="0" algn="ctr" rtl="0">
                        <a:lnSpc>
                          <a:spcPct val="100000"/>
                        </a:lnSpc>
                        <a:spcBef>
                          <a:spcPts val="0"/>
                        </a:spcBef>
                        <a:spcAft>
                          <a:spcPts val="0"/>
                        </a:spcAft>
                        <a:buNone/>
                      </a:pPr>
                      <a:endParaRPr sz="12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vMerge="1">
                  <a:txBody>
                    <a:bodyPr/>
                    <a:lstStyle/>
                    <a:p>
                      <a:pPr marL="0" marR="0" lvl="0" indent="0" algn="ctr" defTabSz="914400" rtl="0" eaLnBrk="1" fontAlgn="auto" latinLnBrk="0" hangingPunct="1">
                        <a:lnSpc>
                          <a:spcPct val="100000"/>
                        </a:lnSpc>
                        <a:spcBef>
                          <a:spcPts val="0"/>
                        </a:spcBef>
                        <a:spcAft>
                          <a:spcPts val="0"/>
                        </a:spcAft>
                        <a:buClr>
                          <a:srgbClr val="545454"/>
                        </a:buClr>
                        <a:buSzPts val="1200"/>
                        <a:buFont typeface="Calibri"/>
                        <a:buNone/>
                        <a:tabLst/>
                        <a:defRPr/>
                      </a:pPr>
                      <a:endParaRPr sz="12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u="none" strike="noStrike" cap="none" dirty="0">
                          <a:solidFill>
                            <a:srgbClr val="545454"/>
                          </a:solidFill>
                          <a:latin typeface="Calibri"/>
                          <a:ea typeface="Calibri"/>
                          <a:cs typeface="Calibri"/>
                          <a:sym typeface="Calibri"/>
                        </a:rPr>
                        <a:t> Δεν εφαρμόζεται</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None/>
                      </a:pPr>
                      <a:r>
                        <a:rPr lang="el-GR" sz="1100" u="none" strike="noStrike" cap="none" dirty="0">
                          <a:solidFill>
                            <a:srgbClr val="545454"/>
                          </a:solidFill>
                          <a:latin typeface="Calibri"/>
                          <a:ea typeface="Calibri"/>
                          <a:cs typeface="Calibri"/>
                          <a:sym typeface="Calibri"/>
                        </a:rPr>
                        <a:t> Δεν εφαρμόζεται</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r h="589562">
                <a:tc>
                  <a:txBody>
                    <a:bodyPr/>
                    <a:lstStyle/>
                    <a:p>
                      <a:pPr marL="0" marR="0" lvl="0" indent="0" algn="ctr" rtl="0">
                        <a:lnSpc>
                          <a:spcPct val="100000"/>
                        </a:lnSpc>
                        <a:spcBef>
                          <a:spcPts val="0"/>
                        </a:spcBef>
                        <a:spcAft>
                          <a:spcPts val="0"/>
                        </a:spcAft>
                        <a:buNone/>
                      </a:pPr>
                      <a:r>
                        <a:rPr lang="el-GR" sz="1100" u="none" strike="noStrike" cap="none">
                          <a:latin typeface="Calibri"/>
                          <a:ea typeface="Calibri"/>
                          <a:cs typeface="Calibri"/>
                          <a:sym typeface="Calibri"/>
                        </a:rPr>
                        <a:t>Αθλητισμός </a:t>
                      </a:r>
                      <a:endParaRPr sz="1100" u="none" strike="noStrike" cap="none">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None/>
                      </a:pPr>
                      <a:r>
                        <a:rPr lang="el-GR" sz="1100" b="1" u="none" strike="noStrike" cap="none" dirty="0">
                          <a:solidFill>
                            <a:srgbClr val="545454"/>
                          </a:solidFill>
                          <a:latin typeface="Calibri"/>
                          <a:ea typeface="Calibri"/>
                          <a:cs typeface="Calibri"/>
                          <a:sym typeface="Calibri"/>
                        </a:rPr>
                        <a:t>€74.708 </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u="none" strike="noStrike" cap="none" dirty="0">
                          <a:solidFill>
                            <a:srgbClr val="545454"/>
                          </a:solidFill>
                          <a:latin typeface="Calibri"/>
                          <a:ea typeface="Calibri"/>
                          <a:cs typeface="Calibri"/>
                          <a:sym typeface="Calibri"/>
                        </a:rPr>
                        <a:t>Δεν εφαρμόζεται</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u="none" strike="noStrike" cap="none" dirty="0">
                          <a:solidFill>
                            <a:srgbClr val="545454"/>
                          </a:solidFill>
                          <a:latin typeface="Calibri"/>
                          <a:ea typeface="Calibri"/>
                          <a:cs typeface="Calibri"/>
                          <a:sym typeface="Calibri"/>
                        </a:rPr>
                        <a:t> Δεν εφαρμόζεται</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2641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99187" y="3429000"/>
            <a:ext cx="7993626" cy="1307691"/>
          </a:xfrm>
        </p:spPr>
        <p:txBody>
          <a:bodyPr>
            <a:noAutofit/>
          </a:bodyPr>
          <a:lstStyle/>
          <a:p>
            <a:pPr>
              <a:lnSpc>
                <a:spcPct val="110000"/>
              </a:lnSpc>
            </a:pPr>
            <a:r>
              <a:rPr lang="en-US" sz="3400" b="1" dirty="0" err="1">
                <a:solidFill>
                  <a:srgbClr val="009999"/>
                </a:solidFill>
                <a:latin typeface="Roboto" panose="02000000000000000000" pitchFamily="2" charset="0"/>
                <a:ea typeface="Roboto" panose="02000000000000000000" pitchFamily="2" charset="0"/>
              </a:rPr>
              <a:t>DiscoverEU</a:t>
            </a:r>
            <a:r>
              <a:rPr lang="el-GR" sz="3400" b="1" dirty="0">
                <a:solidFill>
                  <a:srgbClr val="009999"/>
                </a:solidFill>
                <a:latin typeface="Roboto" panose="02000000000000000000" pitchFamily="2" charset="0"/>
                <a:ea typeface="Roboto" panose="02000000000000000000" pitchFamily="2" charset="0"/>
              </a:rPr>
              <a:t> </a:t>
            </a:r>
            <a:endParaRPr lang="en-US" sz="3400" b="1" dirty="0">
              <a:solidFill>
                <a:srgbClr val="009999"/>
              </a:solidFill>
              <a:latin typeface="Roboto" panose="02000000000000000000" pitchFamily="2" charset="0"/>
              <a:ea typeface="Roboto" panose="02000000000000000000" pitchFamily="2" charset="0"/>
            </a:endParaRPr>
          </a:p>
          <a:p>
            <a:pPr>
              <a:lnSpc>
                <a:spcPct val="110000"/>
              </a:lnSpc>
            </a:pPr>
            <a:r>
              <a:rPr lang="el-GR" sz="3400" b="1" dirty="0">
                <a:solidFill>
                  <a:srgbClr val="009999"/>
                </a:solidFill>
                <a:latin typeface="Roboto" panose="02000000000000000000" pitchFamily="2" charset="0"/>
                <a:ea typeface="Roboto" panose="02000000000000000000" pitchFamily="2" charset="0"/>
              </a:rPr>
              <a:t>Γενική Πρόσκληση &amp; Δράση Ένταξης</a:t>
            </a:r>
            <a:endParaRPr lang="en-US" sz="3400" b="1" dirty="0">
              <a:solidFill>
                <a:srgbClr val="009999"/>
              </a:solidFill>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093A16E2-36E7-3ADD-522F-F766043CC9D8}"/>
              </a:ext>
            </a:extLst>
          </p:cNvPr>
          <p:cNvSpPr txBox="1"/>
          <p:nvPr/>
        </p:nvSpPr>
        <p:spPr>
          <a:xfrm>
            <a:off x="3355378" y="4736691"/>
            <a:ext cx="5481244" cy="461665"/>
          </a:xfrm>
          <a:prstGeom prst="rect">
            <a:avLst/>
          </a:prstGeom>
          <a:noFill/>
        </p:spPr>
        <p:txBody>
          <a:bodyPr wrap="none" rtlCol="0">
            <a:spAutoFit/>
          </a:bodyPr>
          <a:lstStyle/>
          <a:p>
            <a:r>
              <a:rPr lang="el-GR" sz="2400" b="1" dirty="0">
                <a:solidFill>
                  <a:srgbClr val="545454"/>
                </a:solidFill>
              </a:rPr>
              <a:t>Παρουσίαση Ενημέρωσης</a:t>
            </a:r>
            <a:r>
              <a:rPr lang="en-US" sz="2400" b="1" dirty="0">
                <a:solidFill>
                  <a:srgbClr val="545454"/>
                </a:solidFill>
              </a:rPr>
              <a:t>| Info Day</a:t>
            </a:r>
            <a:r>
              <a:rPr lang="el-GR" sz="2400" b="1" dirty="0">
                <a:solidFill>
                  <a:srgbClr val="545454"/>
                </a:solidFill>
              </a:rPr>
              <a:t> 202</a:t>
            </a:r>
            <a:r>
              <a:rPr lang="en-US" sz="2400" b="1" dirty="0">
                <a:solidFill>
                  <a:srgbClr val="545454"/>
                </a:solidFill>
              </a:rPr>
              <a:t>5</a:t>
            </a:r>
          </a:p>
        </p:txBody>
      </p:sp>
    </p:spTree>
    <p:extLst>
      <p:ext uri="{BB962C8B-B14F-4D97-AF65-F5344CB8AC3E}">
        <p14:creationId xmlns:p14="http://schemas.microsoft.com/office/powerpoint/2010/main" val="257263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pPr>
              <a:lnSpc>
                <a:spcPts val="2667"/>
              </a:lnSpc>
            </a:pPr>
            <a:r>
              <a:rPr lang="el-GR" sz="3600" b="1" dirty="0">
                <a:solidFill>
                  <a:srgbClr val="009999"/>
                </a:solidFill>
                <a:latin typeface="Kollektif Bold"/>
              </a:rPr>
              <a:t>ΕΠΙΛΕΞΙΜΟΙ ΣΥΜΜΕΤΕΧΟΝΤΕΣ ΟΡΓΑΝΙΣΜΟΙ</a:t>
            </a:r>
            <a:endParaRPr lang="en-US" sz="3600" b="1" dirty="0">
              <a:solidFill>
                <a:srgbClr val="009999"/>
              </a:solidFill>
              <a:latin typeface="Kollektif Bold"/>
            </a:endParaRPr>
          </a:p>
        </p:txBody>
      </p:sp>
      <p:sp>
        <p:nvSpPr>
          <p:cNvPr id="2" name="TextBox 1">
            <a:extLst>
              <a:ext uri="{FF2B5EF4-FFF2-40B4-BE49-F238E27FC236}">
                <a16:creationId xmlns:a16="http://schemas.microsoft.com/office/drawing/2014/main" id="{06909255-1849-2A6E-2387-F0B35288B3EB}"/>
              </a:ext>
            </a:extLst>
          </p:cNvPr>
          <p:cNvSpPr txBox="1"/>
          <p:nvPr/>
        </p:nvSpPr>
        <p:spPr>
          <a:xfrm>
            <a:off x="1236347" y="2294861"/>
            <a:ext cx="7926496" cy="2862322"/>
          </a:xfrm>
          <a:prstGeom prst="rect">
            <a:avLst/>
          </a:prstGeom>
          <a:noFill/>
        </p:spPr>
        <p:txBody>
          <a:bodyPr wrap="square" rtlCol="0">
            <a:spAutoFit/>
          </a:bodyPr>
          <a:lstStyle/>
          <a:p>
            <a:pPr algn="l"/>
            <a:r>
              <a:rPr lang="el-GR" b="1" i="0" dirty="0">
                <a:solidFill>
                  <a:srgbClr val="545454"/>
                </a:solidFill>
                <a:effectLst/>
              </a:rPr>
              <a:t>Ποιοι μπορούν να υποβάλουν αίτηση;</a:t>
            </a:r>
          </a:p>
          <a:p>
            <a:pPr algn="l"/>
            <a:r>
              <a:rPr lang="el-GR" dirty="0">
                <a:solidFill>
                  <a:srgbClr val="545454"/>
                </a:solidFill>
              </a:rPr>
              <a:t>Φορείς</a:t>
            </a:r>
            <a:r>
              <a:rPr lang="en-US" dirty="0">
                <a:solidFill>
                  <a:srgbClr val="545454"/>
                </a:solidFill>
              </a:rPr>
              <a:t> </a:t>
            </a:r>
            <a:r>
              <a:rPr lang="el-GR" dirty="0">
                <a:solidFill>
                  <a:srgbClr val="545454"/>
                </a:solidFill>
              </a:rPr>
              <a:t>που εδρεύουν σε </a:t>
            </a:r>
            <a:r>
              <a:rPr lang="el-GR" b="1" dirty="0">
                <a:solidFill>
                  <a:srgbClr val="545454"/>
                </a:solidFill>
              </a:rPr>
              <a:t>κράτος μέλος της ΕΕ </a:t>
            </a:r>
            <a:r>
              <a:rPr lang="el-GR" dirty="0">
                <a:solidFill>
                  <a:srgbClr val="545454"/>
                </a:solidFill>
              </a:rPr>
              <a:t>ή σε </a:t>
            </a:r>
            <a:r>
              <a:rPr lang="el-GR" b="1" dirty="0">
                <a:solidFill>
                  <a:srgbClr val="545454"/>
                </a:solidFill>
              </a:rPr>
              <a:t>τρίτη χώρα συνδεδεμένη </a:t>
            </a:r>
            <a:r>
              <a:rPr lang="el-GR" dirty="0">
                <a:solidFill>
                  <a:srgbClr val="545454"/>
                </a:solidFill>
              </a:rPr>
              <a:t>με το πρόγραμμα Ε+ που μπορεί να ανήκουν σε μια από τις εξής κατηγορίες</a:t>
            </a:r>
            <a:r>
              <a:rPr lang="en-US" dirty="0">
                <a:solidFill>
                  <a:srgbClr val="545454"/>
                </a:solidFill>
              </a:rPr>
              <a:t>:</a:t>
            </a:r>
            <a:endParaRPr lang="el-GR" dirty="0">
              <a:solidFill>
                <a:srgbClr val="545454"/>
              </a:solidFill>
            </a:endParaRPr>
          </a:p>
          <a:p>
            <a:pPr algn="l"/>
            <a:endParaRPr lang="el-GR" dirty="0">
              <a:solidFill>
                <a:srgbClr val="545454"/>
              </a:solidFill>
            </a:endParaRPr>
          </a:p>
          <a:p>
            <a:pPr marL="285750" indent="-285750" algn="l">
              <a:buFont typeface="Arial" panose="020B0604020202020204" pitchFamily="34" charset="0"/>
              <a:buChar char="•"/>
            </a:pPr>
            <a:r>
              <a:rPr lang="el-GR" dirty="0">
                <a:solidFill>
                  <a:srgbClr val="545454"/>
                </a:solidFill>
              </a:rPr>
              <a:t>Μη κερδοσκοπική οργάνωση, ένωση, ΜΚΟ</a:t>
            </a:r>
          </a:p>
          <a:p>
            <a:pPr marL="285750" indent="-285750" algn="l">
              <a:buFont typeface="Arial" panose="020B0604020202020204" pitchFamily="34" charset="0"/>
              <a:buChar char="•"/>
            </a:pPr>
            <a:r>
              <a:rPr lang="el-GR" dirty="0">
                <a:solidFill>
                  <a:srgbClr val="545454"/>
                </a:solidFill>
              </a:rPr>
              <a:t>Δημόσιος φορέας σε τοπικό, περιφερειακό, εθνικό επίπεδο</a:t>
            </a:r>
          </a:p>
          <a:p>
            <a:pPr marL="285750" indent="-285750">
              <a:buFont typeface="Arial" panose="020B0604020202020204" pitchFamily="34" charset="0"/>
              <a:buChar char="•"/>
            </a:pPr>
            <a:r>
              <a:rPr lang="el-GR" dirty="0">
                <a:solidFill>
                  <a:srgbClr val="545454"/>
                </a:solidFill>
              </a:rPr>
              <a:t>Κοινωνική επιχείρηση </a:t>
            </a:r>
            <a:r>
              <a:rPr lang="el-GR" b="0" i="0" dirty="0">
                <a:solidFill>
                  <a:srgbClr val="545454"/>
                </a:solidFill>
                <a:effectLst/>
              </a:rPr>
              <a:t>(</a:t>
            </a:r>
            <a:r>
              <a:rPr lang="en-US" b="0" i="0" dirty="0">
                <a:solidFill>
                  <a:srgbClr val="545454"/>
                </a:solidFill>
                <a:effectLst/>
              </a:rPr>
              <a:t>Social Enterprise) </a:t>
            </a:r>
            <a:endParaRPr lang="el-GR" dirty="0">
              <a:solidFill>
                <a:srgbClr val="545454"/>
              </a:solidFill>
            </a:endParaRPr>
          </a:p>
          <a:p>
            <a:pPr marL="285750" indent="-285750" algn="l">
              <a:buFont typeface="Arial" panose="020B0604020202020204" pitchFamily="34" charset="0"/>
              <a:buChar char="•"/>
            </a:pPr>
            <a:r>
              <a:rPr lang="el-GR" dirty="0">
                <a:solidFill>
                  <a:srgbClr val="545454"/>
                </a:solidFill>
              </a:rPr>
              <a:t>Κερδοσκοπικός φορέας που δραστηριοποιείται στον τομέα της εταιρικής κοινωνικής ευθύνης</a:t>
            </a:r>
          </a:p>
          <a:p>
            <a:pPr marL="285750" indent="-285750" algn="l">
              <a:buFont typeface="Arial" panose="020B0604020202020204" pitchFamily="34" charset="0"/>
              <a:buChar char="•"/>
            </a:pPr>
            <a:r>
              <a:rPr lang="el-GR" dirty="0">
                <a:solidFill>
                  <a:srgbClr val="545454"/>
                </a:solidFill>
              </a:rPr>
              <a:t>Άτυπη ομάδα νεολαίας</a:t>
            </a:r>
          </a:p>
        </p:txBody>
      </p:sp>
      <p:sp>
        <p:nvSpPr>
          <p:cNvPr id="5" name="TextBox 4">
            <a:extLst>
              <a:ext uri="{FF2B5EF4-FFF2-40B4-BE49-F238E27FC236}">
                <a16:creationId xmlns:a16="http://schemas.microsoft.com/office/drawing/2014/main" id="{C51461A5-FBBA-7FF7-405A-A8BA7B9F67E3}"/>
              </a:ext>
            </a:extLst>
          </p:cNvPr>
          <p:cNvSpPr txBox="1"/>
          <p:nvPr/>
        </p:nvSpPr>
        <p:spPr>
          <a:xfrm>
            <a:off x="9285606" y="2959050"/>
            <a:ext cx="2427889" cy="1253960"/>
          </a:xfrm>
          <a:prstGeom prst="roundRect">
            <a:avLst/>
          </a:prstGeom>
          <a:noFill/>
          <a:ln w="28575">
            <a:solidFill>
              <a:srgbClr val="F35B31"/>
            </a:solidFill>
          </a:ln>
        </p:spPr>
        <p:txBody>
          <a:bodyPr wrap="square" rtlCol="0">
            <a:spAutoFit/>
          </a:bodyPr>
          <a:lstStyle/>
          <a:p>
            <a:pPr algn="ctr">
              <a:lnSpc>
                <a:spcPct val="115000"/>
              </a:lnSpc>
              <a:spcAft>
                <a:spcPts val="1000"/>
              </a:spcAft>
            </a:pPr>
            <a:r>
              <a:rPr lang="el-GR" sz="2000" dirty="0">
                <a:solidFill>
                  <a:srgbClr val="545454"/>
                </a:solidFill>
                <a:effectLst/>
                <a:ea typeface="Calibri" panose="020F0502020204030204" pitchFamily="34" charset="0"/>
                <a:cs typeface="Mangal" panose="02040503050203030202" pitchFamily="18" charset="0"/>
              </a:rPr>
              <a:t>Μπορεί να συμμετέχει </a:t>
            </a:r>
            <a:r>
              <a:rPr lang="el-GR" sz="2000" b="1" dirty="0">
                <a:solidFill>
                  <a:srgbClr val="545454"/>
                </a:solidFill>
                <a:effectLst/>
                <a:ea typeface="Calibri" panose="020F0502020204030204" pitchFamily="34" charset="0"/>
                <a:cs typeface="Mangal" panose="02040503050203030202" pitchFamily="18" charset="0"/>
              </a:rPr>
              <a:t>μόνο ένας </a:t>
            </a:r>
            <a:r>
              <a:rPr lang="el-GR" sz="2000" dirty="0">
                <a:solidFill>
                  <a:srgbClr val="545454"/>
                </a:solidFill>
                <a:effectLst/>
                <a:ea typeface="Calibri" panose="020F0502020204030204" pitchFamily="34" charset="0"/>
                <a:cs typeface="Mangal" panose="02040503050203030202" pitchFamily="18" charset="0"/>
              </a:rPr>
              <a:t>φορέας.</a:t>
            </a:r>
            <a:endParaRPr lang="en-US" sz="2000" dirty="0">
              <a:solidFill>
                <a:srgbClr val="545454"/>
              </a:solidFill>
              <a:effectLst/>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730367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389"/>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197322" y="861816"/>
            <a:ext cx="9252155" cy="736958"/>
          </a:xfrm>
        </p:spPr>
        <p:txBody>
          <a:bodyPr>
            <a:normAutofit/>
          </a:bodyPr>
          <a:lstStyle/>
          <a:p>
            <a:pPr>
              <a:lnSpc>
                <a:spcPts val="2667"/>
              </a:lnSpc>
            </a:pPr>
            <a:r>
              <a:rPr lang="el-GR" sz="3600" b="1" dirty="0">
                <a:solidFill>
                  <a:srgbClr val="009999"/>
                </a:solidFill>
                <a:latin typeface="Kollektif Bold"/>
              </a:rPr>
              <a:t>ΕΠΙΛΕΞΙΜΟΙ ΣΥΜΜΕΤΕΧΟΝΤΕΣ</a:t>
            </a:r>
            <a:r>
              <a:rPr lang="en-US" sz="3600" b="1" dirty="0">
                <a:solidFill>
                  <a:srgbClr val="009999"/>
                </a:solidFill>
                <a:latin typeface="Kollektif Bold"/>
              </a:rPr>
              <a:t>  </a:t>
            </a:r>
            <a:r>
              <a:rPr lang="el-GR" sz="3600" b="1" dirty="0">
                <a:solidFill>
                  <a:srgbClr val="009999"/>
                </a:solidFill>
                <a:latin typeface="Kollektif Bold"/>
              </a:rPr>
              <a:t> </a:t>
            </a:r>
            <a:endParaRPr lang="en-US" sz="3600" b="1" dirty="0">
              <a:solidFill>
                <a:srgbClr val="009999"/>
              </a:solidFill>
              <a:latin typeface="Kollektif Bold"/>
            </a:endParaRPr>
          </a:p>
        </p:txBody>
      </p:sp>
      <p:sp>
        <p:nvSpPr>
          <p:cNvPr id="2" name="TextBox 1">
            <a:extLst>
              <a:ext uri="{FF2B5EF4-FFF2-40B4-BE49-F238E27FC236}">
                <a16:creationId xmlns:a16="http://schemas.microsoft.com/office/drawing/2014/main" id="{67C6C0B9-2E9B-D9F1-98E3-AEDD4BCDF562}"/>
              </a:ext>
            </a:extLst>
          </p:cNvPr>
          <p:cNvSpPr txBox="1"/>
          <p:nvPr/>
        </p:nvSpPr>
        <p:spPr>
          <a:xfrm>
            <a:off x="1197322" y="1598774"/>
            <a:ext cx="8208298" cy="3970318"/>
          </a:xfrm>
          <a:prstGeom prst="rect">
            <a:avLst/>
          </a:prstGeom>
          <a:noFill/>
        </p:spPr>
        <p:txBody>
          <a:bodyPr wrap="square" rtlCol="0">
            <a:spAutoFit/>
          </a:bodyPr>
          <a:lstStyle/>
          <a:p>
            <a:pPr algn="just"/>
            <a:r>
              <a:rPr lang="el-GR" b="1" i="0" dirty="0">
                <a:solidFill>
                  <a:srgbClr val="545454"/>
                </a:solidFill>
                <a:effectLst/>
              </a:rPr>
              <a:t>Ποια άτομα μπορούν να ταξιδέψουν σε ένα σχέδιο;</a:t>
            </a:r>
            <a:endParaRPr lang="el-GR" b="1" dirty="0">
              <a:solidFill>
                <a:srgbClr val="545454"/>
              </a:solidFill>
            </a:endParaRPr>
          </a:p>
          <a:p>
            <a:pPr algn="just"/>
            <a:endParaRPr lang="el-GR" b="1" i="0" dirty="0">
              <a:solidFill>
                <a:srgbClr val="545454"/>
              </a:solidFill>
              <a:effectLst/>
            </a:endParaRPr>
          </a:p>
          <a:p>
            <a:pPr marL="285750" indent="-285750" algn="just">
              <a:buFont typeface="Arial" panose="020B0604020202020204" pitchFamily="34" charset="0"/>
              <a:buChar char="•"/>
            </a:pPr>
            <a:r>
              <a:rPr lang="el-GR" b="1" i="0" dirty="0">
                <a:solidFill>
                  <a:srgbClr val="545454"/>
                </a:solidFill>
                <a:effectLst/>
              </a:rPr>
              <a:t>Νέοι</a:t>
            </a:r>
            <a:r>
              <a:rPr lang="en-US" b="1" i="0" dirty="0">
                <a:solidFill>
                  <a:srgbClr val="545454"/>
                </a:solidFill>
                <a:effectLst/>
              </a:rPr>
              <a:t> </a:t>
            </a:r>
            <a:r>
              <a:rPr lang="el-GR" b="1" i="0" dirty="0">
                <a:solidFill>
                  <a:srgbClr val="545454"/>
                </a:solidFill>
                <a:effectLst/>
              </a:rPr>
              <a:t>και νέες με λιγότερες ευκαιρίες ηλικίας</a:t>
            </a:r>
            <a:r>
              <a:rPr lang="el-GR" i="0" dirty="0">
                <a:solidFill>
                  <a:srgbClr val="545454"/>
                </a:solidFill>
                <a:effectLst/>
              </a:rPr>
              <a:t> </a:t>
            </a:r>
            <a:r>
              <a:rPr lang="el-GR" b="1" i="0" dirty="0">
                <a:solidFill>
                  <a:srgbClr val="545454"/>
                </a:solidFill>
                <a:effectLst/>
              </a:rPr>
              <a:t>18  - 21 ετών (</a:t>
            </a:r>
            <a:r>
              <a:rPr lang="el-GR" b="1" dirty="0">
                <a:solidFill>
                  <a:srgbClr val="545454"/>
                </a:solidFill>
              </a:rPr>
              <a:t>κατά την έναρξη της δραστηριότητας)</a:t>
            </a:r>
            <a:r>
              <a:rPr lang="el-GR" i="0" dirty="0">
                <a:solidFill>
                  <a:srgbClr val="545454"/>
                </a:solidFill>
                <a:effectLst/>
              </a:rPr>
              <a:t>, που διαμένουν </a:t>
            </a:r>
            <a:r>
              <a:rPr lang="el-GR" dirty="0" err="1">
                <a:solidFill>
                  <a:srgbClr val="545454"/>
                </a:solidFill>
              </a:rPr>
              <a:t>ν</a:t>
            </a:r>
            <a:r>
              <a:rPr lang="el-GR" i="0" dirty="0" err="1">
                <a:solidFill>
                  <a:srgbClr val="545454"/>
                </a:solidFill>
                <a:effectLst/>
              </a:rPr>
              <a:t>όνιμα</a:t>
            </a:r>
            <a:r>
              <a:rPr lang="el-GR" i="0" dirty="0">
                <a:solidFill>
                  <a:srgbClr val="545454"/>
                </a:solidFill>
                <a:effectLst/>
              </a:rPr>
              <a:t> στις χώρες του οργανισμού αποστολής τους. </a:t>
            </a:r>
            <a:endParaRPr lang="el-GR" dirty="0">
              <a:solidFill>
                <a:srgbClr val="545454"/>
              </a:solidFill>
            </a:endParaRPr>
          </a:p>
          <a:p>
            <a:pPr marL="285750" indent="-285750" algn="just">
              <a:buFont typeface="Arial" panose="020B0604020202020204" pitchFamily="34" charset="0"/>
              <a:buChar char="•"/>
            </a:pPr>
            <a:r>
              <a:rPr lang="el-GR" b="0" i="0" dirty="0">
                <a:solidFill>
                  <a:srgbClr val="545454"/>
                </a:solidFill>
                <a:effectLst/>
              </a:rPr>
              <a:t>Οι επικεφαλής ομάδων και οι συντονιστές που συμμετέχουν πρέπει να είναι τουλάχιστον 18 ετών</a:t>
            </a:r>
            <a:r>
              <a:rPr lang="el-GR" dirty="0">
                <a:solidFill>
                  <a:srgbClr val="545454"/>
                </a:solidFill>
              </a:rPr>
              <a:t>.</a:t>
            </a:r>
            <a:endParaRPr lang="el-GR" b="0" i="0" dirty="0">
              <a:solidFill>
                <a:srgbClr val="545454"/>
              </a:solidFill>
              <a:effectLst/>
            </a:endParaRPr>
          </a:p>
          <a:p>
            <a:pPr algn="just"/>
            <a:endParaRPr lang="el-GR" b="0" i="0" dirty="0">
              <a:solidFill>
                <a:srgbClr val="545454"/>
              </a:solidFill>
              <a:effectLst/>
            </a:endParaRPr>
          </a:p>
          <a:p>
            <a:pPr algn="just"/>
            <a:r>
              <a:rPr lang="el-GR" b="1" i="0" dirty="0">
                <a:solidFill>
                  <a:srgbClr val="545454"/>
                </a:solidFill>
                <a:effectLst/>
              </a:rPr>
              <a:t>Αριθμός συμμετεχόντων και σύνθεση εθνικών ομάδων</a:t>
            </a:r>
            <a:r>
              <a:rPr lang="en-US" b="1" i="0" dirty="0">
                <a:solidFill>
                  <a:srgbClr val="545454"/>
                </a:solidFill>
                <a:effectLst/>
              </a:rPr>
              <a:t>: </a:t>
            </a:r>
            <a:endParaRPr lang="el-GR" b="1" i="0" dirty="0">
              <a:solidFill>
                <a:srgbClr val="545454"/>
              </a:solidFill>
              <a:effectLst/>
            </a:endParaRPr>
          </a:p>
          <a:p>
            <a:pPr algn="just"/>
            <a:endParaRPr lang="el-GR" b="1" i="0" dirty="0">
              <a:solidFill>
                <a:srgbClr val="545454"/>
              </a:solidFill>
              <a:effectLst/>
            </a:endParaRPr>
          </a:p>
          <a:p>
            <a:pPr algn="just"/>
            <a:r>
              <a:rPr lang="el-GR" b="1" i="0" dirty="0">
                <a:solidFill>
                  <a:srgbClr val="545454"/>
                </a:solidFill>
                <a:effectLst/>
              </a:rPr>
              <a:t>Από 1 έως και 5 συμμετέχοντες </a:t>
            </a:r>
            <a:r>
              <a:rPr lang="el-GR" b="0" i="0" dirty="0">
                <a:solidFill>
                  <a:srgbClr val="545454"/>
                </a:solidFill>
                <a:effectLst/>
              </a:rPr>
              <a:t>ανά μετακίνηση (δεν λαμβάνονται </a:t>
            </a:r>
            <a:r>
              <a:rPr lang="el-GR" i="0" dirty="0">
                <a:solidFill>
                  <a:srgbClr val="545454"/>
                </a:solidFill>
                <a:effectLst/>
              </a:rPr>
              <a:t>υπόψη οι επικεφαλής ομάδων, οι συντονιστές και οι συνοδοί – μέχρι 2 για κάθε άτομο).</a:t>
            </a:r>
            <a:r>
              <a:rPr lang="el-GR" dirty="0">
                <a:solidFill>
                  <a:srgbClr val="545454"/>
                </a:solidFill>
              </a:rPr>
              <a:t> </a:t>
            </a:r>
          </a:p>
          <a:p>
            <a:pPr algn="just"/>
            <a:endParaRPr lang="el-GR" b="0" i="0" dirty="0">
              <a:solidFill>
                <a:srgbClr val="545454"/>
              </a:solidFill>
              <a:effectLst/>
            </a:endParaRPr>
          </a:p>
          <a:p>
            <a:pPr algn="just"/>
            <a:r>
              <a:rPr lang="el-GR" b="0" i="0" dirty="0">
                <a:solidFill>
                  <a:srgbClr val="545454"/>
                </a:solidFill>
                <a:effectLst/>
              </a:rPr>
              <a:t>Οι ομάδες μπορούν να ταξιδεύουν μόνες τους ή με </a:t>
            </a:r>
            <a:r>
              <a:rPr lang="el-GR" b="1" i="0" dirty="0">
                <a:solidFill>
                  <a:srgbClr val="545454"/>
                </a:solidFill>
                <a:effectLst/>
              </a:rPr>
              <a:t>συνοδό</a:t>
            </a:r>
            <a:r>
              <a:rPr lang="el-GR" b="0" i="0" dirty="0">
                <a:solidFill>
                  <a:srgbClr val="545454"/>
                </a:solidFill>
                <a:effectLst/>
              </a:rPr>
              <a:t>. </a:t>
            </a:r>
          </a:p>
        </p:txBody>
      </p:sp>
      <p:pic>
        <p:nvPicPr>
          <p:cNvPr id="5" name="Graphic 4" descr="A puzzle">
            <a:extLst>
              <a:ext uri="{FF2B5EF4-FFF2-40B4-BE49-F238E27FC236}">
                <a16:creationId xmlns:a16="http://schemas.microsoft.com/office/drawing/2014/main" id="{744F693E-AD2D-9C3B-93C6-C0DA6C5135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89719">
            <a:off x="9033860" y="1627894"/>
            <a:ext cx="3451435" cy="3451435"/>
          </a:xfrm>
          <a:prstGeom prst="rect">
            <a:avLst/>
          </a:prstGeom>
        </p:spPr>
      </p:pic>
    </p:spTree>
    <p:extLst>
      <p:ext uri="{BB962C8B-B14F-4D97-AF65-F5344CB8AC3E}">
        <p14:creationId xmlns:p14="http://schemas.microsoft.com/office/powerpoint/2010/main" val="839607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pPr>
              <a:lnSpc>
                <a:spcPts val="2667"/>
              </a:lnSpc>
            </a:pPr>
            <a:r>
              <a:rPr lang="el-GR" sz="3600" b="1" dirty="0">
                <a:solidFill>
                  <a:srgbClr val="009999"/>
                </a:solidFill>
                <a:latin typeface="Kollektif Bold"/>
              </a:rPr>
              <a:t>ΑΤΟΜΑ ΜΕ ΛΙΓΟΤΕΡΕΣ ΕΥΚΑΙΡΙΕΣ</a:t>
            </a:r>
            <a:endParaRPr lang="en-US" sz="3600" b="1" dirty="0">
              <a:solidFill>
                <a:srgbClr val="009999"/>
              </a:solidFill>
              <a:latin typeface="Kollektif Bold"/>
            </a:endParaRPr>
          </a:p>
        </p:txBody>
      </p:sp>
      <p:sp>
        <p:nvSpPr>
          <p:cNvPr id="2" name="TextBox 1">
            <a:extLst>
              <a:ext uri="{FF2B5EF4-FFF2-40B4-BE49-F238E27FC236}">
                <a16:creationId xmlns:a16="http://schemas.microsoft.com/office/drawing/2014/main" id="{67C6C0B9-2E9B-D9F1-98E3-AEDD4BCDF562}"/>
              </a:ext>
            </a:extLst>
          </p:cNvPr>
          <p:cNvSpPr txBox="1"/>
          <p:nvPr/>
        </p:nvSpPr>
        <p:spPr>
          <a:xfrm>
            <a:off x="1091380" y="1848004"/>
            <a:ext cx="9637580" cy="3770263"/>
          </a:xfrm>
          <a:prstGeom prst="rect">
            <a:avLst/>
          </a:prstGeom>
          <a:noFill/>
        </p:spPr>
        <p:txBody>
          <a:bodyPr wrap="square" rtlCol="0">
            <a:spAutoFit/>
          </a:bodyPr>
          <a:lstStyle/>
          <a:p>
            <a:pPr algn="just"/>
            <a:r>
              <a:rPr lang="el-GR" sz="1700" b="1" i="0" dirty="0">
                <a:solidFill>
                  <a:srgbClr val="545454"/>
                </a:solidFill>
                <a:effectLst/>
              </a:rPr>
              <a:t>Οδηγός </a:t>
            </a:r>
            <a:r>
              <a:rPr lang="en-US" sz="1700" b="1" i="0" dirty="0">
                <a:solidFill>
                  <a:srgbClr val="545454"/>
                </a:solidFill>
                <a:effectLst/>
              </a:rPr>
              <a:t>Erasmus+</a:t>
            </a:r>
            <a:endParaRPr lang="el-GR" sz="1700" b="1" i="0" dirty="0">
              <a:solidFill>
                <a:srgbClr val="545454"/>
              </a:solidFill>
              <a:effectLst/>
            </a:endParaRPr>
          </a:p>
          <a:p>
            <a:pPr algn="just"/>
            <a:endParaRPr lang="el-GR" sz="1700" b="1" i="1" dirty="0">
              <a:solidFill>
                <a:srgbClr val="545454"/>
              </a:solidFill>
              <a:effectLst/>
            </a:endParaRPr>
          </a:p>
          <a:p>
            <a:pPr algn="just"/>
            <a:r>
              <a:rPr lang="el-GR" sz="1700" i="1" dirty="0">
                <a:solidFill>
                  <a:srgbClr val="545454"/>
                </a:solidFill>
              </a:rPr>
              <a:t>«</a:t>
            </a:r>
            <a:r>
              <a:rPr lang="en-US" sz="1700" i="1" dirty="0">
                <a:solidFill>
                  <a:srgbClr val="545454"/>
                </a:solidFill>
              </a:rPr>
              <a:t>T</a:t>
            </a:r>
            <a:r>
              <a:rPr lang="el-GR" sz="1700" b="0" i="1" dirty="0">
                <a:solidFill>
                  <a:srgbClr val="545454"/>
                </a:solidFill>
                <a:effectLst/>
              </a:rPr>
              <a:t>α άτομα που, για </a:t>
            </a:r>
            <a:r>
              <a:rPr lang="el-GR" sz="1700" b="1" i="1" dirty="0">
                <a:solidFill>
                  <a:srgbClr val="545454"/>
                </a:solidFill>
                <a:effectLst/>
              </a:rPr>
              <a:t>οικονομικούς, κοινωνικούς, πολιτιστικούς, γεωγραφικούς λόγους ή λόγους υγείας, λόγω μετανάστευσης ή για λόγους όπως αναπηρίες και εκπαιδευτικές δυσχέρειες</a:t>
            </a:r>
            <a:r>
              <a:rPr lang="el-GR" sz="1700" b="0" i="1" dirty="0">
                <a:solidFill>
                  <a:srgbClr val="545454"/>
                </a:solidFill>
                <a:effectLst/>
              </a:rPr>
              <a:t>, συμπεριλαμβανομένων εκείνων που μπορούν να οδηγήσουν σε εισαγωγή διακρίσεων δυνάμει του άρθρου 21 του Χάρτη των Θεμελιωδών Δικαιωμάτων της Ευρωπαϊκής Ένωσης, αντιμετωπίζουν δυσκολίες οι οποίες στο πλαίσιο του προγράμματος.</a:t>
            </a:r>
            <a:r>
              <a:rPr lang="el-GR" sz="1700" i="1" dirty="0">
                <a:solidFill>
                  <a:srgbClr val="545454"/>
                </a:solidFill>
              </a:rPr>
              <a:t>»</a:t>
            </a:r>
            <a:r>
              <a:rPr lang="el-GR" sz="1700" b="1" i="1" dirty="0">
                <a:solidFill>
                  <a:srgbClr val="545454"/>
                </a:solidFill>
              </a:rPr>
              <a:t> δεν τους επιτρέπουν να έχουν αποτελεσματική πρόσβαση σε ευκαιρίες </a:t>
            </a:r>
            <a:endParaRPr lang="el-GR" sz="1700" i="1" dirty="0">
              <a:solidFill>
                <a:srgbClr val="545454"/>
              </a:solidFill>
            </a:endParaRPr>
          </a:p>
          <a:p>
            <a:pPr algn="just"/>
            <a:endParaRPr lang="el-GR" sz="1700" b="0" i="1" dirty="0">
              <a:solidFill>
                <a:srgbClr val="545454"/>
              </a:solidFill>
              <a:effectLst/>
            </a:endParaRPr>
          </a:p>
          <a:p>
            <a:pPr algn="just"/>
            <a:r>
              <a:rPr lang="el-GR" sz="1700" i="0" dirty="0">
                <a:solidFill>
                  <a:srgbClr val="545454"/>
                </a:solidFill>
                <a:effectLst/>
                <a:hlinkClick r:id="rId4"/>
              </a:rPr>
              <a:t>Στρατηγική του ΙΔΕΠ Διά Βίου Μάθησης</a:t>
            </a:r>
            <a:r>
              <a:rPr lang="el-GR" sz="1700" dirty="0">
                <a:solidFill>
                  <a:srgbClr val="545454"/>
                </a:solidFill>
                <a:hlinkClick r:id="rId4"/>
              </a:rPr>
              <a:t> </a:t>
            </a:r>
            <a:r>
              <a:rPr lang="el-GR" sz="1700" i="0" dirty="0">
                <a:solidFill>
                  <a:srgbClr val="545454"/>
                </a:solidFill>
                <a:effectLst/>
                <a:hlinkClick r:id="rId4"/>
              </a:rPr>
              <a:t>για την ένταξη και την πολυμορφία στο πλαίσιο του </a:t>
            </a:r>
            <a:r>
              <a:rPr lang="el-GR" sz="1700" i="0" dirty="0" err="1">
                <a:solidFill>
                  <a:srgbClr val="545454"/>
                </a:solidFill>
                <a:effectLst/>
                <a:hlinkClick r:id="rId4"/>
              </a:rPr>
              <a:t>Erasmus</a:t>
            </a:r>
            <a:r>
              <a:rPr lang="el-GR" sz="1700" i="0" dirty="0">
                <a:solidFill>
                  <a:srgbClr val="545454"/>
                </a:solidFill>
                <a:effectLst/>
                <a:hlinkClick r:id="rId4"/>
              </a:rPr>
              <a:t>+</a:t>
            </a:r>
            <a:endParaRPr lang="el-GR" sz="1700" i="0" dirty="0">
              <a:solidFill>
                <a:srgbClr val="545454"/>
              </a:solidFill>
              <a:effectLst/>
            </a:endParaRPr>
          </a:p>
          <a:p>
            <a:pPr algn="just"/>
            <a:endParaRPr lang="en-US" sz="1700" dirty="0">
              <a:solidFill>
                <a:srgbClr val="545454"/>
              </a:solidFill>
            </a:endParaRPr>
          </a:p>
          <a:p>
            <a:pPr algn="just"/>
            <a:r>
              <a:rPr lang="el-GR" sz="1700" dirty="0">
                <a:solidFill>
                  <a:srgbClr val="545454"/>
                </a:solidFill>
                <a:hlinkClick r:id="rId5"/>
              </a:rPr>
              <a:t>Κατευθυντήριες Γραμμές Εφαρμογής της Στρατηγικής για την ένταξη και την πολυμορφία στο πλαίσιο του </a:t>
            </a:r>
            <a:r>
              <a:rPr lang="el-GR" sz="1700" dirty="0" err="1">
                <a:solidFill>
                  <a:srgbClr val="545454"/>
                </a:solidFill>
                <a:hlinkClick r:id="rId5"/>
              </a:rPr>
              <a:t>Erasmus</a:t>
            </a:r>
            <a:r>
              <a:rPr lang="el-GR" sz="1700" dirty="0">
                <a:solidFill>
                  <a:srgbClr val="545454"/>
                </a:solidFill>
                <a:hlinkClick r:id="rId5"/>
              </a:rPr>
              <a:t>+ και του Ευρωπαϊκού Σώματος Αλληλεγγύης</a:t>
            </a:r>
            <a:endParaRPr lang="en-US" sz="1700" dirty="0">
              <a:solidFill>
                <a:srgbClr val="545454"/>
              </a:solidFill>
              <a:effectLst/>
            </a:endParaRPr>
          </a:p>
          <a:p>
            <a:pPr algn="just"/>
            <a:endParaRPr lang="el-GR" b="0" i="1" dirty="0">
              <a:solidFill>
                <a:srgbClr val="545454"/>
              </a:solidFill>
              <a:effectLst/>
            </a:endParaRPr>
          </a:p>
        </p:txBody>
      </p:sp>
    </p:spTree>
    <p:extLst>
      <p:ext uri="{BB962C8B-B14F-4D97-AF65-F5344CB8AC3E}">
        <p14:creationId xmlns:p14="http://schemas.microsoft.com/office/powerpoint/2010/main" val="666821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solidFill>
                  <a:srgbClr val="009999"/>
                </a:solidFill>
                <a:latin typeface="Kollektif Bold"/>
              </a:rPr>
              <a:t>ΔΙΑΡΚΕΙΑ ΚΑΙ ΤΟΠΟΣ ΥΛΟΠΟΙΗΣΗΣ</a:t>
            </a:r>
            <a:endParaRPr lang="en-CY" sz="3600" b="1" dirty="0">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61221A40-1860-E6A3-3EBF-B28CDD3142D1}"/>
              </a:ext>
            </a:extLst>
          </p:cNvPr>
          <p:cNvSpPr txBox="1"/>
          <p:nvPr/>
        </p:nvSpPr>
        <p:spPr>
          <a:xfrm>
            <a:off x="1091380" y="1848004"/>
            <a:ext cx="9881420" cy="3693319"/>
          </a:xfrm>
          <a:prstGeom prst="rect">
            <a:avLst/>
          </a:prstGeom>
          <a:noFill/>
        </p:spPr>
        <p:txBody>
          <a:bodyPr wrap="square" rtlCol="0">
            <a:spAutoFit/>
          </a:bodyPr>
          <a:lstStyle/>
          <a:p>
            <a:pPr algn="just"/>
            <a:r>
              <a:rPr lang="el-GR" b="1" i="0" dirty="0">
                <a:solidFill>
                  <a:srgbClr val="545454"/>
                </a:solidFill>
                <a:effectLst/>
              </a:rPr>
              <a:t>Ποια η διάρκεια ενός σχε</a:t>
            </a:r>
            <a:r>
              <a:rPr lang="el-GR" b="1" dirty="0">
                <a:solidFill>
                  <a:srgbClr val="545454"/>
                </a:solidFill>
              </a:rPr>
              <a:t>δίου</a:t>
            </a:r>
            <a:r>
              <a:rPr lang="en-US" b="1" dirty="0">
                <a:solidFill>
                  <a:srgbClr val="545454"/>
                </a:solidFill>
              </a:rPr>
              <a:t>; </a:t>
            </a:r>
            <a:endParaRPr lang="el-GR" b="1" i="0" dirty="0">
              <a:solidFill>
                <a:srgbClr val="545454"/>
              </a:solidFill>
              <a:effectLst/>
            </a:endParaRPr>
          </a:p>
          <a:p>
            <a:pPr algn="just"/>
            <a:r>
              <a:rPr lang="el-GR" b="0" i="0" dirty="0">
                <a:solidFill>
                  <a:srgbClr val="545454"/>
                </a:solidFill>
                <a:effectLst/>
              </a:rPr>
              <a:t>Από 3 έως 24 μήνες</a:t>
            </a:r>
          </a:p>
          <a:p>
            <a:pPr algn="just"/>
            <a:endParaRPr lang="en-US" b="0" i="0" dirty="0">
              <a:solidFill>
                <a:srgbClr val="545454"/>
              </a:solidFill>
              <a:effectLst/>
            </a:endParaRPr>
          </a:p>
          <a:p>
            <a:pPr algn="just"/>
            <a:r>
              <a:rPr lang="el-GR" b="1" dirty="0">
                <a:solidFill>
                  <a:srgbClr val="545454"/>
                </a:solidFill>
              </a:rPr>
              <a:t>Ποια η διάρκεια μιας μετακίνησης</a:t>
            </a:r>
            <a:r>
              <a:rPr lang="en-US" b="1" dirty="0">
                <a:solidFill>
                  <a:srgbClr val="545454"/>
                </a:solidFill>
              </a:rPr>
              <a:t>; </a:t>
            </a:r>
            <a:endParaRPr lang="el-GR" b="1" i="0" dirty="0">
              <a:solidFill>
                <a:srgbClr val="545454"/>
              </a:solidFill>
              <a:effectLst/>
            </a:endParaRPr>
          </a:p>
          <a:p>
            <a:pPr algn="just"/>
            <a:r>
              <a:rPr lang="el-GR" b="0" i="0" dirty="0">
                <a:solidFill>
                  <a:srgbClr val="545454"/>
                </a:solidFill>
                <a:effectLst/>
              </a:rPr>
              <a:t>Από 1 έως 30 ημέρες</a:t>
            </a:r>
          </a:p>
          <a:p>
            <a:pPr algn="just"/>
            <a:endParaRPr lang="el-GR" b="0" i="0" dirty="0">
              <a:solidFill>
                <a:srgbClr val="545454"/>
              </a:solidFill>
              <a:effectLst/>
            </a:endParaRPr>
          </a:p>
          <a:p>
            <a:pPr algn="just"/>
            <a:r>
              <a:rPr lang="el-GR" b="0" i="1" dirty="0">
                <a:solidFill>
                  <a:srgbClr val="545454"/>
                </a:solidFill>
                <a:effectLst/>
              </a:rPr>
              <a:t>Ο οργανισμός μπορεί να διοργανώσει διάφορες μετακινήσεις στο πλαίσιο της Δράσης Ένταξης </a:t>
            </a:r>
            <a:r>
              <a:rPr lang="el-GR" b="0" i="1" dirty="0" err="1">
                <a:solidFill>
                  <a:srgbClr val="545454"/>
                </a:solidFill>
                <a:effectLst/>
              </a:rPr>
              <a:t>DiscoverEU</a:t>
            </a:r>
            <a:r>
              <a:rPr lang="el-GR" b="0" i="1" dirty="0">
                <a:solidFill>
                  <a:srgbClr val="545454"/>
                </a:solidFill>
                <a:effectLst/>
              </a:rPr>
              <a:t> (με 1-5 συμμετέχοντες και ενδεχομένως συνοδούς κάθε φορά) κατά τη διάρκεια του κύκλου ζωής του σχεδίου.</a:t>
            </a:r>
          </a:p>
          <a:p>
            <a:pPr algn="just"/>
            <a:endParaRPr lang="el-GR" b="0" i="0" dirty="0">
              <a:solidFill>
                <a:srgbClr val="545454"/>
              </a:solidFill>
              <a:effectLst/>
            </a:endParaRPr>
          </a:p>
          <a:p>
            <a:pPr algn="just"/>
            <a:r>
              <a:rPr lang="el-GR" b="1" i="0" dirty="0">
                <a:solidFill>
                  <a:srgbClr val="545454"/>
                </a:solidFill>
                <a:effectLst/>
              </a:rPr>
              <a:t>Που μπορούν να πραγματοποιηθούν οι μετακινήσεις</a:t>
            </a:r>
            <a:r>
              <a:rPr lang="en-US" b="1" i="0" dirty="0">
                <a:solidFill>
                  <a:srgbClr val="545454"/>
                </a:solidFill>
                <a:effectLst/>
              </a:rPr>
              <a:t>; </a:t>
            </a:r>
            <a:endParaRPr lang="el-GR" b="1" i="0" dirty="0">
              <a:solidFill>
                <a:srgbClr val="545454"/>
              </a:solidFill>
              <a:effectLst/>
            </a:endParaRPr>
          </a:p>
          <a:p>
            <a:pPr algn="just"/>
            <a:r>
              <a:rPr lang="el-GR" b="0" i="0" dirty="0">
                <a:solidFill>
                  <a:srgbClr val="545454"/>
                </a:solidFill>
                <a:effectLst/>
              </a:rPr>
              <a:t>Οι μετακινήσεις πρέπει να πραγματοποιούνται </a:t>
            </a:r>
            <a:r>
              <a:rPr lang="el-GR" b="1" i="0" dirty="0">
                <a:solidFill>
                  <a:srgbClr val="545454"/>
                </a:solidFill>
                <a:effectLst/>
              </a:rPr>
              <a:t>τουλάχιστον σε μια άλλη χώρα διαφορετική από εκείνη από την οποία ξεκίνησαν </a:t>
            </a:r>
            <a:r>
              <a:rPr lang="el-GR" b="0" i="0" dirty="0">
                <a:solidFill>
                  <a:srgbClr val="545454"/>
                </a:solidFill>
                <a:effectLst/>
              </a:rPr>
              <a:t>το ταξίδι τους οι συμμετέχοντες. </a:t>
            </a:r>
            <a:endParaRPr lang="el-GR" dirty="0">
              <a:solidFill>
                <a:srgbClr val="545454"/>
              </a:solidFill>
            </a:endParaRPr>
          </a:p>
        </p:txBody>
      </p:sp>
    </p:spTree>
    <p:extLst>
      <p:ext uri="{BB962C8B-B14F-4D97-AF65-F5344CB8AC3E}">
        <p14:creationId xmlns:p14="http://schemas.microsoft.com/office/powerpoint/2010/main" val="178090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742567"/>
            <a:ext cx="9252155" cy="736958"/>
          </a:xfrm>
        </p:spPr>
        <p:txBody>
          <a:bodyPr>
            <a:normAutofit/>
          </a:bodyPr>
          <a:lstStyle/>
          <a:p>
            <a:r>
              <a:rPr lang="el-GR" sz="3600" b="1" dirty="0">
                <a:solidFill>
                  <a:srgbClr val="009999"/>
                </a:solidFill>
                <a:latin typeface="Kollektif Bold"/>
                <a:ea typeface="Roboto" panose="02000000000000000000" pitchFamily="2" charset="0"/>
              </a:rPr>
              <a:t>Ο ΡΟΛΟΣ ΤΩΝ ΔΙΚΑΙΟΥΧΩΝ</a:t>
            </a:r>
            <a:endParaRPr lang="en-CY" sz="3600" b="1" dirty="0">
              <a:solidFill>
                <a:srgbClr val="009999"/>
              </a:solidFill>
              <a:latin typeface="Kollektif Bold"/>
              <a:ea typeface="Roboto" panose="02000000000000000000" pitchFamily="2" charset="0"/>
            </a:endParaRPr>
          </a:p>
        </p:txBody>
      </p:sp>
      <p:sp>
        <p:nvSpPr>
          <p:cNvPr id="2" name="TextBox 1">
            <a:extLst>
              <a:ext uri="{FF2B5EF4-FFF2-40B4-BE49-F238E27FC236}">
                <a16:creationId xmlns:a16="http://schemas.microsoft.com/office/drawing/2014/main" id="{942C82BC-7239-997F-0178-9CA7ABF7E1CE}"/>
              </a:ext>
            </a:extLst>
          </p:cNvPr>
          <p:cNvSpPr txBox="1"/>
          <p:nvPr/>
        </p:nvSpPr>
        <p:spPr>
          <a:xfrm>
            <a:off x="1187073" y="1479525"/>
            <a:ext cx="7838864" cy="4108817"/>
          </a:xfrm>
          <a:prstGeom prst="rect">
            <a:avLst/>
          </a:prstGeom>
          <a:noFill/>
        </p:spPr>
        <p:txBody>
          <a:bodyPr wrap="square" rtlCol="0">
            <a:spAutoFit/>
          </a:bodyPr>
          <a:lstStyle/>
          <a:p>
            <a:pPr marL="285750" indent="-285750" algn="just">
              <a:buFont typeface="Arial" panose="020B0604020202020204" pitchFamily="34" charset="0"/>
              <a:buChar char="•"/>
            </a:pPr>
            <a:r>
              <a:rPr lang="el-GR" sz="1800" b="1" dirty="0">
                <a:solidFill>
                  <a:srgbClr val="009999"/>
                </a:solidFill>
                <a:effectLst/>
                <a:ea typeface="Calibri" panose="020F0502020204030204" pitchFamily="34" charset="0"/>
                <a:cs typeface="Mangal" panose="02040503050203030202" pitchFamily="18" charset="0"/>
              </a:rPr>
              <a:t>Προώθηση του προγράμματος και προσέγγιση νέων για συμμετοχή</a:t>
            </a:r>
          </a:p>
          <a:p>
            <a:pPr marL="285750" indent="-285750" algn="just">
              <a:buFont typeface="Arial" panose="020B0604020202020204" pitchFamily="34" charset="0"/>
              <a:buChar char="•"/>
            </a:pPr>
            <a:r>
              <a:rPr lang="el-GR" sz="1800" b="1" dirty="0">
                <a:solidFill>
                  <a:srgbClr val="009999"/>
                </a:solidFill>
                <a:effectLst/>
                <a:ea typeface="Calibri" panose="020F0502020204030204" pitchFamily="34" charset="0"/>
                <a:cs typeface="Mangal" panose="02040503050203030202" pitchFamily="18" charset="0"/>
              </a:rPr>
              <a:t>Οργανωτική </a:t>
            </a:r>
            <a:r>
              <a:rPr lang="el-GR" b="1" dirty="0">
                <a:solidFill>
                  <a:srgbClr val="009999"/>
                </a:solidFill>
                <a:ea typeface="Calibri" panose="020F0502020204030204" pitchFamily="34" charset="0"/>
                <a:cs typeface="Mangal" panose="02040503050203030202" pitchFamily="18" charset="0"/>
              </a:rPr>
              <a:t>υπ</a:t>
            </a:r>
            <a:r>
              <a:rPr lang="el-GR" sz="1800" b="1" dirty="0">
                <a:solidFill>
                  <a:srgbClr val="009999"/>
                </a:solidFill>
                <a:effectLst/>
                <a:ea typeface="Calibri" panose="020F0502020204030204" pitchFamily="34" charset="0"/>
                <a:cs typeface="Mangal" panose="02040503050203030202" pitchFamily="18" charset="0"/>
              </a:rPr>
              <a:t>οστήριξη και προετοιμασί</a:t>
            </a:r>
            <a:r>
              <a:rPr lang="el-GR" b="1" dirty="0">
                <a:solidFill>
                  <a:srgbClr val="009999"/>
                </a:solidFill>
                <a:ea typeface="Calibri" panose="020F0502020204030204" pitchFamily="34" charset="0"/>
                <a:cs typeface="Mangal" panose="02040503050203030202" pitchFamily="18" charset="0"/>
              </a:rPr>
              <a:t>α</a:t>
            </a:r>
            <a:r>
              <a:rPr lang="en-US" b="1" dirty="0">
                <a:solidFill>
                  <a:srgbClr val="009999"/>
                </a:solidFill>
                <a:ea typeface="Calibri" panose="020F0502020204030204" pitchFamily="34" charset="0"/>
                <a:cs typeface="Mangal" panose="02040503050203030202" pitchFamily="18" charset="0"/>
              </a:rPr>
              <a:t>: </a:t>
            </a:r>
          </a:p>
          <a:p>
            <a:pPr algn="just"/>
            <a:endParaRPr lang="el-GR" sz="1800" b="1" dirty="0">
              <a:solidFill>
                <a:srgbClr val="009999"/>
              </a:solidFill>
              <a:effectLst/>
              <a:ea typeface="Calibri" panose="020F0502020204030204" pitchFamily="34" charset="0"/>
              <a:cs typeface="Mangal" panose="02040503050203030202" pitchFamily="18" charset="0"/>
            </a:endParaRPr>
          </a:p>
          <a:p>
            <a:pPr marL="285750" indent="-285750" algn="just">
              <a:lnSpc>
                <a:spcPct val="150000"/>
              </a:lnSpc>
              <a:buFont typeface="Wingdings" panose="05000000000000000000" pitchFamily="2" charset="2"/>
              <a:buChar char="ü"/>
            </a:pPr>
            <a:r>
              <a:rPr lang="el-GR" sz="1600" i="1" dirty="0">
                <a:solidFill>
                  <a:srgbClr val="545454"/>
                </a:solidFill>
                <a:effectLst/>
                <a:ea typeface="Calibri" panose="020F0502020204030204" pitchFamily="34" charset="0"/>
                <a:cs typeface="Mangal" panose="02040503050203030202" pitchFamily="18" charset="0"/>
              </a:rPr>
              <a:t>Βοήθεια στον προγραμματισμό της διαδρομής και των προορισμών</a:t>
            </a:r>
          </a:p>
          <a:p>
            <a:pPr marL="285750" indent="-285750" algn="just">
              <a:lnSpc>
                <a:spcPct val="150000"/>
              </a:lnSpc>
              <a:buFont typeface="Wingdings" panose="05000000000000000000" pitchFamily="2" charset="2"/>
              <a:buChar char="ü"/>
            </a:pPr>
            <a:r>
              <a:rPr lang="el-GR" sz="1600" i="1" dirty="0">
                <a:solidFill>
                  <a:srgbClr val="545454"/>
                </a:solidFill>
                <a:ea typeface="Calibri" panose="020F0502020204030204" pitchFamily="34" charset="0"/>
                <a:cs typeface="Mangal" panose="02040503050203030202" pitchFamily="18" charset="0"/>
              </a:rPr>
              <a:t>Στήριξη</a:t>
            </a:r>
            <a:r>
              <a:rPr lang="el-GR" sz="1600" i="1" dirty="0">
                <a:solidFill>
                  <a:srgbClr val="545454"/>
                </a:solidFill>
                <a:effectLst/>
                <a:ea typeface="Calibri" panose="020F0502020204030204" pitchFamily="34" charset="0"/>
                <a:cs typeface="Mangal" panose="02040503050203030202" pitchFamily="18" charset="0"/>
              </a:rPr>
              <a:t> στα διαδικαστικά και στη διευθέτηση των ταξιδιωτικών κρατήσεων</a:t>
            </a:r>
          </a:p>
          <a:p>
            <a:pPr marL="285750" indent="-285750" algn="just">
              <a:lnSpc>
                <a:spcPct val="150000"/>
              </a:lnSpc>
              <a:buFont typeface="Wingdings" panose="05000000000000000000" pitchFamily="2" charset="2"/>
              <a:buChar char="ü"/>
            </a:pPr>
            <a:r>
              <a:rPr lang="el-GR" sz="1600" i="1" dirty="0">
                <a:solidFill>
                  <a:srgbClr val="545454"/>
                </a:solidFill>
                <a:effectLst/>
                <a:ea typeface="Calibri" panose="020F0502020204030204" pitchFamily="34" charset="0"/>
                <a:cs typeface="Mangal" panose="02040503050203030202" pitchFamily="18" charset="0"/>
              </a:rPr>
              <a:t>Παροχή συν</a:t>
            </a:r>
            <a:r>
              <a:rPr lang="el-GR" sz="1600" i="1" dirty="0">
                <a:solidFill>
                  <a:srgbClr val="545454"/>
                </a:solidFill>
                <a:ea typeface="Calibri" panose="020F0502020204030204" pitchFamily="34" charset="0"/>
                <a:cs typeface="Mangal" panose="02040503050203030202" pitchFamily="18" charset="0"/>
              </a:rPr>
              <a:t>οδών και </a:t>
            </a:r>
            <a:r>
              <a:rPr lang="en-US" sz="1600" i="1" dirty="0">
                <a:solidFill>
                  <a:srgbClr val="545454"/>
                </a:solidFill>
                <a:ea typeface="Calibri" panose="020F0502020204030204" pitchFamily="34" charset="0"/>
                <a:cs typeface="Mangal" panose="02040503050203030202" pitchFamily="18" charset="0"/>
              </a:rPr>
              <a:t>group leaders</a:t>
            </a:r>
            <a:r>
              <a:rPr lang="el-GR" sz="1600" i="1" dirty="0">
                <a:solidFill>
                  <a:srgbClr val="545454"/>
                </a:solidFill>
                <a:effectLst/>
                <a:ea typeface="Calibri" panose="020F0502020204030204" pitchFamily="34" charset="0"/>
                <a:cs typeface="Mangal" panose="02040503050203030202" pitchFamily="18" charset="0"/>
              </a:rPr>
              <a:t>, εάν χρειάζεται</a:t>
            </a:r>
          </a:p>
          <a:p>
            <a:pPr marL="285750" indent="-285750" algn="just">
              <a:lnSpc>
                <a:spcPct val="150000"/>
              </a:lnSpc>
              <a:buFont typeface="Wingdings" panose="05000000000000000000" pitchFamily="2" charset="2"/>
              <a:buChar char="ü"/>
            </a:pPr>
            <a:r>
              <a:rPr lang="el-GR" sz="1600" i="1" dirty="0">
                <a:solidFill>
                  <a:srgbClr val="545454"/>
                </a:solidFill>
                <a:effectLst/>
                <a:ea typeface="Calibri" panose="020F0502020204030204" pitchFamily="34" charset="0"/>
                <a:cs typeface="Mangal" panose="02040503050203030202" pitchFamily="18" charset="0"/>
              </a:rPr>
              <a:t>Οργάνωση ενημερωτικών συναντήσεων πριν την αναχώρηση</a:t>
            </a:r>
          </a:p>
          <a:p>
            <a:pPr marL="285750" indent="-285750" algn="just">
              <a:lnSpc>
                <a:spcPct val="150000"/>
              </a:lnSpc>
              <a:buFont typeface="Wingdings" panose="05000000000000000000" pitchFamily="2" charset="2"/>
              <a:buChar char="ü"/>
            </a:pPr>
            <a:r>
              <a:rPr lang="el-GR" sz="1600" i="1" dirty="0">
                <a:solidFill>
                  <a:srgbClr val="545454"/>
                </a:solidFill>
                <a:effectLst/>
                <a:ea typeface="Calibri" panose="020F0502020204030204" pitchFamily="34" charset="0"/>
                <a:cs typeface="Mangal" panose="02040503050203030202" pitchFamily="18" charset="0"/>
              </a:rPr>
              <a:t>Προσφορά εκπαιδευτικών και </a:t>
            </a:r>
            <a:r>
              <a:rPr lang="el-GR" sz="1600" i="1" dirty="0">
                <a:solidFill>
                  <a:srgbClr val="545454"/>
                </a:solidFill>
                <a:ea typeface="Calibri" panose="020F0502020204030204" pitchFamily="34" charset="0"/>
                <a:cs typeface="Mangal" panose="02040503050203030202" pitchFamily="18" charset="0"/>
              </a:rPr>
              <a:t>ψυχαγωγικών </a:t>
            </a:r>
            <a:r>
              <a:rPr lang="el-GR" sz="1600" i="1" dirty="0">
                <a:solidFill>
                  <a:srgbClr val="545454"/>
                </a:solidFill>
                <a:effectLst/>
                <a:ea typeface="Calibri" panose="020F0502020204030204" pitchFamily="34" charset="0"/>
                <a:cs typeface="Mangal" panose="02040503050203030202" pitchFamily="18" charset="0"/>
              </a:rPr>
              <a:t>δραστηριοτήτων για τους συμμετέχοντες στο ταξίδι</a:t>
            </a:r>
            <a:endParaRPr lang="en-US" sz="1600" i="1" dirty="0">
              <a:solidFill>
                <a:srgbClr val="545454"/>
              </a:solidFill>
              <a:effectLst/>
              <a:ea typeface="Calibri" panose="020F0502020204030204" pitchFamily="34" charset="0"/>
              <a:cs typeface="Mangal" panose="02040503050203030202" pitchFamily="18" charset="0"/>
            </a:endParaRPr>
          </a:p>
          <a:p>
            <a:pPr algn="just">
              <a:lnSpc>
                <a:spcPct val="150000"/>
              </a:lnSpc>
            </a:pPr>
            <a:endParaRPr lang="el-GR" sz="1800" dirty="0">
              <a:solidFill>
                <a:srgbClr val="545454"/>
              </a:solidFill>
              <a:effectLst/>
              <a:ea typeface="Calibri" panose="020F0502020204030204" pitchFamily="34" charset="0"/>
              <a:cs typeface="Mangal" panose="02040503050203030202" pitchFamily="18" charset="0"/>
            </a:endParaRPr>
          </a:p>
          <a:p>
            <a:pPr marL="285750" indent="-285750" algn="just">
              <a:buFont typeface="Arial" panose="020B0604020202020204" pitchFamily="34" charset="0"/>
              <a:buChar char="•"/>
            </a:pPr>
            <a:r>
              <a:rPr lang="el-GR" sz="1800" b="1" dirty="0">
                <a:solidFill>
                  <a:srgbClr val="009999"/>
                </a:solidFill>
                <a:effectLst/>
                <a:ea typeface="Calibri" panose="020F0502020204030204" pitchFamily="34" charset="0"/>
                <a:cs typeface="Mangal" panose="02040503050203030202" pitchFamily="18" charset="0"/>
              </a:rPr>
              <a:t>Συμβουλές και καθοδήγηση καθ’ όλη τη διάρκεια της εμπειρίας</a:t>
            </a:r>
            <a:r>
              <a:rPr lang="en-US" sz="1800" b="1" dirty="0">
                <a:solidFill>
                  <a:srgbClr val="009999"/>
                </a:solidFill>
                <a:effectLst/>
                <a:ea typeface="Calibri" panose="020F0502020204030204" pitchFamily="34" charset="0"/>
                <a:cs typeface="Mangal" panose="02040503050203030202" pitchFamily="18" charset="0"/>
              </a:rPr>
              <a:t> </a:t>
            </a:r>
            <a:r>
              <a:rPr lang="el-GR" sz="1800" b="1" dirty="0">
                <a:solidFill>
                  <a:srgbClr val="009999"/>
                </a:solidFill>
                <a:effectLst/>
                <a:ea typeface="Calibri" panose="020F0502020204030204" pitchFamily="34" charset="0"/>
                <a:cs typeface="Mangal" panose="02040503050203030202" pitchFamily="18" charset="0"/>
              </a:rPr>
              <a:t>του ταξιδιού</a:t>
            </a:r>
          </a:p>
          <a:p>
            <a:pPr marL="285750" indent="-285750" algn="just">
              <a:buFont typeface="Arial" panose="020B0604020202020204" pitchFamily="34" charset="0"/>
              <a:buChar char="•"/>
            </a:pPr>
            <a:r>
              <a:rPr lang="el-GR" sz="1800" b="1" dirty="0">
                <a:solidFill>
                  <a:srgbClr val="009999"/>
                </a:solidFill>
                <a:effectLst/>
                <a:ea typeface="Calibri" panose="020F0502020204030204" pitchFamily="34" charset="0"/>
                <a:cs typeface="Mangal" panose="02040503050203030202" pitchFamily="18" charset="0"/>
              </a:rPr>
              <a:t>Παρακολούθηση και αξιολόγηση μετά την εμπειρία </a:t>
            </a:r>
            <a:r>
              <a:rPr lang="el-GR" b="1" dirty="0">
                <a:solidFill>
                  <a:srgbClr val="009999"/>
                </a:solidFill>
                <a:ea typeface="Calibri" panose="020F0502020204030204" pitchFamily="34" charset="0"/>
                <a:cs typeface="Mangal" panose="02040503050203030202" pitchFamily="18" charset="0"/>
              </a:rPr>
              <a:t>του ταξιδιού</a:t>
            </a:r>
            <a:endParaRPr lang="el-GR" sz="1800" b="1" dirty="0">
              <a:solidFill>
                <a:srgbClr val="009999"/>
              </a:solidFill>
              <a:effectLst/>
              <a:ea typeface="Calibri" panose="020F0502020204030204" pitchFamily="34" charset="0"/>
              <a:cs typeface="Mangal" panose="02040503050203030202" pitchFamily="18" charset="0"/>
            </a:endParaRPr>
          </a:p>
        </p:txBody>
      </p:sp>
      <p:pic>
        <p:nvPicPr>
          <p:cNvPr id="7" name="Graphic 6" descr="Questions outline">
            <a:extLst>
              <a:ext uri="{FF2B5EF4-FFF2-40B4-BE49-F238E27FC236}">
                <a16:creationId xmlns:a16="http://schemas.microsoft.com/office/drawing/2014/main" id="{F983E632-A3FF-4B49-E59D-F15758772F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18629" y="1995054"/>
            <a:ext cx="2222305" cy="2222305"/>
          </a:xfrm>
          <a:prstGeom prst="rect">
            <a:avLst/>
          </a:prstGeom>
        </p:spPr>
      </p:pic>
    </p:spTree>
    <p:extLst>
      <p:ext uri="{BB962C8B-B14F-4D97-AF65-F5344CB8AC3E}">
        <p14:creationId xmlns:p14="http://schemas.microsoft.com/office/powerpoint/2010/main" val="3463918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69"/>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79" y="970314"/>
            <a:ext cx="9252155" cy="736958"/>
          </a:xfrm>
        </p:spPr>
        <p:txBody>
          <a:bodyPr>
            <a:normAutofit/>
          </a:bodyPr>
          <a:lstStyle/>
          <a:p>
            <a:r>
              <a:rPr lang="el-GR" sz="3600" b="1" dirty="0">
                <a:solidFill>
                  <a:srgbClr val="009999"/>
                </a:solidFill>
                <a:latin typeface="Kollektif Bold"/>
                <a:ea typeface="Roboto" panose="02000000000000000000" pitchFamily="2" charset="0"/>
              </a:rPr>
              <a:t>ΣΧΕΔΙΑΣΜΟΣ</a:t>
            </a:r>
            <a:endParaRPr lang="en-CY" sz="3600" b="1" dirty="0">
              <a:solidFill>
                <a:srgbClr val="009999"/>
              </a:solidFill>
              <a:latin typeface="Kollektif Bold"/>
              <a:ea typeface="Roboto" panose="02000000000000000000" pitchFamily="2" charset="0"/>
            </a:endParaRPr>
          </a:p>
        </p:txBody>
      </p:sp>
      <p:sp>
        <p:nvSpPr>
          <p:cNvPr id="2" name="TextBox 1">
            <a:extLst>
              <a:ext uri="{FF2B5EF4-FFF2-40B4-BE49-F238E27FC236}">
                <a16:creationId xmlns:a16="http://schemas.microsoft.com/office/drawing/2014/main" id="{942C82BC-7239-997F-0178-9CA7ABF7E1CE}"/>
              </a:ext>
            </a:extLst>
          </p:cNvPr>
          <p:cNvSpPr txBox="1"/>
          <p:nvPr/>
        </p:nvSpPr>
        <p:spPr>
          <a:xfrm>
            <a:off x="1091379" y="1707272"/>
            <a:ext cx="8793600" cy="3693319"/>
          </a:xfrm>
          <a:prstGeom prst="rect">
            <a:avLst/>
          </a:prstGeom>
          <a:noFill/>
        </p:spPr>
        <p:txBody>
          <a:bodyPr wrap="square" rtlCol="0">
            <a:spAutoFit/>
          </a:bodyPr>
          <a:lstStyle/>
          <a:p>
            <a:pPr marL="285750" indent="-285750" algn="just">
              <a:buFont typeface="Arial" panose="020B0604020202020204" pitchFamily="34" charset="0"/>
              <a:buChar char="•"/>
            </a:pPr>
            <a:r>
              <a:rPr lang="el-GR" sz="1800" dirty="0">
                <a:solidFill>
                  <a:srgbClr val="545454"/>
                </a:solidFill>
                <a:effectLst/>
                <a:ea typeface="Calibri" panose="020F0502020204030204" pitchFamily="34" charset="0"/>
                <a:cs typeface="Mangal" panose="02040503050203030202" pitchFamily="18" charset="0"/>
              </a:rPr>
              <a:t>Η περίοδος μάθησης περιλαμβάνει </a:t>
            </a:r>
            <a:r>
              <a:rPr lang="el-GR" sz="1800" b="1" dirty="0">
                <a:solidFill>
                  <a:srgbClr val="545454"/>
                </a:solidFill>
                <a:effectLst/>
                <a:ea typeface="Calibri" panose="020F0502020204030204" pitchFamily="34" charset="0"/>
                <a:cs typeface="Mangal" panose="02040503050203030202" pitchFamily="18" charset="0"/>
              </a:rPr>
              <a:t>τον σχεδιασμό, την προετοιμασία, την υλοποίηση </a:t>
            </a:r>
            <a:r>
              <a:rPr lang="el-GR" sz="1800" dirty="0">
                <a:solidFill>
                  <a:srgbClr val="545454"/>
                </a:solidFill>
                <a:effectLst/>
                <a:ea typeface="Calibri" panose="020F0502020204030204" pitchFamily="34" charset="0"/>
                <a:cs typeface="Mangal" panose="02040503050203030202" pitchFamily="18" charset="0"/>
              </a:rPr>
              <a:t>πριν και κατά τη διάρκεια του ταξιδιού </a:t>
            </a:r>
            <a:r>
              <a:rPr lang="el-GR" sz="1800" dirty="0" err="1">
                <a:solidFill>
                  <a:srgbClr val="545454"/>
                </a:solidFill>
                <a:effectLst/>
                <a:ea typeface="Calibri" panose="020F0502020204030204" pitchFamily="34" charset="0"/>
                <a:cs typeface="Mangal" panose="02040503050203030202" pitchFamily="18" charset="0"/>
              </a:rPr>
              <a:t>DiscoverEU</a:t>
            </a:r>
            <a:r>
              <a:rPr lang="el-GR" sz="1800" dirty="0">
                <a:solidFill>
                  <a:srgbClr val="545454"/>
                </a:solidFill>
                <a:effectLst/>
                <a:ea typeface="Calibri" panose="020F0502020204030204" pitchFamily="34" charset="0"/>
                <a:cs typeface="Mangal" panose="02040503050203030202" pitchFamily="18" charset="0"/>
              </a:rPr>
              <a:t>, καθώς και την </a:t>
            </a:r>
            <a:r>
              <a:rPr lang="el-GR" sz="1800" b="1" dirty="0">
                <a:solidFill>
                  <a:srgbClr val="545454"/>
                </a:solidFill>
                <a:effectLst/>
                <a:ea typeface="Calibri" panose="020F0502020204030204" pitchFamily="34" charset="0"/>
                <a:cs typeface="Mangal" panose="02040503050203030202" pitchFamily="18" charset="0"/>
              </a:rPr>
              <a:t>παρακολούθηση μετά το ταξίδι.</a:t>
            </a:r>
            <a:endParaRPr lang="en-US" sz="1800" b="1" dirty="0">
              <a:solidFill>
                <a:srgbClr val="545454"/>
              </a:solidFill>
              <a:effectLst/>
              <a:ea typeface="Calibri" panose="020F0502020204030204" pitchFamily="34" charset="0"/>
              <a:cs typeface="Mangal" panose="02040503050203030202" pitchFamily="18" charset="0"/>
            </a:endParaRPr>
          </a:p>
          <a:p>
            <a:pPr algn="just"/>
            <a:endParaRPr lang="el-GR" b="1" dirty="0">
              <a:solidFill>
                <a:srgbClr val="545454"/>
              </a:solidFill>
              <a:ea typeface="Calibri" panose="020F0502020204030204" pitchFamily="34" charset="0"/>
              <a:cs typeface="Mangal" panose="02040503050203030202" pitchFamily="18" charset="0"/>
            </a:endParaRPr>
          </a:p>
          <a:p>
            <a:pPr algn="just"/>
            <a:r>
              <a:rPr lang="el-GR" b="1" dirty="0">
                <a:solidFill>
                  <a:srgbClr val="545454"/>
                </a:solidFill>
                <a:ea typeface="Calibri" panose="020F0502020204030204" pitchFamily="34" charset="0"/>
                <a:cs typeface="Mangal" panose="02040503050203030202" pitchFamily="18" charset="0"/>
              </a:rPr>
              <a:t>Ένα ποιοτικό </a:t>
            </a:r>
            <a:r>
              <a:rPr lang="el-GR" b="1" dirty="0">
                <a:solidFill>
                  <a:srgbClr val="545454"/>
                </a:solidFill>
              </a:rPr>
              <a:t>έργο</a:t>
            </a:r>
            <a:r>
              <a:rPr lang="en-US" b="1" dirty="0">
                <a:solidFill>
                  <a:srgbClr val="545454"/>
                </a:solidFill>
              </a:rPr>
              <a:t>: </a:t>
            </a:r>
          </a:p>
          <a:p>
            <a:pPr algn="just"/>
            <a:endParaRPr lang="en-US" b="1" dirty="0">
              <a:solidFill>
                <a:srgbClr val="545454"/>
              </a:solidFill>
            </a:endParaRPr>
          </a:p>
          <a:p>
            <a:pPr marL="285750" indent="-285750" algn="just">
              <a:buFont typeface="Arial" panose="020B0604020202020204" pitchFamily="34" charset="0"/>
              <a:buChar char="•"/>
            </a:pPr>
            <a:r>
              <a:rPr lang="el-GR" dirty="0">
                <a:solidFill>
                  <a:srgbClr val="545454"/>
                </a:solidFill>
              </a:rPr>
              <a:t>εδράζεται</a:t>
            </a:r>
            <a:r>
              <a:rPr lang="el-GR" dirty="0">
                <a:solidFill>
                  <a:srgbClr val="545454"/>
                </a:solidFill>
                <a:ea typeface="Calibri" panose="020F0502020204030204" pitchFamily="34" charset="0"/>
                <a:cs typeface="Mangal" panose="02040503050203030202" pitchFamily="18" charset="0"/>
              </a:rPr>
              <a:t> στην </a:t>
            </a:r>
            <a:r>
              <a:rPr lang="el-GR" b="1" dirty="0">
                <a:solidFill>
                  <a:srgbClr val="545454"/>
                </a:solidFill>
                <a:ea typeface="Calibri" panose="020F0502020204030204" pitchFamily="34" charset="0"/>
                <a:cs typeface="Mangal" panose="02040503050203030202" pitchFamily="18" charset="0"/>
              </a:rPr>
              <a:t>ενεργό συμμετοχή των νέων με λιγότερες ευκαιρίες </a:t>
            </a:r>
            <a:r>
              <a:rPr lang="el-GR" dirty="0">
                <a:solidFill>
                  <a:srgbClr val="545454"/>
                </a:solidFill>
                <a:ea typeface="Calibri" panose="020F0502020204030204" pitchFamily="34" charset="0"/>
                <a:cs typeface="Mangal" panose="02040503050203030202" pitchFamily="18" charset="0"/>
              </a:rPr>
              <a:t>και των συμμετεχόντων οργανισμών</a:t>
            </a:r>
            <a:r>
              <a:rPr lang="en-US" dirty="0">
                <a:solidFill>
                  <a:srgbClr val="545454"/>
                </a:solidFill>
                <a:ea typeface="Calibri" panose="020F0502020204030204" pitchFamily="34" charset="0"/>
                <a:cs typeface="Mangal" panose="02040503050203030202" pitchFamily="18" charset="0"/>
              </a:rPr>
              <a:t>.</a:t>
            </a:r>
          </a:p>
          <a:p>
            <a:pPr marL="285750" indent="-285750" algn="just">
              <a:buFont typeface="Arial" panose="020B0604020202020204" pitchFamily="34" charset="0"/>
              <a:buChar char="•"/>
            </a:pPr>
            <a:r>
              <a:rPr lang="el-GR" dirty="0">
                <a:solidFill>
                  <a:srgbClr val="545454"/>
                </a:solidFill>
                <a:ea typeface="Calibri" panose="020F0502020204030204" pitchFamily="34" charset="0"/>
                <a:cs typeface="Mangal" panose="02040503050203030202" pitchFamily="18" charset="0"/>
              </a:rPr>
              <a:t>περιλαμβάνει </a:t>
            </a:r>
            <a:r>
              <a:rPr lang="el-GR" b="1" dirty="0">
                <a:solidFill>
                  <a:srgbClr val="545454"/>
                </a:solidFill>
                <a:ea typeface="Calibri" panose="020F0502020204030204" pitchFamily="34" charset="0"/>
                <a:cs typeface="Mangal" panose="02040503050203030202" pitchFamily="18" charset="0"/>
              </a:rPr>
              <a:t>διαφορετικές ομάδες συμμετεχόντων </a:t>
            </a:r>
            <a:r>
              <a:rPr lang="el-GR" dirty="0">
                <a:solidFill>
                  <a:srgbClr val="545454"/>
                </a:solidFill>
                <a:ea typeface="Calibri" panose="020F0502020204030204" pitchFamily="34" charset="0"/>
                <a:cs typeface="Mangal" panose="02040503050203030202" pitchFamily="18" charset="0"/>
              </a:rPr>
              <a:t>με λιγότερες ευκαιρίες και αξιοποιεί την εν λόγω πολυμορφία</a:t>
            </a:r>
            <a:r>
              <a:rPr lang="en-US" dirty="0">
                <a:solidFill>
                  <a:srgbClr val="545454"/>
                </a:solidFill>
                <a:ea typeface="Calibri" panose="020F0502020204030204" pitchFamily="34" charset="0"/>
                <a:cs typeface="Mangal" panose="02040503050203030202" pitchFamily="18" charset="0"/>
              </a:rPr>
              <a:t>.</a:t>
            </a:r>
            <a:endParaRPr lang="el-GR" dirty="0">
              <a:solidFill>
                <a:srgbClr val="545454"/>
              </a:solidFill>
              <a:ea typeface="Calibri" panose="020F0502020204030204" pitchFamily="34" charset="0"/>
              <a:cs typeface="Mangal" panose="02040503050203030202" pitchFamily="18" charset="0"/>
            </a:endParaRPr>
          </a:p>
          <a:p>
            <a:pPr marL="285750" indent="-285750" algn="just">
              <a:buFont typeface="Arial" panose="020B0604020202020204" pitchFamily="34" charset="0"/>
              <a:buChar char="•"/>
            </a:pPr>
            <a:r>
              <a:rPr lang="el-GR" dirty="0">
                <a:solidFill>
                  <a:srgbClr val="545454"/>
                </a:solidFill>
                <a:ea typeface="Calibri" panose="020F0502020204030204" pitchFamily="34" charset="0"/>
                <a:cs typeface="Mangal" panose="02040503050203030202" pitchFamily="18" charset="0"/>
              </a:rPr>
              <a:t>βασίζεται σε σαφώς </a:t>
            </a:r>
            <a:r>
              <a:rPr lang="el-GR" b="1" dirty="0">
                <a:solidFill>
                  <a:srgbClr val="545454"/>
                </a:solidFill>
                <a:ea typeface="Calibri" panose="020F0502020204030204" pitchFamily="34" charset="0"/>
                <a:cs typeface="Mangal" panose="02040503050203030202" pitchFamily="18" charset="0"/>
              </a:rPr>
              <a:t>προσδιορισμένες ανάγκες των συμμετεχόντων νέων</a:t>
            </a:r>
            <a:r>
              <a:rPr lang="en-US" dirty="0">
                <a:solidFill>
                  <a:srgbClr val="545454"/>
                </a:solidFill>
                <a:ea typeface="Calibri" panose="020F0502020204030204" pitchFamily="34" charset="0"/>
                <a:cs typeface="Mangal" panose="02040503050203030202" pitchFamily="18" charset="0"/>
              </a:rPr>
              <a:t>.</a:t>
            </a:r>
            <a:endParaRPr lang="el-GR" dirty="0">
              <a:solidFill>
                <a:srgbClr val="545454"/>
              </a:solidFill>
              <a:ea typeface="Calibri" panose="020F0502020204030204" pitchFamily="34" charset="0"/>
              <a:cs typeface="Mangal" panose="02040503050203030202" pitchFamily="18" charset="0"/>
            </a:endParaRPr>
          </a:p>
          <a:p>
            <a:pPr marL="285750" indent="-285750" algn="just">
              <a:buFont typeface="Arial" panose="020B0604020202020204" pitchFamily="34" charset="0"/>
              <a:buChar char="•"/>
            </a:pPr>
            <a:r>
              <a:rPr lang="el-GR" dirty="0">
                <a:solidFill>
                  <a:srgbClr val="545454"/>
                </a:solidFill>
                <a:ea typeface="Calibri" panose="020F0502020204030204" pitchFamily="34" charset="0"/>
                <a:cs typeface="Mangal" panose="02040503050203030202" pitchFamily="18" charset="0"/>
              </a:rPr>
              <a:t>ενθαρρύνει τους συμμετέχοντες να προβληματίζονται σχετικά με </a:t>
            </a:r>
            <a:r>
              <a:rPr lang="el-GR" b="1" dirty="0">
                <a:solidFill>
                  <a:srgbClr val="545454"/>
                </a:solidFill>
                <a:ea typeface="Calibri" panose="020F0502020204030204" pitchFamily="34" charset="0"/>
                <a:cs typeface="Mangal" panose="02040503050203030202" pitchFamily="18" charset="0"/>
              </a:rPr>
              <a:t>ευρωπαϊκά θέματα και αξίες.</a:t>
            </a:r>
            <a:endParaRPr lang="en-US" sz="1800" b="1" dirty="0">
              <a:solidFill>
                <a:srgbClr val="545454"/>
              </a:solidFill>
              <a:effectLst/>
              <a:ea typeface="Calibri" panose="020F0502020204030204" pitchFamily="34" charset="0"/>
              <a:cs typeface="Mangal" panose="02040503050203030202" pitchFamily="18" charset="0"/>
            </a:endParaRPr>
          </a:p>
        </p:txBody>
      </p:sp>
      <p:pic>
        <p:nvPicPr>
          <p:cNvPr id="5" name="Graphic 4" descr="A puzzle">
            <a:extLst>
              <a:ext uri="{FF2B5EF4-FFF2-40B4-BE49-F238E27FC236}">
                <a16:creationId xmlns:a16="http://schemas.microsoft.com/office/drawing/2014/main" id="{3A5BA44E-F8F2-A40D-A59E-936B69359C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89719">
            <a:off x="9374903" y="1703283"/>
            <a:ext cx="3451435" cy="3451435"/>
          </a:xfrm>
          <a:prstGeom prst="rect">
            <a:avLst/>
          </a:prstGeom>
        </p:spPr>
      </p:pic>
    </p:spTree>
    <p:extLst>
      <p:ext uri="{BB962C8B-B14F-4D97-AF65-F5344CB8AC3E}">
        <p14:creationId xmlns:p14="http://schemas.microsoft.com/office/powerpoint/2010/main" val="72459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pPr>
              <a:lnSpc>
                <a:spcPts val="2667"/>
              </a:lnSpc>
            </a:pPr>
            <a:r>
              <a:rPr lang="el-GR" sz="3600" b="1" dirty="0">
                <a:solidFill>
                  <a:srgbClr val="009999"/>
                </a:solidFill>
                <a:latin typeface="Kollektif Bold"/>
              </a:rPr>
              <a:t>ΔΡΑΣΤΗΡΙΟΤΗΤΕΣ</a:t>
            </a:r>
            <a:endParaRPr lang="en-US" sz="3600" b="1" dirty="0">
              <a:solidFill>
                <a:srgbClr val="009999"/>
              </a:solidFill>
              <a:latin typeface="Kollektif Bold"/>
            </a:endParaRPr>
          </a:p>
        </p:txBody>
      </p:sp>
      <p:sp>
        <p:nvSpPr>
          <p:cNvPr id="3" name="TextBox 2">
            <a:extLst>
              <a:ext uri="{FF2B5EF4-FFF2-40B4-BE49-F238E27FC236}">
                <a16:creationId xmlns:a16="http://schemas.microsoft.com/office/drawing/2014/main" id="{F8AC603C-6FB1-5C3B-ADF7-756221999E38}"/>
              </a:ext>
            </a:extLst>
          </p:cNvPr>
          <p:cNvSpPr txBox="1"/>
          <p:nvPr/>
        </p:nvSpPr>
        <p:spPr>
          <a:xfrm>
            <a:off x="1091380" y="2309801"/>
            <a:ext cx="7743862" cy="2585323"/>
          </a:xfrm>
          <a:prstGeom prst="rect">
            <a:avLst/>
          </a:prstGeom>
          <a:noFill/>
        </p:spPr>
        <p:txBody>
          <a:bodyPr wrap="square" rtlCol="0">
            <a:spAutoFit/>
          </a:bodyPr>
          <a:lstStyle/>
          <a:p>
            <a:pPr marL="342900" lvl="0" indent="-342900" algn="just">
              <a:buFont typeface="Symbol" panose="05050102010706020507" pitchFamily="18" charset="2"/>
              <a:buChar char=""/>
            </a:pPr>
            <a:r>
              <a:rPr lang="el-GR"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1 – 5 νέοι</a:t>
            </a:r>
            <a:r>
              <a:rPr lang="en-US"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a:t>
            </a:r>
            <a:r>
              <a:rPr lang="el-GR"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νέες με λιγότερες ευκαιρίες από την ίδια χώρα </a:t>
            </a:r>
            <a:r>
              <a:rPr lang="el-GR"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συναντώνται για σύντομο χρονικό διάστημα για να ταξιδέψουν στην Ευρώπη. </a:t>
            </a:r>
          </a:p>
          <a:p>
            <a:pPr lvl="0" algn="just"/>
            <a:endParaRPr lang="el-GR"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buFont typeface="Symbol" panose="05050102010706020507" pitchFamily="18" charset="2"/>
              <a:buChar char=""/>
            </a:pPr>
            <a:r>
              <a:rPr lang="el-GR"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Οι ακόλουθες δραστηριότητες </a:t>
            </a:r>
            <a:r>
              <a:rPr lang="el-GR"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δεν είναι επιλέξιμες </a:t>
            </a:r>
            <a:r>
              <a:rPr lang="el-GR"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για επιχορήγηση: </a:t>
            </a:r>
          </a:p>
          <a:p>
            <a:pPr lvl="0" algn="just"/>
            <a:endParaRPr lang="el-GR"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lvl="0" algn="just"/>
            <a:r>
              <a:rPr lang="el-GR" i="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ταξίδια για ακαδημαϊκές σπουδές, δραστηριότητες ανταλλαγών που αποσκοπούν σε οικονομικό κέρδος, δραστηριότητες ανταλλαγών που μπορούν να θεωρηθούν καλλιτεχνικές περιοδείες, καταστατικές συνελεύσεις, σεμινάρια κατάρτισης από ενηλίκους σε νέους.</a:t>
            </a:r>
            <a:endParaRPr lang="en-US" i="1"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5" name="Graphic 4" descr="A flying paper airplane">
            <a:extLst>
              <a:ext uri="{FF2B5EF4-FFF2-40B4-BE49-F238E27FC236}">
                <a16:creationId xmlns:a16="http://schemas.microsoft.com/office/drawing/2014/main" id="{47B1345C-6F88-86AB-82F8-40D52B74B3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71560" y="1848004"/>
            <a:ext cx="3238500" cy="3238500"/>
          </a:xfrm>
          <a:prstGeom prst="rect">
            <a:avLst/>
          </a:prstGeom>
        </p:spPr>
      </p:pic>
    </p:spTree>
    <p:extLst>
      <p:ext uri="{BB962C8B-B14F-4D97-AF65-F5344CB8AC3E}">
        <p14:creationId xmlns:p14="http://schemas.microsoft.com/office/powerpoint/2010/main" val="1012920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solidFill>
                  <a:srgbClr val="009999"/>
                </a:solidFill>
                <a:latin typeface="Kollektif Bold"/>
                <a:ea typeface="Roboto" panose="02000000000000000000" pitchFamily="2" charset="0"/>
              </a:rPr>
              <a:t>ΚΑΛΕΣ ΠΡΑΚΤΙΚΕΣ</a:t>
            </a:r>
            <a:endParaRPr lang="en-CY" sz="3600" b="1" dirty="0">
              <a:solidFill>
                <a:srgbClr val="009999"/>
              </a:solidFill>
              <a:latin typeface="Kollektif Bold"/>
              <a:ea typeface="Roboto" panose="02000000000000000000" pitchFamily="2" charset="0"/>
            </a:endParaRPr>
          </a:p>
        </p:txBody>
      </p:sp>
      <p:sp>
        <p:nvSpPr>
          <p:cNvPr id="2" name="TextBox 1">
            <a:extLst>
              <a:ext uri="{FF2B5EF4-FFF2-40B4-BE49-F238E27FC236}">
                <a16:creationId xmlns:a16="http://schemas.microsoft.com/office/drawing/2014/main" id="{942C82BC-7239-997F-0178-9CA7ABF7E1CE}"/>
              </a:ext>
            </a:extLst>
          </p:cNvPr>
          <p:cNvSpPr txBox="1"/>
          <p:nvPr/>
        </p:nvSpPr>
        <p:spPr>
          <a:xfrm>
            <a:off x="991583" y="1603821"/>
            <a:ext cx="8083100" cy="3650358"/>
          </a:xfrm>
          <a:prstGeom prst="rect">
            <a:avLst/>
          </a:prstGeom>
          <a:noFill/>
        </p:spPr>
        <p:txBody>
          <a:bodyPr wrap="square" rtlCol="0">
            <a:spAutoFit/>
          </a:bodyPr>
          <a:lstStyle/>
          <a:p>
            <a:pPr algn="just"/>
            <a:endParaRPr lang="el-GR" sz="1800" b="1"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50000"/>
              </a:lnSpc>
              <a:buFont typeface="Arial" panose="020B0604020202020204" pitchFamily="34" charset="0"/>
              <a:buChar char="•"/>
            </a:pP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Η υλοποίηση όλων των δραστηριοτήτων να ακολουθεί τα </a:t>
            </a:r>
            <a:r>
              <a:rPr lang="el-GR" sz="18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πρότυπα ποιότητας </a:t>
            </a:r>
            <a:r>
              <a:rPr lang="el-GR" sz="1800" b="1" dirty="0" err="1">
                <a:solidFill>
                  <a:srgbClr val="545454"/>
                </a:solidFill>
                <a:effectLst/>
                <a:latin typeface="Calibri" panose="020F0502020204030204" pitchFamily="34" charset="0"/>
                <a:ea typeface="Calibri" panose="020F0502020204030204" pitchFamily="34" charset="0"/>
                <a:cs typeface="Mangal" panose="02040503050203030202" pitchFamily="18" charset="0"/>
              </a:rPr>
              <a:t>Erasmus</a:t>
            </a:r>
            <a:r>
              <a:rPr lang="el-GR" sz="18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 στον τομέα της νεολαίας. </a:t>
            </a:r>
            <a:endPar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50000"/>
              </a:lnSpc>
              <a:buFont typeface="Arial" panose="020B0604020202020204" pitchFamily="34" charset="0"/>
              <a:buChar char="•"/>
            </a:pP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Το έργο να στηρίζεται </a:t>
            </a:r>
            <a:r>
              <a:rPr lang="el-GR" sz="1800" cap="none" dirty="0">
                <a:solidFill>
                  <a:srgbClr val="545454"/>
                </a:solidFill>
                <a:latin typeface="Calibri" panose="020F0502020204030204"/>
                <a:ea typeface="+mn-ea"/>
                <a:cs typeface="+mn-cs"/>
              </a:rPr>
              <a:t>στην </a:t>
            </a:r>
            <a:r>
              <a:rPr lang="el-GR" sz="1800" b="1" cap="none" dirty="0">
                <a:solidFill>
                  <a:srgbClr val="545454"/>
                </a:solidFill>
                <a:latin typeface="Calibri" panose="020F0502020204030204"/>
                <a:ea typeface="+mn-ea"/>
                <a:cs typeface="+mn-cs"/>
              </a:rPr>
              <a:t>ενεργό συμμετοχή της νεολαίας </a:t>
            </a:r>
            <a:r>
              <a:rPr lang="el-GR" sz="1800" cap="none" dirty="0">
                <a:solidFill>
                  <a:srgbClr val="545454"/>
                </a:solidFill>
                <a:latin typeface="Calibri" panose="020F0502020204030204"/>
                <a:ea typeface="+mn-ea"/>
                <a:cs typeface="+mn-cs"/>
              </a:rPr>
              <a:t>σε όλα τα στάδια του σχεδιασμού (προετοιμασία, υλοποίηση, παρακολούθηση, διάχυση).</a:t>
            </a:r>
          </a:p>
          <a:p>
            <a:pPr marL="285750" indent="-285750" algn="just">
              <a:lnSpc>
                <a:spcPct val="150000"/>
              </a:lnSpc>
              <a:buFont typeface="Arial" panose="020B0604020202020204" pitchFamily="34" charset="0"/>
              <a:buChar char="•"/>
            </a:pP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Λήψη αναγκαίων μέτρων για την πρόληψη/μείωση των κινδύνων που αφορούν στην </a:t>
            </a:r>
            <a:r>
              <a:rPr lang="el-GR" sz="18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ασφάλεια και προστασία των συμμετεχόντων</a:t>
            </a: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 </a:t>
            </a:r>
          </a:p>
          <a:p>
            <a:pPr marL="285750" indent="-285750" algn="just">
              <a:lnSpc>
                <a:spcPct val="150000"/>
              </a:lnSpc>
              <a:buFont typeface="Arial" panose="020B0604020202020204" pitchFamily="34" charset="0"/>
              <a:buChar char="•"/>
            </a:pP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Πρόβλεψη για στήριξη στην </a:t>
            </a:r>
            <a:r>
              <a:rPr lang="el-GR" sz="18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τεκμηρίωση των επιμέρους μαθησιακών αποτελεσμάτων </a:t>
            </a: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των συμμετεχόντων (</a:t>
            </a:r>
            <a:r>
              <a:rPr lang="el-GR" sz="1800" dirty="0" err="1">
                <a:solidFill>
                  <a:srgbClr val="545454"/>
                </a:solidFill>
                <a:effectLst/>
                <a:latin typeface="Calibri" panose="020F0502020204030204" pitchFamily="34" charset="0"/>
                <a:ea typeface="Calibri" panose="020F0502020204030204" pitchFamily="34" charset="0"/>
                <a:cs typeface="Mangal" panose="02040503050203030202" pitchFamily="18" charset="0"/>
              </a:rPr>
              <a:t>Youthpass</a:t>
            </a: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a:t>
            </a:r>
            <a:endParaRPr lang="el-GR" dirty="0">
              <a:solidFill>
                <a:srgbClr val="545454"/>
              </a:solidFill>
              <a:latin typeface="Calibri" panose="020F0502020204030204" pitchFamily="34" charset="0"/>
              <a:ea typeface="Calibri" panose="020F0502020204030204" pitchFamily="34" charset="0"/>
              <a:cs typeface="Mangal" panose="02040503050203030202" pitchFamily="18" charset="0"/>
            </a:endParaRPr>
          </a:p>
        </p:txBody>
      </p:sp>
      <p:pic>
        <p:nvPicPr>
          <p:cNvPr id="5" name="Graphic 4" descr="A lightbulb">
            <a:extLst>
              <a:ext uri="{FF2B5EF4-FFF2-40B4-BE49-F238E27FC236}">
                <a16:creationId xmlns:a16="http://schemas.microsoft.com/office/drawing/2014/main" id="{C040AC78-7AC9-65A7-5DB1-D217705EE8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14204">
            <a:off x="8856179" y="1206644"/>
            <a:ext cx="3519709" cy="3519709"/>
          </a:xfrm>
          <a:prstGeom prst="rect">
            <a:avLst/>
          </a:prstGeom>
        </p:spPr>
      </p:pic>
    </p:spTree>
    <p:extLst>
      <p:ext uri="{BB962C8B-B14F-4D97-AF65-F5344CB8AC3E}">
        <p14:creationId xmlns:p14="http://schemas.microsoft.com/office/powerpoint/2010/main" val="3075763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rot="-2700000">
            <a:off x="7591229" y="4801230"/>
            <a:ext cx="4943599" cy="2376730"/>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0" name="Freeform 10"/>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p:cNvSpPr/>
          <p:nvPr/>
        </p:nvSpPr>
        <p:spPr>
          <a:xfrm rot="-10800000">
            <a:off x="2214501"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p:cNvGrpSpPr/>
          <p:nvPr/>
        </p:nvGrpSpPr>
        <p:grpSpPr>
          <a:xfrm rot="2700000">
            <a:off x="-917594" y="-2062214"/>
            <a:ext cx="4943599" cy="2376730"/>
            <a:chOff x="0" y="0"/>
            <a:chExt cx="660400" cy="317500"/>
          </a:xfrm>
        </p:grpSpPr>
        <p:sp>
          <p:nvSpPr>
            <p:cNvPr id="33" name="Freeform 3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34" name="TextBox 3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35" name="AutoShape 35"/>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pic>
        <p:nvPicPr>
          <p:cNvPr id="43" name="Picture 42" descr="A logo on a black background&#10;&#10;Description automatically generated">
            <a:extLst>
              <a:ext uri="{FF2B5EF4-FFF2-40B4-BE49-F238E27FC236}">
                <a16:creationId xmlns:a16="http://schemas.microsoft.com/office/drawing/2014/main" id="{E6E0EBEF-3C8C-0EC0-7E31-5DC6B716B23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94599" y="4728228"/>
            <a:ext cx="2118360" cy="2118360"/>
          </a:xfrm>
          <a:prstGeom prst="rect">
            <a:avLst/>
          </a:prstGeom>
        </p:spPr>
      </p:pic>
      <p:sp>
        <p:nvSpPr>
          <p:cNvPr id="9" name="Title 1">
            <a:extLst>
              <a:ext uri="{FF2B5EF4-FFF2-40B4-BE49-F238E27FC236}">
                <a16:creationId xmlns:a16="http://schemas.microsoft.com/office/drawing/2014/main" id="{6367D02D-4F00-EE30-B083-3ECF19A47884}"/>
              </a:ext>
            </a:extLst>
          </p:cNvPr>
          <p:cNvSpPr txBox="1">
            <a:spLocks/>
          </p:cNvSpPr>
          <p:nvPr/>
        </p:nvSpPr>
        <p:spPr>
          <a:xfrm>
            <a:off x="3324503" y="1029086"/>
            <a:ext cx="9252155" cy="73695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600" b="1">
                <a:solidFill>
                  <a:srgbClr val="009999"/>
                </a:solidFill>
                <a:latin typeface="Kollektif Bold"/>
                <a:ea typeface="Roboto" panose="02000000000000000000" pitchFamily="2" charset="0"/>
              </a:rPr>
              <a:t>ΕΠΙΛΕΞΙΜΕΣ ΔΑΠΑΝΕΣ</a:t>
            </a:r>
            <a:r>
              <a:rPr lang="en-US" sz="3600" b="1">
                <a:solidFill>
                  <a:srgbClr val="009999"/>
                </a:solidFill>
                <a:latin typeface="Kollektif Bold"/>
                <a:ea typeface="Roboto" panose="02000000000000000000" pitchFamily="2" charset="0"/>
              </a:rPr>
              <a:t> 1/2</a:t>
            </a:r>
            <a:endParaRPr lang="en-CY" sz="3600" b="1" dirty="0">
              <a:solidFill>
                <a:srgbClr val="009999"/>
              </a:solidFill>
              <a:latin typeface="Kollektif Bold"/>
              <a:ea typeface="Roboto" panose="02000000000000000000" pitchFamily="2" charset="0"/>
            </a:endParaRPr>
          </a:p>
        </p:txBody>
      </p:sp>
      <p:sp>
        <p:nvSpPr>
          <p:cNvPr id="44" name="TextBox 43">
            <a:extLst>
              <a:ext uri="{FF2B5EF4-FFF2-40B4-BE49-F238E27FC236}">
                <a16:creationId xmlns:a16="http://schemas.microsoft.com/office/drawing/2014/main" id="{F98B4C60-75E5-9135-D909-8C1B4C6EBD90}"/>
              </a:ext>
            </a:extLst>
          </p:cNvPr>
          <p:cNvSpPr txBox="1"/>
          <p:nvPr/>
        </p:nvSpPr>
        <p:spPr>
          <a:xfrm>
            <a:off x="3103520" y="1762557"/>
            <a:ext cx="6271320" cy="3693319"/>
          </a:xfrm>
          <a:prstGeom prst="rect">
            <a:avLst/>
          </a:prstGeom>
          <a:noFill/>
        </p:spPr>
        <p:txBody>
          <a:bodyPr wrap="square" numCol="1" rtlCol="0">
            <a:spAutoFit/>
          </a:bodyPr>
          <a:lstStyle/>
          <a:p>
            <a:pPr marR="0" lvl="0" algn="just" defTabSz="914400" rtl="0" eaLnBrk="1" fontAlgn="auto" latinLnBrk="0" hangingPunct="1">
              <a:lnSpc>
                <a:spcPct val="150000"/>
              </a:lnSpc>
              <a:spcBef>
                <a:spcPts val="0"/>
              </a:spcBef>
              <a:spcAft>
                <a:spcPts val="0"/>
              </a:spcAft>
              <a:buClrTx/>
              <a:buSzTx/>
              <a:tabLst/>
              <a:defRPr/>
            </a:pPr>
            <a:endParaRPr lang="en-US" b="1" dirty="0">
              <a:solidFill>
                <a:srgbClr val="545454"/>
              </a:solidFill>
              <a:latin typeface="Calibri" panose="020F0502020204030204"/>
            </a:endParaRPr>
          </a:p>
          <a:p>
            <a:pPr marR="0" lvl="0" defTabSz="914400" rtl="0" eaLnBrk="1" fontAlgn="auto" latinLnBrk="0" hangingPunct="1">
              <a:lnSpc>
                <a:spcPct val="150000"/>
              </a:lnSpc>
              <a:spcBef>
                <a:spcPts val="0"/>
              </a:spcBef>
              <a:spcAft>
                <a:spcPts val="0"/>
              </a:spcAft>
              <a:buClrTx/>
              <a:buSzTx/>
              <a:tabLst/>
              <a:defRPr/>
            </a:pPr>
            <a:r>
              <a:rPr kumimoji="0" lang="el-GR" sz="1800" i="0" u="none" strike="noStrike" kern="1200" cap="none" spc="0" normalizeH="0" baseline="0" noProof="0" dirty="0">
                <a:ln>
                  <a:noFill/>
                </a:ln>
                <a:solidFill>
                  <a:srgbClr val="545454"/>
                </a:solidFill>
                <a:effectLst/>
                <a:uLnTx/>
                <a:uFillTx/>
                <a:latin typeface="Calibri" panose="020F0502020204030204"/>
                <a:ea typeface="+mn-ea"/>
                <a:cs typeface="+mn-cs"/>
              </a:rPr>
              <a:t>1. Δαπάνες Μετακίνησης </a:t>
            </a:r>
          </a:p>
          <a:p>
            <a:pPr marR="0" lvl="0" defTabSz="914400" rtl="0" eaLnBrk="1" fontAlgn="auto" latinLnBrk="0" hangingPunct="1">
              <a:lnSpc>
                <a:spcPct val="150000"/>
              </a:lnSpc>
              <a:spcBef>
                <a:spcPts val="0"/>
              </a:spcBef>
              <a:spcAft>
                <a:spcPts val="0"/>
              </a:spcAft>
              <a:buClrTx/>
              <a:buSzTx/>
              <a:tabLst/>
              <a:defRPr/>
            </a:pPr>
            <a:r>
              <a:rPr lang="el-GR" dirty="0">
                <a:solidFill>
                  <a:srgbClr val="545454"/>
                </a:solidFill>
                <a:latin typeface="Calibri" panose="020F0502020204030204"/>
              </a:rPr>
              <a:t>2.</a:t>
            </a:r>
            <a:r>
              <a:rPr kumimoji="0" lang="el-GR" sz="1800" i="0" u="none" strike="noStrike" kern="1200" cap="none" spc="0" normalizeH="0" baseline="0" noProof="0" dirty="0">
                <a:ln>
                  <a:noFill/>
                </a:ln>
                <a:solidFill>
                  <a:srgbClr val="545454"/>
                </a:solidFill>
                <a:effectLst/>
                <a:uLnTx/>
                <a:uFillTx/>
                <a:latin typeface="Calibri" panose="020F0502020204030204"/>
                <a:ea typeface="+mn-ea"/>
                <a:cs typeface="+mn-cs"/>
              </a:rPr>
              <a:t> Επιχορήγηση για την κάλυψη των οργανωτικών δαπανών</a:t>
            </a:r>
            <a:endParaRPr kumimoji="0" lang="el-GR" sz="2000" b="1" i="0" u="none" strike="noStrike" kern="1200" cap="none" spc="0" normalizeH="0" baseline="0" noProof="0" dirty="0">
              <a:ln>
                <a:noFill/>
              </a:ln>
              <a:solidFill>
                <a:srgbClr val="009999"/>
              </a:solidFill>
              <a:uLnTx/>
              <a:uFillTx/>
              <a:latin typeface="Calibri" panose="020F0502020204030204" pitchFamily="34" charset="0"/>
              <a:ea typeface="Calibri" panose="020F0502020204030204" pitchFamily="34" charset="0"/>
              <a:cs typeface="Mangal" panose="02040503050203030202" pitchFamily="18" charset="0"/>
            </a:endParaRPr>
          </a:p>
          <a:p>
            <a:pPr marR="0" lvl="0" defTabSz="914400" rtl="0" eaLnBrk="1" fontAlgn="auto" latinLnBrk="0" hangingPunct="1">
              <a:lnSpc>
                <a:spcPct val="150000"/>
              </a:lnSpc>
              <a:spcBef>
                <a:spcPts val="0"/>
              </a:spcBef>
              <a:spcAft>
                <a:spcPts val="0"/>
              </a:spcAft>
              <a:buClrTx/>
              <a:buSzTx/>
              <a:tabLst/>
              <a:defRPr/>
            </a:pPr>
            <a:r>
              <a:rPr lang="en-US" dirty="0">
                <a:solidFill>
                  <a:srgbClr val="545454"/>
                </a:solidFill>
                <a:latin typeface="Calibri" panose="020F0502020204030204"/>
              </a:rPr>
              <a:t>3</a:t>
            </a:r>
            <a:r>
              <a:rPr lang="en-US" noProof="0" dirty="0">
                <a:solidFill>
                  <a:srgbClr val="545454"/>
                </a:solidFill>
                <a:latin typeface="Calibri" panose="020F0502020204030204"/>
              </a:rPr>
              <a:t>.</a:t>
            </a:r>
            <a:r>
              <a:rPr kumimoji="0" lang="el-GR" sz="1800" i="0" u="none" strike="noStrike" kern="1200" cap="none" spc="0" normalizeH="0" baseline="0" noProof="0" dirty="0">
                <a:ln>
                  <a:noFill/>
                </a:ln>
                <a:solidFill>
                  <a:srgbClr val="545454"/>
                </a:solidFill>
                <a:effectLst/>
                <a:uLnTx/>
                <a:uFillTx/>
                <a:latin typeface="Calibri" panose="020F0502020204030204"/>
                <a:ea typeface="+mn-ea"/>
                <a:cs typeface="+mn-cs"/>
              </a:rPr>
              <a:t> Επιχορήγηση για την κάλυψη των ατομικών δαπανών</a:t>
            </a:r>
            <a:endParaRPr lang="en-US" noProof="0" dirty="0">
              <a:solidFill>
                <a:srgbClr val="545454"/>
              </a:solidFill>
              <a:latin typeface="Calibri" panose="020F0502020204030204"/>
            </a:endParaRPr>
          </a:p>
          <a:p>
            <a:pPr marR="0" lvl="0" algn="just" defTabSz="914400" rtl="0" eaLnBrk="1" fontAlgn="auto" latinLnBrk="0" hangingPunct="1">
              <a:lnSpc>
                <a:spcPct val="150000"/>
              </a:lnSpc>
              <a:spcBef>
                <a:spcPts val="0"/>
              </a:spcBef>
              <a:spcAft>
                <a:spcPts val="0"/>
              </a:spcAft>
              <a:buClrTx/>
              <a:buSzTx/>
              <a:tabLst/>
              <a:defRPr/>
            </a:pPr>
            <a:r>
              <a:rPr lang="en-US" dirty="0">
                <a:solidFill>
                  <a:srgbClr val="545454"/>
                </a:solidFill>
                <a:latin typeface="Calibri" panose="020F0502020204030204"/>
              </a:rPr>
              <a:t>4</a:t>
            </a:r>
            <a:r>
              <a:rPr kumimoji="0" lang="en-US" sz="1800" i="0" u="none" strike="noStrike" kern="1200" cap="none" spc="0" normalizeH="0" baseline="0" noProof="0" dirty="0">
                <a:ln>
                  <a:noFill/>
                </a:ln>
                <a:solidFill>
                  <a:srgbClr val="545454"/>
                </a:solidFill>
                <a:effectLst/>
                <a:uLnTx/>
                <a:uFillTx/>
                <a:latin typeface="Calibri" panose="020F0502020204030204"/>
                <a:ea typeface="+mn-ea"/>
                <a:cs typeface="+mn-cs"/>
              </a:rPr>
              <a:t>. </a:t>
            </a:r>
            <a:r>
              <a:rPr lang="el-GR" dirty="0">
                <a:solidFill>
                  <a:srgbClr val="545454"/>
                </a:solidFill>
                <a:latin typeface="Calibri" panose="020F0502020204030204"/>
              </a:rPr>
              <a:t>Στήριξη για την ένταξη (οργανισμού και συμμετεχόντων)</a:t>
            </a:r>
          </a:p>
          <a:p>
            <a:pPr marR="0" lvl="0" algn="just" defTabSz="914400" rtl="0" eaLnBrk="1" fontAlgn="auto" latinLnBrk="0" hangingPunct="1">
              <a:lnSpc>
                <a:spcPct val="150000"/>
              </a:lnSpc>
              <a:spcBef>
                <a:spcPts val="0"/>
              </a:spcBef>
              <a:spcAft>
                <a:spcPts val="0"/>
              </a:spcAft>
              <a:buClrTx/>
              <a:buSzTx/>
              <a:tabLst/>
              <a:defRPr/>
            </a:pPr>
            <a:endParaRPr lang="el-GR" dirty="0">
              <a:solidFill>
                <a:srgbClr val="545454"/>
              </a:solidFill>
              <a:latin typeface="Calibri" panose="020F0502020204030204"/>
            </a:endParaRPr>
          </a:p>
          <a:p>
            <a:pPr marR="0" lvl="0" algn="just" defTabSz="914400" rtl="0" eaLnBrk="1" fontAlgn="auto" latinLnBrk="0" hangingPunct="1">
              <a:lnSpc>
                <a:spcPct val="150000"/>
              </a:lnSpc>
              <a:spcBef>
                <a:spcPts val="0"/>
              </a:spcBef>
              <a:spcAft>
                <a:spcPts val="0"/>
              </a:spcAft>
              <a:buClrTx/>
              <a:buSzTx/>
              <a:tabLst/>
              <a:defRPr/>
            </a:pPr>
            <a:r>
              <a:rPr lang="el-GR" dirty="0">
                <a:solidFill>
                  <a:srgbClr val="545454"/>
                </a:solidFill>
                <a:latin typeface="Calibri" panose="020F0502020204030204"/>
              </a:rPr>
              <a:t>+ </a:t>
            </a:r>
            <a:endParaRPr lang="en-US" dirty="0">
              <a:solidFill>
                <a:srgbClr val="545454"/>
              </a:solidFill>
              <a:latin typeface="Calibri" panose="020F0502020204030204"/>
            </a:endParaRPr>
          </a:p>
          <a:p>
            <a:pPr algn="just">
              <a:lnSpc>
                <a:spcPct val="150000"/>
              </a:lnSpc>
              <a:defRPr/>
            </a:pPr>
            <a:r>
              <a:rPr kumimoji="0" lang="el-GR" sz="1800" b="1" i="0" u="none" strike="noStrike" kern="1200" cap="none" spc="0" normalizeH="0" baseline="0" noProof="0" dirty="0">
                <a:ln>
                  <a:noFill/>
                </a:ln>
                <a:solidFill>
                  <a:srgbClr val="009999"/>
                </a:solidFill>
                <a:effectLst/>
                <a:uLnTx/>
                <a:uFillTx/>
                <a:latin typeface="Calibri" panose="020F0502020204030204"/>
                <a:ea typeface="+mn-ea"/>
                <a:cs typeface="+mn-cs"/>
              </a:rPr>
              <a:t>Έκτακτες δαπάνες</a:t>
            </a:r>
          </a:p>
          <a:p>
            <a:endParaRPr lang="en-US" dirty="0">
              <a:solidFill>
                <a:srgbClr val="545454"/>
              </a:solidFill>
            </a:endParaRPr>
          </a:p>
        </p:txBody>
      </p:sp>
    </p:spTree>
    <p:extLst>
      <p:ext uri="{BB962C8B-B14F-4D97-AF65-F5344CB8AC3E}">
        <p14:creationId xmlns:p14="http://schemas.microsoft.com/office/powerpoint/2010/main" val="1875274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2106975" y="3494520"/>
            <a:ext cx="798859" cy="420489"/>
          </a:xfrm>
          <a:prstGeom prst="line">
            <a:avLst/>
          </a:prstGeom>
          <a:ln w="38100" cap="flat">
            <a:solidFill>
              <a:srgbClr val="A6A6A6"/>
            </a:solidFill>
            <a:prstDash val="solid"/>
            <a:headEnd type="none" w="sm" len="sm"/>
            <a:tailEnd type="none" w="sm" len="sm"/>
          </a:ln>
        </p:spPr>
        <p:txBody>
          <a:bodyPr/>
          <a:lstStyle/>
          <a:p>
            <a:endParaRPr lang="en-US" sz="1200"/>
          </a:p>
        </p:txBody>
      </p:sp>
      <p:sp>
        <p:nvSpPr>
          <p:cNvPr id="3" name="AutoShape 3"/>
          <p:cNvSpPr/>
          <p:nvPr/>
        </p:nvSpPr>
        <p:spPr>
          <a:xfrm flipV="1">
            <a:off x="5528107" y="3663268"/>
            <a:ext cx="852820" cy="530891"/>
          </a:xfrm>
          <a:prstGeom prst="line">
            <a:avLst/>
          </a:prstGeom>
          <a:ln w="38100" cap="flat">
            <a:solidFill>
              <a:srgbClr val="A6A6A6"/>
            </a:solidFill>
            <a:prstDash val="solid"/>
            <a:headEnd type="none" w="sm" len="sm"/>
            <a:tailEnd type="none" w="sm" len="sm"/>
          </a:ln>
        </p:spPr>
        <p:txBody>
          <a:bodyPr/>
          <a:lstStyle/>
          <a:p>
            <a:endParaRPr lang="en-US" sz="1200"/>
          </a:p>
        </p:txBody>
      </p:sp>
      <p:sp>
        <p:nvSpPr>
          <p:cNvPr id="5" name="AutoShape 5"/>
          <p:cNvSpPr/>
          <p:nvPr/>
        </p:nvSpPr>
        <p:spPr>
          <a:xfrm flipH="1" flipV="1">
            <a:off x="3843443" y="3594835"/>
            <a:ext cx="756169" cy="543235"/>
          </a:xfrm>
          <a:prstGeom prst="line">
            <a:avLst/>
          </a:prstGeom>
          <a:ln w="38100" cap="flat">
            <a:solidFill>
              <a:srgbClr val="A6A6A6"/>
            </a:solidFill>
            <a:prstDash val="solid"/>
            <a:headEnd type="none" w="sm" len="sm"/>
            <a:tailEnd type="none" w="sm" len="sm"/>
          </a:ln>
        </p:spPr>
        <p:txBody>
          <a:bodyPr/>
          <a:lstStyle/>
          <a:p>
            <a:endParaRPr lang="en-US" sz="1200"/>
          </a:p>
        </p:txBody>
      </p:sp>
      <p:sp>
        <p:nvSpPr>
          <p:cNvPr id="6" name="AutoShape 6"/>
          <p:cNvSpPr/>
          <p:nvPr/>
        </p:nvSpPr>
        <p:spPr>
          <a:xfrm flipH="1" flipV="1">
            <a:off x="7145312" y="3607024"/>
            <a:ext cx="771554" cy="552645"/>
          </a:xfrm>
          <a:prstGeom prst="line">
            <a:avLst/>
          </a:prstGeom>
          <a:ln w="38100" cap="flat">
            <a:solidFill>
              <a:srgbClr val="A6A6A6"/>
            </a:solidFill>
            <a:prstDash val="solid"/>
            <a:headEnd type="none" w="sm" len="sm"/>
            <a:tailEnd type="none" w="sm" len="sm"/>
          </a:ln>
        </p:spPr>
        <p:txBody>
          <a:bodyPr/>
          <a:lstStyle/>
          <a:p>
            <a:endParaRPr lang="en-US" sz="1200"/>
          </a:p>
        </p:txBody>
      </p:sp>
      <p:grpSp>
        <p:nvGrpSpPr>
          <p:cNvPr id="7" name="Group 7"/>
          <p:cNvGrpSpPr/>
          <p:nvPr/>
        </p:nvGrpSpPr>
        <p:grpSpPr>
          <a:xfrm>
            <a:off x="1227086" y="3707896"/>
            <a:ext cx="949605" cy="949605"/>
            <a:chOff x="38152" y="26663"/>
            <a:chExt cx="812800" cy="812800"/>
          </a:xfrm>
        </p:grpSpPr>
        <p:sp>
          <p:nvSpPr>
            <p:cNvPr id="8" name="Freeform 8"/>
            <p:cNvSpPr/>
            <p:nvPr/>
          </p:nvSpPr>
          <p:spPr>
            <a:xfrm>
              <a:off x="38152" y="2666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txBody>
            <a:bodyPr/>
            <a:lstStyle/>
            <a:p>
              <a:pPr algn="ctr"/>
              <a:endParaRPr lang="el-GR" sz="1300" dirty="0">
                <a:solidFill>
                  <a:schemeClr val="bg1"/>
                </a:solidFill>
              </a:endParaRPr>
            </a:p>
            <a:p>
              <a:pPr algn="ctr"/>
              <a:r>
                <a:rPr lang="el-GR" sz="2800" b="1" dirty="0">
                  <a:solidFill>
                    <a:schemeClr val="bg1"/>
                  </a:solidFill>
                </a:rPr>
                <a:t>1</a:t>
              </a:r>
              <a:endParaRPr lang="en-US" sz="2800" b="1" dirty="0">
                <a:solidFill>
                  <a:schemeClr val="bg1"/>
                </a:solidFill>
              </a:endParaRPr>
            </a:p>
          </p:txBody>
        </p:sp>
        <p:sp>
          <p:nvSpPr>
            <p:cNvPr id="9" name="TextBox 9"/>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0" name="Group 10"/>
          <p:cNvGrpSpPr/>
          <p:nvPr/>
        </p:nvGrpSpPr>
        <p:grpSpPr>
          <a:xfrm>
            <a:off x="2905834" y="3019717"/>
            <a:ext cx="949605" cy="94960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txBody>
            <a:bodyPr/>
            <a:lstStyle/>
            <a:p>
              <a:endParaRPr lang="en-US" sz="1200"/>
            </a:p>
          </p:txBody>
        </p:sp>
        <p:sp>
          <p:nvSpPr>
            <p:cNvPr id="12" name="TextBox 12"/>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3" name="Group 13"/>
          <p:cNvGrpSpPr/>
          <p:nvPr/>
        </p:nvGrpSpPr>
        <p:grpSpPr>
          <a:xfrm>
            <a:off x="4599613" y="3663269"/>
            <a:ext cx="949605" cy="94960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B77"/>
            </a:solidFill>
          </p:spPr>
          <p:txBody>
            <a:bodyPr/>
            <a:lstStyle/>
            <a:p>
              <a:endParaRPr lang="en-US" sz="1200"/>
            </a:p>
          </p:txBody>
        </p:sp>
        <p:sp>
          <p:nvSpPr>
            <p:cNvPr id="15" name="TextBox 15"/>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6" name="Group 16"/>
          <p:cNvGrpSpPr/>
          <p:nvPr/>
        </p:nvGrpSpPr>
        <p:grpSpPr>
          <a:xfrm>
            <a:off x="6305298" y="3156007"/>
            <a:ext cx="949605" cy="94960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7C9D"/>
            </a:solidFill>
          </p:spPr>
          <p:txBody>
            <a:bodyPr/>
            <a:lstStyle/>
            <a:p>
              <a:endParaRPr lang="en-US" sz="1200"/>
            </a:p>
          </p:txBody>
        </p:sp>
        <p:sp>
          <p:nvSpPr>
            <p:cNvPr id="18" name="TextBox 18"/>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9" name="Group 19"/>
          <p:cNvGrpSpPr/>
          <p:nvPr/>
        </p:nvGrpSpPr>
        <p:grpSpPr>
          <a:xfrm>
            <a:off x="7848090" y="3908252"/>
            <a:ext cx="949605" cy="94960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txBody>
            <a:bodyPr/>
            <a:lstStyle/>
            <a:p>
              <a:endParaRPr lang="en-US" sz="1200"/>
            </a:p>
          </p:txBody>
        </p:sp>
        <p:sp>
          <p:nvSpPr>
            <p:cNvPr id="21" name="TextBox 21"/>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25" name="Group 25"/>
          <p:cNvGrpSpPr/>
          <p:nvPr/>
        </p:nvGrpSpPr>
        <p:grpSpPr>
          <a:xfrm rot="2700000">
            <a:off x="-2023894" y="-2280283"/>
            <a:ext cx="4943599" cy="2376730"/>
            <a:chOff x="0" y="0"/>
            <a:chExt cx="660400" cy="317500"/>
          </a:xfrm>
        </p:grpSpPr>
        <p:sp>
          <p:nvSpPr>
            <p:cNvPr id="26" name="Freeform 26"/>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7" name="TextBox 27"/>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8" name="AutoShape 28"/>
          <p:cNvSpPr/>
          <p:nvPr/>
        </p:nvSpPr>
        <p:spPr>
          <a:xfrm>
            <a:off x="-1996611" y="-1499895"/>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9" name="AutoShape 29"/>
          <p:cNvSpPr/>
          <p:nvPr/>
        </p:nvSpPr>
        <p:spPr>
          <a:xfrm>
            <a:off x="-2140222" y="-1317189"/>
            <a:ext cx="3359235" cy="3359235"/>
          </a:xfrm>
          <a:prstGeom prst="line">
            <a:avLst/>
          </a:prstGeom>
          <a:ln w="28575" cap="flat">
            <a:solidFill>
              <a:srgbClr val="8CA9AD"/>
            </a:solidFill>
            <a:prstDash val="solid"/>
            <a:headEnd type="none" w="sm" len="sm"/>
            <a:tailEnd type="none" w="sm" len="sm"/>
          </a:ln>
        </p:spPr>
        <p:txBody>
          <a:bodyPr/>
          <a:lstStyle/>
          <a:p>
            <a:endParaRPr lang="en-US" sz="1200" dirty="0"/>
          </a:p>
        </p:txBody>
      </p:sp>
      <p:sp>
        <p:nvSpPr>
          <p:cNvPr id="30" name="AutoShape 30"/>
          <p:cNvSpPr/>
          <p:nvPr/>
        </p:nvSpPr>
        <p:spPr>
          <a:xfrm>
            <a:off x="-2258865" y="-11152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1" name="AutoShape 31"/>
          <p:cNvSpPr/>
          <p:nvPr/>
        </p:nvSpPr>
        <p:spPr>
          <a:xfrm>
            <a:off x="-2360414" y="-857724"/>
            <a:ext cx="3127010" cy="3127010"/>
          </a:xfrm>
          <a:prstGeom prst="line">
            <a:avLst/>
          </a:prstGeom>
          <a:ln w="28575" cap="flat">
            <a:solidFill>
              <a:srgbClr val="8CA9AD"/>
            </a:solidFill>
            <a:prstDash val="solid"/>
            <a:headEnd type="none" w="sm" len="sm"/>
            <a:tailEnd type="none" w="sm" len="sm"/>
          </a:ln>
        </p:spPr>
        <p:txBody>
          <a:bodyPr/>
          <a:lstStyle/>
          <a:p>
            <a:endParaRPr lang="en-US" sz="1200" dirty="0"/>
          </a:p>
        </p:txBody>
      </p:sp>
      <p:sp>
        <p:nvSpPr>
          <p:cNvPr id="32" name="AutoShape 32"/>
          <p:cNvSpPr/>
          <p:nvPr/>
        </p:nvSpPr>
        <p:spPr>
          <a:xfrm>
            <a:off x="-2360414" y="-565043"/>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3" name="AutoShape 33"/>
          <p:cNvSpPr/>
          <p:nvPr/>
        </p:nvSpPr>
        <p:spPr>
          <a:xfrm>
            <a:off x="-2343207" y="-296411"/>
            <a:ext cx="2642399" cy="2657063"/>
          </a:xfrm>
          <a:prstGeom prst="line">
            <a:avLst/>
          </a:prstGeom>
          <a:ln w="28575" cap="flat">
            <a:solidFill>
              <a:srgbClr val="8CA9AD"/>
            </a:solidFill>
            <a:prstDash val="solid"/>
            <a:headEnd type="none" w="sm" len="sm"/>
            <a:tailEnd type="none" w="sm" len="sm"/>
          </a:ln>
        </p:spPr>
        <p:txBody>
          <a:bodyPr/>
          <a:lstStyle/>
          <a:p>
            <a:endParaRPr lang="en-US" sz="1200" dirty="0"/>
          </a:p>
        </p:txBody>
      </p:sp>
      <p:sp>
        <p:nvSpPr>
          <p:cNvPr id="34" name="TextBox 34"/>
          <p:cNvSpPr txBox="1"/>
          <p:nvPr/>
        </p:nvSpPr>
        <p:spPr>
          <a:xfrm>
            <a:off x="3746765" y="643026"/>
            <a:ext cx="5066688" cy="482312"/>
          </a:xfrm>
          <a:prstGeom prst="rect">
            <a:avLst/>
          </a:prstGeom>
        </p:spPr>
        <p:txBody>
          <a:bodyPr lIns="0" tIns="0" rIns="0" bIns="0" rtlCol="0" anchor="t">
            <a:spAutoFit/>
          </a:bodyPr>
          <a:lstStyle/>
          <a:p>
            <a:pPr algn="ctr">
              <a:lnSpc>
                <a:spcPts val="3696"/>
              </a:lnSpc>
            </a:pPr>
            <a:r>
              <a:rPr lang="el-GR" sz="3600" b="1" dirty="0">
                <a:solidFill>
                  <a:srgbClr val="009999"/>
                </a:solidFill>
                <a:latin typeface="Kollektif Bold"/>
              </a:rPr>
              <a:t>ΕΠΙΛΕΞΙΜΕΣ ΔΑΠΑΝΕΣ</a:t>
            </a:r>
            <a:endParaRPr lang="en-US" sz="3600" b="1" dirty="0">
              <a:solidFill>
                <a:srgbClr val="009999"/>
              </a:solidFill>
              <a:latin typeface="Kollektif Bold"/>
            </a:endParaRPr>
          </a:p>
        </p:txBody>
      </p:sp>
      <p:sp>
        <p:nvSpPr>
          <p:cNvPr id="35" name="TextBox 35"/>
          <p:cNvSpPr txBox="1"/>
          <p:nvPr/>
        </p:nvSpPr>
        <p:spPr>
          <a:xfrm>
            <a:off x="792353" y="4749388"/>
            <a:ext cx="1988898" cy="241285"/>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Δαπάνες Μετακίνησης</a:t>
            </a:r>
            <a:endParaRPr lang="en-US" sz="1400" b="1" spc="45" dirty="0">
              <a:solidFill>
                <a:srgbClr val="545454"/>
              </a:solidFill>
            </a:endParaRPr>
          </a:p>
        </p:txBody>
      </p:sp>
      <p:sp>
        <p:nvSpPr>
          <p:cNvPr id="37" name="TextBox 37"/>
          <p:cNvSpPr txBox="1"/>
          <p:nvPr/>
        </p:nvSpPr>
        <p:spPr>
          <a:xfrm>
            <a:off x="553274" y="5061216"/>
            <a:ext cx="2422342" cy="1862048"/>
          </a:xfrm>
          <a:prstGeom prst="rect">
            <a:avLst/>
          </a:prstGeom>
        </p:spPr>
        <p:txBody>
          <a:bodyPr wrap="square" lIns="0" tIns="0" rIns="0" bIns="0" rtlCol="0" anchor="t">
            <a:spAutoFit/>
          </a:bodyPr>
          <a:lstStyle/>
          <a:p>
            <a:pPr algn="ctr"/>
            <a:r>
              <a:rPr lang="el-GR" sz="1100" dirty="0">
                <a:solidFill>
                  <a:srgbClr val="545454"/>
                </a:solidFill>
              </a:rPr>
              <a:t>Συνεισφορά στις πραγματικές δαπάνες για την ταξιδιωτική κάρτα</a:t>
            </a:r>
          </a:p>
          <a:p>
            <a:pPr algn="ctr"/>
            <a:r>
              <a:rPr lang="el-GR" sz="1100" dirty="0">
                <a:solidFill>
                  <a:srgbClr val="545454"/>
                </a:solidFill>
              </a:rPr>
              <a:t>&amp; </a:t>
            </a:r>
            <a:r>
              <a:rPr lang="el-GR" sz="1100" b="0" i="0" dirty="0" err="1">
                <a:solidFill>
                  <a:srgbClr val="545454"/>
                </a:solidFill>
                <a:effectLst/>
              </a:rPr>
              <a:t>Μοναδιαίο</a:t>
            </a:r>
            <a:r>
              <a:rPr lang="el-GR" sz="1100" b="0" i="0" dirty="0">
                <a:solidFill>
                  <a:srgbClr val="545454"/>
                </a:solidFill>
                <a:effectLst/>
              </a:rPr>
              <a:t> κόστος</a:t>
            </a:r>
          </a:p>
          <a:p>
            <a:pPr algn="ctr"/>
            <a:endParaRPr lang="el-GR" sz="1100" b="0" i="0" dirty="0">
              <a:solidFill>
                <a:srgbClr val="545454"/>
              </a:solidFill>
              <a:effectLst/>
            </a:endParaRPr>
          </a:p>
          <a:p>
            <a:pPr algn="ctr"/>
            <a:r>
              <a:rPr lang="el-GR" sz="1100" dirty="0">
                <a:solidFill>
                  <a:srgbClr val="545454"/>
                </a:solidFill>
              </a:rPr>
              <a:t>Μια </a:t>
            </a:r>
            <a:r>
              <a:rPr lang="el-GR" sz="1100" b="1" dirty="0">
                <a:solidFill>
                  <a:srgbClr val="009999"/>
                </a:solidFill>
              </a:rPr>
              <a:t>ταξιδιωτική κάρτα </a:t>
            </a:r>
            <a:r>
              <a:rPr lang="el-GR" sz="1100" dirty="0">
                <a:solidFill>
                  <a:srgbClr val="545454"/>
                </a:solidFill>
              </a:rPr>
              <a:t>ανά συμμετέχοντα </a:t>
            </a:r>
          </a:p>
          <a:p>
            <a:pPr algn="ctr"/>
            <a:endParaRPr lang="el-GR" sz="1100" dirty="0">
              <a:solidFill>
                <a:srgbClr val="545454"/>
              </a:solidFill>
            </a:endParaRPr>
          </a:p>
          <a:p>
            <a:pPr algn="ctr"/>
            <a:r>
              <a:rPr lang="el-GR" sz="1100" dirty="0">
                <a:solidFill>
                  <a:srgbClr val="545454"/>
                </a:solidFill>
              </a:rPr>
              <a:t>Συνεισφορά για χρήση άλλων μέσων (εκτός σιδηροδρομικού συστήματος)  π.χ. Αεροπορικά εισιτήρια</a:t>
            </a:r>
          </a:p>
          <a:p>
            <a:pPr algn="ctr"/>
            <a:endParaRPr lang="en-US" sz="1100" dirty="0">
              <a:solidFill>
                <a:srgbClr val="545454"/>
              </a:solidFill>
            </a:endParaRPr>
          </a:p>
        </p:txBody>
      </p:sp>
      <p:sp>
        <p:nvSpPr>
          <p:cNvPr id="38" name="TextBox 38"/>
          <p:cNvSpPr txBox="1"/>
          <p:nvPr/>
        </p:nvSpPr>
        <p:spPr>
          <a:xfrm>
            <a:off x="2911749" y="3284758"/>
            <a:ext cx="949605" cy="391133"/>
          </a:xfrm>
          <a:prstGeom prst="rect">
            <a:avLst/>
          </a:prstGeom>
        </p:spPr>
        <p:txBody>
          <a:bodyPr lIns="0" tIns="0" rIns="0" bIns="0" rtlCol="0" anchor="t">
            <a:spAutoFit/>
          </a:bodyPr>
          <a:lstStyle/>
          <a:p>
            <a:pPr algn="ctr">
              <a:lnSpc>
                <a:spcPts val="2986"/>
              </a:lnSpc>
            </a:pPr>
            <a:r>
              <a:rPr lang="el-GR" sz="2800" spc="225" dirty="0">
                <a:solidFill>
                  <a:srgbClr val="FFFFFF"/>
                </a:solidFill>
                <a:latin typeface="DM Sans Bold"/>
              </a:rPr>
              <a:t>2</a:t>
            </a:r>
            <a:endParaRPr lang="en-US" sz="2800" spc="225" dirty="0">
              <a:solidFill>
                <a:srgbClr val="FFFFFF"/>
              </a:solidFill>
              <a:latin typeface="DM Sans Bold"/>
            </a:endParaRPr>
          </a:p>
        </p:txBody>
      </p:sp>
      <p:sp>
        <p:nvSpPr>
          <p:cNvPr id="39" name="TextBox 39"/>
          <p:cNvSpPr txBox="1"/>
          <p:nvPr/>
        </p:nvSpPr>
        <p:spPr>
          <a:xfrm>
            <a:off x="4591308" y="3935991"/>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3</a:t>
            </a:r>
            <a:endParaRPr lang="en-US" sz="2800" spc="225" dirty="0">
              <a:solidFill>
                <a:srgbClr val="FFFFFF"/>
              </a:solidFill>
            </a:endParaRPr>
          </a:p>
        </p:txBody>
      </p:sp>
      <p:sp>
        <p:nvSpPr>
          <p:cNvPr id="40" name="TextBox 40"/>
          <p:cNvSpPr txBox="1"/>
          <p:nvPr/>
        </p:nvSpPr>
        <p:spPr>
          <a:xfrm>
            <a:off x="6312437" y="3413415"/>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4</a:t>
            </a:r>
            <a:endParaRPr lang="en-US" sz="2800" spc="225" dirty="0">
              <a:solidFill>
                <a:srgbClr val="FFFFFF"/>
              </a:solidFill>
            </a:endParaRPr>
          </a:p>
        </p:txBody>
      </p:sp>
      <p:sp>
        <p:nvSpPr>
          <p:cNvPr id="41" name="TextBox 41"/>
          <p:cNvSpPr txBox="1"/>
          <p:nvPr/>
        </p:nvSpPr>
        <p:spPr>
          <a:xfrm>
            <a:off x="7841378" y="4226549"/>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5</a:t>
            </a:r>
            <a:endParaRPr lang="en-US" sz="2800" spc="225" dirty="0">
              <a:solidFill>
                <a:srgbClr val="FFFFFF"/>
              </a:solidFill>
            </a:endParaRPr>
          </a:p>
        </p:txBody>
      </p:sp>
      <p:sp>
        <p:nvSpPr>
          <p:cNvPr id="42" name="TextBox 42"/>
          <p:cNvSpPr txBox="1"/>
          <p:nvPr/>
        </p:nvSpPr>
        <p:spPr>
          <a:xfrm>
            <a:off x="9746136" y="3483198"/>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6</a:t>
            </a:r>
            <a:endParaRPr lang="en-US" sz="2800" spc="225" dirty="0">
              <a:solidFill>
                <a:srgbClr val="FFFFFF"/>
              </a:solidFill>
            </a:endParaRPr>
          </a:p>
        </p:txBody>
      </p:sp>
      <p:sp>
        <p:nvSpPr>
          <p:cNvPr id="43" name="TextBox 43"/>
          <p:cNvSpPr txBox="1"/>
          <p:nvPr/>
        </p:nvSpPr>
        <p:spPr>
          <a:xfrm>
            <a:off x="1934820" y="1930362"/>
            <a:ext cx="2763077" cy="239746"/>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Οργανωτικές Δαπάνες</a:t>
            </a:r>
            <a:endParaRPr lang="en-US" sz="1400" b="1" spc="45" dirty="0">
              <a:solidFill>
                <a:srgbClr val="545454"/>
              </a:solidFill>
            </a:endParaRPr>
          </a:p>
        </p:txBody>
      </p:sp>
      <p:sp>
        <p:nvSpPr>
          <p:cNvPr id="46" name="TextBox 46"/>
          <p:cNvSpPr txBox="1"/>
          <p:nvPr/>
        </p:nvSpPr>
        <p:spPr>
          <a:xfrm>
            <a:off x="3597454" y="4846819"/>
            <a:ext cx="3136940" cy="1523494"/>
          </a:xfrm>
          <a:prstGeom prst="rect">
            <a:avLst/>
          </a:prstGeom>
        </p:spPr>
        <p:txBody>
          <a:bodyPr wrap="square" lIns="0" tIns="0" rIns="0" bIns="0" rtlCol="0" anchor="t">
            <a:spAutoFit/>
          </a:bodyPr>
          <a:lstStyle/>
          <a:p>
            <a:pPr algn="ctr"/>
            <a:r>
              <a:rPr lang="el-GR" sz="1100" b="0" i="0" dirty="0" err="1">
                <a:solidFill>
                  <a:srgbClr val="545454"/>
                </a:solidFill>
                <a:effectLst/>
              </a:rPr>
              <a:t>Μοναδιαίο</a:t>
            </a:r>
            <a:r>
              <a:rPr lang="el-GR" sz="1100" b="0" i="0" dirty="0">
                <a:solidFill>
                  <a:srgbClr val="545454"/>
                </a:solidFill>
                <a:effectLst/>
              </a:rPr>
              <a:t> κόστος</a:t>
            </a:r>
          </a:p>
          <a:p>
            <a:pPr algn="ctr"/>
            <a:endParaRPr lang="el-GR" sz="1100" b="0" i="0" dirty="0">
              <a:solidFill>
                <a:srgbClr val="545454"/>
              </a:solidFill>
              <a:effectLst/>
            </a:endParaRPr>
          </a:p>
          <a:p>
            <a:pPr algn="ctr"/>
            <a:r>
              <a:rPr lang="el-GR" sz="1100" dirty="0">
                <a:solidFill>
                  <a:srgbClr val="545454"/>
                </a:solidFill>
              </a:rPr>
              <a:t>Με βάση τη διάρκεια της διαμονής κάθε συμμετέχοντα, συμπεριλαμβανομένων των επικεφαλής ομάδων, των συνοδών και των συντονιστών</a:t>
            </a:r>
          </a:p>
          <a:p>
            <a:pPr algn="ctr"/>
            <a:endParaRPr lang="en-US" sz="1100" b="0" i="0" dirty="0">
              <a:solidFill>
                <a:srgbClr val="545454"/>
              </a:solidFill>
              <a:effectLst/>
            </a:endParaRPr>
          </a:p>
          <a:p>
            <a:pPr algn="ctr"/>
            <a:r>
              <a:rPr lang="el-GR" sz="1100" dirty="0">
                <a:solidFill>
                  <a:srgbClr val="545454"/>
                </a:solidFill>
              </a:rPr>
              <a:t>78</a:t>
            </a:r>
            <a:r>
              <a:rPr lang="el-GR" sz="1100" b="0" i="0" dirty="0">
                <a:solidFill>
                  <a:srgbClr val="545454"/>
                </a:solidFill>
                <a:effectLst/>
              </a:rPr>
              <a:t> EUR ανά συμμετέχοντα α</a:t>
            </a:r>
            <a:r>
              <a:rPr lang="el-GR" sz="1100" dirty="0">
                <a:solidFill>
                  <a:srgbClr val="545454"/>
                </a:solidFill>
              </a:rPr>
              <a:t>νά μέρα </a:t>
            </a:r>
          </a:p>
          <a:p>
            <a:pPr algn="ctr"/>
            <a:r>
              <a:rPr lang="el-GR" sz="1100" b="1" i="0" u="sng" dirty="0">
                <a:solidFill>
                  <a:srgbClr val="545454"/>
                </a:solidFill>
                <a:effectLst/>
              </a:rPr>
              <a:t>Έως 21 ημέρες ανά συμμετέχοντα</a:t>
            </a:r>
            <a:endParaRPr lang="en-US" sz="1100" b="1" i="0" u="sng" dirty="0">
              <a:solidFill>
                <a:srgbClr val="545454"/>
              </a:solidFill>
              <a:effectLst/>
            </a:endParaRPr>
          </a:p>
        </p:txBody>
      </p:sp>
      <p:sp>
        <p:nvSpPr>
          <p:cNvPr id="47" name="TextBox 47"/>
          <p:cNvSpPr txBox="1"/>
          <p:nvPr/>
        </p:nvSpPr>
        <p:spPr>
          <a:xfrm>
            <a:off x="5959739" y="1198758"/>
            <a:ext cx="2220892" cy="241285"/>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Στήριξη για την Ένταξη</a:t>
            </a:r>
          </a:p>
        </p:txBody>
      </p:sp>
      <p:sp>
        <p:nvSpPr>
          <p:cNvPr id="48" name="TextBox 48"/>
          <p:cNvSpPr txBox="1"/>
          <p:nvPr/>
        </p:nvSpPr>
        <p:spPr>
          <a:xfrm>
            <a:off x="5322107" y="1447826"/>
            <a:ext cx="3575149" cy="1461939"/>
          </a:xfrm>
          <a:prstGeom prst="rect">
            <a:avLst/>
          </a:prstGeom>
        </p:spPr>
        <p:txBody>
          <a:bodyPr wrap="square" lIns="0" tIns="0" rIns="0" bIns="0" rtlCol="0" anchor="t">
            <a:spAutoFit/>
          </a:bodyPr>
          <a:lstStyle/>
          <a:p>
            <a:pPr algn="ctr"/>
            <a:r>
              <a:rPr lang="el-GR" sz="1100" dirty="0" err="1">
                <a:solidFill>
                  <a:srgbClr val="545454"/>
                </a:solidFill>
              </a:rPr>
              <a:t>Μοναδιαίο</a:t>
            </a:r>
            <a:r>
              <a:rPr lang="el-GR" sz="1100" dirty="0">
                <a:solidFill>
                  <a:srgbClr val="545454"/>
                </a:solidFill>
              </a:rPr>
              <a:t> κόστος</a:t>
            </a:r>
          </a:p>
          <a:p>
            <a:pPr algn="ctr"/>
            <a:r>
              <a:rPr lang="el-GR" sz="1100" dirty="0">
                <a:solidFill>
                  <a:srgbClr val="545454"/>
                </a:solidFill>
              </a:rPr>
              <a:t>&amp; Πραγματικές Δαπάνες**</a:t>
            </a:r>
          </a:p>
          <a:p>
            <a:pPr algn="ctr"/>
            <a:endParaRPr lang="el-GR" sz="1100" dirty="0">
              <a:solidFill>
                <a:srgbClr val="545454"/>
              </a:solidFill>
            </a:endParaRPr>
          </a:p>
          <a:p>
            <a:pPr algn="ctr"/>
            <a:r>
              <a:rPr lang="el-GR" sz="1100" dirty="0">
                <a:solidFill>
                  <a:srgbClr val="545454"/>
                </a:solidFill>
              </a:rPr>
              <a:t>Με βάση τον αριθμό </a:t>
            </a:r>
            <a:r>
              <a:rPr lang="el-GR" sz="1100" b="1" dirty="0">
                <a:solidFill>
                  <a:srgbClr val="545454"/>
                </a:solidFill>
              </a:rPr>
              <a:t>συμμετεχόντων</a:t>
            </a:r>
            <a:r>
              <a:rPr lang="el-GR" sz="1100" dirty="0">
                <a:solidFill>
                  <a:srgbClr val="545454"/>
                </a:solidFill>
              </a:rPr>
              <a:t>, εξαιρουμένων των επικεφαλής ομάδων, των συνοδών και των συντονιστών</a:t>
            </a:r>
          </a:p>
          <a:p>
            <a:pPr algn="ctr"/>
            <a:r>
              <a:rPr lang="el-GR" sz="1100" dirty="0">
                <a:solidFill>
                  <a:srgbClr val="545454"/>
                </a:solidFill>
              </a:rPr>
              <a:t>125 EUR ανά συμμετέχοντα* </a:t>
            </a:r>
          </a:p>
          <a:p>
            <a:pPr algn="ctr"/>
            <a:endParaRPr lang="el-GR" sz="1100" dirty="0">
              <a:solidFill>
                <a:srgbClr val="545454"/>
              </a:solidFill>
            </a:endParaRPr>
          </a:p>
          <a:p>
            <a:pPr algn="ctr"/>
            <a:r>
              <a:rPr lang="en-US" sz="900" i="1" dirty="0">
                <a:solidFill>
                  <a:srgbClr val="545454"/>
                </a:solidFill>
              </a:rPr>
              <a:t>**</a:t>
            </a:r>
            <a:r>
              <a:rPr lang="el-GR" sz="900" i="1" dirty="0">
                <a:solidFill>
                  <a:srgbClr val="545454"/>
                </a:solidFill>
              </a:rPr>
              <a:t>Πρόσθετες δαπάνες άμεσα συνδεόμενες με </a:t>
            </a:r>
            <a:r>
              <a:rPr lang="el-GR" sz="900" b="1" i="1" dirty="0">
                <a:solidFill>
                  <a:srgbClr val="545454"/>
                </a:solidFill>
              </a:rPr>
              <a:t>συμμετέχοντες με λιγότερες ευκαιρίες </a:t>
            </a:r>
            <a:r>
              <a:rPr lang="en-US" sz="900" b="1" i="1" dirty="0">
                <a:solidFill>
                  <a:srgbClr val="545454"/>
                </a:solidFill>
              </a:rPr>
              <a:t> </a:t>
            </a:r>
            <a:r>
              <a:rPr lang="en-US" sz="900" i="1" dirty="0">
                <a:solidFill>
                  <a:srgbClr val="545454"/>
                </a:solidFill>
              </a:rPr>
              <a:t>(100% </a:t>
            </a:r>
            <a:r>
              <a:rPr lang="el-GR" sz="900" i="1" dirty="0">
                <a:solidFill>
                  <a:srgbClr val="545454"/>
                </a:solidFill>
              </a:rPr>
              <a:t>των επιλέξιμων πραγματικών δαπανών)</a:t>
            </a:r>
            <a:endParaRPr lang="el-GR" sz="900" b="0" i="0" dirty="0">
              <a:solidFill>
                <a:srgbClr val="545454"/>
              </a:solidFill>
              <a:effectLst/>
            </a:endParaRPr>
          </a:p>
        </p:txBody>
      </p:sp>
      <p:sp>
        <p:nvSpPr>
          <p:cNvPr id="49" name="TextBox 49"/>
          <p:cNvSpPr txBox="1"/>
          <p:nvPr/>
        </p:nvSpPr>
        <p:spPr>
          <a:xfrm>
            <a:off x="4011245" y="4631719"/>
            <a:ext cx="2312155" cy="239746"/>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Ατομικές Δαπάνες</a:t>
            </a:r>
            <a:endParaRPr lang="en-US" sz="1400" b="1" spc="45" dirty="0">
              <a:solidFill>
                <a:srgbClr val="545454"/>
              </a:solidFill>
            </a:endParaRPr>
          </a:p>
        </p:txBody>
      </p:sp>
      <p:sp>
        <p:nvSpPr>
          <p:cNvPr id="50" name="TextBox 50"/>
          <p:cNvSpPr txBox="1"/>
          <p:nvPr/>
        </p:nvSpPr>
        <p:spPr>
          <a:xfrm>
            <a:off x="7222193" y="5097858"/>
            <a:ext cx="2347257" cy="338554"/>
          </a:xfrm>
          <a:prstGeom prst="rect">
            <a:avLst/>
          </a:prstGeom>
        </p:spPr>
        <p:txBody>
          <a:bodyPr lIns="0" tIns="0" rIns="0" bIns="0" rtlCol="0" anchor="t">
            <a:spAutoFit/>
          </a:bodyPr>
          <a:lstStyle/>
          <a:p>
            <a:pPr algn="ctr"/>
            <a:r>
              <a:rPr lang="el-GR" sz="1100" b="0" i="0" dirty="0">
                <a:solidFill>
                  <a:srgbClr val="545454"/>
                </a:solidFill>
                <a:effectLst/>
              </a:rPr>
              <a:t>Πραγματικές Δαπάνες</a:t>
            </a:r>
          </a:p>
          <a:p>
            <a:pPr algn="ctr"/>
            <a:endParaRPr lang="el-GR" sz="1100" b="0" i="0" dirty="0">
              <a:solidFill>
                <a:srgbClr val="545454"/>
              </a:solidFill>
              <a:effectLst/>
            </a:endParaRPr>
          </a:p>
        </p:txBody>
      </p:sp>
      <p:sp>
        <p:nvSpPr>
          <p:cNvPr id="54" name="Freeform 54"/>
          <p:cNvSpPr/>
          <p:nvPr/>
        </p:nvSpPr>
        <p:spPr>
          <a:xfrm>
            <a:off x="11469461" y="541440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5" name="Freeform 55"/>
          <p:cNvSpPr/>
          <p:nvPr/>
        </p:nvSpPr>
        <p:spPr>
          <a:xfrm rot="5400000" flipH="1" flipV="1">
            <a:off x="11469461" y="6136940"/>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6" name="Freeform 56"/>
          <p:cNvSpPr/>
          <p:nvPr/>
        </p:nvSpPr>
        <p:spPr>
          <a:xfrm>
            <a:off x="10791194" y="513983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58" name="Freeform 58"/>
          <p:cNvSpPr/>
          <p:nvPr/>
        </p:nvSpPr>
        <p:spPr>
          <a:xfrm rot="5400000">
            <a:off x="9930719" y="541440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59" name="Freeform 59"/>
          <p:cNvSpPr/>
          <p:nvPr/>
        </p:nvSpPr>
        <p:spPr>
          <a:xfrm rot="-10800000">
            <a:off x="10746922" y="61369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60" name="Freeform 60"/>
          <p:cNvSpPr/>
          <p:nvPr/>
        </p:nvSpPr>
        <p:spPr>
          <a:xfrm rot="-10800000" flipH="1" flipV="1">
            <a:off x="10024383" y="6136940"/>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pic>
        <p:nvPicPr>
          <p:cNvPr id="61" name="Picture 60" descr="A logo on a black background&#10;&#10;Description automatically generated">
            <a:extLst>
              <a:ext uri="{FF2B5EF4-FFF2-40B4-BE49-F238E27FC236}">
                <a16:creationId xmlns:a16="http://schemas.microsoft.com/office/drawing/2014/main" id="{C1D5C83B-2042-18A4-6A6C-16A2E5E7B52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32659" y="-60014"/>
            <a:ext cx="1562148" cy="1562148"/>
          </a:xfrm>
          <a:prstGeom prst="rect">
            <a:avLst/>
          </a:prstGeom>
        </p:spPr>
      </p:pic>
      <p:sp>
        <p:nvSpPr>
          <p:cNvPr id="36" name="TextBox 37">
            <a:extLst>
              <a:ext uri="{FF2B5EF4-FFF2-40B4-BE49-F238E27FC236}">
                <a16:creationId xmlns:a16="http://schemas.microsoft.com/office/drawing/2014/main" id="{80B63BA6-23C9-B9CD-F1B9-04428E9F8602}"/>
              </a:ext>
            </a:extLst>
          </p:cNvPr>
          <p:cNvSpPr txBox="1"/>
          <p:nvPr/>
        </p:nvSpPr>
        <p:spPr>
          <a:xfrm>
            <a:off x="1695748" y="2179612"/>
            <a:ext cx="3174304" cy="830997"/>
          </a:xfrm>
          <a:prstGeom prst="rect">
            <a:avLst/>
          </a:prstGeom>
        </p:spPr>
        <p:txBody>
          <a:bodyPr wrap="square" lIns="0" tIns="0" rIns="0" bIns="0" rtlCol="0" anchor="t">
            <a:spAutoFit/>
          </a:bodyPr>
          <a:lstStyle/>
          <a:p>
            <a:pPr algn="ctr"/>
            <a:r>
              <a:rPr lang="el-GR" sz="1100" dirty="0" err="1">
                <a:solidFill>
                  <a:srgbClr val="545454"/>
                </a:solidFill>
              </a:rPr>
              <a:t>Μοναδιαίο</a:t>
            </a:r>
            <a:r>
              <a:rPr lang="el-GR" sz="1100" dirty="0">
                <a:solidFill>
                  <a:srgbClr val="545454"/>
                </a:solidFill>
              </a:rPr>
              <a:t> κόστος</a:t>
            </a:r>
          </a:p>
          <a:p>
            <a:pPr algn="ctr"/>
            <a:endParaRPr lang="el-GR" sz="1100" dirty="0">
              <a:solidFill>
                <a:srgbClr val="545454"/>
              </a:solidFill>
            </a:endParaRPr>
          </a:p>
          <a:p>
            <a:pPr algn="ctr"/>
            <a:r>
              <a:rPr lang="el-GR" sz="1100" dirty="0">
                <a:solidFill>
                  <a:srgbClr val="545454"/>
                </a:solidFill>
              </a:rPr>
              <a:t>Με βάση τον αριθμό συμμετεχόντων </a:t>
            </a:r>
            <a:endParaRPr lang="en-US" sz="1100" dirty="0">
              <a:solidFill>
                <a:srgbClr val="545454"/>
              </a:solidFill>
            </a:endParaRPr>
          </a:p>
          <a:p>
            <a:pPr algn="ctr"/>
            <a:r>
              <a:rPr lang="el-GR" sz="1100" dirty="0">
                <a:solidFill>
                  <a:srgbClr val="545454"/>
                </a:solidFill>
              </a:rPr>
              <a:t>125 EUR ανά συμμετέχοντα</a:t>
            </a:r>
            <a:endParaRPr lang="en-US" sz="1100" b="0" i="0" dirty="0">
              <a:solidFill>
                <a:srgbClr val="545454"/>
              </a:solidFill>
              <a:effectLst/>
            </a:endParaRPr>
          </a:p>
          <a:p>
            <a:pPr algn="ctr"/>
            <a:endParaRPr lang="el-GR" sz="1000" i="1" dirty="0">
              <a:solidFill>
                <a:srgbClr val="545454"/>
              </a:solidFill>
              <a:effectLst/>
            </a:endParaRPr>
          </a:p>
        </p:txBody>
      </p:sp>
      <p:sp>
        <p:nvSpPr>
          <p:cNvPr id="44" name="TextBox 49">
            <a:extLst>
              <a:ext uri="{FF2B5EF4-FFF2-40B4-BE49-F238E27FC236}">
                <a16:creationId xmlns:a16="http://schemas.microsoft.com/office/drawing/2014/main" id="{325B88E0-82BB-FBFA-C90D-8ADEF25FFA84}"/>
              </a:ext>
            </a:extLst>
          </p:cNvPr>
          <p:cNvSpPr txBox="1"/>
          <p:nvPr/>
        </p:nvSpPr>
        <p:spPr>
          <a:xfrm>
            <a:off x="7257295" y="4847383"/>
            <a:ext cx="2312155" cy="239746"/>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Έκτακτες Δαπάνες</a:t>
            </a:r>
            <a:endParaRPr lang="en-US" sz="1400" b="1" spc="45" dirty="0">
              <a:solidFill>
                <a:srgbClr val="545454"/>
              </a:solidFill>
            </a:endParaRPr>
          </a:p>
        </p:txBody>
      </p:sp>
      <p:sp>
        <p:nvSpPr>
          <p:cNvPr id="57" name="TextBox 56">
            <a:extLst>
              <a:ext uri="{FF2B5EF4-FFF2-40B4-BE49-F238E27FC236}">
                <a16:creationId xmlns:a16="http://schemas.microsoft.com/office/drawing/2014/main" id="{351C7070-0BE6-53BE-622F-120A39061BDF}"/>
              </a:ext>
            </a:extLst>
          </p:cNvPr>
          <p:cNvSpPr txBox="1"/>
          <p:nvPr/>
        </p:nvSpPr>
        <p:spPr>
          <a:xfrm>
            <a:off x="9484530" y="1719973"/>
            <a:ext cx="2496258" cy="3282732"/>
          </a:xfrm>
          <a:prstGeom prst="roundRect">
            <a:avLst/>
          </a:prstGeom>
          <a:noFill/>
          <a:ln w="38100">
            <a:solidFill>
              <a:srgbClr val="009999"/>
            </a:solidFill>
          </a:ln>
        </p:spPr>
        <p:txBody>
          <a:bodyPr wrap="square" rtlCol="0">
            <a:spAutoFit/>
          </a:bodyPr>
          <a:lstStyle/>
          <a:p>
            <a:pPr algn="ctr"/>
            <a:r>
              <a:rPr lang="el-GR" sz="1200" b="1" dirty="0">
                <a:solidFill>
                  <a:srgbClr val="009999"/>
                </a:solidFill>
              </a:rPr>
              <a:t>Τ</a:t>
            </a:r>
            <a:r>
              <a:rPr lang="el-GR" sz="1200" b="1" i="0" dirty="0">
                <a:solidFill>
                  <a:srgbClr val="009999"/>
                </a:solidFill>
                <a:effectLst/>
              </a:rPr>
              <a:t>αξιδιωτική Κάρτα ή πάσο = </a:t>
            </a:r>
          </a:p>
          <a:p>
            <a:pPr algn="ctr"/>
            <a:r>
              <a:rPr lang="el-GR" sz="1200" b="1" dirty="0">
                <a:solidFill>
                  <a:srgbClr val="009999"/>
                </a:solidFill>
              </a:rPr>
              <a:t>εισιτήριο τρένου + εκπτωτική κάρτα + πρόσβαση στο </a:t>
            </a:r>
            <a:r>
              <a:rPr lang="el-GR" sz="1200" b="1" dirty="0" err="1">
                <a:solidFill>
                  <a:srgbClr val="009999"/>
                </a:solidFill>
              </a:rPr>
              <a:t>application</a:t>
            </a:r>
            <a:r>
              <a:rPr lang="el-GR" sz="1200" b="1" dirty="0">
                <a:solidFill>
                  <a:srgbClr val="009999"/>
                </a:solidFill>
              </a:rPr>
              <a:t> ταξιδιού στο κινητό</a:t>
            </a:r>
          </a:p>
          <a:p>
            <a:pPr algn="just"/>
            <a:endParaRPr lang="el-GR" sz="1200" b="0" i="0" dirty="0">
              <a:solidFill>
                <a:srgbClr val="009999"/>
              </a:solidFill>
              <a:effectLst/>
            </a:endParaRPr>
          </a:p>
          <a:p>
            <a:pPr algn="just"/>
            <a:r>
              <a:rPr lang="el-GR" sz="1200" dirty="0">
                <a:solidFill>
                  <a:srgbClr val="009999"/>
                </a:solidFill>
              </a:rPr>
              <a:t>Ι</a:t>
            </a:r>
            <a:r>
              <a:rPr lang="el-GR" sz="1200" b="0" i="0" dirty="0">
                <a:solidFill>
                  <a:srgbClr val="009999"/>
                </a:solidFill>
                <a:effectLst/>
              </a:rPr>
              <a:t>σχύει για 30 ημέρες κατά τις οποίες ο συμμετέχων/ η συμμετέχουσα μπορεί να ταξιδέψει με όσα τρένα επιθυμεί, από τα μεσάνυχτα έως τα μεσάνυχτα κάθε μίας από τις επτά ημέρες μετακίνησης. </a:t>
            </a:r>
          </a:p>
          <a:p>
            <a:pPr algn="just"/>
            <a:endParaRPr lang="el-GR" sz="1200" b="0" i="0" dirty="0">
              <a:solidFill>
                <a:srgbClr val="009999"/>
              </a:solidFill>
              <a:effectLst/>
            </a:endParaRPr>
          </a:p>
          <a:p>
            <a:pPr algn="just"/>
            <a:r>
              <a:rPr lang="el-GR" sz="1200" b="1" dirty="0">
                <a:solidFill>
                  <a:srgbClr val="009999"/>
                </a:solidFill>
              </a:rPr>
              <a:t>Οι οργανισμοί μπορούν να την  αγοράσουν απευθείας από τον ανάδοχο του </a:t>
            </a:r>
            <a:r>
              <a:rPr lang="el-GR" sz="1200" b="1" dirty="0" err="1">
                <a:solidFill>
                  <a:srgbClr val="009999"/>
                </a:solidFill>
              </a:rPr>
              <a:t>DiscoverEU</a:t>
            </a:r>
            <a:r>
              <a:rPr lang="el-GR" sz="1200" b="1" dirty="0">
                <a:solidFill>
                  <a:srgbClr val="0099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6" grpId="0"/>
      <p:bldP spid="48" grpId="0"/>
      <p:bldP spid="50"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7716687" y="4828762"/>
            <a:ext cx="4943599" cy="2376730"/>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0" name="Freeform 10"/>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9" name="Freeform 19"/>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p:cNvGrpSpPr/>
          <p:nvPr/>
        </p:nvGrpSpPr>
        <p:grpSpPr>
          <a:xfrm rot="2700000">
            <a:off x="-917595" y="-2041871"/>
            <a:ext cx="4943599" cy="2376730"/>
            <a:chOff x="0" y="0"/>
            <a:chExt cx="660400" cy="317500"/>
          </a:xfrm>
        </p:grpSpPr>
        <p:sp>
          <p:nvSpPr>
            <p:cNvPr id="33" name="Freeform 3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solidFill>
                  <a:srgbClr val="545454"/>
                </a:solidFill>
              </a:endParaRPr>
            </a:p>
          </p:txBody>
        </p:sp>
        <p:sp>
          <p:nvSpPr>
            <p:cNvPr id="34" name="TextBox 3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solidFill>
                  <a:srgbClr val="545454"/>
                </a:solidFill>
              </a:endParaRPr>
            </a:p>
          </p:txBody>
        </p:sp>
      </p:grpSp>
      <p:sp>
        <p:nvSpPr>
          <p:cNvPr id="35" name="AutoShape 35"/>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pic>
        <p:nvPicPr>
          <p:cNvPr id="43" name="Picture 42" descr="A logo on a black background&#10;&#10;Description automatically generated">
            <a:extLst>
              <a:ext uri="{FF2B5EF4-FFF2-40B4-BE49-F238E27FC236}">
                <a16:creationId xmlns:a16="http://schemas.microsoft.com/office/drawing/2014/main" id="{E6E0EBEF-3C8C-0EC0-7E31-5DC6B716B23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94599" y="4728228"/>
            <a:ext cx="2118360" cy="2118360"/>
          </a:xfrm>
          <a:prstGeom prst="rect">
            <a:avLst/>
          </a:prstGeom>
        </p:spPr>
      </p:pic>
      <p:sp>
        <p:nvSpPr>
          <p:cNvPr id="9" name="Title 1">
            <a:extLst>
              <a:ext uri="{FF2B5EF4-FFF2-40B4-BE49-F238E27FC236}">
                <a16:creationId xmlns:a16="http://schemas.microsoft.com/office/drawing/2014/main" id="{A57B455C-B05B-8100-B38A-8B6C9962509E}"/>
              </a:ext>
            </a:extLst>
          </p:cNvPr>
          <p:cNvSpPr txBox="1">
            <a:spLocks/>
          </p:cNvSpPr>
          <p:nvPr/>
        </p:nvSpPr>
        <p:spPr>
          <a:xfrm>
            <a:off x="3213701" y="139684"/>
            <a:ext cx="7701721" cy="1120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l-GR" sz="3600" b="1" dirty="0">
                <a:solidFill>
                  <a:srgbClr val="009999"/>
                </a:solidFill>
                <a:latin typeface="Kollektif Bold"/>
              </a:rPr>
              <a:t>ΠΡΟΓΡΑΜΜΑ </a:t>
            </a:r>
            <a:r>
              <a:rPr lang="en-US" sz="3600" b="1" dirty="0">
                <a:solidFill>
                  <a:srgbClr val="009999"/>
                </a:solidFill>
                <a:latin typeface="Kollektif Bold"/>
              </a:rPr>
              <a:t>Erasmus+</a:t>
            </a:r>
          </a:p>
        </p:txBody>
      </p:sp>
      <p:sp>
        <p:nvSpPr>
          <p:cNvPr id="44" name="TextBox 43">
            <a:extLst>
              <a:ext uri="{FF2B5EF4-FFF2-40B4-BE49-F238E27FC236}">
                <a16:creationId xmlns:a16="http://schemas.microsoft.com/office/drawing/2014/main" id="{F882DE26-CE7F-2B19-B3F3-8575118D58E8}"/>
              </a:ext>
            </a:extLst>
          </p:cNvPr>
          <p:cNvSpPr txBox="1"/>
          <p:nvPr/>
        </p:nvSpPr>
        <p:spPr>
          <a:xfrm>
            <a:off x="2905116" y="3133968"/>
            <a:ext cx="7158108" cy="2862322"/>
          </a:xfrm>
          <a:prstGeom prst="rect">
            <a:avLst/>
          </a:prstGeom>
          <a:noFill/>
        </p:spPr>
        <p:txBody>
          <a:bodyPr wrap="square" rtlCol="0">
            <a:spAutoFit/>
          </a:bodyPr>
          <a:lstStyle/>
          <a:p>
            <a:pPr marL="285750" indent="-285750">
              <a:buFont typeface="Arial" panose="020B0604020202020204" pitchFamily="34" charset="0"/>
              <a:buChar char="•"/>
            </a:pPr>
            <a:r>
              <a:rPr lang="el-GR" b="1" i="0" dirty="0">
                <a:solidFill>
                  <a:srgbClr val="545454"/>
                </a:solidFill>
                <a:effectLst/>
              </a:rPr>
              <a:t>Προγραμματική Περίοδος 2021-2027</a:t>
            </a:r>
          </a:p>
          <a:p>
            <a:pPr marL="285750" indent="-285750">
              <a:buFont typeface="Arial" panose="020B0604020202020204" pitchFamily="34" charset="0"/>
              <a:buChar char="•"/>
            </a:pPr>
            <a:endParaRPr lang="el-GR" b="1" i="0" dirty="0">
              <a:solidFill>
                <a:srgbClr val="545454"/>
              </a:solidFill>
              <a:effectLst/>
            </a:endParaRPr>
          </a:p>
          <a:p>
            <a:pPr marL="285750" indent="-285750">
              <a:buFont typeface="Arial" panose="020B0604020202020204" pitchFamily="34" charset="0"/>
              <a:buChar char="•"/>
            </a:pPr>
            <a:r>
              <a:rPr lang="el-GR" b="1" dirty="0">
                <a:solidFill>
                  <a:srgbClr val="545454"/>
                </a:solidFill>
              </a:rPr>
              <a:t>3 Βασικές Δράσεις  (Βασική Δράση 1</a:t>
            </a:r>
            <a:r>
              <a:rPr lang="en-US" b="1" dirty="0">
                <a:solidFill>
                  <a:srgbClr val="545454"/>
                </a:solidFill>
              </a:rPr>
              <a:t>: </a:t>
            </a:r>
            <a:r>
              <a:rPr lang="el-GR" b="1" dirty="0">
                <a:solidFill>
                  <a:srgbClr val="545454"/>
                </a:solidFill>
              </a:rPr>
              <a:t>Σχέδια Κινητικότητας) </a:t>
            </a:r>
          </a:p>
          <a:p>
            <a:pPr marL="285750" indent="-285750">
              <a:buFont typeface="Arial" panose="020B0604020202020204" pitchFamily="34" charset="0"/>
              <a:buChar char="•"/>
            </a:pPr>
            <a:endParaRPr lang="en-US" b="1" dirty="0">
              <a:solidFill>
                <a:srgbClr val="545454"/>
              </a:solidFill>
            </a:endParaRPr>
          </a:p>
          <a:p>
            <a:pPr marL="285750" indent="-285750">
              <a:buFont typeface="Arial" panose="020B0604020202020204" pitchFamily="34" charset="0"/>
              <a:buChar char="•"/>
            </a:pPr>
            <a:r>
              <a:rPr lang="el-GR" b="1" dirty="0">
                <a:solidFill>
                  <a:srgbClr val="545454"/>
                </a:solidFill>
              </a:rPr>
              <a:t>Κεντρικές Δράσεις </a:t>
            </a:r>
            <a:endParaRPr lang="en-US" b="1" dirty="0">
              <a:solidFill>
                <a:srgbClr val="545454"/>
              </a:solidFill>
            </a:endParaRPr>
          </a:p>
          <a:p>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Ευρωπαϊκός Εκτελεστικός Οργανισμός Εκπαίδευσης και Πολιτισμού της Ευρωπαϊκής Επιτροπής (EACEA) </a:t>
            </a:r>
          </a:p>
          <a:p>
            <a:pPr marL="285750" indent="-285750">
              <a:buFont typeface="Arial" panose="020B0604020202020204" pitchFamily="34" charset="0"/>
              <a:buChar char="•"/>
            </a:pPr>
            <a:endParaRPr lang="el-GR" b="1" dirty="0">
              <a:solidFill>
                <a:srgbClr val="545454"/>
              </a:solidFill>
            </a:endParaRPr>
          </a:p>
          <a:p>
            <a:pPr marL="285750" indent="-285750">
              <a:buFont typeface="Arial" panose="020B0604020202020204" pitchFamily="34" charset="0"/>
              <a:buChar char="•"/>
            </a:pPr>
            <a:r>
              <a:rPr lang="el-GR" b="1" dirty="0">
                <a:solidFill>
                  <a:srgbClr val="545454"/>
                </a:solidFill>
              </a:rPr>
              <a:t>Αποκεντρωμένες Δράσεις</a:t>
            </a:r>
            <a:endParaRPr lang="en-US" b="1" dirty="0">
              <a:solidFill>
                <a:srgbClr val="545454"/>
              </a:solidFill>
            </a:endParaRPr>
          </a:p>
          <a:p>
            <a:r>
              <a:rPr lang="el-GR" dirty="0">
                <a:solidFill>
                  <a:srgbClr val="545454"/>
                </a:solidFill>
              </a:rPr>
              <a:t>Εθνικές Υπηρεσίες (ΙΔΕΠ Δια Βίου Μάθησης) </a:t>
            </a:r>
            <a:endParaRPr lang="el-GR" b="1" i="0" dirty="0">
              <a:solidFill>
                <a:srgbClr val="545454"/>
              </a:solidFill>
              <a:effectLst/>
            </a:endParaRPr>
          </a:p>
        </p:txBody>
      </p:sp>
      <p:sp>
        <p:nvSpPr>
          <p:cNvPr id="8" name="TextBox 7">
            <a:extLst>
              <a:ext uri="{FF2B5EF4-FFF2-40B4-BE49-F238E27FC236}">
                <a16:creationId xmlns:a16="http://schemas.microsoft.com/office/drawing/2014/main" id="{0F7BC62F-10C3-7CAA-9930-815F9AC5A603}"/>
              </a:ext>
            </a:extLst>
          </p:cNvPr>
          <p:cNvSpPr txBox="1"/>
          <p:nvPr/>
        </p:nvSpPr>
        <p:spPr>
          <a:xfrm>
            <a:off x="2998786" y="1424904"/>
            <a:ext cx="6481641" cy="1328023"/>
          </a:xfrm>
          <a:prstGeom prst="roundRect">
            <a:avLst/>
          </a:prstGeom>
          <a:noFill/>
          <a:ln w="28575">
            <a:solidFill>
              <a:srgbClr val="F35B31"/>
            </a:solidFill>
          </a:ln>
        </p:spPr>
        <p:txBody>
          <a:bodyPr wrap="square" rtlCol="0">
            <a:spAutoFit/>
          </a:bodyPr>
          <a:lstStyle/>
          <a:p>
            <a:pPr algn="ctr"/>
            <a:r>
              <a:rPr lang="el-GR" dirty="0">
                <a:solidFill>
                  <a:srgbClr val="545454"/>
                </a:solidFill>
                <a:latin typeface="Calibri" panose="020F0502020204030204" pitchFamily="34" charset="0"/>
                <a:ea typeface="Calibri" panose="020F0502020204030204" pitchFamily="34" charset="0"/>
                <a:cs typeface="Mangal" panose="02040503050203030202" pitchFamily="18" charset="0"/>
              </a:rPr>
              <a:t>Μ</a:t>
            </a: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έσω της διά βίου μάθησης, υποστηρίζει την εκπαιδευτική, επαγγελματική και προσωπική ανάπτυξη των ατόμων που συμμετέχουν στην εκπαίδευση, την κατάρτιση, τη νεολαία και τον αθλητισμό, στην Ευρώπη και πέραν αυτής. </a:t>
            </a:r>
            <a:endParaRPr lang="en-US" dirty="0">
              <a:solidFill>
                <a:srgbClr val="545454"/>
              </a:solidFill>
            </a:endParaRPr>
          </a:p>
        </p:txBody>
      </p:sp>
    </p:spTree>
    <p:extLst>
      <p:ext uri="{BB962C8B-B14F-4D97-AF65-F5344CB8AC3E}">
        <p14:creationId xmlns:p14="http://schemas.microsoft.com/office/powerpoint/2010/main" val="3110388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solidFill>
                  <a:srgbClr val="009999"/>
                </a:solidFill>
                <a:latin typeface="Kollektif Bold"/>
                <a:ea typeface="Roboto" panose="02000000000000000000" pitchFamily="2" charset="0"/>
              </a:rPr>
              <a:t>ΕΚΤΑΚΤΕΣ ΔΑΠΑΝΕΣ</a:t>
            </a:r>
            <a:endParaRPr lang="en-CY" sz="3600" b="1" dirty="0">
              <a:solidFill>
                <a:srgbClr val="009999"/>
              </a:solidFill>
              <a:latin typeface="Kollektif Bold"/>
              <a:ea typeface="Roboto" panose="02000000000000000000" pitchFamily="2" charset="0"/>
            </a:endParaRPr>
          </a:p>
        </p:txBody>
      </p:sp>
      <p:sp>
        <p:nvSpPr>
          <p:cNvPr id="2" name="TextBox 1">
            <a:extLst>
              <a:ext uri="{FF2B5EF4-FFF2-40B4-BE49-F238E27FC236}">
                <a16:creationId xmlns:a16="http://schemas.microsoft.com/office/drawing/2014/main" id="{3F48DFD4-CA9C-96F2-2122-3F1D0DA818B5}"/>
              </a:ext>
            </a:extLst>
          </p:cNvPr>
          <p:cNvSpPr txBox="1"/>
          <p:nvPr/>
        </p:nvSpPr>
        <p:spPr>
          <a:xfrm>
            <a:off x="1091381" y="1848004"/>
            <a:ext cx="9865654" cy="4050468"/>
          </a:xfrm>
          <a:prstGeom prst="rect">
            <a:avLst/>
          </a:prstGeom>
          <a:noFill/>
        </p:spPr>
        <p:txBody>
          <a:bodyPr wrap="square" numCol="1" rtlCol="0">
            <a:spAutoFit/>
          </a:bodyPr>
          <a:lstStyle/>
          <a:p>
            <a:pPr algn="l"/>
            <a:endParaRPr lang="el-GR" b="1" dirty="0">
              <a:solidFill>
                <a:srgbClr val="545454"/>
              </a:solidFill>
            </a:endParaRPr>
          </a:p>
          <a:p>
            <a:pPr marL="285750" indent="-285750" algn="just">
              <a:lnSpc>
                <a:spcPct val="150000"/>
              </a:lnSpc>
              <a:buFont typeface="Arial" panose="020B0604020202020204" pitchFamily="34" charset="0"/>
              <a:buChar char="•"/>
            </a:pPr>
            <a:r>
              <a:rPr lang="el-GR" b="0" i="0" dirty="0">
                <a:solidFill>
                  <a:srgbClr val="545454"/>
                </a:solidFill>
                <a:effectLst/>
              </a:rPr>
              <a:t>Θεώρηση (</a:t>
            </a:r>
            <a:r>
              <a:rPr lang="en-US" b="0" i="0" dirty="0">
                <a:solidFill>
                  <a:srgbClr val="545454"/>
                </a:solidFill>
                <a:effectLst/>
              </a:rPr>
              <a:t>visa)</a:t>
            </a:r>
            <a:r>
              <a:rPr lang="el-GR" b="0" i="0" dirty="0">
                <a:solidFill>
                  <a:srgbClr val="545454"/>
                </a:solidFill>
                <a:effectLst/>
              </a:rPr>
              <a:t> και σχετικές δαπάνες, άδειες παραμονής, εμβολιασμοί, ιατρικές βεβαιώσεις.</a:t>
            </a:r>
          </a:p>
          <a:p>
            <a:pPr marL="285750" indent="-285750" algn="just">
              <a:lnSpc>
                <a:spcPct val="150000"/>
              </a:lnSpc>
              <a:buFont typeface="Arial" panose="020B0604020202020204" pitchFamily="34" charset="0"/>
              <a:buChar char="•"/>
            </a:pPr>
            <a:r>
              <a:rPr lang="el-GR" b="0" i="0" dirty="0">
                <a:solidFill>
                  <a:srgbClr val="545454"/>
                </a:solidFill>
                <a:effectLst/>
              </a:rPr>
              <a:t>Δαπάνες για την παροχή οικονομικής εγγύησης, εφόσον ζητηθεί</a:t>
            </a:r>
            <a:r>
              <a:rPr lang="el-GR" dirty="0">
                <a:solidFill>
                  <a:srgbClr val="545454"/>
                </a:solidFill>
              </a:rPr>
              <a:t>. </a:t>
            </a:r>
            <a:endParaRPr lang="el-GR" b="0" i="0" dirty="0">
              <a:solidFill>
                <a:srgbClr val="545454"/>
              </a:solidFill>
              <a:effectLst/>
            </a:endParaRPr>
          </a:p>
          <a:p>
            <a:pPr marL="285750" indent="-285750" algn="just">
              <a:lnSpc>
                <a:spcPct val="150000"/>
              </a:lnSpc>
              <a:buFont typeface="Arial" panose="020B0604020202020204" pitchFamily="34" charset="0"/>
              <a:buChar char="•"/>
            </a:pPr>
            <a:r>
              <a:rPr lang="el-GR" b="0" i="0" dirty="0">
                <a:solidFill>
                  <a:srgbClr val="545454"/>
                </a:solidFill>
                <a:effectLst/>
              </a:rPr>
              <a:t>Δαπάνες κράτησης σε περίπτωση που δεν είναι δυνατό το ταξίδι χωρίς υποχρεωτική κράτηση θέσης στο τρένο </a:t>
            </a:r>
            <a:r>
              <a:rPr lang="el-GR" b="1" i="0" u="sng" dirty="0">
                <a:solidFill>
                  <a:srgbClr val="545454"/>
                </a:solidFill>
                <a:effectLst/>
              </a:rPr>
              <a:t>(100% </a:t>
            </a:r>
            <a:r>
              <a:rPr lang="el-GR" b="1" i="0" dirty="0">
                <a:solidFill>
                  <a:srgbClr val="545454"/>
                </a:solidFill>
                <a:effectLst/>
              </a:rPr>
              <a:t>κάλυψη) </a:t>
            </a:r>
          </a:p>
          <a:p>
            <a:pPr marL="285750" indent="-285750" algn="just">
              <a:lnSpc>
                <a:spcPct val="150000"/>
              </a:lnSpc>
              <a:buFont typeface="Arial" panose="020B0604020202020204" pitchFamily="34" charset="0"/>
              <a:buChar char="•"/>
            </a:pPr>
            <a:r>
              <a:rPr lang="el-GR" b="0" i="0" dirty="0">
                <a:solidFill>
                  <a:srgbClr val="545454"/>
                </a:solidFill>
                <a:effectLst/>
              </a:rPr>
              <a:t>Υψηλές δαπάνες μετακίνησης που δεν μπορούν να λάβουν στήριξη στο πλαίσιο της συνήθους κατηγορίας «Δαπάνες μετακίνησης» λόγω μεγάλης γεωγραφικής απόστασης ή άλλων εμποδίων.</a:t>
            </a:r>
          </a:p>
          <a:p>
            <a:pPr algn="just"/>
            <a:endParaRPr lang="el-GR" dirty="0">
              <a:solidFill>
                <a:srgbClr val="545454"/>
              </a:solidFill>
            </a:endParaRPr>
          </a:p>
          <a:p>
            <a:pPr algn="just"/>
            <a:r>
              <a:rPr lang="el-GR" b="1" i="0" dirty="0">
                <a:solidFill>
                  <a:srgbClr val="545454"/>
                </a:solidFill>
                <a:effectLst/>
              </a:rPr>
              <a:t>Πραγματικές δαπάνες </a:t>
            </a:r>
            <a:r>
              <a:rPr lang="el-GR" b="0" i="0" dirty="0">
                <a:solidFill>
                  <a:srgbClr val="545454"/>
                </a:solidFill>
                <a:effectLst/>
              </a:rPr>
              <a:t>- </a:t>
            </a:r>
            <a:r>
              <a:rPr lang="el-GR" i="0" dirty="0">
                <a:solidFill>
                  <a:srgbClr val="545454"/>
                </a:solidFill>
                <a:effectLst/>
              </a:rPr>
              <a:t>Το </a:t>
            </a:r>
            <a:r>
              <a:rPr lang="el-GR" b="0" i="0" dirty="0">
                <a:solidFill>
                  <a:srgbClr val="545454"/>
                </a:solidFill>
                <a:effectLst/>
              </a:rPr>
              <a:t>αίτημα πρέπει να αιτιολογείται και </a:t>
            </a:r>
            <a:r>
              <a:rPr lang="el-GR" dirty="0">
                <a:solidFill>
                  <a:srgbClr val="545454"/>
                </a:solidFill>
              </a:rPr>
              <a:t>να εγκρίνεται </a:t>
            </a:r>
            <a:r>
              <a:rPr lang="el-GR" b="0" i="0" dirty="0">
                <a:solidFill>
                  <a:srgbClr val="545454"/>
                </a:solidFill>
                <a:effectLst/>
              </a:rPr>
              <a:t>από </a:t>
            </a:r>
            <a:r>
              <a:rPr lang="el-GR" dirty="0">
                <a:solidFill>
                  <a:srgbClr val="545454"/>
                </a:solidFill>
              </a:rPr>
              <a:t>την Εθνική Υπηρεσία</a:t>
            </a:r>
            <a:r>
              <a:rPr lang="el-GR" b="0" i="0" dirty="0">
                <a:solidFill>
                  <a:srgbClr val="545454"/>
                </a:solidFill>
                <a:effectLst/>
              </a:rPr>
              <a:t>. </a:t>
            </a:r>
            <a:endParaRPr lang="el-GR" b="1" dirty="0">
              <a:solidFill>
                <a:srgbClr val="545454"/>
              </a:solidFill>
            </a:endParaRPr>
          </a:p>
          <a:p>
            <a:pPr algn="l"/>
            <a:endParaRPr lang="el-GR" sz="1700" b="1" dirty="0">
              <a:solidFill>
                <a:srgbClr val="545454"/>
              </a:solidFill>
            </a:endParaRPr>
          </a:p>
          <a:p>
            <a:pPr marR="0" lvl="0" defTabSz="914400" rtl="0" eaLnBrk="1" fontAlgn="auto" latinLnBrk="0" hangingPunct="1">
              <a:lnSpc>
                <a:spcPct val="150000"/>
              </a:lnSpc>
              <a:spcBef>
                <a:spcPts val="0"/>
              </a:spcBef>
              <a:spcAft>
                <a:spcPts val="0"/>
              </a:spcAft>
              <a:buClrTx/>
              <a:buSzTx/>
              <a:tabLst/>
              <a:defRPr/>
            </a:pPr>
            <a:endParaRPr lang="en-US" dirty="0">
              <a:solidFill>
                <a:srgbClr val="545454"/>
              </a:solidFill>
            </a:endParaRPr>
          </a:p>
        </p:txBody>
      </p:sp>
    </p:spTree>
    <p:extLst>
      <p:ext uri="{BB962C8B-B14F-4D97-AF65-F5344CB8AC3E}">
        <p14:creationId xmlns:p14="http://schemas.microsoft.com/office/powerpoint/2010/main" val="1428059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7591229" y="4801230"/>
            <a:ext cx="4943599" cy="2376730"/>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0" name="Freeform 10"/>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p:cNvSpPr/>
          <p:nvPr/>
        </p:nvSpPr>
        <p:spPr>
          <a:xfrm rot="-10800000">
            <a:off x="2214501"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p:cNvGrpSpPr/>
          <p:nvPr/>
        </p:nvGrpSpPr>
        <p:grpSpPr>
          <a:xfrm rot="2700000">
            <a:off x="-917594" y="-2062214"/>
            <a:ext cx="4943599" cy="2376730"/>
            <a:chOff x="0" y="0"/>
            <a:chExt cx="660400" cy="317500"/>
          </a:xfrm>
        </p:grpSpPr>
        <p:sp>
          <p:nvSpPr>
            <p:cNvPr id="33" name="Freeform 3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34" name="TextBox 3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35" name="AutoShape 35"/>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pic>
        <p:nvPicPr>
          <p:cNvPr id="43" name="Picture 42" descr="A logo on a black background&#10;&#10;Description automatically generated">
            <a:extLst>
              <a:ext uri="{FF2B5EF4-FFF2-40B4-BE49-F238E27FC236}">
                <a16:creationId xmlns:a16="http://schemas.microsoft.com/office/drawing/2014/main" id="{E6E0EBEF-3C8C-0EC0-7E31-5DC6B716B23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94599" y="4728228"/>
            <a:ext cx="2118360" cy="2118360"/>
          </a:xfrm>
          <a:prstGeom prst="rect">
            <a:avLst/>
          </a:prstGeom>
        </p:spPr>
      </p:pic>
      <p:sp>
        <p:nvSpPr>
          <p:cNvPr id="9" name="TextBox 3">
            <a:extLst>
              <a:ext uri="{FF2B5EF4-FFF2-40B4-BE49-F238E27FC236}">
                <a16:creationId xmlns:a16="http://schemas.microsoft.com/office/drawing/2014/main" id="{31C90F83-C26B-81E8-1344-1C152895208D}"/>
              </a:ext>
            </a:extLst>
          </p:cNvPr>
          <p:cNvSpPr txBox="1"/>
          <p:nvPr/>
        </p:nvSpPr>
        <p:spPr>
          <a:xfrm>
            <a:off x="3894410" y="1215116"/>
            <a:ext cx="4403180" cy="1431289"/>
          </a:xfrm>
          <a:prstGeom prst="rect">
            <a:avLst/>
          </a:prstGeom>
        </p:spPr>
        <p:txBody>
          <a:bodyPr wrap="square" lIns="0" tIns="0" rIns="0" bIns="0" rtlCol="0" anchor="t">
            <a:spAutoFit/>
          </a:bodyPr>
          <a:lstStyle/>
          <a:p>
            <a:pPr>
              <a:lnSpc>
                <a:spcPts val="3696"/>
              </a:lnSpc>
            </a:pPr>
            <a:r>
              <a:rPr lang="el-GR" sz="3734" b="1" dirty="0">
                <a:solidFill>
                  <a:srgbClr val="009999"/>
                </a:solidFill>
                <a:latin typeface="Kollektif Bold"/>
              </a:rPr>
              <a:t>ΥΠΟΒΟΛΗ ΑΙΤΗΣΕΩΝ</a:t>
            </a:r>
            <a:endParaRPr lang="en-US" sz="3734" b="1" dirty="0">
              <a:solidFill>
                <a:srgbClr val="009999"/>
              </a:solidFill>
              <a:latin typeface="Kollektif Bold"/>
            </a:endParaRPr>
          </a:p>
          <a:p>
            <a:pPr>
              <a:lnSpc>
                <a:spcPts val="3696"/>
              </a:lnSpc>
            </a:pPr>
            <a:endParaRPr lang="en-US" sz="3734" b="1" dirty="0">
              <a:solidFill>
                <a:srgbClr val="009999"/>
              </a:solidFill>
              <a:latin typeface="Kollektif Bold"/>
            </a:endParaRPr>
          </a:p>
          <a:p>
            <a:pPr algn="ctr">
              <a:lnSpc>
                <a:spcPts val="3696"/>
              </a:lnSpc>
            </a:pPr>
            <a:r>
              <a:rPr lang="el-GR" sz="3734" b="1" dirty="0">
                <a:solidFill>
                  <a:srgbClr val="009999"/>
                </a:solidFill>
                <a:latin typeface="Kollektif Bold"/>
                <a:hlinkClick r:id="rId18"/>
              </a:rPr>
              <a:t>ΕΔΩ</a:t>
            </a:r>
            <a:endParaRPr lang="en-US" sz="3734" b="1" dirty="0">
              <a:solidFill>
                <a:srgbClr val="009999"/>
              </a:solidFill>
              <a:latin typeface="Kollektif Bold"/>
            </a:endParaRPr>
          </a:p>
        </p:txBody>
      </p:sp>
      <p:sp>
        <p:nvSpPr>
          <p:cNvPr id="46" name="TextBox 5">
            <a:extLst>
              <a:ext uri="{FF2B5EF4-FFF2-40B4-BE49-F238E27FC236}">
                <a16:creationId xmlns:a16="http://schemas.microsoft.com/office/drawing/2014/main" id="{AC68306F-58FB-89C8-8614-6DF2591CDEC0}"/>
              </a:ext>
            </a:extLst>
          </p:cNvPr>
          <p:cNvSpPr txBox="1"/>
          <p:nvPr/>
        </p:nvSpPr>
        <p:spPr>
          <a:xfrm>
            <a:off x="3894411" y="3171434"/>
            <a:ext cx="4403179" cy="1509873"/>
          </a:xfrm>
          <a:prstGeom prst="roundRect">
            <a:avLst/>
          </a:prstGeom>
          <a:solidFill>
            <a:srgbClr val="F69176"/>
          </a:solidFill>
        </p:spPr>
        <p:txBody>
          <a:bodyPr lIns="33867" tIns="33867" rIns="33867" bIns="33867" rtlCol="0" anchor="ctr"/>
          <a:lstStyle/>
          <a:p>
            <a:pPr algn="ctr">
              <a:lnSpc>
                <a:spcPct val="150000"/>
              </a:lnSpc>
              <a:spcBef>
                <a:spcPct val="0"/>
              </a:spcBef>
            </a:pPr>
            <a:r>
              <a:rPr lang="el-G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12 Φεβρουαρίου 2025 </a:t>
            </a:r>
          </a:p>
          <a:p>
            <a:pPr algn="ctr">
              <a:lnSpc>
                <a:spcPct val="150000"/>
              </a:lnSpc>
              <a:spcBef>
                <a:spcPct val="0"/>
              </a:spcBef>
            </a:pPr>
            <a:r>
              <a:rPr lang="el-G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 μ.μ. ώρα Κύπρου </a:t>
            </a:r>
            <a:endParaRPr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59357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2"/>
          <p:cNvSpPr/>
          <p:nvPr/>
        </p:nvSpPr>
        <p:spPr>
          <a:xfrm>
            <a:off x="9445611" y="5210936"/>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1" name="Google Shape;301;p12"/>
          <p:cNvSpPr/>
          <p:nvPr/>
        </p:nvSpPr>
        <p:spPr>
          <a:xfrm>
            <a:off x="11469461" y="542499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2" name="Google Shape;302;p12"/>
          <p:cNvSpPr/>
          <p:nvPr/>
        </p:nvSpPr>
        <p:spPr>
          <a:xfrm>
            <a:off x="11469461" y="614753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3" name="Google Shape;303;p12"/>
          <p:cNvSpPr/>
          <p:nvPr/>
        </p:nvSpPr>
        <p:spPr>
          <a:xfrm>
            <a:off x="10746922" y="4702454"/>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4" name="Google Shape;304;p12"/>
          <p:cNvSpPr/>
          <p:nvPr/>
        </p:nvSpPr>
        <p:spPr>
          <a:xfrm>
            <a:off x="10746922" y="542499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5" name="Google Shape;305;p12"/>
          <p:cNvSpPr/>
          <p:nvPr/>
        </p:nvSpPr>
        <p:spPr>
          <a:xfrm rot="5400000">
            <a:off x="10024383" y="614753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6" name="Google Shape;306;p12"/>
          <p:cNvSpPr/>
          <p:nvPr/>
        </p:nvSpPr>
        <p:spPr>
          <a:xfrm rot="-5400000">
            <a:off x="8513804" y="5424993"/>
            <a:ext cx="722539" cy="722539"/>
          </a:xfrm>
          <a:custGeom>
            <a:avLst/>
            <a:gdLst/>
            <a:ahLst/>
            <a:cxnLst/>
            <a:rect l="l" t="t" r="r" b="b"/>
            <a:pathLst>
              <a:path w="1083809" h="1083809" extrusionOk="0">
                <a:moveTo>
                  <a:pt x="1083809" y="1083809"/>
                </a:moveTo>
                <a:lnTo>
                  <a:pt x="0" y="1083809"/>
                </a:lnTo>
                <a:lnTo>
                  <a:pt x="0" y="0"/>
                </a:lnTo>
                <a:lnTo>
                  <a:pt x="1083809" y="0"/>
                </a:lnTo>
                <a:lnTo>
                  <a:pt x="1083809" y="1083809"/>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7" name="Google Shape;307;p12"/>
          <p:cNvSpPr/>
          <p:nvPr/>
        </p:nvSpPr>
        <p:spPr>
          <a:xfrm>
            <a:off x="8513804" y="6147533"/>
            <a:ext cx="722539" cy="722539"/>
          </a:xfrm>
          <a:custGeom>
            <a:avLst/>
            <a:gdLst/>
            <a:ahLst/>
            <a:cxnLst/>
            <a:rect l="l" t="t" r="r" b="b"/>
            <a:pathLst>
              <a:path w="1083809" h="1083809" extrusionOk="0">
                <a:moveTo>
                  <a:pt x="1083809" y="1083809"/>
                </a:moveTo>
                <a:lnTo>
                  <a:pt x="0" y="1083809"/>
                </a:lnTo>
                <a:lnTo>
                  <a:pt x="0" y="0"/>
                </a:lnTo>
                <a:lnTo>
                  <a:pt x="1083809" y="0"/>
                </a:lnTo>
                <a:lnTo>
                  <a:pt x="1083809" y="1083809"/>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308" name="Google Shape;308;p12" descr="A logo on a black background&#10;&#10;Description automatically generated"/>
          <p:cNvPicPr preferRelativeResize="0"/>
          <p:nvPr/>
        </p:nvPicPr>
        <p:blipFill rotWithShape="1">
          <a:blip r:embed="rId8">
            <a:alphaModFix/>
          </a:blip>
          <a:srcRect/>
          <a:stretch/>
        </p:blipFill>
        <p:spPr>
          <a:xfrm>
            <a:off x="-94510" y="4727082"/>
            <a:ext cx="2118360" cy="2118360"/>
          </a:xfrm>
          <a:prstGeom prst="rect">
            <a:avLst/>
          </a:prstGeom>
          <a:noFill/>
          <a:ln>
            <a:noFill/>
          </a:ln>
        </p:spPr>
      </p:pic>
      <p:sp>
        <p:nvSpPr>
          <p:cNvPr id="309" name="Google Shape;309;p12"/>
          <p:cNvSpPr txBox="1"/>
          <p:nvPr/>
        </p:nvSpPr>
        <p:spPr>
          <a:xfrm>
            <a:off x="1806748" y="1518872"/>
            <a:ext cx="4030857" cy="637026"/>
          </a:xfrm>
          <a:prstGeom prst="rect">
            <a:avLst/>
          </a:prstGeom>
          <a:noFill/>
          <a:ln>
            <a:noFill/>
          </a:ln>
        </p:spPr>
        <p:txBody>
          <a:bodyPr spcFirstLastPara="1" wrap="square" lIns="33850" tIns="33850" rIns="33850" bIns="33850" anchor="ctr" anchorCtr="0">
            <a:noAutofit/>
          </a:bodyPr>
          <a:lstStyle/>
          <a:p>
            <a:pPr marL="0" marR="0" lvl="0" indent="0" algn="ctr" rtl="0">
              <a:lnSpc>
                <a:spcPct val="141833"/>
              </a:lnSpc>
              <a:spcBef>
                <a:spcPts val="0"/>
              </a:spcBef>
              <a:spcAft>
                <a:spcPts val="0"/>
              </a:spcAft>
              <a:buNone/>
            </a:pPr>
            <a:endParaRPr sz="1200">
              <a:solidFill>
                <a:schemeClr val="dk1"/>
              </a:solidFill>
              <a:latin typeface="Calibri"/>
              <a:ea typeface="Calibri"/>
              <a:cs typeface="Calibri"/>
              <a:sym typeface="Calibri"/>
            </a:endParaRPr>
          </a:p>
        </p:txBody>
      </p:sp>
      <p:sp>
        <p:nvSpPr>
          <p:cNvPr id="310" name="Google Shape;310;p12"/>
          <p:cNvSpPr/>
          <p:nvPr/>
        </p:nvSpPr>
        <p:spPr>
          <a:xfrm>
            <a:off x="2906005" y="2155898"/>
            <a:ext cx="6224182" cy="2230398"/>
          </a:xfrm>
          <a:prstGeom prst="roundRect">
            <a:avLst>
              <a:gd name="adj" fmla="val 16667"/>
            </a:avLst>
          </a:prstGeom>
          <a:noFill/>
          <a:ln w="38100" cap="flat" cmpd="sng">
            <a:solidFill>
              <a:srgbClr val="00999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500" b="1" i="0">
                <a:solidFill>
                  <a:srgbClr val="009999"/>
                </a:solidFill>
                <a:latin typeface="Calibri"/>
                <a:ea typeface="Calibri"/>
                <a:cs typeface="Calibri"/>
                <a:sym typeface="Calibri"/>
              </a:rPr>
              <a:t>ΣΗΜΑΝΤΙΚΗ ΑΛΛΑΓΗ</a:t>
            </a:r>
            <a:endParaRPr sz="2500" b="1">
              <a:solidFill>
                <a:srgbClr val="009999"/>
              </a:solidFill>
              <a:latin typeface="Calibri"/>
              <a:ea typeface="Calibri"/>
              <a:cs typeface="Calibri"/>
              <a:sym typeface="Calibri"/>
            </a:endParaRPr>
          </a:p>
          <a:p>
            <a:pPr marL="0" marR="0" lvl="0" indent="0" algn="ctr" rtl="0">
              <a:spcBef>
                <a:spcPts val="0"/>
              </a:spcBef>
              <a:spcAft>
                <a:spcPts val="0"/>
              </a:spcAft>
              <a:buNone/>
            </a:pPr>
            <a:r>
              <a:rPr lang="el-GR" sz="2500">
                <a:solidFill>
                  <a:srgbClr val="545454"/>
                </a:solidFill>
                <a:latin typeface="Calibri"/>
                <a:ea typeface="Calibri"/>
                <a:cs typeface="Calibri"/>
                <a:sym typeface="Calibri"/>
              </a:rPr>
              <a:t>Ο ίδιος οργανισμός (ένας OID) δεν μπορεί να συμμετέχει σε περισσότερες από 5 αιτήσεις ανά προθεσμία </a:t>
            </a:r>
            <a:r>
              <a:rPr lang="el-GR" sz="2500" b="1">
                <a:solidFill>
                  <a:srgbClr val="545454"/>
                </a:solidFill>
                <a:latin typeface="Calibri"/>
                <a:ea typeface="Calibri"/>
                <a:cs typeface="Calibri"/>
                <a:sym typeface="Calibri"/>
              </a:rPr>
              <a:t>σε κάθε δράση</a:t>
            </a:r>
            <a:r>
              <a:rPr lang="el-GR" sz="2500">
                <a:solidFill>
                  <a:srgbClr val="545454"/>
                </a:solidFill>
                <a:latin typeface="Calibri"/>
                <a:ea typeface="Calibri"/>
                <a:cs typeface="Calibri"/>
                <a:sym typeface="Calibri"/>
              </a:rPr>
              <a:t>, είτε ως αιτών είτε ως εταίρος.</a:t>
            </a:r>
            <a:endParaRPr sz="2500" b="1" i="0">
              <a:solidFill>
                <a:srgbClr val="545454"/>
              </a:solidFill>
              <a:latin typeface="Calibri"/>
              <a:ea typeface="Calibri"/>
              <a:cs typeface="Calibri"/>
              <a:sym typeface="Calibri"/>
            </a:endParaRPr>
          </a:p>
        </p:txBody>
      </p:sp>
      <p:pic>
        <p:nvPicPr>
          <p:cNvPr id="311" name="Google Shape;311;p12" descr="Exclamation mark with solid fill"/>
          <p:cNvPicPr preferRelativeResize="0"/>
          <p:nvPr/>
        </p:nvPicPr>
        <p:blipFill rotWithShape="1">
          <a:blip r:embed="rId9">
            <a:alphaModFix/>
          </a:blip>
          <a:srcRect/>
          <a:stretch/>
        </p:blipFill>
        <p:spPr>
          <a:xfrm>
            <a:off x="2606687" y="1307701"/>
            <a:ext cx="1369509" cy="136950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id="{B697EC1A-EAD0-AD19-BEF6-D96F75DAFBEB}"/>
              </a:ext>
            </a:extLst>
          </p:cNvPr>
          <p:cNvGraphicFramePr>
            <a:graphicFrameLocks noGrp="1"/>
          </p:cNvGraphicFramePr>
          <p:nvPr>
            <p:extLst>
              <p:ext uri="{D42A27DB-BD31-4B8C-83A1-F6EECF244321}">
                <p14:modId xmlns:p14="http://schemas.microsoft.com/office/powerpoint/2010/main" val="21936807"/>
              </p:ext>
            </p:extLst>
          </p:nvPr>
        </p:nvGraphicFramePr>
        <p:xfrm>
          <a:off x="1064766" y="1152614"/>
          <a:ext cx="10062468" cy="4490720"/>
        </p:xfrm>
        <a:graphic>
          <a:graphicData uri="http://schemas.openxmlformats.org/drawingml/2006/table">
            <a:tbl>
              <a:tblPr firstRow="1" bandRow="1">
                <a:tableStyleId>{E8B1032C-EA38-4F05-BA0D-38AFFFC7BED3}</a:tableStyleId>
              </a:tblPr>
              <a:tblGrid>
                <a:gridCol w="5061714">
                  <a:extLst>
                    <a:ext uri="{9D8B030D-6E8A-4147-A177-3AD203B41FA5}">
                      <a16:colId xmlns:a16="http://schemas.microsoft.com/office/drawing/2014/main" val="1516047991"/>
                    </a:ext>
                  </a:extLst>
                </a:gridCol>
                <a:gridCol w="5000754">
                  <a:extLst>
                    <a:ext uri="{9D8B030D-6E8A-4147-A177-3AD203B41FA5}">
                      <a16:colId xmlns:a16="http://schemas.microsoft.com/office/drawing/2014/main" val="1360318933"/>
                    </a:ext>
                  </a:extLst>
                </a:gridCol>
              </a:tblGrid>
              <a:tr h="185420">
                <a:tc>
                  <a:txBody>
                    <a:bodyPr/>
                    <a:lstStyle/>
                    <a:p>
                      <a:pPr algn="ctr"/>
                      <a:r>
                        <a:rPr lang="el-GR" sz="1800" dirty="0">
                          <a:solidFill>
                            <a:schemeClr val="bg1"/>
                          </a:solidFill>
                        </a:rPr>
                        <a:t>Γενική Πρόσκληση</a:t>
                      </a:r>
                      <a:r>
                        <a:rPr lang="en-US" sz="1800" dirty="0">
                          <a:solidFill>
                            <a:schemeClr val="bg1"/>
                          </a:solidFill>
                        </a:rPr>
                        <a:t> </a:t>
                      </a:r>
                      <a:r>
                        <a:rPr lang="en-US" sz="1800" dirty="0" err="1">
                          <a:solidFill>
                            <a:schemeClr val="bg1"/>
                          </a:solidFill>
                        </a:rPr>
                        <a:t>DiscoverEU</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5B31"/>
                    </a:solidFill>
                  </a:tcPr>
                </a:tc>
                <a:tc>
                  <a:txBody>
                    <a:bodyPr/>
                    <a:lstStyle/>
                    <a:p>
                      <a:pPr algn="ctr"/>
                      <a:r>
                        <a:rPr lang="el-GR" sz="1800" dirty="0">
                          <a:solidFill>
                            <a:schemeClr val="bg1"/>
                          </a:solidFill>
                        </a:rPr>
                        <a:t>Δράση Ένταξης </a:t>
                      </a:r>
                      <a:r>
                        <a:rPr lang="en-US" sz="1800" dirty="0" err="1">
                          <a:solidFill>
                            <a:schemeClr val="bg1"/>
                          </a:solidFill>
                        </a:rPr>
                        <a:t>DiscoverEU</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5B31"/>
                    </a:solidFill>
                  </a:tcPr>
                </a:tc>
                <a:extLst>
                  <a:ext uri="{0D108BD9-81ED-4DB2-BD59-A6C34878D82A}">
                    <a16:rowId xmlns:a16="http://schemas.microsoft.com/office/drawing/2014/main" val="3904828401"/>
                  </a:ext>
                </a:extLst>
              </a:tr>
              <a:tr h="185420">
                <a:tc>
                  <a:txBody>
                    <a:bodyPr/>
                    <a:lstStyle/>
                    <a:p>
                      <a:pPr algn="ctr"/>
                      <a:r>
                        <a:rPr lang="el-GR" sz="1500" dirty="0">
                          <a:solidFill>
                            <a:srgbClr val="545454"/>
                          </a:solidFill>
                        </a:rPr>
                        <a:t>Υποβάλουν αίτηση άτομα</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Υποβάλουν αίτηση οργανισμοί ή άτυπες ομάδες νέων</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267369"/>
                  </a:ext>
                </a:extLst>
              </a:tr>
              <a:tr h="370840">
                <a:tc>
                  <a:txBody>
                    <a:bodyPr/>
                    <a:lstStyle/>
                    <a:p>
                      <a:pPr algn="ctr"/>
                      <a:r>
                        <a:rPr lang="el-GR" sz="1500" dirty="0">
                          <a:solidFill>
                            <a:srgbClr val="545454"/>
                          </a:solidFill>
                        </a:rPr>
                        <a:t>Ταξιδιώτες</a:t>
                      </a:r>
                      <a:r>
                        <a:rPr lang="en-US" sz="1500" dirty="0">
                          <a:solidFill>
                            <a:srgbClr val="545454"/>
                          </a:solidFill>
                        </a:rPr>
                        <a:t>: </a:t>
                      </a:r>
                      <a:r>
                        <a:rPr lang="el-GR" sz="1500" dirty="0">
                          <a:solidFill>
                            <a:srgbClr val="545454"/>
                          </a:solidFill>
                        </a:rPr>
                        <a:t>18 ετών όταν υποβάλουν αίτηση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Ταξιδιώτες</a:t>
                      </a:r>
                      <a:r>
                        <a:rPr lang="en-US" sz="1500" dirty="0">
                          <a:solidFill>
                            <a:srgbClr val="545454"/>
                          </a:solidFill>
                        </a:rPr>
                        <a:t>: </a:t>
                      </a:r>
                      <a:r>
                        <a:rPr lang="el-GR" sz="1500" dirty="0">
                          <a:solidFill>
                            <a:srgbClr val="545454"/>
                          </a:solidFill>
                        </a:rPr>
                        <a:t>18 ετών</a:t>
                      </a:r>
                      <a:r>
                        <a:rPr lang="el-GR" sz="1500" b="0" dirty="0">
                          <a:solidFill>
                            <a:srgbClr val="545454"/>
                          </a:solidFill>
                          <a:effectLst/>
                        </a:rPr>
                        <a:t> την ημερομηνία έναρξης</a:t>
                      </a:r>
                      <a:r>
                        <a:rPr lang="el-GR" sz="1500" dirty="0">
                          <a:solidFill>
                            <a:srgbClr val="545454"/>
                          </a:solidFill>
                        </a:rPr>
                        <a:t> της δραστηριότητας</a:t>
                      </a:r>
                      <a:endParaRPr lang="en-US" sz="1500" i="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3797044"/>
                  </a:ext>
                </a:extLst>
              </a:tr>
              <a:tr h="370840">
                <a:tc>
                  <a:txBody>
                    <a:bodyPr/>
                    <a:lstStyle/>
                    <a:p>
                      <a:pPr algn="ctr"/>
                      <a:r>
                        <a:rPr lang="el-GR" sz="1500" dirty="0">
                          <a:solidFill>
                            <a:srgbClr val="545454"/>
                          </a:solidFill>
                        </a:rPr>
                        <a:t>Ατομικά ταξίδια ή σε ομάδα μέχρι 5 ατόμων</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Το ίδιο  + πιθανοί συνοδοί</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446674"/>
                  </a:ext>
                </a:extLst>
              </a:tr>
              <a:tr h="370840">
                <a:tc>
                  <a:txBody>
                    <a:bodyPr/>
                    <a:lstStyle/>
                    <a:p>
                      <a:pPr algn="ctr"/>
                      <a:r>
                        <a:rPr lang="el-GR" sz="1500" dirty="0">
                          <a:solidFill>
                            <a:srgbClr val="545454"/>
                          </a:solidFill>
                        </a:rPr>
                        <a:t>1-30 μέρες στο εξωτερικό με μέγιστο διαθέσιμο χρόνο χρήσης της ταξιδιωτικής κάρτας/ </a:t>
                      </a:r>
                      <a:r>
                        <a:rPr lang="el-GR" sz="1500" dirty="0" err="1">
                          <a:solidFill>
                            <a:srgbClr val="545454"/>
                          </a:solidFill>
                        </a:rPr>
                        <a:t>πάσου</a:t>
                      </a:r>
                      <a:r>
                        <a:rPr lang="el-GR" sz="1500" dirty="0">
                          <a:solidFill>
                            <a:srgbClr val="545454"/>
                          </a:solidFill>
                        </a:rPr>
                        <a:t>) 7 μέρες </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Το ίδιο</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782926"/>
                  </a:ext>
                </a:extLst>
              </a:tr>
              <a:tr h="301433">
                <a:tc>
                  <a:txBody>
                    <a:bodyPr/>
                    <a:lstStyle/>
                    <a:p>
                      <a:pPr algn="ctr"/>
                      <a:r>
                        <a:rPr lang="el-GR" sz="1500" dirty="0">
                          <a:solidFill>
                            <a:srgbClr val="545454"/>
                          </a:solidFill>
                        </a:rPr>
                        <a:t>Ταξίδι σε τουλάχιστον 1 άλλη χώρα από τη χώρα αναχώρησης</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Το ίδιο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184335"/>
                  </a:ext>
                </a:extLst>
              </a:tr>
              <a:tr h="370840">
                <a:tc>
                  <a:txBody>
                    <a:bodyPr/>
                    <a:lstStyle/>
                    <a:p>
                      <a:pPr algn="ctr"/>
                      <a:r>
                        <a:rPr lang="el-GR" sz="1500" dirty="0">
                          <a:solidFill>
                            <a:srgbClr val="545454"/>
                          </a:solidFill>
                        </a:rPr>
                        <a:t>Ευέλικτη επιλογή ή Σταθερή επιλογή ταξιδιού</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Ευέλικτη επιλογή ταξιδιού</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9308873"/>
                  </a:ext>
                </a:extLst>
              </a:tr>
              <a:tr h="414428">
                <a:tc>
                  <a:txBody>
                    <a:bodyPr/>
                    <a:lstStyle/>
                    <a:p>
                      <a:pPr algn="ctr"/>
                      <a:r>
                        <a:rPr lang="el-GR" sz="1500" dirty="0">
                          <a:solidFill>
                            <a:srgbClr val="545454"/>
                          </a:solidFill>
                        </a:rPr>
                        <a:t>Ειδικές ρυθμίσεις για νησιά και εξόχως απομακρυσμένες περιοχές </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Πρόσθετη υποστήριξη σε απομακρυσμένες περιοχές μέσω του </a:t>
                      </a:r>
                      <a:r>
                        <a:rPr lang="en-US" sz="1500" dirty="0">
                          <a:solidFill>
                            <a:srgbClr val="545454"/>
                          </a:solidFill>
                        </a:rPr>
                        <a:t>distance band </a:t>
                      </a:r>
                      <a:r>
                        <a:rPr lang="el-GR" sz="1500" dirty="0">
                          <a:solidFill>
                            <a:srgbClr val="545454"/>
                          </a:solidFill>
                        </a:rPr>
                        <a:t>του </a:t>
                      </a:r>
                      <a:r>
                        <a:rPr lang="en-US" sz="1500" dirty="0">
                          <a:solidFill>
                            <a:srgbClr val="545454"/>
                          </a:solidFill>
                        </a:rPr>
                        <a:t>Erasmus+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0838333"/>
                  </a:ext>
                </a:extLst>
              </a:tr>
              <a:tr h="370840">
                <a:tc>
                  <a:txBody>
                    <a:bodyPr/>
                    <a:lstStyle/>
                    <a:p>
                      <a:pPr algn="ctr"/>
                      <a:r>
                        <a:rPr lang="el-GR" sz="1500" dirty="0">
                          <a:solidFill>
                            <a:srgbClr val="545454"/>
                          </a:solidFill>
                        </a:rPr>
                        <a:t>Αίτηση </a:t>
                      </a:r>
                      <a:r>
                        <a:rPr lang="el-GR" sz="1500" dirty="0">
                          <a:solidFill>
                            <a:srgbClr val="545454"/>
                          </a:solidFill>
                          <a:hlinkClick r:id="rId4"/>
                        </a:rPr>
                        <a:t>εδώ</a:t>
                      </a:r>
                      <a:endParaRPr lang="en-US" sz="1500" b="1" dirty="0">
                        <a:solidFill>
                          <a:srgbClr val="545454"/>
                        </a:solidFill>
                      </a:endParaRPr>
                    </a:p>
                    <a:p>
                      <a:pPr algn="ctr"/>
                      <a:r>
                        <a:rPr lang="el-GR" sz="1500" dirty="0">
                          <a:solidFill>
                            <a:srgbClr val="545454"/>
                          </a:solidFill>
                        </a:rPr>
                        <a:t>(2 φορές το χρόνο</a:t>
                      </a:r>
                      <a:r>
                        <a:rPr lang="en-US" sz="1500" dirty="0">
                          <a:solidFill>
                            <a:srgbClr val="545454"/>
                          </a:solidFill>
                        </a:rPr>
                        <a:t>: </a:t>
                      </a:r>
                      <a:r>
                        <a:rPr lang="el-GR" sz="1500" dirty="0">
                          <a:solidFill>
                            <a:srgbClr val="545454"/>
                          </a:solidFill>
                        </a:rPr>
                        <a:t>άνοιξη και φθινόπωρο)</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Αίτηση </a:t>
                      </a:r>
                      <a:r>
                        <a:rPr lang="el-GR" sz="1500" dirty="0">
                          <a:solidFill>
                            <a:srgbClr val="545454"/>
                          </a:solidFill>
                          <a:hlinkClick r:id="rId5"/>
                        </a:rPr>
                        <a:t>εδώ</a:t>
                      </a:r>
                      <a:endParaRPr lang="el-GR" sz="1500" dirty="0">
                        <a:solidFill>
                          <a:srgbClr val="545454"/>
                        </a:solidFill>
                      </a:endParaRPr>
                    </a:p>
                    <a:p>
                      <a:pPr algn="ctr"/>
                      <a:r>
                        <a:rPr lang="el-GR" sz="1500" dirty="0">
                          <a:solidFill>
                            <a:srgbClr val="545454"/>
                          </a:solidFill>
                        </a:rPr>
                        <a:t>(Τελική ημερομηνία υποβολής</a:t>
                      </a:r>
                      <a:r>
                        <a:rPr lang="en-US" sz="1500" dirty="0">
                          <a:solidFill>
                            <a:srgbClr val="545454"/>
                          </a:solidFill>
                        </a:rPr>
                        <a:t>: </a:t>
                      </a:r>
                      <a:r>
                        <a:rPr lang="el-GR" sz="1500" dirty="0">
                          <a:solidFill>
                            <a:srgbClr val="545454"/>
                          </a:solidFill>
                        </a:rPr>
                        <a:t>12</a:t>
                      </a:r>
                      <a:r>
                        <a:rPr lang="en-US" sz="1500" dirty="0">
                          <a:solidFill>
                            <a:srgbClr val="545454"/>
                          </a:solidFill>
                        </a:rPr>
                        <a:t> </a:t>
                      </a:r>
                      <a:r>
                        <a:rPr lang="el-GR" sz="1500" dirty="0">
                          <a:solidFill>
                            <a:srgbClr val="545454"/>
                          </a:solidFill>
                        </a:rPr>
                        <a:t>Φεβρουαρίου </a:t>
                      </a:r>
                      <a:r>
                        <a:rPr lang="en-US" sz="1500" dirty="0">
                          <a:solidFill>
                            <a:srgbClr val="545454"/>
                          </a:solidFill>
                        </a:rPr>
                        <a:t>202</a:t>
                      </a:r>
                      <a:r>
                        <a:rPr lang="el-GR" sz="1500" dirty="0">
                          <a:solidFill>
                            <a:srgbClr val="545454"/>
                          </a:solidFill>
                        </a:rPr>
                        <a:t>5)</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8104554"/>
                  </a:ext>
                </a:extLst>
              </a:tr>
              <a:tr h="370840">
                <a:tc>
                  <a:txBody>
                    <a:bodyPr/>
                    <a:lstStyle/>
                    <a:p>
                      <a:pPr algn="ctr"/>
                      <a:r>
                        <a:rPr lang="el-GR" sz="1500" dirty="0">
                          <a:solidFill>
                            <a:srgbClr val="545454"/>
                          </a:solidFill>
                        </a:rPr>
                        <a:t>Αξιολόγηση από </a:t>
                      </a:r>
                      <a:r>
                        <a:rPr lang="el-GR" sz="1500" b="0" i="0" kern="1200" dirty="0">
                          <a:solidFill>
                            <a:srgbClr val="545454"/>
                          </a:solidFill>
                          <a:effectLst/>
                          <a:latin typeface="+mn-lt"/>
                          <a:ea typeface="+mn-ea"/>
                          <a:cs typeface="+mn-cs"/>
                        </a:rPr>
                        <a:t>επιτροπή επιλογής Ευρωπαϊκής Επιτροπής και EACEA βάσει αποτελεσμάτων και ποσόστωσης </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Ποιοτική αξιολόγηση από </a:t>
                      </a:r>
                      <a:r>
                        <a:rPr lang="el-GR" sz="1500" b="0" i="0" kern="1200" dirty="0" err="1">
                          <a:solidFill>
                            <a:srgbClr val="545454"/>
                          </a:solidFill>
                          <a:effectLst/>
                          <a:latin typeface="+mn-lt"/>
                          <a:ea typeface="+mn-ea"/>
                          <a:cs typeface="+mn-cs"/>
                        </a:rPr>
                        <a:t>αξιολογητές</a:t>
                      </a:r>
                      <a:r>
                        <a:rPr lang="el-GR" sz="1500" b="0" i="0" kern="1200" dirty="0">
                          <a:solidFill>
                            <a:srgbClr val="545454"/>
                          </a:solidFill>
                          <a:effectLst/>
                          <a:latin typeface="+mn-lt"/>
                          <a:ea typeface="+mn-ea"/>
                          <a:cs typeface="+mn-cs"/>
                        </a:rPr>
                        <a:t> Εθνικής Υπηρεσίας στην οποία υποβάλλεται η αίτηση (ΙΔΕΠ Δια Βίου Μάθησης)</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619134"/>
                  </a:ext>
                </a:extLst>
              </a:tr>
            </a:tbl>
          </a:graphicData>
        </a:graphic>
      </p:graphicFrame>
    </p:spTree>
    <p:extLst>
      <p:ext uri="{BB962C8B-B14F-4D97-AF65-F5344CB8AC3E}">
        <p14:creationId xmlns:p14="http://schemas.microsoft.com/office/powerpoint/2010/main" val="3235737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p:nvPr/>
        </p:nvSpPr>
        <p:spPr>
          <a:xfrm>
            <a:off x="1281908" y="2418107"/>
            <a:ext cx="3653595" cy="956800"/>
          </a:xfrm>
          <a:prstGeom prst="rect">
            <a:avLst/>
          </a:prstGeom>
        </p:spPr>
        <p:txBody>
          <a:bodyPr lIns="0" tIns="0" rIns="0" bIns="0" rtlCol="0" anchor="t">
            <a:spAutoFit/>
          </a:bodyPr>
          <a:lstStyle/>
          <a:p>
            <a:pPr>
              <a:lnSpc>
                <a:spcPts val="3696"/>
              </a:lnSpc>
            </a:pPr>
            <a:r>
              <a:rPr lang="el-GR" sz="3734" b="1" dirty="0">
                <a:solidFill>
                  <a:srgbClr val="009999"/>
                </a:solidFill>
                <a:latin typeface="Kollektif Bold"/>
              </a:rPr>
              <a:t>ΠΡΕΣΒΕΥΤΕΣ </a:t>
            </a:r>
          </a:p>
          <a:p>
            <a:pPr>
              <a:lnSpc>
                <a:spcPts val="3696"/>
              </a:lnSpc>
            </a:pPr>
            <a:r>
              <a:rPr lang="en-US" sz="3734" b="1" dirty="0" err="1">
                <a:solidFill>
                  <a:srgbClr val="009999"/>
                </a:solidFill>
                <a:latin typeface="Kollektif Bold"/>
              </a:rPr>
              <a:t>DiscoverEU</a:t>
            </a:r>
            <a:endParaRPr lang="en-US" sz="3734" b="1" dirty="0">
              <a:solidFill>
                <a:srgbClr val="009999"/>
              </a:solidFill>
              <a:latin typeface="Kollektif Bold"/>
            </a:endParaRPr>
          </a:p>
        </p:txBody>
      </p:sp>
      <p:sp>
        <p:nvSpPr>
          <p:cNvPr id="3" name="Freeform 3"/>
          <p:cNvSpPr/>
          <p:nvPr/>
        </p:nvSpPr>
        <p:spPr>
          <a:xfrm rot="-10800000">
            <a:off x="6351" y="39424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p:cNvSpPr/>
          <p:nvPr/>
        </p:nvSpPr>
        <p:spPr>
          <a:xfrm>
            <a:off x="722540" y="3961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 name="Freeform 5"/>
          <p:cNvSpPr/>
          <p:nvPr/>
        </p:nvSpPr>
        <p:spPr>
          <a:xfrm>
            <a:off x="1" y="4684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6" name="Freeform 6"/>
          <p:cNvSpPr/>
          <p:nvPr/>
        </p:nvSpPr>
        <p:spPr>
          <a:xfrm rot="-10800000">
            <a:off x="1" y="5406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7" name="Freeform 7"/>
          <p:cNvSpPr/>
          <p:nvPr/>
        </p:nvSpPr>
        <p:spPr>
          <a:xfrm rot="-5400000">
            <a:off x="722540" y="5406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8" name="Freeform 8"/>
          <p:cNvSpPr/>
          <p:nvPr/>
        </p:nvSpPr>
        <p:spPr>
          <a:xfrm rot="-10800000">
            <a:off x="722540" y="612911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9" name="Freeform 9"/>
          <p:cNvSpPr/>
          <p:nvPr/>
        </p:nvSpPr>
        <p:spPr>
          <a:xfrm rot="-10800000">
            <a:off x="2214501" y="54129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0" name="Freeform 10"/>
          <p:cNvSpPr/>
          <p:nvPr/>
        </p:nvSpPr>
        <p:spPr>
          <a:xfrm>
            <a:off x="2214501" y="46903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1" name="Freeform 11"/>
          <p:cNvSpPr/>
          <p:nvPr/>
        </p:nvSpPr>
        <p:spPr>
          <a:xfrm rot="5400000">
            <a:off x="2937040" y="547498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2" name="Freeform 12"/>
          <p:cNvSpPr/>
          <p:nvPr/>
        </p:nvSpPr>
        <p:spPr>
          <a:xfrm>
            <a:off x="1491961" y="613546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3" name="Freeform 13"/>
          <p:cNvSpPr/>
          <p:nvPr/>
        </p:nvSpPr>
        <p:spPr>
          <a:xfrm>
            <a:off x="2214501" y="613546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4" name="Freeform 14"/>
          <p:cNvSpPr/>
          <p:nvPr/>
        </p:nvSpPr>
        <p:spPr>
          <a:xfrm rot="5400000">
            <a:off x="1" y="612911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grpSp>
        <p:nvGrpSpPr>
          <p:cNvPr id="18" name="Group 18"/>
          <p:cNvGrpSpPr/>
          <p:nvPr/>
        </p:nvGrpSpPr>
        <p:grpSpPr>
          <a:xfrm>
            <a:off x="8749069" y="3650024"/>
            <a:ext cx="5898341" cy="5903784"/>
            <a:chOff x="0" y="0"/>
            <a:chExt cx="11796681" cy="11807568"/>
          </a:xfrm>
        </p:grpSpPr>
        <p:grpSp>
          <p:nvGrpSpPr>
            <p:cNvPr id="19" name="Group 19"/>
            <p:cNvGrpSpPr/>
            <p:nvPr/>
          </p:nvGrpSpPr>
          <p:grpSpPr>
            <a:xfrm rot="2700000">
              <a:off x="1676828" y="2799524"/>
              <a:ext cx="9887197" cy="4753460"/>
              <a:chOff x="0" y="0"/>
              <a:chExt cx="660400" cy="317500"/>
            </a:xfrm>
          </p:grpSpPr>
          <p:sp>
            <p:nvSpPr>
              <p:cNvPr id="20" name="Freeform 20"/>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1" name="TextBox 21"/>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2" name="AutoShape 22"/>
            <p:cNvSpPr/>
            <p:nvPr/>
          </p:nvSpPr>
          <p:spPr>
            <a:xfrm>
              <a:off x="1060010" y="3892256"/>
              <a:ext cx="6913622" cy="6843603"/>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3" name="AutoShape 23"/>
            <p:cNvSpPr/>
            <p:nvPr/>
          </p:nvSpPr>
          <p:spPr>
            <a:xfrm>
              <a:off x="774748" y="4309159"/>
              <a:ext cx="6718471" cy="6718471"/>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4" name="AutoShape 24"/>
            <p:cNvSpPr/>
            <p:nvPr/>
          </p:nvSpPr>
          <p:spPr>
            <a:xfrm>
              <a:off x="535279" y="4787119"/>
              <a:ext cx="6489522" cy="6489522"/>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5" name="AutoShape 25"/>
            <p:cNvSpPr/>
            <p:nvPr/>
          </p:nvSpPr>
          <p:spPr>
            <a:xfrm>
              <a:off x="366406" y="5302142"/>
              <a:ext cx="6254021" cy="6254021"/>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6" name="AutoShape 26"/>
            <p:cNvSpPr/>
            <p:nvPr/>
          </p:nvSpPr>
          <p:spPr>
            <a:xfrm>
              <a:off x="174601" y="5888378"/>
              <a:ext cx="5796899" cy="5796899"/>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7" name="AutoShape 27"/>
            <p:cNvSpPr/>
            <p:nvPr/>
          </p:nvSpPr>
          <p:spPr>
            <a:xfrm>
              <a:off x="13508" y="6480010"/>
              <a:ext cx="5284799" cy="5314125"/>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8" name="AutoShape 28"/>
            <p:cNvSpPr/>
            <p:nvPr/>
          </p:nvSpPr>
          <p:spPr>
            <a:xfrm>
              <a:off x="47865" y="7228854"/>
              <a:ext cx="4503313" cy="4480077"/>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9" name="AutoShape 29"/>
            <p:cNvSpPr/>
            <p:nvPr/>
          </p:nvSpPr>
          <p:spPr>
            <a:xfrm>
              <a:off x="165620" y="8131631"/>
              <a:ext cx="3504797" cy="3562626"/>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30" name="AutoShape 30"/>
            <p:cNvSpPr/>
            <p:nvPr/>
          </p:nvSpPr>
          <p:spPr>
            <a:xfrm>
              <a:off x="676661" y="9346264"/>
              <a:ext cx="1790115" cy="1790115"/>
            </a:xfrm>
            <a:prstGeom prst="line">
              <a:avLst/>
            </a:prstGeom>
            <a:ln w="38100" cap="flat">
              <a:solidFill>
                <a:srgbClr val="8CA9AD"/>
              </a:solidFill>
              <a:prstDash val="solid"/>
              <a:headEnd type="none" w="sm" len="sm"/>
              <a:tailEnd type="none" w="sm" len="sm"/>
            </a:ln>
          </p:spPr>
          <p:txBody>
            <a:bodyPr/>
            <a:lstStyle/>
            <a:p>
              <a:endParaRPr lang="en-US" sz="1200"/>
            </a:p>
          </p:txBody>
        </p:sp>
      </p:grpSp>
      <p:pic>
        <p:nvPicPr>
          <p:cNvPr id="32" name="Picture 31" descr="A logo on a black background&#10;&#10;Description automatically generated">
            <a:extLst>
              <a:ext uri="{FF2B5EF4-FFF2-40B4-BE49-F238E27FC236}">
                <a16:creationId xmlns:a16="http://schemas.microsoft.com/office/drawing/2014/main" id="{7CD9C9B0-76DA-3FBD-DD92-94B033E29AE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20490" y="4771669"/>
            <a:ext cx="2118360" cy="2118360"/>
          </a:xfrm>
          <a:prstGeom prst="rect">
            <a:avLst/>
          </a:prstGeom>
        </p:spPr>
      </p:pic>
      <p:sp>
        <p:nvSpPr>
          <p:cNvPr id="15" name="TextBox 14">
            <a:extLst>
              <a:ext uri="{FF2B5EF4-FFF2-40B4-BE49-F238E27FC236}">
                <a16:creationId xmlns:a16="http://schemas.microsoft.com/office/drawing/2014/main" id="{1C356933-8FBA-86B8-49E2-F8D1F0698532}"/>
              </a:ext>
            </a:extLst>
          </p:cNvPr>
          <p:cNvSpPr txBox="1"/>
          <p:nvPr/>
        </p:nvSpPr>
        <p:spPr>
          <a:xfrm>
            <a:off x="4772332" y="488546"/>
            <a:ext cx="6402316" cy="5158463"/>
          </a:xfrm>
          <a:prstGeom prst="rect">
            <a:avLst/>
          </a:prstGeom>
          <a:noFill/>
        </p:spPr>
        <p:txBody>
          <a:bodyPr wrap="square" numCol="1" rtlCol="0">
            <a:spAutoFit/>
          </a:bodyPr>
          <a:lstStyle/>
          <a:p>
            <a:pPr algn="just"/>
            <a:endParaRPr lang="el-GR" sz="1700" dirty="0">
              <a:solidFill>
                <a:srgbClr val="545454"/>
              </a:solidFill>
            </a:endParaRPr>
          </a:p>
          <a:p>
            <a:pPr marL="285750" indent="-285750" algn="just">
              <a:buFont typeface="Arial" panose="020B0604020202020204" pitchFamily="34" charset="0"/>
              <a:buChar char="•"/>
            </a:pPr>
            <a:r>
              <a:rPr lang="el-GR" sz="1600" b="0" i="0" dirty="0">
                <a:solidFill>
                  <a:srgbClr val="545454"/>
                </a:solidFill>
                <a:effectLst/>
              </a:rPr>
              <a:t>Διηγούνται </a:t>
            </a:r>
            <a:r>
              <a:rPr lang="el-GR" sz="1600" b="1" i="0" dirty="0">
                <a:solidFill>
                  <a:srgbClr val="545454"/>
                </a:solidFill>
                <a:effectLst/>
              </a:rPr>
              <a:t>τις ταξιδιωτικές εμπειρίες </a:t>
            </a:r>
            <a:r>
              <a:rPr lang="el-GR" sz="1600" b="0" i="0" dirty="0">
                <a:solidFill>
                  <a:srgbClr val="545454"/>
                </a:solidFill>
                <a:effectLst/>
              </a:rPr>
              <a:t>τους, για παράδειγμα μέσω των μέσων κοινωνικής δικτύωσης ή πραγματοποιώντας μια παρουσίαση στο σχολείο ή στην τοπική κοινωνία τους. </a:t>
            </a:r>
          </a:p>
          <a:p>
            <a:pPr algn="just"/>
            <a:endParaRPr lang="en-US" sz="1600" b="0" i="0" dirty="0">
              <a:solidFill>
                <a:srgbClr val="545454"/>
              </a:solidFill>
              <a:effectLst/>
            </a:endParaRPr>
          </a:p>
          <a:p>
            <a:pPr marL="285750" indent="-285750" algn="just">
              <a:buFont typeface="Arial" panose="020B0604020202020204" pitchFamily="34" charset="0"/>
              <a:buChar char="•"/>
            </a:pPr>
            <a:r>
              <a:rPr lang="el-GR" sz="1600" b="0" i="0" dirty="0">
                <a:solidFill>
                  <a:srgbClr val="545454"/>
                </a:solidFill>
                <a:effectLst/>
              </a:rPr>
              <a:t>Δημιουργούν </a:t>
            </a:r>
            <a:r>
              <a:rPr lang="el-GR" sz="1600" b="1" i="0" dirty="0">
                <a:solidFill>
                  <a:srgbClr val="545454"/>
                </a:solidFill>
                <a:effectLst/>
              </a:rPr>
              <a:t>ένα εξατομικευμένο χάρτη με το δρομολόγιο του ταξιδιού </a:t>
            </a:r>
            <a:r>
              <a:rPr lang="el-GR" sz="1600" b="0" i="0" dirty="0">
                <a:solidFill>
                  <a:srgbClr val="545454"/>
                </a:solidFill>
                <a:effectLst/>
              </a:rPr>
              <a:t>και στατιστικά στοιχεία που μπορούν να κοινοποιηθούν και να αναρτηθούν στα μέσα κοινωνικής δικτύωσης.</a:t>
            </a:r>
            <a:br>
              <a:rPr lang="el-GR" sz="1600" b="0" i="0" dirty="0">
                <a:solidFill>
                  <a:srgbClr val="545454"/>
                </a:solidFill>
                <a:effectLst/>
              </a:rPr>
            </a:br>
            <a:endParaRPr lang="el-GR" sz="1600" b="0" i="0" dirty="0">
              <a:solidFill>
                <a:srgbClr val="545454"/>
              </a:solidFill>
              <a:effectLst/>
            </a:endParaRPr>
          </a:p>
          <a:p>
            <a:pPr marL="285750" indent="-285750" algn="just">
              <a:buFont typeface="Arial" panose="020B0604020202020204" pitchFamily="34" charset="0"/>
              <a:buChar char="•"/>
            </a:pPr>
            <a:r>
              <a:rPr lang="el-GR" sz="1600" b="1" dirty="0">
                <a:solidFill>
                  <a:srgbClr val="545454"/>
                </a:solidFill>
              </a:rPr>
              <a:t>Συμμετέχουν στην </a:t>
            </a:r>
            <a:r>
              <a:rPr lang="el-GR" sz="1600" b="1" u="none" strike="noStrike" dirty="0">
                <a:solidFill>
                  <a:srgbClr val="009999"/>
                </a:solidFill>
                <a:effectLst/>
                <a:hlinkClick r:id="rId16">
                  <a:extLst>
                    <a:ext uri="{A12FA001-AC4F-418D-AE19-62706E023703}">
                      <ahyp:hlinkClr xmlns:ahyp="http://schemas.microsoft.com/office/drawing/2018/hyperlinkcolor" val="tx"/>
                    </a:ext>
                  </a:extLst>
                </a:hlinkClick>
              </a:rPr>
              <a:t>ομάδα #DiscoverEU Official Facebook </a:t>
            </a:r>
            <a:r>
              <a:rPr lang="el-GR" sz="1600" b="1" u="none" strike="noStrike" dirty="0" err="1">
                <a:solidFill>
                  <a:srgbClr val="009999"/>
                </a:solidFill>
                <a:effectLst/>
                <a:hlinkClick r:id="rId16">
                  <a:extLst>
                    <a:ext uri="{A12FA001-AC4F-418D-AE19-62706E023703}">
                      <ahyp:hlinkClr xmlns:ahyp="http://schemas.microsoft.com/office/drawing/2018/hyperlinkcolor" val="tx"/>
                    </a:ext>
                  </a:extLst>
                </a:hlinkClick>
              </a:rPr>
              <a:t>Group</a:t>
            </a:r>
            <a:r>
              <a:rPr lang="el-GR" sz="1600" b="1" dirty="0">
                <a:solidFill>
                  <a:srgbClr val="009999"/>
                </a:solidFill>
                <a:effectLst/>
              </a:rPr>
              <a:t>. </a:t>
            </a:r>
          </a:p>
          <a:p>
            <a:pPr algn="just"/>
            <a:endParaRPr lang="el-GR" sz="1600" b="1" dirty="0">
              <a:solidFill>
                <a:srgbClr val="009999"/>
              </a:solidFill>
              <a:effectLst/>
            </a:endParaRPr>
          </a:p>
          <a:p>
            <a:pPr marL="285750" indent="-285750" algn="just">
              <a:buFont typeface="Arial" panose="020B0604020202020204" pitchFamily="34" charset="0"/>
              <a:buChar char="•"/>
            </a:pPr>
            <a:r>
              <a:rPr lang="el-GR" sz="1600" b="0" i="0" dirty="0">
                <a:solidFill>
                  <a:srgbClr val="545454"/>
                </a:solidFill>
                <a:effectLst/>
              </a:rPr>
              <a:t>Απαντούν στη </a:t>
            </a:r>
            <a:r>
              <a:rPr lang="el-GR" sz="1600" b="1" i="0" dirty="0">
                <a:solidFill>
                  <a:srgbClr val="545454"/>
                </a:solidFill>
                <a:effectLst/>
              </a:rPr>
              <a:t>διαδικτυακή έρευνα </a:t>
            </a:r>
            <a:r>
              <a:rPr lang="el-GR" sz="1600" b="0" i="0" dirty="0">
                <a:solidFill>
                  <a:srgbClr val="545454"/>
                </a:solidFill>
                <a:effectLst/>
              </a:rPr>
              <a:t>που θα στείλει ο ανάδοχος της Ευρωπαϊκής Επιτροπής και του EACEA μετά την ολοκλήρωση του ταξιδιού.</a:t>
            </a:r>
          </a:p>
          <a:p>
            <a:pPr algn="just"/>
            <a:endParaRPr lang="el-GR" sz="1600" b="0" i="0" dirty="0">
              <a:solidFill>
                <a:srgbClr val="545454"/>
              </a:solidFill>
              <a:effectLst/>
            </a:endParaRPr>
          </a:p>
          <a:p>
            <a:pPr marL="285750" indent="-285750" algn="just">
              <a:buFont typeface="Arial" panose="020B0604020202020204" pitchFamily="34" charset="0"/>
              <a:buChar char="•"/>
            </a:pPr>
            <a:r>
              <a:rPr lang="el-GR" sz="1600" dirty="0">
                <a:solidFill>
                  <a:srgbClr val="545454"/>
                </a:solidFill>
              </a:rPr>
              <a:t>Λαμβάνουν </a:t>
            </a:r>
            <a:r>
              <a:rPr lang="el-GR" sz="1600" b="1" i="0" dirty="0">
                <a:solidFill>
                  <a:srgbClr val="545454"/>
                </a:solidFill>
                <a:effectLst/>
              </a:rPr>
              <a:t>πιστοποιητικό συμμετοχής </a:t>
            </a:r>
            <a:r>
              <a:rPr lang="el-GR" sz="1600" b="0" i="0" dirty="0">
                <a:solidFill>
                  <a:srgbClr val="545454"/>
                </a:solidFill>
                <a:effectLst/>
              </a:rPr>
              <a:t>που θα δημιουργηθεί αυτόματα και το οποίο θα επισημαίνει τις ικανότητες και τις δεξιότητες που απέκτησαν. </a:t>
            </a:r>
          </a:p>
          <a:p>
            <a:pPr algn="l"/>
            <a:endParaRPr lang="el-GR" sz="1600" b="1" dirty="0">
              <a:solidFill>
                <a:srgbClr val="545454"/>
              </a:solidFill>
            </a:endParaRPr>
          </a:p>
          <a:p>
            <a:pPr marR="0" lvl="0" defTabSz="914400" rtl="0" eaLnBrk="1" fontAlgn="auto" latinLnBrk="0" hangingPunct="1">
              <a:lnSpc>
                <a:spcPct val="150000"/>
              </a:lnSpc>
              <a:spcBef>
                <a:spcPts val="0"/>
              </a:spcBef>
              <a:spcAft>
                <a:spcPts val="0"/>
              </a:spcAft>
              <a:buClrTx/>
              <a:buSzTx/>
              <a:tabLst/>
              <a:defRPr/>
            </a:pPr>
            <a:endParaRPr lang="en-US" dirty="0">
              <a:solidFill>
                <a:srgbClr val="545454"/>
              </a:solidFill>
            </a:endParaRPr>
          </a:p>
        </p:txBody>
      </p:sp>
    </p:spTree>
    <p:extLst>
      <p:ext uri="{BB962C8B-B14F-4D97-AF65-F5344CB8AC3E}">
        <p14:creationId xmlns:p14="http://schemas.microsoft.com/office/powerpoint/2010/main" val="1164670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DEB5507A-AF5C-0474-3A8F-5AE28D2303AC}"/>
              </a:ext>
            </a:extLst>
          </p:cNvPr>
          <p:cNvSpPr/>
          <p:nvPr/>
        </p:nvSpPr>
        <p:spPr>
          <a:xfrm>
            <a:off x="4016379" y="516315"/>
            <a:ext cx="6132787" cy="5692851"/>
          </a:xfrm>
          <a:prstGeom prst="roundRect">
            <a:avLst/>
          </a:prstGeom>
          <a:solidFill>
            <a:schemeClr val="bg1"/>
          </a:solidFill>
          <a:ln w="38100">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
        <p:nvSpPr>
          <p:cNvPr id="2" name="TextBox 2"/>
          <p:cNvSpPr txBox="1"/>
          <p:nvPr/>
        </p:nvSpPr>
        <p:spPr>
          <a:xfrm>
            <a:off x="827676" y="2624373"/>
            <a:ext cx="3653595" cy="956800"/>
          </a:xfrm>
          <a:prstGeom prst="rect">
            <a:avLst/>
          </a:prstGeom>
        </p:spPr>
        <p:txBody>
          <a:bodyPr lIns="0" tIns="0" rIns="0" bIns="0" rtlCol="0" anchor="t">
            <a:spAutoFit/>
          </a:bodyPr>
          <a:lstStyle/>
          <a:p>
            <a:pPr>
              <a:lnSpc>
                <a:spcPts val="3696"/>
              </a:lnSpc>
            </a:pPr>
            <a:r>
              <a:rPr lang="el-GR" sz="3734" b="1" dirty="0">
                <a:solidFill>
                  <a:srgbClr val="009999"/>
                </a:solidFill>
                <a:latin typeface="Kollektif Bold"/>
              </a:rPr>
              <a:t>ΧΡΗΣΙΜΟΙ ΣΥΝΔΕΣΜΟΙ</a:t>
            </a:r>
            <a:endParaRPr lang="en-US" sz="3734" b="1" dirty="0">
              <a:solidFill>
                <a:srgbClr val="009999"/>
              </a:solidFill>
              <a:latin typeface="Kollektif Bold"/>
            </a:endParaRPr>
          </a:p>
        </p:txBody>
      </p:sp>
      <p:sp>
        <p:nvSpPr>
          <p:cNvPr id="3" name="Freeform 3"/>
          <p:cNvSpPr/>
          <p:nvPr/>
        </p:nvSpPr>
        <p:spPr>
          <a:xfrm rot="-10800000">
            <a:off x="6351" y="39424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p:cNvSpPr/>
          <p:nvPr/>
        </p:nvSpPr>
        <p:spPr>
          <a:xfrm>
            <a:off x="722540" y="3961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 name="Freeform 5"/>
          <p:cNvSpPr/>
          <p:nvPr/>
        </p:nvSpPr>
        <p:spPr>
          <a:xfrm>
            <a:off x="1" y="4684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6" name="Freeform 6"/>
          <p:cNvSpPr/>
          <p:nvPr/>
        </p:nvSpPr>
        <p:spPr>
          <a:xfrm rot="-10800000">
            <a:off x="1" y="5406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7" name="Freeform 7"/>
          <p:cNvSpPr/>
          <p:nvPr/>
        </p:nvSpPr>
        <p:spPr>
          <a:xfrm rot="-5400000">
            <a:off x="722540" y="5406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8" name="Freeform 8"/>
          <p:cNvSpPr/>
          <p:nvPr/>
        </p:nvSpPr>
        <p:spPr>
          <a:xfrm rot="-10800000">
            <a:off x="722540" y="612911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9" name="Freeform 9"/>
          <p:cNvSpPr/>
          <p:nvPr/>
        </p:nvSpPr>
        <p:spPr>
          <a:xfrm rot="-10800000">
            <a:off x="2214501" y="54129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0" name="Freeform 10"/>
          <p:cNvSpPr/>
          <p:nvPr/>
        </p:nvSpPr>
        <p:spPr>
          <a:xfrm>
            <a:off x="2214501" y="46903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1" name="Freeform 11"/>
          <p:cNvSpPr/>
          <p:nvPr/>
        </p:nvSpPr>
        <p:spPr>
          <a:xfrm rot="5400000">
            <a:off x="2937040" y="54129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2" name="Freeform 12"/>
          <p:cNvSpPr/>
          <p:nvPr/>
        </p:nvSpPr>
        <p:spPr>
          <a:xfrm>
            <a:off x="1491961" y="613546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3" name="Freeform 13"/>
          <p:cNvSpPr/>
          <p:nvPr/>
        </p:nvSpPr>
        <p:spPr>
          <a:xfrm>
            <a:off x="2214501" y="613546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4" name="Freeform 14"/>
          <p:cNvSpPr/>
          <p:nvPr/>
        </p:nvSpPr>
        <p:spPr>
          <a:xfrm rot="5400000">
            <a:off x="1" y="612911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grpSp>
        <p:nvGrpSpPr>
          <p:cNvPr id="18" name="Group 18"/>
          <p:cNvGrpSpPr/>
          <p:nvPr/>
        </p:nvGrpSpPr>
        <p:grpSpPr>
          <a:xfrm>
            <a:off x="8821212" y="3961493"/>
            <a:ext cx="5898341" cy="5903784"/>
            <a:chOff x="0" y="0"/>
            <a:chExt cx="11796681" cy="11807568"/>
          </a:xfrm>
        </p:grpSpPr>
        <p:grpSp>
          <p:nvGrpSpPr>
            <p:cNvPr id="19" name="Group 19"/>
            <p:cNvGrpSpPr/>
            <p:nvPr/>
          </p:nvGrpSpPr>
          <p:grpSpPr>
            <a:xfrm rot="2700000">
              <a:off x="1676828" y="2799524"/>
              <a:ext cx="9887197" cy="4753460"/>
              <a:chOff x="0" y="0"/>
              <a:chExt cx="660400" cy="317500"/>
            </a:xfrm>
          </p:grpSpPr>
          <p:sp>
            <p:nvSpPr>
              <p:cNvPr id="20" name="Freeform 20"/>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1" name="TextBox 21"/>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2" name="AutoShape 22"/>
            <p:cNvSpPr/>
            <p:nvPr/>
          </p:nvSpPr>
          <p:spPr>
            <a:xfrm>
              <a:off x="1060010" y="3892256"/>
              <a:ext cx="6913622" cy="6843603"/>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3" name="AutoShape 23"/>
            <p:cNvSpPr/>
            <p:nvPr/>
          </p:nvSpPr>
          <p:spPr>
            <a:xfrm>
              <a:off x="774748" y="4309159"/>
              <a:ext cx="6718471" cy="6718471"/>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4" name="AutoShape 24"/>
            <p:cNvSpPr/>
            <p:nvPr/>
          </p:nvSpPr>
          <p:spPr>
            <a:xfrm>
              <a:off x="535279" y="4787119"/>
              <a:ext cx="6489522" cy="6489522"/>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5" name="AutoShape 25"/>
            <p:cNvSpPr/>
            <p:nvPr/>
          </p:nvSpPr>
          <p:spPr>
            <a:xfrm>
              <a:off x="366406" y="5302142"/>
              <a:ext cx="6254021" cy="6254021"/>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6" name="AutoShape 26"/>
            <p:cNvSpPr/>
            <p:nvPr/>
          </p:nvSpPr>
          <p:spPr>
            <a:xfrm>
              <a:off x="174601" y="5888378"/>
              <a:ext cx="5796899" cy="5796899"/>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7" name="AutoShape 27"/>
            <p:cNvSpPr/>
            <p:nvPr/>
          </p:nvSpPr>
          <p:spPr>
            <a:xfrm>
              <a:off x="13508" y="6480010"/>
              <a:ext cx="5284799" cy="5314125"/>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8" name="AutoShape 28"/>
            <p:cNvSpPr/>
            <p:nvPr/>
          </p:nvSpPr>
          <p:spPr>
            <a:xfrm>
              <a:off x="47865" y="7228854"/>
              <a:ext cx="4503313" cy="4480077"/>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9" name="AutoShape 29"/>
            <p:cNvSpPr/>
            <p:nvPr/>
          </p:nvSpPr>
          <p:spPr>
            <a:xfrm>
              <a:off x="165620" y="8131631"/>
              <a:ext cx="3504797" cy="3562626"/>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30" name="AutoShape 30"/>
            <p:cNvSpPr/>
            <p:nvPr/>
          </p:nvSpPr>
          <p:spPr>
            <a:xfrm>
              <a:off x="676661" y="9346264"/>
              <a:ext cx="1790115" cy="1790115"/>
            </a:xfrm>
            <a:prstGeom prst="line">
              <a:avLst/>
            </a:prstGeom>
            <a:ln w="38100" cap="flat">
              <a:solidFill>
                <a:srgbClr val="8CA9AD"/>
              </a:solidFill>
              <a:prstDash val="solid"/>
              <a:headEnd type="none" w="sm" len="sm"/>
              <a:tailEnd type="none" w="sm" len="sm"/>
            </a:ln>
          </p:spPr>
          <p:txBody>
            <a:bodyPr/>
            <a:lstStyle/>
            <a:p>
              <a:endParaRPr lang="en-US" sz="1200"/>
            </a:p>
          </p:txBody>
        </p:sp>
      </p:grpSp>
      <p:sp>
        <p:nvSpPr>
          <p:cNvPr id="31" name="TextBox 31"/>
          <p:cNvSpPr txBox="1"/>
          <p:nvPr/>
        </p:nvSpPr>
        <p:spPr>
          <a:xfrm>
            <a:off x="4308895" y="2273808"/>
            <a:ext cx="5471326" cy="964110"/>
          </a:xfrm>
          <a:prstGeom prst="rect">
            <a:avLst/>
          </a:prstGeom>
        </p:spPr>
        <p:txBody>
          <a:bodyPr wrap="square" lIns="0" tIns="0" rIns="0" bIns="0" rtlCol="0" anchor="t">
            <a:spAutoFit/>
          </a:bodyPr>
          <a:lstStyle/>
          <a:p>
            <a:pPr marL="172728" lvl="1">
              <a:lnSpc>
                <a:spcPts val="1919"/>
              </a:lnSpc>
            </a:pPr>
            <a:r>
              <a:rPr lang="el-GR" b="1" u="sng" dirty="0">
                <a:solidFill>
                  <a:srgbClr val="545454"/>
                </a:solidFill>
                <a:latin typeface="Calibri" panose="020F0502020204030204" pitchFamily="34" charset="0"/>
                <a:ea typeface="Calibri" panose="020F0502020204030204" pitchFamily="34" charset="0"/>
                <a:cs typeface="Mangal" panose="02040503050203030202" pitchFamily="18" charset="0"/>
                <a:hlinkClick r:id="rId15"/>
              </a:rPr>
              <a:t>Π</a:t>
            </a:r>
            <a:r>
              <a:rPr lang="el-GR" b="1" u="sng" dirty="0">
                <a:solidFill>
                  <a:srgbClr val="545454"/>
                </a:solidFill>
                <a:effectLst/>
                <a:latin typeface="Calibri" panose="020F0502020204030204" pitchFamily="34" charset="0"/>
                <a:ea typeface="Calibri" panose="020F0502020204030204" pitchFamily="34" charset="0"/>
                <a:cs typeface="Mangal" panose="02040503050203030202" pitchFamily="18" charset="0"/>
                <a:hlinkClick r:id="rId15"/>
              </a:rPr>
              <a:t>ρότυπα ποιότητας </a:t>
            </a:r>
            <a:r>
              <a:rPr lang="el-GR" b="1" u="sng" dirty="0" err="1">
                <a:solidFill>
                  <a:srgbClr val="545454"/>
                </a:solidFill>
                <a:effectLst/>
                <a:latin typeface="Calibri" panose="020F0502020204030204" pitchFamily="34" charset="0"/>
                <a:ea typeface="Calibri" panose="020F0502020204030204" pitchFamily="34" charset="0"/>
                <a:cs typeface="Mangal" panose="02040503050203030202" pitchFamily="18" charset="0"/>
                <a:hlinkClick r:id="rId15"/>
              </a:rPr>
              <a:t>Erasmus</a:t>
            </a:r>
            <a:r>
              <a:rPr lang="el-GR" b="1" u="sng" dirty="0">
                <a:solidFill>
                  <a:srgbClr val="545454"/>
                </a:solidFill>
                <a:effectLst/>
                <a:latin typeface="Calibri" panose="020F0502020204030204" pitchFamily="34" charset="0"/>
                <a:ea typeface="Calibri" panose="020F0502020204030204" pitchFamily="34" charset="0"/>
                <a:cs typeface="Mangal" panose="02040503050203030202" pitchFamily="18" charset="0"/>
                <a:hlinkClick r:id="rId15"/>
              </a:rPr>
              <a:t> στον τομέα της νεολαίας (</a:t>
            </a:r>
            <a:r>
              <a:rPr lang="en-US" b="1" u="sng" dirty="0">
                <a:solidFill>
                  <a:srgbClr val="545454"/>
                </a:solidFill>
                <a:effectLst/>
                <a:latin typeface="Calibri" panose="020F0502020204030204" pitchFamily="34" charset="0"/>
                <a:ea typeface="Calibri" panose="020F0502020204030204" pitchFamily="34" charset="0"/>
                <a:cs typeface="Mangal" panose="02040503050203030202" pitchFamily="18" charset="0"/>
                <a:hlinkClick r:id="rId15"/>
              </a:rPr>
              <a:t>Quality Standards)</a:t>
            </a:r>
            <a:endParaRPr lang="en-US" b="1" u="sng"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172728" lvl="1">
              <a:lnSpc>
                <a:spcPts val="1919"/>
              </a:lnSpc>
            </a:pPr>
            <a:endParaRPr lang="en-US" sz="1400" b="1" u="sng" dirty="0">
              <a:solidFill>
                <a:srgbClr val="545454"/>
              </a:solidFill>
              <a:latin typeface="Calibri" panose="020F0502020204030204" pitchFamily="34" charset="0"/>
              <a:ea typeface="Calibri" panose="020F0502020204030204" pitchFamily="34" charset="0"/>
              <a:cs typeface="Mangal" panose="02040503050203030202" pitchFamily="18" charset="0"/>
            </a:endParaRPr>
          </a:p>
          <a:p>
            <a:pPr marL="172728" lvl="1">
              <a:lnSpc>
                <a:spcPts val="1919"/>
              </a:lnSpc>
            </a:pPr>
            <a:r>
              <a:rPr lang="el-GR" sz="1400" u="sng" dirty="0">
                <a:solidFill>
                  <a:srgbClr val="545454"/>
                </a:solidFill>
                <a:effectLst/>
                <a:latin typeface="Calibri" panose="020F0502020204030204" pitchFamily="34" charset="0"/>
                <a:ea typeface="Calibri" panose="020F0502020204030204" pitchFamily="34" charset="0"/>
                <a:cs typeface="Mangal" panose="02040503050203030202" pitchFamily="18" charset="0"/>
              </a:rPr>
              <a:t> </a:t>
            </a:r>
            <a:endParaRPr lang="en-US" sz="1600" u="sng" dirty="0">
              <a:solidFill>
                <a:srgbClr val="545454"/>
              </a:solidFill>
              <a:latin typeface="DM Sans"/>
            </a:endParaRPr>
          </a:p>
        </p:txBody>
      </p:sp>
      <p:pic>
        <p:nvPicPr>
          <p:cNvPr id="32" name="Picture 31" descr="A logo on a black background&#10;&#10;Description automatically generated">
            <a:extLst>
              <a:ext uri="{FF2B5EF4-FFF2-40B4-BE49-F238E27FC236}">
                <a16:creationId xmlns:a16="http://schemas.microsoft.com/office/drawing/2014/main" id="{7CD9C9B0-76DA-3FBD-DD92-94B033E29AE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96191" y="4849035"/>
            <a:ext cx="2044084" cy="2044084"/>
          </a:xfrm>
          <a:prstGeom prst="rect">
            <a:avLst/>
          </a:prstGeom>
        </p:spPr>
      </p:pic>
      <p:sp>
        <p:nvSpPr>
          <p:cNvPr id="36" name="TextBox 15">
            <a:extLst>
              <a:ext uri="{FF2B5EF4-FFF2-40B4-BE49-F238E27FC236}">
                <a16:creationId xmlns:a16="http://schemas.microsoft.com/office/drawing/2014/main" id="{D0093670-0436-D545-F648-88A903E3CDD8}"/>
              </a:ext>
            </a:extLst>
          </p:cNvPr>
          <p:cNvSpPr txBox="1"/>
          <p:nvPr/>
        </p:nvSpPr>
        <p:spPr>
          <a:xfrm>
            <a:off x="4525445" y="4309790"/>
            <a:ext cx="3370933" cy="299826"/>
          </a:xfrm>
          <a:prstGeom prst="rect">
            <a:avLst/>
          </a:prstGeom>
        </p:spPr>
        <p:txBody>
          <a:bodyPr lIns="0" tIns="0" rIns="0" bIns="0" rtlCol="0" anchor="t">
            <a:spAutoFit/>
          </a:bodyPr>
          <a:lstStyle/>
          <a:p>
            <a:pPr algn="just">
              <a:lnSpc>
                <a:spcPct val="115000"/>
              </a:lnSpc>
              <a:spcAft>
                <a:spcPts val="1000"/>
              </a:spcAft>
            </a:pPr>
            <a:r>
              <a:rPr lang="en-US" b="1" dirty="0" err="1">
                <a:solidFill>
                  <a:srgbClr val="545454"/>
                </a:solidFill>
                <a:latin typeface="Calibri" panose="020F0502020204030204" pitchFamily="34" charset="0"/>
                <a:ea typeface="Calibri" panose="020F0502020204030204" pitchFamily="34" charset="0"/>
                <a:cs typeface="Mangal" panose="02040503050203030202" pitchFamily="18" charset="0"/>
                <a:hlinkClick r:id="rId17"/>
              </a:rPr>
              <a:t>Youthpass</a:t>
            </a:r>
            <a:endParaRPr lang="en-US" b="1" dirty="0">
              <a:solidFill>
                <a:srgbClr val="545454"/>
              </a:solidFill>
              <a:latin typeface="Calibri" panose="020F0502020204030204" pitchFamily="34" charset="0"/>
              <a:ea typeface="Calibri" panose="020F0502020204030204" pitchFamily="34" charset="0"/>
              <a:cs typeface="Mangal" panose="02040503050203030202" pitchFamily="18" charset="0"/>
            </a:endParaRPr>
          </a:p>
        </p:txBody>
      </p:sp>
      <p:sp>
        <p:nvSpPr>
          <p:cNvPr id="16" name="TextBox 15">
            <a:extLst>
              <a:ext uri="{FF2B5EF4-FFF2-40B4-BE49-F238E27FC236}">
                <a16:creationId xmlns:a16="http://schemas.microsoft.com/office/drawing/2014/main" id="{C72FE641-B548-7DE4-B8A5-569E2D51041B}"/>
              </a:ext>
            </a:extLst>
          </p:cNvPr>
          <p:cNvSpPr txBox="1"/>
          <p:nvPr/>
        </p:nvSpPr>
        <p:spPr>
          <a:xfrm>
            <a:off x="4386847" y="1540381"/>
            <a:ext cx="3815916" cy="923330"/>
          </a:xfrm>
          <a:prstGeom prst="rect">
            <a:avLst/>
          </a:prstGeom>
          <a:noFill/>
        </p:spPr>
        <p:txBody>
          <a:bodyPr wrap="none" rtlCol="0">
            <a:spAutoFit/>
          </a:bodyPr>
          <a:lstStyle/>
          <a:p>
            <a:r>
              <a:rPr lang="el-GR" b="1" dirty="0">
                <a:hlinkClick r:id="rId18"/>
              </a:rPr>
              <a:t>Ευρωπαϊκή Δικτυακή Πύλη Νεολαίας </a:t>
            </a:r>
            <a:endParaRPr lang="el-GR" b="1" dirty="0"/>
          </a:p>
          <a:p>
            <a:endParaRPr lang="el-GR" dirty="0"/>
          </a:p>
          <a:p>
            <a:endParaRPr lang="en-US" dirty="0"/>
          </a:p>
        </p:txBody>
      </p:sp>
      <p:sp>
        <p:nvSpPr>
          <p:cNvPr id="17" name="TextBox 16">
            <a:extLst>
              <a:ext uri="{FF2B5EF4-FFF2-40B4-BE49-F238E27FC236}">
                <a16:creationId xmlns:a16="http://schemas.microsoft.com/office/drawing/2014/main" id="{2AE2E5BA-485A-0983-D48E-B29A5ABAE8CC}"/>
              </a:ext>
            </a:extLst>
          </p:cNvPr>
          <p:cNvSpPr txBox="1"/>
          <p:nvPr/>
        </p:nvSpPr>
        <p:spPr>
          <a:xfrm>
            <a:off x="4399766" y="2872522"/>
            <a:ext cx="1847622" cy="369332"/>
          </a:xfrm>
          <a:prstGeom prst="rect">
            <a:avLst/>
          </a:prstGeom>
          <a:noFill/>
        </p:spPr>
        <p:txBody>
          <a:bodyPr wrap="none" rtlCol="0">
            <a:spAutoFit/>
          </a:bodyPr>
          <a:lstStyle/>
          <a:p>
            <a:r>
              <a:rPr lang="en-US" b="1" dirty="0" err="1">
                <a:hlinkClick r:id="rId19"/>
              </a:rPr>
              <a:t>DiscoverEU</a:t>
            </a:r>
            <a:r>
              <a:rPr lang="en-US" b="1" dirty="0">
                <a:hlinkClick r:id="rId19"/>
              </a:rPr>
              <a:t> FAQs </a:t>
            </a:r>
            <a:endParaRPr lang="en-US" b="1" dirty="0"/>
          </a:p>
        </p:txBody>
      </p:sp>
      <p:sp>
        <p:nvSpPr>
          <p:cNvPr id="37" name="TextBox 36">
            <a:extLst>
              <a:ext uri="{FF2B5EF4-FFF2-40B4-BE49-F238E27FC236}">
                <a16:creationId xmlns:a16="http://schemas.microsoft.com/office/drawing/2014/main" id="{0D2DD7F8-3A49-A5AF-148A-3B76BFABC264}"/>
              </a:ext>
            </a:extLst>
          </p:cNvPr>
          <p:cNvSpPr txBox="1"/>
          <p:nvPr/>
        </p:nvSpPr>
        <p:spPr>
          <a:xfrm>
            <a:off x="4418809" y="3790865"/>
            <a:ext cx="4202432" cy="369332"/>
          </a:xfrm>
          <a:prstGeom prst="rect">
            <a:avLst/>
          </a:prstGeom>
          <a:noFill/>
        </p:spPr>
        <p:txBody>
          <a:bodyPr wrap="none" rtlCol="0">
            <a:spAutoFit/>
          </a:bodyPr>
          <a:lstStyle/>
          <a:p>
            <a:r>
              <a:rPr lang="el-GR" b="1" dirty="0">
                <a:hlinkClick r:id="rId20"/>
              </a:rPr>
              <a:t>Επίσημη σελίδα </a:t>
            </a:r>
            <a:r>
              <a:rPr lang="en-US" b="1" dirty="0" err="1">
                <a:hlinkClick r:id="rId20"/>
              </a:rPr>
              <a:t>DiscoverEU</a:t>
            </a:r>
            <a:r>
              <a:rPr lang="en-US" b="1" dirty="0">
                <a:hlinkClick r:id="rId20"/>
              </a:rPr>
              <a:t> </a:t>
            </a:r>
            <a:r>
              <a:rPr lang="el-GR" b="1" dirty="0">
                <a:hlinkClick r:id="rId20"/>
              </a:rPr>
              <a:t>στο </a:t>
            </a:r>
            <a:r>
              <a:rPr lang="en-US" b="1" dirty="0">
                <a:hlinkClick r:id="rId20"/>
              </a:rPr>
              <a:t>Facebook</a:t>
            </a:r>
            <a:endParaRPr lang="en-US" b="1" dirty="0"/>
          </a:p>
        </p:txBody>
      </p:sp>
      <p:sp>
        <p:nvSpPr>
          <p:cNvPr id="38" name="TextBox 37">
            <a:extLst>
              <a:ext uri="{FF2B5EF4-FFF2-40B4-BE49-F238E27FC236}">
                <a16:creationId xmlns:a16="http://schemas.microsoft.com/office/drawing/2014/main" id="{8E9AD8E7-9A81-79B0-43F8-BA32FA849679}"/>
              </a:ext>
            </a:extLst>
          </p:cNvPr>
          <p:cNvSpPr txBox="1"/>
          <p:nvPr/>
        </p:nvSpPr>
        <p:spPr>
          <a:xfrm>
            <a:off x="4418809" y="3327567"/>
            <a:ext cx="2495555" cy="369332"/>
          </a:xfrm>
          <a:prstGeom prst="rect">
            <a:avLst/>
          </a:prstGeom>
          <a:noFill/>
        </p:spPr>
        <p:txBody>
          <a:bodyPr wrap="none" rtlCol="0">
            <a:spAutoFit/>
          </a:bodyPr>
          <a:lstStyle/>
          <a:p>
            <a:r>
              <a:rPr lang="en-US" b="1" dirty="0" err="1">
                <a:hlinkClick r:id="rId21"/>
              </a:rPr>
              <a:t>DiscoverEU</a:t>
            </a:r>
            <a:r>
              <a:rPr lang="en-US" b="1" dirty="0">
                <a:hlinkClick r:id="rId21"/>
              </a:rPr>
              <a:t> Help Centre </a:t>
            </a:r>
            <a:endParaRPr lang="en-US" b="1" dirty="0"/>
          </a:p>
        </p:txBody>
      </p:sp>
      <p:sp>
        <p:nvSpPr>
          <p:cNvPr id="40" name="TextBox 39">
            <a:extLst>
              <a:ext uri="{FF2B5EF4-FFF2-40B4-BE49-F238E27FC236}">
                <a16:creationId xmlns:a16="http://schemas.microsoft.com/office/drawing/2014/main" id="{B58ADA90-C1FD-0FE0-9754-E64256E6CDB9}"/>
              </a:ext>
            </a:extLst>
          </p:cNvPr>
          <p:cNvSpPr txBox="1"/>
          <p:nvPr/>
        </p:nvSpPr>
        <p:spPr>
          <a:xfrm>
            <a:off x="4399766" y="944641"/>
            <a:ext cx="2941190" cy="369332"/>
          </a:xfrm>
          <a:prstGeom prst="rect">
            <a:avLst/>
          </a:prstGeom>
          <a:noFill/>
        </p:spPr>
        <p:txBody>
          <a:bodyPr wrap="none" rtlCol="0">
            <a:spAutoFit/>
          </a:bodyPr>
          <a:lstStyle/>
          <a:p>
            <a:r>
              <a:rPr lang="el-GR" b="1" dirty="0">
                <a:hlinkClick r:id="rId22"/>
              </a:rPr>
              <a:t>Οδηγός Προγράμματος 2025</a:t>
            </a:r>
            <a:endParaRPr lang="en-US" b="1" dirty="0"/>
          </a:p>
        </p:txBody>
      </p:sp>
      <p:sp>
        <p:nvSpPr>
          <p:cNvPr id="33" name="TextBox 32">
            <a:extLst>
              <a:ext uri="{FF2B5EF4-FFF2-40B4-BE49-F238E27FC236}">
                <a16:creationId xmlns:a16="http://schemas.microsoft.com/office/drawing/2014/main" id="{B8171595-A6E7-65F5-0EB2-1EFAC5ABBFD0}"/>
              </a:ext>
            </a:extLst>
          </p:cNvPr>
          <p:cNvSpPr txBox="1"/>
          <p:nvPr/>
        </p:nvSpPr>
        <p:spPr>
          <a:xfrm>
            <a:off x="4386847" y="1821971"/>
            <a:ext cx="3153877" cy="338554"/>
          </a:xfrm>
          <a:prstGeom prst="rect">
            <a:avLst/>
          </a:prstGeom>
          <a:noFill/>
        </p:spPr>
        <p:txBody>
          <a:bodyPr wrap="none" rtlCol="0">
            <a:spAutoFit/>
          </a:bodyPr>
          <a:lstStyle/>
          <a:p>
            <a:r>
              <a:rPr lang="el-GR" sz="1600" i="1" dirty="0">
                <a:solidFill>
                  <a:srgbClr val="545454"/>
                </a:solidFill>
              </a:rPr>
              <a:t>Για Γενική Πρόσκληση </a:t>
            </a:r>
            <a:r>
              <a:rPr lang="en-US" sz="1600" i="1" dirty="0" err="1">
                <a:solidFill>
                  <a:srgbClr val="545454"/>
                </a:solidFill>
              </a:rPr>
              <a:t>DiscoverEU</a:t>
            </a:r>
            <a:r>
              <a:rPr lang="el-GR" sz="1600" i="1" dirty="0">
                <a:solidFill>
                  <a:srgbClr val="545454"/>
                </a:solidFill>
              </a:rPr>
              <a:t> </a:t>
            </a:r>
            <a:r>
              <a:rPr lang="en-US" sz="1600" i="1" dirty="0">
                <a:solidFill>
                  <a:srgbClr val="545454"/>
                </a:solidFill>
              </a:rPr>
              <a:t> </a:t>
            </a:r>
          </a:p>
        </p:txBody>
      </p:sp>
      <p:sp>
        <p:nvSpPr>
          <p:cNvPr id="39" name="TextBox 38">
            <a:extLst>
              <a:ext uri="{FF2B5EF4-FFF2-40B4-BE49-F238E27FC236}">
                <a16:creationId xmlns:a16="http://schemas.microsoft.com/office/drawing/2014/main" id="{4F41BDB0-BA0A-3ECF-0B62-0E1C05B711F4}"/>
              </a:ext>
            </a:extLst>
          </p:cNvPr>
          <p:cNvSpPr txBox="1"/>
          <p:nvPr/>
        </p:nvSpPr>
        <p:spPr>
          <a:xfrm>
            <a:off x="4399766" y="1260490"/>
            <a:ext cx="2816027" cy="338554"/>
          </a:xfrm>
          <a:prstGeom prst="rect">
            <a:avLst/>
          </a:prstGeom>
          <a:noFill/>
        </p:spPr>
        <p:txBody>
          <a:bodyPr wrap="none" rtlCol="0">
            <a:spAutoFit/>
          </a:bodyPr>
          <a:lstStyle/>
          <a:p>
            <a:r>
              <a:rPr lang="el-GR" sz="1600" i="1" dirty="0">
                <a:solidFill>
                  <a:srgbClr val="545454"/>
                </a:solidFill>
              </a:rPr>
              <a:t>Για Δράση Ένταξης </a:t>
            </a:r>
            <a:r>
              <a:rPr lang="en-US" sz="1600" i="1" dirty="0" err="1">
                <a:solidFill>
                  <a:srgbClr val="545454"/>
                </a:solidFill>
              </a:rPr>
              <a:t>DiscoverEU</a:t>
            </a:r>
            <a:r>
              <a:rPr lang="el-GR" sz="1600" i="1" dirty="0">
                <a:solidFill>
                  <a:srgbClr val="545454"/>
                </a:solidFill>
              </a:rPr>
              <a:t> </a:t>
            </a:r>
            <a:r>
              <a:rPr lang="en-US" sz="1600" i="1" dirty="0">
                <a:solidFill>
                  <a:srgbClr val="545454"/>
                </a:solidFill>
              </a:rPr>
              <a:t> </a:t>
            </a:r>
          </a:p>
        </p:txBody>
      </p:sp>
      <p:sp>
        <p:nvSpPr>
          <p:cNvPr id="15" name="TextBox 14">
            <a:extLst>
              <a:ext uri="{FF2B5EF4-FFF2-40B4-BE49-F238E27FC236}">
                <a16:creationId xmlns:a16="http://schemas.microsoft.com/office/drawing/2014/main" id="{3AAE894D-3F67-36FC-1A6A-05A98E3D98BE}"/>
              </a:ext>
            </a:extLst>
          </p:cNvPr>
          <p:cNvSpPr txBox="1"/>
          <p:nvPr/>
        </p:nvSpPr>
        <p:spPr>
          <a:xfrm>
            <a:off x="4456430" y="4694694"/>
            <a:ext cx="5176256" cy="1200329"/>
          </a:xfrm>
          <a:prstGeom prst="rect">
            <a:avLst/>
          </a:prstGeom>
          <a:noFill/>
        </p:spPr>
        <p:txBody>
          <a:bodyPr wrap="square" rtlCol="0">
            <a:spAutoFit/>
          </a:bodyPr>
          <a:lstStyle/>
          <a:p>
            <a:r>
              <a:rPr lang="el-GR" sz="1800" b="1" i="0" dirty="0">
                <a:solidFill>
                  <a:srgbClr val="545454"/>
                </a:solidFill>
                <a:effectLst/>
                <a:hlinkClick r:id="rId23"/>
              </a:rPr>
              <a:t>Στρατηγική του ΙΔΕΠ Διά Βίου Μάθησης</a:t>
            </a:r>
            <a:r>
              <a:rPr lang="el-GR" sz="1800" b="1" dirty="0">
                <a:solidFill>
                  <a:srgbClr val="545454"/>
                </a:solidFill>
                <a:hlinkClick r:id="rId23"/>
              </a:rPr>
              <a:t> </a:t>
            </a:r>
            <a:r>
              <a:rPr lang="el-GR" sz="1800" b="1" i="0" dirty="0">
                <a:solidFill>
                  <a:srgbClr val="545454"/>
                </a:solidFill>
                <a:effectLst/>
                <a:hlinkClick r:id="rId23"/>
              </a:rPr>
              <a:t>για την ένταξη και την πολυμορφία στο πλαίσιο του </a:t>
            </a:r>
            <a:r>
              <a:rPr lang="el-GR" sz="1800" b="1" i="0" dirty="0" err="1">
                <a:solidFill>
                  <a:srgbClr val="545454"/>
                </a:solidFill>
                <a:effectLst/>
                <a:hlinkClick r:id="rId23"/>
              </a:rPr>
              <a:t>Erasmus</a:t>
            </a:r>
            <a:r>
              <a:rPr lang="el-GR" sz="1800" b="1" i="0" dirty="0">
                <a:solidFill>
                  <a:srgbClr val="545454"/>
                </a:solidFill>
                <a:effectLst/>
                <a:hlinkClick r:id="rId23"/>
              </a:rPr>
              <a:t>+</a:t>
            </a:r>
            <a:endParaRPr lang="el-GR" sz="1800" b="1" i="0" dirty="0">
              <a:solidFill>
                <a:srgbClr val="545454"/>
              </a:solidFill>
              <a:effectLst/>
            </a:endParaRP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 y="0"/>
            <a:ext cx="12192000" cy="6858000"/>
          </a:xfrm>
          <a:prstGeom prst="rect">
            <a:avLst/>
          </a:prstGeom>
        </p:spPr>
      </p:pic>
      <p:sp>
        <p:nvSpPr>
          <p:cNvPr id="2" name="TextBox 2">
            <a:extLst>
              <a:ext uri="{FF2B5EF4-FFF2-40B4-BE49-F238E27FC236}">
                <a16:creationId xmlns:a16="http://schemas.microsoft.com/office/drawing/2014/main" id="{D9329D80-8507-7979-5795-3BDDB134539B}"/>
              </a:ext>
            </a:extLst>
          </p:cNvPr>
          <p:cNvSpPr txBox="1"/>
          <p:nvPr/>
        </p:nvSpPr>
        <p:spPr>
          <a:xfrm>
            <a:off x="2329005" y="1404475"/>
            <a:ext cx="7533989" cy="615553"/>
          </a:xfrm>
          <a:prstGeom prst="rect">
            <a:avLst/>
          </a:prstGeom>
        </p:spPr>
        <p:txBody>
          <a:bodyPr wrap="square" lIns="0" tIns="0" rIns="0" bIns="0" rtlCol="0" anchor="t">
            <a:spAutoFit/>
          </a:bodyPr>
          <a:lstStyle/>
          <a:p>
            <a:pPr algn="ctr"/>
            <a:r>
              <a:rPr lang="el-GR" sz="4000" b="1" dirty="0">
                <a:solidFill>
                  <a:srgbClr val="009999"/>
                </a:solidFill>
                <a:latin typeface="Kollektif Bold"/>
              </a:rPr>
              <a:t>ΕΥΧΑΡΙΣΤΩ ΓΙΑ ΤΗΝ ΠΡΟΣΟΧΗ ΣΑΣ</a:t>
            </a:r>
            <a:endParaRPr lang="en-US" sz="4000" b="1" dirty="0">
              <a:solidFill>
                <a:srgbClr val="009999"/>
              </a:solidFill>
              <a:latin typeface="Kollektif Bold"/>
            </a:endParaRPr>
          </a:p>
        </p:txBody>
      </p:sp>
      <p:sp>
        <p:nvSpPr>
          <p:cNvPr id="7" name="TextBox 3">
            <a:extLst>
              <a:ext uri="{FF2B5EF4-FFF2-40B4-BE49-F238E27FC236}">
                <a16:creationId xmlns:a16="http://schemas.microsoft.com/office/drawing/2014/main" id="{4211E052-3B46-9BA0-2176-BC9C53940711}"/>
              </a:ext>
            </a:extLst>
          </p:cNvPr>
          <p:cNvSpPr txBox="1"/>
          <p:nvPr/>
        </p:nvSpPr>
        <p:spPr>
          <a:xfrm>
            <a:off x="3199981" y="2340972"/>
            <a:ext cx="5009443" cy="3236784"/>
          </a:xfrm>
          <a:prstGeom prst="rect">
            <a:avLst/>
          </a:prstGeom>
        </p:spPr>
        <p:txBody>
          <a:bodyPr lIns="0" tIns="0" rIns="0" bIns="0" rtlCol="0" anchor="t">
            <a:spAutoFit/>
          </a:bodyPr>
          <a:lstStyle/>
          <a:p>
            <a:pPr algn="ctr">
              <a:lnSpc>
                <a:spcPts val="2200"/>
              </a:lnSpc>
            </a:pPr>
            <a:r>
              <a:rPr lang="el-GR" sz="2600" b="1" dirty="0">
                <a:solidFill>
                  <a:srgbClr val="545454"/>
                </a:solidFill>
              </a:rPr>
              <a:t>Ναταλία </a:t>
            </a:r>
            <a:r>
              <a:rPr lang="el-GR" sz="2600" b="1" dirty="0" err="1">
                <a:solidFill>
                  <a:srgbClr val="545454"/>
                </a:solidFill>
              </a:rPr>
              <a:t>Κουχαρτσιούκ</a:t>
            </a:r>
            <a:r>
              <a:rPr lang="el-GR" sz="2600" b="1" dirty="0">
                <a:solidFill>
                  <a:srgbClr val="545454"/>
                </a:solidFill>
              </a:rPr>
              <a:t> </a:t>
            </a:r>
          </a:p>
          <a:p>
            <a:pPr algn="ctr"/>
            <a:endParaRPr lang="el-GR" sz="2400" dirty="0">
              <a:solidFill>
                <a:srgbClr val="545454"/>
              </a:solidFill>
            </a:endParaRPr>
          </a:p>
          <a:p>
            <a:pPr algn="ctr"/>
            <a:r>
              <a:rPr lang="el-GR" sz="2400" dirty="0">
                <a:solidFill>
                  <a:srgbClr val="545454"/>
                </a:solidFill>
              </a:rPr>
              <a:t>Λειτουργός Προγραμμάτων </a:t>
            </a:r>
          </a:p>
          <a:p>
            <a:pPr algn="ctr"/>
            <a:r>
              <a:rPr lang="el-GR" sz="2400" i="1" dirty="0">
                <a:solidFill>
                  <a:srgbClr val="545454"/>
                </a:solidFill>
              </a:rPr>
              <a:t>Διαπίστευση στον Τομέα Νεολαίας</a:t>
            </a:r>
          </a:p>
          <a:p>
            <a:pPr algn="ctr"/>
            <a:r>
              <a:rPr lang="el-GR" sz="2400" i="1" dirty="0">
                <a:solidFill>
                  <a:srgbClr val="545454"/>
                </a:solidFill>
              </a:rPr>
              <a:t>Δραστηριότητες Συμμετοχής Νέων </a:t>
            </a:r>
          </a:p>
          <a:p>
            <a:pPr algn="ctr"/>
            <a:r>
              <a:rPr lang="el-GR" sz="2400" i="1" dirty="0">
                <a:solidFill>
                  <a:srgbClr val="545454"/>
                </a:solidFill>
              </a:rPr>
              <a:t>Δράση </a:t>
            </a:r>
            <a:r>
              <a:rPr lang="en-US" sz="2400" i="1" dirty="0" err="1">
                <a:solidFill>
                  <a:srgbClr val="545454"/>
                </a:solidFill>
              </a:rPr>
              <a:t>DiscoverEU</a:t>
            </a:r>
            <a:r>
              <a:rPr lang="en-US" sz="2400" i="1" dirty="0">
                <a:solidFill>
                  <a:srgbClr val="545454"/>
                </a:solidFill>
              </a:rPr>
              <a:t> </a:t>
            </a:r>
            <a:endParaRPr lang="el-GR" sz="2400" i="1" dirty="0">
              <a:solidFill>
                <a:srgbClr val="545454"/>
              </a:solidFill>
            </a:endParaRPr>
          </a:p>
          <a:p>
            <a:pPr algn="ctr"/>
            <a:endParaRPr lang="el-GR" sz="2400" dirty="0">
              <a:solidFill>
                <a:srgbClr val="545454"/>
              </a:solidFill>
            </a:endParaRPr>
          </a:p>
          <a:p>
            <a:pPr algn="ctr"/>
            <a:r>
              <a:rPr lang="en-US" sz="2400" dirty="0">
                <a:solidFill>
                  <a:srgbClr val="545454"/>
                </a:solidFill>
                <a:hlinkClick r:id="rId4"/>
              </a:rPr>
              <a:t>nkouhartsiouk@idep.org.cy</a:t>
            </a:r>
            <a:endParaRPr lang="el-GR" sz="2400" dirty="0">
              <a:solidFill>
                <a:srgbClr val="545454"/>
              </a:solidFill>
            </a:endParaRPr>
          </a:p>
          <a:p>
            <a:pPr algn="ctr"/>
            <a:r>
              <a:rPr lang="el-GR" sz="2400" dirty="0">
                <a:solidFill>
                  <a:srgbClr val="545454"/>
                </a:solidFill>
              </a:rPr>
              <a:t>+357 22448862</a:t>
            </a:r>
            <a:endParaRPr lang="en-US" sz="2400" dirty="0">
              <a:solidFill>
                <a:srgbClr val="545454"/>
              </a:solidFill>
            </a:endParaRPr>
          </a:p>
        </p:txBody>
      </p:sp>
    </p:spTree>
    <p:extLst>
      <p:ext uri="{BB962C8B-B14F-4D97-AF65-F5344CB8AC3E}">
        <p14:creationId xmlns:p14="http://schemas.microsoft.com/office/powerpoint/2010/main" val="345147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11469461" y="613546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pic>
        <p:nvPicPr>
          <p:cNvPr id="29" name="Picture 28" descr="A logo on a black background&#10;&#10;Description automatically generated">
            <a:extLst>
              <a:ext uri="{FF2B5EF4-FFF2-40B4-BE49-F238E27FC236}">
                <a16:creationId xmlns:a16="http://schemas.microsoft.com/office/drawing/2014/main" id="{64157DC9-819F-D88F-0830-8662B169A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35" y="2340795"/>
            <a:ext cx="2118360" cy="2118360"/>
          </a:xfrm>
          <a:prstGeom prst="rect">
            <a:avLst/>
          </a:prstGeom>
        </p:spPr>
      </p:pic>
      <p:sp>
        <p:nvSpPr>
          <p:cNvPr id="35" name="TextBox 21">
            <a:extLst>
              <a:ext uri="{FF2B5EF4-FFF2-40B4-BE49-F238E27FC236}">
                <a16:creationId xmlns:a16="http://schemas.microsoft.com/office/drawing/2014/main" id="{D4963C35-BB1B-E3CB-39F2-F8EC10002818}"/>
              </a:ext>
            </a:extLst>
          </p:cNvPr>
          <p:cNvSpPr txBox="1"/>
          <p:nvPr/>
        </p:nvSpPr>
        <p:spPr>
          <a:xfrm>
            <a:off x="1806748" y="1518872"/>
            <a:ext cx="4030857" cy="637026"/>
          </a:xfrm>
          <a:prstGeom prst="rect">
            <a:avLst/>
          </a:prstGeom>
        </p:spPr>
        <p:txBody>
          <a:bodyPr lIns="33867" tIns="33867" rIns="33867" bIns="33867" rtlCol="0" anchor="ctr"/>
          <a:lstStyle/>
          <a:p>
            <a:pPr algn="ctr">
              <a:lnSpc>
                <a:spcPts val="1702"/>
              </a:lnSpc>
            </a:pPr>
            <a:endParaRPr sz="1200"/>
          </a:p>
        </p:txBody>
      </p:sp>
      <p:pic>
        <p:nvPicPr>
          <p:cNvPr id="5" name="Picture 4" descr="A person in a wheelchair on a dock&#10;&#10;Description automatically generated">
            <a:extLst>
              <a:ext uri="{FF2B5EF4-FFF2-40B4-BE49-F238E27FC236}">
                <a16:creationId xmlns:a16="http://schemas.microsoft.com/office/drawing/2014/main" id="{B7C8D5AE-C0B5-306A-D302-4B4E0D74AB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9375" y="1600648"/>
            <a:ext cx="3210092" cy="4534814"/>
          </a:xfrm>
          <a:prstGeom prst="rect">
            <a:avLst/>
          </a:prstGeom>
        </p:spPr>
      </p:pic>
      <p:pic>
        <p:nvPicPr>
          <p:cNvPr id="7" name="Picture 6" descr="A poster of a couple of people lying in a tent&#10;&#10;Description automatically generated">
            <a:extLst>
              <a:ext uri="{FF2B5EF4-FFF2-40B4-BE49-F238E27FC236}">
                <a16:creationId xmlns:a16="http://schemas.microsoft.com/office/drawing/2014/main" id="{E808AE72-801F-3AB1-682F-9D7F1CD972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6441" y="1600648"/>
            <a:ext cx="3205130" cy="4534813"/>
          </a:xfrm>
          <a:prstGeom prst="rect">
            <a:avLst/>
          </a:prstGeom>
        </p:spPr>
      </p:pic>
      <p:sp>
        <p:nvSpPr>
          <p:cNvPr id="3" name="TextBox 2">
            <a:extLst>
              <a:ext uri="{FF2B5EF4-FFF2-40B4-BE49-F238E27FC236}">
                <a16:creationId xmlns:a16="http://schemas.microsoft.com/office/drawing/2014/main" id="{108864C0-6006-8F93-2069-086A4E4DDB90}"/>
              </a:ext>
            </a:extLst>
          </p:cNvPr>
          <p:cNvSpPr txBox="1"/>
          <p:nvPr/>
        </p:nvSpPr>
        <p:spPr>
          <a:xfrm>
            <a:off x="1855616" y="640753"/>
            <a:ext cx="4453130" cy="769441"/>
          </a:xfrm>
          <a:prstGeom prst="rect">
            <a:avLst/>
          </a:prstGeom>
          <a:noFill/>
        </p:spPr>
        <p:txBody>
          <a:bodyPr wrap="square">
            <a:spAutoFit/>
          </a:bodyPr>
          <a:lstStyle/>
          <a:p>
            <a:pPr algn="ctr"/>
            <a:r>
              <a:rPr lang="el-GR" sz="22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Κεντρικές Δράσεις</a:t>
            </a:r>
          </a:p>
          <a:p>
            <a:pPr algn="ctr"/>
            <a:r>
              <a:rPr lang="el-GR" sz="2200" b="1" dirty="0">
                <a:solidFill>
                  <a:srgbClr val="009999"/>
                </a:solidFill>
                <a:latin typeface="Calibri" panose="020F0502020204030204" pitchFamily="34" charset="0"/>
                <a:ea typeface="Calibri" panose="020F0502020204030204" pitchFamily="34" charset="0"/>
                <a:cs typeface="Mangal" panose="02040503050203030202" pitchFamily="18" charset="0"/>
              </a:rPr>
              <a:t>Γενική Πρόσκληση </a:t>
            </a:r>
            <a:r>
              <a:rPr lang="en-US" sz="2200" b="1" dirty="0" err="1">
                <a:solidFill>
                  <a:srgbClr val="009999"/>
                </a:solidFill>
                <a:latin typeface="Calibri" panose="020F0502020204030204" pitchFamily="34" charset="0"/>
                <a:ea typeface="Calibri" panose="020F0502020204030204" pitchFamily="34" charset="0"/>
                <a:cs typeface="Mangal" panose="02040503050203030202" pitchFamily="18" charset="0"/>
              </a:rPr>
              <a:t>DiscoverEU</a:t>
            </a:r>
            <a:endParaRPr lang="en-US" sz="2200" b="1" dirty="0">
              <a:solidFill>
                <a:srgbClr val="009999"/>
              </a:solidFill>
            </a:endParaRPr>
          </a:p>
        </p:txBody>
      </p:sp>
      <p:sp>
        <p:nvSpPr>
          <p:cNvPr id="4" name="TextBox 3">
            <a:extLst>
              <a:ext uri="{FF2B5EF4-FFF2-40B4-BE49-F238E27FC236}">
                <a16:creationId xmlns:a16="http://schemas.microsoft.com/office/drawing/2014/main" id="{F3319EE7-CCEB-5A7D-C6D6-0EE4A4C968C0}"/>
              </a:ext>
            </a:extLst>
          </p:cNvPr>
          <p:cNvSpPr txBox="1"/>
          <p:nvPr/>
        </p:nvSpPr>
        <p:spPr>
          <a:xfrm>
            <a:off x="6854466" y="615762"/>
            <a:ext cx="4139909" cy="1107996"/>
          </a:xfrm>
          <a:prstGeom prst="rect">
            <a:avLst/>
          </a:prstGeom>
          <a:noFill/>
        </p:spPr>
        <p:txBody>
          <a:bodyPr wrap="square">
            <a:spAutoFit/>
          </a:bodyPr>
          <a:lstStyle/>
          <a:p>
            <a:pPr algn="ctr"/>
            <a:r>
              <a:rPr lang="el-GR" sz="22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Αποκεντρωμένες Δράσεις</a:t>
            </a:r>
          </a:p>
          <a:p>
            <a:pPr algn="ctr"/>
            <a:r>
              <a:rPr lang="el-GR" sz="2200" b="1" dirty="0">
                <a:solidFill>
                  <a:srgbClr val="009999"/>
                </a:solidFill>
                <a:latin typeface="Calibri" panose="020F0502020204030204" pitchFamily="34" charset="0"/>
                <a:ea typeface="Calibri" panose="020F0502020204030204" pitchFamily="34" charset="0"/>
                <a:cs typeface="Mangal" panose="02040503050203030202" pitchFamily="18" charset="0"/>
              </a:rPr>
              <a:t>Πρόκληση Δράση Ένταξης </a:t>
            </a:r>
            <a:r>
              <a:rPr lang="en-US" sz="2200" b="1" dirty="0" err="1">
                <a:solidFill>
                  <a:srgbClr val="009999"/>
                </a:solidFill>
                <a:latin typeface="Calibri" panose="020F0502020204030204" pitchFamily="34" charset="0"/>
                <a:ea typeface="Calibri" panose="020F0502020204030204" pitchFamily="34" charset="0"/>
                <a:cs typeface="Mangal" panose="02040503050203030202" pitchFamily="18" charset="0"/>
              </a:rPr>
              <a:t>DiscoverEU</a:t>
            </a:r>
            <a:endParaRPr lang="en-US" sz="2200" b="1" dirty="0">
              <a:solidFill>
                <a:srgbClr val="009999"/>
              </a:solidFill>
            </a:endParaRPr>
          </a:p>
        </p:txBody>
      </p:sp>
    </p:spTree>
    <p:extLst>
      <p:ext uri="{BB962C8B-B14F-4D97-AF65-F5344CB8AC3E}">
        <p14:creationId xmlns:p14="http://schemas.microsoft.com/office/powerpoint/2010/main" val="39159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A pair of feet in socks&#10;&#10;Description automatically generated">
            <a:extLst>
              <a:ext uri="{FF2B5EF4-FFF2-40B4-BE49-F238E27FC236}">
                <a16:creationId xmlns:a16="http://schemas.microsoft.com/office/drawing/2014/main" id="{FCA49193-0651-168C-3181-45F4E7A83AF0}"/>
              </a:ext>
            </a:extLst>
          </p:cNvPr>
          <p:cNvPicPr>
            <a:picLocks noChangeAspect="1"/>
          </p:cNvPicPr>
          <p:nvPr/>
        </p:nvPicPr>
        <p:blipFill rotWithShape="1">
          <a:blip r:embed="rId3">
            <a:extLst>
              <a:ext uri="{28A0092B-C50C-407E-A947-70E740481C1C}">
                <a14:useLocalDpi xmlns:a14="http://schemas.microsoft.com/office/drawing/2010/main" val="0"/>
              </a:ext>
            </a:extLst>
          </a:blip>
          <a:srcRect r="888" b="-1"/>
          <a:stretch/>
        </p:blipFill>
        <p:spPr>
          <a:xfrm>
            <a:off x="20" y="9"/>
            <a:ext cx="12471799" cy="7015387"/>
          </a:xfrm>
          <a:prstGeom prst="rect">
            <a:avLst/>
          </a:prstGeom>
          <a:effectLst>
            <a:outerShdw blurRad="596900" dist="330200" dir="8820000" sx="87000" sy="87000" algn="ctr" rotWithShape="0">
              <a:srgbClr val="000000">
                <a:alpha val="29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4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151257" y="1090155"/>
            <a:ext cx="9252155" cy="736958"/>
          </a:xfrm>
        </p:spPr>
        <p:txBody>
          <a:bodyPr>
            <a:normAutofit/>
          </a:bodyPr>
          <a:lstStyle/>
          <a:p>
            <a:pPr>
              <a:lnSpc>
                <a:spcPts val="2667"/>
              </a:lnSpc>
            </a:pPr>
            <a:r>
              <a:rPr lang="en-US" sz="3600" b="1" dirty="0">
                <a:solidFill>
                  <a:srgbClr val="009999"/>
                </a:solidFill>
                <a:latin typeface="Kollektif Bold"/>
              </a:rPr>
              <a:t>H </a:t>
            </a:r>
            <a:r>
              <a:rPr lang="el-GR" sz="3600" b="1" dirty="0">
                <a:solidFill>
                  <a:srgbClr val="009999"/>
                </a:solidFill>
                <a:latin typeface="Kollektif Bold"/>
              </a:rPr>
              <a:t>ΔΙΑΔΙΚΑΣΙΑ ΤΗΣ ΓΕΝΙΚΗΣ ΠΡΟΣΚΛΗΣΗΣ </a:t>
            </a:r>
            <a:endParaRPr lang="en-US" sz="3600" b="1" dirty="0">
              <a:solidFill>
                <a:srgbClr val="009999"/>
              </a:solidFill>
              <a:latin typeface="Kollektif Bold"/>
            </a:endParaRPr>
          </a:p>
        </p:txBody>
      </p:sp>
      <p:sp>
        <p:nvSpPr>
          <p:cNvPr id="2" name="TextBox 1">
            <a:extLst>
              <a:ext uri="{FF2B5EF4-FFF2-40B4-BE49-F238E27FC236}">
                <a16:creationId xmlns:a16="http://schemas.microsoft.com/office/drawing/2014/main" id="{06909255-1849-2A6E-2387-F0B35288B3EB}"/>
              </a:ext>
            </a:extLst>
          </p:cNvPr>
          <p:cNvSpPr txBox="1"/>
          <p:nvPr/>
        </p:nvSpPr>
        <p:spPr>
          <a:xfrm>
            <a:off x="1091382" y="2203395"/>
            <a:ext cx="4466272" cy="3416320"/>
          </a:xfrm>
          <a:prstGeom prst="rect">
            <a:avLst/>
          </a:prstGeom>
          <a:noFill/>
        </p:spPr>
        <p:txBody>
          <a:bodyPr wrap="square" rtlCol="0">
            <a:spAutoFit/>
          </a:bodyPr>
          <a:lstStyle/>
          <a:p>
            <a:pPr marL="285750" indent="-285750">
              <a:buFont typeface="Arial" panose="020B0604020202020204" pitchFamily="34" charset="0"/>
              <a:buChar char="•"/>
            </a:pPr>
            <a:r>
              <a:rPr lang="el-GR" i="0" dirty="0">
                <a:solidFill>
                  <a:srgbClr val="545454"/>
                </a:solidFill>
                <a:effectLst/>
              </a:rPr>
              <a:t>Αίτηση μέσω της Ευρωπαϊκής Δικτυακής Πύλης για τη Νεολαία 2 φορές τον χρόνο (άνοιξη και φθινόπωρο)</a:t>
            </a:r>
            <a:r>
              <a:rPr lang="en-US" i="0" dirty="0">
                <a:solidFill>
                  <a:srgbClr val="545454"/>
                </a:solidFill>
                <a:effectLst/>
              </a:rPr>
              <a:t>.</a:t>
            </a:r>
            <a:endParaRPr lang="el-GR" i="0" dirty="0">
              <a:solidFill>
                <a:srgbClr val="545454"/>
              </a:solidFill>
              <a:effectLst/>
            </a:endParaRPr>
          </a:p>
          <a:p>
            <a:endParaRPr lang="el-GR" dirty="0">
              <a:solidFill>
                <a:srgbClr val="545454"/>
              </a:solidFill>
            </a:endParaRPr>
          </a:p>
          <a:p>
            <a:pPr algn="ctr"/>
            <a:r>
              <a:rPr lang="el-GR" b="1" dirty="0">
                <a:solidFill>
                  <a:srgbClr val="009999"/>
                </a:solidFill>
              </a:rPr>
              <a:t>ΑΤΟΜΙΚΗ ή ΟΜΑΔΙΚΗ</a:t>
            </a:r>
          </a:p>
          <a:p>
            <a:endParaRPr lang="el-GR" dirty="0">
              <a:solidFill>
                <a:srgbClr val="545454"/>
              </a:solidFill>
            </a:endParaRPr>
          </a:p>
          <a:p>
            <a:pPr marL="285750" indent="-285750">
              <a:buFont typeface="Arial" panose="020B0604020202020204" pitchFamily="34" charset="0"/>
              <a:buChar char="•"/>
            </a:pPr>
            <a:r>
              <a:rPr lang="el-GR" dirty="0">
                <a:solidFill>
                  <a:srgbClr val="545454"/>
                </a:solidFill>
              </a:rPr>
              <a:t>Για οποιαδήποτε βοήθεια, τεχνική απορία ή πληροφορία οι ταξιδιώτες πρέπει να απευθύνονται στην ιστοσελίδα διαχείρισης του προγράμματος την οποία χειρίζεται κεντρικά η Ευρωπαϊκή Επιτροπή. </a:t>
            </a:r>
          </a:p>
        </p:txBody>
      </p:sp>
      <p:sp>
        <p:nvSpPr>
          <p:cNvPr id="4" name="TextBox 3">
            <a:extLst>
              <a:ext uri="{FF2B5EF4-FFF2-40B4-BE49-F238E27FC236}">
                <a16:creationId xmlns:a16="http://schemas.microsoft.com/office/drawing/2014/main" id="{78FCCE31-A27F-2D2C-B1BF-2C17AD3A40B7}"/>
              </a:ext>
            </a:extLst>
          </p:cNvPr>
          <p:cNvSpPr txBox="1"/>
          <p:nvPr/>
        </p:nvSpPr>
        <p:spPr>
          <a:xfrm>
            <a:off x="6649035" y="2203395"/>
            <a:ext cx="3754377" cy="861774"/>
          </a:xfrm>
          <a:prstGeom prst="rect">
            <a:avLst/>
          </a:prstGeom>
          <a:noFill/>
        </p:spPr>
        <p:txBody>
          <a:bodyPr wrap="square" rtlCol="0">
            <a:spAutoFit/>
          </a:bodyPr>
          <a:lstStyle/>
          <a:p>
            <a:pPr algn="l"/>
            <a:r>
              <a:rPr lang="el-GR" sz="2500" b="1" i="0" dirty="0">
                <a:solidFill>
                  <a:srgbClr val="009999"/>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Ευρωπαϊκή Δικτυακή Πύλη για τη Νεολαία</a:t>
            </a:r>
            <a:endParaRPr lang="en-US" sz="2500" dirty="0">
              <a:solidFill>
                <a:srgbClr val="009999"/>
              </a:solidFill>
            </a:endParaRPr>
          </a:p>
        </p:txBody>
      </p:sp>
      <p:pic>
        <p:nvPicPr>
          <p:cNvPr id="7" name="Graphic 6" descr="Cursor outline">
            <a:extLst>
              <a:ext uri="{FF2B5EF4-FFF2-40B4-BE49-F238E27FC236}">
                <a16:creationId xmlns:a16="http://schemas.microsoft.com/office/drawing/2014/main" id="{9EF4AE4E-F6B3-C7CE-4593-35154F5784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17432" y="2240287"/>
            <a:ext cx="1180273" cy="1180273"/>
          </a:xfrm>
          <a:prstGeom prst="rect">
            <a:avLst/>
          </a:prstGeom>
        </p:spPr>
      </p:pic>
      <p:sp>
        <p:nvSpPr>
          <p:cNvPr id="5" name="TextBox 4">
            <a:extLst>
              <a:ext uri="{FF2B5EF4-FFF2-40B4-BE49-F238E27FC236}">
                <a16:creationId xmlns:a16="http://schemas.microsoft.com/office/drawing/2014/main" id="{131A79C2-3EF3-9EC3-3C83-E5E0862F3BA8}"/>
              </a:ext>
            </a:extLst>
          </p:cNvPr>
          <p:cNvSpPr txBox="1"/>
          <p:nvPr/>
        </p:nvSpPr>
        <p:spPr>
          <a:xfrm>
            <a:off x="6668810" y="3715089"/>
            <a:ext cx="4038758" cy="1246495"/>
          </a:xfrm>
          <a:prstGeom prst="rect">
            <a:avLst/>
          </a:prstGeom>
          <a:noFill/>
        </p:spPr>
        <p:txBody>
          <a:bodyPr wrap="square" rtlCol="0">
            <a:spAutoFit/>
          </a:bodyPr>
          <a:lstStyle/>
          <a:p>
            <a:r>
              <a:rPr lang="el-GR" sz="2500" b="1" u="sng" dirty="0">
                <a:solidFill>
                  <a:srgbClr val="009999"/>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Ιστοσελίδα Διαχείρισης Προγράμματος </a:t>
            </a:r>
            <a:r>
              <a:rPr lang="en-US" sz="2500" b="1" u="sng" dirty="0" err="1">
                <a:solidFill>
                  <a:srgbClr val="009999"/>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DiscoverEU</a:t>
            </a:r>
            <a:endParaRPr lang="en-US" sz="2500" b="1" u="sng" dirty="0">
              <a:solidFill>
                <a:srgbClr val="00999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descr="Cursor outline">
            <a:extLst>
              <a:ext uri="{FF2B5EF4-FFF2-40B4-BE49-F238E27FC236}">
                <a16:creationId xmlns:a16="http://schemas.microsoft.com/office/drawing/2014/main" id="{4A70DC89-B507-D597-C6AC-27CA622B55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428439">
            <a:off x="6237160" y="4839832"/>
            <a:ext cx="1180273" cy="1180273"/>
          </a:xfrm>
          <a:prstGeom prst="rect">
            <a:avLst/>
          </a:prstGeom>
        </p:spPr>
      </p:pic>
    </p:spTree>
    <p:extLst>
      <p:ext uri="{BB962C8B-B14F-4D97-AF65-F5344CB8AC3E}">
        <p14:creationId xmlns:p14="http://schemas.microsoft.com/office/powerpoint/2010/main" val="3958898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pPr>
              <a:lnSpc>
                <a:spcPts val="2667"/>
              </a:lnSpc>
            </a:pPr>
            <a:r>
              <a:rPr lang="el-GR" sz="3600" b="1" dirty="0">
                <a:solidFill>
                  <a:srgbClr val="009999"/>
                </a:solidFill>
                <a:latin typeface="Kollektif Bold"/>
              </a:rPr>
              <a:t>Ποιος μπορεί να υποβάλει αίτηση</a:t>
            </a:r>
            <a:r>
              <a:rPr lang="en-US" sz="3600" b="1" dirty="0">
                <a:solidFill>
                  <a:srgbClr val="009999"/>
                </a:solidFill>
                <a:latin typeface="Kollektif Bold"/>
              </a:rPr>
              <a:t>; </a:t>
            </a:r>
          </a:p>
        </p:txBody>
      </p:sp>
      <p:sp>
        <p:nvSpPr>
          <p:cNvPr id="2" name="TextBox 1">
            <a:extLst>
              <a:ext uri="{FF2B5EF4-FFF2-40B4-BE49-F238E27FC236}">
                <a16:creationId xmlns:a16="http://schemas.microsoft.com/office/drawing/2014/main" id="{67C6C0B9-2E9B-D9F1-98E3-AEDD4BCDF562}"/>
              </a:ext>
            </a:extLst>
          </p:cNvPr>
          <p:cNvSpPr txBox="1"/>
          <p:nvPr/>
        </p:nvSpPr>
        <p:spPr>
          <a:xfrm>
            <a:off x="839919" y="2959050"/>
            <a:ext cx="6071783" cy="1754326"/>
          </a:xfrm>
          <a:prstGeom prst="rect">
            <a:avLst/>
          </a:prstGeom>
          <a:noFill/>
        </p:spPr>
        <p:txBody>
          <a:bodyPr wrap="square" rtlCol="0">
            <a:spAutoFit/>
          </a:bodyPr>
          <a:lstStyle/>
          <a:p>
            <a:pPr marL="285750" indent="-285750" algn="just">
              <a:buFont typeface="Arial" panose="020B0604020202020204" pitchFamily="34" charset="0"/>
              <a:buChar char="•"/>
            </a:pPr>
            <a:r>
              <a:rPr lang="el-GR" i="0" dirty="0">
                <a:solidFill>
                  <a:srgbClr val="545454"/>
                </a:solidFill>
                <a:effectLst/>
              </a:rPr>
              <a:t>Άτομα που είναι 18 ετών </a:t>
            </a:r>
            <a:r>
              <a:rPr lang="el-GR" dirty="0">
                <a:solidFill>
                  <a:srgbClr val="545454"/>
                </a:solidFill>
              </a:rPr>
              <a:t>κατά την περίοδο της αίτησης</a:t>
            </a:r>
          </a:p>
          <a:p>
            <a:pPr algn="just"/>
            <a:endParaRPr lang="el-GR" i="0" dirty="0">
              <a:solidFill>
                <a:srgbClr val="545454"/>
              </a:solidFill>
              <a:effectLst/>
            </a:endParaRPr>
          </a:p>
          <a:p>
            <a:pPr marL="285750" indent="-285750" algn="just">
              <a:buFont typeface="Arial" panose="020B0604020202020204" pitchFamily="34" charset="0"/>
              <a:buChar char="•"/>
            </a:pPr>
            <a:r>
              <a:rPr lang="el-GR" i="0" dirty="0">
                <a:solidFill>
                  <a:srgbClr val="545454"/>
                </a:solidFill>
                <a:effectLst/>
              </a:rPr>
              <a:t>Πολίτες ή νόμιμοι κάτοικοι </a:t>
            </a:r>
            <a:r>
              <a:rPr lang="el-GR" dirty="0">
                <a:solidFill>
                  <a:srgbClr val="545454"/>
                </a:solidFill>
              </a:rPr>
              <a:t>ενός </a:t>
            </a:r>
            <a:r>
              <a:rPr lang="el-GR" i="0" dirty="0">
                <a:solidFill>
                  <a:srgbClr val="545454"/>
                </a:solidFill>
                <a:effectLst/>
              </a:rPr>
              <a:t>από τα</a:t>
            </a:r>
            <a:r>
              <a:rPr lang="el-GR" dirty="0">
                <a:solidFill>
                  <a:srgbClr val="545454"/>
                </a:solidFill>
              </a:rPr>
              <a:t> </a:t>
            </a:r>
            <a:r>
              <a:rPr lang="el-GR" dirty="0">
                <a:solidFill>
                  <a:srgbClr val="545454"/>
                </a:solidFill>
                <a:effectLst/>
              </a:rPr>
              <a:t>27 κράτη μέλη της ΕΕ ή τις τρίτες χώρες που είναι συνδεδεμένες με το πρόγραμμα </a:t>
            </a:r>
            <a:r>
              <a:rPr lang="el-GR" dirty="0" err="1">
                <a:solidFill>
                  <a:srgbClr val="545454"/>
                </a:solidFill>
                <a:effectLst/>
              </a:rPr>
              <a:t>Erasmus</a:t>
            </a:r>
            <a:r>
              <a:rPr lang="el-GR" dirty="0">
                <a:solidFill>
                  <a:srgbClr val="545454"/>
                </a:solidFill>
                <a:effectLst/>
              </a:rPr>
              <a:t>+ </a:t>
            </a:r>
            <a:endParaRPr lang="en-US" dirty="0">
              <a:solidFill>
                <a:srgbClr val="545454"/>
              </a:solidFill>
            </a:endParaRPr>
          </a:p>
          <a:p>
            <a:pPr algn="just"/>
            <a:endParaRPr lang="el-GR" dirty="0">
              <a:solidFill>
                <a:srgbClr val="545454"/>
              </a:solidFill>
              <a:effectLst/>
            </a:endParaRPr>
          </a:p>
        </p:txBody>
      </p:sp>
      <p:sp>
        <p:nvSpPr>
          <p:cNvPr id="3" name="TextBox 5">
            <a:extLst>
              <a:ext uri="{FF2B5EF4-FFF2-40B4-BE49-F238E27FC236}">
                <a16:creationId xmlns:a16="http://schemas.microsoft.com/office/drawing/2014/main" id="{525353FF-C310-188B-1AF2-8B4347E6DC3D}"/>
              </a:ext>
            </a:extLst>
          </p:cNvPr>
          <p:cNvSpPr txBox="1"/>
          <p:nvPr/>
        </p:nvSpPr>
        <p:spPr>
          <a:xfrm>
            <a:off x="7134631" y="2210619"/>
            <a:ext cx="4097840" cy="2799378"/>
          </a:xfrm>
          <a:prstGeom prst="roundRect">
            <a:avLst/>
          </a:prstGeom>
          <a:solidFill>
            <a:schemeClr val="bg1"/>
          </a:solidFill>
          <a:ln w="38100">
            <a:solidFill>
              <a:srgbClr val="F35B31"/>
            </a:solidFill>
          </a:ln>
        </p:spPr>
        <p:txBody>
          <a:bodyPr lIns="33867" tIns="33867" rIns="33867" bIns="33867" rtlCol="0" anchor="ctr"/>
          <a:lstStyle/>
          <a:p>
            <a:pPr marL="108000" lvl="1" algn="ctr">
              <a:lnSpc>
                <a:spcPct val="150000"/>
              </a:lnSpc>
              <a:buClr>
                <a:srgbClr val="92D050"/>
              </a:buClr>
              <a:defRPr/>
            </a:pPr>
            <a:r>
              <a:rPr lang="el-GR" sz="1500" b="1" dirty="0">
                <a:solidFill>
                  <a:srgbClr val="F35B31"/>
                </a:solidFill>
              </a:rPr>
              <a:t>ΙΣΧΥΕΙ ΓΙΑ ΚΥΠΡΟ</a:t>
            </a:r>
            <a:endParaRPr lang="en-US" sz="1500" b="1" dirty="0">
              <a:solidFill>
                <a:srgbClr val="F35B31"/>
              </a:solidFill>
            </a:endParaRPr>
          </a:p>
          <a:p>
            <a:pPr marL="108000" lvl="1" algn="ctr">
              <a:lnSpc>
                <a:spcPct val="150000"/>
              </a:lnSpc>
              <a:buClr>
                <a:srgbClr val="92D050"/>
              </a:buClr>
              <a:defRPr/>
            </a:pPr>
            <a:r>
              <a:rPr lang="el-GR" sz="1500" b="1" dirty="0">
                <a:solidFill>
                  <a:srgbClr val="545454"/>
                </a:solidFill>
              </a:rPr>
              <a:t>Υποχρεωτική πολιτική ή στρατιωτική θητεία</a:t>
            </a:r>
            <a:r>
              <a:rPr lang="el-GR" sz="1500" dirty="0">
                <a:solidFill>
                  <a:srgbClr val="545454"/>
                </a:solidFill>
              </a:rPr>
              <a:t>. </a:t>
            </a:r>
            <a:endParaRPr lang="en-US" sz="1500" dirty="0">
              <a:solidFill>
                <a:srgbClr val="545454"/>
              </a:solidFill>
            </a:endParaRPr>
          </a:p>
          <a:p>
            <a:pPr marL="108000" lvl="1" algn="ctr">
              <a:lnSpc>
                <a:spcPct val="150000"/>
              </a:lnSpc>
              <a:buClr>
                <a:srgbClr val="92D050"/>
              </a:buClr>
              <a:defRPr/>
            </a:pPr>
            <a:r>
              <a:rPr lang="el-GR" sz="1500" dirty="0">
                <a:solidFill>
                  <a:srgbClr val="545454"/>
                </a:solidFill>
              </a:rPr>
              <a:t>Στην περίπτωση αυτή, η περίοδος ταξιδιού θα παραταθεί σε </a:t>
            </a:r>
            <a:r>
              <a:rPr lang="el-GR" sz="1500" b="1" dirty="0">
                <a:solidFill>
                  <a:srgbClr val="545454"/>
                </a:solidFill>
              </a:rPr>
              <a:t>6 μήνες </a:t>
            </a:r>
            <a:r>
              <a:rPr lang="el-GR" sz="1500" dirty="0">
                <a:solidFill>
                  <a:srgbClr val="545454"/>
                </a:solidFill>
              </a:rPr>
              <a:t>μετά τη λήξη των νόμιμων υποχρεώσεων του ατόμου που έχει επιλεγεί για να πάρει ταξιδιωτικό πάσο.</a:t>
            </a:r>
          </a:p>
          <a:p>
            <a:pPr marL="108000" lvl="1" algn="ctr">
              <a:lnSpc>
                <a:spcPct val="150000"/>
              </a:lnSpc>
              <a:buClr>
                <a:srgbClr val="92D050"/>
              </a:buClr>
              <a:defRPr/>
            </a:pPr>
            <a:r>
              <a:rPr lang="el-GR" sz="1500" dirty="0">
                <a:solidFill>
                  <a:srgbClr val="545454"/>
                </a:solidFill>
              </a:rPr>
              <a:t> </a:t>
            </a:r>
          </a:p>
        </p:txBody>
      </p:sp>
    </p:spTree>
    <p:extLst>
      <p:ext uri="{BB962C8B-B14F-4D97-AF65-F5344CB8AC3E}">
        <p14:creationId xmlns:p14="http://schemas.microsoft.com/office/powerpoint/2010/main" val="373240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pPr>
              <a:lnSpc>
                <a:spcPts val="2667"/>
              </a:lnSpc>
            </a:pPr>
            <a:r>
              <a:rPr lang="el-GR" sz="3600" b="1" dirty="0">
                <a:solidFill>
                  <a:srgbClr val="009999"/>
                </a:solidFill>
                <a:latin typeface="Kollektif Bold"/>
              </a:rPr>
              <a:t>Όποιοι /</a:t>
            </a:r>
            <a:r>
              <a:rPr lang="el-GR" sz="3600" b="1" dirty="0" err="1">
                <a:solidFill>
                  <a:srgbClr val="009999"/>
                </a:solidFill>
                <a:latin typeface="Kollektif Bold"/>
              </a:rPr>
              <a:t>ες</a:t>
            </a:r>
            <a:r>
              <a:rPr lang="el-GR" sz="3600" b="1" dirty="0">
                <a:solidFill>
                  <a:srgbClr val="009999"/>
                </a:solidFill>
                <a:latin typeface="Kollektif Bold"/>
              </a:rPr>
              <a:t> επιλεγούν ταξιδεύουν μόνο εφόσον</a:t>
            </a:r>
            <a:endParaRPr lang="en-US" sz="3600" b="1" dirty="0">
              <a:solidFill>
                <a:srgbClr val="009999"/>
              </a:solidFill>
              <a:latin typeface="Kollektif Bold"/>
            </a:endParaRPr>
          </a:p>
        </p:txBody>
      </p:sp>
      <p:sp>
        <p:nvSpPr>
          <p:cNvPr id="2" name="TextBox 1">
            <a:extLst>
              <a:ext uri="{FF2B5EF4-FFF2-40B4-BE49-F238E27FC236}">
                <a16:creationId xmlns:a16="http://schemas.microsoft.com/office/drawing/2014/main" id="{67C6C0B9-2E9B-D9F1-98E3-AEDD4BCDF562}"/>
              </a:ext>
            </a:extLst>
          </p:cNvPr>
          <p:cNvSpPr txBox="1"/>
          <p:nvPr/>
        </p:nvSpPr>
        <p:spPr>
          <a:xfrm>
            <a:off x="1379657" y="2537368"/>
            <a:ext cx="5345046" cy="2308324"/>
          </a:xfrm>
          <a:prstGeom prst="rect">
            <a:avLst/>
          </a:prstGeom>
          <a:noFill/>
        </p:spPr>
        <p:txBody>
          <a:bodyPr wrap="square" rtlCol="0">
            <a:spAutoFit/>
          </a:bodyPr>
          <a:lstStyle/>
          <a:p>
            <a:pPr algn="just"/>
            <a:endParaRPr lang="el-GR" i="0" dirty="0">
              <a:solidFill>
                <a:srgbClr val="545454"/>
              </a:solidFill>
              <a:effectLst/>
            </a:endParaRPr>
          </a:p>
          <a:p>
            <a:pPr marL="285750" indent="-285750" algn="just">
              <a:buFont typeface="Arial" panose="020B0604020202020204" pitchFamily="34" charset="0"/>
              <a:buChar char="•"/>
            </a:pPr>
            <a:r>
              <a:rPr lang="el-GR" i="0" dirty="0">
                <a:solidFill>
                  <a:srgbClr val="545454"/>
                </a:solidFill>
                <a:effectLst/>
              </a:rPr>
              <a:t>ξεκινήσουν το ταξίδι σε κάποια από τις χώρες που είναι επιλέξιμες</a:t>
            </a:r>
            <a:r>
              <a:rPr lang="en-US" i="0" dirty="0">
                <a:solidFill>
                  <a:srgbClr val="545454"/>
                </a:solidFill>
                <a:effectLst/>
              </a:rPr>
              <a:t>.</a:t>
            </a:r>
            <a:endParaRPr lang="el-GR" i="0" dirty="0">
              <a:solidFill>
                <a:srgbClr val="545454"/>
              </a:solidFill>
              <a:effectLst/>
            </a:endParaRPr>
          </a:p>
          <a:p>
            <a:pPr algn="just"/>
            <a:endParaRPr lang="el-GR" i="0" dirty="0">
              <a:solidFill>
                <a:srgbClr val="545454"/>
              </a:solidFill>
              <a:effectLst/>
            </a:endParaRPr>
          </a:p>
          <a:p>
            <a:pPr marL="285750" indent="-285750" algn="just">
              <a:buFont typeface="Arial" panose="020B0604020202020204" pitchFamily="34" charset="0"/>
              <a:buChar char="•"/>
            </a:pPr>
            <a:r>
              <a:rPr lang="el-GR" dirty="0">
                <a:solidFill>
                  <a:srgbClr val="545454"/>
                </a:solidFill>
              </a:rPr>
              <a:t>σ</a:t>
            </a:r>
            <a:r>
              <a:rPr lang="el-GR" i="0" dirty="0">
                <a:solidFill>
                  <a:srgbClr val="545454"/>
                </a:solidFill>
                <a:effectLst/>
              </a:rPr>
              <a:t>χεδιάζουν να ταξιδέψουν για διάστημα από 1 ημέρα έως και 1 μήνα</a:t>
            </a:r>
            <a:r>
              <a:rPr lang="el-GR" dirty="0">
                <a:solidFill>
                  <a:srgbClr val="545454"/>
                </a:solidFill>
              </a:rPr>
              <a:t> και </a:t>
            </a:r>
            <a:r>
              <a:rPr lang="el-GR" i="0" dirty="0">
                <a:solidFill>
                  <a:srgbClr val="545454"/>
                </a:solidFill>
                <a:effectLst/>
              </a:rPr>
              <a:t>σε τουλάχιστον μία </a:t>
            </a:r>
            <a:r>
              <a:rPr lang="el-GR" dirty="0">
                <a:solidFill>
                  <a:srgbClr val="545454"/>
                </a:solidFill>
              </a:rPr>
              <a:t>άλλη</a:t>
            </a:r>
            <a:r>
              <a:rPr lang="el-GR" i="0" dirty="0">
                <a:solidFill>
                  <a:srgbClr val="545454"/>
                </a:solidFill>
                <a:effectLst/>
              </a:rPr>
              <a:t> χώρα που είναι επιλέξιμη</a:t>
            </a:r>
            <a:r>
              <a:rPr lang="en-US" i="0" dirty="0">
                <a:solidFill>
                  <a:srgbClr val="545454"/>
                </a:solidFill>
                <a:effectLst/>
              </a:rPr>
              <a:t>.</a:t>
            </a:r>
          </a:p>
          <a:p>
            <a:pPr algn="just"/>
            <a:endParaRPr lang="el-GR" i="0" dirty="0">
              <a:solidFill>
                <a:srgbClr val="545454"/>
              </a:solidFill>
              <a:effectLst/>
            </a:endParaRPr>
          </a:p>
        </p:txBody>
      </p:sp>
      <p:sp>
        <p:nvSpPr>
          <p:cNvPr id="3" name="TextBox 5">
            <a:extLst>
              <a:ext uri="{FF2B5EF4-FFF2-40B4-BE49-F238E27FC236}">
                <a16:creationId xmlns:a16="http://schemas.microsoft.com/office/drawing/2014/main" id="{DA3D6DFD-6CF6-CA21-0BA1-35C7A993E6D0}"/>
              </a:ext>
            </a:extLst>
          </p:cNvPr>
          <p:cNvSpPr txBox="1"/>
          <p:nvPr/>
        </p:nvSpPr>
        <p:spPr>
          <a:xfrm>
            <a:off x="7094304" y="2431054"/>
            <a:ext cx="4556413" cy="2740036"/>
          </a:xfrm>
          <a:prstGeom prst="roundRect">
            <a:avLst/>
          </a:prstGeom>
          <a:solidFill>
            <a:srgbClr val="F69176"/>
          </a:solidFill>
        </p:spPr>
        <p:txBody>
          <a:bodyPr lIns="33867" tIns="33867" rIns="33867" bIns="33867" rtlCol="0" anchor="ctr"/>
          <a:lstStyle/>
          <a:p>
            <a:pPr algn="ctr">
              <a:lnSpc>
                <a:spcPct val="150000"/>
              </a:lnSpc>
              <a:spcBef>
                <a:spcPct val="0"/>
              </a:spcBef>
            </a:pPr>
            <a:r>
              <a:rPr lang="el-GR" b="1" dirty="0">
                <a:solidFill>
                  <a:schemeClr val="bg1"/>
                </a:solidFill>
                <a:latin typeface="Open Sans" panose="020B0606030504020204" pitchFamily="34" charset="0"/>
                <a:ea typeface="Open Sans" panose="020B0606030504020204" pitchFamily="34" charset="0"/>
                <a:cs typeface="Open Sans" panose="020B0606030504020204" pitchFamily="34" charset="0"/>
              </a:rPr>
              <a:t>Εάν κάποιος/α είχε επιλεγεί για να λάβει ταξιδιωτικό πάσο </a:t>
            </a:r>
            <a:r>
              <a:rPr lang="el-GR"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DiscoverEU</a:t>
            </a:r>
            <a:r>
              <a:rPr lang="el-GR" b="1" dirty="0">
                <a:solidFill>
                  <a:schemeClr val="bg1"/>
                </a:solidFill>
                <a:latin typeface="Open Sans" panose="020B0606030504020204" pitchFamily="34" charset="0"/>
                <a:ea typeface="Open Sans" panose="020B0606030504020204" pitchFamily="34" charset="0"/>
                <a:cs typeface="Open Sans" panose="020B0606030504020204" pitchFamily="34" charset="0"/>
              </a:rPr>
              <a:t> σε προηγούμενο γύρο αιτήσεων, δεν μπορεί να υποβάλει αίτηση για δεύτερη φορά. </a:t>
            </a:r>
            <a:endParaRPr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4" descr="Exclamation mark with solid fill">
            <a:extLst>
              <a:ext uri="{FF2B5EF4-FFF2-40B4-BE49-F238E27FC236}">
                <a16:creationId xmlns:a16="http://schemas.microsoft.com/office/drawing/2014/main" id="{E247A734-D94E-4790-85E2-748B2C3FEB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11217" y="1833909"/>
            <a:ext cx="1109101" cy="1109101"/>
          </a:xfrm>
          <a:prstGeom prst="rect">
            <a:avLst/>
          </a:prstGeom>
        </p:spPr>
      </p:pic>
    </p:spTree>
    <p:extLst>
      <p:ext uri="{BB962C8B-B14F-4D97-AF65-F5344CB8AC3E}">
        <p14:creationId xmlns:p14="http://schemas.microsoft.com/office/powerpoint/2010/main" val="2601168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480366" y="1094439"/>
            <a:ext cx="6746123" cy="4669121"/>
          </a:xfrm>
          <a:prstGeom prst="roundRect">
            <a:avLst/>
          </a:prstGeom>
          <a:solidFill>
            <a:schemeClr val="bg1"/>
          </a:solidFill>
          <a:ln w="28575">
            <a:solidFill>
              <a:srgbClr val="F35B31"/>
            </a:solidFill>
          </a:ln>
        </p:spPr>
        <p:txBody>
          <a:bodyPr lIns="33867" tIns="33867" rIns="33867" bIns="33867" rtlCol="0" anchor="ctr"/>
          <a:lstStyle/>
          <a:p>
            <a:pPr marR="0" lvl="0" algn="l" defTabSz="914400" rtl="0" eaLnBrk="1" fontAlgn="auto" latinLnBrk="0" hangingPunct="1">
              <a:lnSpc>
                <a:spcPct val="90000"/>
              </a:lnSpc>
              <a:spcBef>
                <a:spcPts val="0"/>
              </a:spcBef>
              <a:spcAft>
                <a:spcPts val="0"/>
              </a:spcAft>
              <a:buClr>
                <a:srgbClr val="92D050"/>
              </a:buClr>
              <a:buSzTx/>
              <a:tabLst/>
              <a:defRPr/>
            </a:pPr>
            <a:r>
              <a:rPr lang="el-GR" sz="2000" b="1" cap="none" dirty="0">
                <a:solidFill>
                  <a:srgbClr val="545454"/>
                </a:solidFill>
                <a:ea typeface="Calibri"/>
                <a:cs typeface="Calibri" panose="020F0502020204030204" pitchFamily="34" charset="0"/>
              </a:rPr>
              <a:t>Η διοργάνωση του Κύκλου Εκμάθησης (</a:t>
            </a:r>
            <a:r>
              <a:rPr lang="en-US" sz="2000" b="1" cap="none" dirty="0">
                <a:solidFill>
                  <a:srgbClr val="545454"/>
                </a:solidFill>
                <a:ea typeface="Calibri"/>
                <a:cs typeface="Calibri" panose="020F0502020204030204" pitchFamily="34" charset="0"/>
              </a:rPr>
              <a:t>Learning Cycle</a:t>
            </a:r>
            <a:r>
              <a:rPr lang="el-GR" sz="2000" b="1" dirty="0">
                <a:solidFill>
                  <a:srgbClr val="545454"/>
                </a:solidFill>
                <a:ea typeface="Calibri"/>
                <a:cs typeface="Calibri" panose="020F0502020204030204" pitchFamily="34" charset="0"/>
              </a:rPr>
              <a:t>)</a:t>
            </a:r>
            <a:r>
              <a:rPr lang="en-US" sz="2000" b="1" dirty="0">
                <a:solidFill>
                  <a:srgbClr val="545454"/>
                </a:solidFill>
                <a:ea typeface="Calibri"/>
                <a:cs typeface="Calibri" panose="020F0502020204030204" pitchFamily="34" charset="0"/>
              </a:rPr>
              <a:t>: </a:t>
            </a:r>
            <a:endParaRPr lang="en-US" sz="2000" b="1" cap="none" dirty="0">
              <a:solidFill>
                <a:srgbClr val="545454"/>
              </a:solidFill>
              <a:ea typeface="Calibri"/>
              <a:cs typeface="Calibri" panose="020F0502020204030204" pitchFamily="34" charset="0"/>
            </a:endParaRPr>
          </a:p>
          <a:p>
            <a:pPr marR="0" lvl="0" algn="l" defTabSz="914400" rtl="0" eaLnBrk="1" fontAlgn="auto" latinLnBrk="0" hangingPunct="1">
              <a:lnSpc>
                <a:spcPct val="90000"/>
              </a:lnSpc>
              <a:spcBef>
                <a:spcPts val="0"/>
              </a:spcBef>
              <a:spcAft>
                <a:spcPts val="0"/>
              </a:spcAft>
              <a:buClr>
                <a:srgbClr val="92D050"/>
              </a:buClr>
              <a:buSzTx/>
              <a:tabLst/>
              <a:defRPr/>
            </a:pPr>
            <a:endParaRPr lang="el-GR" sz="2000" cap="none" dirty="0">
              <a:solidFill>
                <a:srgbClr val="545454"/>
              </a:solidFill>
              <a:ea typeface="Calibri"/>
              <a:cs typeface="Calibri" panose="020F0502020204030204" pitchFamily="34" charset="0"/>
            </a:endParaRPr>
          </a:p>
          <a:p>
            <a:pPr marL="800100" lvl="1" indent="-342900" defTabSz="914400">
              <a:lnSpc>
                <a:spcPct val="150000"/>
              </a:lnSpc>
              <a:buClr>
                <a:srgbClr val="92D050"/>
              </a:buClr>
              <a:buFont typeface="Arial" panose="020B0604020202020204" pitchFamily="34" charset="0"/>
              <a:buChar char="•"/>
              <a:defRPr/>
            </a:pPr>
            <a:r>
              <a:rPr kumimoji="0" lang="el-GR" sz="2000" b="0" i="0" u="none" strike="noStrike" kern="1200" spc="0" normalizeH="0" baseline="0" noProof="0" dirty="0">
                <a:ln>
                  <a:noFill/>
                </a:ln>
                <a:solidFill>
                  <a:srgbClr val="545454"/>
                </a:solidFill>
                <a:effectLst/>
                <a:uLnTx/>
                <a:uFillTx/>
                <a:ea typeface="Calibri"/>
                <a:cs typeface="Calibri" panose="020F0502020204030204" pitchFamily="34" charset="0"/>
              </a:rPr>
              <a:t>Ενημερωτικές συναντήσεις πριν την αναχώρηση</a:t>
            </a:r>
            <a:r>
              <a:rPr kumimoji="0" lang="en-US" sz="2000" b="0" i="0" u="none" strike="noStrike" kern="1200" spc="0" normalizeH="0" baseline="0" noProof="0" dirty="0">
                <a:ln>
                  <a:noFill/>
                </a:ln>
                <a:solidFill>
                  <a:srgbClr val="545454"/>
                </a:solidFill>
                <a:effectLst/>
                <a:uLnTx/>
                <a:uFillTx/>
                <a:ea typeface="Calibri"/>
                <a:cs typeface="Calibri" panose="020F0502020204030204" pitchFamily="34" charset="0"/>
              </a:rPr>
              <a:t> (pre-departure information meetings)</a:t>
            </a:r>
            <a:endParaRPr lang="el-GR" sz="2000" dirty="0">
              <a:solidFill>
                <a:srgbClr val="545454"/>
              </a:solidFill>
              <a:ea typeface="Calibri"/>
              <a:cs typeface="Calibri" panose="020F0502020204030204" pitchFamily="34" charset="0"/>
            </a:endParaRPr>
          </a:p>
          <a:p>
            <a:pPr marL="800100" lvl="1" indent="-342900" defTabSz="914400">
              <a:lnSpc>
                <a:spcPct val="150000"/>
              </a:lnSpc>
              <a:buClr>
                <a:srgbClr val="92D050"/>
              </a:buClr>
              <a:buFont typeface="Arial" panose="020B0604020202020204" pitchFamily="34" charset="0"/>
              <a:buChar char="•"/>
              <a:defRPr/>
            </a:pPr>
            <a:r>
              <a:rPr lang="el-GR" sz="2000" cap="none" dirty="0">
                <a:solidFill>
                  <a:srgbClr val="545454"/>
                </a:solidFill>
                <a:ea typeface="Calibri"/>
                <a:cs typeface="Calibri" panose="020F0502020204030204" pitchFamily="34" charset="0"/>
              </a:rPr>
              <a:t>Συναντήσεις με άλλους ταξιδιώτες</a:t>
            </a:r>
            <a:r>
              <a:rPr lang="en-US" sz="2000" cap="none" dirty="0">
                <a:solidFill>
                  <a:srgbClr val="545454"/>
                </a:solidFill>
                <a:ea typeface="Calibri"/>
                <a:cs typeface="Calibri" panose="020F0502020204030204" pitchFamily="34" charset="0"/>
              </a:rPr>
              <a:t> (Meet-ups)</a:t>
            </a:r>
            <a:endParaRPr lang="el-GR" sz="2000" dirty="0">
              <a:solidFill>
                <a:srgbClr val="545454"/>
              </a:solidFill>
              <a:ea typeface="Calibri"/>
              <a:cs typeface="Calibri" panose="020F0502020204030204" pitchFamily="34" charset="0"/>
            </a:endParaRPr>
          </a:p>
          <a:p>
            <a:pPr marL="800100" lvl="1" indent="-342900" defTabSz="914400">
              <a:lnSpc>
                <a:spcPct val="150000"/>
              </a:lnSpc>
              <a:buClr>
                <a:srgbClr val="92D050"/>
              </a:buClr>
              <a:buFont typeface="Arial" panose="020B0604020202020204" pitchFamily="34" charset="0"/>
              <a:buChar char="•"/>
              <a:defRPr/>
            </a:pPr>
            <a:r>
              <a:rPr kumimoji="0" lang="el-GR" sz="2000" b="0" i="0" u="none" strike="noStrike" kern="1200" spc="0" normalizeH="0" baseline="0" noProof="0" dirty="0">
                <a:ln>
                  <a:noFill/>
                </a:ln>
                <a:solidFill>
                  <a:srgbClr val="545454"/>
                </a:solidFill>
                <a:effectLst/>
                <a:uLnTx/>
                <a:uFillTx/>
                <a:ea typeface="Calibri"/>
                <a:cs typeface="Calibri" panose="020F0502020204030204" pitchFamily="34" charset="0"/>
              </a:rPr>
              <a:t>Συντονιστικές συναντήσεις με πολλαπλασιαστές (</a:t>
            </a:r>
            <a:r>
              <a:rPr kumimoji="0" lang="en-US" sz="2000" i="0" u="none" strike="noStrike" kern="1200" spc="0" normalizeH="0" baseline="0" noProof="0" dirty="0">
                <a:ln>
                  <a:noFill/>
                </a:ln>
                <a:solidFill>
                  <a:srgbClr val="545454"/>
                </a:solidFill>
                <a:effectLst/>
                <a:uLnTx/>
                <a:uFillTx/>
                <a:ea typeface="Calibri"/>
                <a:cs typeface="Calibri" panose="020F0502020204030204" pitchFamily="34" charset="0"/>
              </a:rPr>
              <a:t>coordination meeting</a:t>
            </a:r>
            <a:r>
              <a:rPr lang="en-US" sz="2000" dirty="0">
                <a:solidFill>
                  <a:srgbClr val="545454"/>
                </a:solidFill>
                <a:ea typeface="Calibri"/>
                <a:cs typeface="Calibri" panose="020F0502020204030204" pitchFamily="34" charset="0"/>
              </a:rPr>
              <a:t>s with multipliers)</a:t>
            </a:r>
          </a:p>
          <a:p>
            <a:pPr marL="800100" lvl="1" indent="-342900" defTabSz="914400">
              <a:lnSpc>
                <a:spcPct val="150000"/>
              </a:lnSpc>
              <a:buClr>
                <a:srgbClr val="92D050"/>
              </a:buClr>
              <a:buFont typeface="Arial" panose="020B0604020202020204" pitchFamily="34" charset="0"/>
              <a:buChar char="•"/>
              <a:defRPr/>
            </a:pPr>
            <a:r>
              <a:rPr lang="el-GR" sz="2000" dirty="0">
                <a:solidFill>
                  <a:srgbClr val="545454"/>
                </a:solidFill>
                <a:ea typeface="Open Sans" panose="020B0606030504020204" pitchFamily="34" charset="0"/>
                <a:cs typeface="Open Sans" panose="020B0606030504020204" pitchFamily="34" charset="0"/>
              </a:rPr>
              <a:t>Συναντήσεις μετά τα ταξίδια (</a:t>
            </a:r>
            <a:r>
              <a:rPr lang="en-US" sz="2000" dirty="0">
                <a:solidFill>
                  <a:srgbClr val="545454"/>
                </a:solidFill>
                <a:ea typeface="Open Sans" panose="020B0606030504020204" pitchFamily="34" charset="0"/>
                <a:cs typeface="Open Sans" panose="020B0606030504020204" pitchFamily="34" charset="0"/>
              </a:rPr>
              <a:t>post-travel meetings)</a:t>
            </a:r>
            <a:endParaRPr sz="2000" dirty="0">
              <a:solidFill>
                <a:srgbClr val="545454"/>
              </a:solidFill>
              <a:ea typeface="Open Sans" panose="020B0606030504020204" pitchFamily="34" charset="0"/>
              <a:cs typeface="Open Sans" panose="020B0606030504020204" pitchFamily="34" charset="0"/>
            </a:endParaRPr>
          </a:p>
        </p:txBody>
      </p:sp>
      <p:grpSp>
        <p:nvGrpSpPr>
          <p:cNvPr id="6" name="Group 6"/>
          <p:cNvGrpSpPr/>
          <p:nvPr/>
        </p:nvGrpSpPr>
        <p:grpSpPr>
          <a:xfrm rot="-2700000">
            <a:off x="8786078" y="5400320"/>
            <a:ext cx="4943599" cy="2376730"/>
            <a:chOff x="0" y="0"/>
            <a:chExt cx="660400" cy="317500"/>
          </a:xfrm>
        </p:grpSpPr>
        <p:sp>
          <p:nvSpPr>
            <p:cNvPr id="7" name="Freeform 7"/>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8" name="TextBox 8"/>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9" name="AutoShape 9"/>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0" name="AutoShape 10"/>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1" name="AutoShape 11"/>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grpSp>
        <p:nvGrpSpPr>
          <p:cNvPr id="23" name="Group 23"/>
          <p:cNvGrpSpPr/>
          <p:nvPr/>
        </p:nvGrpSpPr>
        <p:grpSpPr>
          <a:xfrm rot="2700000">
            <a:off x="-1424956" y="-2522348"/>
            <a:ext cx="4943599" cy="2376730"/>
            <a:chOff x="0" y="0"/>
            <a:chExt cx="660400" cy="317500"/>
          </a:xfrm>
        </p:grpSpPr>
        <p:sp>
          <p:nvSpPr>
            <p:cNvPr id="24" name="Freeform 24"/>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5" name="TextBox 25"/>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6" name="AutoShape 26"/>
          <p:cNvSpPr/>
          <p:nvPr/>
        </p:nvSpPr>
        <p:spPr>
          <a:xfrm>
            <a:off x="-1733366" y="-1975983"/>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7" name="AutoShape 27"/>
          <p:cNvSpPr/>
          <p:nvPr/>
        </p:nvSpPr>
        <p:spPr>
          <a:xfrm>
            <a:off x="-1875996" y="-1767531"/>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8" name="AutoShape 28"/>
          <p:cNvSpPr/>
          <p:nvPr/>
        </p:nvSpPr>
        <p:spPr>
          <a:xfrm>
            <a:off x="-1995731" y="-1528551"/>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9" name="AutoShape 29"/>
          <p:cNvSpPr/>
          <p:nvPr/>
        </p:nvSpPr>
        <p:spPr>
          <a:xfrm>
            <a:off x="-2080167" y="-1271040"/>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0" name="AutoShape 30"/>
          <p:cNvSpPr/>
          <p:nvPr/>
        </p:nvSpPr>
        <p:spPr>
          <a:xfrm>
            <a:off x="-2176070" y="-977922"/>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1" name="AutoShape 31"/>
          <p:cNvSpPr/>
          <p:nvPr/>
        </p:nvSpPr>
        <p:spPr>
          <a:xfrm>
            <a:off x="-2256616" y="-682106"/>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2" name="AutoShape 32"/>
          <p:cNvSpPr/>
          <p:nvPr/>
        </p:nvSpPr>
        <p:spPr>
          <a:xfrm>
            <a:off x="-2239438" y="-307684"/>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pic>
        <p:nvPicPr>
          <p:cNvPr id="69" name="Picture 68" descr="A logo on a black background&#10;&#10;Description automatically generated">
            <a:extLst>
              <a:ext uri="{FF2B5EF4-FFF2-40B4-BE49-F238E27FC236}">
                <a16:creationId xmlns:a16="http://schemas.microsoft.com/office/drawing/2014/main" id="{67A7136E-3AE4-FB52-1EAD-A591D0CF5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85" y="4728228"/>
            <a:ext cx="2118360" cy="2118360"/>
          </a:xfrm>
          <a:prstGeom prst="rect">
            <a:avLst/>
          </a:prstGeom>
        </p:spPr>
      </p:pic>
      <p:sp>
        <p:nvSpPr>
          <p:cNvPr id="70" name="TextBox 3">
            <a:extLst>
              <a:ext uri="{FF2B5EF4-FFF2-40B4-BE49-F238E27FC236}">
                <a16:creationId xmlns:a16="http://schemas.microsoft.com/office/drawing/2014/main" id="{4D7CFD12-3A90-C75F-34D8-0AF82840DF3B}"/>
              </a:ext>
            </a:extLst>
          </p:cNvPr>
          <p:cNvSpPr txBox="1"/>
          <p:nvPr/>
        </p:nvSpPr>
        <p:spPr>
          <a:xfrm>
            <a:off x="1119833" y="1994766"/>
            <a:ext cx="3359235" cy="2873222"/>
          </a:xfrm>
          <a:prstGeom prst="rect">
            <a:avLst/>
          </a:prstGeom>
        </p:spPr>
        <p:txBody>
          <a:bodyPr wrap="square" lIns="0" tIns="0" rIns="0" bIns="0" rtlCol="0" anchor="t">
            <a:spAutoFit/>
          </a:bodyPr>
          <a:lstStyle/>
          <a:p>
            <a:r>
              <a:rPr lang="el-GR" sz="3734" b="1" dirty="0">
                <a:solidFill>
                  <a:srgbClr val="009999"/>
                </a:solidFill>
                <a:latin typeface="Kollektif Bold"/>
              </a:rPr>
              <a:t>Ο ΡΟΛΟΣ </a:t>
            </a:r>
          </a:p>
          <a:p>
            <a:r>
              <a:rPr lang="el-GR" sz="3734" b="1" dirty="0">
                <a:solidFill>
                  <a:srgbClr val="009999"/>
                </a:solidFill>
                <a:latin typeface="Kollektif Bold"/>
              </a:rPr>
              <a:t>ΤΗΣ ΕΘΝΙΚΗΣ ΥΠΗΡΕΣΙΑΣ </a:t>
            </a:r>
          </a:p>
          <a:p>
            <a:r>
              <a:rPr lang="el-GR" sz="3734" b="1" dirty="0">
                <a:solidFill>
                  <a:srgbClr val="009999"/>
                </a:solidFill>
                <a:latin typeface="Kollektif Bold"/>
              </a:rPr>
              <a:t>ΣΤΗ ΓΕΝΙΚΗ ΠΡΟΣΚΛΗΣΗ</a:t>
            </a:r>
          </a:p>
        </p:txBody>
      </p:sp>
    </p:spTree>
    <p:extLst>
      <p:ext uri="{BB962C8B-B14F-4D97-AF65-F5344CB8AC3E}">
        <p14:creationId xmlns:p14="http://schemas.microsoft.com/office/powerpoint/2010/main" val="2308261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2658</TotalTime>
  <Words>9659</Words>
  <Application>Microsoft Office PowerPoint</Application>
  <PresentationFormat>Widescreen</PresentationFormat>
  <Paragraphs>825</Paragraphs>
  <Slides>36</Slides>
  <Notes>36</Notes>
  <HiddenSlides>5</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Arial</vt:lpstr>
      <vt:lpstr>Calibri</vt:lpstr>
      <vt:lpstr>Calibri Light</vt:lpstr>
      <vt:lpstr>Cambria</vt:lpstr>
      <vt:lpstr>DM Sans</vt:lpstr>
      <vt:lpstr>DM Sans Bold</vt:lpstr>
      <vt:lpstr>Kollektif Bold</vt:lpstr>
      <vt:lpstr>Open Sans</vt:lpstr>
      <vt:lpstr>Roboto</vt:lpstr>
      <vt:lpstr>Segoe UI</vt:lpstr>
      <vt:lpstr>Symbol</vt:lpstr>
      <vt:lpstr>Wingdings</vt:lpstr>
      <vt:lpstr>Office Theme</vt:lpstr>
      <vt:lpstr>PowerPoint Presentation</vt:lpstr>
      <vt:lpstr>PowerPoint Presentation</vt:lpstr>
      <vt:lpstr>PowerPoint Presentation</vt:lpstr>
      <vt:lpstr>PowerPoint Presentation</vt:lpstr>
      <vt:lpstr>PowerPoint Presentation</vt:lpstr>
      <vt:lpstr>H ΔΙΑΔΙΚΑΣΙΑ ΤΗΣ ΓΕΝΙΚΗΣ ΠΡΟΣΚΛΗΣΗΣ </vt:lpstr>
      <vt:lpstr>Ποιος μπορεί να υποβάλει αίτηση; </vt:lpstr>
      <vt:lpstr>Όποιοι /ες επιλεγούν ταξιδεύουν μόνο εφόσον</vt:lpstr>
      <vt:lpstr>PowerPoint Presentation</vt:lpstr>
      <vt:lpstr>PowerPoint Presentation</vt:lpstr>
      <vt:lpstr>PowerPoint Presentation</vt:lpstr>
      <vt:lpstr>PowerPoint Presentation</vt:lpstr>
      <vt:lpstr>PowerPoint Presentation</vt:lpstr>
      <vt:lpstr>Κανόνες Στήριξης </vt:lpstr>
      <vt:lpstr>PowerPoint Presentation</vt:lpstr>
      <vt:lpstr>PowerPoint Presentation</vt:lpstr>
      <vt:lpstr>PowerPoint Presentation</vt:lpstr>
      <vt:lpstr>ΣΤΟΧΟΙ</vt:lpstr>
      <vt:lpstr>PowerPoint Presentation</vt:lpstr>
      <vt:lpstr>ΕΠΙΛΕΞΙΜΟΙ ΣΥΜΜΕΤΕΧΟΝΤΕΣ ΟΡΓΑΝΙΣΜΟΙ</vt:lpstr>
      <vt:lpstr>ΕΠΙΛΕΞΙΜΟΙ ΣΥΜΜΕΤΕΧΟΝΤΕΣ   </vt:lpstr>
      <vt:lpstr>ΑΤΟΜΑ ΜΕ ΛΙΓΟΤΕΡΕΣ ΕΥΚΑΙΡΙΕΣ</vt:lpstr>
      <vt:lpstr>ΔΙΑΡΚΕΙΑ ΚΑΙ ΤΟΠΟΣ ΥΛΟΠΟΙΗΣΗΣ</vt:lpstr>
      <vt:lpstr>Ο ΡΟΛΟΣ ΤΩΝ ΔΙΚΑΙΟΥΧΩΝ</vt:lpstr>
      <vt:lpstr>ΣΧΕΔΙΑΣΜΟΣ</vt:lpstr>
      <vt:lpstr>ΔΡΑΣΤΗΡΙΟΤΗΤΕΣ</vt:lpstr>
      <vt:lpstr>ΚΑΛΕΣ ΠΡΑΚΤΙΚΕΣ</vt:lpstr>
      <vt:lpstr>PowerPoint Presentation</vt:lpstr>
      <vt:lpstr>PowerPoint Presentation</vt:lpstr>
      <vt:lpstr>ΕΚΤΑΚΤΕΣ ΔΑΠΑΝΕΣ</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Georgiou</dc:creator>
  <cp:lastModifiedBy>Niki Georgiou</cp:lastModifiedBy>
  <cp:revision>74</cp:revision>
  <dcterms:created xsi:type="dcterms:W3CDTF">2023-04-27T06:57:03Z</dcterms:created>
  <dcterms:modified xsi:type="dcterms:W3CDTF">2025-01-29T11:35:05Z</dcterms:modified>
</cp:coreProperties>
</file>