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handoutMasterIdLst>
    <p:handoutMasterId r:id="rId133"/>
  </p:handoutMasterIdLst>
  <p:sldIdLst>
    <p:sldId id="433" r:id="rId2"/>
    <p:sldId id="271" r:id="rId3"/>
    <p:sldId id="507" r:id="rId4"/>
    <p:sldId id="559" r:id="rId5"/>
    <p:sldId id="560" r:id="rId6"/>
    <p:sldId id="551" r:id="rId7"/>
    <p:sldId id="561" r:id="rId8"/>
    <p:sldId id="552" r:id="rId9"/>
    <p:sldId id="553" r:id="rId10"/>
    <p:sldId id="393" r:id="rId11"/>
    <p:sldId id="475" r:id="rId12"/>
    <p:sldId id="517" r:id="rId13"/>
    <p:sldId id="516" r:id="rId14"/>
    <p:sldId id="518" r:id="rId15"/>
    <p:sldId id="519" r:id="rId16"/>
    <p:sldId id="520" r:id="rId17"/>
    <p:sldId id="521" r:id="rId18"/>
    <p:sldId id="522" r:id="rId19"/>
    <p:sldId id="523" r:id="rId20"/>
    <p:sldId id="524" r:id="rId21"/>
    <p:sldId id="525" r:id="rId22"/>
    <p:sldId id="554" r:id="rId23"/>
    <p:sldId id="538" r:id="rId24"/>
    <p:sldId id="531" r:id="rId25"/>
    <p:sldId id="532" r:id="rId26"/>
    <p:sldId id="533" r:id="rId27"/>
    <p:sldId id="546" r:id="rId28"/>
    <p:sldId id="534" r:id="rId29"/>
    <p:sldId id="540" r:id="rId30"/>
    <p:sldId id="543" r:id="rId31"/>
    <p:sldId id="535" r:id="rId32"/>
    <p:sldId id="542" r:id="rId33"/>
    <p:sldId id="541" r:id="rId34"/>
    <p:sldId id="650" r:id="rId35"/>
    <p:sldId id="539" r:id="rId36"/>
    <p:sldId id="547" r:id="rId37"/>
    <p:sldId id="555" r:id="rId38"/>
    <p:sldId id="557" r:id="rId39"/>
    <p:sldId id="651" r:id="rId40"/>
    <p:sldId id="558" r:id="rId41"/>
    <p:sldId id="563" r:id="rId42"/>
    <p:sldId id="598" r:id="rId43"/>
    <p:sldId id="564" r:id="rId44"/>
    <p:sldId id="565" r:id="rId45"/>
    <p:sldId id="562" r:id="rId46"/>
    <p:sldId id="436" r:id="rId47"/>
    <p:sldId id="437" r:id="rId48"/>
    <p:sldId id="585" r:id="rId49"/>
    <p:sldId id="568" r:id="rId50"/>
    <p:sldId id="569" r:id="rId51"/>
    <p:sldId id="571" r:id="rId52"/>
    <p:sldId id="572" r:id="rId53"/>
    <p:sldId id="573" r:id="rId54"/>
    <p:sldId id="574" r:id="rId55"/>
    <p:sldId id="575" r:id="rId56"/>
    <p:sldId id="570" r:id="rId57"/>
    <p:sldId id="576" r:id="rId58"/>
    <p:sldId id="577" r:id="rId59"/>
    <p:sldId id="578" r:id="rId60"/>
    <p:sldId id="579" r:id="rId61"/>
    <p:sldId id="452" r:id="rId62"/>
    <p:sldId id="581" r:id="rId63"/>
    <p:sldId id="453" r:id="rId64"/>
    <p:sldId id="599" r:id="rId65"/>
    <p:sldId id="586" r:id="rId66"/>
    <p:sldId id="587" r:id="rId67"/>
    <p:sldId id="588" r:id="rId68"/>
    <p:sldId id="589" r:id="rId69"/>
    <p:sldId id="600" r:id="rId70"/>
    <p:sldId id="601" r:id="rId71"/>
    <p:sldId id="602" r:id="rId72"/>
    <p:sldId id="603" r:id="rId73"/>
    <p:sldId id="590" r:id="rId74"/>
    <p:sldId id="604" r:id="rId75"/>
    <p:sldId id="591" r:id="rId76"/>
    <p:sldId id="592" r:id="rId77"/>
    <p:sldId id="610" r:id="rId78"/>
    <p:sldId id="615" r:id="rId79"/>
    <p:sldId id="612" r:id="rId80"/>
    <p:sldId id="593" r:id="rId81"/>
    <p:sldId id="613" r:id="rId82"/>
    <p:sldId id="614" r:id="rId83"/>
    <p:sldId id="606" r:id="rId84"/>
    <p:sldId id="454" r:id="rId85"/>
    <p:sldId id="616" r:id="rId86"/>
    <p:sldId id="353" r:id="rId87"/>
    <p:sldId id="617" r:id="rId88"/>
    <p:sldId id="618" r:id="rId89"/>
    <p:sldId id="619" r:id="rId90"/>
    <p:sldId id="620" r:id="rId91"/>
    <p:sldId id="621" r:id="rId92"/>
    <p:sldId id="622" r:id="rId93"/>
    <p:sldId id="623" r:id="rId94"/>
    <p:sldId id="624" r:id="rId95"/>
    <p:sldId id="625" r:id="rId96"/>
    <p:sldId id="626" r:id="rId97"/>
    <p:sldId id="627" r:id="rId98"/>
    <p:sldId id="628" r:id="rId99"/>
    <p:sldId id="629" r:id="rId100"/>
    <p:sldId id="630" r:id="rId101"/>
    <p:sldId id="631" r:id="rId102"/>
    <p:sldId id="632" r:id="rId103"/>
    <p:sldId id="633" r:id="rId104"/>
    <p:sldId id="634" r:id="rId105"/>
    <p:sldId id="635" r:id="rId106"/>
    <p:sldId id="636" r:id="rId107"/>
    <p:sldId id="637" r:id="rId108"/>
    <p:sldId id="638" r:id="rId109"/>
    <p:sldId id="639" r:id="rId110"/>
    <p:sldId id="640" r:id="rId111"/>
    <p:sldId id="641" r:id="rId112"/>
    <p:sldId id="642" r:id="rId113"/>
    <p:sldId id="377" r:id="rId114"/>
    <p:sldId id="643" r:id="rId115"/>
    <p:sldId id="644" r:id="rId116"/>
    <p:sldId id="645" r:id="rId117"/>
    <p:sldId id="646" r:id="rId118"/>
    <p:sldId id="647" r:id="rId119"/>
    <p:sldId id="380" r:id="rId120"/>
    <p:sldId id="383" r:id="rId121"/>
    <p:sldId id="648" r:id="rId122"/>
    <p:sldId id="649" r:id="rId123"/>
    <p:sldId id="583" r:id="rId124"/>
    <p:sldId id="388" r:id="rId125"/>
    <p:sldId id="390" r:id="rId126"/>
    <p:sldId id="391" r:id="rId127"/>
    <p:sldId id="584" r:id="rId128"/>
    <p:sldId id="582" r:id="rId129"/>
    <p:sldId id="506" r:id="rId130"/>
    <p:sldId id="314" r:id="rId1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C7"/>
    <a:srgbClr val="01BCE1"/>
    <a:srgbClr val="D2FEF5"/>
    <a:srgbClr val="20BAA8"/>
    <a:srgbClr val="01AED1"/>
    <a:srgbClr val="01C9F1"/>
    <a:srgbClr val="17D3CF"/>
    <a:srgbClr val="20376A"/>
    <a:srgbClr val="5EE3FE"/>
    <a:srgbClr val="01B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6" autoAdjust="0"/>
  </p:normalViewPr>
  <p:slideViewPr>
    <p:cSldViewPr>
      <p:cViewPr varScale="1">
        <p:scale>
          <a:sx n="103" d="100"/>
          <a:sy n="103" d="100"/>
        </p:scale>
        <p:origin x="1854" y="144"/>
      </p:cViewPr>
      <p:guideLst>
        <p:guide orient="horz" pos="2160"/>
        <p:guide pos="2880"/>
      </p:guideLst>
    </p:cSldViewPr>
  </p:slideViewPr>
  <p:notesTextViewPr>
    <p:cViewPr>
      <p:scale>
        <a:sx n="1" d="1"/>
        <a:sy n="1" d="1"/>
      </p:scale>
      <p:origin x="0" y="0"/>
    </p:cViewPr>
  </p:notesTextViewPr>
  <p:sorterViewPr>
    <p:cViewPr>
      <p:scale>
        <a:sx n="100" d="100"/>
        <a:sy n="100" d="100"/>
      </p:scale>
      <p:origin x="0" y="1207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9A484-6A99-4ADD-AE82-7DD67286562B}"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n-GB"/>
        </a:p>
      </dgm:t>
    </dgm:pt>
    <dgm:pt modelId="{7095C1F7-0513-429E-8477-B886DAC354A5}">
      <dgm:prSet phldrT="[Text]" custT="1"/>
      <dgm:spPr/>
      <dgm:t>
        <a:bodyPr/>
        <a:lstStyle/>
        <a:p>
          <a:r>
            <a:rPr lang="en-US" sz="3800" dirty="0">
              <a:solidFill>
                <a:schemeClr val="tx1">
                  <a:lumMod val="75000"/>
                  <a:lumOff val="25000"/>
                </a:schemeClr>
              </a:solidFill>
            </a:rPr>
            <a:t>OID</a:t>
          </a:r>
          <a:r>
            <a:rPr lang="en-GB" sz="3800" dirty="0">
              <a:solidFill>
                <a:schemeClr val="tx1">
                  <a:lumMod val="75000"/>
                  <a:lumOff val="25000"/>
                </a:schemeClr>
              </a:solidFill>
            </a:rPr>
            <a:t> </a:t>
          </a:r>
        </a:p>
      </dgm:t>
    </dgm:pt>
    <dgm:pt modelId="{44736C1F-EC54-4CCA-AA4A-AA0E65DC5AFE}" type="parTrans" cxnId="{9A6B39ED-ED36-4992-8518-D762D87417D9}">
      <dgm:prSet/>
      <dgm:spPr/>
      <dgm:t>
        <a:bodyPr/>
        <a:lstStyle/>
        <a:p>
          <a:endParaRPr lang="en-GB"/>
        </a:p>
      </dgm:t>
    </dgm:pt>
    <dgm:pt modelId="{410BB7CE-22FE-4892-80F3-5A3B8DE63DDA}" type="sibTrans" cxnId="{9A6B39ED-ED36-4992-8518-D762D87417D9}">
      <dgm:prSet/>
      <dgm:spPr/>
      <dgm:t>
        <a:bodyPr/>
        <a:lstStyle/>
        <a:p>
          <a:endParaRPr lang="en-GB"/>
        </a:p>
      </dgm:t>
    </dgm:pt>
    <dgm:pt modelId="{6614DF16-77EB-4F7F-B840-48D42545E4BD}">
      <dgm:prSet phldrT="[Text]" custT="1"/>
      <dgm:spPr/>
      <dgm:t>
        <a:bodyPr/>
        <a:lstStyle/>
        <a:p>
          <a:r>
            <a:rPr lang="en-GB" sz="2400" dirty="0">
              <a:latin typeface="Century Gothic" panose="020B0502020202020204" pitchFamily="34" charset="0"/>
            </a:rPr>
            <a:t>Web form</a:t>
          </a:r>
        </a:p>
      </dgm:t>
    </dgm:pt>
    <dgm:pt modelId="{340F7716-A0F7-47D2-8ABE-925D4FF3CDEA}" type="parTrans" cxnId="{A3853558-FD1C-41F3-9A67-564EE9E21298}">
      <dgm:prSet/>
      <dgm:spPr/>
      <dgm:t>
        <a:bodyPr/>
        <a:lstStyle/>
        <a:p>
          <a:endParaRPr lang="en-GB"/>
        </a:p>
      </dgm:t>
    </dgm:pt>
    <dgm:pt modelId="{7E4B1894-B011-40B1-AC9A-03517F0BE9AC}" type="sibTrans" cxnId="{A3853558-FD1C-41F3-9A67-564EE9E21298}">
      <dgm:prSet/>
      <dgm:spPr/>
      <dgm:t>
        <a:bodyPr/>
        <a:lstStyle/>
        <a:p>
          <a:endParaRPr lang="en-GB"/>
        </a:p>
      </dgm:t>
    </dgm:pt>
    <dgm:pt modelId="{53A879A9-1F2B-47D3-B2E7-5370644654B1}" type="pres">
      <dgm:prSet presAssocID="{5769A484-6A99-4ADD-AE82-7DD67286562B}" presName="Name0" presStyleCnt="0">
        <dgm:presLayoutVars>
          <dgm:chMax val="7"/>
          <dgm:chPref val="7"/>
          <dgm:dir/>
          <dgm:animLvl val="lvl"/>
        </dgm:presLayoutVars>
      </dgm:prSet>
      <dgm:spPr/>
    </dgm:pt>
    <dgm:pt modelId="{E45DBC5C-583A-4515-8D76-CB1C3C699537}" type="pres">
      <dgm:prSet presAssocID="{7095C1F7-0513-429E-8477-B886DAC354A5}" presName="Accent1" presStyleCnt="0"/>
      <dgm:spPr/>
    </dgm:pt>
    <dgm:pt modelId="{5E6E4B3C-34F7-4B5E-83A2-2CF3F0CBDB1C}" type="pres">
      <dgm:prSet presAssocID="{7095C1F7-0513-429E-8477-B886DAC354A5}" presName="Accent" presStyleLbl="node1" presStyleIdx="0" presStyleCnt="2" custScaleX="117521" custScaleY="110919" custLinFactNeighborX="-4230" custLinFactNeighborY="-11860"/>
      <dgm:spPr/>
    </dgm:pt>
    <dgm:pt modelId="{0EC4FCC8-93D0-4B88-BF50-773CFC776BD8}" type="pres">
      <dgm:prSet presAssocID="{7095C1F7-0513-429E-8477-B886DAC354A5}" presName="Parent1" presStyleLbl="revTx" presStyleIdx="0" presStyleCnt="2" custLinFactNeighborX="-4066" custLinFactNeighborY="-15467">
        <dgm:presLayoutVars>
          <dgm:chMax val="1"/>
          <dgm:chPref val="1"/>
          <dgm:bulletEnabled val="1"/>
        </dgm:presLayoutVars>
      </dgm:prSet>
      <dgm:spPr/>
    </dgm:pt>
    <dgm:pt modelId="{2C85A9E8-A249-4014-9E76-55F46863F160}" type="pres">
      <dgm:prSet presAssocID="{6614DF16-77EB-4F7F-B840-48D42545E4BD}" presName="Accent2" presStyleCnt="0"/>
      <dgm:spPr/>
    </dgm:pt>
    <dgm:pt modelId="{17B8C3A9-6DD4-4557-B986-38B03DD007F3}" type="pres">
      <dgm:prSet presAssocID="{6614DF16-77EB-4F7F-B840-48D42545E4BD}" presName="Accent" presStyleLbl="node1" presStyleIdx="1" presStyleCnt="2" custScaleX="113583" custScaleY="115200" custLinFactNeighborX="-3396" custLinFactNeighborY="-3153"/>
      <dgm:spPr/>
    </dgm:pt>
    <dgm:pt modelId="{96BA9793-2CB8-43E6-84E0-B64ACCD8BF46}" type="pres">
      <dgm:prSet presAssocID="{6614DF16-77EB-4F7F-B840-48D42545E4BD}" presName="Parent2" presStyleLbl="revTx" presStyleIdx="1" presStyleCnt="2" custScaleX="132994">
        <dgm:presLayoutVars>
          <dgm:chMax val="1"/>
          <dgm:chPref val="1"/>
          <dgm:bulletEnabled val="1"/>
        </dgm:presLayoutVars>
      </dgm:prSet>
      <dgm:spPr/>
    </dgm:pt>
  </dgm:ptLst>
  <dgm:cxnLst>
    <dgm:cxn modelId="{27F4DA37-3F70-476F-A025-DDA83D553A69}" type="presOf" srcId="{7095C1F7-0513-429E-8477-B886DAC354A5}" destId="{0EC4FCC8-93D0-4B88-BF50-773CFC776BD8}" srcOrd="0" destOrd="0" presId="urn:microsoft.com/office/officeart/2009/layout/CircleArrowProcess"/>
    <dgm:cxn modelId="{A382E439-C019-4AC7-9A36-DE33CE705B54}" type="presOf" srcId="{5769A484-6A99-4ADD-AE82-7DD67286562B}" destId="{53A879A9-1F2B-47D3-B2E7-5370644654B1}" srcOrd="0" destOrd="0" presId="urn:microsoft.com/office/officeart/2009/layout/CircleArrowProcess"/>
    <dgm:cxn modelId="{A3853558-FD1C-41F3-9A67-564EE9E21298}" srcId="{5769A484-6A99-4ADD-AE82-7DD67286562B}" destId="{6614DF16-77EB-4F7F-B840-48D42545E4BD}" srcOrd="1" destOrd="0" parTransId="{340F7716-A0F7-47D2-8ABE-925D4FF3CDEA}" sibTransId="{7E4B1894-B011-40B1-AC9A-03517F0BE9AC}"/>
    <dgm:cxn modelId="{2D780AA9-F306-4AF8-B2B9-2530FEA51208}" type="presOf" srcId="{6614DF16-77EB-4F7F-B840-48D42545E4BD}" destId="{96BA9793-2CB8-43E6-84E0-B64ACCD8BF46}" srcOrd="0" destOrd="0" presId="urn:microsoft.com/office/officeart/2009/layout/CircleArrowProcess"/>
    <dgm:cxn modelId="{9A6B39ED-ED36-4992-8518-D762D87417D9}" srcId="{5769A484-6A99-4ADD-AE82-7DD67286562B}" destId="{7095C1F7-0513-429E-8477-B886DAC354A5}" srcOrd="0" destOrd="0" parTransId="{44736C1F-EC54-4CCA-AA4A-AA0E65DC5AFE}" sibTransId="{410BB7CE-22FE-4892-80F3-5A3B8DE63DDA}"/>
    <dgm:cxn modelId="{46AA3748-0C28-4E66-9413-73087A8397C3}" type="presParOf" srcId="{53A879A9-1F2B-47D3-B2E7-5370644654B1}" destId="{E45DBC5C-583A-4515-8D76-CB1C3C699537}" srcOrd="0" destOrd="0" presId="urn:microsoft.com/office/officeart/2009/layout/CircleArrowProcess"/>
    <dgm:cxn modelId="{0F154D9C-05AB-4AA6-9B21-E8F2955CAB2A}" type="presParOf" srcId="{E45DBC5C-583A-4515-8D76-CB1C3C699537}" destId="{5E6E4B3C-34F7-4B5E-83A2-2CF3F0CBDB1C}" srcOrd="0" destOrd="0" presId="urn:microsoft.com/office/officeart/2009/layout/CircleArrowProcess"/>
    <dgm:cxn modelId="{D94D02C2-5EF3-4688-846A-AA9515EA4019}" type="presParOf" srcId="{53A879A9-1F2B-47D3-B2E7-5370644654B1}" destId="{0EC4FCC8-93D0-4B88-BF50-773CFC776BD8}" srcOrd="1" destOrd="0" presId="urn:microsoft.com/office/officeart/2009/layout/CircleArrowProcess"/>
    <dgm:cxn modelId="{0AC2DBA1-D7DB-4154-A011-66C8A6E6164D}" type="presParOf" srcId="{53A879A9-1F2B-47D3-B2E7-5370644654B1}" destId="{2C85A9E8-A249-4014-9E76-55F46863F160}" srcOrd="2" destOrd="0" presId="urn:microsoft.com/office/officeart/2009/layout/CircleArrowProcess"/>
    <dgm:cxn modelId="{BD3AB261-D6B3-4866-B25D-C2219EF93745}" type="presParOf" srcId="{2C85A9E8-A249-4014-9E76-55F46863F160}" destId="{17B8C3A9-6DD4-4557-B986-38B03DD007F3}" srcOrd="0" destOrd="0" presId="urn:microsoft.com/office/officeart/2009/layout/CircleArrowProcess"/>
    <dgm:cxn modelId="{CEF95528-3F88-4191-A547-5D6C16C048BF}" type="presParOf" srcId="{53A879A9-1F2B-47D3-B2E7-5370644654B1}" destId="{96BA9793-2CB8-43E6-84E0-B64ACCD8BF46}"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3C36F-6B52-484B-B510-7E82B9B378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E9DF768-0ABE-4393-89AF-5A12AA084D74}">
      <dgm:prSet phldrT="[Text]" phldr="1"/>
      <dgm:spPr/>
      <dgm:t>
        <a:bodyPr/>
        <a:lstStyle/>
        <a:p>
          <a:endParaRPr lang="en-GB" dirty="0"/>
        </a:p>
      </dgm:t>
    </dgm:pt>
    <dgm:pt modelId="{B8A2CA92-35A6-4E6B-B1DB-50E4E85362AC}" type="parTrans" cxnId="{53BF2611-A0D2-45C9-B7DC-D84C3F326417}">
      <dgm:prSet/>
      <dgm:spPr/>
      <dgm:t>
        <a:bodyPr/>
        <a:lstStyle/>
        <a:p>
          <a:endParaRPr lang="en-GB"/>
        </a:p>
      </dgm:t>
    </dgm:pt>
    <dgm:pt modelId="{9042C5C3-18D6-44A6-BB20-41B4816A9C30}" type="sibTrans" cxnId="{53BF2611-A0D2-45C9-B7DC-D84C3F326417}">
      <dgm:prSet/>
      <dgm:spPr/>
      <dgm:t>
        <a:bodyPr/>
        <a:lstStyle/>
        <a:p>
          <a:endParaRPr lang="en-GB"/>
        </a:p>
      </dgm:t>
    </dgm:pt>
    <dgm:pt modelId="{3C903305-A910-4C96-99FE-83C9DE18BAFC}">
      <dgm:prSet phldrT="[Text]" custT="1"/>
      <dgm:spPr/>
      <dgm:t>
        <a:bodyPr/>
        <a:lstStyle/>
        <a:p>
          <a:r>
            <a:rPr lang="el-GR" sz="2200" b="0" dirty="0">
              <a:solidFill>
                <a:schemeClr val="tx1"/>
              </a:solidFill>
              <a:latin typeface="+mn-lt"/>
            </a:rPr>
            <a:t>Αλλαγές στα στοιχεία ενός οργανισμού γίνονται μόνο στο </a:t>
          </a:r>
          <a:r>
            <a:rPr lang="en-GB" sz="2200" b="0" dirty="0">
              <a:solidFill>
                <a:schemeClr val="tx1"/>
              </a:solidFill>
              <a:latin typeface="+mn-lt"/>
            </a:rPr>
            <a:t>ORS</a:t>
          </a:r>
          <a:r>
            <a:rPr lang="el-GR" sz="2200" b="0" dirty="0">
              <a:solidFill>
                <a:schemeClr val="tx1"/>
              </a:solidFill>
              <a:latin typeface="+mn-lt"/>
            </a:rPr>
            <a:t> – </a:t>
          </a:r>
          <a:r>
            <a:rPr lang="el-GR" sz="2000" b="0" dirty="0">
              <a:solidFill>
                <a:schemeClr val="tx1"/>
              </a:solidFill>
              <a:latin typeface="+mn-lt"/>
            </a:rPr>
            <a:t>Η αίτηση αντλεί τα στοιχεία από το </a:t>
          </a:r>
          <a:r>
            <a:rPr lang="en-GB" sz="2000" b="0" dirty="0">
              <a:solidFill>
                <a:schemeClr val="tx1"/>
              </a:solidFill>
              <a:latin typeface="+mn-lt"/>
            </a:rPr>
            <a:t>ORS</a:t>
          </a:r>
        </a:p>
      </dgm:t>
    </dgm:pt>
    <dgm:pt modelId="{864FEA5E-E34D-427D-A313-9ABE44648188}" type="parTrans" cxnId="{F04464CC-571F-4022-A1D0-0668840C66F7}">
      <dgm:prSet/>
      <dgm:spPr/>
      <dgm:t>
        <a:bodyPr/>
        <a:lstStyle/>
        <a:p>
          <a:endParaRPr lang="en-GB"/>
        </a:p>
      </dgm:t>
    </dgm:pt>
    <dgm:pt modelId="{11DCD78B-98F8-4B76-BECA-7D6B98379061}" type="sibTrans" cxnId="{F04464CC-571F-4022-A1D0-0668840C66F7}">
      <dgm:prSet/>
      <dgm:spPr/>
      <dgm:t>
        <a:bodyPr/>
        <a:lstStyle/>
        <a:p>
          <a:endParaRPr lang="en-GB"/>
        </a:p>
      </dgm:t>
    </dgm:pt>
    <dgm:pt modelId="{DC6403DF-B7B8-4BE2-91F5-583EC8205A25}">
      <dgm:prSet phldrT="[Text]" custT="1"/>
      <dgm:spPr/>
      <dgm:t>
        <a:bodyPr/>
        <a:lstStyle/>
        <a:p>
          <a:r>
            <a:rPr lang="el-GR" sz="2200" b="0" dirty="0">
              <a:latin typeface="+mn-lt"/>
            </a:rPr>
            <a:t>Προηγούμενη εγγραφή του ίδιου οργανισμού δεν μπορεί να διαγραφεί </a:t>
          </a:r>
          <a:endParaRPr lang="en-GB" sz="2200" b="0" dirty="0">
            <a:latin typeface="+mn-lt"/>
          </a:endParaRPr>
        </a:p>
      </dgm:t>
    </dgm:pt>
    <dgm:pt modelId="{86933981-EE0E-4DBC-A25B-B027B8A560A6}" type="parTrans" cxnId="{964F9B87-A6E2-4B00-A87B-AFD89B253B9E}">
      <dgm:prSet/>
      <dgm:spPr/>
      <dgm:t>
        <a:bodyPr/>
        <a:lstStyle/>
        <a:p>
          <a:endParaRPr lang="en-GB"/>
        </a:p>
      </dgm:t>
    </dgm:pt>
    <dgm:pt modelId="{46CF8269-7DB6-41C2-8E37-E615823CCE1D}" type="sibTrans" cxnId="{964F9B87-A6E2-4B00-A87B-AFD89B253B9E}">
      <dgm:prSet/>
      <dgm:spPr/>
      <dgm:t>
        <a:bodyPr/>
        <a:lstStyle/>
        <a:p>
          <a:endParaRPr lang="en-GB"/>
        </a:p>
      </dgm:t>
    </dgm:pt>
    <dgm:pt modelId="{EEF2228D-A2F1-4257-A69E-D6603D3AC672}">
      <dgm:prSet custT="1"/>
      <dgm:spPr/>
      <dgm:t>
        <a:bodyPr/>
        <a:lstStyle/>
        <a:p>
          <a:r>
            <a:rPr lang="el-GR" sz="2200" dirty="0">
              <a:latin typeface="+mn-lt"/>
            </a:rPr>
            <a:t>Οι Εθνικές Υπηρεσίες πραγματοποιούν έλεγχο για την ορθότητα των στοιχείων και αρχείων που παρέχονται μέσω του </a:t>
          </a:r>
          <a:r>
            <a:rPr lang="en-GB" sz="2200" dirty="0">
              <a:latin typeface="+mn-lt"/>
            </a:rPr>
            <a:t>ORS</a:t>
          </a:r>
          <a:r>
            <a:rPr lang="el-GR" sz="2200" dirty="0">
              <a:latin typeface="+mn-lt"/>
            </a:rPr>
            <a:t> και προχωρούν σε επικύρωση του οργανισμού</a:t>
          </a:r>
          <a:endParaRPr lang="en-GB" sz="2200" dirty="0">
            <a:latin typeface="+mn-lt"/>
          </a:endParaRPr>
        </a:p>
      </dgm:t>
    </dgm:pt>
    <dgm:pt modelId="{FA677FEB-A040-4CB4-B78B-DE85F2CB494A}" type="parTrans" cxnId="{1B15C3E3-BF6B-4E89-BD97-CECD690D4778}">
      <dgm:prSet/>
      <dgm:spPr/>
      <dgm:t>
        <a:bodyPr/>
        <a:lstStyle/>
        <a:p>
          <a:endParaRPr lang="en-GB"/>
        </a:p>
      </dgm:t>
    </dgm:pt>
    <dgm:pt modelId="{4CF0980F-3959-432E-BEF7-EEFC8E3E4924}" type="sibTrans" cxnId="{1B15C3E3-BF6B-4E89-BD97-CECD690D4778}">
      <dgm:prSet/>
      <dgm:spPr/>
      <dgm:t>
        <a:bodyPr/>
        <a:lstStyle/>
        <a:p>
          <a:endParaRPr lang="en-GB"/>
        </a:p>
      </dgm:t>
    </dgm:pt>
    <dgm:pt modelId="{35266A9A-A1D0-4614-B095-3078D4EDE3A8}" type="pres">
      <dgm:prSet presAssocID="{13B3C36F-6B52-484B-B510-7E82B9B3786A}" presName="vert0" presStyleCnt="0">
        <dgm:presLayoutVars>
          <dgm:dir/>
          <dgm:animOne val="branch"/>
          <dgm:animLvl val="lvl"/>
        </dgm:presLayoutVars>
      </dgm:prSet>
      <dgm:spPr/>
    </dgm:pt>
    <dgm:pt modelId="{2C4E2BFF-B353-4CE0-997E-CEC04BF8FDC3}" type="pres">
      <dgm:prSet presAssocID="{6E9DF768-0ABE-4393-89AF-5A12AA084D74}" presName="thickLine" presStyleLbl="alignNode1" presStyleIdx="0" presStyleCnt="1" custLinFactNeighborY="-485"/>
      <dgm:spPr/>
    </dgm:pt>
    <dgm:pt modelId="{4A745CDD-00F9-4DDA-BD8E-31E647FBA22A}" type="pres">
      <dgm:prSet presAssocID="{6E9DF768-0ABE-4393-89AF-5A12AA084D74}" presName="horz1" presStyleCnt="0"/>
      <dgm:spPr/>
    </dgm:pt>
    <dgm:pt modelId="{4431FB72-D923-4AF1-91C4-3E5399339036}" type="pres">
      <dgm:prSet presAssocID="{6E9DF768-0ABE-4393-89AF-5A12AA084D74}" presName="tx1" presStyleLbl="revTx" presStyleIdx="0" presStyleCnt="4" custFlipHor="0" custScaleX="15083"/>
      <dgm:spPr/>
    </dgm:pt>
    <dgm:pt modelId="{F5FA72C4-6E36-4093-B737-A90140EE1467}" type="pres">
      <dgm:prSet presAssocID="{6E9DF768-0ABE-4393-89AF-5A12AA084D74}" presName="vert1" presStyleCnt="0"/>
      <dgm:spPr/>
    </dgm:pt>
    <dgm:pt modelId="{A96F68E9-2933-4802-87C3-F4EB1E8AF507}" type="pres">
      <dgm:prSet presAssocID="{3C903305-A910-4C96-99FE-83C9DE18BAFC}" presName="vertSpace2a" presStyleCnt="0"/>
      <dgm:spPr/>
    </dgm:pt>
    <dgm:pt modelId="{1830515C-9923-4E37-A57B-C1F423471C36}" type="pres">
      <dgm:prSet presAssocID="{3C903305-A910-4C96-99FE-83C9DE18BAFC}" presName="horz2" presStyleCnt="0"/>
      <dgm:spPr/>
    </dgm:pt>
    <dgm:pt modelId="{1FD90713-AF02-4F6F-B0F3-603AEBA0B06A}" type="pres">
      <dgm:prSet presAssocID="{3C903305-A910-4C96-99FE-83C9DE18BAFC}" presName="horzSpace2" presStyleCnt="0"/>
      <dgm:spPr/>
    </dgm:pt>
    <dgm:pt modelId="{71F24AEF-3CA5-492A-B186-AAAAA6752E74}" type="pres">
      <dgm:prSet presAssocID="{3C903305-A910-4C96-99FE-83C9DE18BAFC}" presName="tx2" presStyleLbl="revTx" presStyleIdx="1" presStyleCnt="4" custScaleX="127389"/>
      <dgm:spPr/>
    </dgm:pt>
    <dgm:pt modelId="{15D7BC2E-5EB4-410E-8084-EDA3452249E0}" type="pres">
      <dgm:prSet presAssocID="{3C903305-A910-4C96-99FE-83C9DE18BAFC}" presName="vert2" presStyleCnt="0"/>
      <dgm:spPr/>
    </dgm:pt>
    <dgm:pt modelId="{10D3E372-0D55-4CBD-BC50-0063ED593A1F}" type="pres">
      <dgm:prSet presAssocID="{3C903305-A910-4C96-99FE-83C9DE18BAFC}" presName="thinLine2b" presStyleLbl="callout" presStyleIdx="0" presStyleCnt="3" custLinFactY="-300000" custLinFactNeighborX="2172" custLinFactNeighborY="-360264"/>
      <dgm:spPr/>
    </dgm:pt>
    <dgm:pt modelId="{F9783B4A-4598-41EC-BD2B-12D1D6FAFD7D}" type="pres">
      <dgm:prSet presAssocID="{3C903305-A910-4C96-99FE-83C9DE18BAFC}" presName="vertSpace2b" presStyleCnt="0"/>
      <dgm:spPr/>
    </dgm:pt>
    <dgm:pt modelId="{9C1CDB0C-DD22-4E34-A332-D5FA7DA6E8C8}" type="pres">
      <dgm:prSet presAssocID="{DC6403DF-B7B8-4BE2-91F5-583EC8205A25}" presName="horz2" presStyleCnt="0"/>
      <dgm:spPr/>
    </dgm:pt>
    <dgm:pt modelId="{47CFB6CC-6F1A-4545-8C6C-09EB10EF4D46}" type="pres">
      <dgm:prSet presAssocID="{DC6403DF-B7B8-4BE2-91F5-583EC8205A25}" presName="horzSpace2" presStyleCnt="0"/>
      <dgm:spPr/>
    </dgm:pt>
    <dgm:pt modelId="{E5F4C1B2-F673-4B4B-9355-7250531455F7}" type="pres">
      <dgm:prSet presAssocID="{DC6403DF-B7B8-4BE2-91F5-583EC8205A25}" presName="tx2" presStyleLbl="revTx" presStyleIdx="2" presStyleCnt="4" custLinFactNeighborX="166" custLinFactNeighborY="-25368"/>
      <dgm:spPr/>
    </dgm:pt>
    <dgm:pt modelId="{F3577743-6135-4BFA-A164-50735A34DDA2}" type="pres">
      <dgm:prSet presAssocID="{DC6403DF-B7B8-4BE2-91F5-583EC8205A25}" presName="vert2" presStyleCnt="0"/>
      <dgm:spPr/>
    </dgm:pt>
    <dgm:pt modelId="{248EEF0C-2713-4843-9C8D-833E1788295C}" type="pres">
      <dgm:prSet presAssocID="{DC6403DF-B7B8-4BE2-91F5-583EC8205A25}" presName="thinLine2b" presStyleLbl="callout" presStyleIdx="1" presStyleCnt="3" custLinFactY="-600000" custLinFactNeighborX="2172" custLinFactNeighborY="-623192"/>
      <dgm:spPr/>
    </dgm:pt>
    <dgm:pt modelId="{22F48B71-1F34-4FF7-B4A7-384E95B868F1}" type="pres">
      <dgm:prSet presAssocID="{DC6403DF-B7B8-4BE2-91F5-583EC8205A25}" presName="vertSpace2b" presStyleCnt="0"/>
      <dgm:spPr/>
    </dgm:pt>
    <dgm:pt modelId="{5230C5BB-A179-4402-9CBB-1B1EEAC8B709}" type="pres">
      <dgm:prSet presAssocID="{EEF2228D-A2F1-4257-A69E-D6603D3AC672}" presName="horz2" presStyleCnt="0"/>
      <dgm:spPr/>
    </dgm:pt>
    <dgm:pt modelId="{9C49BC35-7B12-4472-B142-8DA259328E9A}" type="pres">
      <dgm:prSet presAssocID="{EEF2228D-A2F1-4257-A69E-D6603D3AC672}" presName="horzSpace2" presStyleCnt="0"/>
      <dgm:spPr/>
    </dgm:pt>
    <dgm:pt modelId="{F6AC3994-52BF-436A-8C4D-1D7C8BA823D6}" type="pres">
      <dgm:prSet presAssocID="{EEF2228D-A2F1-4257-A69E-D6603D3AC672}" presName="tx2" presStyleLbl="revTx" presStyleIdx="3" presStyleCnt="4" custScaleX="110086" custLinFactNeighborX="303" custLinFactNeighborY="-40869"/>
      <dgm:spPr/>
    </dgm:pt>
    <dgm:pt modelId="{9231CF02-9478-4EF7-A370-EC18B6D054C7}" type="pres">
      <dgm:prSet presAssocID="{EEF2228D-A2F1-4257-A69E-D6603D3AC672}" presName="vert2" presStyleCnt="0"/>
      <dgm:spPr/>
    </dgm:pt>
    <dgm:pt modelId="{40658990-2B01-4689-9CEC-154D7045AA7B}" type="pres">
      <dgm:prSet presAssocID="{EEF2228D-A2F1-4257-A69E-D6603D3AC672}" presName="thinLine2b" presStyleLbl="callout" presStyleIdx="2" presStyleCnt="3" custLinFactY="100000" custLinFactNeighborX="2172" custLinFactNeighborY="161373"/>
      <dgm:spPr/>
    </dgm:pt>
    <dgm:pt modelId="{D67E8CBB-B5B2-4B30-B28A-B139D692668B}" type="pres">
      <dgm:prSet presAssocID="{EEF2228D-A2F1-4257-A69E-D6603D3AC672}" presName="vertSpace2b" presStyleCnt="0"/>
      <dgm:spPr/>
    </dgm:pt>
  </dgm:ptLst>
  <dgm:cxnLst>
    <dgm:cxn modelId="{53BF2611-A0D2-45C9-B7DC-D84C3F326417}" srcId="{13B3C36F-6B52-484B-B510-7E82B9B3786A}" destId="{6E9DF768-0ABE-4393-89AF-5A12AA084D74}" srcOrd="0" destOrd="0" parTransId="{B8A2CA92-35A6-4E6B-B1DB-50E4E85362AC}" sibTransId="{9042C5C3-18D6-44A6-BB20-41B4816A9C30}"/>
    <dgm:cxn modelId="{6271A71D-D3B5-430C-9031-16B37F3376EE}" type="presOf" srcId="{DC6403DF-B7B8-4BE2-91F5-583EC8205A25}" destId="{E5F4C1B2-F673-4B4B-9355-7250531455F7}" srcOrd="0" destOrd="0" presId="urn:microsoft.com/office/officeart/2008/layout/LinedList"/>
    <dgm:cxn modelId="{2BE7584D-260D-4DDA-9F79-830C3A7CE93B}" type="presOf" srcId="{13B3C36F-6B52-484B-B510-7E82B9B3786A}" destId="{35266A9A-A1D0-4614-B095-3078D4EDE3A8}" srcOrd="0" destOrd="0" presId="urn:microsoft.com/office/officeart/2008/layout/LinedList"/>
    <dgm:cxn modelId="{896A5D76-883B-429C-8F5E-A730F2E537F7}" type="presOf" srcId="{3C903305-A910-4C96-99FE-83C9DE18BAFC}" destId="{71F24AEF-3CA5-492A-B186-AAAAA6752E74}" srcOrd="0" destOrd="0" presId="urn:microsoft.com/office/officeart/2008/layout/LinedList"/>
    <dgm:cxn modelId="{D3C95B78-F92B-4E3E-A736-82C83F68190D}" type="presOf" srcId="{EEF2228D-A2F1-4257-A69E-D6603D3AC672}" destId="{F6AC3994-52BF-436A-8C4D-1D7C8BA823D6}" srcOrd="0" destOrd="0" presId="urn:microsoft.com/office/officeart/2008/layout/LinedList"/>
    <dgm:cxn modelId="{964F9B87-A6E2-4B00-A87B-AFD89B253B9E}" srcId="{6E9DF768-0ABE-4393-89AF-5A12AA084D74}" destId="{DC6403DF-B7B8-4BE2-91F5-583EC8205A25}" srcOrd="1" destOrd="0" parTransId="{86933981-EE0E-4DBC-A25B-B027B8A560A6}" sibTransId="{46CF8269-7DB6-41C2-8E37-E615823CCE1D}"/>
    <dgm:cxn modelId="{BE0721A7-1227-410B-9F7E-443B58A6B6D7}" type="presOf" srcId="{6E9DF768-0ABE-4393-89AF-5A12AA084D74}" destId="{4431FB72-D923-4AF1-91C4-3E5399339036}" srcOrd="0" destOrd="0" presId="urn:microsoft.com/office/officeart/2008/layout/LinedList"/>
    <dgm:cxn modelId="{F04464CC-571F-4022-A1D0-0668840C66F7}" srcId="{6E9DF768-0ABE-4393-89AF-5A12AA084D74}" destId="{3C903305-A910-4C96-99FE-83C9DE18BAFC}" srcOrd="0" destOrd="0" parTransId="{864FEA5E-E34D-427D-A313-9ABE44648188}" sibTransId="{11DCD78B-98F8-4B76-BECA-7D6B98379061}"/>
    <dgm:cxn modelId="{1B15C3E3-BF6B-4E89-BD97-CECD690D4778}" srcId="{6E9DF768-0ABE-4393-89AF-5A12AA084D74}" destId="{EEF2228D-A2F1-4257-A69E-D6603D3AC672}" srcOrd="2" destOrd="0" parTransId="{FA677FEB-A040-4CB4-B78B-DE85F2CB494A}" sibTransId="{4CF0980F-3959-432E-BEF7-EEFC8E3E4924}"/>
    <dgm:cxn modelId="{3E1B7A12-C48F-4964-B8E8-628DEA3D2BD5}" type="presParOf" srcId="{35266A9A-A1D0-4614-B095-3078D4EDE3A8}" destId="{2C4E2BFF-B353-4CE0-997E-CEC04BF8FDC3}" srcOrd="0" destOrd="0" presId="urn:microsoft.com/office/officeart/2008/layout/LinedList"/>
    <dgm:cxn modelId="{3D6770E5-B907-4516-9892-2A5AC66D50A0}" type="presParOf" srcId="{35266A9A-A1D0-4614-B095-3078D4EDE3A8}" destId="{4A745CDD-00F9-4DDA-BD8E-31E647FBA22A}" srcOrd="1" destOrd="0" presId="urn:microsoft.com/office/officeart/2008/layout/LinedList"/>
    <dgm:cxn modelId="{E0F555AE-8A2A-4791-A4F0-107EBE1F2DFB}" type="presParOf" srcId="{4A745CDD-00F9-4DDA-BD8E-31E647FBA22A}" destId="{4431FB72-D923-4AF1-91C4-3E5399339036}" srcOrd="0" destOrd="0" presId="urn:microsoft.com/office/officeart/2008/layout/LinedList"/>
    <dgm:cxn modelId="{D8C80B04-72B9-42EE-AA9E-CC129578E939}" type="presParOf" srcId="{4A745CDD-00F9-4DDA-BD8E-31E647FBA22A}" destId="{F5FA72C4-6E36-4093-B737-A90140EE1467}" srcOrd="1" destOrd="0" presId="urn:microsoft.com/office/officeart/2008/layout/LinedList"/>
    <dgm:cxn modelId="{86E1AB39-8E07-449C-8C1C-15ABFAA892B2}" type="presParOf" srcId="{F5FA72C4-6E36-4093-B737-A90140EE1467}" destId="{A96F68E9-2933-4802-87C3-F4EB1E8AF507}" srcOrd="0" destOrd="0" presId="urn:microsoft.com/office/officeart/2008/layout/LinedList"/>
    <dgm:cxn modelId="{DF01E5F6-905F-4288-BA75-A4BEABDA68B3}" type="presParOf" srcId="{F5FA72C4-6E36-4093-B737-A90140EE1467}" destId="{1830515C-9923-4E37-A57B-C1F423471C36}" srcOrd="1" destOrd="0" presId="urn:microsoft.com/office/officeart/2008/layout/LinedList"/>
    <dgm:cxn modelId="{5ADBC512-C3DE-4540-B40F-2BE59703D5A9}" type="presParOf" srcId="{1830515C-9923-4E37-A57B-C1F423471C36}" destId="{1FD90713-AF02-4F6F-B0F3-603AEBA0B06A}" srcOrd="0" destOrd="0" presId="urn:microsoft.com/office/officeart/2008/layout/LinedList"/>
    <dgm:cxn modelId="{DB4D2F92-5B93-41DA-BCFF-CE4FA709AED4}" type="presParOf" srcId="{1830515C-9923-4E37-A57B-C1F423471C36}" destId="{71F24AEF-3CA5-492A-B186-AAAAA6752E74}" srcOrd="1" destOrd="0" presId="urn:microsoft.com/office/officeart/2008/layout/LinedList"/>
    <dgm:cxn modelId="{C173DDFA-C015-45B7-B5F3-E7CDE6FE74E6}" type="presParOf" srcId="{1830515C-9923-4E37-A57B-C1F423471C36}" destId="{15D7BC2E-5EB4-410E-8084-EDA3452249E0}" srcOrd="2" destOrd="0" presId="urn:microsoft.com/office/officeart/2008/layout/LinedList"/>
    <dgm:cxn modelId="{EFD43E1C-E292-4291-B4D2-40B2E5E047EA}" type="presParOf" srcId="{F5FA72C4-6E36-4093-B737-A90140EE1467}" destId="{10D3E372-0D55-4CBD-BC50-0063ED593A1F}" srcOrd="2" destOrd="0" presId="urn:microsoft.com/office/officeart/2008/layout/LinedList"/>
    <dgm:cxn modelId="{6371C8C0-4CA8-41B0-BFEB-6AC460771F3E}" type="presParOf" srcId="{F5FA72C4-6E36-4093-B737-A90140EE1467}" destId="{F9783B4A-4598-41EC-BD2B-12D1D6FAFD7D}" srcOrd="3" destOrd="0" presId="urn:microsoft.com/office/officeart/2008/layout/LinedList"/>
    <dgm:cxn modelId="{57DE6C74-FC15-4F6B-9DF1-398EC0F544C9}" type="presParOf" srcId="{F5FA72C4-6E36-4093-B737-A90140EE1467}" destId="{9C1CDB0C-DD22-4E34-A332-D5FA7DA6E8C8}" srcOrd="4" destOrd="0" presId="urn:microsoft.com/office/officeart/2008/layout/LinedList"/>
    <dgm:cxn modelId="{20487DE7-9C9C-4807-9ADE-5DF48FD38683}" type="presParOf" srcId="{9C1CDB0C-DD22-4E34-A332-D5FA7DA6E8C8}" destId="{47CFB6CC-6F1A-4545-8C6C-09EB10EF4D46}" srcOrd="0" destOrd="0" presId="urn:microsoft.com/office/officeart/2008/layout/LinedList"/>
    <dgm:cxn modelId="{0755927F-AE5C-4054-9846-90A5D5FD6706}" type="presParOf" srcId="{9C1CDB0C-DD22-4E34-A332-D5FA7DA6E8C8}" destId="{E5F4C1B2-F673-4B4B-9355-7250531455F7}" srcOrd="1" destOrd="0" presId="urn:microsoft.com/office/officeart/2008/layout/LinedList"/>
    <dgm:cxn modelId="{CEA8D77B-B713-45F0-9E93-B4D4E84B3D1F}" type="presParOf" srcId="{9C1CDB0C-DD22-4E34-A332-D5FA7DA6E8C8}" destId="{F3577743-6135-4BFA-A164-50735A34DDA2}" srcOrd="2" destOrd="0" presId="urn:microsoft.com/office/officeart/2008/layout/LinedList"/>
    <dgm:cxn modelId="{AAE66538-A851-4D96-A0DF-A1C9F8D59009}" type="presParOf" srcId="{F5FA72C4-6E36-4093-B737-A90140EE1467}" destId="{248EEF0C-2713-4843-9C8D-833E1788295C}" srcOrd="5" destOrd="0" presId="urn:microsoft.com/office/officeart/2008/layout/LinedList"/>
    <dgm:cxn modelId="{D024CA20-8B13-4406-973D-A35E8783FC3F}" type="presParOf" srcId="{F5FA72C4-6E36-4093-B737-A90140EE1467}" destId="{22F48B71-1F34-4FF7-B4A7-384E95B868F1}" srcOrd="6" destOrd="0" presId="urn:microsoft.com/office/officeart/2008/layout/LinedList"/>
    <dgm:cxn modelId="{A30A8D8A-F746-4D8E-8E27-156216F9AC46}" type="presParOf" srcId="{F5FA72C4-6E36-4093-B737-A90140EE1467}" destId="{5230C5BB-A179-4402-9CBB-1B1EEAC8B709}" srcOrd="7" destOrd="0" presId="urn:microsoft.com/office/officeart/2008/layout/LinedList"/>
    <dgm:cxn modelId="{674301BF-498D-4F4F-A073-7690424BB0D9}" type="presParOf" srcId="{5230C5BB-A179-4402-9CBB-1B1EEAC8B709}" destId="{9C49BC35-7B12-4472-B142-8DA259328E9A}" srcOrd="0" destOrd="0" presId="urn:microsoft.com/office/officeart/2008/layout/LinedList"/>
    <dgm:cxn modelId="{96610BCA-6613-469B-8378-2F274B9B038E}" type="presParOf" srcId="{5230C5BB-A179-4402-9CBB-1B1EEAC8B709}" destId="{F6AC3994-52BF-436A-8C4D-1D7C8BA823D6}" srcOrd="1" destOrd="0" presId="urn:microsoft.com/office/officeart/2008/layout/LinedList"/>
    <dgm:cxn modelId="{B79929F9-97ED-4D91-B8C0-6D67CD7FC05F}" type="presParOf" srcId="{5230C5BB-A179-4402-9CBB-1B1EEAC8B709}" destId="{9231CF02-9478-4EF7-A370-EC18B6D054C7}" srcOrd="2" destOrd="0" presId="urn:microsoft.com/office/officeart/2008/layout/LinedList"/>
    <dgm:cxn modelId="{87940504-E35B-4D13-B7D2-E2CE0681A463}" type="presParOf" srcId="{F5FA72C4-6E36-4093-B737-A90140EE1467}" destId="{40658990-2B01-4689-9CEC-154D7045AA7B}" srcOrd="8" destOrd="0" presId="urn:microsoft.com/office/officeart/2008/layout/LinedList"/>
    <dgm:cxn modelId="{87F984BF-1EFA-48A2-B47E-E09369595DA1}" type="presParOf" srcId="{F5FA72C4-6E36-4093-B737-A90140EE1467}" destId="{D67E8CBB-B5B2-4B30-B28A-B139D692668B}"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E4B3C-34F7-4B5E-83A2-2CF3F0CBDB1C}">
      <dsp:nvSpPr>
        <dsp:cNvPr id="0" name=""/>
        <dsp:cNvSpPr/>
      </dsp:nvSpPr>
      <dsp:spPr>
        <a:xfrm>
          <a:off x="792081" y="1296146"/>
          <a:ext cx="2579440" cy="2434604"/>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4FCC8-93D0-4B88-BF50-773CFC776BD8}">
      <dsp:nvSpPr>
        <dsp:cNvPr id="0" name=""/>
        <dsp:cNvSpPr/>
      </dsp:nvSpPr>
      <dsp:spPr>
        <a:xfrm>
          <a:off x="1512174" y="2376264"/>
          <a:ext cx="1224568" cy="6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lumMod val="75000"/>
                  <a:lumOff val="25000"/>
                </a:schemeClr>
              </a:solidFill>
            </a:rPr>
            <a:t>OID</a:t>
          </a:r>
          <a:r>
            <a:rPr lang="en-GB" sz="3800" kern="1200" dirty="0">
              <a:solidFill>
                <a:schemeClr val="tx1">
                  <a:lumMod val="75000"/>
                  <a:lumOff val="25000"/>
                </a:schemeClr>
              </a:solidFill>
            </a:rPr>
            <a:t> </a:t>
          </a:r>
        </a:p>
      </dsp:txBody>
      <dsp:txXfrm>
        <a:off x="1512174" y="2376264"/>
        <a:ext cx="1224568" cy="612211"/>
      </dsp:txXfrm>
    </dsp:sp>
    <dsp:sp modelId="{17B8C3A9-6DD4-4557-B986-38B03DD007F3}">
      <dsp:nvSpPr>
        <dsp:cNvPr id="0" name=""/>
        <dsp:cNvSpPr/>
      </dsp:nvSpPr>
      <dsp:spPr>
        <a:xfrm>
          <a:off x="432040" y="2880326"/>
          <a:ext cx="2141681" cy="2173090"/>
        </a:xfrm>
        <a:prstGeom prst="blockArc">
          <a:avLst>
            <a:gd name="adj1" fmla="val 0"/>
            <a:gd name="adj2" fmla="val 18900000"/>
            <a:gd name="adj3" fmla="val 1274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A9793-2CB8-43E6-84E0-B64ACCD8BF46}">
      <dsp:nvSpPr>
        <dsp:cNvPr id="0" name=""/>
        <dsp:cNvSpPr/>
      </dsp:nvSpPr>
      <dsp:spPr>
        <a:xfrm>
          <a:off x="747664" y="3734568"/>
          <a:ext cx="1628602" cy="6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entury Gothic" panose="020B0502020202020204" pitchFamily="34" charset="0"/>
            </a:rPr>
            <a:t>Web form</a:t>
          </a:r>
        </a:p>
      </dsp:txBody>
      <dsp:txXfrm>
        <a:off x="747664" y="3734568"/>
        <a:ext cx="1628602" cy="612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E2BFF-B353-4CE0-997E-CEC04BF8FDC3}">
      <dsp:nvSpPr>
        <dsp:cNvPr id="0" name=""/>
        <dsp:cNvSpPr/>
      </dsp:nvSpPr>
      <dsp:spPr>
        <a:xfrm>
          <a:off x="0" y="0"/>
          <a:ext cx="47525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1FB72-D923-4AF1-91C4-3E5399339036}">
      <dsp:nvSpPr>
        <dsp:cNvPr id="0" name=""/>
        <dsp:cNvSpPr/>
      </dsp:nvSpPr>
      <dsp:spPr>
        <a:xfrm>
          <a:off x="0" y="2390"/>
          <a:ext cx="137064" cy="489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GB" sz="500" kern="1200" dirty="0"/>
        </a:p>
      </dsp:txBody>
      <dsp:txXfrm>
        <a:off x="0" y="2390"/>
        <a:ext cx="137064" cy="4891762"/>
      </dsp:txXfrm>
    </dsp:sp>
    <dsp:sp modelId="{71F24AEF-3CA5-492A-B186-AAAAA6752E74}">
      <dsp:nvSpPr>
        <dsp:cNvPr id="0" name=""/>
        <dsp:cNvSpPr/>
      </dsp:nvSpPr>
      <dsp:spPr>
        <a:xfrm>
          <a:off x="205219" y="78824"/>
          <a:ext cx="4543693"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kern="1200" dirty="0">
              <a:solidFill>
                <a:schemeClr val="tx1"/>
              </a:solidFill>
              <a:latin typeface="+mn-lt"/>
            </a:rPr>
            <a:t>Αλλαγές στα στοιχεία ενός οργανισμού γίνονται μόνο στο </a:t>
          </a:r>
          <a:r>
            <a:rPr lang="en-GB" sz="2200" b="0" kern="1200" dirty="0">
              <a:solidFill>
                <a:schemeClr val="tx1"/>
              </a:solidFill>
              <a:latin typeface="+mn-lt"/>
            </a:rPr>
            <a:t>ORS</a:t>
          </a:r>
          <a:r>
            <a:rPr lang="el-GR" sz="2200" b="0" kern="1200" dirty="0">
              <a:solidFill>
                <a:schemeClr val="tx1"/>
              </a:solidFill>
              <a:latin typeface="+mn-lt"/>
            </a:rPr>
            <a:t> – </a:t>
          </a:r>
          <a:r>
            <a:rPr lang="el-GR" sz="2000" b="0" kern="1200" dirty="0">
              <a:solidFill>
                <a:schemeClr val="tx1"/>
              </a:solidFill>
              <a:latin typeface="+mn-lt"/>
            </a:rPr>
            <a:t>Η αίτηση αντλεί τα στοιχεία από το </a:t>
          </a:r>
          <a:r>
            <a:rPr lang="en-GB" sz="2000" b="0" kern="1200" dirty="0">
              <a:solidFill>
                <a:schemeClr val="tx1"/>
              </a:solidFill>
              <a:latin typeface="+mn-lt"/>
            </a:rPr>
            <a:t>ORS</a:t>
          </a:r>
        </a:p>
      </dsp:txBody>
      <dsp:txXfrm>
        <a:off x="205219" y="78824"/>
        <a:ext cx="4543693" cy="1528675"/>
      </dsp:txXfrm>
    </dsp:sp>
    <dsp:sp modelId="{10D3E372-0D55-4CBD-BC50-0063ED593A1F}">
      <dsp:nvSpPr>
        <dsp:cNvPr id="0" name=""/>
        <dsp:cNvSpPr/>
      </dsp:nvSpPr>
      <dsp:spPr>
        <a:xfrm>
          <a:off x="216015" y="1224136"/>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4C1B2-F673-4B4B-9355-7250531455F7}">
      <dsp:nvSpPr>
        <dsp:cNvPr id="0" name=""/>
        <dsp:cNvSpPr/>
      </dsp:nvSpPr>
      <dsp:spPr>
        <a:xfrm>
          <a:off x="211140" y="1296139"/>
          <a:ext cx="3566786"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kern="1200" dirty="0">
              <a:latin typeface="+mn-lt"/>
            </a:rPr>
            <a:t>Προηγούμενη εγγραφή του ίδιου οργανισμού δεν μπορεί να διαγραφεί </a:t>
          </a:r>
          <a:endParaRPr lang="en-GB" sz="2200" b="0" kern="1200" dirty="0">
            <a:latin typeface="+mn-lt"/>
          </a:endParaRPr>
        </a:p>
      </dsp:txBody>
      <dsp:txXfrm>
        <a:off x="211140" y="1296139"/>
        <a:ext cx="3566786" cy="1528675"/>
      </dsp:txXfrm>
    </dsp:sp>
    <dsp:sp modelId="{248EEF0C-2713-4843-9C8D-833E1788295C}">
      <dsp:nvSpPr>
        <dsp:cNvPr id="0" name=""/>
        <dsp:cNvSpPr/>
      </dsp:nvSpPr>
      <dsp:spPr>
        <a:xfrm>
          <a:off x="216015" y="2520280"/>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C3994-52BF-436A-8C4D-1D7C8BA823D6}">
      <dsp:nvSpPr>
        <dsp:cNvPr id="0" name=""/>
        <dsp:cNvSpPr/>
      </dsp:nvSpPr>
      <dsp:spPr>
        <a:xfrm>
          <a:off x="216027" y="2664289"/>
          <a:ext cx="3926532"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latin typeface="+mn-lt"/>
            </a:rPr>
            <a:t>Οι Εθνικές Υπηρεσίες πραγματοποιούν έλεγχο για την ορθότητα των στοιχείων και αρχείων που παρέχονται μέσω του </a:t>
          </a:r>
          <a:r>
            <a:rPr lang="en-GB" sz="2200" kern="1200" dirty="0">
              <a:latin typeface="+mn-lt"/>
            </a:rPr>
            <a:t>ORS</a:t>
          </a:r>
          <a:r>
            <a:rPr lang="el-GR" sz="2200" kern="1200" dirty="0">
              <a:latin typeface="+mn-lt"/>
            </a:rPr>
            <a:t> και προχωρούν σε επικύρωση του οργανισμού</a:t>
          </a:r>
          <a:endParaRPr lang="en-GB" sz="2200" kern="1200" dirty="0">
            <a:latin typeface="+mn-lt"/>
          </a:endParaRPr>
        </a:p>
      </dsp:txBody>
      <dsp:txXfrm>
        <a:off x="216027" y="2664289"/>
        <a:ext cx="3926532" cy="1528675"/>
      </dsp:txXfrm>
    </dsp:sp>
    <dsp:sp modelId="{40658990-2B01-4689-9CEC-154D7045AA7B}">
      <dsp:nvSpPr>
        <dsp:cNvPr id="0" name=""/>
        <dsp:cNvSpPr/>
      </dsp:nvSpPr>
      <dsp:spPr>
        <a:xfrm>
          <a:off x="216015" y="4896544"/>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275" cy="4967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6" y="2"/>
            <a:ext cx="2946275" cy="496751"/>
          </a:xfrm>
          <a:prstGeom prst="rect">
            <a:avLst/>
          </a:prstGeom>
        </p:spPr>
        <p:txBody>
          <a:bodyPr vert="horz" lIns="91440" tIns="45720" rIns="91440" bIns="45720" rtlCol="0"/>
          <a:lstStyle>
            <a:lvl1pPr algn="r">
              <a:defRPr sz="1200"/>
            </a:lvl1pPr>
          </a:lstStyle>
          <a:p>
            <a:fld id="{75FE1BE7-F90D-4ED2-9596-F4B3E3C3EE34}" type="datetimeFigureOut">
              <a:rPr lang="en-GB" smtClean="0"/>
              <a:t>09/12/2024</a:t>
            </a:fld>
            <a:endParaRPr lang="en-GB"/>
          </a:p>
        </p:txBody>
      </p:sp>
      <p:sp>
        <p:nvSpPr>
          <p:cNvPr id="4" name="Footer Placeholder 3"/>
          <p:cNvSpPr>
            <a:spLocks noGrp="1"/>
          </p:cNvSpPr>
          <p:nvPr>
            <p:ph type="ftr" sz="quarter" idx="2"/>
          </p:nvPr>
        </p:nvSpPr>
        <p:spPr>
          <a:xfrm>
            <a:off x="4" y="9429781"/>
            <a:ext cx="2946275" cy="4967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6" y="9429781"/>
            <a:ext cx="2946275" cy="4967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275" cy="4967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6" y="2"/>
            <a:ext cx="2946275" cy="496751"/>
          </a:xfrm>
          <a:prstGeom prst="rect">
            <a:avLst/>
          </a:prstGeom>
        </p:spPr>
        <p:txBody>
          <a:bodyPr vert="horz" lIns="91440" tIns="45720" rIns="91440" bIns="45720" rtlCol="0"/>
          <a:lstStyle>
            <a:lvl1pPr algn="r">
              <a:defRPr sz="1200"/>
            </a:lvl1pPr>
          </a:lstStyle>
          <a:p>
            <a:fld id="{D04FA4B2-6F26-4105-8AFC-37E9ED71A066}" type="datetimeFigureOut">
              <a:rPr lang="en-GB" smtClean="0"/>
              <a:t>09/12/2024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16587"/>
            <a:ext cx="5436909" cy="4467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29781"/>
            <a:ext cx="2946275" cy="4967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6" y="9429781"/>
            <a:ext cx="2946275" cy="4967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GB" sz="1200"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61</a:t>
            </a:fld>
            <a:endParaRPr lang="en-US" altLang="en-US" dirty="0"/>
          </a:p>
        </p:txBody>
      </p:sp>
    </p:spTree>
    <p:extLst>
      <p:ext uri="{BB962C8B-B14F-4D97-AF65-F5344CB8AC3E}">
        <p14:creationId xmlns:p14="http://schemas.microsoft.com/office/powerpoint/2010/main" val="175273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GB" sz="1200"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62</a:t>
            </a:fld>
            <a:endParaRPr lang="en-US" altLang="en-US" dirty="0"/>
          </a:p>
        </p:txBody>
      </p:sp>
    </p:spTree>
    <p:extLst>
      <p:ext uri="{BB962C8B-B14F-4D97-AF65-F5344CB8AC3E}">
        <p14:creationId xmlns:p14="http://schemas.microsoft.com/office/powerpoint/2010/main" val="23240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266446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86</a:t>
            </a:fld>
            <a:endParaRPr lang="en-GB"/>
          </a:p>
        </p:txBody>
      </p:sp>
    </p:spTree>
    <p:extLst>
      <p:ext uri="{BB962C8B-B14F-4D97-AF65-F5344CB8AC3E}">
        <p14:creationId xmlns:p14="http://schemas.microsoft.com/office/powerpoint/2010/main" val="221326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87</a:t>
            </a:fld>
            <a:endParaRPr lang="en-GB"/>
          </a:p>
        </p:txBody>
      </p:sp>
    </p:spTree>
    <p:extLst>
      <p:ext uri="{BB962C8B-B14F-4D97-AF65-F5344CB8AC3E}">
        <p14:creationId xmlns:p14="http://schemas.microsoft.com/office/powerpoint/2010/main" val="183014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91</a:t>
            </a:fld>
            <a:endParaRPr lang="en-GB"/>
          </a:p>
        </p:txBody>
      </p:sp>
    </p:spTree>
    <p:extLst>
      <p:ext uri="{BB962C8B-B14F-4D97-AF65-F5344CB8AC3E}">
        <p14:creationId xmlns:p14="http://schemas.microsoft.com/office/powerpoint/2010/main" val="144177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111</a:t>
            </a:fld>
            <a:endParaRPr lang="en-GB"/>
          </a:p>
        </p:txBody>
      </p:sp>
    </p:spTree>
    <p:extLst>
      <p:ext uri="{BB962C8B-B14F-4D97-AF65-F5344CB8AC3E}">
        <p14:creationId xmlns:p14="http://schemas.microsoft.com/office/powerpoint/2010/main" val="487402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113</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119</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120</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a:t>
            </a:fld>
            <a:endParaRPr lang="en-GB"/>
          </a:p>
        </p:txBody>
      </p:sp>
    </p:spTree>
    <p:extLst>
      <p:ext uri="{BB962C8B-B14F-4D97-AF65-F5344CB8AC3E}">
        <p14:creationId xmlns:p14="http://schemas.microsoft.com/office/powerpoint/2010/main" val="295288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130</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364228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131207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372655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a:t>
            </a:fld>
            <a:endParaRPr lang="en-GB"/>
          </a:p>
        </p:txBody>
      </p:sp>
    </p:spTree>
    <p:extLst>
      <p:ext uri="{BB962C8B-B14F-4D97-AF65-F5344CB8AC3E}">
        <p14:creationId xmlns:p14="http://schemas.microsoft.com/office/powerpoint/2010/main" val="266416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a:t>
            </a:fld>
            <a:endParaRPr lang="en-GB"/>
          </a:p>
        </p:txBody>
      </p:sp>
    </p:spTree>
    <p:extLst>
      <p:ext uri="{BB962C8B-B14F-4D97-AF65-F5344CB8AC3E}">
        <p14:creationId xmlns:p14="http://schemas.microsoft.com/office/powerpoint/2010/main" val="127056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86947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362538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22321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03570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02356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09/12/2024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09/12/2024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09/12/2024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09/12/2024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589689" y="4807938"/>
            <a:ext cx="1536376" cy="13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0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10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10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10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11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11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11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11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1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11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hyperlink" Target="https://ec.europa.eu/programmes/erasmus-plus/resources/documents/erasmus-programme-guide-2021_en" TargetMode="External"/><Relationship Id="rId1" Type="http://schemas.openxmlformats.org/officeDocument/2006/relationships/slideLayout" Target="../slideLayouts/slideLayout7.xml"/><Relationship Id="rId4" Type="http://schemas.openxmlformats.org/officeDocument/2006/relationships/hyperlink" Target="https://ec.europa.eu/programmes/erasmus-plus/programme-guide/part-c_en"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mailto:sleonidou@llp.org.cy" TargetMode="External"/><Relationship Id="rId2" Type="http://schemas.openxmlformats.org/officeDocument/2006/relationships/hyperlink" Target="mailto:pstavrou@idep.org.cy" TargetMode="External"/><Relationship Id="rId1" Type="http://schemas.openxmlformats.org/officeDocument/2006/relationships/slideLayout" Target="../slideLayouts/slideLayout7.xml"/><Relationship Id="rId4" Type="http://schemas.openxmlformats.org/officeDocument/2006/relationships/image" Target="../media/image1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_e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diavioumathisis/" TargetMode="External"/><Relationship Id="rId2" Type="http://schemas.openxmlformats.org/officeDocument/2006/relationships/hyperlink" Target="http://www.erasmusplus.cy/tcallp" TargetMode="External"/><Relationship Id="rId1" Type="http://schemas.openxmlformats.org/officeDocument/2006/relationships/slideLayout" Target="../slideLayouts/slideLayout7.xml"/><Relationship Id="rId4" Type="http://schemas.openxmlformats.org/officeDocument/2006/relationships/hyperlink" Target="https://ec.europa.eu/programmes/erasmus-plus/projec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hyperlink" Target="http://www.erasmusplus.cy/uploadfiles/IDEP/Aitiseis/EU_Login_Guide.pdf"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erasmusplus.cy/uploadfiles/IDEP/Aitiseis/EU_Login_Guide.pdf" TargetMode="External"/><Relationship Id="rId2" Type="http://schemas.openxmlformats.org/officeDocument/2006/relationships/hyperlink" Target="https://webgate.ec.europa.eu/erasmus-esc/index/"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erasmusplus.cy/uploadfiles/IDEP/Aitiseis/EU_Login_Guide.pdf"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ebgate.ec.europa.eu/cas/eim/external/register.cgi"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moec.gov.cy/schools_info.html"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ebgate.ec.europa.eu/erasmus-esc"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erasmusplus.cy/uploadfiles/IDEP/Aitiseis/2015/legEnt_public_el.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ec.europa.eu/info/sites/info/files/about_the_european_commission/eu_budget/legent_privcomp_en.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ec.europa.eu/info/sites/info/files/about_the_european_commission/eu_budget/fich_sign_ba_gb_en_0.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https://webgate.ec.europa.eu/fpfis/wikis/display/NAITDOC/OID+How+to+register+an+organisation" TargetMode="External"/><Relationship Id="rId2" Type="http://schemas.openxmlformats.org/officeDocument/2006/relationships/hyperlink" Target="https://webgate.ec.europa.eu/fpfis/wikis/display/NAITDOC/OID+How+to+search+for+organisations" TargetMode="External"/><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hyperlink" Target="https://webgate.ec.europa.eu/fpfis/wikis/display/NAITDOC/My+Contac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g"/></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4499992" y="260648"/>
            <a:ext cx="4536504" cy="1384995"/>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endParaRPr lang="el-GR" altLang="en-US" sz="2800" u="none" dirty="0">
              <a:solidFill>
                <a:schemeClr val="tx1">
                  <a:lumMod val="75000"/>
                  <a:lumOff val="25000"/>
                </a:schemeClr>
              </a:solidFill>
              <a:latin typeface="+mn-lt"/>
            </a:endParaRPr>
          </a:p>
          <a:p>
            <a:pPr algn="ctr"/>
            <a:r>
              <a:rPr lang="en-US" altLang="en-US" sz="2800" b="1" u="none" dirty="0">
                <a:solidFill>
                  <a:schemeClr val="tx1">
                    <a:lumMod val="75000"/>
                    <a:lumOff val="25000"/>
                  </a:schemeClr>
                </a:solidFill>
                <a:latin typeface="+mn-lt"/>
              </a:rPr>
              <a:t> </a:t>
            </a:r>
            <a:r>
              <a:rPr lang="el-GR" altLang="en-US" sz="2800" b="1" u="none" dirty="0">
                <a:solidFill>
                  <a:schemeClr val="tx1">
                    <a:lumMod val="75000"/>
                    <a:lumOff val="25000"/>
                  </a:schemeClr>
                </a:solidFill>
                <a:latin typeface="+mn-lt"/>
              </a:rPr>
              <a:t> </a:t>
            </a:r>
          </a:p>
          <a:p>
            <a:pPr marL="0" indent="0" algn="r">
              <a:buFontTx/>
              <a:buNone/>
            </a:pPr>
            <a:endParaRPr lang="el-GR" altLang="en-US" sz="2800" b="1" dirty="0">
              <a:solidFill>
                <a:schemeClr val="tx1">
                  <a:lumMod val="75000"/>
                  <a:lumOff val="25000"/>
                </a:schemeClr>
              </a:solidFill>
              <a:latin typeface="+mn-lt"/>
            </a:endParaRPr>
          </a:p>
        </p:txBody>
      </p:sp>
      <p:pic>
        <p:nvPicPr>
          <p:cNvPr id="1026" name="Picture 2" descr="http://www.erasmusplus.cy/imagefiles/er_main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20888"/>
            <a:ext cx="1962150" cy="3429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descr="Image result for Pictures for Erasm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389461" y="1728390"/>
            <a:ext cx="8541700" cy="1431161"/>
          </a:xfrm>
          <a:prstGeom prst="rect">
            <a:avLst/>
          </a:prstGeom>
        </p:spPr>
        <p:txBody>
          <a:bodyPr wrap="square">
            <a:spAutoFit/>
          </a:bodyPr>
          <a:lstStyle/>
          <a:p>
            <a:pPr algn="ctr"/>
            <a:r>
              <a:rPr lang="el-GR" altLang="en-US" sz="2900" b="1" dirty="0">
                <a:solidFill>
                  <a:srgbClr val="01A6C7"/>
                </a:solidFill>
              </a:rPr>
              <a:t>Συμπράξεις Συνεργασίας σε όλους τους τομείς Εκπαίδευσης και Κατάρτισης </a:t>
            </a:r>
          </a:p>
          <a:p>
            <a:pPr algn="ctr"/>
            <a:r>
              <a:rPr lang="el-GR" altLang="en-US" sz="2900" b="1" dirty="0">
                <a:solidFill>
                  <a:srgbClr val="01A6C7"/>
                </a:solidFill>
              </a:rPr>
              <a:t>(ΚΑ220-</a:t>
            </a:r>
            <a:r>
              <a:rPr lang="en-US" altLang="en-US" sz="2900" b="1" dirty="0">
                <a:solidFill>
                  <a:srgbClr val="01A6C7"/>
                </a:solidFill>
              </a:rPr>
              <a:t>SCH</a:t>
            </a:r>
            <a:r>
              <a:rPr lang="el-GR" altLang="en-US" sz="2900" b="1" dirty="0">
                <a:solidFill>
                  <a:srgbClr val="01A6C7"/>
                </a:solidFill>
              </a:rPr>
              <a:t>, ΚΑ2</a:t>
            </a:r>
            <a:r>
              <a:rPr lang="en-US" altLang="en-US" sz="2900" b="1" dirty="0">
                <a:solidFill>
                  <a:srgbClr val="01A6C7"/>
                </a:solidFill>
              </a:rPr>
              <a:t>20-VET</a:t>
            </a:r>
            <a:r>
              <a:rPr lang="el-GR" altLang="en-US" sz="2900" b="1" dirty="0">
                <a:solidFill>
                  <a:srgbClr val="01A6C7"/>
                </a:solidFill>
              </a:rPr>
              <a:t>, ΚΑ2</a:t>
            </a:r>
            <a:r>
              <a:rPr lang="en-US" altLang="en-US" sz="2900" b="1" dirty="0">
                <a:solidFill>
                  <a:srgbClr val="01A6C7"/>
                </a:solidFill>
              </a:rPr>
              <a:t>20-HED</a:t>
            </a:r>
            <a:r>
              <a:rPr lang="el-GR" altLang="en-US" sz="2900" b="1" dirty="0">
                <a:solidFill>
                  <a:srgbClr val="01A6C7"/>
                </a:solidFill>
              </a:rPr>
              <a:t>, ΚΑ2</a:t>
            </a:r>
            <a:r>
              <a:rPr lang="en-US" altLang="en-US" sz="2900" b="1" dirty="0">
                <a:solidFill>
                  <a:srgbClr val="01A6C7"/>
                </a:solidFill>
              </a:rPr>
              <a:t>20-ADU</a:t>
            </a:r>
            <a:r>
              <a:rPr lang="el-GR" altLang="en-US" sz="2900" b="1" dirty="0">
                <a:solidFill>
                  <a:srgbClr val="01A6C7"/>
                </a:solidFill>
              </a:rPr>
              <a:t>)</a:t>
            </a:r>
          </a:p>
        </p:txBody>
      </p:sp>
      <p:sp>
        <p:nvSpPr>
          <p:cNvPr id="5" name="Rectangle 4"/>
          <p:cNvSpPr/>
          <p:nvPr/>
        </p:nvSpPr>
        <p:spPr>
          <a:xfrm>
            <a:off x="5076056" y="1802671"/>
            <a:ext cx="4788023" cy="369332"/>
          </a:xfrm>
          <a:prstGeom prst="rect">
            <a:avLst/>
          </a:prstGeom>
        </p:spPr>
        <p:txBody>
          <a:bodyPr wrap="square">
            <a:spAutoFit/>
          </a:bodyPr>
          <a:lstStyle/>
          <a:p>
            <a:pPr algn="ctr"/>
            <a:r>
              <a:rPr lang="en-US" altLang="en-US" dirty="0">
                <a:solidFill>
                  <a:schemeClr val="tx1">
                    <a:lumMod val="75000"/>
                    <a:lumOff val="25000"/>
                  </a:schemeClr>
                </a:solidFill>
              </a:rPr>
              <a:t> </a:t>
            </a:r>
            <a:endParaRPr lang="el-GR" altLang="en-US" sz="2800" dirty="0">
              <a:solidFill>
                <a:srgbClr val="01A6C7"/>
              </a:solidFill>
            </a:endParaRPr>
          </a:p>
        </p:txBody>
      </p:sp>
      <p:sp>
        <p:nvSpPr>
          <p:cNvPr id="6" name="Rectangle 5"/>
          <p:cNvSpPr/>
          <p:nvPr/>
        </p:nvSpPr>
        <p:spPr>
          <a:xfrm>
            <a:off x="307975" y="128792"/>
            <a:ext cx="8656513" cy="1384995"/>
          </a:xfrm>
          <a:prstGeom prst="rect">
            <a:avLst/>
          </a:prstGeom>
        </p:spPr>
        <p:txBody>
          <a:bodyPr wrap="square">
            <a:spAutoFit/>
          </a:bodyPr>
          <a:lstStyle/>
          <a:p>
            <a:pPr marL="95250" indent="-95250" algn="ctr">
              <a:tabLst>
                <a:tab pos="1071563" algn="l"/>
              </a:tabLst>
            </a:pPr>
            <a:r>
              <a:rPr lang="el-GR" altLang="en-US" sz="2700" b="1" dirty="0"/>
              <a:t>Ημερίδα Παροχής Οδηγιών Για Συμπλήρωση και Υποβολή Αιτήσεων</a:t>
            </a:r>
          </a:p>
          <a:p>
            <a:pPr marL="95250" indent="-95250" algn="ctr">
              <a:tabLst>
                <a:tab pos="1071563" algn="l"/>
              </a:tabLst>
            </a:pPr>
            <a:r>
              <a:rPr lang="en-US" altLang="en-US" sz="2800" b="1" dirty="0">
                <a:solidFill>
                  <a:schemeClr val="tx1">
                    <a:lumMod val="75000"/>
                    <a:lumOff val="25000"/>
                  </a:schemeClr>
                </a:solidFill>
              </a:rPr>
              <a:t>12 </a:t>
            </a:r>
            <a:r>
              <a:rPr lang="el-GR" altLang="en-US" sz="2800" b="1" dirty="0">
                <a:solidFill>
                  <a:schemeClr val="tx1">
                    <a:lumMod val="75000"/>
                    <a:lumOff val="25000"/>
                  </a:schemeClr>
                </a:solidFill>
              </a:rPr>
              <a:t>Απριλίου 2021 </a:t>
            </a:r>
            <a:r>
              <a:rPr lang="el-GR" altLang="en-US" sz="3000" b="1" dirty="0">
                <a:solidFill>
                  <a:schemeClr val="tx1">
                    <a:lumMod val="75000"/>
                    <a:lumOff val="25000"/>
                  </a:schemeClr>
                </a:solidFill>
              </a:rPr>
              <a:t>                                              </a:t>
            </a:r>
          </a:p>
        </p:txBody>
      </p:sp>
      <p:sp>
        <p:nvSpPr>
          <p:cNvPr id="7" name="Rectangle 6"/>
          <p:cNvSpPr/>
          <p:nvPr/>
        </p:nvSpPr>
        <p:spPr>
          <a:xfrm>
            <a:off x="184626" y="5373216"/>
            <a:ext cx="5011057" cy="646331"/>
          </a:xfrm>
          <a:prstGeom prst="rect">
            <a:avLst/>
          </a:prstGeom>
        </p:spPr>
        <p:txBody>
          <a:bodyPr wrap="square">
            <a:spAutoFit/>
          </a:bodyPr>
          <a:lstStyle/>
          <a:p>
            <a:r>
              <a:rPr lang="el-GR" altLang="en-US" b="1" dirty="0">
                <a:solidFill>
                  <a:schemeClr val="tx1">
                    <a:lumMod val="75000"/>
                    <a:lumOff val="25000"/>
                  </a:schemeClr>
                </a:solidFill>
              </a:rPr>
              <a:t>Στέλλα </a:t>
            </a:r>
            <a:r>
              <a:rPr lang="el-GR" altLang="en-US" b="1" dirty="0" err="1">
                <a:solidFill>
                  <a:schemeClr val="tx1">
                    <a:lumMod val="75000"/>
                    <a:lumOff val="25000"/>
                  </a:schemeClr>
                </a:solidFill>
              </a:rPr>
              <a:t>Λεωνίδου</a:t>
            </a:r>
            <a:endParaRPr lang="el-GR" altLang="en-US" b="1" dirty="0">
              <a:solidFill>
                <a:schemeClr val="tx1">
                  <a:lumMod val="75000"/>
                  <a:lumOff val="25000"/>
                </a:schemeClr>
              </a:solidFill>
            </a:endParaRPr>
          </a:p>
          <a:p>
            <a:r>
              <a:rPr lang="el-GR" altLang="en-US" dirty="0">
                <a:solidFill>
                  <a:schemeClr val="tx1">
                    <a:lumMod val="75000"/>
                    <a:lumOff val="25000"/>
                  </a:schemeClr>
                </a:solidFill>
              </a:rPr>
              <a:t>Συντονίστρια Βασικής Δράσης 2</a:t>
            </a:r>
            <a:endParaRPr lang="en-US" altLang="en-US" dirty="0">
              <a:solidFill>
                <a:schemeClr val="tx1">
                  <a:lumMod val="75000"/>
                  <a:lumOff val="25000"/>
                </a:schemeClr>
              </a:solidFill>
            </a:endParaRPr>
          </a:p>
        </p:txBody>
      </p:sp>
      <p:pic>
        <p:nvPicPr>
          <p:cNvPr id="2" name="Picture 2" descr="Apply Online — GSL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139" y="3159463"/>
            <a:ext cx="3096344" cy="247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0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780928"/>
            <a:ext cx="6632128" cy="304698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Συνεργασίας</a:t>
            </a:r>
          </a:p>
          <a:p>
            <a:pPr algn="ctr"/>
            <a:endParaRPr lang="el-GR" sz="2800" b="1" dirty="0">
              <a:solidFill>
                <a:srgbClr val="0070C0"/>
              </a:solidFill>
            </a:endParaRPr>
          </a:p>
          <a:p>
            <a:pPr algn="ctr"/>
            <a:r>
              <a:rPr lang="el-GR" sz="3400" b="1" dirty="0">
                <a:solidFill>
                  <a:srgbClr val="0070C0"/>
                </a:solidFill>
              </a:rPr>
              <a:t>ΒΑΣΙΚΕΣ ΠΛΗΡΟΦΟΡΙΕΣ ΓΙΑ ΤΗ ΔΡΑΣΗ</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9703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5" y="1455817"/>
            <a:ext cx="9043190" cy="2084834"/>
          </a:xfrm>
          <a:prstGeom prst="rect">
            <a:avLst/>
          </a:prstGeom>
        </p:spPr>
      </p:pic>
      <p:sp>
        <p:nvSpPr>
          <p:cNvPr id="3" name="Rectangle 2">
            <a:extLst>
              <a:ext uri="{FF2B5EF4-FFF2-40B4-BE49-F238E27FC236}">
                <a16:creationId xmlns:a16="http://schemas.microsoft.com/office/drawing/2014/main" id="{EAD2E289-9A30-4BA3-AB95-8F806279DE2F}"/>
              </a:ext>
            </a:extLst>
          </p:cNvPr>
          <p:cNvSpPr/>
          <p:nvPr/>
        </p:nvSpPr>
        <p:spPr>
          <a:xfrm>
            <a:off x="-12923" y="260648"/>
            <a:ext cx="9001000" cy="1138773"/>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MANAGEMENT (2/</a:t>
            </a:r>
            <a:r>
              <a:rPr lang="el-GR" sz="2800" b="1" dirty="0">
                <a:solidFill>
                  <a:srgbClr val="0070C0"/>
                </a:solidFill>
                <a:latin typeface="Century Gothic" panose="020B0502020202020204" pitchFamily="34" charset="0"/>
              </a:rPr>
              <a:t>5</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TRANSNATIONAL PROJECT MEETINGS &amp; TRANSNATIONAL PROJECT MEETINGS BUDGET</a:t>
            </a:r>
          </a:p>
        </p:txBody>
      </p:sp>
      <p:sp>
        <p:nvSpPr>
          <p:cNvPr id="4" name="TextBox 3"/>
          <p:cNvSpPr txBox="1"/>
          <p:nvPr/>
        </p:nvSpPr>
        <p:spPr>
          <a:xfrm>
            <a:off x="179512" y="2579216"/>
            <a:ext cx="8496944" cy="1692771"/>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Αριθμός διακρατικών συναντήσεων</a:t>
            </a:r>
          </a:p>
          <a:p>
            <a:pPr marL="171450" indent="-171450">
              <a:buFont typeface="Wingdings" panose="05000000000000000000" pitchFamily="2" charset="2"/>
              <a:buChar char="§"/>
            </a:pPr>
            <a:r>
              <a:rPr lang="el-GR" sz="1300" b="1" dirty="0">
                <a:solidFill>
                  <a:srgbClr val="00B050"/>
                </a:solidFill>
              </a:rPr>
              <a:t>Συμμετέχοντες από κάθε οργανισμό</a:t>
            </a:r>
            <a:endParaRPr lang="en-GB" sz="1300" b="1" dirty="0">
              <a:solidFill>
                <a:srgbClr val="00B050"/>
              </a:solidFill>
            </a:endParaRPr>
          </a:p>
          <a:p>
            <a:pPr marL="171450" indent="-171450">
              <a:buFont typeface="Wingdings" panose="05000000000000000000" pitchFamily="2" charset="2"/>
              <a:buChar char="§"/>
            </a:pPr>
            <a:r>
              <a:rPr lang="el-GR" sz="1300" b="1" dirty="0">
                <a:solidFill>
                  <a:srgbClr val="00B050"/>
                </a:solidFill>
              </a:rPr>
              <a:t>Χώρα Υποδοχής: Μπορεί να μην είναι η χώρα στην οποία εδρεύει ο διοργανωτής-εταίρος. Γενικότερα, δεν είναι υποχρεωτικό ο κάθε εταίρος να φιλοξενήσει/διοργανώσει μία διακρατική συνάντηση για το Σχέδιο.</a:t>
            </a:r>
          </a:p>
          <a:p>
            <a:pPr marL="171450" indent="-171450">
              <a:buFont typeface="Wingdings" panose="05000000000000000000" pitchFamily="2" charset="2"/>
              <a:buChar char="§"/>
            </a:pPr>
            <a:r>
              <a:rPr lang="el-GR" sz="1300" b="1" dirty="0">
                <a:solidFill>
                  <a:srgbClr val="00B050"/>
                </a:solidFill>
              </a:rPr>
              <a:t>Στόχοι/Αποτελέσματα συνάντησης και πώς συμβάλλουν στην υλοποίηση των γενικών στόχων του Σχεδίου</a:t>
            </a:r>
          </a:p>
          <a:p>
            <a:pPr marL="171450" indent="-171450">
              <a:buFont typeface="Wingdings" panose="05000000000000000000" pitchFamily="2" charset="2"/>
              <a:buChar char="§"/>
            </a:pPr>
            <a:r>
              <a:rPr lang="el-GR" sz="1300" b="1" dirty="0">
                <a:solidFill>
                  <a:srgbClr val="00B050"/>
                </a:solidFill>
              </a:rPr>
              <a:t>Εάν οι συναντήσεις θα γίνονται με τη συμμετοχή ατόμων με μειωμένες ευκαιρίες μάθησης, θα πρέπει να γίνεται αναφορά στον </a:t>
            </a:r>
            <a:r>
              <a:rPr lang="el-GR" sz="1300" b="1" dirty="0" err="1">
                <a:solidFill>
                  <a:srgbClr val="00B050"/>
                </a:solidFill>
              </a:rPr>
              <a:t>προσβάσιμο</a:t>
            </a:r>
            <a:r>
              <a:rPr lang="el-GR" sz="1300" b="1" dirty="0">
                <a:solidFill>
                  <a:srgbClr val="00B050"/>
                </a:solidFill>
              </a:rPr>
              <a:t> και συμπεριληπτικό τους χαρακτήρα.</a:t>
            </a:r>
          </a:p>
          <a:p>
            <a:r>
              <a:rPr lang="el-GR" sz="1300" b="1" dirty="0">
                <a:solidFill>
                  <a:srgbClr val="00B050"/>
                </a:solidFill>
              </a:rPr>
              <a:t> </a:t>
            </a:r>
            <a:endParaRPr lang="en-GB" sz="1300" b="1" dirty="0">
              <a:solidFill>
                <a:srgbClr val="00B050"/>
              </a:solidFill>
            </a:endParaRPr>
          </a:p>
        </p:txBody>
      </p:sp>
      <p:pic>
        <p:nvPicPr>
          <p:cNvPr id="5" name="Picture 4"/>
          <p:cNvPicPr>
            <a:picLocks noChangeAspect="1"/>
          </p:cNvPicPr>
          <p:nvPr/>
        </p:nvPicPr>
        <p:blipFill>
          <a:blip r:embed="rId3"/>
          <a:stretch>
            <a:fillRect/>
          </a:stretch>
        </p:blipFill>
        <p:spPr>
          <a:xfrm>
            <a:off x="179512" y="4144962"/>
            <a:ext cx="7010400" cy="533400"/>
          </a:xfrm>
          <a:prstGeom prst="rect">
            <a:avLst/>
          </a:prstGeom>
        </p:spPr>
      </p:pic>
      <p:pic>
        <p:nvPicPr>
          <p:cNvPr id="6" name="Picture 5"/>
          <p:cNvPicPr>
            <a:picLocks noChangeAspect="1"/>
          </p:cNvPicPr>
          <p:nvPr/>
        </p:nvPicPr>
        <p:blipFill>
          <a:blip r:embed="rId4"/>
          <a:stretch>
            <a:fillRect/>
          </a:stretch>
        </p:blipFill>
        <p:spPr>
          <a:xfrm>
            <a:off x="3275856" y="4784168"/>
            <a:ext cx="2016224" cy="445575"/>
          </a:xfrm>
          <a:prstGeom prst="rect">
            <a:avLst/>
          </a:prstGeom>
        </p:spPr>
      </p:pic>
      <p:sp>
        <p:nvSpPr>
          <p:cNvPr id="7" name="TextBox 6"/>
          <p:cNvSpPr txBox="1"/>
          <p:nvPr/>
        </p:nvSpPr>
        <p:spPr>
          <a:xfrm>
            <a:off x="323528" y="4586240"/>
            <a:ext cx="8352928" cy="292388"/>
          </a:xfrm>
          <a:prstGeom prst="rect">
            <a:avLst/>
          </a:prstGeom>
          <a:noFill/>
        </p:spPr>
        <p:txBody>
          <a:bodyPr wrap="square" rtlCol="0">
            <a:spAutoFit/>
          </a:bodyPr>
          <a:lstStyle/>
          <a:p>
            <a:r>
              <a:rPr lang="el-GR" sz="1300" b="1" dirty="0">
                <a:solidFill>
                  <a:srgbClr val="00B050"/>
                </a:solidFill>
              </a:rPr>
              <a:t>1. Για κάθε συνάντηση καταχωρούνται τα εξής: </a:t>
            </a:r>
            <a:r>
              <a:rPr lang="en-GB" sz="1300" b="1" dirty="0">
                <a:solidFill>
                  <a:srgbClr val="00B050"/>
                </a:solidFill>
              </a:rPr>
              <a:t>Leading Organisation, Meeting Title, Country of Venue, Starting Period</a:t>
            </a:r>
          </a:p>
        </p:txBody>
      </p:sp>
      <p:sp>
        <p:nvSpPr>
          <p:cNvPr id="8" name="TextBox 7"/>
          <p:cNvSpPr txBox="1"/>
          <p:nvPr/>
        </p:nvSpPr>
        <p:spPr>
          <a:xfrm>
            <a:off x="311113" y="5207222"/>
            <a:ext cx="8352928" cy="1215717"/>
          </a:xfrm>
          <a:prstGeom prst="rect">
            <a:avLst/>
          </a:prstGeom>
          <a:noFill/>
        </p:spPr>
        <p:txBody>
          <a:bodyPr wrap="square" rtlCol="0">
            <a:spAutoFit/>
          </a:bodyPr>
          <a:lstStyle/>
          <a:p>
            <a:r>
              <a:rPr lang="el-GR" sz="1300" b="1" dirty="0">
                <a:solidFill>
                  <a:srgbClr val="00B050"/>
                </a:solidFill>
              </a:rPr>
              <a:t>3. Πάτημα κουμπιού          </a:t>
            </a:r>
            <a:r>
              <a:rPr lang="en-GB" sz="1300" b="1" dirty="0">
                <a:solidFill>
                  <a:srgbClr val="00B050"/>
                </a:solidFill>
              </a:rPr>
              <a:t> </a:t>
            </a:r>
            <a:r>
              <a:rPr lang="el-GR" sz="1300" b="1" dirty="0">
                <a:solidFill>
                  <a:srgbClr val="00B050"/>
                </a:solidFill>
              </a:rPr>
              <a:t>για πρόσβαση στα πιο ειδικά στοιχεία κάθε συνάντησης και συμπλήρωση των </a:t>
            </a:r>
          </a:p>
          <a:p>
            <a:r>
              <a:rPr lang="el-GR" sz="1300" b="1" dirty="0">
                <a:solidFill>
                  <a:srgbClr val="00B050"/>
                </a:solidFill>
              </a:rPr>
              <a:t>ακόλουθων πεδίων για κάθε ομάδα συμμετεχόντων (από κάθε συμμετέχουσα χώρα): </a:t>
            </a:r>
            <a:r>
              <a:rPr lang="en-GB" sz="1300" b="1" dirty="0">
                <a:solidFill>
                  <a:srgbClr val="00B050"/>
                </a:solidFill>
              </a:rPr>
              <a:t>Sending Organisation, </a:t>
            </a:r>
            <a:endParaRPr lang="el-GR" sz="1300" b="1" dirty="0">
              <a:solidFill>
                <a:srgbClr val="00B050"/>
              </a:solidFill>
            </a:endParaRPr>
          </a:p>
          <a:p>
            <a:r>
              <a:rPr lang="en-GB" sz="1300" b="1" dirty="0">
                <a:solidFill>
                  <a:srgbClr val="00B050"/>
                </a:solidFill>
              </a:rPr>
              <a:t>Country of the Sending Organisation, Number of Participants, Distance Band</a:t>
            </a:r>
            <a:endParaRPr lang="el-GR" sz="1300" b="1" dirty="0">
              <a:solidFill>
                <a:srgbClr val="00B050"/>
              </a:solidFill>
            </a:endParaRPr>
          </a:p>
          <a:p>
            <a:endParaRPr lang="el-GR" sz="800" b="1" dirty="0">
              <a:solidFill>
                <a:srgbClr val="00B050"/>
              </a:solidFill>
            </a:endParaRPr>
          </a:p>
          <a:p>
            <a:r>
              <a:rPr lang="el-GR" sz="1300" b="1" dirty="0">
                <a:solidFill>
                  <a:srgbClr val="00B050"/>
                </a:solidFill>
              </a:rPr>
              <a:t>4. Για προσθήκη ομάδων συμμετεχόντων σε μία συνάντηση πατήστε</a:t>
            </a:r>
          </a:p>
          <a:p>
            <a:endParaRPr lang="en-GB" sz="1300" b="1" dirty="0">
              <a:solidFill>
                <a:srgbClr val="00B050"/>
              </a:solidFill>
            </a:endParaRPr>
          </a:p>
        </p:txBody>
      </p:sp>
      <p:sp>
        <p:nvSpPr>
          <p:cNvPr id="9" name="TextBox 8"/>
          <p:cNvSpPr txBox="1"/>
          <p:nvPr/>
        </p:nvSpPr>
        <p:spPr>
          <a:xfrm>
            <a:off x="350886" y="4831402"/>
            <a:ext cx="8352928" cy="292388"/>
          </a:xfrm>
          <a:prstGeom prst="rect">
            <a:avLst/>
          </a:prstGeom>
          <a:noFill/>
        </p:spPr>
        <p:txBody>
          <a:bodyPr wrap="square" rtlCol="0">
            <a:spAutoFit/>
          </a:bodyPr>
          <a:lstStyle/>
          <a:p>
            <a:r>
              <a:rPr lang="el-GR" sz="1300" b="1" dirty="0">
                <a:solidFill>
                  <a:srgbClr val="00B050"/>
                </a:solidFill>
              </a:rPr>
              <a:t>2. Για προσθήκη καταχώρησης, πατήστε:</a:t>
            </a:r>
            <a:endParaRPr lang="en-GB" sz="1300" b="1" dirty="0">
              <a:solidFill>
                <a:srgbClr val="00B050"/>
              </a:solidFill>
            </a:endParaRPr>
          </a:p>
        </p:txBody>
      </p:sp>
      <p:pic>
        <p:nvPicPr>
          <p:cNvPr id="10" name="Picture 9"/>
          <p:cNvPicPr>
            <a:picLocks noChangeAspect="1"/>
          </p:cNvPicPr>
          <p:nvPr/>
        </p:nvPicPr>
        <p:blipFill>
          <a:blip r:embed="rId5"/>
          <a:stretch>
            <a:fillRect/>
          </a:stretch>
        </p:blipFill>
        <p:spPr>
          <a:xfrm>
            <a:off x="1835696" y="5076564"/>
            <a:ext cx="292392" cy="406375"/>
          </a:xfrm>
          <a:prstGeom prst="rect">
            <a:avLst/>
          </a:prstGeom>
        </p:spPr>
      </p:pic>
      <p:pic>
        <p:nvPicPr>
          <p:cNvPr id="12" name="Picture 11"/>
          <p:cNvPicPr>
            <a:picLocks noChangeAspect="1"/>
          </p:cNvPicPr>
          <p:nvPr/>
        </p:nvPicPr>
        <p:blipFill>
          <a:blip r:embed="rId6"/>
          <a:stretch>
            <a:fillRect/>
          </a:stretch>
        </p:blipFill>
        <p:spPr>
          <a:xfrm>
            <a:off x="5220072" y="5881066"/>
            <a:ext cx="1512168" cy="288313"/>
          </a:xfrm>
          <a:prstGeom prst="rect">
            <a:avLst/>
          </a:prstGeom>
        </p:spPr>
      </p:pic>
    </p:spTree>
    <p:extLst>
      <p:ext uri="{BB962C8B-B14F-4D97-AF65-F5344CB8AC3E}">
        <p14:creationId xmlns:p14="http://schemas.microsoft.com/office/powerpoint/2010/main" val="40509141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2923" y="26064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MANAGEMENT (</a:t>
            </a:r>
            <a:r>
              <a:rPr lang="el-GR" sz="2800" b="1" dirty="0">
                <a:solidFill>
                  <a:srgbClr val="0070C0"/>
                </a:solidFill>
                <a:latin typeface="Century Gothic" panose="020B0502020202020204" pitchFamily="34" charset="0"/>
              </a:rPr>
              <a:t>3</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5</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PROJECT MANAGEMENT</a:t>
            </a:r>
          </a:p>
        </p:txBody>
      </p:sp>
      <p:pic>
        <p:nvPicPr>
          <p:cNvPr id="3" name="Picture 2"/>
          <p:cNvPicPr>
            <a:picLocks noChangeAspect="1"/>
          </p:cNvPicPr>
          <p:nvPr/>
        </p:nvPicPr>
        <p:blipFill>
          <a:blip r:embed="rId2"/>
          <a:stretch>
            <a:fillRect/>
          </a:stretch>
        </p:blipFill>
        <p:spPr>
          <a:xfrm>
            <a:off x="50716" y="1196752"/>
            <a:ext cx="9093284" cy="3384376"/>
          </a:xfrm>
          <a:prstGeom prst="rect">
            <a:avLst/>
          </a:prstGeom>
        </p:spPr>
      </p:pic>
      <p:sp>
        <p:nvSpPr>
          <p:cNvPr id="4" name="TextBox 3"/>
          <p:cNvSpPr txBox="1"/>
          <p:nvPr/>
        </p:nvSpPr>
        <p:spPr>
          <a:xfrm>
            <a:off x="179513" y="2276872"/>
            <a:ext cx="8808564" cy="1092607"/>
          </a:xfrm>
          <a:prstGeom prst="rect">
            <a:avLst/>
          </a:prstGeom>
          <a:noFill/>
        </p:spPr>
        <p:txBody>
          <a:bodyPr wrap="square" rtlCol="0">
            <a:spAutoFit/>
          </a:bodyPr>
          <a:lstStyle/>
          <a:p>
            <a:r>
              <a:rPr lang="el-GR" sz="1300" b="1" dirty="0">
                <a:solidFill>
                  <a:srgbClr val="00B050"/>
                </a:solidFill>
              </a:rPr>
              <a:t>Μέτρα ελέγχου ποιότητας, παρακολούθησης και αξιολόγησης του Σχεδίου για διασφάλιση της εμπρόθεσμης και εντός του προϋπολογισμού υλοποίησής του:</a:t>
            </a:r>
          </a:p>
          <a:p>
            <a:pPr marL="285750" indent="-285750">
              <a:buFont typeface="Wingdings" panose="05000000000000000000" pitchFamily="2" charset="2"/>
              <a:buChar char="§"/>
            </a:pPr>
            <a:r>
              <a:rPr lang="el-GR" sz="1300" b="1" dirty="0">
                <a:solidFill>
                  <a:srgbClr val="00B050"/>
                </a:solidFill>
              </a:rPr>
              <a:t>Το σχέδιο πρέπει να είναι οικονομικά αποδοτικό (</a:t>
            </a:r>
            <a:r>
              <a:rPr lang="en-GB" sz="1300" b="1" dirty="0">
                <a:solidFill>
                  <a:srgbClr val="00B050"/>
                </a:solidFill>
              </a:rPr>
              <a:t>“cost-effective”) </a:t>
            </a:r>
          </a:p>
          <a:p>
            <a:pPr marL="285750" indent="-285750">
              <a:buFont typeface="Wingdings" panose="05000000000000000000" pitchFamily="2" charset="2"/>
              <a:buChar char="§"/>
            </a:pPr>
            <a:r>
              <a:rPr lang="el-GR" sz="1300" b="1" dirty="0">
                <a:solidFill>
                  <a:srgbClr val="00B050"/>
                </a:solidFill>
              </a:rPr>
              <a:t>Η κοινοπραξία πρέπει να καταρτίσει πλάνο σωστής διαχείρισης των οικονομικών και ανθρώπινων πόρων της, συμπεριλαμβανομένης και της κατανομής πόρων ανά δραστηριότητα, με γνώμονα την ποιοτική υλοποίηση του Σχεδίου</a:t>
            </a:r>
            <a:endParaRPr lang="en-GB" sz="1300" b="1" dirty="0">
              <a:solidFill>
                <a:srgbClr val="00B050"/>
              </a:solidFill>
            </a:endParaRPr>
          </a:p>
        </p:txBody>
      </p:sp>
      <p:sp>
        <p:nvSpPr>
          <p:cNvPr id="5" name="TextBox 4"/>
          <p:cNvSpPr txBox="1"/>
          <p:nvPr/>
        </p:nvSpPr>
        <p:spPr>
          <a:xfrm>
            <a:off x="179513" y="3861048"/>
            <a:ext cx="8808564" cy="1492716"/>
          </a:xfrm>
          <a:prstGeom prst="rect">
            <a:avLst/>
          </a:prstGeom>
          <a:noFill/>
        </p:spPr>
        <p:txBody>
          <a:bodyPr wrap="square" rtlCol="0">
            <a:spAutoFit/>
          </a:bodyPr>
          <a:lstStyle/>
          <a:p>
            <a:r>
              <a:rPr lang="el-GR" sz="1300" b="1" dirty="0">
                <a:solidFill>
                  <a:srgbClr val="00B050"/>
                </a:solidFill>
              </a:rPr>
              <a:t>Αναλυτική περιγραφή της κατανομής εργασιών ανά εταίρο οργανισμό για θέματα διαχείρισης του σχεδίου, προετοιμασίας των συμμετεχόντων στις δραστηριότητες του σχεδίου, παρακολούθησης και αξιολόγησης του Σχεδίου κτλ.</a:t>
            </a:r>
          </a:p>
          <a:p>
            <a:endParaRPr lang="el-GR" sz="1300" b="1" dirty="0">
              <a:solidFill>
                <a:srgbClr val="00B050"/>
              </a:solidFill>
            </a:endParaRPr>
          </a:p>
          <a:p>
            <a:r>
              <a:rPr lang="el-GR" sz="1300" b="1" dirty="0">
                <a:solidFill>
                  <a:srgbClr val="00B050"/>
                </a:solidFill>
              </a:rPr>
              <a:t>Σημείωση: Εδώ δε χρειάζονται πολλές λεπτομέρειες σε ό,τι αφορά την κατανομή εργασίας σε σχέση με την παραγωγή αποτελεσμάτων μεγάλης κλίμακας, αφού αυτές θα συμπεριληφθούν στην ειδική ενότητα για τα «αποτελέσματα του σχεδίου».  Επίσης, δε χρειάζονται λεπτομέρειες ως προς την κατανομή εργασίας για τις δραστηριότητες </a:t>
            </a:r>
            <a:endParaRPr lang="en-GB" sz="1300" b="1" dirty="0">
              <a:solidFill>
                <a:srgbClr val="00B050"/>
              </a:solidFill>
            </a:endParaRPr>
          </a:p>
          <a:p>
            <a:r>
              <a:rPr lang="el-GR" sz="1300" b="1" dirty="0">
                <a:solidFill>
                  <a:srgbClr val="00B050"/>
                </a:solidFill>
              </a:rPr>
              <a:t>διάδοσης του Σχεδίου, αφού θα συμπεριληφθούν στην ειδική ενότητα για τη «διάχυση του σχεδίου».</a:t>
            </a:r>
            <a:endParaRPr lang="en-GB" sz="1300" b="1" dirty="0">
              <a:solidFill>
                <a:srgbClr val="00B050"/>
              </a:solidFill>
            </a:endParaRPr>
          </a:p>
        </p:txBody>
      </p:sp>
    </p:spTree>
    <p:extLst>
      <p:ext uri="{BB962C8B-B14F-4D97-AF65-F5344CB8AC3E}">
        <p14:creationId xmlns:p14="http://schemas.microsoft.com/office/powerpoint/2010/main" val="17598780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2923" y="26064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MANAGEMENT (4/</a:t>
            </a:r>
            <a:r>
              <a:rPr lang="el-GR" sz="2800" b="1" dirty="0">
                <a:solidFill>
                  <a:srgbClr val="0070C0"/>
                </a:solidFill>
                <a:latin typeface="Century Gothic" panose="020B0502020202020204" pitchFamily="34" charset="0"/>
              </a:rPr>
              <a:t>5</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PROJECT MANAGEMENT</a:t>
            </a:r>
          </a:p>
        </p:txBody>
      </p:sp>
      <p:pic>
        <p:nvPicPr>
          <p:cNvPr id="3" name="Picture 2"/>
          <p:cNvPicPr>
            <a:picLocks noChangeAspect="1"/>
          </p:cNvPicPr>
          <p:nvPr/>
        </p:nvPicPr>
        <p:blipFill>
          <a:blip r:embed="rId2"/>
          <a:stretch>
            <a:fillRect/>
          </a:stretch>
        </p:blipFill>
        <p:spPr>
          <a:xfrm>
            <a:off x="179512" y="1268760"/>
            <a:ext cx="8916362" cy="2820481"/>
          </a:xfrm>
          <a:prstGeom prst="rect">
            <a:avLst/>
          </a:prstGeom>
        </p:spPr>
      </p:pic>
      <p:sp>
        <p:nvSpPr>
          <p:cNvPr id="4" name="TextBox 3"/>
          <p:cNvSpPr txBox="1"/>
          <p:nvPr/>
        </p:nvSpPr>
        <p:spPr>
          <a:xfrm>
            <a:off x="186805" y="1856867"/>
            <a:ext cx="8208912" cy="892552"/>
          </a:xfrm>
          <a:prstGeom prst="rect">
            <a:avLst/>
          </a:prstGeom>
          <a:noFill/>
        </p:spPr>
        <p:txBody>
          <a:bodyPr wrap="square" rtlCol="0">
            <a:spAutoFit/>
          </a:bodyPr>
          <a:lstStyle/>
          <a:p>
            <a:pPr marL="285750" indent="-285750">
              <a:buFont typeface="Wingdings" panose="05000000000000000000" pitchFamily="2" charset="2"/>
              <a:buChar char="§"/>
            </a:pPr>
            <a:r>
              <a:rPr lang="el-GR" sz="1300" b="1" dirty="0">
                <a:solidFill>
                  <a:srgbClr val="00B050"/>
                </a:solidFill>
              </a:rPr>
              <a:t>Διαδικασίες/Μέθοδοι παρακολούθησης της προόδου, της ποιότητας και του βαθμού επίτευξης των δραστηριοτήτων/αποτελεσμάτων του Σχεδίου</a:t>
            </a:r>
          </a:p>
          <a:p>
            <a:pPr marL="285750" indent="-285750">
              <a:buFont typeface="Wingdings" panose="05000000000000000000" pitchFamily="2" charset="2"/>
              <a:buChar char="§"/>
            </a:pPr>
            <a:r>
              <a:rPr lang="el-GR" sz="1300" b="1" dirty="0">
                <a:solidFill>
                  <a:srgbClr val="00B050"/>
                </a:solidFill>
              </a:rPr>
              <a:t>Εργαλεία αξιολόγησης της προόδου και της αποτελεσματικότητας του σχεδίου</a:t>
            </a:r>
          </a:p>
          <a:p>
            <a:pPr marL="285750" indent="-285750">
              <a:buFont typeface="Wingdings" panose="05000000000000000000" pitchFamily="2" charset="2"/>
              <a:buChar char="§"/>
            </a:pPr>
            <a:r>
              <a:rPr lang="el-GR" sz="1300" b="1" dirty="0">
                <a:solidFill>
                  <a:srgbClr val="00B050"/>
                </a:solidFill>
              </a:rPr>
              <a:t>Ποσοτικοί και ποιοτικοί δείκτες που θα χρησιμοποιηθούν για την εξαγωγή συμπερασμάτων</a:t>
            </a:r>
          </a:p>
        </p:txBody>
      </p:sp>
      <p:sp>
        <p:nvSpPr>
          <p:cNvPr id="5" name="Rectangle 4"/>
          <p:cNvSpPr/>
          <p:nvPr/>
        </p:nvSpPr>
        <p:spPr>
          <a:xfrm>
            <a:off x="179512" y="3337525"/>
            <a:ext cx="8280920" cy="1092607"/>
          </a:xfrm>
          <a:prstGeom prst="rect">
            <a:avLst/>
          </a:prstGeom>
        </p:spPr>
        <p:txBody>
          <a:bodyPr wrap="square">
            <a:spAutoFit/>
          </a:bodyPr>
          <a:lstStyle/>
          <a:p>
            <a:pPr marL="285750" indent="-285750">
              <a:buFont typeface="Wingdings" panose="05000000000000000000" pitchFamily="2" charset="2"/>
              <a:buChar char="§"/>
            </a:pPr>
            <a:r>
              <a:rPr lang="el-GR" sz="1300" b="1" dirty="0">
                <a:solidFill>
                  <a:srgbClr val="00B050"/>
                </a:solidFill>
              </a:rPr>
              <a:t>Προσωπικό που θα εμπλακεί στις διαδικασίες παρακολούθησης και αξιολόγησης του σχεδίου και των αποτελεσμάτων του</a:t>
            </a:r>
          </a:p>
          <a:p>
            <a:pPr marL="285750" indent="-285750">
              <a:buFont typeface="Wingdings" panose="05000000000000000000" pitchFamily="2" charset="2"/>
              <a:buChar char="§"/>
            </a:pPr>
            <a:r>
              <a:rPr lang="el-GR" sz="1300" b="1" dirty="0">
                <a:solidFill>
                  <a:srgbClr val="00B050"/>
                </a:solidFill>
              </a:rPr>
              <a:t>Συχνότητα της εφαρμογής των πιο πάνω διαδικασιών και εκ των προτέρων καθορισμός του χρονοδιαγράμματος εφαρμογής τους (οι διαδικασίες πρέπει να εφαρμόζονται σε κομβικά σημεία για το Σχέδιο, π.χ. με την ολοκλήρωση ενός αποτελέσματος μεγάλης κλίμακας)</a:t>
            </a:r>
            <a:endParaRPr lang="en-GB" sz="1300" b="1" dirty="0">
              <a:solidFill>
                <a:srgbClr val="00B050"/>
              </a:solidFill>
            </a:endParaRPr>
          </a:p>
        </p:txBody>
      </p:sp>
      <p:pic>
        <p:nvPicPr>
          <p:cNvPr id="6" name="Picture 5"/>
          <p:cNvPicPr>
            <a:picLocks noChangeAspect="1"/>
          </p:cNvPicPr>
          <p:nvPr/>
        </p:nvPicPr>
        <p:blipFill>
          <a:blip r:embed="rId3"/>
          <a:stretch>
            <a:fillRect/>
          </a:stretch>
        </p:blipFill>
        <p:spPr>
          <a:xfrm>
            <a:off x="179512" y="4509120"/>
            <a:ext cx="8496944" cy="1222519"/>
          </a:xfrm>
          <a:prstGeom prst="rect">
            <a:avLst/>
          </a:prstGeom>
        </p:spPr>
      </p:pic>
      <p:sp>
        <p:nvSpPr>
          <p:cNvPr id="7" name="Rectangle 6"/>
          <p:cNvSpPr/>
          <p:nvPr/>
        </p:nvSpPr>
        <p:spPr>
          <a:xfrm>
            <a:off x="186805" y="4850011"/>
            <a:ext cx="8280920" cy="1092607"/>
          </a:xfrm>
          <a:prstGeom prst="rect">
            <a:avLst/>
          </a:prstGeom>
        </p:spPr>
        <p:txBody>
          <a:bodyPr wrap="square">
            <a:spAutoFit/>
          </a:bodyPr>
          <a:lstStyle/>
          <a:p>
            <a:pPr marL="285750" indent="-285750">
              <a:buFont typeface="Wingdings" panose="05000000000000000000" pitchFamily="2" charset="2"/>
              <a:buChar char="§"/>
            </a:pPr>
            <a:r>
              <a:rPr lang="el-GR" sz="1300" b="1" dirty="0">
                <a:solidFill>
                  <a:srgbClr val="00B050"/>
                </a:solidFill>
              </a:rPr>
              <a:t>Αναγνώριση πιθανών κινδύνων/εμποδίων ως προς την ποιοτική, έγκαιρη, αποτελεσματική και εντός του προϋπολογισμού υλοποίηση του σχεδίου, με τη συμμετοχή όλων των εταίρων</a:t>
            </a:r>
          </a:p>
          <a:p>
            <a:pPr marL="285750" indent="-285750">
              <a:buFont typeface="Wingdings" panose="05000000000000000000" pitchFamily="2" charset="2"/>
              <a:buChar char="§"/>
            </a:pPr>
            <a:r>
              <a:rPr lang="el-GR" sz="1300" b="1" dirty="0">
                <a:solidFill>
                  <a:srgbClr val="00B050"/>
                </a:solidFill>
              </a:rPr>
              <a:t>Αναγνώριση πιθανών κινδύνων σε σχέση με την αποτελεσματική διάχυση του σχεδίου και την επίτευξη βιωσιμότητας</a:t>
            </a:r>
          </a:p>
          <a:p>
            <a:pPr marL="285750" indent="-285750">
              <a:buFont typeface="Wingdings" panose="05000000000000000000" pitchFamily="2" charset="2"/>
              <a:buChar char="§"/>
            </a:pPr>
            <a:r>
              <a:rPr lang="el-GR" sz="1300" b="1" dirty="0">
                <a:solidFill>
                  <a:srgbClr val="00B050"/>
                </a:solidFill>
              </a:rPr>
              <a:t>Κατάρτιση σχεδίου/Λήψη μέτρων για την πρόληψη ή τη διαχείριση των αναγνωρισθέντων κινδύνων</a:t>
            </a:r>
            <a:endParaRPr lang="en-GB" sz="1300" b="1" dirty="0">
              <a:solidFill>
                <a:srgbClr val="00B050"/>
              </a:solidFill>
            </a:endParaRPr>
          </a:p>
        </p:txBody>
      </p:sp>
    </p:spTree>
    <p:extLst>
      <p:ext uri="{BB962C8B-B14F-4D97-AF65-F5344CB8AC3E}">
        <p14:creationId xmlns:p14="http://schemas.microsoft.com/office/powerpoint/2010/main" val="37764633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938776"/>
            <a:ext cx="7805316" cy="2742201"/>
          </a:xfrm>
          <a:prstGeom prst="rect">
            <a:avLst/>
          </a:prstGeom>
        </p:spPr>
      </p:pic>
      <p:sp>
        <p:nvSpPr>
          <p:cNvPr id="3" name="Rectangle 2">
            <a:extLst>
              <a:ext uri="{FF2B5EF4-FFF2-40B4-BE49-F238E27FC236}">
                <a16:creationId xmlns:a16="http://schemas.microsoft.com/office/drawing/2014/main" id="{EAD2E289-9A30-4BA3-AB95-8F806279DE2F}"/>
              </a:ext>
            </a:extLst>
          </p:cNvPr>
          <p:cNvSpPr/>
          <p:nvPr/>
        </p:nvSpPr>
        <p:spPr>
          <a:xfrm>
            <a:off x="-108520" y="65152"/>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MANAGEMENT (</a:t>
            </a:r>
            <a:r>
              <a:rPr lang="el-GR" sz="2800" b="1" dirty="0">
                <a:solidFill>
                  <a:srgbClr val="0070C0"/>
                </a:solidFill>
                <a:latin typeface="Century Gothic" panose="020B0502020202020204" pitchFamily="34" charset="0"/>
              </a:rPr>
              <a:t>5</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5</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IMPLEMENTATION </a:t>
            </a:r>
          </a:p>
        </p:txBody>
      </p:sp>
      <p:sp>
        <p:nvSpPr>
          <p:cNvPr id="4" name="Rectangle 3"/>
          <p:cNvSpPr/>
          <p:nvPr/>
        </p:nvSpPr>
        <p:spPr>
          <a:xfrm>
            <a:off x="359768" y="3026260"/>
            <a:ext cx="8280920" cy="892552"/>
          </a:xfrm>
          <a:prstGeom prst="rect">
            <a:avLst/>
          </a:prstGeom>
        </p:spPr>
        <p:txBody>
          <a:bodyPr wrap="square">
            <a:spAutoFit/>
          </a:bodyPr>
          <a:lstStyle/>
          <a:p>
            <a:pPr marL="285750" indent="-285750">
              <a:buFont typeface="Wingdings" panose="05000000000000000000" pitchFamily="2" charset="2"/>
              <a:buChar char="§"/>
            </a:pPr>
            <a:r>
              <a:rPr lang="el-GR" sz="1300" b="1" dirty="0">
                <a:solidFill>
                  <a:srgbClr val="00B050"/>
                </a:solidFill>
              </a:rPr>
              <a:t>Εργαλεία επικοινωνίας μεταξύ των εταίρων (π.χ. χρήση διαφόρων ψηφιακών εφαρμογών και μέσων </a:t>
            </a:r>
          </a:p>
          <a:p>
            <a:r>
              <a:rPr lang="el-GR" sz="1300" b="1" dirty="0">
                <a:solidFill>
                  <a:srgbClr val="00B050"/>
                </a:solidFill>
              </a:rPr>
              <a:t>        κοινωνικής δικτύωσης, χρήση </a:t>
            </a:r>
            <a:r>
              <a:rPr lang="en-GB" sz="1300" b="1" dirty="0">
                <a:solidFill>
                  <a:srgbClr val="00B050"/>
                </a:solidFill>
              </a:rPr>
              <a:t>Google Drive/Trello </a:t>
            </a:r>
            <a:r>
              <a:rPr lang="el-GR" sz="1300" b="1" dirty="0">
                <a:solidFill>
                  <a:srgbClr val="00B050"/>
                </a:solidFill>
              </a:rPr>
              <a:t>για ανταλλαγή αρχείων κτλ.)</a:t>
            </a:r>
          </a:p>
          <a:p>
            <a:pPr marL="285750" indent="-285750">
              <a:buFont typeface="Wingdings" panose="05000000000000000000" pitchFamily="2" charset="2"/>
              <a:buChar char="§"/>
            </a:pPr>
            <a:r>
              <a:rPr lang="el-GR" sz="1300" b="1" dirty="0">
                <a:solidFill>
                  <a:srgbClr val="00B050"/>
                </a:solidFill>
              </a:rPr>
              <a:t>Μέθοδοι συνεργασίας μεταξύ των εταίρων (π.χ. δημιουργία επιτροπών για διαχείριση ξεχωριστών </a:t>
            </a:r>
          </a:p>
          <a:p>
            <a:r>
              <a:rPr lang="el-GR" sz="1300" b="1" dirty="0">
                <a:solidFill>
                  <a:srgbClr val="00B050"/>
                </a:solidFill>
              </a:rPr>
              <a:t>        πτυχών του Σχεδίου, διαλογικές μέθοδοι επίλυσης συγκρούσεων </a:t>
            </a:r>
            <a:r>
              <a:rPr lang="el-GR" sz="1300" b="1" dirty="0" err="1">
                <a:solidFill>
                  <a:srgbClr val="00B050"/>
                </a:solidFill>
              </a:rPr>
              <a:t>κτλ</a:t>
            </a:r>
            <a:r>
              <a:rPr lang="el-GR" sz="1300" b="1" dirty="0">
                <a:solidFill>
                  <a:srgbClr val="00B050"/>
                </a:solidFill>
              </a:rPr>
              <a:t>)</a:t>
            </a:r>
            <a:endParaRPr lang="en-GB" sz="1300" b="1" dirty="0">
              <a:solidFill>
                <a:srgbClr val="00B050"/>
              </a:solidFill>
            </a:endParaRPr>
          </a:p>
        </p:txBody>
      </p:sp>
      <p:sp>
        <p:nvSpPr>
          <p:cNvPr id="5" name="Rectangle 4"/>
          <p:cNvSpPr/>
          <p:nvPr/>
        </p:nvSpPr>
        <p:spPr>
          <a:xfrm>
            <a:off x="359768" y="1731919"/>
            <a:ext cx="8280920" cy="1092607"/>
          </a:xfrm>
          <a:prstGeom prst="rect">
            <a:avLst/>
          </a:prstGeom>
        </p:spPr>
        <p:txBody>
          <a:bodyPr wrap="square">
            <a:spAutoFit/>
          </a:bodyPr>
          <a:lstStyle/>
          <a:p>
            <a:r>
              <a:rPr lang="el-GR" sz="1300" b="1" dirty="0">
                <a:solidFill>
                  <a:srgbClr val="00B050"/>
                </a:solidFill>
              </a:rPr>
              <a:t>Οι δραστηριότητες του Σχεδίου πρέπει να σχεδιαστούν με τέτοιο τρόπο που να:</a:t>
            </a:r>
          </a:p>
          <a:p>
            <a:pPr marL="285750" indent="-285750">
              <a:buFont typeface="Wingdings" panose="05000000000000000000" pitchFamily="2" charset="2"/>
              <a:buChar char="§"/>
            </a:pPr>
            <a:r>
              <a:rPr lang="el-GR" sz="1300" b="1" dirty="0">
                <a:solidFill>
                  <a:srgbClr val="00B050"/>
                </a:solidFill>
              </a:rPr>
              <a:t>Είναι συναφείς με τις προτεινόμενες δραστηριότητες και τα αποτελέσματα του Σχεδίου</a:t>
            </a:r>
          </a:p>
          <a:p>
            <a:pPr marL="285750" indent="-285750">
              <a:buFont typeface="Wingdings" panose="05000000000000000000" pitchFamily="2" charset="2"/>
              <a:buChar char="§"/>
            </a:pPr>
            <a:r>
              <a:rPr lang="el-GR" sz="1300" b="1" dirty="0">
                <a:solidFill>
                  <a:srgbClr val="00B050"/>
                </a:solidFill>
              </a:rPr>
              <a:t>Λαμβάνουν υπόψη τις ξεχωριστές ανάγκες όλων των συμμετεχόντων</a:t>
            </a:r>
          </a:p>
          <a:p>
            <a:pPr marL="285750" indent="-285750">
              <a:buFont typeface="Wingdings" panose="05000000000000000000" pitchFamily="2" charset="2"/>
              <a:buChar char="§"/>
            </a:pPr>
            <a:r>
              <a:rPr lang="el-GR" sz="1300" b="1" dirty="0">
                <a:solidFill>
                  <a:srgbClr val="00B050"/>
                </a:solidFill>
              </a:rPr>
              <a:t>Χρησιμοποιούν ψηφιακά εργαλεία και μεθόδους, για να ενισχύεται η αποτελεσματικότητά τους</a:t>
            </a:r>
          </a:p>
          <a:p>
            <a:pPr marL="285750" indent="-285750">
              <a:buFont typeface="Wingdings" panose="05000000000000000000" pitchFamily="2" charset="2"/>
              <a:buChar char="§"/>
            </a:pPr>
            <a:r>
              <a:rPr lang="el-GR" sz="1300" b="1" dirty="0">
                <a:solidFill>
                  <a:srgbClr val="00B050"/>
                </a:solidFill>
              </a:rPr>
              <a:t>Είναι φιλικές προς το περιβάλλον και συμβατές με τις πρόνοιες της Πράσινης Συμφωνίας</a:t>
            </a:r>
            <a:endParaRPr lang="en-GB" sz="1300" b="1" dirty="0">
              <a:solidFill>
                <a:srgbClr val="00B050"/>
              </a:solidFill>
            </a:endParaRPr>
          </a:p>
        </p:txBody>
      </p:sp>
      <p:pic>
        <p:nvPicPr>
          <p:cNvPr id="6" name="Picture 5"/>
          <p:cNvPicPr>
            <a:picLocks noChangeAspect="1"/>
          </p:cNvPicPr>
          <p:nvPr/>
        </p:nvPicPr>
        <p:blipFill>
          <a:blip r:embed="rId3"/>
          <a:stretch>
            <a:fillRect/>
          </a:stretch>
        </p:blipFill>
        <p:spPr>
          <a:xfrm>
            <a:off x="359768" y="3918812"/>
            <a:ext cx="7848872" cy="1081786"/>
          </a:xfrm>
          <a:prstGeom prst="rect">
            <a:avLst/>
          </a:prstGeom>
        </p:spPr>
      </p:pic>
      <p:sp>
        <p:nvSpPr>
          <p:cNvPr id="7" name="Rectangle 6"/>
          <p:cNvSpPr/>
          <p:nvPr/>
        </p:nvSpPr>
        <p:spPr>
          <a:xfrm>
            <a:off x="361331" y="4365104"/>
            <a:ext cx="8884318" cy="1692771"/>
          </a:xfrm>
          <a:prstGeom prst="rect">
            <a:avLst/>
          </a:prstGeom>
        </p:spPr>
        <p:txBody>
          <a:bodyPr wrap="square">
            <a:spAutoFit/>
          </a:bodyPr>
          <a:lstStyle/>
          <a:p>
            <a:pPr marL="285750" indent="-285750">
              <a:buFont typeface="Wingdings" panose="05000000000000000000" pitchFamily="2" charset="2"/>
              <a:buChar char="§"/>
            </a:pPr>
            <a:r>
              <a:rPr lang="el-GR" sz="1300" b="1" dirty="0">
                <a:solidFill>
                  <a:srgbClr val="00B050"/>
                </a:solidFill>
              </a:rPr>
              <a:t>Προαιρετική ερώτηση σχετικά με τη χρήση των </a:t>
            </a:r>
            <a:r>
              <a:rPr lang="el-GR" sz="1300" b="1" dirty="0" err="1">
                <a:solidFill>
                  <a:srgbClr val="00B050"/>
                </a:solidFill>
              </a:rPr>
              <a:t>Πλατφορμών</a:t>
            </a:r>
            <a:r>
              <a:rPr lang="el-GR" sz="1300" b="1" dirty="0">
                <a:solidFill>
                  <a:srgbClr val="00B050"/>
                </a:solidFill>
              </a:rPr>
              <a:t> της ΕΕ, οι οποίες λειτουργούν υποστηρικτικά </a:t>
            </a:r>
          </a:p>
          <a:p>
            <a:pPr marL="285750" indent="-285750">
              <a:buFont typeface="Wingdings" panose="05000000000000000000" pitchFamily="2" charset="2"/>
              <a:buChar char="§"/>
            </a:pPr>
            <a:r>
              <a:rPr lang="el-GR" sz="1300" b="1" dirty="0">
                <a:solidFill>
                  <a:srgbClr val="00B050"/>
                </a:solidFill>
              </a:rPr>
              <a:t>στο Πρόγραμμα </a:t>
            </a:r>
            <a:r>
              <a:rPr lang="en-GB" sz="1300" b="1" dirty="0">
                <a:solidFill>
                  <a:srgbClr val="00B050"/>
                </a:solidFill>
              </a:rPr>
              <a:t>Erasmus. </a:t>
            </a:r>
            <a:endParaRPr lang="el-GR" sz="1300" b="1" dirty="0">
              <a:solidFill>
                <a:srgbClr val="00B050"/>
              </a:solidFill>
            </a:endParaRPr>
          </a:p>
          <a:p>
            <a:pPr marL="285750" indent="-285750">
              <a:buFont typeface="Wingdings" panose="05000000000000000000" pitchFamily="2" charset="2"/>
              <a:buChar char="§"/>
            </a:pPr>
            <a:r>
              <a:rPr lang="el-GR" sz="1300" b="1" dirty="0">
                <a:solidFill>
                  <a:srgbClr val="00B050"/>
                </a:solidFill>
              </a:rPr>
              <a:t>Η χρήση τους συνίσταται και ενθαρρύνεται ιδιαίτερα από τις Εθνικές Υπηρεσίες για ενίσχυση του </a:t>
            </a:r>
          </a:p>
          <a:p>
            <a:r>
              <a:rPr lang="el-GR" sz="1300" b="1" dirty="0">
                <a:solidFill>
                  <a:srgbClr val="00B050"/>
                </a:solidFill>
              </a:rPr>
              <a:t>        αντίκτυπου των Σχεδίων και μεγιστοποίηση των οφελών που προκύπτουν από αυτά</a:t>
            </a:r>
          </a:p>
          <a:p>
            <a:pPr marL="285750" indent="-285750">
              <a:buFont typeface="Wingdings" panose="05000000000000000000" pitchFamily="2" charset="2"/>
              <a:buChar char="§"/>
            </a:pPr>
            <a:r>
              <a:rPr lang="en-GB" sz="1300" b="1" dirty="0">
                <a:solidFill>
                  <a:srgbClr val="00B050"/>
                </a:solidFill>
              </a:rPr>
              <a:t>eTwinning</a:t>
            </a:r>
            <a:r>
              <a:rPr lang="el-GR" sz="1300" b="1" dirty="0">
                <a:solidFill>
                  <a:srgbClr val="00B050"/>
                </a:solidFill>
              </a:rPr>
              <a:t> </a:t>
            </a:r>
            <a:r>
              <a:rPr lang="en-GB" sz="1300" b="1" dirty="0">
                <a:solidFill>
                  <a:srgbClr val="00B050"/>
                </a:solidFill>
              </a:rPr>
              <a:t>&amp;</a:t>
            </a:r>
            <a:r>
              <a:rPr lang="el-GR" sz="1300" b="1" dirty="0">
                <a:solidFill>
                  <a:srgbClr val="00B050"/>
                </a:solidFill>
              </a:rPr>
              <a:t> </a:t>
            </a:r>
            <a:r>
              <a:rPr lang="en-GB" sz="1300" b="1" dirty="0">
                <a:solidFill>
                  <a:srgbClr val="00B050"/>
                </a:solidFill>
              </a:rPr>
              <a:t>School Education Gateway: </a:t>
            </a:r>
            <a:r>
              <a:rPr lang="el-GR" sz="1300" b="1" dirty="0">
                <a:solidFill>
                  <a:srgbClr val="00B050"/>
                </a:solidFill>
              </a:rPr>
              <a:t>Σχέδια Σχολικής Εκπαίδευσης</a:t>
            </a:r>
          </a:p>
          <a:p>
            <a:r>
              <a:rPr lang="el-GR" sz="1300" b="1" dirty="0">
                <a:solidFill>
                  <a:srgbClr val="00B050"/>
                </a:solidFill>
              </a:rPr>
              <a:t>        </a:t>
            </a:r>
            <a:r>
              <a:rPr lang="en-GB" sz="1300" b="1" dirty="0">
                <a:solidFill>
                  <a:srgbClr val="00B050"/>
                </a:solidFill>
              </a:rPr>
              <a:t>EPALE</a:t>
            </a:r>
            <a:r>
              <a:rPr lang="el-GR" sz="1300" b="1" dirty="0">
                <a:solidFill>
                  <a:srgbClr val="00B050"/>
                </a:solidFill>
              </a:rPr>
              <a:t>: Σχέδια Εκπαίδευσης Ενηλίκων και Επαγγελματικής Εκπαίδευσης και Κατάρτισης</a:t>
            </a:r>
          </a:p>
          <a:p>
            <a:r>
              <a:rPr lang="el-GR" sz="1300" b="1" dirty="0">
                <a:solidFill>
                  <a:srgbClr val="00B050"/>
                </a:solidFill>
              </a:rPr>
              <a:t>        </a:t>
            </a:r>
            <a:r>
              <a:rPr lang="en-GB" sz="1300" b="1" dirty="0">
                <a:solidFill>
                  <a:srgbClr val="00B050"/>
                </a:solidFill>
              </a:rPr>
              <a:t>Project Results Platform: </a:t>
            </a:r>
            <a:r>
              <a:rPr lang="el-GR" sz="1300" b="1" dirty="0">
                <a:solidFill>
                  <a:srgbClr val="00B050"/>
                </a:solidFill>
              </a:rPr>
              <a:t>Σχέδια όλων των τομέων (η περίληψη των εγκεκριμένων Σχεδίων </a:t>
            </a:r>
          </a:p>
          <a:p>
            <a:r>
              <a:rPr lang="el-GR" sz="1300" b="1" dirty="0">
                <a:solidFill>
                  <a:srgbClr val="00B050"/>
                </a:solidFill>
              </a:rPr>
              <a:t>        μεταφέρεται αυτόματα από την αίτηση εδώ)</a:t>
            </a:r>
            <a:endParaRPr lang="en-GB" sz="1300" b="1" dirty="0">
              <a:solidFill>
                <a:srgbClr val="00B050"/>
              </a:solidFill>
            </a:endParaRPr>
          </a:p>
        </p:txBody>
      </p:sp>
    </p:spTree>
    <p:extLst>
      <p:ext uri="{BB962C8B-B14F-4D97-AF65-F5344CB8AC3E}">
        <p14:creationId xmlns:p14="http://schemas.microsoft.com/office/powerpoint/2010/main" val="27069556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51673"/>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PRODUCTION OF PROJECT RESULTS (1/3)</a:t>
            </a:r>
            <a:endParaRPr lang="el-GR"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PROJECT RESULTS DETAILS</a:t>
            </a:r>
          </a:p>
        </p:txBody>
      </p:sp>
      <p:sp>
        <p:nvSpPr>
          <p:cNvPr id="4" name="TextBox 3"/>
          <p:cNvSpPr txBox="1"/>
          <p:nvPr/>
        </p:nvSpPr>
        <p:spPr>
          <a:xfrm>
            <a:off x="608559" y="694026"/>
            <a:ext cx="3600400" cy="369332"/>
          </a:xfrm>
          <a:prstGeom prst="rect">
            <a:avLst/>
          </a:prstGeom>
          <a:noFill/>
        </p:spPr>
        <p:txBody>
          <a:bodyPr wrap="square" rtlCol="0">
            <a:spAutoFit/>
          </a:bodyPr>
          <a:lstStyle/>
          <a:p>
            <a:r>
              <a:rPr lang="en-GB" dirty="0"/>
              <a:t>1. </a:t>
            </a:r>
          </a:p>
        </p:txBody>
      </p:sp>
      <p:pic>
        <p:nvPicPr>
          <p:cNvPr id="5" name="Picture 4"/>
          <p:cNvPicPr>
            <a:picLocks noChangeAspect="1"/>
          </p:cNvPicPr>
          <p:nvPr/>
        </p:nvPicPr>
        <p:blipFill>
          <a:blip r:embed="rId2"/>
          <a:stretch>
            <a:fillRect/>
          </a:stretch>
        </p:blipFill>
        <p:spPr>
          <a:xfrm>
            <a:off x="607182" y="1092477"/>
            <a:ext cx="3171132" cy="1397073"/>
          </a:xfrm>
          <a:prstGeom prst="rect">
            <a:avLst/>
          </a:prstGeom>
        </p:spPr>
      </p:pic>
      <p:sp>
        <p:nvSpPr>
          <p:cNvPr id="6" name="TextBox 5"/>
          <p:cNvSpPr txBox="1"/>
          <p:nvPr/>
        </p:nvSpPr>
        <p:spPr>
          <a:xfrm>
            <a:off x="607182" y="2593036"/>
            <a:ext cx="3600400" cy="369332"/>
          </a:xfrm>
          <a:prstGeom prst="rect">
            <a:avLst/>
          </a:prstGeom>
          <a:noFill/>
        </p:spPr>
        <p:txBody>
          <a:bodyPr wrap="square" rtlCol="0">
            <a:spAutoFit/>
          </a:bodyPr>
          <a:lstStyle/>
          <a:p>
            <a:r>
              <a:rPr lang="en-GB" dirty="0"/>
              <a:t>2. </a:t>
            </a:r>
          </a:p>
        </p:txBody>
      </p:sp>
      <p:pic>
        <p:nvPicPr>
          <p:cNvPr id="7" name="Picture 6"/>
          <p:cNvPicPr>
            <a:picLocks noChangeAspect="1"/>
          </p:cNvPicPr>
          <p:nvPr/>
        </p:nvPicPr>
        <p:blipFill>
          <a:blip r:embed="rId3"/>
          <a:stretch>
            <a:fillRect/>
          </a:stretch>
        </p:blipFill>
        <p:spPr>
          <a:xfrm>
            <a:off x="632434" y="2969555"/>
            <a:ext cx="2232248" cy="493268"/>
          </a:xfrm>
          <a:prstGeom prst="rect">
            <a:avLst/>
          </a:prstGeom>
        </p:spPr>
      </p:pic>
      <p:sp>
        <p:nvSpPr>
          <p:cNvPr id="8" name="TextBox 7"/>
          <p:cNvSpPr txBox="1"/>
          <p:nvPr/>
        </p:nvSpPr>
        <p:spPr>
          <a:xfrm>
            <a:off x="629333" y="3626423"/>
            <a:ext cx="5112568" cy="292388"/>
          </a:xfrm>
          <a:prstGeom prst="rect">
            <a:avLst/>
          </a:prstGeom>
          <a:noFill/>
        </p:spPr>
        <p:txBody>
          <a:bodyPr wrap="square" rtlCol="0">
            <a:spAutoFit/>
          </a:bodyPr>
          <a:lstStyle/>
          <a:p>
            <a:r>
              <a:rPr lang="el-GR" sz="1300" b="1" dirty="0">
                <a:solidFill>
                  <a:srgbClr val="00B050"/>
                </a:solidFill>
              </a:rPr>
              <a:t>Συμπλήρωση των πεδίων </a:t>
            </a:r>
            <a:r>
              <a:rPr lang="en-GB" sz="1300" b="1" dirty="0">
                <a:solidFill>
                  <a:srgbClr val="00B050"/>
                </a:solidFill>
              </a:rPr>
              <a:t>“Leading Organisation” </a:t>
            </a:r>
            <a:r>
              <a:rPr lang="el-GR" sz="1300" b="1" dirty="0">
                <a:solidFill>
                  <a:srgbClr val="00B050"/>
                </a:solidFill>
              </a:rPr>
              <a:t>και </a:t>
            </a:r>
            <a:r>
              <a:rPr lang="en-GB" sz="1300" b="1" dirty="0">
                <a:solidFill>
                  <a:srgbClr val="00B050"/>
                </a:solidFill>
              </a:rPr>
              <a:t>“Result Title”</a:t>
            </a:r>
          </a:p>
        </p:txBody>
      </p:sp>
      <p:sp>
        <p:nvSpPr>
          <p:cNvPr id="9" name="TextBox 8"/>
          <p:cNvSpPr txBox="1"/>
          <p:nvPr/>
        </p:nvSpPr>
        <p:spPr>
          <a:xfrm>
            <a:off x="607182" y="4851661"/>
            <a:ext cx="3600400" cy="369332"/>
          </a:xfrm>
          <a:prstGeom prst="rect">
            <a:avLst/>
          </a:prstGeom>
          <a:noFill/>
        </p:spPr>
        <p:txBody>
          <a:bodyPr wrap="square" rtlCol="0">
            <a:spAutoFit/>
          </a:bodyPr>
          <a:lstStyle/>
          <a:p>
            <a:r>
              <a:rPr lang="el-GR" dirty="0"/>
              <a:t>4</a:t>
            </a:r>
            <a:r>
              <a:rPr lang="en-GB" dirty="0"/>
              <a:t>. </a:t>
            </a:r>
          </a:p>
        </p:txBody>
      </p:sp>
      <p:sp>
        <p:nvSpPr>
          <p:cNvPr id="10" name="TextBox 9"/>
          <p:cNvSpPr txBox="1"/>
          <p:nvPr/>
        </p:nvSpPr>
        <p:spPr>
          <a:xfrm>
            <a:off x="629333" y="4335627"/>
            <a:ext cx="5112568" cy="292388"/>
          </a:xfrm>
          <a:prstGeom prst="rect">
            <a:avLst/>
          </a:prstGeom>
          <a:noFill/>
        </p:spPr>
        <p:txBody>
          <a:bodyPr wrap="square" rtlCol="0">
            <a:spAutoFit/>
          </a:bodyPr>
          <a:lstStyle/>
          <a:p>
            <a:r>
              <a:rPr lang="el-GR" sz="1300" b="1" dirty="0">
                <a:solidFill>
                  <a:srgbClr val="00B050"/>
                </a:solidFill>
              </a:rPr>
              <a:t>Για προσθήκη καταχώρησης, επιλέξτε </a:t>
            </a:r>
            <a:endParaRPr lang="en-GB" sz="1300" b="1" dirty="0">
              <a:solidFill>
                <a:srgbClr val="00B050"/>
              </a:solidFill>
            </a:endParaRPr>
          </a:p>
        </p:txBody>
      </p:sp>
      <p:pic>
        <p:nvPicPr>
          <p:cNvPr id="11" name="Picture 10"/>
          <p:cNvPicPr>
            <a:picLocks noChangeAspect="1"/>
          </p:cNvPicPr>
          <p:nvPr/>
        </p:nvPicPr>
        <p:blipFill>
          <a:blip r:embed="rId4"/>
          <a:stretch>
            <a:fillRect/>
          </a:stretch>
        </p:blipFill>
        <p:spPr>
          <a:xfrm>
            <a:off x="3419872" y="4266729"/>
            <a:ext cx="1155948" cy="403061"/>
          </a:xfrm>
          <a:prstGeom prst="rect">
            <a:avLst/>
          </a:prstGeom>
        </p:spPr>
      </p:pic>
      <p:pic>
        <p:nvPicPr>
          <p:cNvPr id="12" name="Picture 11"/>
          <p:cNvPicPr>
            <a:picLocks noChangeAspect="1"/>
          </p:cNvPicPr>
          <p:nvPr/>
        </p:nvPicPr>
        <p:blipFill>
          <a:blip r:embed="rId5"/>
          <a:stretch>
            <a:fillRect/>
          </a:stretch>
        </p:blipFill>
        <p:spPr>
          <a:xfrm>
            <a:off x="1331640" y="5129677"/>
            <a:ext cx="268797" cy="268797"/>
          </a:xfrm>
          <a:prstGeom prst="rect">
            <a:avLst/>
          </a:prstGeom>
        </p:spPr>
      </p:pic>
      <p:sp>
        <p:nvSpPr>
          <p:cNvPr id="13" name="TextBox 12"/>
          <p:cNvSpPr txBox="1"/>
          <p:nvPr/>
        </p:nvSpPr>
        <p:spPr>
          <a:xfrm>
            <a:off x="587041" y="3995755"/>
            <a:ext cx="3764657" cy="369332"/>
          </a:xfrm>
          <a:prstGeom prst="rect">
            <a:avLst/>
          </a:prstGeom>
          <a:noFill/>
        </p:spPr>
        <p:txBody>
          <a:bodyPr wrap="square" rtlCol="0">
            <a:spAutoFit/>
          </a:bodyPr>
          <a:lstStyle/>
          <a:p>
            <a:r>
              <a:rPr lang="en-GB" dirty="0"/>
              <a:t>3. </a:t>
            </a:r>
          </a:p>
        </p:txBody>
      </p:sp>
      <p:sp>
        <p:nvSpPr>
          <p:cNvPr id="14" name="TextBox 13"/>
          <p:cNvSpPr txBox="1"/>
          <p:nvPr/>
        </p:nvSpPr>
        <p:spPr>
          <a:xfrm>
            <a:off x="607182" y="5184242"/>
            <a:ext cx="7133170" cy="892552"/>
          </a:xfrm>
          <a:prstGeom prst="rect">
            <a:avLst/>
          </a:prstGeom>
          <a:noFill/>
        </p:spPr>
        <p:txBody>
          <a:bodyPr wrap="square" rtlCol="0">
            <a:spAutoFit/>
          </a:bodyPr>
          <a:lstStyle/>
          <a:p>
            <a:r>
              <a:rPr lang="el-GR" sz="1300" b="1" dirty="0">
                <a:solidFill>
                  <a:srgbClr val="00B050"/>
                </a:solidFill>
              </a:rPr>
              <a:t>Επιλέξτε          για να αποκτήσετε πρόσβαση στα πιο ειδικά στοιχεία ενός εκ των καταχωρημένων αποτελεσμάτων και συμπληρώστε τα εξής πεδία: </a:t>
            </a:r>
            <a:r>
              <a:rPr lang="en-GB" sz="1300" b="1" dirty="0">
                <a:solidFill>
                  <a:srgbClr val="00B050"/>
                </a:solidFill>
              </a:rPr>
              <a:t>Result Description, Result Type, Division of work &amp; Applied Methodology, Result Production Start/End Date, Result Languages, Result Media, Result Participating Organisations</a:t>
            </a:r>
          </a:p>
        </p:txBody>
      </p:sp>
    </p:spTree>
    <p:extLst>
      <p:ext uri="{BB962C8B-B14F-4D97-AF65-F5344CB8AC3E}">
        <p14:creationId xmlns:p14="http://schemas.microsoft.com/office/powerpoint/2010/main" val="42484849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51673"/>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PRODUCTION OF PROJECT RESULTS (2/3)</a:t>
            </a:r>
            <a:endParaRPr lang="el-GR"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PROJECT RESULTS DETAILS</a:t>
            </a:r>
          </a:p>
        </p:txBody>
      </p:sp>
      <p:pic>
        <p:nvPicPr>
          <p:cNvPr id="3" name="Picture 2"/>
          <p:cNvPicPr>
            <a:picLocks noChangeAspect="1"/>
          </p:cNvPicPr>
          <p:nvPr/>
        </p:nvPicPr>
        <p:blipFill>
          <a:blip r:embed="rId2"/>
          <a:stretch>
            <a:fillRect/>
          </a:stretch>
        </p:blipFill>
        <p:spPr>
          <a:xfrm>
            <a:off x="107504" y="1268760"/>
            <a:ext cx="8893496" cy="1640900"/>
          </a:xfrm>
          <a:prstGeom prst="rect">
            <a:avLst/>
          </a:prstGeom>
        </p:spPr>
      </p:pic>
      <p:sp>
        <p:nvSpPr>
          <p:cNvPr id="4" name="TextBox 3"/>
          <p:cNvSpPr txBox="1"/>
          <p:nvPr/>
        </p:nvSpPr>
        <p:spPr>
          <a:xfrm>
            <a:off x="179512" y="1700808"/>
            <a:ext cx="8208912" cy="1092607"/>
          </a:xfrm>
          <a:prstGeom prst="rect">
            <a:avLst/>
          </a:prstGeom>
          <a:noFill/>
        </p:spPr>
        <p:txBody>
          <a:bodyPr wrap="square" rtlCol="0">
            <a:spAutoFit/>
          </a:bodyPr>
          <a:lstStyle/>
          <a:p>
            <a:pPr marL="285750" indent="-285750">
              <a:buFont typeface="Wingdings" panose="05000000000000000000" pitchFamily="2" charset="2"/>
              <a:buChar char="§"/>
            </a:pPr>
            <a:r>
              <a:rPr lang="el-GR" sz="1300" b="1" dirty="0">
                <a:solidFill>
                  <a:srgbClr val="00B050"/>
                </a:solidFill>
              </a:rPr>
              <a:t>Λόγοι/Συνθήκες που καθιστούν απαραίτητη την παραγωγή του αποτελέσματος</a:t>
            </a:r>
          </a:p>
          <a:p>
            <a:pPr marL="285750" indent="-285750">
              <a:buFont typeface="Wingdings" panose="05000000000000000000" pitchFamily="2" charset="2"/>
              <a:buChar char="§"/>
            </a:pPr>
            <a:r>
              <a:rPr lang="el-GR" sz="1300" b="1" dirty="0">
                <a:solidFill>
                  <a:srgbClr val="00B050"/>
                </a:solidFill>
              </a:rPr>
              <a:t>Ομάδες-Στόχοι του αποτελέσματος</a:t>
            </a:r>
          </a:p>
          <a:p>
            <a:pPr marL="285750" indent="-285750">
              <a:buFont typeface="Wingdings" panose="05000000000000000000" pitchFamily="2" charset="2"/>
              <a:buChar char="§"/>
            </a:pPr>
            <a:r>
              <a:rPr lang="el-GR" sz="1300" b="1" dirty="0">
                <a:solidFill>
                  <a:srgbClr val="00B050"/>
                </a:solidFill>
              </a:rPr>
              <a:t>Καινοτόμα στοιχεία</a:t>
            </a:r>
          </a:p>
          <a:p>
            <a:pPr marL="285750" indent="-285750">
              <a:buFont typeface="Wingdings" panose="05000000000000000000" pitchFamily="2" charset="2"/>
              <a:buChar char="§"/>
            </a:pPr>
            <a:r>
              <a:rPr lang="el-GR" sz="1300" b="1" dirty="0">
                <a:solidFill>
                  <a:srgbClr val="00B050"/>
                </a:solidFill>
              </a:rPr>
              <a:t>Αναμενόμενος αντίκτυπος</a:t>
            </a:r>
          </a:p>
          <a:p>
            <a:pPr marL="285750" indent="-285750">
              <a:buFont typeface="Wingdings" panose="05000000000000000000" pitchFamily="2" charset="2"/>
              <a:buChar char="§"/>
            </a:pPr>
            <a:r>
              <a:rPr lang="el-GR" sz="1300" b="1" dirty="0">
                <a:solidFill>
                  <a:srgbClr val="00B050"/>
                </a:solidFill>
              </a:rPr>
              <a:t>Δυνατότητα για μεταφορά σε άλλους Τομείς/άλλα Πλαίσια </a:t>
            </a:r>
            <a:endParaRPr lang="en-GB" sz="1300" b="1" dirty="0">
              <a:solidFill>
                <a:srgbClr val="00B050"/>
              </a:solidFill>
            </a:endParaRPr>
          </a:p>
        </p:txBody>
      </p:sp>
      <p:pic>
        <p:nvPicPr>
          <p:cNvPr id="5" name="Picture 4"/>
          <p:cNvPicPr>
            <a:picLocks noChangeAspect="1"/>
          </p:cNvPicPr>
          <p:nvPr/>
        </p:nvPicPr>
        <p:blipFill>
          <a:blip r:embed="rId3"/>
          <a:stretch>
            <a:fillRect/>
          </a:stretch>
        </p:blipFill>
        <p:spPr>
          <a:xfrm>
            <a:off x="127881" y="3501008"/>
            <a:ext cx="8615411" cy="1152128"/>
          </a:xfrm>
          <a:prstGeom prst="rect">
            <a:avLst/>
          </a:prstGeom>
        </p:spPr>
      </p:pic>
      <p:sp>
        <p:nvSpPr>
          <p:cNvPr id="6" name="TextBox 5"/>
          <p:cNvSpPr txBox="1"/>
          <p:nvPr/>
        </p:nvSpPr>
        <p:spPr>
          <a:xfrm>
            <a:off x="185664" y="3861048"/>
            <a:ext cx="8208912" cy="1092607"/>
          </a:xfrm>
          <a:prstGeom prst="rect">
            <a:avLst/>
          </a:prstGeom>
          <a:noFill/>
        </p:spPr>
        <p:txBody>
          <a:bodyPr wrap="square" rtlCol="0">
            <a:spAutoFit/>
          </a:bodyPr>
          <a:lstStyle/>
          <a:p>
            <a:pPr marL="285750" indent="-285750">
              <a:buFont typeface="Wingdings" panose="05000000000000000000" pitchFamily="2" charset="2"/>
              <a:buChar char="§"/>
            </a:pPr>
            <a:r>
              <a:rPr lang="el-GR" sz="1300" b="1" dirty="0">
                <a:solidFill>
                  <a:srgbClr val="00B050"/>
                </a:solidFill>
              </a:rPr>
              <a:t>Διαμοιρασμός καθηκόντων ανάμεσα στους εταίρους: Πρέπει να είναι δίκαιος/ανάλογος του προφίλ και των δυνατοτήτων τους και όσο πιο ισορροπημένος γίνεται </a:t>
            </a:r>
          </a:p>
          <a:p>
            <a:pPr marL="285750" indent="-285750">
              <a:buFont typeface="Wingdings" panose="05000000000000000000" pitchFamily="2" charset="2"/>
              <a:buChar char="§"/>
            </a:pPr>
            <a:r>
              <a:rPr lang="el-GR" sz="1300" b="1" dirty="0">
                <a:solidFill>
                  <a:srgbClr val="00B050"/>
                </a:solidFill>
              </a:rPr>
              <a:t>Ξεχωριστές εργασίες/δραστηριότητες που οδηγούν στην παραγωγή του, π.χ. </a:t>
            </a:r>
            <a:r>
              <a:rPr lang="en-GB" sz="1300" b="1" dirty="0">
                <a:solidFill>
                  <a:srgbClr val="00B050"/>
                </a:solidFill>
              </a:rPr>
              <a:t>Activity 1, Activity 2 etc.</a:t>
            </a:r>
          </a:p>
          <a:p>
            <a:pPr marL="285750" indent="-285750">
              <a:buFont typeface="Wingdings" panose="05000000000000000000" pitchFamily="2" charset="2"/>
              <a:buChar char="§"/>
            </a:pPr>
            <a:r>
              <a:rPr lang="el-GR" sz="1300" b="1" dirty="0">
                <a:solidFill>
                  <a:srgbClr val="00B050"/>
                </a:solidFill>
              </a:rPr>
              <a:t>Μεθοδολογία που θα χρησιμοποιηθεί για την παραγωγή του (π.χ. ανάλυση βιβλιογραφίας, συνεντεύξεις, ομάδες εργασίας, </a:t>
            </a:r>
            <a:r>
              <a:rPr lang="en-GB" sz="1300" b="1" dirty="0">
                <a:solidFill>
                  <a:srgbClr val="00B050"/>
                </a:solidFill>
              </a:rPr>
              <a:t>focus groups, </a:t>
            </a:r>
            <a:r>
              <a:rPr lang="el-GR" sz="1300" b="1" dirty="0">
                <a:solidFill>
                  <a:srgbClr val="00B050"/>
                </a:solidFill>
              </a:rPr>
              <a:t>ερωτηματολόγια κτλ.)</a:t>
            </a:r>
            <a:endParaRPr lang="en-GB" sz="1300" b="1" dirty="0">
              <a:solidFill>
                <a:srgbClr val="00B050"/>
              </a:solidFill>
            </a:endParaRPr>
          </a:p>
        </p:txBody>
      </p:sp>
    </p:spTree>
    <p:extLst>
      <p:ext uri="{BB962C8B-B14F-4D97-AF65-F5344CB8AC3E}">
        <p14:creationId xmlns:p14="http://schemas.microsoft.com/office/powerpoint/2010/main" val="16001576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78905"/>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PRODUCTION OF PROJECT RESULTS (3/3)</a:t>
            </a:r>
            <a:endParaRPr lang="el-GR"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PROJECT RESULTS BUDGET</a:t>
            </a:r>
          </a:p>
        </p:txBody>
      </p:sp>
      <p:pic>
        <p:nvPicPr>
          <p:cNvPr id="7" name="Picture 6"/>
          <p:cNvPicPr>
            <a:picLocks noChangeAspect="1"/>
          </p:cNvPicPr>
          <p:nvPr/>
        </p:nvPicPr>
        <p:blipFill>
          <a:blip r:embed="rId2"/>
          <a:stretch>
            <a:fillRect/>
          </a:stretch>
        </p:blipFill>
        <p:spPr>
          <a:xfrm>
            <a:off x="1295636" y="1451817"/>
            <a:ext cx="2088232" cy="553418"/>
          </a:xfrm>
          <a:prstGeom prst="rect">
            <a:avLst/>
          </a:prstGeom>
        </p:spPr>
      </p:pic>
      <p:sp>
        <p:nvSpPr>
          <p:cNvPr id="8" name="TextBox 7"/>
          <p:cNvSpPr txBox="1"/>
          <p:nvPr/>
        </p:nvSpPr>
        <p:spPr>
          <a:xfrm>
            <a:off x="539552" y="1141834"/>
            <a:ext cx="3600400" cy="369332"/>
          </a:xfrm>
          <a:prstGeom prst="rect">
            <a:avLst/>
          </a:prstGeom>
          <a:noFill/>
        </p:spPr>
        <p:txBody>
          <a:bodyPr wrap="square" rtlCol="0">
            <a:spAutoFit/>
          </a:bodyPr>
          <a:lstStyle/>
          <a:p>
            <a:r>
              <a:rPr lang="en-GB" dirty="0"/>
              <a:t>1. </a:t>
            </a:r>
          </a:p>
        </p:txBody>
      </p:sp>
      <p:sp>
        <p:nvSpPr>
          <p:cNvPr id="9" name="TextBox 8"/>
          <p:cNvSpPr txBox="1"/>
          <p:nvPr/>
        </p:nvSpPr>
        <p:spPr>
          <a:xfrm>
            <a:off x="539552" y="1638179"/>
            <a:ext cx="8208912" cy="692497"/>
          </a:xfrm>
          <a:prstGeom prst="rect">
            <a:avLst/>
          </a:prstGeom>
          <a:noFill/>
        </p:spPr>
        <p:txBody>
          <a:bodyPr wrap="square" rtlCol="0">
            <a:spAutoFit/>
          </a:bodyPr>
          <a:lstStyle/>
          <a:p>
            <a:r>
              <a:rPr lang="el-GR" sz="1300" b="1" dirty="0">
                <a:solidFill>
                  <a:srgbClr val="00B050"/>
                </a:solidFill>
              </a:rPr>
              <a:t>Επιλέξτε                                                            για να δηλώσετε για ποιους εταίρους θα αιτηθείτε κονδύλι για το </a:t>
            </a:r>
          </a:p>
          <a:p>
            <a:endParaRPr lang="el-GR" sz="1300" b="1" dirty="0">
              <a:solidFill>
                <a:srgbClr val="00B050"/>
              </a:solidFill>
            </a:endParaRPr>
          </a:p>
          <a:p>
            <a:r>
              <a:rPr lang="el-GR" sz="1300" b="1" dirty="0">
                <a:solidFill>
                  <a:srgbClr val="00B050"/>
                </a:solidFill>
              </a:rPr>
              <a:t>επιλεγμένο αποτέλεσμα</a:t>
            </a:r>
            <a:endParaRPr lang="en-GB" sz="1300" b="1" dirty="0">
              <a:solidFill>
                <a:srgbClr val="00B050"/>
              </a:solidFill>
            </a:endParaRPr>
          </a:p>
        </p:txBody>
      </p:sp>
      <p:sp>
        <p:nvSpPr>
          <p:cNvPr id="10" name="TextBox 9"/>
          <p:cNvSpPr txBox="1"/>
          <p:nvPr/>
        </p:nvSpPr>
        <p:spPr>
          <a:xfrm>
            <a:off x="539552" y="2425699"/>
            <a:ext cx="7855024" cy="3123932"/>
          </a:xfrm>
          <a:prstGeom prst="rect">
            <a:avLst/>
          </a:prstGeom>
          <a:noFill/>
        </p:spPr>
        <p:txBody>
          <a:bodyPr wrap="square" rtlCol="0">
            <a:spAutoFit/>
          </a:bodyPr>
          <a:lstStyle/>
          <a:p>
            <a:endParaRPr lang="el-GR" dirty="0"/>
          </a:p>
          <a:p>
            <a:r>
              <a:rPr lang="el-GR" dirty="0"/>
              <a:t>2</a:t>
            </a:r>
            <a:r>
              <a:rPr lang="en-GB" dirty="0"/>
              <a:t>.</a:t>
            </a:r>
            <a:r>
              <a:rPr lang="el-GR" dirty="0"/>
              <a:t> </a:t>
            </a:r>
            <a:endParaRPr lang="el-GR" sz="1300" dirty="0">
              <a:solidFill>
                <a:srgbClr val="00B050"/>
              </a:solidFill>
            </a:endParaRPr>
          </a:p>
          <a:p>
            <a:endParaRPr lang="el-GR" sz="1300" dirty="0">
              <a:solidFill>
                <a:srgbClr val="00B050"/>
              </a:solidFill>
            </a:endParaRPr>
          </a:p>
          <a:p>
            <a:r>
              <a:rPr lang="el-GR" sz="1300" b="1" dirty="0">
                <a:solidFill>
                  <a:srgbClr val="00B050"/>
                </a:solidFill>
              </a:rPr>
              <a:t>Πατήστε        , για να αποκτήσετε πρόσβαση στην  καρτέλα </a:t>
            </a:r>
            <a:r>
              <a:rPr lang="en-GB" sz="1300" b="1" dirty="0">
                <a:solidFill>
                  <a:srgbClr val="00B050"/>
                </a:solidFill>
              </a:rPr>
              <a:t>“Project Results Budget Details” </a:t>
            </a:r>
            <a:r>
              <a:rPr lang="el-GR" sz="1300" b="1" dirty="0">
                <a:solidFill>
                  <a:srgbClr val="00B050"/>
                </a:solidFill>
              </a:rPr>
              <a:t>για τον επιλεγμένο </a:t>
            </a:r>
          </a:p>
          <a:p>
            <a:endParaRPr lang="el-GR" sz="1300" b="1" dirty="0">
              <a:solidFill>
                <a:srgbClr val="00B050"/>
              </a:solidFill>
            </a:endParaRPr>
          </a:p>
          <a:p>
            <a:r>
              <a:rPr lang="el-GR" sz="1300" b="1" dirty="0">
                <a:solidFill>
                  <a:srgbClr val="00B050"/>
                </a:solidFill>
              </a:rPr>
              <a:t>εταίρο και μετά πατήστε – όσες φορές χρειαστεί -  το κουμπί         </a:t>
            </a:r>
            <a:r>
              <a:rPr lang="el-GR" sz="1300" dirty="0">
                <a:solidFill>
                  <a:srgbClr val="00B050"/>
                </a:solidFill>
              </a:rPr>
              <a:t>      </a:t>
            </a:r>
            <a:r>
              <a:rPr lang="en-GB" dirty="0"/>
              <a:t> </a:t>
            </a:r>
            <a:r>
              <a:rPr lang="el-GR" dirty="0"/>
              <a:t>                      </a:t>
            </a:r>
            <a:r>
              <a:rPr lang="el-GR" sz="1300" dirty="0">
                <a:solidFill>
                  <a:srgbClr val="00B050"/>
                </a:solidFill>
              </a:rPr>
              <a:t>,   </a:t>
            </a:r>
            <a:r>
              <a:rPr lang="el-GR" sz="1300" b="1" dirty="0">
                <a:solidFill>
                  <a:srgbClr val="00B050"/>
                </a:solidFill>
              </a:rPr>
              <a:t>για να  </a:t>
            </a:r>
          </a:p>
          <a:p>
            <a:endParaRPr lang="el-GR" sz="1300" b="1" dirty="0">
              <a:solidFill>
                <a:srgbClr val="00B050"/>
              </a:solidFill>
            </a:endParaRPr>
          </a:p>
          <a:p>
            <a:r>
              <a:rPr lang="el-GR" sz="1300" b="1" dirty="0">
                <a:solidFill>
                  <a:srgbClr val="00B050"/>
                </a:solidFill>
              </a:rPr>
              <a:t>δημιουργήσετε ξεχωριστές καταχωρήσεις (ανά κατηγορία προσωπικού) για τον εν λόγω εταίρο.   </a:t>
            </a:r>
          </a:p>
          <a:p>
            <a:endParaRPr lang="el-GR" sz="1300" b="1" dirty="0">
              <a:solidFill>
                <a:srgbClr val="00B050"/>
              </a:solidFill>
            </a:endParaRPr>
          </a:p>
          <a:p>
            <a:r>
              <a:rPr lang="el-GR" sz="1300" b="1" dirty="0">
                <a:solidFill>
                  <a:srgbClr val="00B050"/>
                </a:solidFill>
              </a:rPr>
              <a:t>Η κάθε καταχώρηση περιλαμβάνει συμπλήρωση των πεδίων </a:t>
            </a:r>
            <a:r>
              <a:rPr lang="en-GB" sz="1300" b="1" dirty="0">
                <a:solidFill>
                  <a:srgbClr val="00B050"/>
                </a:solidFill>
              </a:rPr>
              <a:t>“Category of Staff” </a:t>
            </a:r>
            <a:r>
              <a:rPr lang="el-GR" sz="1300" b="1" dirty="0">
                <a:solidFill>
                  <a:srgbClr val="00B050"/>
                </a:solidFill>
              </a:rPr>
              <a:t>και</a:t>
            </a:r>
            <a:r>
              <a:rPr lang="en-GB" sz="1300" b="1" dirty="0">
                <a:solidFill>
                  <a:srgbClr val="00B050"/>
                </a:solidFill>
              </a:rPr>
              <a:t> “No of Working Days”</a:t>
            </a:r>
            <a:endParaRPr lang="el-GR" sz="1300" b="1" dirty="0">
              <a:solidFill>
                <a:srgbClr val="00B050"/>
              </a:solidFill>
            </a:endParaRPr>
          </a:p>
          <a:p>
            <a:endParaRPr lang="el-GR" sz="1300" b="1" dirty="0">
              <a:solidFill>
                <a:srgbClr val="00B050"/>
              </a:solidFill>
            </a:endParaRPr>
          </a:p>
          <a:p>
            <a:endParaRPr lang="el-GR" sz="1300" b="1" dirty="0">
              <a:solidFill>
                <a:srgbClr val="00B050"/>
              </a:solidFill>
            </a:endParaRPr>
          </a:p>
          <a:p>
            <a:r>
              <a:rPr lang="el-GR" sz="1300" b="1" dirty="0">
                <a:solidFill>
                  <a:srgbClr val="00B050"/>
                </a:solidFill>
              </a:rPr>
              <a:t>Σημείωση: Για τον ίδιο εταίρο μπορείτε να αιτηθείτε κονδύλι για πέραν της μίας κατηγορίας </a:t>
            </a:r>
            <a:endParaRPr lang="en-GB" sz="1300" b="1" dirty="0">
              <a:solidFill>
                <a:srgbClr val="00B050"/>
              </a:solidFill>
            </a:endParaRPr>
          </a:p>
          <a:p>
            <a:r>
              <a:rPr lang="el-GR" sz="1300" b="1" dirty="0">
                <a:solidFill>
                  <a:srgbClr val="00B050"/>
                </a:solidFill>
              </a:rPr>
              <a:t>προσωπικού</a:t>
            </a:r>
            <a:endParaRPr lang="en-GB" b="1" dirty="0"/>
          </a:p>
        </p:txBody>
      </p:sp>
      <p:pic>
        <p:nvPicPr>
          <p:cNvPr id="11" name="Picture 10"/>
          <p:cNvPicPr>
            <a:picLocks noChangeAspect="1"/>
          </p:cNvPicPr>
          <p:nvPr/>
        </p:nvPicPr>
        <p:blipFill>
          <a:blip r:embed="rId3"/>
          <a:stretch>
            <a:fillRect/>
          </a:stretch>
        </p:blipFill>
        <p:spPr>
          <a:xfrm>
            <a:off x="1295636" y="3101243"/>
            <a:ext cx="288032" cy="347812"/>
          </a:xfrm>
          <a:prstGeom prst="rect">
            <a:avLst/>
          </a:prstGeom>
        </p:spPr>
      </p:pic>
      <p:pic>
        <p:nvPicPr>
          <p:cNvPr id="12" name="Picture 11"/>
          <p:cNvPicPr>
            <a:picLocks noChangeAspect="1"/>
          </p:cNvPicPr>
          <p:nvPr/>
        </p:nvPicPr>
        <p:blipFill>
          <a:blip r:embed="rId4"/>
          <a:stretch>
            <a:fillRect/>
          </a:stretch>
        </p:blipFill>
        <p:spPr>
          <a:xfrm>
            <a:off x="4860032" y="3569510"/>
            <a:ext cx="1800200" cy="407693"/>
          </a:xfrm>
          <a:prstGeom prst="rect">
            <a:avLst/>
          </a:prstGeom>
        </p:spPr>
      </p:pic>
    </p:spTree>
    <p:extLst>
      <p:ext uri="{BB962C8B-B14F-4D97-AF65-F5344CB8AC3E}">
        <p14:creationId xmlns:p14="http://schemas.microsoft.com/office/powerpoint/2010/main" val="13650638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43000" y="7040"/>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MULTIPLIER EVENTS (1/</a:t>
            </a:r>
            <a:r>
              <a:rPr lang="el-GR" sz="2800" b="1" dirty="0">
                <a:solidFill>
                  <a:srgbClr val="0070C0"/>
                </a:solidFill>
                <a:latin typeface="Century Gothic" panose="020B0502020202020204" pitchFamily="34" charset="0"/>
              </a:rPr>
              <a:t>2</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MULTIPLIER EVENTS SUMMARY &amp; DETAILS</a:t>
            </a:r>
            <a:endParaRPr lang="el-GR" sz="20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539552" y="1233189"/>
            <a:ext cx="7350282" cy="1211585"/>
          </a:xfrm>
          <a:prstGeom prst="rect">
            <a:avLst/>
          </a:prstGeom>
        </p:spPr>
      </p:pic>
      <p:sp>
        <p:nvSpPr>
          <p:cNvPr id="4" name="TextBox 3"/>
          <p:cNvSpPr txBox="1"/>
          <p:nvPr/>
        </p:nvSpPr>
        <p:spPr>
          <a:xfrm>
            <a:off x="539552" y="863857"/>
            <a:ext cx="3600400" cy="369332"/>
          </a:xfrm>
          <a:prstGeom prst="rect">
            <a:avLst/>
          </a:prstGeom>
          <a:noFill/>
        </p:spPr>
        <p:txBody>
          <a:bodyPr wrap="square" rtlCol="0">
            <a:spAutoFit/>
          </a:bodyPr>
          <a:lstStyle/>
          <a:p>
            <a:r>
              <a:rPr lang="en-GB" dirty="0"/>
              <a:t>1. </a:t>
            </a:r>
          </a:p>
        </p:txBody>
      </p:sp>
      <p:sp>
        <p:nvSpPr>
          <p:cNvPr id="5" name="TextBox 4"/>
          <p:cNvSpPr txBox="1"/>
          <p:nvPr/>
        </p:nvSpPr>
        <p:spPr>
          <a:xfrm>
            <a:off x="539552" y="2465173"/>
            <a:ext cx="3706967" cy="369332"/>
          </a:xfrm>
          <a:prstGeom prst="rect">
            <a:avLst/>
          </a:prstGeom>
          <a:noFill/>
        </p:spPr>
        <p:txBody>
          <a:bodyPr wrap="square" rtlCol="0">
            <a:spAutoFit/>
          </a:bodyPr>
          <a:lstStyle/>
          <a:p>
            <a:r>
              <a:rPr lang="en-GB" dirty="0"/>
              <a:t>2.  </a:t>
            </a:r>
          </a:p>
        </p:txBody>
      </p:sp>
      <p:pic>
        <p:nvPicPr>
          <p:cNvPr id="6" name="Picture 5"/>
          <p:cNvPicPr>
            <a:picLocks noChangeAspect="1"/>
          </p:cNvPicPr>
          <p:nvPr/>
        </p:nvPicPr>
        <p:blipFill>
          <a:blip r:embed="rId3"/>
          <a:stretch>
            <a:fillRect/>
          </a:stretch>
        </p:blipFill>
        <p:spPr>
          <a:xfrm>
            <a:off x="3298609" y="4277221"/>
            <a:ext cx="1682685" cy="485098"/>
          </a:xfrm>
          <a:prstGeom prst="rect">
            <a:avLst/>
          </a:prstGeom>
        </p:spPr>
      </p:pic>
      <p:pic>
        <p:nvPicPr>
          <p:cNvPr id="7" name="Picture 6"/>
          <p:cNvPicPr>
            <a:picLocks noChangeAspect="1"/>
          </p:cNvPicPr>
          <p:nvPr/>
        </p:nvPicPr>
        <p:blipFill>
          <a:blip r:embed="rId4"/>
          <a:stretch>
            <a:fillRect/>
          </a:stretch>
        </p:blipFill>
        <p:spPr>
          <a:xfrm>
            <a:off x="539552" y="2902750"/>
            <a:ext cx="2306806" cy="490484"/>
          </a:xfrm>
          <a:prstGeom prst="rect">
            <a:avLst/>
          </a:prstGeom>
        </p:spPr>
      </p:pic>
      <p:sp>
        <p:nvSpPr>
          <p:cNvPr id="8" name="TextBox 7"/>
          <p:cNvSpPr txBox="1"/>
          <p:nvPr/>
        </p:nvSpPr>
        <p:spPr>
          <a:xfrm>
            <a:off x="539552" y="3554025"/>
            <a:ext cx="5112568" cy="292388"/>
          </a:xfrm>
          <a:prstGeom prst="rect">
            <a:avLst/>
          </a:prstGeom>
          <a:noFill/>
        </p:spPr>
        <p:txBody>
          <a:bodyPr wrap="square" rtlCol="0">
            <a:spAutoFit/>
          </a:bodyPr>
          <a:lstStyle/>
          <a:p>
            <a:r>
              <a:rPr lang="el-GR" sz="1300" b="1" dirty="0">
                <a:solidFill>
                  <a:srgbClr val="00B050"/>
                </a:solidFill>
              </a:rPr>
              <a:t>Συμπλήρωση των πεδίων </a:t>
            </a:r>
            <a:r>
              <a:rPr lang="en-GB" sz="1300" b="1" dirty="0">
                <a:solidFill>
                  <a:srgbClr val="00B050"/>
                </a:solidFill>
              </a:rPr>
              <a:t>“Leading Organisation” </a:t>
            </a:r>
            <a:r>
              <a:rPr lang="el-GR" sz="1300" b="1" dirty="0">
                <a:solidFill>
                  <a:srgbClr val="00B050"/>
                </a:solidFill>
              </a:rPr>
              <a:t>και </a:t>
            </a:r>
            <a:r>
              <a:rPr lang="en-GB" sz="1300" b="1" dirty="0">
                <a:solidFill>
                  <a:srgbClr val="00B050"/>
                </a:solidFill>
              </a:rPr>
              <a:t>“Event Title”</a:t>
            </a:r>
          </a:p>
        </p:txBody>
      </p:sp>
      <p:sp>
        <p:nvSpPr>
          <p:cNvPr id="9" name="TextBox 8"/>
          <p:cNvSpPr txBox="1"/>
          <p:nvPr/>
        </p:nvSpPr>
        <p:spPr>
          <a:xfrm>
            <a:off x="539552" y="3989141"/>
            <a:ext cx="6350446" cy="969496"/>
          </a:xfrm>
          <a:prstGeom prst="rect">
            <a:avLst/>
          </a:prstGeom>
          <a:noFill/>
        </p:spPr>
        <p:txBody>
          <a:bodyPr wrap="square" rtlCol="0">
            <a:spAutoFit/>
          </a:bodyPr>
          <a:lstStyle/>
          <a:p>
            <a:r>
              <a:rPr lang="en-GB" dirty="0"/>
              <a:t>3.</a:t>
            </a:r>
          </a:p>
          <a:p>
            <a:endParaRPr lang="en-GB" sz="800" b="1" dirty="0">
              <a:solidFill>
                <a:srgbClr val="00B050"/>
              </a:solidFill>
            </a:endParaRPr>
          </a:p>
          <a:p>
            <a:r>
              <a:rPr lang="el-GR" sz="1300" b="1" dirty="0">
                <a:solidFill>
                  <a:srgbClr val="00B050"/>
                </a:solidFill>
              </a:rPr>
              <a:t>Για προσθήκη καταχώρησης</a:t>
            </a:r>
            <a:r>
              <a:rPr lang="en-GB" sz="1300" b="1" dirty="0">
                <a:solidFill>
                  <a:srgbClr val="00B050"/>
                </a:solidFill>
              </a:rPr>
              <a:t>, </a:t>
            </a:r>
            <a:r>
              <a:rPr lang="el-GR" sz="1300" b="1" dirty="0">
                <a:solidFill>
                  <a:srgbClr val="00B050"/>
                </a:solidFill>
              </a:rPr>
              <a:t>επιλέξτε </a:t>
            </a:r>
            <a:endParaRPr lang="en-GB" sz="1300" b="1" dirty="0">
              <a:solidFill>
                <a:srgbClr val="00B050"/>
              </a:solidFill>
            </a:endParaRPr>
          </a:p>
          <a:p>
            <a:r>
              <a:rPr lang="en-GB" dirty="0"/>
              <a:t> </a:t>
            </a:r>
          </a:p>
        </p:txBody>
      </p:sp>
      <p:sp>
        <p:nvSpPr>
          <p:cNvPr id="10" name="TextBox 9"/>
          <p:cNvSpPr txBox="1"/>
          <p:nvPr/>
        </p:nvSpPr>
        <p:spPr>
          <a:xfrm>
            <a:off x="539552" y="4762319"/>
            <a:ext cx="3738915" cy="369332"/>
          </a:xfrm>
          <a:prstGeom prst="rect">
            <a:avLst/>
          </a:prstGeom>
          <a:noFill/>
        </p:spPr>
        <p:txBody>
          <a:bodyPr wrap="square" rtlCol="0">
            <a:spAutoFit/>
          </a:bodyPr>
          <a:lstStyle/>
          <a:p>
            <a:r>
              <a:rPr lang="el-GR" dirty="0"/>
              <a:t>4</a:t>
            </a:r>
            <a:r>
              <a:rPr lang="en-GB" dirty="0"/>
              <a:t>. </a:t>
            </a:r>
          </a:p>
        </p:txBody>
      </p:sp>
      <p:sp>
        <p:nvSpPr>
          <p:cNvPr id="11" name="TextBox 10"/>
          <p:cNvSpPr txBox="1"/>
          <p:nvPr/>
        </p:nvSpPr>
        <p:spPr>
          <a:xfrm>
            <a:off x="553319" y="5100752"/>
            <a:ext cx="7271617" cy="1092607"/>
          </a:xfrm>
          <a:prstGeom prst="rect">
            <a:avLst/>
          </a:prstGeom>
          <a:noFill/>
        </p:spPr>
        <p:txBody>
          <a:bodyPr wrap="square" rtlCol="0">
            <a:spAutoFit/>
          </a:bodyPr>
          <a:lstStyle/>
          <a:p>
            <a:r>
              <a:rPr lang="el-GR" sz="1300" b="1" dirty="0">
                <a:solidFill>
                  <a:srgbClr val="00B050"/>
                </a:solidFill>
              </a:rPr>
              <a:t>Επιλέξτε          για να αποκτήσετε πρόσβαση στην καρτέλα </a:t>
            </a:r>
            <a:r>
              <a:rPr lang="en-GB" sz="1300" b="1" dirty="0">
                <a:solidFill>
                  <a:srgbClr val="00B050"/>
                </a:solidFill>
              </a:rPr>
              <a:t>“Multiplier Events Details” </a:t>
            </a:r>
            <a:r>
              <a:rPr lang="el-GR" sz="1300" b="1" dirty="0">
                <a:solidFill>
                  <a:srgbClr val="00B050"/>
                </a:solidFill>
              </a:rPr>
              <a:t>ενός εκ των καταχωρημένων </a:t>
            </a:r>
            <a:r>
              <a:rPr lang="en-GB" sz="1300" b="1" dirty="0">
                <a:solidFill>
                  <a:srgbClr val="00B050"/>
                </a:solidFill>
              </a:rPr>
              <a:t>events</a:t>
            </a:r>
            <a:r>
              <a:rPr lang="el-GR" sz="1300" b="1" dirty="0">
                <a:solidFill>
                  <a:srgbClr val="00B050"/>
                </a:solidFill>
              </a:rPr>
              <a:t> και συμπληρώστε τα εξής πεδία: </a:t>
            </a:r>
            <a:r>
              <a:rPr lang="en-GB" sz="1300" b="1" dirty="0">
                <a:solidFill>
                  <a:srgbClr val="00B050"/>
                </a:solidFill>
              </a:rPr>
              <a:t>Country of Venue, Event Description, Event Start/End Date, Project Results Covered,  Event other participating organisations (</a:t>
            </a:r>
            <a:r>
              <a:rPr lang="el-GR" sz="1300" b="1" dirty="0">
                <a:solidFill>
                  <a:srgbClr val="00B050"/>
                </a:solidFill>
              </a:rPr>
              <a:t>δεν αναφέρεται στους οργανισμούς από τους οποίους θα προέρχονται οι συμμετέχοντες, αλλά στους εταίρους, πέραν του </a:t>
            </a:r>
            <a:r>
              <a:rPr lang="en-GB" sz="1300" b="1" dirty="0">
                <a:solidFill>
                  <a:srgbClr val="00B050"/>
                </a:solidFill>
              </a:rPr>
              <a:t>leading,</a:t>
            </a:r>
            <a:r>
              <a:rPr lang="el-GR" sz="1300" b="1" dirty="0">
                <a:solidFill>
                  <a:srgbClr val="00B050"/>
                </a:solidFill>
              </a:rPr>
              <a:t> που θα συμμετάσχουν στη διοργάνωση της εκδήλωσης</a:t>
            </a:r>
            <a:r>
              <a:rPr lang="en-GB" sz="1300" b="1" dirty="0">
                <a:solidFill>
                  <a:srgbClr val="00B050"/>
                </a:solidFill>
              </a:rPr>
              <a:t>)</a:t>
            </a:r>
          </a:p>
        </p:txBody>
      </p:sp>
      <p:pic>
        <p:nvPicPr>
          <p:cNvPr id="12" name="Picture 11"/>
          <p:cNvPicPr>
            <a:picLocks noChangeAspect="1"/>
          </p:cNvPicPr>
          <p:nvPr/>
        </p:nvPicPr>
        <p:blipFill>
          <a:blip r:embed="rId5"/>
          <a:stretch>
            <a:fillRect/>
          </a:stretch>
        </p:blipFill>
        <p:spPr>
          <a:xfrm>
            <a:off x="1259632" y="5101340"/>
            <a:ext cx="261937" cy="300037"/>
          </a:xfrm>
          <a:prstGeom prst="rect">
            <a:avLst/>
          </a:prstGeom>
        </p:spPr>
      </p:pic>
    </p:spTree>
    <p:extLst>
      <p:ext uri="{BB962C8B-B14F-4D97-AF65-F5344CB8AC3E}">
        <p14:creationId xmlns:p14="http://schemas.microsoft.com/office/powerpoint/2010/main" val="17754849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43000" y="188640"/>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MULTIPLIER EVENTS (2/</a:t>
            </a:r>
            <a:r>
              <a:rPr lang="el-GR" sz="2800" b="1" dirty="0">
                <a:solidFill>
                  <a:srgbClr val="0070C0"/>
                </a:solidFill>
                <a:latin typeface="Century Gothic" panose="020B0502020202020204" pitchFamily="34" charset="0"/>
              </a:rPr>
              <a:t>2</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MULTIPLIER EVENTS DETAILS</a:t>
            </a:r>
            <a:r>
              <a:rPr lang="el-GR" sz="2000" b="1" dirty="0">
                <a:solidFill>
                  <a:srgbClr val="0070C0"/>
                </a:solidFill>
                <a:latin typeface="Century Gothic" panose="020B0502020202020204" pitchFamily="34" charset="0"/>
              </a:rPr>
              <a:t> &amp; </a:t>
            </a:r>
            <a:r>
              <a:rPr lang="en-GB" sz="2000" b="1" dirty="0">
                <a:solidFill>
                  <a:srgbClr val="0070C0"/>
                </a:solidFill>
                <a:latin typeface="Century Gothic" panose="020B0502020202020204" pitchFamily="34" charset="0"/>
              </a:rPr>
              <a:t>BUDGET</a:t>
            </a:r>
            <a:endParaRPr lang="el-GR" sz="2000" b="1" dirty="0">
              <a:solidFill>
                <a:srgbClr val="0070C0"/>
              </a:solidFill>
              <a:latin typeface="Century Gothic" panose="020B0502020202020204" pitchFamily="34" charset="0"/>
            </a:endParaRPr>
          </a:p>
        </p:txBody>
      </p:sp>
      <p:sp>
        <p:nvSpPr>
          <p:cNvPr id="4" name="TextBox 3"/>
          <p:cNvSpPr txBox="1"/>
          <p:nvPr/>
        </p:nvSpPr>
        <p:spPr>
          <a:xfrm>
            <a:off x="539552" y="979620"/>
            <a:ext cx="3600400" cy="369332"/>
          </a:xfrm>
          <a:prstGeom prst="rect">
            <a:avLst/>
          </a:prstGeom>
          <a:noFill/>
        </p:spPr>
        <p:txBody>
          <a:bodyPr wrap="square" rtlCol="0">
            <a:spAutoFit/>
          </a:bodyPr>
          <a:lstStyle/>
          <a:p>
            <a:r>
              <a:rPr lang="en-GB" dirty="0"/>
              <a:t> </a:t>
            </a:r>
          </a:p>
        </p:txBody>
      </p:sp>
      <p:pic>
        <p:nvPicPr>
          <p:cNvPr id="13" name="Picture 12"/>
          <p:cNvPicPr>
            <a:picLocks noChangeAspect="1"/>
          </p:cNvPicPr>
          <p:nvPr/>
        </p:nvPicPr>
        <p:blipFill>
          <a:blip r:embed="rId2"/>
          <a:stretch>
            <a:fillRect/>
          </a:stretch>
        </p:blipFill>
        <p:spPr>
          <a:xfrm>
            <a:off x="279376" y="1132206"/>
            <a:ext cx="8424936" cy="1088995"/>
          </a:xfrm>
          <a:prstGeom prst="rect">
            <a:avLst/>
          </a:prstGeom>
        </p:spPr>
      </p:pic>
      <p:sp>
        <p:nvSpPr>
          <p:cNvPr id="15" name="TextBox 14"/>
          <p:cNvSpPr txBox="1"/>
          <p:nvPr/>
        </p:nvSpPr>
        <p:spPr>
          <a:xfrm>
            <a:off x="323528" y="1461521"/>
            <a:ext cx="7776864" cy="2292935"/>
          </a:xfrm>
          <a:prstGeom prst="rect">
            <a:avLst/>
          </a:prstGeom>
          <a:noFill/>
        </p:spPr>
        <p:txBody>
          <a:bodyPr wrap="square" rtlCol="0">
            <a:spAutoFit/>
          </a:bodyPr>
          <a:lstStyle/>
          <a:p>
            <a:pPr marL="285750" indent="-285750">
              <a:buFont typeface="Wingdings" panose="05000000000000000000" pitchFamily="2" charset="2"/>
              <a:buChar char="§"/>
            </a:pPr>
            <a:r>
              <a:rPr lang="el-GR" sz="1300" b="1" dirty="0">
                <a:solidFill>
                  <a:srgbClr val="00B050"/>
                </a:solidFill>
              </a:rPr>
              <a:t>Περιγραφή της δραστηριότητας (εάν υπάρχει η δυνατότητα για παράθεση μίας προκαταρκτικής ημερήσιας διάταξης, θα ήταν καλό να παρατεθεί)</a:t>
            </a:r>
          </a:p>
          <a:p>
            <a:pPr marL="285750" indent="-285750">
              <a:buFont typeface="Wingdings" panose="05000000000000000000" pitchFamily="2" charset="2"/>
              <a:buChar char="§"/>
            </a:pPr>
            <a:r>
              <a:rPr lang="el-GR" sz="1300" b="1" dirty="0">
                <a:solidFill>
                  <a:srgbClr val="00B050"/>
                </a:solidFill>
              </a:rPr>
              <a:t>Συμμετέχοντες: Πρέπει να προέρχονται από οργανισμούς εκτός των οργανισμών της Κοινοπραξίας</a:t>
            </a:r>
          </a:p>
          <a:p>
            <a:pPr marL="285750" indent="-285750">
              <a:buFont typeface="Wingdings" panose="05000000000000000000" pitchFamily="2" charset="2"/>
              <a:buChar char="§"/>
            </a:pPr>
            <a:r>
              <a:rPr lang="el-GR" sz="1300" b="1" dirty="0">
                <a:solidFill>
                  <a:srgbClr val="00B050"/>
                </a:solidFill>
              </a:rPr>
              <a:t>Στόχοι Δραστηριότητας σε σχέση με τα αποτελέσματα που θα παρουσιάσει</a:t>
            </a:r>
          </a:p>
          <a:p>
            <a:pPr marL="285750" indent="-285750">
              <a:buFont typeface="Wingdings" panose="05000000000000000000" pitchFamily="2" charset="2"/>
              <a:buChar char="§"/>
            </a:pPr>
            <a:r>
              <a:rPr lang="el-GR" sz="1300" b="1" dirty="0">
                <a:solidFill>
                  <a:srgbClr val="00B050"/>
                </a:solidFill>
              </a:rPr>
              <a:t>Μεθοδολογία που θα χρησιμοποιηθεί (π.χ. παρουσιάσεις και εργαστήρια)</a:t>
            </a:r>
          </a:p>
          <a:p>
            <a:endParaRPr lang="el-GR" sz="1300" b="1" dirty="0">
              <a:solidFill>
                <a:srgbClr val="00B050"/>
              </a:solidFill>
            </a:endParaRPr>
          </a:p>
          <a:p>
            <a:r>
              <a:rPr lang="el-GR" sz="1300" b="1" dirty="0">
                <a:solidFill>
                  <a:srgbClr val="00B050"/>
                </a:solidFill>
              </a:rPr>
              <a:t>Σημείωση: Οι Πολλαπλασιαστικές Εκδηλώσεις δεν πρέπει να συγχέονται με τις δραστηριότητες διάδοσης των αποτελεσμάτων ενός Σχεδίου, που έχουν πιο γενικό και θεωρητικό χαρακτήρα. Οι Πολλαπλασιαστικές Εκδηλώσεις συνδέονται πάντοτε με ένα ή περισσότερα αποτελέσματα μεγάλης κλίμακας και όπου είναι εφικτό, συστήνεται οι συμμετέχοντες να έχουν την ευκαιρία για πρακτική εξάσκηση σε σχέση με τη χρήση των αποτελεσμάτων.</a:t>
            </a:r>
            <a:endParaRPr lang="en-GB" sz="1300" b="1" dirty="0">
              <a:solidFill>
                <a:srgbClr val="00B050"/>
              </a:solidFill>
            </a:endParaRPr>
          </a:p>
        </p:txBody>
      </p:sp>
      <p:pic>
        <p:nvPicPr>
          <p:cNvPr id="16" name="Picture 15"/>
          <p:cNvPicPr>
            <a:picLocks noChangeAspect="1"/>
          </p:cNvPicPr>
          <p:nvPr/>
        </p:nvPicPr>
        <p:blipFill>
          <a:blip r:embed="rId3"/>
          <a:stretch>
            <a:fillRect/>
          </a:stretch>
        </p:blipFill>
        <p:spPr>
          <a:xfrm>
            <a:off x="323528" y="3819533"/>
            <a:ext cx="1876425" cy="419100"/>
          </a:xfrm>
          <a:prstGeom prst="rect">
            <a:avLst/>
          </a:prstGeom>
        </p:spPr>
      </p:pic>
      <p:sp>
        <p:nvSpPr>
          <p:cNvPr id="18" name="TextBox 17"/>
          <p:cNvSpPr txBox="1"/>
          <p:nvPr/>
        </p:nvSpPr>
        <p:spPr>
          <a:xfrm>
            <a:off x="252760" y="4241270"/>
            <a:ext cx="8451552" cy="2092881"/>
          </a:xfrm>
          <a:prstGeom prst="rect">
            <a:avLst/>
          </a:prstGeom>
          <a:noFill/>
        </p:spPr>
        <p:txBody>
          <a:bodyPr wrap="square" rtlCol="0">
            <a:spAutoFit/>
          </a:bodyPr>
          <a:lstStyle/>
          <a:p>
            <a:r>
              <a:rPr lang="el-GR" sz="1300" b="1" dirty="0">
                <a:solidFill>
                  <a:srgbClr val="00B050"/>
                </a:solidFill>
              </a:rPr>
              <a:t>Καταχώρηση αριθμού συμμετεχόντων για υπολογισμό κονδυλίου:</a:t>
            </a:r>
            <a:endParaRPr lang="en-GB" sz="1300" b="1" dirty="0">
              <a:solidFill>
                <a:srgbClr val="00B050"/>
              </a:solidFill>
            </a:endParaRPr>
          </a:p>
          <a:p>
            <a:pPr marL="285750" indent="-285750">
              <a:buFont typeface="Wingdings" panose="05000000000000000000" pitchFamily="2" charset="2"/>
              <a:buChar char="§"/>
            </a:pPr>
            <a:r>
              <a:rPr lang="el-GR" sz="1300" b="1" dirty="0">
                <a:solidFill>
                  <a:srgbClr val="00B050"/>
                </a:solidFill>
              </a:rPr>
              <a:t>Πρέπει να καταχωρηθούν αριθμοί συμμετεχόντων και στα τρία πεδία (όταν ένα πεδίο δεν εφαρμόζεται, συμπληρώνεται με τον αριθμό 0)</a:t>
            </a:r>
          </a:p>
          <a:p>
            <a:pPr marL="285750" indent="-285750">
              <a:buFont typeface="Wingdings" panose="05000000000000000000" pitchFamily="2" charset="2"/>
              <a:buChar char="§"/>
            </a:pPr>
            <a:r>
              <a:rPr lang="el-GR" sz="1300" b="1" dirty="0">
                <a:solidFill>
                  <a:srgbClr val="00B050"/>
                </a:solidFill>
              </a:rPr>
              <a:t>Καταχωρούνται ξεχωριστά οι ντόπιοι από τους διεθνείς συμμετέχοντες, όταν πρόκειται για εκδήλωση με</a:t>
            </a:r>
          </a:p>
          <a:p>
            <a:r>
              <a:rPr lang="el-GR" sz="1300" b="1" dirty="0">
                <a:solidFill>
                  <a:srgbClr val="00B050"/>
                </a:solidFill>
              </a:rPr>
              <a:t>       φυσική παρουσία</a:t>
            </a:r>
          </a:p>
          <a:p>
            <a:pPr marL="285750" indent="-285750">
              <a:buFont typeface="Wingdings" panose="05000000000000000000" pitchFamily="2" charset="2"/>
              <a:buChar char="§"/>
            </a:pPr>
            <a:r>
              <a:rPr lang="el-GR" sz="1300" b="1" dirty="0">
                <a:solidFill>
                  <a:srgbClr val="00B050"/>
                </a:solidFill>
              </a:rPr>
              <a:t>Όταν η εκδήλωση θα γίνει διαδικτυακά, μόνο το πεδίο </a:t>
            </a:r>
            <a:r>
              <a:rPr lang="en-GB" sz="1300" b="1" dirty="0">
                <a:solidFill>
                  <a:srgbClr val="00B050"/>
                </a:solidFill>
              </a:rPr>
              <a:t>“Participants in Virtual Events”</a:t>
            </a:r>
            <a:r>
              <a:rPr lang="el-GR" sz="1300" b="1" dirty="0">
                <a:solidFill>
                  <a:srgbClr val="00B050"/>
                </a:solidFill>
              </a:rPr>
              <a:t> συμπληρώνεται </a:t>
            </a:r>
          </a:p>
          <a:p>
            <a:pPr marL="285750" indent="-285750">
              <a:buFont typeface="Wingdings" panose="05000000000000000000" pitchFamily="2" charset="2"/>
              <a:buChar char="§"/>
            </a:pPr>
            <a:r>
              <a:rPr lang="el-GR" sz="1300" b="1" dirty="0">
                <a:solidFill>
                  <a:srgbClr val="00B050"/>
                </a:solidFill>
              </a:rPr>
              <a:t>με μη μηδενικό αριθμό</a:t>
            </a:r>
            <a:r>
              <a:rPr lang="en-GB" sz="1300" b="1" dirty="0">
                <a:solidFill>
                  <a:srgbClr val="00B050"/>
                </a:solidFill>
              </a:rPr>
              <a:t>,</a:t>
            </a:r>
            <a:r>
              <a:rPr lang="el-GR" sz="1300" b="1" dirty="0">
                <a:solidFill>
                  <a:srgbClr val="00B050"/>
                </a:solidFill>
              </a:rPr>
              <a:t> ενώ τα άλλα δύο πεδία συμπληρώνεται με τον αριθμό 0</a:t>
            </a:r>
          </a:p>
          <a:p>
            <a:pPr marL="285750" indent="-285750">
              <a:buFont typeface="Wingdings" panose="05000000000000000000" pitchFamily="2" charset="2"/>
              <a:buChar char="§"/>
            </a:pPr>
            <a:r>
              <a:rPr lang="el-GR" sz="1300" b="1" dirty="0">
                <a:solidFill>
                  <a:srgbClr val="00B050"/>
                </a:solidFill>
              </a:rPr>
              <a:t>Κονδύλι μπορεί να διεκδικήσει μόνο ο </a:t>
            </a:r>
            <a:r>
              <a:rPr lang="en-GB" sz="1300" b="1" dirty="0">
                <a:solidFill>
                  <a:srgbClr val="00B050"/>
                </a:solidFill>
              </a:rPr>
              <a:t>Leading </a:t>
            </a:r>
            <a:r>
              <a:rPr lang="el-GR" sz="1300" b="1" dirty="0">
                <a:solidFill>
                  <a:srgbClr val="00B050"/>
                </a:solidFill>
              </a:rPr>
              <a:t>οργανισμός (καταχωρείται αυτόματα εδώ), καθώς αυτός θα πραγματοποιήσει τα έξοδα για την εκδήλωση </a:t>
            </a:r>
          </a:p>
          <a:p>
            <a:endParaRPr lang="el-GR" sz="1300" dirty="0">
              <a:solidFill>
                <a:srgbClr val="00B050"/>
              </a:solidFill>
            </a:endParaRPr>
          </a:p>
        </p:txBody>
      </p:sp>
    </p:spTree>
    <p:extLst>
      <p:ext uri="{BB962C8B-B14F-4D97-AF65-F5344CB8AC3E}">
        <p14:creationId xmlns:p14="http://schemas.microsoft.com/office/powerpoint/2010/main" val="16292573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251520" y="101854"/>
            <a:ext cx="9001000" cy="769441"/>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LEARNING,TEACHING,TRAINING ACTIVITIES</a:t>
            </a:r>
            <a:r>
              <a:rPr lang="el-GR" sz="2800" b="1" dirty="0">
                <a:solidFill>
                  <a:srgbClr val="0070C0"/>
                </a:solidFill>
                <a:latin typeface="Century Gothic" panose="020B0502020202020204" pitchFamily="34" charset="0"/>
              </a:rPr>
              <a:t> (1/4)</a:t>
            </a:r>
          </a:p>
          <a:p>
            <a:pPr algn="ctr"/>
            <a:r>
              <a:rPr lang="en-GB" sz="1600" b="1" dirty="0">
                <a:solidFill>
                  <a:srgbClr val="0070C0"/>
                </a:solidFill>
                <a:latin typeface="Century Gothic" panose="020B0502020202020204" pitchFamily="34" charset="0"/>
              </a:rPr>
              <a:t>ACTIVITIES SUMMARY, ACTIVITY DETAILS, SUMMARY GROUPS OF PARTICIPANTS</a:t>
            </a:r>
          </a:p>
        </p:txBody>
      </p:sp>
      <p:pic>
        <p:nvPicPr>
          <p:cNvPr id="3" name="Picture 2"/>
          <p:cNvPicPr>
            <a:picLocks noChangeAspect="1"/>
          </p:cNvPicPr>
          <p:nvPr/>
        </p:nvPicPr>
        <p:blipFill>
          <a:blip r:embed="rId2"/>
          <a:stretch>
            <a:fillRect/>
          </a:stretch>
        </p:blipFill>
        <p:spPr>
          <a:xfrm>
            <a:off x="420970" y="1328096"/>
            <a:ext cx="4384529" cy="969069"/>
          </a:xfrm>
          <a:prstGeom prst="rect">
            <a:avLst/>
          </a:prstGeom>
        </p:spPr>
      </p:pic>
      <p:pic>
        <p:nvPicPr>
          <p:cNvPr id="4" name="Picture 3"/>
          <p:cNvPicPr>
            <a:picLocks noChangeAspect="1"/>
          </p:cNvPicPr>
          <p:nvPr/>
        </p:nvPicPr>
        <p:blipFill>
          <a:blip r:embed="rId3"/>
          <a:stretch>
            <a:fillRect/>
          </a:stretch>
        </p:blipFill>
        <p:spPr>
          <a:xfrm>
            <a:off x="420970" y="2630194"/>
            <a:ext cx="4057399" cy="721618"/>
          </a:xfrm>
          <a:prstGeom prst="rect">
            <a:avLst/>
          </a:prstGeom>
        </p:spPr>
      </p:pic>
      <p:sp>
        <p:nvSpPr>
          <p:cNvPr id="6" name="TextBox 5"/>
          <p:cNvSpPr txBox="1"/>
          <p:nvPr/>
        </p:nvSpPr>
        <p:spPr>
          <a:xfrm>
            <a:off x="420970" y="3338592"/>
            <a:ext cx="7967454" cy="692497"/>
          </a:xfrm>
          <a:prstGeom prst="rect">
            <a:avLst/>
          </a:prstGeom>
          <a:noFill/>
        </p:spPr>
        <p:txBody>
          <a:bodyPr wrap="square" rtlCol="0">
            <a:spAutoFit/>
          </a:bodyPr>
          <a:lstStyle/>
          <a:p>
            <a:r>
              <a:rPr lang="el-GR" sz="1300" b="1" dirty="0">
                <a:solidFill>
                  <a:srgbClr val="00B050"/>
                </a:solidFill>
              </a:rPr>
              <a:t>Εδώ συμπληρώνετε τα εξής πεδία για κάθε δραστηριότητα: </a:t>
            </a:r>
            <a:r>
              <a:rPr lang="en-GB" sz="1300" b="1" dirty="0">
                <a:solidFill>
                  <a:srgbClr val="00B050"/>
                </a:solidFill>
              </a:rPr>
              <a:t>Activity Title, Leading Organisation, Country of Venue, Start period</a:t>
            </a:r>
            <a:r>
              <a:rPr lang="el-GR" sz="1300" b="1" dirty="0">
                <a:solidFill>
                  <a:srgbClr val="00B050"/>
                </a:solidFill>
              </a:rPr>
              <a:t>: Η χώρα που θα φιλοξενήσει την δραστηριότητα δε χρειάζεται να είναι η ίδια με την διοργανώτρια χώρα</a:t>
            </a:r>
            <a:endParaRPr lang="en-GB" sz="1300" b="1" dirty="0">
              <a:solidFill>
                <a:srgbClr val="00B050"/>
              </a:solidFill>
            </a:endParaRPr>
          </a:p>
        </p:txBody>
      </p:sp>
      <p:pic>
        <p:nvPicPr>
          <p:cNvPr id="8" name="Picture 7"/>
          <p:cNvPicPr>
            <a:picLocks noChangeAspect="1"/>
          </p:cNvPicPr>
          <p:nvPr/>
        </p:nvPicPr>
        <p:blipFill>
          <a:blip r:embed="rId4"/>
          <a:stretch>
            <a:fillRect/>
          </a:stretch>
        </p:blipFill>
        <p:spPr>
          <a:xfrm>
            <a:off x="3707904" y="4302469"/>
            <a:ext cx="869918" cy="439024"/>
          </a:xfrm>
          <a:prstGeom prst="rect">
            <a:avLst/>
          </a:prstGeom>
        </p:spPr>
      </p:pic>
      <p:pic>
        <p:nvPicPr>
          <p:cNvPr id="9" name="Picture 8"/>
          <p:cNvPicPr>
            <a:picLocks noChangeAspect="1"/>
          </p:cNvPicPr>
          <p:nvPr/>
        </p:nvPicPr>
        <p:blipFill>
          <a:blip r:embed="rId5"/>
          <a:stretch>
            <a:fillRect/>
          </a:stretch>
        </p:blipFill>
        <p:spPr>
          <a:xfrm>
            <a:off x="1115616" y="5303159"/>
            <a:ext cx="378760" cy="287124"/>
          </a:xfrm>
          <a:prstGeom prst="rect">
            <a:avLst/>
          </a:prstGeom>
        </p:spPr>
      </p:pic>
      <p:sp>
        <p:nvSpPr>
          <p:cNvPr id="10" name="TextBox 9"/>
          <p:cNvSpPr txBox="1"/>
          <p:nvPr/>
        </p:nvSpPr>
        <p:spPr>
          <a:xfrm>
            <a:off x="403880" y="916264"/>
            <a:ext cx="3600400" cy="369332"/>
          </a:xfrm>
          <a:prstGeom prst="rect">
            <a:avLst/>
          </a:prstGeom>
          <a:noFill/>
        </p:spPr>
        <p:txBody>
          <a:bodyPr wrap="square" rtlCol="0">
            <a:spAutoFit/>
          </a:bodyPr>
          <a:lstStyle/>
          <a:p>
            <a:r>
              <a:rPr lang="en-GB" dirty="0"/>
              <a:t>1. </a:t>
            </a:r>
          </a:p>
        </p:txBody>
      </p:sp>
      <p:sp>
        <p:nvSpPr>
          <p:cNvPr id="11" name="TextBox 10"/>
          <p:cNvSpPr txBox="1"/>
          <p:nvPr/>
        </p:nvSpPr>
        <p:spPr>
          <a:xfrm>
            <a:off x="394355" y="2261905"/>
            <a:ext cx="3600400" cy="369332"/>
          </a:xfrm>
          <a:prstGeom prst="rect">
            <a:avLst/>
          </a:prstGeom>
          <a:noFill/>
        </p:spPr>
        <p:txBody>
          <a:bodyPr wrap="square" rtlCol="0">
            <a:spAutoFit/>
          </a:bodyPr>
          <a:lstStyle/>
          <a:p>
            <a:r>
              <a:rPr lang="en-GB" dirty="0"/>
              <a:t>2. </a:t>
            </a:r>
          </a:p>
        </p:txBody>
      </p:sp>
      <p:sp>
        <p:nvSpPr>
          <p:cNvPr id="12" name="TextBox 11"/>
          <p:cNvSpPr txBox="1"/>
          <p:nvPr/>
        </p:nvSpPr>
        <p:spPr>
          <a:xfrm>
            <a:off x="403880" y="4092783"/>
            <a:ext cx="3600400" cy="369332"/>
          </a:xfrm>
          <a:prstGeom prst="rect">
            <a:avLst/>
          </a:prstGeom>
          <a:noFill/>
        </p:spPr>
        <p:txBody>
          <a:bodyPr wrap="square" rtlCol="0">
            <a:spAutoFit/>
          </a:bodyPr>
          <a:lstStyle/>
          <a:p>
            <a:r>
              <a:rPr lang="el-GR" dirty="0"/>
              <a:t>3</a:t>
            </a:r>
            <a:r>
              <a:rPr lang="en-GB" dirty="0"/>
              <a:t>.</a:t>
            </a:r>
            <a:r>
              <a:rPr lang="el-GR" dirty="0"/>
              <a:t> </a:t>
            </a:r>
            <a:r>
              <a:rPr lang="en-GB" dirty="0"/>
              <a:t> </a:t>
            </a:r>
          </a:p>
        </p:txBody>
      </p:sp>
      <p:sp>
        <p:nvSpPr>
          <p:cNvPr id="13" name="TextBox 12"/>
          <p:cNvSpPr txBox="1"/>
          <p:nvPr/>
        </p:nvSpPr>
        <p:spPr>
          <a:xfrm>
            <a:off x="388214" y="4396604"/>
            <a:ext cx="7967454" cy="507831"/>
          </a:xfrm>
          <a:prstGeom prst="rect">
            <a:avLst/>
          </a:prstGeom>
          <a:noFill/>
        </p:spPr>
        <p:txBody>
          <a:bodyPr wrap="square" rtlCol="0">
            <a:spAutoFit/>
          </a:bodyPr>
          <a:lstStyle/>
          <a:p>
            <a:r>
              <a:rPr lang="el-GR" sz="1300" b="1" dirty="0">
                <a:solidFill>
                  <a:srgbClr val="00B050"/>
                </a:solidFill>
              </a:rPr>
              <a:t>Για προσθήκη καταχώρησης</a:t>
            </a:r>
            <a:r>
              <a:rPr lang="en-GB" sz="1300" b="1" dirty="0">
                <a:solidFill>
                  <a:srgbClr val="00B050"/>
                </a:solidFill>
              </a:rPr>
              <a:t> </a:t>
            </a:r>
            <a:r>
              <a:rPr lang="el-GR" sz="1300" b="1" dirty="0">
                <a:solidFill>
                  <a:srgbClr val="00B050"/>
                </a:solidFill>
              </a:rPr>
              <a:t>ενός </a:t>
            </a:r>
            <a:r>
              <a:rPr lang="en-GB" sz="1300" b="1" dirty="0">
                <a:solidFill>
                  <a:srgbClr val="00B050"/>
                </a:solidFill>
              </a:rPr>
              <a:t>LTT</a:t>
            </a:r>
            <a:r>
              <a:rPr lang="el-GR" sz="1300" b="1" dirty="0">
                <a:solidFill>
                  <a:srgbClr val="00B050"/>
                </a:solidFill>
              </a:rPr>
              <a:t>, επιλέξτε </a:t>
            </a:r>
            <a:endParaRPr lang="en-GB" sz="1300" b="1" dirty="0">
              <a:solidFill>
                <a:srgbClr val="00B050"/>
              </a:solidFill>
            </a:endParaRPr>
          </a:p>
          <a:p>
            <a:r>
              <a:rPr lang="en-GB" sz="1400" dirty="0"/>
              <a:t> </a:t>
            </a:r>
          </a:p>
        </p:txBody>
      </p:sp>
      <p:sp>
        <p:nvSpPr>
          <p:cNvPr id="15" name="TextBox 14"/>
          <p:cNvSpPr txBox="1"/>
          <p:nvPr/>
        </p:nvSpPr>
        <p:spPr>
          <a:xfrm>
            <a:off x="427097" y="4919131"/>
            <a:ext cx="3600400" cy="369332"/>
          </a:xfrm>
          <a:prstGeom prst="rect">
            <a:avLst/>
          </a:prstGeom>
          <a:noFill/>
        </p:spPr>
        <p:txBody>
          <a:bodyPr wrap="square" rtlCol="0">
            <a:spAutoFit/>
          </a:bodyPr>
          <a:lstStyle/>
          <a:p>
            <a:r>
              <a:rPr lang="en-GB" dirty="0"/>
              <a:t>4.</a:t>
            </a:r>
            <a:r>
              <a:rPr lang="el-GR" dirty="0"/>
              <a:t> </a:t>
            </a:r>
            <a:r>
              <a:rPr lang="en-GB" dirty="0"/>
              <a:t> </a:t>
            </a:r>
          </a:p>
        </p:txBody>
      </p:sp>
      <p:sp>
        <p:nvSpPr>
          <p:cNvPr id="16" name="TextBox 15"/>
          <p:cNvSpPr txBox="1"/>
          <p:nvPr/>
        </p:nvSpPr>
        <p:spPr>
          <a:xfrm>
            <a:off x="378739" y="5313446"/>
            <a:ext cx="7967454" cy="1123384"/>
          </a:xfrm>
          <a:prstGeom prst="rect">
            <a:avLst/>
          </a:prstGeom>
          <a:noFill/>
        </p:spPr>
        <p:txBody>
          <a:bodyPr wrap="square" rtlCol="0">
            <a:spAutoFit/>
          </a:bodyPr>
          <a:lstStyle/>
          <a:p>
            <a:r>
              <a:rPr lang="en-GB" sz="1300" b="1" dirty="0">
                <a:solidFill>
                  <a:srgbClr val="00B050"/>
                </a:solidFill>
              </a:rPr>
              <a:t>E</a:t>
            </a:r>
            <a:r>
              <a:rPr lang="el-GR" sz="1300" b="1" dirty="0" err="1">
                <a:solidFill>
                  <a:srgbClr val="00B050"/>
                </a:solidFill>
              </a:rPr>
              <a:t>πιλέξτε</a:t>
            </a:r>
            <a:r>
              <a:rPr lang="el-GR" sz="1300" b="1" dirty="0">
                <a:solidFill>
                  <a:srgbClr val="00B050"/>
                </a:solidFill>
              </a:rPr>
              <a:t>             δίπλα από κάθε καταχωρημένο </a:t>
            </a:r>
            <a:r>
              <a:rPr lang="en-GB" sz="1300" b="1" dirty="0">
                <a:solidFill>
                  <a:srgbClr val="00B050"/>
                </a:solidFill>
              </a:rPr>
              <a:t>LTT, </a:t>
            </a:r>
            <a:r>
              <a:rPr lang="el-GR" sz="1300" b="1" dirty="0">
                <a:solidFill>
                  <a:srgbClr val="00B050"/>
                </a:solidFill>
              </a:rPr>
              <a:t>για να αποκτήσετε πρόσβαση στις ενότητες </a:t>
            </a:r>
            <a:r>
              <a:rPr lang="en-GB" sz="1300" b="1" dirty="0">
                <a:solidFill>
                  <a:srgbClr val="00B050"/>
                </a:solidFill>
              </a:rPr>
              <a:t>Activity </a:t>
            </a:r>
            <a:endParaRPr lang="el-GR" sz="1300" b="1" dirty="0">
              <a:solidFill>
                <a:srgbClr val="00B050"/>
              </a:solidFill>
            </a:endParaRPr>
          </a:p>
          <a:p>
            <a:r>
              <a:rPr lang="en-GB" sz="1300" b="1" dirty="0">
                <a:solidFill>
                  <a:srgbClr val="00B050"/>
                </a:solidFill>
              </a:rPr>
              <a:t>Details </a:t>
            </a:r>
            <a:r>
              <a:rPr lang="el-GR" sz="1300" b="1" dirty="0">
                <a:solidFill>
                  <a:srgbClr val="00B050"/>
                </a:solidFill>
              </a:rPr>
              <a:t>και </a:t>
            </a:r>
            <a:r>
              <a:rPr lang="en-GB" sz="1300" b="1" dirty="0">
                <a:solidFill>
                  <a:srgbClr val="00B050"/>
                </a:solidFill>
              </a:rPr>
              <a:t>Summary of Groups of Participants</a:t>
            </a:r>
          </a:p>
          <a:p>
            <a:r>
              <a:rPr lang="en-GB" sz="1400" dirty="0"/>
              <a:t> </a:t>
            </a:r>
          </a:p>
          <a:p>
            <a:r>
              <a:rPr lang="el-GR" sz="1300" b="1" dirty="0">
                <a:solidFill>
                  <a:srgbClr val="00B050"/>
                </a:solidFill>
              </a:rPr>
              <a:t>                  </a:t>
            </a:r>
            <a:endParaRPr lang="en-GB" sz="1300" b="1" dirty="0">
              <a:solidFill>
                <a:srgbClr val="00B050"/>
              </a:solidFill>
            </a:endParaRPr>
          </a:p>
          <a:p>
            <a:r>
              <a:rPr lang="en-GB" sz="1400" dirty="0"/>
              <a:t> </a:t>
            </a:r>
          </a:p>
        </p:txBody>
      </p:sp>
    </p:spTree>
    <p:extLst>
      <p:ext uri="{BB962C8B-B14F-4D97-AF65-F5344CB8AC3E}">
        <p14:creationId xmlns:p14="http://schemas.microsoft.com/office/powerpoint/2010/main" val="74359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4620" y="0"/>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0070C0"/>
                </a:solidFill>
                <a:latin typeface="Century Gothic" panose="020B0502020202020204" pitchFamily="34" charset="0"/>
              </a:rPr>
              <a:t>Τι είναι οι Συμπράξεις για Συνεργασία;</a:t>
            </a:r>
            <a:r>
              <a:rPr lang="el-GR" sz="3200" b="1" dirty="0">
                <a:solidFill>
                  <a:srgbClr val="01A6C7"/>
                </a:solidFill>
                <a:latin typeface="Century Gothic" panose="020B0502020202020204" pitchFamily="34" charset="0"/>
                <a:ea typeface="+mj-ea"/>
                <a:cs typeface="+mj-cs"/>
              </a:rPr>
              <a:t> </a:t>
            </a:r>
            <a:endParaRPr lang="en-GB" sz="3200" b="1" dirty="0">
              <a:solidFill>
                <a:schemeClr val="bg1">
                  <a:lumMod val="50000"/>
                </a:schemeClr>
              </a:solidFill>
              <a:latin typeface="Century Gothic" panose="020B0502020202020204" pitchFamily="34" charset="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8" name="Content Placeholder 2"/>
          <p:cNvSpPr txBox="1">
            <a:spLocks/>
          </p:cNvSpPr>
          <p:nvPr/>
        </p:nvSpPr>
        <p:spPr>
          <a:xfrm>
            <a:off x="208612" y="1313684"/>
            <a:ext cx="8763000" cy="48406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Σχέδια συνεργασίας μεταξύ διαφόρων οργανισμών, που αποσκοπούν στην</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a:t>
            </a:r>
            <a:r>
              <a:rPr kumimoji="0" lang="el-GR" sz="2000" b="0" i="0" u="none" strike="noStrike" kern="1200" cap="none" spc="0" normalizeH="0" baseline="0" noProof="0" dirty="0" err="1">
                <a:ln>
                  <a:noFill/>
                </a:ln>
                <a:solidFill>
                  <a:sysClr val="windowText" lastClr="000000"/>
                </a:solidFill>
                <a:effectLst/>
                <a:uLnTx/>
                <a:uFillTx/>
                <a:latin typeface="Calibri"/>
                <a:ea typeface="+mn-ea"/>
                <a:cs typeface="+mn-cs"/>
              </a:rPr>
              <a:t>πόκτηση</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εμπειριών σε ό,τι αφορά τη διεθνή-διακρατική συνεργασία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Times New Roman"/>
              </a:rPr>
              <a:t>&gt;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sym typeface="Wingdings" panose="05000000000000000000" pitchFamily="2" charset="2"/>
              </a:rPr>
              <a:t>Διεθνοποίηση των δραστηριοτήτων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Ανάπτυξη και ενίσχυση δικτύων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Ενίσχυση των ικανοτήτων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Ανταλλαγή πρακτικών, μεθόδων, ιδεών και εμπειριών σε ευρωπαϊκό επίπεδο</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Ανάπτυξη και μεταφορά καινοτομίας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Εφαρμογή κοινών δράσεων-πρωτοβουλιών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Παραγωγή ποιοτικών αποτελεσμάτων &gt; Επίτευξη ευρωπαϊκών </a:t>
            </a:r>
          </a:p>
          <a:p>
            <a:pPr marL="0" marR="0" lvl="0" indent="0" algn="l" defTabSz="914400" rtl="0" eaLnBrk="1" fontAlgn="auto" latinLnBrk="0" hangingPunct="1">
              <a:lnSpc>
                <a:spcPct val="100000"/>
              </a:lnSpc>
              <a:spcBef>
                <a:spcPct val="20000"/>
              </a:spcBef>
              <a:spcAft>
                <a:spcPts val="0"/>
              </a:spcAft>
              <a:buClrTx/>
              <a:buSzTx/>
              <a:buNone/>
              <a:tabLst/>
              <a:defRPr/>
            </a:pPr>
            <a:r>
              <a:rPr lang="el-GR" sz="2000" dirty="0">
                <a:solidFill>
                  <a:sysClr val="windowText" lastClr="000000"/>
                </a:solidFill>
                <a:latin typeface="Calibri"/>
              </a:rPr>
              <a: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προτεραιοτήτων</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867473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2E289-9A30-4BA3-AB95-8F806279DE2F}"/>
              </a:ext>
            </a:extLst>
          </p:cNvPr>
          <p:cNvSpPr/>
          <p:nvPr/>
        </p:nvSpPr>
        <p:spPr>
          <a:xfrm>
            <a:off x="143000" y="101297"/>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LEARNING,TEACHING,TRAINING ACTIVITIES</a:t>
            </a:r>
            <a:r>
              <a:rPr lang="el-GR" sz="2800" b="1" dirty="0">
                <a:solidFill>
                  <a:srgbClr val="0070C0"/>
                </a:solidFill>
                <a:latin typeface="Century Gothic" panose="020B0502020202020204" pitchFamily="34" charset="0"/>
              </a:rPr>
              <a:t> (2/4)</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ACTIVITY DETAILS, SUMMARY GROUPS OF PARTICIPANTS</a:t>
            </a:r>
            <a:endParaRPr lang="el-GR" sz="2000" b="1" dirty="0">
              <a:solidFill>
                <a:srgbClr val="0070C0"/>
              </a:solidFill>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666864" y="3139181"/>
            <a:ext cx="3829050" cy="619125"/>
          </a:xfrm>
          <a:prstGeom prst="rect">
            <a:avLst/>
          </a:prstGeom>
        </p:spPr>
      </p:pic>
      <p:sp>
        <p:nvSpPr>
          <p:cNvPr id="7" name="Rectangle 6"/>
          <p:cNvSpPr/>
          <p:nvPr/>
        </p:nvSpPr>
        <p:spPr>
          <a:xfrm>
            <a:off x="323528" y="2005933"/>
            <a:ext cx="7416824" cy="892552"/>
          </a:xfrm>
          <a:prstGeom prst="rect">
            <a:avLst/>
          </a:prstGeom>
        </p:spPr>
        <p:txBody>
          <a:bodyPr wrap="square">
            <a:spAutoFit/>
          </a:bodyPr>
          <a:lstStyle/>
          <a:p>
            <a:pPr marL="266700" indent="-266700" algn="just">
              <a:spcBef>
                <a:spcPct val="20000"/>
              </a:spcBef>
              <a:defRPr/>
            </a:pPr>
            <a:r>
              <a:rPr lang="el-GR" sz="1300" b="1" dirty="0">
                <a:solidFill>
                  <a:srgbClr val="00B050"/>
                </a:solidFill>
              </a:rPr>
              <a:t>       Συμπληρώστε τα πεδία </a:t>
            </a:r>
            <a:r>
              <a:rPr lang="en-GB" sz="1300" b="1" dirty="0">
                <a:solidFill>
                  <a:srgbClr val="00B050"/>
                </a:solidFill>
              </a:rPr>
              <a:t>Activity Description</a:t>
            </a:r>
            <a:r>
              <a:rPr lang="el-GR" sz="1300" b="1" dirty="0">
                <a:solidFill>
                  <a:srgbClr val="00B050"/>
                </a:solidFill>
              </a:rPr>
              <a:t> (=</a:t>
            </a:r>
            <a:r>
              <a:rPr lang="el-GR" sz="1300" b="1" dirty="0">
                <a:solidFill>
                  <a:srgbClr val="00B050"/>
                </a:solidFill>
                <a:sym typeface="Wingdings" panose="05000000000000000000" pitchFamily="2" charset="2"/>
              </a:rPr>
              <a:t>Περιεχόμενο δραστηριότητας, Μεθοδολογία, Στόχοι και Αποτελέσματα δραστηριότητας και σύνδεση με τους γενικούς στόχους του Σχεδίου, Προφίλ συμμετεχόντων από κάθε εταίρο οργανισμό, Οφέλη για συμμετέχοντες)</a:t>
            </a:r>
            <a:r>
              <a:rPr lang="en-GB" sz="1300" b="1" dirty="0">
                <a:solidFill>
                  <a:srgbClr val="00B050"/>
                </a:solidFill>
              </a:rPr>
              <a:t>, Duration</a:t>
            </a:r>
            <a:r>
              <a:rPr lang="el-GR" sz="1300" b="1" dirty="0">
                <a:solidFill>
                  <a:srgbClr val="00B050"/>
                </a:solidFill>
              </a:rPr>
              <a:t> (εργάσιμες ημέρες δραστηριότητας)</a:t>
            </a:r>
            <a:r>
              <a:rPr lang="en-GB" sz="1300" b="1" dirty="0">
                <a:solidFill>
                  <a:srgbClr val="00B050"/>
                </a:solidFill>
              </a:rPr>
              <a:t>, Participating organisations</a:t>
            </a:r>
          </a:p>
        </p:txBody>
      </p:sp>
      <p:pic>
        <p:nvPicPr>
          <p:cNvPr id="9" name="Picture 8"/>
          <p:cNvPicPr>
            <a:picLocks noChangeAspect="1"/>
          </p:cNvPicPr>
          <p:nvPr/>
        </p:nvPicPr>
        <p:blipFill>
          <a:blip r:embed="rId3"/>
          <a:stretch>
            <a:fillRect/>
          </a:stretch>
        </p:blipFill>
        <p:spPr>
          <a:xfrm>
            <a:off x="666864" y="1351369"/>
            <a:ext cx="2019300" cy="609600"/>
          </a:xfrm>
          <a:prstGeom prst="rect">
            <a:avLst/>
          </a:prstGeom>
        </p:spPr>
      </p:pic>
      <p:sp>
        <p:nvSpPr>
          <p:cNvPr id="11" name="TextBox 10"/>
          <p:cNvSpPr txBox="1"/>
          <p:nvPr/>
        </p:nvSpPr>
        <p:spPr>
          <a:xfrm>
            <a:off x="666864" y="1036084"/>
            <a:ext cx="3600400" cy="369332"/>
          </a:xfrm>
          <a:prstGeom prst="rect">
            <a:avLst/>
          </a:prstGeom>
          <a:noFill/>
        </p:spPr>
        <p:txBody>
          <a:bodyPr wrap="square" rtlCol="0">
            <a:spAutoFit/>
          </a:bodyPr>
          <a:lstStyle/>
          <a:p>
            <a:r>
              <a:rPr lang="en-GB" dirty="0"/>
              <a:t>5. </a:t>
            </a:r>
          </a:p>
        </p:txBody>
      </p:sp>
      <p:sp>
        <p:nvSpPr>
          <p:cNvPr id="12" name="TextBox 11"/>
          <p:cNvSpPr txBox="1"/>
          <p:nvPr/>
        </p:nvSpPr>
        <p:spPr>
          <a:xfrm>
            <a:off x="646537" y="2879853"/>
            <a:ext cx="3600400" cy="369332"/>
          </a:xfrm>
          <a:prstGeom prst="rect">
            <a:avLst/>
          </a:prstGeom>
          <a:noFill/>
        </p:spPr>
        <p:txBody>
          <a:bodyPr wrap="square" rtlCol="0">
            <a:spAutoFit/>
          </a:bodyPr>
          <a:lstStyle/>
          <a:p>
            <a:r>
              <a:rPr lang="el-GR" dirty="0"/>
              <a:t>6</a:t>
            </a:r>
            <a:r>
              <a:rPr lang="en-GB" dirty="0"/>
              <a:t>. </a:t>
            </a:r>
          </a:p>
        </p:txBody>
      </p:sp>
      <p:sp>
        <p:nvSpPr>
          <p:cNvPr id="13" name="Rectangle 12"/>
          <p:cNvSpPr/>
          <p:nvPr/>
        </p:nvSpPr>
        <p:spPr>
          <a:xfrm>
            <a:off x="603040" y="3791720"/>
            <a:ext cx="7416824" cy="1492716"/>
          </a:xfrm>
          <a:prstGeom prst="rect">
            <a:avLst/>
          </a:prstGeom>
        </p:spPr>
        <p:txBody>
          <a:bodyPr wrap="square">
            <a:spAutoFit/>
          </a:bodyPr>
          <a:lstStyle/>
          <a:p>
            <a:r>
              <a:rPr lang="el-GR" sz="1300" b="1" dirty="0">
                <a:solidFill>
                  <a:srgbClr val="00B050"/>
                </a:solidFill>
              </a:rPr>
              <a:t>Εδώ καταχωρείτε τις ομάδες συμμετεχόντων (από κάθε εταίρο οργανισμό) για τις οποίες θα αιτηθείτε επιχορήγηση. Δημιουργείτε </a:t>
            </a:r>
            <a:r>
              <a:rPr lang="en-GB" sz="1300" b="1" dirty="0">
                <a:solidFill>
                  <a:srgbClr val="00B050"/>
                </a:solidFill>
              </a:rPr>
              <a:t>2 </a:t>
            </a:r>
            <a:r>
              <a:rPr lang="el-GR" sz="1300" b="1" dirty="0">
                <a:solidFill>
                  <a:srgbClr val="00B050"/>
                </a:solidFill>
              </a:rPr>
              <a:t>ξεχωριστές καταχωρήσεις για τον ίδιο εταίρο, όταν πρόκειται να διακινήσει τόσο </a:t>
            </a:r>
            <a:r>
              <a:rPr lang="en-GB" sz="1300" b="1" dirty="0">
                <a:solidFill>
                  <a:srgbClr val="00B050"/>
                </a:solidFill>
              </a:rPr>
              <a:t>learners </a:t>
            </a:r>
            <a:r>
              <a:rPr lang="el-GR" sz="1300" b="1" dirty="0">
                <a:solidFill>
                  <a:srgbClr val="00B050"/>
                </a:solidFill>
              </a:rPr>
              <a:t>όσο και </a:t>
            </a:r>
            <a:r>
              <a:rPr lang="en-GB" sz="1300" b="1" dirty="0">
                <a:solidFill>
                  <a:srgbClr val="00B050"/>
                </a:solidFill>
              </a:rPr>
              <a:t>staff</a:t>
            </a:r>
          </a:p>
          <a:p>
            <a:endParaRPr lang="el-GR" sz="1300" b="1" dirty="0">
              <a:solidFill>
                <a:srgbClr val="00B050"/>
              </a:solidFill>
            </a:endParaRPr>
          </a:p>
          <a:p>
            <a:r>
              <a:rPr lang="el-GR" sz="1300" b="1" dirty="0">
                <a:solidFill>
                  <a:srgbClr val="00B050"/>
                </a:solidFill>
              </a:rPr>
              <a:t>Για κάθε ομάδα συμμετεχόντων συμπληρώνετε τα πεδία </a:t>
            </a:r>
            <a:r>
              <a:rPr lang="en-GB" sz="1300" b="1" dirty="0">
                <a:solidFill>
                  <a:srgbClr val="00B050"/>
                </a:solidFill>
              </a:rPr>
              <a:t>Sending organisation</a:t>
            </a:r>
            <a:r>
              <a:rPr lang="el-GR" sz="1300" b="1" dirty="0">
                <a:solidFill>
                  <a:srgbClr val="00B050"/>
                </a:solidFill>
              </a:rPr>
              <a:t>,</a:t>
            </a:r>
            <a:r>
              <a:rPr lang="en-GB" sz="1300" b="1" dirty="0">
                <a:solidFill>
                  <a:srgbClr val="00B050"/>
                </a:solidFill>
              </a:rPr>
              <a:t> Type of participant (Learners/Staff)</a:t>
            </a:r>
            <a:r>
              <a:rPr lang="el-GR" sz="1300" b="1" dirty="0">
                <a:solidFill>
                  <a:srgbClr val="00B050"/>
                </a:solidFill>
              </a:rPr>
              <a:t>,</a:t>
            </a:r>
            <a:r>
              <a:rPr lang="en-GB" sz="1300" b="1" dirty="0">
                <a:solidFill>
                  <a:srgbClr val="00B050"/>
                </a:solidFill>
              </a:rPr>
              <a:t> Number of participants</a:t>
            </a:r>
            <a:r>
              <a:rPr lang="el-GR" sz="1300" b="1" dirty="0">
                <a:solidFill>
                  <a:srgbClr val="00B050"/>
                </a:solidFill>
              </a:rPr>
              <a:t>, </a:t>
            </a:r>
            <a:r>
              <a:rPr lang="en-GB" sz="1300" b="1" dirty="0">
                <a:solidFill>
                  <a:srgbClr val="00B050"/>
                </a:solidFill>
              </a:rPr>
              <a:t>Number of accompanying persons</a:t>
            </a:r>
            <a:r>
              <a:rPr lang="el-GR" sz="1300" b="1" dirty="0">
                <a:solidFill>
                  <a:srgbClr val="00B050"/>
                </a:solidFill>
              </a:rPr>
              <a:t>, </a:t>
            </a:r>
            <a:r>
              <a:rPr lang="en-GB" sz="1300" b="1" dirty="0">
                <a:solidFill>
                  <a:srgbClr val="00B050"/>
                </a:solidFill>
              </a:rPr>
              <a:t>Duration of activity excluding travel</a:t>
            </a:r>
            <a:r>
              <a:rPr lang="el-GR" sz="1300" b="1" dirty="0">
                <a:solidFill>
                  <a:srgbClr val="00B050"/>
                </a:solidFill>
              </a:rPr>
              <a:t> (καταχωρήθηκε ξανά στην ενότητα </a:t>
            </a:r>
            <a:r>
              <a:rPr lang="en-GB" sz="1300" b="1" dirty="0">
                <a:solidFill>
                  <a:srgbClr val="00B050"/>
                </a:solidFill>
              </a:rPr>
              <a:t>“Activity Details”)</a:t>
            </a:r>
            <a:r>
              <a:rPr lang="el-GR" sz="1300" b="1" dirty="0">
                <a:solidFill>
                  <a:srgbClr val="00B050"/>
                </a:solidFill>
              </a:rPr>
              <a:t>,</a:t>
            </a:r>
            <a:r>
              <a:rPr lang="en-GB" sz="1300" b="1" dirty="0">
                <a:solidFill>
                  <a:srgbClr val="00B050"/>
                </a:solidFill>
              </a:rPr>
              <a:t> Travel days</a:t>
            </a:r>
          </a:p>
        </p:txBody>
      </p:sp>
      <p:sp>
        <p:nvSpPr>
          <p:cNvPr id="15" name="TextBox 14"/>
          <p:cNvSpPr txBox="1"/>
          <p:nvPr/>
        </p:nvSpPr>
        <p:spPr>
          <a:xfrm>
            <a:off x="667955" y="5284436"/>
            <a:ext cx="3600400" cy="369332"/>
          </a:xfrm>
          <a:prstGeom prst="rect">
            <a:avLst/>
          </a:prstGeom>
          <a:noFill/>
        </p:spPr>
        <p:txBody>
          <a:bodyPr wrap="square" rtlCol="0">
            <a:spAutoFit/>
          </a:bodyPr>
          <a:lstStyle/>
          <a:p>
            <a:r>
              <a:rPr lang="en-GB" dirty="0"/>
              <a:t>7. </a:t>
            </a:r>
          </a:p>
        </p:txBody>
      </p:sp>
      <p:sp>
        <p:nvSpPr>
          <p:cNvPr id="16" name="Rectangle 15"/>
          <p:cNvSpPr/>
          <p:nvPr/>
        </p:nvSpPr>
        <p:spPr>
          <a:xfrm>
            <a:off x="575556" y="5608864"/>
            <a:ext cx="7416824" cy="292388"/>
          </a:xfrm>
          <a:prstGeom prst="rect">
            <a:avLst/>
          </a:prstGeom>
        </p:spPr>
        <p:txBody>
          <a:bodyPr wrap="square">
            <a:spAutoFit/>
          </a:bodyPr>
          <a:lstStyle/>
          <a:p>
            <a:r>
              <a:rPr lang="el-GR" sz="1300" b="1" dirty="0">
                <a:solidFill>
                  <a:srgbClr val="00B050"/>
                </a:solidFill>
              </a:rPr>
              <a:t>Επιλέγοντας                        δημιουργείτε νέες καταχωρήσεις/ομάδες συμμετεχόντων</a:t>
            </a:r>
            <a:endParaRPr lang="en-GB" sz="1300" b="1" dirty="0">
              <a:solidFill>
                <a:srgbClr val="00B050"/>
              </a:solidFill>
            </a:endParaRPr>
          </a:p>
        </p:txBody>
      </p:sp>
      <p:pic>
        <p:nvPicPr>
          <p:cNvPr id="18" name="Picture 17"/>
          <p:cNvPicPr>
            <a:picLocks noChangeAspect="1"/>
          </p:cNvPicPr>
          <p:nvPr/>
        </p:nvPicPr>
        <p:blipFill>
          <a:blip r:embed="rId4"/>
          <a:stretch>
            <a:fillRect/>
          </a:stretch>
        </p:blipFill>
        <p:spPr>
          <a:xfrm>
            <a:off x="1547664" y="5555452"/>
            <a:ext cx="792088" cy="399212"/>
          </a:xfrm>
          <a:prstGeom prst="rect">
            <a:avLst/>
          </a:prstGeom>
        </p:spPr>
      </p:pic>
    </p:spTree>
    <p:extLst>
      <p:ext uri="{BB962C8B-B14F-4D97-AF65-F5344CB8AC3E}">
        <p14:creationId xmlns:p14="http://schemas.microsoft.com/office/powerpoint/2010/main" val="31376146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43000" y="188640"/>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LEARNING,TEACHING,TRAINING ACTIVITIES</a:t>
            </a:r>
            <a:r>
              <a:rPr lang="el-GR" sz="2800" b="1" dirty="0">
                <a:solidFill>
                  <a:srgbClr val="0070C0"/>
                </a:solidFill>
                <a:latin typeface="Century Gothic" panose="020B0502020202020204" pitchFamily="34" charset="0"/>
              </a:rPr>
              <a:t> (3/4)</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MULTIPLIER EVENTS DETAILS</a:t>
            </a:r>
            <a:r>
              <a:rPr lang="el-GR" sz="2000" b="1" dirty="0">
                <a:solidFill>
                  <a:srgbClr val="0070C0"/>
                </a:solidFill>
                <a:latin typeface="Century Gothic" panose="020B0502020202020204" pitchFamily="34" charset="0"/>
              </a:rPr>
              <a:t> &amp; </a:t>
            </a:r>
            <a:r>
              <a:rPr lang="en-GB" sz="2000" b="1" dirty="0">
                <a:solidFill>
                  <a:srgbClr val="0070C0"/>
                </a:solidFill>
                <a:latin typeface="Century Gothic" panose="020B0502020202020204" pitchFamily="34" charset="0"/>
              </a:rPr>
              <a:t>BUDGET</a:t>
            </a:r>
            <a:endParaRPr lang="el-GR" sz="20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390222" y="1565922"/>
            <a:ext cx="242876" cy="354194"/>
          </a:xfrm>
          <a:prstGeom prst="rect">
            <a:avLst/>
          </a:prstGeom>
        </p:spPr>
      </p:pic>
      <p:pic>
        <p:nvPicPr>
          <p:cNvPr id="4" name="Picture 3"/>
          <p:cNvPicPr>
            <a:picLocks noChangeAspect="1"/>
          </p:cNvPicPr>
          <p:nvPr/>
        </p:nvPicPr>
        <p:blipFill>
          <a:blip r:embed="rId4"/>
          <a:stretch>
            <a:fillRect/>
          </a:stretch>
        </p:blipFill>
        <p:spPr>
          <a:xfrm>
            <a:off x="365789" y="2349803"/>
            <a:ext cx="2619375" cy="733425"/>
          </a:xfrm>
          <a:prstGeom prst="rect">
            <a:avLst/>
          </a:prstGeom>
        </p:spPr>
      </p:pic>
      <p:pic>
        <p:nvPicPr>
          <p:cNvPr id="6" name="Picture 5"/>
          <p:cNvPicPr>
            <a:picLocks noChangeAspect="1"/>
          </p:cNvPicPr>
          <p:nvPr/>
        </p:nvPicPr>
        <p:blipFill>
          <a:blip r:embed="rId5"/>
          <a:stretch>
            <a:fillRect/>
          </a:stretch>
        </p:blipFill>
        <p:spPr>
          <a:xfrm>
            <a:off x="365789" y="3512788"/>
            <a:ext cx="2376264" cy="549612"/>
          </a:xfrm>
          <a:prstGeom prst="rect">
            <a:avLst/>
          </a:prstGeom>
        </p:spPr>
      </p:pic>
      <p:sp>
        <p:nvSpPr>
          <p:cNvPr id="7" name="TextBox 6"/>
          <p:cNvSpPr txBox="1"/>
          <p:nvPr/>
        </p:nvSpPr>
        <p:spPr>
          <a:xfrm>
            <a:off x="3074418" y="3472552"/>
            <a:ext cx="5420319" cy="1092607"/>
          </a:xfrm>
          <a:prstGeom prst="rect">
            <a:avLst/>
          </a:prstGeom>
          <a:noFill/>
        </p:spPr>
        <p:txBody>
          <a:bodyPr wrap="square" rtlCol="0">
            <a:spAutoFit/>
          </a:bodyPr>
          <a:lstStyle/>
          <a:p>
            <a:pPr marL="180975" indent="-180975"/>
            <a:r>
              <a:rPr lang="el-GR" sz="1300" b="1" dirty="0">
                <a:solidFill>
                  <a:srgbClr val="00B050"/>
                </a:solidFill>
              </a:rPr>
              <a:t>     Συμπλήρωση των πεδίων </a:t>
            </a:r>
            <a:r>
              <a:rPr lang="en-GB" sz="1300" b="1" dirty="0">
                <a:solidFill>
                  <a:srgbClr val="00B050"/>
                </a:solidFill>
              </a:rPr>
              <a:t>“Number of participan</a:t>
            </a:r>
            <a:r>
              <a:rPr lang="en-GB" sz="1300" dirty="0">
                <a:solidFill>
                  <a:srgbClr val="00B050"/>
                </a:solidFill>
              </a:rPr>
              <a:t>ts”</a:t>
            </a:r>
            <a:r>
              <a:rPr lang="en-GB" sz="1300" dirty="0"/>
              <a:t> </a:t>
            </a:r>
            <a:r>
              <a:rPr lang="en-GB" sz="1300" b="1" dirty="0">
                <a:solidFill>
                  <a:srgbClr val="00B050"/>
                </a:solidFill>
              </a:rPr>
              <a:t>(requiring individual   support grant), “Duration per participant”, “Number of accompanying persons”, “Duration per accompanying person”</a:t>
            </a:r>
          </a:p>
          <a:p>
            <a:pPr marL="180975" indent="-180975"/>
            <a:endParaRPr lang="en-GB" sz="1300" b="1" dirty="0">
              <a:solidFill>
                <a:srgbClr val="00B050"/>
              </a:solidFill>
            </a:endParaRPr>
          </a:p>
          <a:p>
            <a:endParaRPr lang="en-GB" sz="1300" b="1" dirty="0">
              <a:solidFill>
                <a:srgbClr val="00B050"/>
              </a:solidFill>
            </a:endParaRPr>
          </a:p>
        </p:txBody>
      </p:sp>
      <p:pic>
        <p:nvPicPr>
          <p:cNvPr id="8" name="Picture 7"/>
          <p:cNvPicPr>
            <a:picLocks noChangeAspect="1"/>
          </p:cNvPicPr>
          <p:nvPr/>
        </p:nvPicPr>
        <p:blipFill>
          <a:blip r:embed="rId6"/>
          <a:stretch>
            <a:fillRect/>
          </a:stretch>
        </p:blipFill>
        <p:spPr>
          <a:xfrm>
            <a:off x="411213" y="5160251"/>
            <a:ext cx="2628900" cy="304800"/>
          </a:xfrm>
          <a:prstGeom prst="rect">
            <a:avLst/>
          </a:prstGeom>
        </p:spPr>
      </p:pic>
      <p:sp>
        <p:nvSpPr>
          <p:cNvPr id="9" name="TextBox 8"/>
          <p:cNvSpPr txBox="1"/>
          <p:nvPr/>
        </p:nvSpPr>
        <p:spPr>
          <a:xfrm>
            <a:off x="3275856" y="5038837"/>
            <a:ext cx="4032447" cy="892552"/>
          </a:xfrm>
          <a:prstGeom prst="rect">
            <a:avLst/>
          </a:prstGeom>
          <a:noFill/>
        </p:spPr>
        <p:txBody>
          <a:bodyPr wrap="square" rtlCol="0">
            <a:spAutoFit/>
          </a:bodyPr>
          <a:lstStyle/>
          <a:p>
            <a:r>
              <a:rPr lang="el-GR" sz="1300" b="1" dirty="0">
                <a:solidFill>
                  <a:srgbClr val="00B050"/>
                </a:solidFill>
              </a:rPr>
              <a:t>Συμπλήρωση του πεδίου </a:t>
            </a:r>
            <a:r>
              <a:rPr lang="en-GB" sz="1300" b="1" dirty="0">
                <a:solidFill>
                  <a:srgbClr val="00B050"/>
                </a:solidFill>
              </a:rPr>
              <a:t>“Number of participants for </a:t>
            </a:r>
            <a:r>
              <a:rPr lang="el-GR" sz="1300" b="1" dirty="0">
                <a:solidFill>
                  <a:srgbClr val="00B050"/>
                </a:solidFill>
              </a:rPr>
              <a:t>  </a:t>
            </a:r>
            <a:r>
              <a:rPr lang="en-GB" sz="1300" b="1" dirty="0">
                <a:solidFill>
                  <a:srgbClr val="00B050"/>
                </a:solidFill>
              </a:rPr>
              <a:t>inclusion support”. </a:t>
            </a:r>
            <a:r>
              <a:rPr lang="el-GR" sz="1300" b="1" dirty="0">
                <a:solidFill>
                  <a:srgbClr val="00B050"/>
                </a:solidFill>
              </a:rPr>
              <a:t>Εδώ αναφερόμαστε στο </a:t>
            </a:r>
            <a:r>
              <a:rPr lang="el-GR" sz="1300" b="1" dirty="0" err="1">
                <a:solidFill>
                  <a:srgbClr val="00B050"/>
                </a:solidFill>
              </a:rPr>
              <a:t>μοναδιαίο</a:t>
            </a:r>
            <a:r>
              <a:rPr lang="el-GR" sz="1300" b="1" dirty="0">
                <a:solidFill>
                  <a:srgbClr val="00B050"/>
                </a:solidFill>
              </a:rPr>
              <a:t> κόστος που υπάγεται στο</a:t>
            </a:r>
            <a:r>
              <a:rPr lang="en-GB" sz="1300" b="1" dirty="0">
                <a:solidFill>
                  <a:srgbClr val="00B050"/>
                </a:solidFill>
              </a:rPr>
              <a:t> inclusion support</a:t>
            </a:r>
            <a:r>
              <a:rPr lang="el-GR" sz="1300" b="1" dirty="0">
                <a:solidFill>
                  <a:srgbClr val="00B050"/>
                </a:solidFill>
              </a:rPr>
              <a:t>  </a:t>
            </a:r>
            <a:r>
              <a:rPr lang="en-GB" sz="1300" b="1" dirty="0">
                <a:solidFill>
                  <a:srgbClr val="00B050"/>
                </a:solidFill>
              </a:rPr>
              <a:t>(unit cost under inclusion)</a:t>
            </a:r>
          </a:p>
        </p:txBody>
      </p:sp>
      <p:sp>
        <p:nvSpPr>
          <p:cNvPr id="10" name="TextBox 9"/>
          <p:cNvSpPr txBox="1"/>
          <p:nvPr/>
        </p:nvSpPr>
        <p:spPr>
          <a:xfrm>
            <a:off x="2993975" y="2398710"/>
            <a:ext cx="5544616" cy="892552"/>
          </a:xfrm>
          <a:prstGeom prst="rect">
            <a:avLst/>
          </a:prstGeom>
          <a:noFill/>
        </p:spPr>
        <p:txBody>
          <a:bodyPr wrap="square" rtlCol="0">
            <a:spAutoFit/>
          </a:bodyPr>
          <a:lstStyle/>
          <a:p>
            <a:pPr marL="266700" indent="-266700">
              <a:buFont typeface="Wingdings" panose="05000000000000000000" pitchFamily="2" charset="2"/>
              <a:buChar char="§"/>
            </a:pPr>
            <a:r>
              <a:rPr lang="el-GR" sz="1300" b="1" dirty="0">
                <a:solidFill>
                  <a:srgbClr val="00B050"/>
                </a:solidFill>
              </a:rPr>
              <a:t>Συμπλήρωση του πεδίου </a:t>
            </a:r>
            <a:r>
              <a:rPr lang="en-GB" sz="1300" b="1" dirty="0">
                <a:solidFill>
                  <a:srgbClr val="00B050"/>
                </a:solidFill>
              </a:rPr>
              <a:t>“Distance Band” </a:t>
            </a:r>
          </a:p>
          <a:p>
            <a:pPr marL="266700" indent="-266700">
              <a:buFont typeface="Wingdings" panose="05000000000000000000" pitchFamily="2" charset="2"/>
              <a:buChar char="§"/>
            </a:pPr>
            <a:r>
              <a:rPr lang="el-GR" sz="1300" b="1" dirty="0">
                <a:solidFill>
                  <a:srgbClr val="00B050"/>
                </a:solidFill>
              </a:rPr>
              <a:t>Ο αριθμός συμμετεχόντων</a:t>
            </a:r>
            <a:r>
              <a:rPr lang="en-GB" sz="1300" b="1" dirty="0">
                <a:solidFill>
                  <a:srgbClr val="00B050"/>
                </a:solidFill>
              </a:rPr>
              <a:t> (</a:t>
            </a:r>
            <a:r>
              <a:rPr lang="en-GB" sz="1300" b="1" dirty="0" err="1">
                <a:solidFill>
                  <a:srgbClr val="00B050"/>
                </a:solidFill>
              </a:rPr>
              <a:t>participants+accompanying</a:t>
            </a:r>
            <a:r>
              <a:rPr lang="en-GB" sz="1300" b="1" dirty="0">
                <a:solidFill>
                  <a:srgbClr val="00B050"/>
                </a:solidFill>
              </a:rPr>
              <a:t>)</a:t>
            </a:r>
            <a:r>
              <a:rPr lang="el-GR" sz="1300" b="1" dirty="0">
                <a:solidFill>
                  <a:srgbClr val="00B050"/>
                </a:solidFill>
              </a:rPr>
              <a:t> καταχωρείται αυτόματα, αφού η αίτηση αντλεί την πληροφόρηση από την ενότητα </a:t>
            </a:r>
            <a:r>
              <a:rPr lang="en-GB" sz="1300" b="1" dirty="0">
                <a:solidFill>
                  <a:srgbClr val="00B050"/>
                </a:solidFill>
              </a:rPr>
              <a:t>“Summary of Groups of Participants”</a:t>
            </a:r>
          </a:p>
        </p:txBody>
      </p:sp>
      <p:sp>
        <p:nvSpPr>
          <p:cNvPr id="12" name="TextBox 11"/>
          <p:cNvSpPr txBox="1"/>
          <p:nvPr/>
        </p:nvSpPr>
        <p:spPr>
          <a:xfrm>
            <a:off x="365789" y="1170050"/>
            <a:ext cx="3600400" cy="369332"/>
          </a:xfrm>
          <a:prstGeom prst="rect">
            <a:avLst/>
          </a:prstGeom>
          <a:noFill/>
        </p:spPr>
        <p:txBody>
          <a:bodyPr wrap="square" rtlCol="0">
            <a:spAutoFit/>
          </a:bodyPr>
          <a:lstStyle/>
          <a:p>
            <a:r>
              <a:rPr lang="el-GR" dirty="0"/>
              <a:t>8</a:t>
            </a:r>
            <a:r>
              <a:rPr lang="en-GB" dirty="0"/>
              <a:t>. </a:t>
            </a:r>
          </a:p>
        </p:txBody>
      </p:sp>
      <p:sp>
        <p:nvSpPr>
          <p:cNvPr id="14" name="TextBox 13"/>
          <p:cNvSpPr txBox="1"/>
          <p:nvPr/>
        </p:nvSpPr>
        <p:spPr>
          <a:xfrm>
            <a:off x="411212" y="1627728"/>
            <a:ext cx="8481268" cy="492443"/>
          </a:xfrm>
          <a:prstGeom prst="rect">
            <a:avLst/>
          </a:prstGeom>
          <a:noFill/>
        </p:spPr>
        <p:txBody>
          <a:bodyPr wrap="square" rtlCol="0">
            <a:spAutoFit/>
          </a:bodyPr>
          <a:lstStyle/>
          <a:p>
            <a:r>
              <a:rPr lang="el-GR" sz="1300" b="1" dirty="0">
                <a:solidFill>
                  <a:srgbClr val="00B050"/>
                </a:solidFill>
              </a:rPr>
              <a:t>Επιλέγοντας</a:t>
            </a:r>
            <a:r>
              <a:rPr lang="el-GR" sz="1300" dirty="0">
                <a:solidFill>
                  <a:srgbClr val="00B050"/>
                </a:solidFill>
              </a:rPr>
              <a:t>          </a:t>
            </a:r>
            <a:r>
              <a:rPr lang="el-GR" sz="1300" b="1" dirty="0">
                <a:solidFill>
                  <a:srgbClr val="00B050"/>
                </a:solidFill>
              </a:rPr>
              <a:t>δίπλα από κάθε ομάδα συμμετεχόντων αποκτάτε πρόσβαση στις ενότητες </a:t>
            </a:r>
            <a:r>
              <a:rPr lang="en-GB" sz="1300" b="1" dirty="0">
                <a:solidFill>
                  <a:srgbClr val="00B050"/>
                </a:solidFill>
              </a:rPr>
              <a:t>“Travel Support”, “Individual Support”, “Inclusion Support </a:t>
            </a:r>
            <a:r>
              <a:rPr lang="el-GR" sz="1300" b="1" dirty="0">
                <a:solidFill>
                  <a:srgbClr val="00B050"/>
                </a:solidFill>
              </a:rPr>
              <a:t> </a:t>
            </a:r>
            <a:endParaRPr lang="en-GB" sz="1300" b="1" dirty="0">
              <a:solidFill>
                <a:srgbClr val="00B050"/>
              </a:solidFill>
            </a:endParaRPr>
          </a:p>
        </p:txBody>
      </p:sp>
      <p:sp>
        <p:nvSpPr>
          <p:cNvPr id="15" name="TextBox 14"/>
          <p:cNvSpPr txBox="1"/>
          <p:nvPr/>
        </p:nvSpPr>
        <p:spPr>
          <a:xfrm>
            <a:off x="374600" y="2053543"/>
            <a:ext cx="3600400" cy="369332"/>
          </a:xfrm>
          <a:prstGeom prst="rect">
            <a:avLst/>
          </a:prstGeom>
          <a:noFill/>
        </p:spPr>
        <p:txBody>
          <a:bodyPr wrap="square" rtlCol="0">
            <a:spAutoFit/>
          </a:bodyPr>
          <a:lstStyle/>
          <a:p>
            <a:r>
              <a:rPr lang="en-GB" dirty="0"/>
              <a:t>9. </a:t>
            </a:r>
          </a:p>
        </p:txBody>
      </p:sp>
      <p:sp>
        <p:nvSpPr>
          <p:cNvPr id="16" name="TextBox 15"/>
          <p:cNvSpPr txBox="1"/>
          <p:nvPr/>
        </p:nvSpPr>
        <p:spPr>
          <a:xfrm>
            <a:off x="467544" y="4365104"/>
            <a:ext cx="7920880" cy="492443"/>
          </a:xfrm>
          <a:prstGeom prst="rect">
            <a:avLst/>
          </a:prstGeom>
          <a:noFill/>
        </p:spPr>
        <p:txBody>
          <a:bodyPr wrap="square" rtlCol="0">
            <a:spAutoFit/>
          </a:bodyPr>
          <a:lstStyle/>
          <a:p>
            <a:r>
              <a:rPr lang="el-GR" sz="1300" dirty="0"/>
              <a:t>Σημείωση: Το </a:t>
            </a:r>
            <a:r>
              <a:rPr lang="el-GR" sz="1300" dirty="0" err="1"/>
              <a:t>μοναδιαίο</a:t>
            </a:r>
            <a:r>
              <a:rPr lang="el-GR" sz="1300" dirty="0"/>
              <a:t> κόστος για έξοδα ταξιδιού είναι κοινό για συμμετέχοντες και συνοδούς, αλλά διαφέρει στην περίπτωση των εξόδων ατομικής στήριξης</a:t>
            </a:r>
            <a:endParaRPr lang="en-GB" sz="1300" dirty="0"/>
          </a:p>
        </p:txBody>
      </p:sp>
      <p:sp>
        <p:nvSpPr>
          <p:cNvPr id="17" name="TextBox 16"/>
          <p:cNvSpPr txBox="1"/>
          <p:nvPr/>
        </p:nvSpPr>
        <p:spPr>
          <a:xfrm>
            <a:off x="365789" y="6504702"/>
            <a:ext cx="7416824" cy="276999"/>
          </a:xfrm>
          <a:prstGeom prst="rect">
            <a:avLst/>
          </a:prstGeom>
          <a:noFill/>
        </p:spPr>
        <p:txBody>
          <a:bodyPr wrap="square" rtlCol="0">
            <a:spAutoFit/>
          </a:bodyPr>
          <a:lstStyle/>
          <a:p>
            <a:r>
              <a:rPr lang="el-GR" sz="1200" i="1" dirty="0"/>
              <a:t>!!! Η ενότητα </a:t>
            </a:r>
            <a:r>
              <a:rPr lang="en-GB" sz="1200" i="1" dirty="0"/>
              <a:t>“Linguistic Support” </a:t>
            </a:r>
            <a:r>
              <a:rPr lang="el-GR" sz="1200" i="1" dirty="0"/>
              <a:t>γίνεται διαθέσιμη μόνο όταν η δραστηριότητα ξεπερνά σε διάρκεια τις 60 ημέρες.</a:t>
            </a:r>
            <a:endParaRPr lang="en-GB" sz="1200" i="1" dirty="0"/>
          </a:p>
        </p:txBody>
      </p:sp>
    </p:spTree>
    <p:extLst>
      <p:ext uri="{BB962C8B-B14F-4D97-AF65-F5344CB8AC3E}">
        <p14:creationId xmlns:p14="http://schemas.microsoft.com/office/powerpoint/2010/main" val="36619427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43000" y="188640"/>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LEARNING,TEACHING,TRAINING ACTIVITIES</a:t>
            </a:r>
            <a:r>
              <a:rPr lang="el-GR" sz="2800" b="1" dirty="0">
                <a:solidFill>
                  <a:srgbClr val="0070C0"/>
                </a:solidFill>
                <a:latin typeface="Century Gothic" panose="020B0502020202020204" pitchFamily="34" charset="0"/>
              </a:rPr>
              <a:t> (4/4)</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BACKGROUND INFORMATION</a:t>
            </a:r>
            <a:endParaRPr lang="el-GR" sz="20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74651" y="1412776"/>
            <a:ext cx="6057900" cy="314325"/>
          </a:xfrm>
          <a:prstGeom prst="rect">
            <a:avLst/>
          </a:prstGeom>
        </p:spPr>
      </p:pic>
      <p:pic>
        <p:nvPicPr>
          <p:cNvPr id="5" name="Picture 4"/>
          <p:cNvPicPr>
            <a:picLocks noChangeAspect="1"/>
          </p:cNvPicPr>
          <p:nvPr/>
        </p:nvPicPr>
        <p:blipFill>
          <a:blip r:embed="rId3"/>
          <a:stretch>
            <a:fillRect/>
          </a:stretch>
        </p:blipFill>
        <p:spPr>
          <a:xfrm>
            <a:off x="149177" y="2256204"/>
            <a:ext cx="8887319" cy="361950"/>
          </a:xfrm>
          <a:prstGeom prst="rect">
            <a:avLst/>
          </a:prstGeom>
        </p:spPr>
      </p:pic>
      <p:pic>
        <p:nvPicPr>
          <p:cNvPr id="6" name="Picture 5"/>
          <p:cNvPicPr>
            <a:picLocks noChangeAspect="1"/>
          </p:cNvPicPr>
          <p:nvPr/>
        </p:nvPicPr>
        <p:blipFill>
          <a:blip r:embed="rId4"/>
          <a:stretch>
            <a:fillRect/>
          </a:stretch>
        </p:blipFill>
        <p:spPr>
          <a:xfrm>
            <a:off x="143000" y="1756578"/>
            <a:ext cx="8893496" cy="419100"/>
          </a:xfrm>
          <a:prstGeom prst="rect">
            <a:avLst/>
          </a:prstGeom>
        </p:spPr>
      </p:pic>
      <p:sp>
        <p:nvSpPr>
          <p:cNvPr id="9" name="Rectangle 8"/>
          <p:cNvSpPr/>
          <p:nvPr/>
        </p:nvSpPr>
        <p:spPr>
          <a:xfrm>
            <a:off x="139974" y="2912619"/>
            <a:ext cx="7776864" cy="2973122"/>
          </a:xfrm>
          <a:prstGeom prst="rect">
            <a:avLst/>
          </a:prstGeom>
        </p:spPr>
        <p:txBody>
          <a:bodyPr wrap="square">
            <a:spAutoFit/>
          </a:bodyPr>
          <a:lstStyle/>
          <a:p>
            <a:pPr marL="285750" indent="-285750" algn="just">
              <a:spcBef>
                <a:spcPct val="20000"/>
              </a:spcBef>
              <a:buFont typeface="Wingdings" panose="05000000000000000000" pitchFamily="2" charset="2"/>
              <a:buChar char="§"/>
              <a:defRPr/>
            </a:pPr>
            <a:r>
              <a:rPr lang="el-GR" sz="1300" b="1" dirty="0">
                <a:solidFill>
                  <a:srgbClr val="00B050"/>
                </a:solidFill>
                <a:sym typeface="Wingdings" panose="05000000000000000000" pitchFamily="2" charset="2"/>
              </a:rPr>
              <a:t>Πρόσθετη αξία των διακρατικών δραστηριοτήτων κινητικότητας σε σχέση με τους στόχους του Σχεδίου (να συμβάλλουν απευθείας στους στόχους του Σχεδίου) </a:t>
            </a:r>
            <a:endParaRPr lang="en-US" sz="1300" b="1" dirty="0">
              <a:solidFill>
                <a:srgbClr val="00B050"/>
              </a:solidFill>
              <a:sym typeface="Wingdings" panose="05000000000000000000" pitchFamily="2" charset="2"/>
            </a:endParaRPr>
          </a:p>
          <a:p>
            <a:pPr marL="285750" indent="-285750" algn="just">
              <a:spcBef>
                <a:spcPct val="20000"/>
              </a:spcBef>
              <a:buFont typeface="Wingdings" panose="05000000000000000000" pitchFamily="2" charset="2"/>
              <a:buChar char="§"/>
              <a:defRPr/>
            </a:pPr>
            <a:endParaRPr lang="en-US" sz="1300" b="1" dirty="0">
              <a:solidFill>
                <a:srgbClr val="00B050"/>
              </a:solidFill>
              <a:sym typeface="Wingdings" panose="05000000000000000000" pitchFamily="2" charset="2"/>
            </a:endParaRPr>
          </a:p>
          <a:p>
            <a:pPr marL="285750" indent="-285750" algn="just">
              <a:spcBef>
                <a:spcPct val="20000"/>
              </a:spcBef>
              <a:buFont typeface="Wingdings" panose="05000000000000000000" pitchFamily="2" charset="2"/>
              <a:buChar char="§"/>
              <a:defRPr/>
            </a:pPr>
            <a:r>
              <a:rPr lang="el-GR" sz="1300" b="1" dirty="0">
                <a:solidFill>
                  <a:srgbClr val="00B050"/>
                </a:solidFill>
              </a:rPr>
              <a:t>Πρακτικές διευθετήσεις (ταξιδιού, διαμονής, καθημερινής διακίνησης, ασφάλισης), Προπαρασκευαστικές συναντήσεις εταίρων (εικονικές), Επιλογή συμμετεχόντων (διαφανής διαδικασία – τήρηση πρακτικών), Προετοιμασία συμμετεχόντων (επί του  αντικειμένου/γλωσσική/πολιτισμική), Στήριξη και παρακολούθηση </a:t>
            </a:r>
            <a:r>
              <a:rPr lang="en-US" sz="1300" b="1" dirty="0">
                <a:solidFill>
                  <a:srgbClr val="00B050"/>
                </a:solidFill>
              </a:rPr>
              <a:t>(</a:t>
            </a:r>
            <a:r>
              <a:rPr lang="el-GR" sz="1300" b="1" dirty="0">
                <a:solidFill>
                  <a:srgbClr val="00B050"/>
                </a:solidFill>
              </a:rPr>
              <a:t>της προόδου) των συμμετεχόντων, Διευθετήσεις και μέτρα για αποφυγή κινδύνου</a:t>
            </a:r>
            <a:endParaRPr lang="en-US" sz="1300" b="1" dirty="0">
              <a:solidFill>
                <a:srgbClr val="00B050"/>
              </a:solidFill>
            </a:endParaRPr>
          </a:p>
          <a:p>
            <a:pPr algn="just">
              <a:spcBef>
                <a:spcPct val="20000"/>
              </a:spcBef>
              <a:tabLst>
                <a:tab pos="361950" algn="l"/>
                <a:tab pos="534988" algn="l"/>
              </a:tabLst>
              <a:defRPr/>
            </a:pPr>
            <a:endParaRPr lang="el-GR" sz="1300" b="1" dirty="0">
              <a:solidFill>
                <a:srgbClr val="00B050"/>
              </a:solidFill>
            </a:endParaRPr>
          </a:p>
          <a:p>
            <a:pPr marL="285750" indent="-285750" algn="just">
              <a:spcBef>
                <a:spcPct val="20000"/>
              </a:spcBef>
              <a:buFont typeface="Wingdings" panose="05000000000000000000" pitchFamily="2" charset="2"/>
              <a:buChar char="§"/>
              <a:tabLst>
                <a:tab pos="361950" algn="l"/>
                <a:tab pos="534988" algn="l"/>
              </a:tabLst>
              <a:defRPr/>
            </a:pPr>
            <a:r>
              <a:rPr lang="el-GR" sz="1300" b="1" dirty="0">
                <a:solidFill>
                  <a:srgbClr val="00B050"/>
                </a:solidFill>
              </a:rPr>
              <a:t>Υπογραφή συμφωνιών εκμάθησης</a:t>
            </a:r>
            <a:r>
              <a:rPr lang="en-US" sz="1300" b="1" dirty="0">
                <a:solidFill>
                  <a:srgbClr val="00B050"/>
                </a:solidFill>
              </a:rPr>
              <a:t> </a:t>
            </a:r>
            <a:r>
              <a:rPr lang="el-GR" sz="1300" b="1" dirty="0">
                <a:solidFill>
                  <a:srgbClr val="00B050"/>
                </a:solidFill>
              </a:rPr>
              <a:t>με κάθε συμμετέχοντα (προαιρετική)</a:t>
            </a:r>
            <a:endParaRPr lang="en-US" sz="1300" b="1" dirty="0">
              <a:solidFill>
                <a:srgbClr val="00B050"/>
              </a:solidFill>
            </a:endParaRPr>
          </a:p>
          <a:p>
            <a:pPr algn="just">
              <a:spcBef>
                <a:spcPct val="20000"/>
              </a:spcBef>
              <a:tabLst>
                <a:tab pos="361950" algn="l"/>
                <a:tab pos="534988" algn="l"/>
              </a:tabLst>
              <a:defRPr/>
            </a:pPr>
            <a:endParaRPr lang="el-GR" sz="1300" b="1" dirty="0">
              <a:solidFill>
                <a:srgbClr val="00B050"/>
              </a:solidFill>
            </a:endParaRPr>
          </a:p>
          <a:p>
            <a:pPr marL="285750" indent="-285750" algn="just">
              <a:spcBef>
                <a:spcPct val="20000"/>
              </a:spcBef>
              <a:buFont typeface="Wingdings" panose="05000000000000000000" pitchFamily="2" charset="2"/>
              <a:buChar char="§"/>
              <a:tabLst>
                <a:tab pos="361950" algn="l"/>
                <a:tab pos="534988" algn="l"/>
              </a:tabLst>
              <a:defRPr/>
            </a:pPr>
            <a:r>
              <a:rPr lang="el-GR" sz="1300" b="1" dirty="0">
                <a:solidFill>
                  <a:srgbClr val="00B050"/>
                </a:solidFill>
              </a:rPr>
              <a:t>Αναγνώριση και επικύρωση των μαθησιακών αποτελεσμάτων που θα αποκτηθούν από τη συμμετοχή </a:t>
            </a:r>
          </a:p>
          <a:p>
            <a:pPr algn="just">
              <a:spcBef>
                <a:spcPct val="20000"/>
              </a:spcBef>
              <a:tabLst>
                <a:tab pos="266700" algn="l"/>
                <a:tab pos="361950" algn="l"/>
              </a:tabLst>
              <a:defRPr/>
            </a:pPr>
            <a:r>
              <a:rPr lang="el-GR" sz="1300" b="1" dirty="0">
                <a:solidFill>
                  <a:srgbClr val="00B050"/>
                </a:solidFill>
              </a:rPr>
              <a:t>       στις δραστηριότητες: </a:t>
            </a:r>
            <a:r>
              <a:rPr lang="el-GR" sz="1300" b="1" dirty="0">
                <a:solidFill>
                  <a:srgbClr val="00B050"/>
                </a:solidFill>
                <a:sym typeface="Wingdings" panose="05000000000000000000" pitchFamily="2" charset="2"/>
              </a:rPr>
              <a:t>Θα γίνει χ</a:t>
            </a:r>
            <a:r>
              <a:rPr lang="el-GR" sz="1300" b="1" dirty="0">
                <a:solidFill>
                  <a:srgbClr val="00B050"/>
                </a:solidFill>
              </a:rPr>
              <a:t>ρήση Ευρωπαϊκών Εργαλείων διαφάνειας ή εθνικών Εργαλείων</a:t>
            </a:r>
            <a:r>
              <a:rPr lang="en-US" sz="1300" b="1" dirty="0">
                <a:solidFill>
                  <a:srgbClr val="00B050"/>
                </a:solidFill>
              </a:rPr>
              <a:t>; </a:t>
            </a:r>
            <a:endParaRPr lang="el-GR" sz="1300" b="1" dirty="0">
              <a:solidFill>
                <a:srgbClr val="00B050"/>
              </a:solidFill>
            </a:endParaRPr>
          </a:p>
        </p:txBody>
      </p:sp>
    </p:spTree>
    <p:extLst>
      <p:ext uri="{BB962C8B-B14F-4D97-AF65-F5344CB8AC3E}">
        <p14:creationId xmlns:p14="http://schemas.microsoft.com/office/powerpoint/2010/main" val="12371985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146036"/>
            <a:ext cx="8064896" cy="973027"/>
          </a:xfrm>
          <a:prstGeom prst="rect">
            <a:avLst/>
          </a:prstGeom>
        </p:spPr>
        <p:txBody>
          <a:bodyPr vert="horz" lIns="91440" tIns="45720" rIns="91440" bIns="45720" rtlCol="0" anchor="ctr">
            <a:noAutofit/>
          </a:bodyPr>
          <a:lstStyle/>
          <a:p>
            <a:pPr algn="ctr">
              <a:spcBef>
                <a:spcPct val="0"/>
              </a:spcBef>
              <a:defRPr/>
            </a:pPr>
            <a:endParaRPr lang="en-US" sz="3600" b="1" dirty="0">
              <a:solidFill>
                <a:srgbClr val="01A6C7"/>
              </a:solidFill>
              <a:ea typeface="+mj-ea"/>
              <a:cs typeface="+mj-cs"/>
            </a:endParaRPr>
          </a:p>
        </p:txBody>
      </p:sp>
      <p:sp>
        <p:nvSpPr>
          <p:cNvPr id="3" name="Content Placeholder 2"/>
          <p:cNvSpPr txBox="1">
            <a:spLocks/>
          </p:cNvSpPr>
          <p:nvPr/>
        </p:nvSpPr>
        <p:spPr>
          <a:xfrm>
            <a:off x="593668" y="1119063"/>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44767" y="151380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5"/>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49499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99364" y="1046650"/>
            <a:ext cx="8685774" cy="4812245"/>
          </a:xfrm>
          <a:prstGeom prst="rect">
            <a:avLst/>
          </a:prstGeom>
          <a:ln>
            <a:noFill/>
          </a:ln>
        </p:spPr>
        <p:txBody>
          <a:bodyPr/>
          <a:lstStyle/>
          <a:p>
            <a:pPr algn="just">
              <a:spcBef>
                <a:spcPct val="20000"/>
              </a:spcBef>
              <a:defRPr/>
            </a:pPr>
            <a:endParaRPr lang="en-US" b="1" i="1" dirty="0">
              <a:solidFill>
                <a:schemeClr val="tx1">
                  <a:lumMod val="75000"/>
                  <a:lumOff val="25000"/>
                </a:schemeClr>
              </a:solidFill>
              <a:sym typeface="Wingdings" panose="05000000000000000000" pitchFamily="2" charset="2"/>
            </a:endParaRPr>
          </a:p>
          <a:p>
            <a:pPr algn="just">
              <a:spcBef>
                <a:spcPct val="20000"/>
              </a:spcBef>
              <a:tabLst>
                <a:tab pos="266700" algn="l"/>
              </a:tabLst>
              <a:defRPr/>
            </a:pPr>
            <a:endParaRPr lang="el-GR" sz="1700" dirty="0">
              <a:sym typeface="Wingdings" panose="05000000000000000000" pitchFamily="2" charset="2"/>
            </a:endParaRPr>
          </a:p>
          <a:p>
            <a:pPr algn="just">
              <a:spcBef>
                <a:spcPct val="20000"/>
              </a:spcBef>
              <a:tabLst>
                <a:tab pos="266700" algn="l"/>
              </a:tabLst>
              <a:defRPr/>
            </a:pPr>
            <a:r>
              <a:rPr lang="el-GR" sz="1500" b="1" dirty="0">
                <a:solidFill>
                  <a:srgbClr val="00B050"/>
                </a:solidFill>
                <a:sym typeface="Wingdings" panose="05000000000000000000" pitchFamily="2" charset="2"/>
              </a:rPr>
              <a:t>Καταχωρούνται αυτόματα, με τη σειρά υλοποίησής τους, τα ακόλουθα:</a:t>
            </a:r>
            <a:endParaRPr lang="en-US" sz="1500" b="1" dirty="0">
              <a:solidFill>
                <a:srgbClr val="00B050"/>
              </a:solidFill>
              <a:sym typeface="Wingdings" panose="05000000000000000000" pitchFamily="2" charset="2"/>
            </a:endParaRPr>
          </a:p>
          <a:p>
            <a:pPr marL="285750" indent="-285750" algn="just">
              <a:spcBef>
                <a:spcPct val="20000"/>
              </a:spcBef>
              <a:buFont typeface="Wingdings" panose="05000000000000000000" pitchFamily="2" charset="2"/>
              <a:buChar char="§"/>
              <a:defRPr/>
            </a:pPr>
            <a:r>
              <a:rPr lang="en-US" sz="1500" b="1" dirty="0">
                <a:solidFill>
                  <a:srgbClr val="00B050"/>
                </a:solidFill>
                <a:sym typeface="Wingdings" panose="05000000000000000000" pitchFamily="2" charset="2"/>
              </a:rPr>
              <a:t>Transnational Project Meetings</a:t>
            </a:r>
          </a:p>
          <a:p>
            <a:pPr marL="285750" indent="-285750" algn="just">
              <a:spcBef>
                <a:spcPct val="20000"/>
              </a:spcBef>
              <a:buFont typeface="Wingdings" panose="05000000000000000000" pitchFamily="2" charset="2"/>
              <a:buChar char="§"/>
              <a:defRPr/>
            </a:pPr>
            <a:r>
              <a:rPr lang="en-US" sz="1500" b="1" dirty="0">
                <a:solidFill>
                  <a:srgbClr val="00B050"/>
                </a:solidFill>
                <a:sym typeface="Wingdings" panose="05000000000000000000" pitchFamily="2" charset="2"/>
              </a:rPr>
              <a:t>Project Results</a:t>
            </a:r>
          </a:p>
          <a:p>
            <a:pPr marL="285750" indent="-285750" algn="just">
              <a:spcBef>
                <a:spcPct val="20000"/>
              </a:spcBef>
              <a:buFont typeface="Wingdings" panose="05000000000000000000" pitchFamily="2" charset="2"/>
              <a:buChar char="§"/>
              <a:defRPr/>
            </a:pPr>
            <a:r>
              <a:rPr lang="en-US" sz="1500" b="1" dirty="0">
                <a:solidFill>
                  <a:srgbClr val="00B050"/>
                </a:solidFill>
                <a:sym typeface="Wingdings" panose="05000000000000000000" pitchFamily="2" charset="2"/>
              </a:rPr>
              <a:t>Multiplier Events</a:t>
            </a:r>
          </a:p>
          <a:p>
            <a:pPr marL="285750" indent="-285750" algn="just">
              <a:spcBef>
                <a:spcPct val="20000"/>
              </a:spcBef>
              <a:buFont typeface="Wingdings" panose="05000000000000000000" pitchFamily="2" charset="2"/>
              <a:buChar char="§"/>
              <a:defRPr/>
            </a:pPr>
            <a:r>
              <a:rPr lang="en-US" sz="1500" b="1" dirty="0">
                <a:solidFill>
                  <a:srgbClr val="00B050"/>
                </a:solidFill>
                <a:sym typeface="Wingdings" panose="05000000000000000000" pitchFamily="2" charset="2"/>
              </a:rPr>
              <a:t>Learning, Teaching, Training Activities</a:t>
            </a:r>
            <a:endParaRPr lang="el-GR" sz="1500" b="1" dirty="0">
              <a:solidFill>
                <a:srgbClr val="00B050"/>
              </a:solidFill>
              <a:sym typeface="Wingdings" panose="05000000000000000000" pitchFamily="2" charset="2"/>
            </a:endParaRPr>
          </a:p>
          <a:p>
            <a:pPr algn="just">
              <a:spcBef>
                <a:spcPct val="20000"/>
              </a:spcBef>
              <a:defRPr/>
            </a:pPr>
            <a:endParaRPr lang="en-US" sz="800" b="1" dirty="0">
              <a:sym typeface="Wingdings" panose="05000000000000000000" pitchFamily="2" charset="2"/>
            </a:endParaRPr>
          </a:p>
          <a:p>
            <a:pPr algn="just">
              <a:spcBef>
                <a:spcPct val="20000"/>
              </a:spcBef>
              <a:defRPr/>
            </a:pPr>
            <a:r>
              <a:rPr lang="el-GR" sz="1600" b="1" u="sng" dirty="0">
                <a:solidFill>
                  <a:srgbClr val="00B050"/>
                </a:solidFill>
                <a:sym typeface="Wingdings" panose="05000000000000000000" pitchFamily="2" charset="2"/>
              </a:rPr>
              <a:t>Προϋπόθεση</a:t>
            </a:r>
            <a:r>
              <a:rPr lang="el-GR" sz="1600" b="1" dirty="0">
                <a:solidFill>
                  <a:srgbClr val="00B050"/>
                </a:solidFill>
                <a:sym typeface="Wingdings" panose="05000000000000000000" pitchFamily="2" charset="2"/>
              </a:rPr>
              <a:t>: Έχουν συμπληρωθεί προηγουμένως οι αντίστοιχες ενότητες της αίτησης</a:t>
            </a:r>
            <a:endParaRPr lang="el-GR" sz="1600" b="1" i="1" dirty="0">
              <a:solidFill>
                <a:srgbClr val="00B050"/>
              </a:solidFill>
              <a:sym typeface="Wingdings" panose="05000000000000000000" pitchFamily="2" charset="2"/>
            </a:endParaRPr>
          </a:p>
          <a:p>
            <a:pPr algn="just">
              <a:spcBef>
                <a:spcPct val="20000"/>
              </a:spcBef>
              <a:defRPr/>
            </a:pPr>
            <a:endParaRPr lang="el-GR" sz="1600" b="1" i="1" dirty="0">
              <a:solidFill>
                <a:srgbClr val="00B050"/>
              </a:solidFill>
            </a:endParaRPr>
          </a:p>
          <a:p>
            <a:pPr algn="just">
              <a:spcBef>
                <a:spcPct val="20000"/>
              </a:spcBef>
              <a:defRPr/>
            </a:pPr>
            <a:endParaRPr lang="el-GR" sz="1600" b="1" i="1" dirty="0">
              <a:solidFill>
                <a:srgbClr val="00B050"/>
              </a:solidFill>
            </a:endParaRPr>
          </a:p>
          <a:p>
            <a:pPr algn="just">
              <a:spcBef>
                <a:spcPct val="20000"/>
              </a:spcBef>
              <a:defRPr/>
            </a:pPr>
            <a:endParaRPr lang="en-GB" sz="1600" b="1" i="1" dirty="0">
              <a:solidFill>
                <a:srgbClr val="00B050"/>
              </a:solidFill>
            </a:endParaRPr>
          </a:p>
          <a:p>
            <a:pPr algn="just">
              <a:spcBef>
                <a:spcPct val="20000"/>
              </a:spcBef>
              <a:defRPr/>
            </a:pPr>
            <a:endParaRPr lang="en-GB" sz="1600" b="1" i="1" dirty="0"/>
          </a:p>
          <a:p>
            <a:pPr algn="just">
              <a:spcBef>
                <a:spcPct val="20000"/>
              </a:spcBef>
              <a:defRPr/>
            </a:pPr>
            <a:endParaRPr lang="en-GB" sz="1600" b="1" i="1" dirty="0"/>
          </a:p>
          <a:p>
            <a:pPr algn="just">
              <a:spcBef>
                <a:spcPct val="20000"/>
              </a:spcBef>
              <a:defRPr/>
            </a:pPr>
            <a:endParaRPr lang="en-GB" sz="1600" b="1" i="1" dirty="0"/>
          </a:p>
          <a:p>
            <a:pPr algn="just">
              <a:spcBef>
                <a:spcPct val="20000"/>
              </a:spcBef>
              <a:defRPr/>
            </a:pPr>
            <a:endParaRPr lang="en-GB" sz="1600" b="1" i="1" dirty="0"/>
          </a:p>
          <a:p>
            <a:pPr algn="just">
              <a:spcBef>
                <a:spcPct val="20000"/>
              </a:spcBef>
              <a:defRPr/>
            </a:pPr>
            <a:endParaRPr lang="el-GR" sz="1600" b="1" i="1" dirty="0"/>
          </a:p>
          <a:p>
            <a:pPr algn="just">
              <a:spcBef>
                <a:spcPct val="20000"/>
              </a:spcBef>
              <a:defRPr/>
            </a:pPr>
            <a:r>
              <a:rPr lang="en-GB" sz="1700" i="1" dirty="0"/>
              <a:t>!!! </a:t>
            </a:r>
            <a:r>
              <a:rPr lang="el-GR" sz="1700" i="1" dirty="0"/>
              <a:t>Το χρονοδιάγραμμα δραστηριοτήτων πρέπει να είναι ρεαλιστικό και εφικτό </a:t>
            </a:r>
          </a:p>
        </p:txBody>
      </p:sp>
      <p:sp>
        <p:nvSpPr>
          <p:cNvPr id="4" name="AutoShape 2" descr="Image result for Exceptional Costs KA2 Pictures"/>
          <p:cNvSpPr>
            <a:spLocks noChangeAspect="1" noChangeArrowheads="1"/>
          </p:cNvSpPr>
          <p:nvPr/>
        </p:nvSpPr>
        <p:spPr bwMode="auto">
          <a:xfrm>
            <a:off x="99364" y="-2155782"/>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 descr="Image result for Project timetab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Image result for Project timetab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Image result for Project timetabl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3"/>
          <a:stretch>
            <a:fillRect/>
          </a:stretch>
        </p:blipFill>
        <p:spPr>
          <a:xfrm>
            <a:off x="172829" y="1090684"/>
            <a:ext cx="6815173" cy="546499"/>
          </a:xfrm>
          <a:prstGeom prst="rect">
            <a:avLst/>
          </a:prstGeom>
        </p:spPr>
      </p:pic>
      <p:sp>
        <p:nvSpPr>
          <p:cNvPr id="20" name="Rectangle 19">
            <a:extLst>
              <a:ext uri="{FF2B5EF4-FFF2-40B4-BE49-F238E27FC236}">
                <a16:creationId xmlns:a16="http://schemas.microsoft.com/office/drawing/2014/main" id="{EAD2E289-9A30-4BA3-AB95-8F806279DE2F}"/>
              </a:ext>
            </a:extLst>
          </p:cNvPr>
          <p:cNvSpPr/>
          <p:nvPr/>
        </p:nvSpPr>
        <p:spPr>
          <a:xfrm>
            <a:off x="52154" y="55810"/>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TIMETABLE</a:t>
            </a:r>
          </a:p>
        </p:txBody>
      </p:sp>
      <p:pic>
        <p:nvPicPr>
          <p:cNvPr id="19" name="Picture 18"/>
          <p:cNvPicPr>
            <a:picLocks noChangeAspect="1"/>
          </p:cNvPicPr>
          <p:nvPr/>
        </p:nvPicPr>
        <p:blipFill>
          <a:blip r:embed="rId4"/>
          <a:stretch>
            <a:fillRect/>
          </a:stretch>
        </p:blipFill>
        <p:spPr>
          <a:xfrm>
            <a:off x="118828" y="3854948"/>
            <a:ext cx="6866056" cy="2005703"/>
          </a:xfrm>
          <a:prstGeom prst="rect">
            <a:avLst/>
          </a:prstGeom>
        </p:spPr>
      </p:pic>
      <p:sp>
        <p:nvSpPr>
          <p:cNvPr id="21" name="TextBox 20"/>
          <p:cNvSpPr txBox="1"/>
          <p:nvPr/>
        </p:nvSpPr>
        <p:spPr>
          <a:xfrm>
            <a:off x="307975" y="3573016"/>
            <a:ext cx="442798" cy="369332"/>
          </a:xfrm>
          <a:prstGeom prst="rect">
            <a:avLst/>
          </a:prstGeom>
          <a:noFill/>
        </p:spPr>
        <p:txBody>
          <a:bodyPr wrap="square" rtlCol="0">
            <a:spAutoFit/>
          </a:bodyPr>
          <a:lstStyle/>
          <a:p>
            <a:r>
              <a:rPr lang="el-GR" dirty="0"/>
              <a:t>2.</a:t>
            </a:r>
            <a:endParaRPr lang="en-GB" dirty="0"/>
          </a:p>
        </p:txBody>
      </p:sp>
      <p:sp>
        <p:nvSpPr>
          <p:cNvPr id="23" name="TextBox 22"/>
          <p:cNvSpPr txBox="1"/>
          <p:nvPr/>
        </p:nvSpPr>
        <p:spPr>
          <a:xfrm>
            <a:off x="284120" y="707480"/>
            <a:ext cx="396016" cy="369332"/>
          </a:xfrm>
          <a:prstGeom prst="rect">
            <a:avLst/>
          </a:prstGeom>
          <a:noFill/>
        </p:spPr>
        <p:txBody>
          <a:bodyPr wrap="square" rtlCol="0">
            <a:spAutoFit/>
          </a:bodyPr>
          <a:lstStyle/>
          <a:p>
            <a:r>
              <a:rPr lang="el-GR" dirty="0"/>
              <a:t>1.</a:t>
            </a:r>
            <a:endParaRPr lang="en-GB" dirty="0"/>
          </a:p>
        </p:txBody>
      </p:sp>
      <p:sp>
        <p:nvSpPr>
          <p:cNvPr id="24" name="TextBox 23"/>
          <p:cNvSpPr txBox="1"/>
          <p:nvPr/>
        </p:nvSpPr>
        <p:spPr>
          <a:xfrm>
            <a:off x="7024035" y="3942348"/>
            <a:ext cx="1830574" cy="1092607"/>
          </a:xfrm>
          <a:prstGeom prst="rect">
            <a:avLst/>
          </a:prstGeom>
          <a:noFill/>
        </p:spPr>
        <p:txBody>
          <a:bodyPr wrap="square" rtlCol="0">
            <a:spAutoFit/>
          </a:bodyPr>
          <a:lstStyle/>
          <a:p>
            <a:r>
              <a:rPr lang="el-GR" sz="1300" b="1" dirty="0">
                <a:solidFill>
                  <a:srgbClr val="00B050"/>
                </a:solidFill>
              </a:rPr>
              <a:t>Π.χ. ένα συνέδριο για την διάδοση του Σχεδίου, μία ενημερωτική ημερίδα κτλ.</a:t>
            </a:r>
            <a:endParaRPr lang="en-GB" sz="1300" b="1" dirty="0">
              <a:solidFill>
                <a:srgbClr val="00B050"/>
              </a:solidFill>
            </a:endParaRPr>
          </a:p>
        </p:txBody>
      </p:sp>
    </p:spTree>
    <p:extLst>
      <p:ext uri="{BB962C8B-B14F-4D97-AF65-F5344CB8AC3E}">
        <p14:creationId xmlns:p14="http://schemas.microsoft.com/office/powerpoint/2010/main" val="8531327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2E289-9A30-4BA3-AB95-8F806279DE2F}"/>
              </a:ext>
            </a:extLst>
          </p:cNvPr>
          <p:cNvSpPr/>
          <p:nvPr/>
        </p:nvSpPr>
        <p:spPr>
          <a:xfrm>
            <a:off x="89660" y="404664"/>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SPECIAL COSTS</a:t>
            </a:r>
          </a:p>
        </p:txBody>
      </p:sp>
      <p:pic>
        <p:nvPicPr>
          <p:cNvPr id="5" name="Picture 4"/>
          <p:cNvPicPr>
            <a:picLocks noChangeAspect="1"/>
          </p:cNvPicPr>
          <p:nvPr/>
        </p:nvPicPr>
        <p:blipFill>
          <a:blip r:embed="rId2"/>
          <a:stretch>
            <a:fillRect/>
          </a:stretch>
        </p:blipFill>
        <p:spPr>
          <a:xfrm>
            <a:off x="14647" y="1412776"/>
            <a:ext cx="9076013" cy="4717579"/>
          </a:xfrm>
          <a:prstGeom prst="rect">
            <a:avLst/>
          </a:prstGeom>
        </p:spPr>
      </p:pic>
    </p:spTree>
    <p:extLst>
      <p:ext uri="{BB962C8B-B14F-4D97-AF65-F5344CB8AC3E}">
        <p14:creationId xmlns:p14="http://schemas.microsoft.com/office/powerpoint/2010/main" val="30558027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52154" y="55810"/>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FOLLOW UP (1/</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IMPACT</a:t>
            </a:r>
          </a:p>
        </p:txBody>
      </p:sp>
      <p:pic>
        <p:nvPicPr>
          <p:cNvPr id="4" name="Picture 3"/>
          <p:cNvPicPr>
            <a:picLocks noChangeAspect="1"/>
          </p:cNvPicPr>
          <p:nvPr/>
        </p:nvPicPr>
        <p:blipFill>
          <a:blip r:embed="rId2"/>
          <a:stretch>
            <a:fillRect/>
          </a:stretch>
        </p:blipFill>
        <p:spPr>
          <a:xfrm>
            <a:off x="171154" y="1340768"/>
            <a:ext cx="8763000" cy="371475"/>
          </a:xfrm>
          <a:prstGeom prst="rect">
            <a:avLst/>
          </a:prstGeom>
        </p:spPr>
      </p:pic>
      <p:sp>
        <p:nvSpPr>
          <p:cNvPr id="6" name="TextBox 5"/>
          <p:cNvSpPr txBox="1"/>
          <p:nvPr/>
        </p:nvSpPr>
        <p:spPr>
          <a:xfrm>
            <a:off x="251520" y="1916832"/>
            <a:ext cx="8640960" cy="954107"/>
          </a:xfrm>
          <a:prstGeom prst="rect">
            <a:avLst/>
          </a:prstGeom>
          <a:noFill/>
        </p:spPr>
        <p:txBody>
          <a:bodyPr wrap="square" rtlCol="0">
            <a:spAutoFit/>
          </a:bodyPr>
          <a:lstStyle/>
          <a:p>
            <a:pPr marL="285750" indent="-285750">
              <a:buFont typeface="Wingdings" panose="05000000000000000000" pitchFamily="2" charset="2"/>
              <a:buChar char="§"/>
            </a:pPr>
            <a:r>
              <a:rPr lang="el-GR" sz="1400" b="1" dirty="0">
                <a:solidFill>
                  <a:srgbClr val="00B050"/>
                </a:solidFill>
              </a:rPr>
              <a:t>Περιγραφή του αναμενόμενου αντίκτυπου στους άμεσα συμμετέχοντες και στους οργανισμούς τους, στις ευρύτερες κοινότητές τους, στις ομάδες-στόχους του Σχεδίου και σε άλλα ενδιαφερόμενα μέρη</a:t>
            </a:r>
          </a:p>
          <a:p>
            <a:pPr marL="285750" indent="-285750">
              <a:buFont typeface="Wingdings" panose="05000000000000000000" pitchFamily="2" charset="2"/>
              <a:buChar char="§"/>
            </a:pPr>
            <a:r>
              <a:rPr lang="el-GR" sz="1400" b="1" dirty="0">
                <a:solidFill>
                  <a:srgbClr val="00B050"/>
                </a:solidFill>
              </a:rPr>
              <a:t>Αναφορά στο πώς τα αποτελέσματα του Σχεδίου θα ενσωματωθούν στις καθημερινές εργασίες των εταίρων οργανισμών, καλύπτοντας έτσι τις ανάγκες τους, όπως </a:t>
            </a:r>
            <a:r>
              <a:rPr lang="el-GR" sz="1400" b="1" dirty="0" err="1">
                <a:solidFill>
                  <a:srgbClr val="00B050"/>
                </a:solidFill>
              </a:rPr>
              <a:t>περιγράφηκαν</a:t>
            </a:r>
            <a:r>
              <a:rPr lang="el-GR" sz="1400" b="1" dirty="0">
                <a:solidFill>
                  <a:srgbClr val="00B050"/>
                </a:solidFill>
              </a:rPr>
              <a:t> σε άλλη ενότητα της αίτησης</a:t>
            </a:r>
            <a:endParaRPr lang="en-GB" sz="1400" b="1" dirty="0">
              <a:solidFill>
                <a:srgbClr val="00B050"/>
              </a:solidFill>
            </a:endParaRPr>
          </a:p>
        </p:txBody>
      </p:sp>
      <p:pic>
        <p:nvPicPr>
          <p:cNvPr id="7" name="Picture 6"/>
          <p:cNvPicPr>
            <a:picLocks noChangeAspect="1"/>
          </p:cNvPicPr>
          <p:nvPr/>
        </p:nvPicPr>
        <p:blipFill>
          <a:blip r:embed="rId3"/>
          <a:stretch>
            <a:fillRect/>
          </a:stretch>
        </p:blipFill>
        <p:spPr>
          <a:xfrm>
            <a:off x="246237" y="3204831"/>
            <a:ext cx="6953250" cy="266700"/>
          </a:xfrm>
          <a:prstGeom prst="rect">
            <a:avLst/>
          </a:prstGeom>
        </p:spPr>
      </p:pic>
      <p:sp>
        <p:nvSpPr>
          <p:cNvPr id="9" name="TextBox 8"/>
          <p:cNvSpPr txBox="1"/>
          <p:nvPr/>
        </p:nvSpPr>
        <p:spPr>
          <a:xfrm>
            <a:off x="251520" y="3560590"/>
            <a:ext cx="8352928" cy="738664"/>
          </a:xfrm>
          <a:prstGeom prst="rect">
            <a:avLst/>
          </a:prstGeom>
          <a:noFill/>
        </p:spPr>
        <p:txBody>
          <a:bodyPr wrap="square" rtlCol="0">
            <a:spAutoFit/>
          </a:bodyPr>
          <a:lstStyle/>
          <a:p>
            <a:pPr marL="285750" indent="-285750">
              <a:buFont typeface="Wingdings" panose="05000000000000000000" pitchFamily="2" charset="2"/>
              <a:buChar char="§"/>
            </a:pPr>
            <a:r>
              <a:rPr lang="el-GR" sz="1400" b="1" dirty="0">
                <a:solidFill>
                  <a:srgbClr val="00B050"/>
                </a:solidFill>
              </a:rPr>
              <a:t>Περιγραφή του επιθυμητού αντίκτυπου του Σχεδίου σε οργανισμούς εκτός των άμεσα εμπλεκόμενων οργανισμών κατά τη διάρκεια και μετά τη λήξη του Σχεδίου</a:t>
            </a:r>
          </a:p>
          <a:p>
            <a:pPr marL="285750" indent="-285750">
              <a:buFont typeface="Wingdings" panose="05000000000000000000" pitchFamily="2" charset="2"/>
              <a:buChar char="§"/>
            </a:pPr>
            <a:r>
              <a:rPr lang="el-GR" sz="1400" b="1" dirty="0">
                <a:solidFill>
                  <a:srgbClr val="00B050"/>
                </a:solidFill>
              </a:rPr>
              <a:t>Περιγραφή του επιθυμητού αντίκτυπου του Σχεδίου σε τοπικό, εθνικό, Ευρωπαϊκό και/ή διεθνές επίπεδο</a:t>
            </a:r>
            <a:endParaRPr lang="en-GB" sz="1400" b="1" dirty="0">
              <a:solidFill>
                <a:srgbClr val="00B050"/>
              </a:solidFill>
            </a:endParaRPr>
          </a:p>
        </p:txBody>
      </p:sp>
      <p:pic>
        <p:nvPicPr>
          <p:cNvPr id="10" name="Picture 9"/>
          <p:cNvPicPr>
            <a:picLocks noChangeAspect="1"/>
          </p:cNvPicPr>
          <p:nvPr/>
        </p:nvPicPr>
        <p:blipFill>
          <a:blip r:embed="rId4"/>
          <a:stretch>
            <a:fillRect/>
          </a:stretch>
        </p:blipFill>
        <p:spPr>
          <a:xfrm>
            <a:off x="274043" y="4716510"/>
            <a:ext cx="3933825" cy="238125"/>
          </a:xfrm>
          <a:prstGeom prst="rect">
            <a:avLst/>
          </a:prstGeom>
        </p:spPr>
      </p:pic>
      <p:sp>
        <p:nvSpPr>
          <p:cNvPr id="11" name="TextBox 10"/>
          <p:cNvSpPr txBox="1"/>
          <p:nvPr/>
        </p:nvSpPr>
        <p:spPr>
          <a:xfrm>
            <a:off x="265287" y="5102065"/>
            <a:ext cx="8352928" cy="307777"/>
          </a:xfrm>
          <a:prstGeom prst="rect">
            <a:avLst/>
          </a:prstGeom>
          <a:noFill/>
        </p:spPr>
        <p:txBody>
          <a:bodyPr wrap="square" rtlCol="0">
            <a:spAutoFit/>
          </a:bodyPr>
          <a:lstStyle/>
          <a:p>
            <a:pPr marL="285750" indent="-285750">
              <a:buFont typeface="Wingdings" panose="05000000000000000000" pitchFamily="2" charset="2"/>
              <a:buChar char="§"/>
            </a:pPr>
            <a:r>
              <a:rPr lang="el-GR" sz="1400" b="1" dirty="0">
                <a:solidFill>
                  <a:srgbClr val="00B050"/>
                </a:solidFill>
              </a:rPr>
              <a:t>Μεθοδολογία μέτρησης αντίκτυπου του Σχεδίου (εργαλεία και δείκτες μέτρησης)</a:t>
            </a:r>
            <a:endParaRPr lang="en-GB" sz="1400" b="1" dirty="0">
              <a:solidFill>
                <a:srgbClr val="00B050"/>
              </a:solidFill>
            </a:endParaRPr>
          </a:p>
        </p:txBody>
      </p:sp>
    </p:spTree>
    <p:extLst>
      <p:ext uri="{BB962C8B-B14F-4D97-AF65-F5344CB8AC3E}">
        <p14:creationId xmlns:p14="http://schemas.microsoft.com/office/powerpoint/2010/main" val="25393689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52154" y="55810"/>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FOLLOW UP (</a:t>
            </a:r>
            <a:r>
              <a:rPr lang="el-GR" sz="2800" b="1" dirty="0">
                <a:solidFill>
                  <a:srgbClr val="0070C0"/>
                </a:solidFill>
                <a:latin typeface="Century Gothic" panose="020B0502020202020204" pitchFamily="34" charset="0"/>
              </a:rPr>
              <a:t>2</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p>
          <a:p>
            <a:pPr algn="ctr"/>
            <a:r>
              <a:rPr lang="en-GB" sz="2000" b="1" dirty="0">
                <a:solidFill>
                  <a:srgbClr val="0070C0"/>
                </a:solidFill>
              </a:rPr>
              <a:t>SHARING, PROMOTION AND USE OF THE PROJECT'S RESULTS</a:t>
            </a:r>
            <a:endParaRPr lang="en-GB" sz="2400" b="1" dirty="0">
              <a:solidFill>
                <a:srgbClr val="0070C0"/>
              </a:solidFill>
              <a:latin typeface="Century Gothic" panose="020B0502020202020204" pitchFamily="34" charset="0"/>
            </a:endParaRPr>
          </a:p>
        </p:txBody>
      </p:sp>
      <p:sp>
        <p:nvSpPr>
          <p:cNvPr id="6" name="TextBox 5"/>
          <p:cNvSpPr txBox="1"/>
          <p:nvPr/>
        </p:nvSpPr>
        <p:spPr>
          <a:xfrm>
            <a:off x="179512" y="1916832"/>
            <a:ext cx="8712968" cy="523220"/>
          </a:xfrm>
          <a:prstGeom prst="rect">
            <a:avLst/>
          </a:prstGeom>
          <a:noFill/>
        </p:spPr>
        <p:txBody>
          <a:bodyPr wrap="square" rtlCol="0">
            <a:spAutoFit/>
          </a:bodyPr>
          <a:lstStyle/>
          <a:p>
            <a:pPr marL="285750" indent="-285750">
              <a:buFont typeface="Wingdings" panose="05000000000000000000" pitchFamily="2" charset="2"/>
              <a:buChar char="§"/>
            </a:pPr>
            <a:r>
              <a:rPr lang="el-GR" sz="1400" b="1" dirty="0">
                <a:solidFill>
                  <a:srgbClr val="00B050"/>
                </a:solidFill>
              </a:rPr>
              <a:t>Αναγνώριση και αιτιολόγηση επιλογής των ομάδων-στόχων των δραστηριοτήτων διάδοσης του Σχεδίου εντός και εκτός των άμεσα εμπλεκόμενων οργανισμών, σε τοπικό, εθνικό και Ευρωπαϊκό επίπεδο </a:t>
            </a:r>
          </a:p>
        </p:txBody>
      </p:sp>
      <p:sp>
        <p:nvSpPr>
          <p:cNvPr id="9" name="TextBox 8"/>
          <p:cNvSpPr txBox="1"/>
          <p:nvPr/>
        </p:nvSpPr>
        <p:spPr>
          <a:xfrm>
            <a:off x="176958" y="3056736"/>
            <a:ext cx="8352928" cy="954107"/>
          </a:xfrm>
          <a:prstGeom prst="rect">
            <a:avLst/>
          </a:prstGeom>
          <a:noFill/>
        </p:spPr>
        <p:txBody>
          <a:bodyPr wrap="square" rtlCol="0">
            <a:spAutoFit/>
          </a:bodyPr>
          <a:lstStyle/>
          <a:p>
            <a:pPr marL="285750" indent="-285750">
              <a:buFont typeface="Wingdings" panose="05000000000000000000" pitchFamily="2" charset="2"/>
              <a:buChar char="§"/>
            </a:pPr>
            <a:r>
              <a:rPr lang="el-GR" sz="1400" b="1" dirty="0">
                <a:solidFill>
                  <a:srgbClr val="00B050"/>
                </a:solidFill>
              </a:rPr>
              <a:t>Περιγραφή των δραστηριοτήτων διάδοσης των αποτελεσμάτων του Σχεδίου πέραν της Κοινοπραξίας</a:t>
            </a:r>
          </a:p>
          <a:p>
            <a:pPr marL="285750" indent="-285750">
              <a:buFont typeface="Wingdings" panose="05000000000000000000" pitchFamily="2" charset="2"/>
              <a:buChar char="§"/>
            </a:pPr>
            <a:r>
              <a:rPr lang="el-GR" sz="1400" b="1" dirty="0">
                <a:solidFill>
                  <a:srgbClr val="00B050"/>
                </a:solidFill>
              </a:rPr>
              <a:t>Κατάρτιση ενός στρατηγικού πλάνου διάδοσης, με σαφές χρονοδιάγραμμα και διακριτές δραστηριότητες</a:t>
            </a:r>
          </a:p>
          <a:p>
            <a:pPr marL="285750" indent="-285750">
              <a:buFont typeface="Wingdings" panose="05000000000000000000" pitchFamily="2" charset="2"/>
              <a:buChar char="§"/>
            </a:pPr>
            <a:r>
              <a:rPr lang="el-GR" sz="1400" b="1" dirty="0">
                <a:solidFill>
                  <a:srgbClr val="00B050"/>
                </a:solidFill>
              </a:rPr>
              <a:t>Πώς θα γνωστοποιείται το γεγονός ότι το Σχέδιο υλοποιήθηκε με τη συγχρηματοδότηση της Ευρωπαϊκής Ένωσης;</a:t>
            </a:r>
            <a:endParaRPr lang="en-GB" sz="1400" b="1" dirty="0">
              <a:solidFill>
                <a:srgbClr val="00B050"/>
              </a:solidFill>
            </a:endParaRPr>
          </a:p>
        </p:txBody>
      </p:sp>
      <p:pic>
        <p:nvPicPr>
          <p:cNvPr id="3" name="Picture 2"/>
          <p:cNvPicPr>
            <a:picLocks noChangeAspect="1"/>
          </p:cNvPicPr>
          <p:nvPr/>
        </p:nvPicPr>
        <p:blipFill>
          <a:blip r:embed="rId2"/>
          <a:stretch>
            <a:fillRect/>
          </a:stretch>
        </p:blipFill>
        <p:spPr>
          <a:xfrm>
            <a:off x="179512" y="1220699"/>
            <a:ext cx="8873641" cy="457200"/>
          </a:xfrm>
          <a:prstGeom prst="rect">
            <a:avLst/>
          </a:prstGeom>
        </p:spPr>
      </p:pic>
      <p:pic>
        <p:nvPicPr>
          <p:cNvPr id="5" name="Picture 4"/>
          <p:cNvPicPr>
            <a:picLocks noChangeAspect="1"/>
          </p:cNvPicPr>
          <p:nvPr/>
        </p:nvPicPr>
        <p:blipFill>
          <a:blip r:embed="rId3"/>
          <a:stretch>
            <a:fillRect/>
          </a:stretch>
        </p:blipFill>
        <p:spPr>
          <a:xfrm>
            <a:off x="142728" y="2566775"/>
            <a:ext cx="7877175" cy="247650"/>
          </a:xfrm>
          <a:prstGeom prst="rect">
            <a:avLst/>
          </a:prstGeom>
        </p:spPr>
      </p:pic>
      <p:pic>
        <p:nvPicPr>
          <p:cNvPr id="12" name="Picture 11"/>
          <p:cNvPicPr>
            <a:picLocks noChangeAspect="1"/>
          </p:cNvPicPr>
          <p:nvPr/>
        </p:nvPicPr>
        <p:blipFill>
          <a:blip r:embed="rId4"/>
          <a:stretch>
            <a:fillRect/>
          </a:stretch>
        </p:blipFill>
        <p:spPr>
          <a:xfrm>
            <a:off x="180803" y="4216715"/>
            <a:ext cx="8967042" cy="410812"/>
          </a:xfrm>
          <a:prstGeom prst="rect">
            <a:avLst/>
          </a:prstGeom>
        </p:spPr>
      </p:pic>
      <p:sp>
        <p:nvSpPr>
          <p:cNvPr id="13" name="TextBox 12"/>
          <p:cNvSpPr txBox="1"/>
          <p:nvPr/>
        </p:nvSpPr>
        <p:spPr>
          <a:xfrm>
            <a:off x="176958" y="4833399"/>
            <a:ext cx="8352928" cy="1600438"/>
          </a:xfrm>
          <a:prstGeom prst="rect">
            <a:avLst/>
          </a:prstGeom>
          <a:noFill/>
        </p:spPr>
        <p:txBody>
          <a:bodyPr wrap="square" rtlCol="0">
            <a:spAutoFit/>
          </a:bodyPr>
          <a:lstStyle/>
          <a:p>
            <a:pPr marL="285750" indent="-285750">
              <a:buFont typeface="Wingdings" panose="05000000000000000000" pitchFamily="2" charset="2"/>
              <a:buChar char="§"/>
            </a:pPr>
            <a:r>
              <a:rPr lang="el-GR" sz="1400" b="1" dirty="0">
                <a:solidFill>
                  <a:srgbClr val="00B050"/>
                </a:solidFill>
              </a:rPr>
              <a:t>Ποιος θα είναι ο αρμόδιος εταίρος για τη διάδοση του κάθε αποτελέσματος του Σχεδίου και γιατί; </a:t>
            </a:r>
          </a:p>
          <a:p>
            <a:r>
              <a:rPr lang="el-GR" sz="1400" b="1" dirty="0">
                <a:solidFill>
                  <a:srgbClr val="00B050"/>
                </a:solidFill>
              </a:rPr>
              <a:t>       Ποια η σχετική του εξειδίκευση που τον καθιστά κατάλληλο;</a:t>
            </a:r>
          </a:p>
          <a:p>
            <a:pPr marL="285750" indent="-285750">
              <a:buFont typeface="Wingdings" panose="05000000000000000000" pitchFamily="2" charset="2"/>
              <a:buChar char="§"/>
            </a:pPr>
            <a:r>
              <a:rPr lang="el-GR" sz="1400" b="1" dirty="0">
                <a:solidFill>
                  <a:srgbClr val="00B050"/>
                </a:solidFill>
              </a:rPr>
              <a:t>Ποιοι είναι οι πόροι που θα διατεθούν για την υλοποίηση του πλάνου διάδοσης των </a:t>
            </a:r>
          </a:p>
          <a:p>
            <a:r>
              <a:rPr lang="el-GR" sz="1400" b="1" dirty="0">
                <a:solidFill>
                  <a:srgbClr val="00B050"/>
                </a:solidFill>
              </a:rPr>
              <a:t>       αποτελεσμάτων του Σχεδίου; Ξεχωριστή αναφορά σε κάθε εταίρο.</a:t>
            </a:r>
          </a:p>
          <a:p>
            <a:endParaRPr lang="el-GR" sz="1400" b="1" dirty="0">
              <a:solidFill>
                <a:srgbClr val="00B050"/>
              </a:solidFill>
            </a:endParaRPr>
          </a:p>
          <a:p>
            <a:endParaRPr lang="el-GR" sz="1400" b="1" dirty="0">
              <a:solidFill>
                <a:srgbClr val="00B050"/>
              </a:solidFill>
            </a:endParaRPr>
          </a:p>
          <a:p>
            <a:endParaRPr lang="el-GR" sz="1400" b="1" dirty="0">
              <a:solidFill>
                <a:srgbClr val="00B050"/>
              </a:solidFill>
            </a:endParaRPr>
          </a:p>
        </p:txBody>
      </p:sp>
    </p:spTree>
    <p:extLst>
      <p:ext uri="{BB962C8B-B14F-4D97-AF65-F5344CB8AC3E}">
        <p14:creationId xmlns:p14="http://schemas.microsoft.com/office/powerpoint/2010/main" val="554778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88640"/>
            <a:ext cx="7200800" cy="830997"/>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FOLLOW UP (</a:t>
            </a:r>
            <a:r>
              <a:rPr lang="el-GR" sz="2800" b="1" dirty="0">
                <a:solidFill>
                  <a:srgbClr val="0070C0"/>
                </a:solidFill>
                <a:latin typeface="Century Gothic" panose="020B0502020202020204" pitchFamily="34" charset="0"/>
              </a:rPr>
              <a:t>3</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p>
          <a:p>
            <a:pPr lvl="0" algn="ctr"/>
            <a:r>
              <a:rPr lang="en-GB" sz="2000" b="1" dirty="0">
                <a:solidFill>
                  <a:srgbClr val="0070C0"/>
                </a:solidFill>
              </a:rPr>
              <a:t>SHARING, PROMOTION AND USE OF THE PROJECT'S RESULTS</a:t>
            </a:r>
            <a:endParaRPr lang="en-GB" sz="2400" b="1" dirty="0">
              <a:solidFill>
                <a:srgbClr val="0070C0"/>
              </a:solidFill>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0" y="1124744"/>
            <a:ext cx="9144000" cy="1367015"/>
          </a:xfrm>
          <a:prstGeom prst="rect">
            <a:avLst/>
          </a:prstGeom>
        </p:spPr>
      </p:pic>
      <p:sp>
        <p:nvSpPr>
          <p:cNvPr id="7" name="TextBox 6"/>
          <p:cNvSpPr txBox="1"/>
          <p:nvPr/>
        </p:nvSpPr>
        <p:spPr>
          <a:xfrm>
            <a:off x="-3770" y="2509296"/>
            <a:ext cx="8712968" cy="738664"/>
          </a:xfrm>
          <a:prstGeom prst="rect">
            <a:avLst/>
          </a:prstGeom>
          <a:noFill/>
        </p:spPr>
        <p:txBody>
          <a:bodyPr wrap="square" rtlCol="0">
            <a:spAutoFit/>
          </a:bodyPr>
          <a:lstStyle/>
          <a:p>
            <a:pPr marL="266700" indent="-266700">
              <a:buFont typeface="Wingdings" panose="05000000000000000000" pitchFamily="2" charset="2"/>
              <a:buChar char="§"/>
            </a:pPr>
            <a:r>
              <a:rPr lang="el-GR" sz="1400" b="1" dirty="0">
                <a:solidFill>
                  <a:srgbClr val="00B050"/>
                </a:solidFill>
              </a:rPr>
              <a:t>Τρόποι διασφάλισης ελεύθερης ηλεκτρονικής πρόσβασης στα απτά  αποτελέσματα του Σχεδίου και επαρκής αιτιολόγηση, στην περίπτωση που θα τεθούν σχετικοί περιορισμοί (διάρκεια, φύση περιορισμών). Οι όποιοι περιορισμοί δεν πρέπει σε καμία περίπτωση να επηρεάζουν τη διάδοση και τον πιθανό αντίκτυπο του Σχεδίου</a:t>
            </a:r>
          </a:p>
        </p:txBody>
      </p:sp>
      <p:pic>
        <p:nvPicPr>
          <p:cNvPr id="8" name="Picture 7"/>
          <p:cNvPicPr>
            <a:picLocks noChangeAspect="1"/>
          </p:cNvPicPr>
          <p:nvPr/>
        </p:nvPicPr>
        <p:blipFill>
          <a:blip r:embed="rId3"/>
          <a:stretch>
            <a:fillRect/>
          </a:stretch>
        </p:blipFill>
        <p:spPr>
          <a:xfrm>
            <a:off x="29097" y="3253177"/>
            <a:ext cx="9159892" cy="489967"/>
          </a:xfrm>
          <a:prstGeom prst="rect">
            <a:avLst/>
          </a:prstGeom>
        </p:spPr>
      </p:pic>
      <p:sp>
        <p:nvSpPr>
          <p:cNvPr id="11" name="Rectangle 10"/>
          <p:cNvSpPr/>
          <p:nvPr/>
        </p:nvSpPr>
        <p:spPr>
          <a:xfrm>
            <a:off x="8831" y="3777274"/>
            <a:ext cx="8687766" cy="523220"/>
          </a:xfrm>
          <a:prstGeom prst="rect">
            <a:avLst/>
          </a:prstGeom>
        </p:spPr>
        <p:txBody>
          <a:bodyPr wrap="square">
            <a:spAutoFit/>
          </a:bodyPr>
          <a:lstStyle/>
          <a:p>
            <a:pPr marL="285750" indent="-285750">
              <a:buFont typeface="Wingdings" panose="05000000000000000000" pitchFamily="2" charset="2"/>
              <a:buChar char="§"/>
            </a:pPr>
            <a:r>
              <a:rPr lang="el-GR" sz="1400" b="1" dirty="0">
                <a:solidFill>
                  <a:srgbClr val="00B050"/>
                </a:solidFill>
                <a:sym typeface="Wingdings" panose="05000000000000000000" pitchFamily="2" charset="2"/>
              </a:rPr>
              <a:t>Πώς θα διασφαλίσετε ότι τα αποτελέσματα του Σχεδίου θα παραμείνουν διαθέσιμα  και θα μπορούν να χρησιμοποιούνται από άτομα και οργανισμούς εκτός της Σύμπραξης, μετά τη λήξη του Σχεδίου;</a:t>
            </a:r>
          </a:p>
        </p:txBody>
      </p:sp>
      <p:pic>
        <p:nvPicPr>
          <p:cNvPr id="12" name="Picture 11"/>
          <p:cNvPicPr>
            <a:picLocks noChangeAspect="1"/>
          </p:cNvPicPr>
          <p:nvPr/>
        </p:nvPicPr>
        <p:blipFill>
          <a:blip r:embed="rId4"/>
          <a:stretch>
            <a:fillRect/>
          </a:stretch>
        </p:blipFill>
        <p:spPr>
          <a:xfrm>
            <a:off x="14289" y="4309622"/>
            <a:ext cx="8928992" cy="789343"/>
          </a:xfrm>
          <a:prstGeom prst="rect">
            <a:avLst/>
          </a:prstGeom>
        </p:spPr>
      </p:pic>
      <p:sp>
        <p:nvSpPr>
          <p:cNvPr id="13" name="Rectangle 12"/>
          <p:cNvSpPr/>
          <p:nvPr/>
        </p:nvSpPr>
        <p:spPr>
          <a:xfrm>
            <a:off x="-3770" y="5119875"/>
            <a:ext cx="8687766" cy="1169551"/>
          </a:xfrm>
          <a:prstGeom prst="rect">
            <a:avLst/>
          </a:prstGeom>
        </p:spPr>
        <p:txBody>
          <a:bodyPr wrap="square">
            <a:spAutoFit/>
          </a:bodyPr>
          <a:lstStyle/>
          <a:p>
            <a:pPr marL="285750" indent="-285750">
              <a:buFont typeface="Wingdings" panose="05000000000000000000" pitchFamily="2" charset="2"/>
              <a:buChar char="§"/>
            </a:pPr>
            <a:r>
              <a:rPr lang="el-GR" sz="1400" b="1" dirty="0">
                <a:solidFill>
                  <a:srgbClr val="00B050"/>
                </a:solidFill>
                <a:sym typeface="Wingdings" panose="05000000000000000000" pitchFamily="2" charset="2"/>
              </a:rPr>
              <a:t>Προαιρετική ερώτηση: </a:t>
            </a:r>
            <a:r>
              <a:rPr lang="el-GR" sz="1400" b="1" dirty="0">
                <a:solidFill>
                  <a:srgbClr val="00B050"/>
                </a:solidFill>
              </a:rPr>
              <a:t>Πώς/Με ποια κριτήρια επιλέγηκαν τα αποτελέσματα του Σχεδίου που </a:t>
            </a:r>
          </a:p>
          <a:p>
            <a:pPr marL="266700" indent="-266700"/>
            <a:r>
              <a:rPr lang="el-GR" sz="1400" b="1" dirty="0">
                <a:solidFill>
                  <a:srgbClr val="00B050"/>
                </a:solidFill>
              </a:rPr>
              <a:t>       πρόκειται να διαδοθούν;/ Πώς διασφαλίστηκε η ανάμειξη όλων των εταίρων στη διάδοση των           αποτελεσμάτων; / Μπορούν να σχεδιαστούν και να υλοποιηθούν συνέργειες με άλλα ενδιαφερόμενα </a:t>
            </a:r>
          </a:p>
          <a:p>
            <a:pPr marL="266700" indent="-266700"/>
            <a:r>
              <a:rPr lang="el-GR" sz="1400" b="1" dirty="0">
                <a:solidFill>
                  <a:srgbClr val="00B050"/>
                </a:solidFill>
              </a:rPr>
              <a:t>       μέρη;)</a:t>
            </a:r>
          </a:p>
          <a:p>
            <a:r>
              <a:rPr lang="el-GR" sz="1400" b="1" dirty="0">
                <a:solidFill>
                  <a:srgbClr val="00B050"/>
                </a:solidFill>
                <a:sym typeface="Wingdings" panose="05000000000000000000" pitchFamily="2" charset="2"/>
              </a:rPr>
              <a:t> </a:t>
            </a:r>
          </a:p>
        </p:txBody>
      </p:sp>
    </p:spTree>
    <p:extLst>
      <p:ext uri="{BB962C8B-B14F-4D97-AF65-F5344CB8AC3E}">
        <p14:creationId xmlns:p14="http://schemas.microsoft.com/office/powerpoint/2010/main" val="2313431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200800" cy="830997"/>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FOLLOW UP (</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p>
          <a:p>
            <a:pPr lvl="0" algn="ctr"/>
            <a:r>
              <a:rPr lang="en-GB" sz="2000" b="1" dirty="0">
                <a:solidFill>
                  <a:srgbClr val="0070C0"/>
                </a:solidFill>
              </a:rPr>
              <a:t>SUSTAINABILITY</a:t>
            </a:r>
            <a:endParaRPr lang="en-GB" sz="2400" b="1" dirty="0">
              <a:solidFill>
                <a:srgbClr val="0070C0"/>
              </a:solidFill>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5752" y="1348601"/>
            <a:ext cx="9092752" cy="1362814"/>
          </a:xfrm>
          <a:prstGeom prst="rect">
            <a:avLst/>
          </a:prstGeom>
        </p:spPr>
      </p:pic>
      <p:sp>
        <p:nvSpPr>
          <p:cNvPr id="6" name="Rectangle 5"/>
          <p:cNvSpPr/>
          <p:nvPr/>
        </p:nvSpPr>
        <p:spPr>
          <a:xfrm>
            <a:off x="251520" y="2852936"/>
            <a:ext cx="8712968" cy="2062103"/>
          </a:xfrm>
          <a:prstGeom prst="rect">
            <a:avLst/>
          </a:prstGeom>
        </p:spPr>
        <p:txBody>
          <a:bodyPr wrap="square">
            <a:spAutoFit/>
          </a:bodyPr>
          <a:lstStyle/>
          <a:p>
            <a:pPr lvl="0"/>
            <a:r>
              <a:rPr lang="el-GR" sz="1600" b="1" dirty="0">
                <a:solidFill>
                  <a:srgbClr val="00B050"/>
                </a:solidFill>
                <a:sym typeface="Wingdings" panose="05000000000000000000" pitchFamily="2" charset="2"/>
              </a:rPr>
              <a:t>Περιγραφή της προοπτικής για βιωσιμότητα: </a:t>
            </a:r>
            <a:endParaRPr lang="en-GB" sz="1600" b="1" dirty="0">
              <a:solidFill>
                <a:srgbClr val="00B050"/>
              </a:solidFill>
              <a:sym typeface="Wingdings" panose="05000000000000000000" pitchFamily="2" charset="2"/>
            </a:endParaRPr>
          </a:p>
          <a:p>
            <a:pPr marL="285750" lvl="0" indent="-285750">
              <a:buFont typeface="Wingdings" panose="05000000000000000000" pitchFamily="2" charset="2"/>
              <a:buChar char="§"/>
            </a:pPr>
            <a:r>
              <a:rPr lang="el-GR" sz="1600" b="1" dirty="0">
                <a:solidFill>
                  <a:srgbClr val="00B050"/>
                </a:solidFill>
                <a:sym typeface="Wingdings" panose="05000000000000000000" pitchFamily="2" charset="2"/>
              </a:rPr>
              <a:t>Αποτελέσματα που μπορούν να έχουν βιωσιμότητα (μπορούν π.χ. να ενταχθούν στο παιδαγωγικό πλαίσιο των συμμετεχόντων οργανισμών) </a:t>
            </a:r>
            <a:endParaRPr lang="en-GB" sz="1600" b="1" dirty="0">
              <a:solidFill>
                <a:srgbClr val="00B050"/>
              </a:solidFill>
              <a:sym typeface="Wingdings" panose="05000000000000000000" pitchFamily="2" charset="2"/>
            </a:endParaRPr>
          </a:p>
          <a:p>
            <a:pPr marL="285750" lvl="0" indent="-285750">
              <a:buFont typeface="Wingdings" panose="05000000000000000000" pitchFamily="2" charset="2"/>
              <a:buChar char="§"/>
            </a:pPr>
            <a:r>
              <a:rPr lang="el-GR" sz="1600" b="1" dirty="0">
                <a:solidFill>
                  <a:srgbClr val="00B050"/>
                </a:solidFill>
                <a:sym typeface="Wingdings" panose="05000000000000000000" pitchFamily="2" charset="2"/>
              </a:rPr>
              <a:t>Διασφάλιση πόρων που θα χρησιμοποιηθούν προς αυτή την κατεύθυνση (ίδιοι πόροι, εξωτερική συγχρηματοδότηση, κτλ.)</a:t>
            </a:r>
          </a:p>
          <a:p>
            <a:pPr marL="285750" lvl="0" indent="-285750">
              <a:buFont typeface="Wingdings" panose="05000000000000000000" pitchFamily="2" charset="2"/>
              <a:buChar char="§"/>
            </a:pPr>
            <a:r>
              <a:rPr lang="el-GR" sz="1600" b="1" dirty="0">
                <a:solidFill>
                  <a:srgbClr val="00B050"/>
                </a:solidFill>
                <a:sym typeface="Wingdings" panose="05000000000000000000" pitchFamily="2" charset="2"/>
              </a:rPr>
              <a:t>Είναι δυνατή η παραγωγή αποτελεσμάτων, ακόμα και μετά τη λήξη του Σχεδίου; </a:t>
            </a:r>
          </a:p>
          <a:p>
            <a:pPr marL="285750" lvl="0" indent="-285750">
              <a:buFont typeface="Wingdings" panose="05000000000000000000" pitchFamily="2" charset="2"/>
              <a:buChar char="§"/>
            </a:pPr>
            <a:r>
              <a:rPr lang="el-GR" sz="1600" b="1" dirty="0">
                <a:solidFill>
                  <a:srgbClr val="00B050"/>
                </a:solidFill>
                <a:sym typeface="Wingdings" panose="05000000000000000000" pitchFamily="2" charset="2"/>
              </a:rPr>
              <a:t>Παρουσίαση ενός ολοκληρωμένου πλάνου για βιωσιμότητα του Σχεδίου και των αποτελεσμάτων του, με διακριτά βήματα και ξεκάθαρους στόχους</a:t>
            </a:r>
            <a:endParaRPr lang="en-US" sz="1600" b="1" dirty="0">
              <a:solidFill>
                <a:srgbClr val="00B050"/>
              </a:solidFill>
              <a:sym typeface="Wingdings" panose="05000000000000000000" pitchFamily="2" charset="2"/>
            </a:endParaRPr>
          </a:p>
        </p:txBody>
      </p:sp>
    </p:spTree>
    <p:extLst>
      <p:ext uri="{BB962C8B-B14F-4D97-AF65-F5344CB8AC3E}">
        <p14:creationId xmlns:p14="http://schemas.microsoft.com/office/powerpoint/2010/main" val="2837580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146036"/>
            <a:ext cx="8064896" cy="973027"/>
          </a:xfrm>
          <a:prstGeom prst="rect">
            <a:avLst/>
          </a:prstGeom>
        </p:spPr>
        <p:txBody>
          <a:bodyPr vert="horz" lIns="91440" tIns="45720" rIns="91440" bIns="45720" rtlCol="0" anchor="ctr">
            <a:noAutofit/>
          </a:bodyPr>
          <a:lstStyle/>
          <a:p>
            <a:pPr algn="ctr">
              <a:spcBef>
                <a:spcPct val="0"/>
              </a:spcBef>
              <a:defRPr/>
            </a:pPr>
            <a:endParaRPr lang="en-US" sz="3600" b="1" dirty="0">
              <a:solidFill>
                <a:srgbClr val="01A6C7"/>
              </a:solidFill>
              <a:ea typeface="+mj-ea"/>
              <a:cs typeface="+mj-cs"/>
            </a:endParaRPr>
          </a:p>
        </p:txBody>
      </p:sp>
      <p:sp>
        <p:nvSpPr>
          <p:cNvPr id="3" name="Content Placeholder 2"/>
          <p:cNvSpPr txBox="1">
            <a:spLocks/>
          </p:cNvSpPr>
          <p:nvPr/>
        </p:nvSpPr>
        <p:spPr>
          <a:xfrm>
            <a:off x="593668" y="1119063"/>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44767" y="151380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48461" y="1479103"/>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49499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3993303" y="1513805"/>
            <a:ext cx="4837877" cy="2450135"/>
          </a:xfrm>
          <a:prstGeom prst="rect">
            <a:avLst/>
          </a:prstGeom>
          <a:ln>
            <a:noFill/>
          </a:ln>
        </p:spPr>
        <p:txBody>
          <a:bodyPr/>
          <a:lstStyle/>
          <a:p>
            <a:endParaRPr lang="en-US" b="1" i="1" dirty="0">
              <a:solidFill>
                <a:schemeClr val="tx1">
                  <a:lumMod val="75000"/>
                  <a:lumOff val="25000"/>
                </a:schemeClr>
              </a:solidFill>
              <a:sym typeface="Wingdings" panose="05000000000000000000" pitchFamily="2" charset="2"/>
            </a:endParaRPr>
          </a:p>
          <a:p>
            <a:pPr marL="266700" indent="-266700"/>
            <a:r>
              <a:rPr lang="el-GR" sz="1600" b="1" i="1" dirty="0">
                <a:solidFill>
                  <a:schemeClr val="tx1">
                    <a:lumMod val="75000"/>
                    <a:lumOff val="25000"/>
                  </a:schemeClr>
                </a:solidFill>
                <a:sym typeface="Wingdings" panose="05000000000000000000" pitchFamily="2" charset="2"/>
              </a:rPr>
              <a:t>-    </a:t>
            </a:r>
            <a:r>
              <a:rPr lang="el-GR" sz="1600" b="1" dirty="0">
                <a:solidFill>
                  <a:srgbClr val="00B050"/>
                </a:solidFill>
                <a:sym typeface="Wingdings" panose="05000000000000000000" pitchFamily="2" charset="2"/>
              </a:rPr>
              <a:t>Αυτόματη εισαγωγή στοιχείων, νοουμένου ότι έχουν προηγουμένως καταχωρηθεί από τον </a:t>
            </a:r>
            <a:r>
              <a:rPr lang="el-GR" sz="1600" b="1" dirty="0" err="1">
                <a:solidFill>
                  <a:srgbClr val="00B050"/>
                </a:solidFill>
                <a:sym typeface="Wingdings" panose="05000000000000000000" pitchFamily="2" charset="2"/>
              </a:rPr>
              <a:t>αιτητή</a:t>
            </a:r>
            <a:r>
              <a:rPr lang="el-GR" sz="1600" b="1" dirty="0">
                <a:solidFill>
                  <a:srgbClr val="00B050"/>
                </a:solidFill>
                <a:sym typeface="Wingdings" panose="05000000000000000000" pitchFamily="2" charset="2"/>
              </a:rPr>
              <a:t> τα απαιτούμενα στοιχεία στις ενότητες </a:t>
            </a:r>
            <a:r>
              <a:rPr lang="en-US" sz="1600" b="1" dirty="0">
                <a:solidFill>
                  <a:srgbClr val="00B050"/>
                </a:solidFill>
                <a:sym typeface="Wingdings" panose="05000000000000000000" pitchFamily="2" charset="2"/>
              </a:rPr>
              <a:t>“Context” </a:t>
            </a:r>
            <a:r>
              <a:rPr lang="el-GR" sz="1600" b="1" dirty="0">
                <a:solidFill>
                  <a:srgbClr val="00B050"/>
                </a:solidFill>
                <a:sym typeface="Wingdings" panose="05000000000000000000" pitchFamily="2" charset="2"/>
              </a:rPr>
              <a:t>(Διάρκεια Σχεδίου)</a:t>
            </a:r>
            <a:r>
              <a:rPr lang="en-GB" sz="1600" b="1" dirty="0">
                <a:solidFill>
                  <a:srgbClr val="00B050"/>
                </a:solidFill>
                <a:sym typeface="Wingdings" panose="05000000000000000000" pitchFamily="2" charset="2"/>
              </a:rPr>
              <a:t>,</a:t>
            </a:r>
            <a:r>
              <a:rPr lang="el-GR" sz="1600" b="1" dirty="0">
                <a:solidFill>
                  <a:srgbClr val="00B050"/>
                </a:solidFill>
                <a:sym typeface="Wingdings" panose="05000000000000000000" pitchFamily="2" charset="2"/>
              </a:rPr>
              <a:t> </a:t>
            </a:r>
            <a:r>
              <a:rPr lang="en-US" sz="1600" b="1" dirty="0">
                <a:solidFill>
                  <a:srgbClr val="00B050"/>
                </a:solidFill>
                <a:sym typeface="Wingdings" panose="05000000000000000000" pitchFamily="2" charset="2"/>
              </a:rPr>
              <a:t>“Participating Organizations”</a:t>
            </a:r>
            <a:r>
              <a:rPr lang="el-GR" sz="1600" b="1" dirty="0">
                <a:solidFill>
                  <a:srgbClr val="00B050"/>
                </a:solidFill>
                <a:sym typeface="Wingdings" panose="05000000000000000000" pitchFamily="2" charset="2"/>
              </a:rPr>
              <a:t> (Αριθμός Εταίρων Σχολείων), </a:t>
            </a:r>
            <a:r>
              <a:rPr lang="en-US" sz="1600" b="1" dirty="0">
                <a:solidFill>
                  <a:srgbClr val="00B050"/>
                </a:solidFill>
                <a:sym typeface="Wingdings" panose="05000000000000000000" pitchFamily="2" charset="2"/>
              </a:rPr>
              <a:t>“Transnational Project Meetings”, “Production of Project Results”, “Multiplier Events”, “Learning, Teaching, Training Activities”, “Special Costs”</a:t>
            </a:r>
          </a:p>
          <a:p>
            <a:endParaRPr lang="el-GR" sz="1600" dirty="0">
              <a:solidFill>
                <a:schemeClr val="tx1">
                  <a:lumMod val="75000"/>
                  <a:lumOff val="25000"/>
                </a:schemeClr>
              </a:solidFill>
              <a:sym typeface="Wingdings" panose="05000000000000000000" pitchFamily="2" charset="2"/>
            </a:endParaRPr>
          </a:p>
          <a:p>
            <a:endParaRPr lang="en-US" sz="1600" dirty="0"/>
          </a:p>
          <a:p>
            <a:pPr marL="285750" indent="-285750" algn="just">
              <a:spcBef>
                <a:spcPct val="20000"/>
              </a:spcBef>
              <a:buFontTx/>
              <a:buChar char="-"/>
              <a:defRPr/>
            </a:pPr>
            <a:endParaRPr lang="el-GR" dirty="0">
              <a:solidFill>
                <a:schemeClr val="tx1">
                  <a:lumMod val="75000"/>
                  <a:lumOff val="25000"/>
                </a:schemeClr>
              </a:solidFill>
              <a:sym typeface="Wingdings" panose="05000000000000000000" pitchFamily="2" charset="2"/>
            </a:endParaRP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521660" y="188640"/>
            <a:ext cx="8064896" cy="973027"/>
          </a:xfrm>
          <a:prstGeom prst="rect">
            <a:avLst/>
          </a:prstGeom>
        </p:spPr>
        <p:txBody>
          <a:bodyPr vert="horz" lIns="91440" tIns="45720" rIns="91440" bIns="45720" rtlCol="0" anchor="ctr">
            <a:noAutofit/>
          </a:bodyPr>
          <a:lstStyle/>
          <a:p>
            <a:pPr algn="ctr"/>
            <a:endParaRPr lang="en-US" sz="2800" b="1" dirty="0">
              <a:solidFill>
                <a:srgbClr val="01A6C7"/>
              </a:solidFill>
            </a:endParaRPr>
          </a:p>
        </p:txBody>
      </p:sp>
      <p:sp>
        <p:nvSpPr>
          <p:cNvPr id="18" name="Rectangle 17"/>
          <p:cNvSpPr/>
          <p:nvPr/>
        </p:nvSpPr>
        <p:spPr>
          <a:xfrm>
            <a:off x="1115616" y="188640"/>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BUDGET SUMMARY</a:t>
            </a:r>
          </a:p>
        </p:txBody>
      </p:sp>
      <p:pic>
        <p:nvPicPr>
          <p:cNvPr id="13" name="Picture 12"/>
          <p:cNvPicPr>
            <a:picLocks noChangeAspect="1"/>
          </p:cNvPicPr>
          <p:nvPr/>
        </p:nvPicPr>
        <p:blipFill>
          <a:blip r:embed="rId3"/>
          <a:stretch>
            <a:fillRect/>
          </a:stretch>
        </p:blipFill>
        <p:spPr>
          <a:xfrm>
            <a:off x="246558" y="1695966"/>
            <a:ext cx="3914775" cy="2019300"/>
          </a:xfrm>
          <a:prstGeom prst="rect">
            <a:avLst/>
          </a:prstGeom>
        </p:spPr>
      </p:pic>
      <p:sp>
        <p:nvSpPr>
          <p:cNvPr id="15" name="Rectangle 14"/>
          <p:cNvSpPr/>
          <p:nvPr/>
        </p:nvSpPr>
        <p:spPr>
          <a:xfrm>
            <a:off x="840474" y="4613955"/>
            <a:ext cx="6840760" cy="923330"/>
          </a:xfrm>
          <a:prstGeom prst="rect">
            <a:avLst/>
          </a:prstGeom>
        </p:spPr>
        <p:txBody>
          <a:bodyPr wrap="square">
            <a:spAutoFit/>
          </a:bodyPr>
          <a:lstStyle/>
          <a:p>
            <a:pPr algn="ctr"/>
            <a:r>
              <a:rPr lang="en-GB" b="1" i="1" dirty="0"/>
              <a:t>!!! </a:t>
            </a:r>
            <a:r>
              <a:rPr lang="el-GR" b="1" i="1" dirty="0"/>
              <a:t>Το αιτούμενο κονδύλι πρέπει να είναι ρεαλιστικό, ούτως ώστε οι προγραμματισμένες δραστηριότητες να μπορούν να υλοποιηθούν με ποιοτικό τρόπο</a:t>
            </a:r>
            <a:endParaRPr lang="en-US" b="1" i="1" dirty="0"/>
          </a:p>
        </p:txBody>
      </p:sp>
    </p:spTree>
    <p:extLst>
      <p:ext uri="{BB962C8B-B14F-4D97-AF65-F5344CB8AC3E}">
        <p14:creationId xmlns:p14="http://schemas.microsoft.com/office/powerpoint/2010/main" val="2892639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0070C0"/>
                </a:solidFill>
                <a:latin typeface="Century Gothic" panose="020B0502020202020204" pitchFamily="34" charset="0"/>
              </a:rPr>
              <a:t>Μορφές Συμπράξεων για Συνεργασία</a:t>
            </a:r>
            <a:endParaRPr lang="en-GB" sz="3200" b="1" dirty="0">
              <a:solidFill>
                <a:srgbClr val="0070C0"/>
              </a:solidFill>
              <a:latin typeface="Century Gothic" panose="020B0502020202020204" pitchFamily="34" charset="0"/>
            </a:endParaRPr>
          </a:p>
        </p:txBody>
      </p:sp>
      <p:sp>
        <p:nvSpPr>
          <p:cNvPr id="3" name="Content Placeholder 2"/>
          <p:cNvSpPr txBox="1">
            <a:spLocks/>
          </p:cNvSpPr>
          <p:nvPr/>
        </p:nvSpPr>
        <p:spPr>
          <a:xfrm>
            <a:off x="190500" y="1556792"/>
            <a:ext cx="8763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Υπάρχουν δύο ξεχωριστές</a:t>
            </a:r>
            <a:r>
              <a:rPr kumimoji="0" lang="el-GR" sz="2200" b="1" i="0" u="none" strike="noStrike" kern="1200" cap="none" spc="0" normalizeH="0" noProof="0" dirty="0">
                <a:ln>
                  <a:noFill/>
                </a:ln>
                <a:solidFill>
                  <a:sysClr val="windowText" lastClr="000000"/>
                </a:solidFill>
                <a:effectLst/>
                <a:uLnTx/>
                <a:uFillTx/>
                <a:latin typeface="Calibri"/>
                <a:ea typeface="+mn-ea"/>
                <a:cs typeface="+mn-cs"/>
              </a:rPr>
              <a:t> μορφές </a:t>
            </a: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Συμπράξεων για Συνεργασία, που είναι οι ακόλουθες</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Συμπράξεις</a:t>
            </a:r>
            <a:r>
              <a:rPr kumimoji="0" lang="en-GB" sz="2000" b="0" i="0" u="sng" strike="noStrike" kern="1200" cap="none" spc="0" normalizeH="0" baseline="0" noProof="0" dirty="0">
                <a:ln>
                  <a:noFill/>
                </a:ln>
                <a:solidFill>
                  <a:sysClr val="windowText" lastClr="000000"/>
                </a:solidFill>
                <a:effectLst/>
                <a:uLnTx/>
                <a:uFillTx/>
                <a:latin typeface="Calibri"/>
                <a:ea typeface="+mn-ea"/>
                <a:cs typeface="+mn-cs"/>
              </a:rPr>
              <a:t> </a:t>
            </a: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Συνεργασίας </a:t>
            </a:r>
            <a:r>
              <a:rPr kumimoji="0" lang="en-US" sz="2000" b="0" i="0" u="sng" strike="noStrike" kern="1200" cap="none" spc="0" normalizeH="0" baseline="0" noProof="0" dirty="0">
                <a:ln>
                  <a:noFill/>
                </a:ln>
                <a:solidFill>
                  <a:sysClr val="windowText" lastClr="000000"/>
                </a:solidFill>
                <a:effectLst/>
                <a:uLnTx/>
                <a:uFillTx/>
                <a:latin typeface="Calibri"/>
                <a:ea typeface="+mn-ea"/>
                <a:cs typeface="+mn-cs"/>
              </a:rPr>
              <a:t>(Cooperation Partnerships</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Συμπράξεις μικρής κλίμακας</a:t>
            </a:r>
            <a:r>
              <a:rPr kumimoji="0" lang="en-US" sz="2000" b="0" i="0" u="sng" strike="noStrike" kern="1200" cap="none" spc="0" normalizeH="0" baseline="0" noProof="0" dirty="0">
                <a:ln>
                  <a:noFill/>
                </a:ln>
                <a:solidFill>
                  <a:sysClr val="windowText" lastClr="000000"/>
                </a:solidFill>
                <a:effectLst/>
                <a:uLnTx/>
                <a:uFillTx/>
                <a:latin typeface="Calibri"/>
                <a:ea typeface="+mn-ea"/>
                <a:cs typeface="+mn-cs"/>
              </a:rPr>
              <a:t> (Small – Scale Partnerships</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dirty="0">
              <a:solidFill>
                <a:sysClr val="windowText" lastClr="000000"/>
              </a:solidFill>
              <a:latin typeface="Century Gothic" panose="020B0502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  </a:t>
            </a: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Η κάθε κοινοπραξία επιλέγει τον πιο κατάλληλο για την ίδια τύπο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Σύμπραξης, αναλόγως του προφίλ και της δομής των συμμετεχόντων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σ’ αυτήν οργανισμών αλλά και των στόχων του Σχεδίου που προτίθεται να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υλοποιήσει</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449658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248"/>
            <a:ext cx="8064896" cy="973027"/>
          </a:xfrm>
          <a:prstGeom prst="rect">
            <a:avLst/>
          </a:prstGeom>
        </p:spPr>
        <p:txBody>
          <a:bodyPr vert="horz" lIns="91440" tIns="45720" rIns="91440" bIns="45720" rtlCol="0" anchor="ctr">
            <a:noAutofit/>
          </a:bodyPr>
          <a:lstStyle/>
          <a:p>
            <a:pPr algn="ctr">
              <a:spcBef>
                <a:spcPct val="0"/>
              </a:spcBef>
              <a:defRPr/>
            </a:pPr>
            <a:endParaRPr lang="en-US" sz="3600" b="1" dirty="0">
              <a:solidFill>
                <a:srgbClr val="01A6C7"/>
              </a:solidFill>
              <a:ea typeface="+mj-ea"/>
              <a:cs typeface="+mj-cs"/>
            </a:endParaRPr>
          </a:p>
        </p:txBody>
      </p:sp>
      <p:sp>
        <p:nvSpPr>
          <p:cNvPr id="3" name="Content Placeholder 2"/>
          <p:cNvSpPr txBox="1">
            <a:spLocks/>
          </p:cNvSpPr>
          <p:nvPr/>
        </p:nvSpPr>
        <p:spPr>
          <a:xfrm>
            <a:off x="593668" y="1119063"/>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44767" y="151380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5"/>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49499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44767" y="1188369"/>
            <a:ext cx="8791706" cy="4942333"/>
          </a:xfrm>
          <a:prstGeom prst="rect">
            <a:avLst/>
          </a:prstGeom>
          <a:ln>
            <a:noFill/>
          </a:ln>
        </p:spPr>
        <p:txBody>
          <a:bodyPr/>
          <a:lstStyle/>
          <a:p>
            <a:endParaRPr lang="el-GR" sz="1000" dirty="0">
              <a:solidFill>
                <a:schemeClr val="tx1">
                  <a:lumMod val="75000"/>
                  <a:lumOff val="25000"/>
                </a:schemeClr>
              </a:solidFill>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l-GR" dirty="0">
              <a:sym typeface="Wingdings" panose="05000000000000000000" pitchFamily="2" charset="2"/>
            </a:endParaRPr>
          </a:p>
          <a:p>
            <a:r>
              <a:rPr lang="el-GR" sz="1500" b="1" dirty="0">
                <a:solidFill>
                  <a:srgbClr val="00B050"/>
                </a:solidFill>
                <a:sym typeface="Wingdings" panose="05000000000000000000" pitchFamily="2" charset="2"/>
              </a:rPr>
              <a:t>Βάσει των ερωτήσεων που εμπεριέχει η ενότητα αυτή, θα πρέπει να γίνει από τον </a:t>
            </a:r>
            <a:r>
              <a:rPr lang="el-GR" sz="1500" b="1" dirty="0" err="1">
                <a:solidFill>
                  <a:srgbClr val="00B050"/>
                </a:solidFill>
                <a:sym typeface="Wingdings" panose="05000000000000000000" pitchFamily="2" charset="2"/>
              </a:rPr>
              <a:t>αιτητή</a:t>
            </a:r>
            <a:r>
              <a:rPr lang="el-GR" sz="1500" b="1" dirty="0">
                <a:solidFill>
                  <a:srgbClr val="00B050"/>
                </a:solidFill>
                <a:sym typeface="Wingdings" panose="05000000000000000000" pitchFamily="2" charset="2"/>
              </a:rPr>
              <a:t> περιληπτική αναφορά στα ακόλουθα:</a:t>
            </a:r>
          </a:p>
          <a:p>
            <a:pPr marL="171450" indent="-171450">
              <a:buFont typeface="Wingdings" panose="05000000000000000000" pitchFamily="2" charset="2"/>
              <a:buChar char="§"/>
            </a:pPr>
            <a:r>
              <a:rPr lang="el-GR" sz="1500" b="1" dirty="0">
                <a:solidFill>
                  <a:srgbClr val="00B050"/>
                </a:solidFill>
                <a:sym typeface="Wingdings" panose="05000000000000000000" pitchFamily="2" charset="2"/>
              </a:rPr>
              <a:t>Ανάγκες εταίρων οργανισμών και ομάδων-στόχων της πρότασης, που οδήγησαν στην υποβολή της αίτησης</a:t>
            </a:r>
          </a:p>
          <a:p>
            <a:pPr marL="171450" indent="-171450">
              <a:buFont typeface="Wingdings" panose="05000000000000000000" pitchFamily="2" charset="2"/>
              <a:buChar char="§"/>
            </a:pPr>
            <a:r>
              <a:rPr lang="el-GR" sz="1500" b="1" dirty="0">
                <a:solidFill>
                  <a:srgbClr val="00B050"/>
                </a:solidFill>
                <a:sym typeface="Wingdings" panose="05000000000000000000" pitchFamily="2" charset="2"/>
              </a:rPr>
              <a:t>Επιδιωκόμενοι στόχοι</a:t>
            </a:r>
          </a:p>
          <a:p>
            <a:pPr marL="171450" indent="-171450">
              <a:buFont typeface="Wingdings" panose="05000000000000000000" pitchFamily="2" charset="2"/>
              <a:buChar char="§"/>
            </a:pPr>
            <a:r>
              <a:rPr lang="el-GR" sz="1500" b="1" dirty="0">
                <a:solidFill>
                  <a:srgbClr val="00B050"/>
                </a:solidFill>
                <a:sym typeface="Wingdings" panose="05000000000000000000" pitchFamily="2" charset="2"/>
              </a:rPr>
              <a:t>Τοπικές και Διακρατικές Δραστηριότητες Σχεδίου, συμπεριλαμβανομένων των δραστηριοτήτων που θα υλοποιηθούν με κονδύλι από την κατηγορία </a:t>
            </a:r>
            <a:r>
              <a:rPr lang="en-GB" sz="1500" b="1" dirty="0">
                <a:solidFill>
                  <a:srgbClr val="00B050"/>
                </a:solidFill>
                <a:sym typeface="Wingdings" panose="05000000000000000000" pitchFamily="2" charset="2"/>
              </a:rPr>
              <a:t>“Project Management and Implementation” </a:t>
            </a:r>
            <a:r>
              <a:rPr lang="el-GR" sz="1500" b="1" dirty="0">
                <a:solidFill>
                  <a:srgbClr val="00B050"/>
                </a:solidFill>
                <a:sym typeface="Wingdings" panose="05000000000000000000" pitchFamily="2" charset="2"/>
              </a:rPr>
              <a:t>και των διακρατικών δραστηριοτήτων μάθησης/διδασκαλίας/κατάρτισης.</a:t>
            </a:r>
          </a:p>
          <a:p>
            <a:pPr marL="171450" indent="-171450">
              <a:buFont typeface="Wingdings" panose="05000000000000000000" pitchFamily="2" charset="2"/>
              <a:buChar char="§"/>
            </a:pPr>
            <a:r>
              <a:rPr lang="el-GR" sz="1500" b="1" dirty="0">
                <a:solidFill>
                  <a:srgbClr val="00B050"/>
                </a:solidFill>
                <a:sym typeface="Wingdings" panose="05000000000000000000" pitchFamily="2" charset="2"/>
              </a:rPr>
              <a:t>Απτά και μη απτά αποτελέσματα του Σχεδίου – Αντίκτυπος Σχεδίου</a:t>
            </a:r>
          </a:p>
          <a:p>
            <a:endParaRPr lang="el-GR" sz="1400" b="1" dirty="0">
              <a:solidFill>
                <a:srgbClr val="00B050"/>
              </a:solidFill>
              <a:sym typeface="Wingdings" panose="05000000000000000000" pitchFamily="2" charset="2"/>
            </a:endParaRPr>
          </a:p>
          <a:p>
            <a:endParaRPr lang="el-GR" sz="1400" b="1" dirty="0">
              <a:solidFill>
                <a:srgbClr val="00B050"/>
              </a:solidFill>
              <a:sym typeface="Wingdings" panose="05000000000000000000" pitchFamily="2" charset="2"/>
            </a:endParaRPr>
          </a:p>
          <a:p>
            <a:r>
              <a:rPr lang="el-GR" sz="1600" i="1" dirty="0"/>
              <a:t>!!! Κάθε πληροφορία που δίνεται στην ενότητα αυτή είναι απαραίτητο να μεταφραστεί</a:t>
            </a:r>
          </a:p>
          <a:p>
            <a:pPr marL="266700" indent="-266700"/>
            <a:r>
              <a:rPr lang="el-GR" sz="1600" i="1" dirty="0"/>
              <a:t>     και στην αγγλική γλώσσα, για να μπορεί να χρησιμοποιηθεί για σκοπούς εκδόσεων και </a:t>
            </a:r>
          </a:p>
          <a:p>
            <a:pPr marL="180975" indent="-180975"/>
            <a:r>
              <a:rPr lang="el-GR" sz="1600" i="1" dirty="0"/>
              <a:t>     προωθητικού υλικού και για την τροφοδοσία της Πλατφόρμας Διάδοσης Αποτελεσμάτων</a:t>
            </a:r>
            <a:endParaRPr lang="en-US" sz="1600" i="1" dirty="0"/>
          </a:p>
          <a:p>
            <a:pPr algn="just">
              <a:spcBef>
                <a:spcPct val="20000"/>
              </a:spcBef>
              <a:defRPr/>
            </a:pPr>
            <a:endParaRPr lang="el-GR" sz="1700" dirty="0">
              <a:solidFill>
                <a:schemeClr val="tx1">
                  <a:lumMod val="75000"/>
                  <a:lumOff val="25000"/>
                </a:schemeClr>
              </a:solidFill>
              <a:sym typeface="Wingdings" panose="05000000000000000000" pitchFamily="2" charset="2"/>
            </a:endParaRP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115616" y="188640"/>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PROJECT SUMMARY</a:t>
            </a:r>
          </a:p>
        </p:txBody>
      </p:sp>
      <p:pic>
        <p:nvPicPr>
          <p:cNvPr id="12" name="Picture 11"/>
          <p:cNvPicPr>
            <a:picLocks noChangeAspect="1"/>
          </p:cNvPicPr>
          <p:nvPr/>
        </p:nvPicPr>
        <p:blipFill>
          <a:blip r:embed="rId3"/>
          <a:stretch>
            <a:fillRect/>
          </a:stretch>
        </p:blipFill>
        <p:spPr>
          <a:xfrm>
            <a:off x="125644" y="985840"/>
            <a:ext cx="8276039" cy="1717969"/>
          </a:xfrm>
          <a:prstGeom prst="rect">
            <a:avLst/>
          </a:prstGeom>
        </p:spPr>
      </p:pic>
    </p:spTree>
    <p:extLst>
      <p:ext uri="{BB962C8B-B14F-4D97-AF65-F5344CB8AC3E}">
        <p14:creationId xmlns:p14="http://schemas.microsoft.com/office/powerpoint/2010/main" val="12221351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ANNEXES</a:t>
            </a:r>
            <a:r>
              <a:rPr lang="el-GR" sz="2800" b="1" dirty="0">
                <a:solidFill>
                  <a:srgbClr val="0070C0"/>
                </a:solidFill>
                <a:latin typeface="Century Gothic" panose="020B0502020202020204" pitchFamily="34" charset="0"/>
              </a:rPr>
              <a:t> (1/2)</a:t>
            </a:r>
            <a:endParaRPr lang="en-GB" sz="28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07504" y="836712"/>
            <a:ext cx="8788669" cy="2160240"/>
          </a:xfrm>
          <a:prstGeom prst="rect">
            <a:avLst/>
          </a:prstGeom>
        </p:spPr>
      </p:pic>
      <p:sp>
        <p:nvSpPr>
          <p:cNvPr id="4" name="Rounded Rectangle 3"/>
          <p:cNvSpPr/>
          <p:nvPr/>
        </p:nvSpPr>
        <p:spPr>
          <a:xfrm>
            <a:off x="5220072" y="1412776"/>
            <a:ext cx="17281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058122" y="797124"/>
            <a:ext cx="1728192" cy="1892826"/>
          </a:xfrm>
          <a:prstGeom prst="rect">
            <a:avLst/>
          </a:prstGeom>
          <a:noFill/>
        </p:spPr>
        <p:txBody>
          <a:bodyPr wrap="square" rtlCol="0">
            <a:spAutoFit/>
          </a:bodyPr>
          <a:lstStyle/>
          <a:p>
            <a:r>
              <a:rPr lang="el-GR" sz="1300" b="1" dirty="0">
                <a:solidFill>
                  <a:srgbClr val="00B050"/>
                </a:solidFill>
              </a:rPr>
              <a:t>Από εδώ κατεβάζετε το </a:t>
            </a:r>
            <a:r>
              <a:rPr lang="en-GB" sz="1300" b="1" dirty="0">
                <a:solidFill>
                  <a:srgbClr val="00B050"/>
                </a:solidFill>
              </a:rPr>
              <a:t>“Declaration of Honour”</a:t>
            </a:r>
            <a:r>
              <a:rPr lang="el-GR" sz="1300" b="1" dirty="0">
                <a:solidFill>
                  <a:srgbClr val="00B050"/>
                </a:solidFill>
              </a:rPr>
              <a:t>. Στη συνέχεια, το ανοίγετε, το εκτυπώνετε και το υπογράφει ο νόμιμος εκπρόσωπος του οργανισμού.</a:t>
            </a:r>
            <a:endParaRPr lang="en-GB" sz="1300" b="1" dirty="0">
              <a:solidFill>
                <a:srgbClr val="00B050"/>
              </a:solidFill>
            </a:endParaRPr>
          </a:p>
        </p:txBody>
      </p:sp>
      <p:sp>
        <p:nvSpPr>
          <p:cNvPr id="6" name="Rounded Rectangle 5"/>
          <p:cNvSpPr/>
          <p:nvPr/>
        </p:nvSpPr>
        <p:spPr>
          <a:xfrm>
            <a:off x="115491" y="2569121"/>
            <a:ext cx="17281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53540" y="2420888"/>
            <a:ext cx="4274643" cy="892552"/>
          </a:xfrm>
          <a:prstGeom prst="rect">
            <a:avLst/>
          </a:prstGeom>
          <a:noFill/>
        </p:spPr>
        <p:txBody>
          <a:bodyPr wrap="square" rtlCol="0">
            <a:spAutoFit/>
          </a:bodyPr>
          <a:lstStyle/>
          <a:p>
            <a:r>
              <a:rPr lang="el-GR" sz="1300" b="1" dirty="0">
                <a:solidFill>
                  <a:srgbClr val="00B050"/>
                </a:solidFill>
              </a:rPr>
              <a:t>Το υπογεγραμμένο έντυπο σαρώνεται και αποθηκεύεται τοπικά στον υπολογιστή του χρήστη. Πατώντας εδώ, κάνετε αναζήτηση του αρχείου και μόλις το εντοπίσετε, το προσθέτετε ως παράρτημα στην αίτηση</a:t>
            </a: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25" y="3522782"/>
            <a:ext cx="9143975" cy="3046133"/>
          </a:xfrm>
          <a:prstGeom prst="rect">
            <a:avLst/>
          </a:prstGeom>
        </p:spPr>
      </p:pic>
      <p:sp>
        <p:nvSpPr>
          <p:cNvPr id="10" name="Rounded Rectangle 9"/>
          <p:cNvSpPr/>
          <p:nvPr/>
        </p:nvSpPr>
        <p:spPr>
          <a:xfrm>
            <a:off x="6228183" y="4221088"/>
            <a:ext cx="1694035"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076056" y="4880570"/>
            <a:ext cx="4274643" cy="1092607"/>
          </a:xfrm>
          <a:prstGeom prst="rect">
            <a:avLst/>
          </a:prstGeom>
          <a:noFill/>
        </p:spPr>
        <p:txBody>
          <a:bodyPr wrap="square" rtlCol="0">
            <a:spAutoFit/>
          </a:bodyPr>
          <a:lstStyle/>
          <a:p>
            <a:r>
              <a:rPr lang="el-GR" sz="1300" b="1" dirty="0">
                <a:solidFill>
                  <a:srgbClr val="00B050"/>
                </a:solidFill>
              </a:rPr>
              <a:t>Ο κάθε εταίρος εκτυπώνει το δικό του </a:t>
            </a:r>
            <a:r>
              <a:rPr lang="en-GB" sz="1300" b="1" dirty="0">
                <a:solidFill>
                  <a:srgbClr val="00B050"/>
                </a:solidFill>
              </a:rPr>
              <a:t>mandate (</a:t>
            </a:r>
            <a:r>
              <a:rPr lang="el-GR" sz="1300" b="1" dirty="0">
                <a:solidFill>
                  <a:srgbClr val="00B050"/>
                </a:solidFill>
              </a:rPr>
              <a:t>τα </a:t>
            </a:r>
            <a:r>
              <a:rPr lang="en-GB" sz="1300" b="1" dirty="0">
                <a:solidFill>
                  <a:srgbClr val="00B050"/>
                </a:solidFill>
              </a:rPr>
              <a:t>mandates </a:t>
            </a:r>
            <a:r>
              <a:rPr lang="el-GR" sz="1300" b="1" dirty="0">
                <a:solidFill>
                  <a:srgbClr val="00B050"/>
                </a:solidFill>
              </a:rPr>
              <a:t>περιέχουν προ-συμπληρωμένα πεδία), το υπογράφει ο νόμιμος εκπρόσωπος του οργανισμού του, το σαρώνει και το αποστέλλει ηλεκτρονικά στον συντονιστή</a:t>
            </a:r>
            <a:endParaRPr lang="en-GB" sz="1300" b="1" dirty="0">
              <a:solidFill>
                <a:srgbClr val="00B050"/>
              </a:solidFill>
            </a:endParaRPr>
          </a:p>
        </p:txBody>
      </p:sp>
      <p:sp>
        <p:nvSpPr>
          <p:cNvPr id="13" name="Rounded Rectangle 12"/>
          <p:cNvSpPr/>
          <p:nvPr/>
        </p:nvSpPr>
        <p:spPr>
          <a:xfrm>
            <a:off x="107505" y="6093296"/>
            <a:ext cx="1296144" cy="5353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3395" y="3571096"/>
            <a:ext cx="738705" cy="2827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11943" y="3510648"/>
            <a:ext cx="4274643" cy="692497"/>
          </a:xfrm>
          <a:prstGeom prst="rect">
            <a:avLst/>
          </a:prstGeom>
          <a:noFill/>
        </p:spPr>
        <p:txBody>
          <a:bodyPr wrap="square" rtlCol="0">
            <a:spAutoFit/>
          </a:bodyPr>
          <a:lstStyle/>
          <a:p>
            <a:r>
              <a:rPr lang="el-GR" sz="1300" b="1" dirty="0">
                <a:solidFill>
                  <a:srgbClr val="00B050"/>
                </a:solidFill>
              </a:rPr>
              <a:t>Έντυπο με το οποίο ο κάθε εταίρος εξουσιοδοτεί τον συντονιστή να δρα εξ’ ονόματός του για σκοπούς υποβολής και υλοποίησης της πρότασης</a:t>
            </a:r>
            <a:endParaRPr lang="en-GB" sz="1300" b="1" dirty="0">
              <a:solidFill>
                <a:srgbClr val="00B050"/>
              </a:solidFill>
            </a:endParaRPr>
          </a:p>
        </p:txBody>
      </p:sp>
    </p:spTree>
    <p:extLst>
      <p:ext uri="{BB962C8B-B14F-4D97-AF65-F5344CB8AC3E}">
        <p14:creationId xmlns:p14="http://schemas.microsoft.com/office/powerpoint/2010/main" val="18250875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196752"/>
            <a:ext cx="9036496" cy="2124231"/>
          </a:xfrm>
          <a:prstGeom prst="rect">
            <a:avLst/>
          </a:prstGeom>
        </p:spPr>
      </p:pic>
      <p:sp>
        <p:nvSpPr>
          <p:cNvPr id="4" name="Rectangle 3"/>
          <p:cNvSpPr/>
          <p:nvPr/>
        </p:nvSpPr>
        <p:spPr>
          <a:xfrm>
            <a:off x="1025352" y="305192"/>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ANNEXES</a:t>
            </a:r>
            <a:r>
              <a:rPr lang="el-GR" sz="2800" b="1" dirty="0">
                <a:solidFill>
                  <a:srgbClr val="0070C0"/>
                </a:solidFill>
                <a:latin typeface="Century Gothic" panose="020B0502020202020204" pitchFamily="34" charset="0"/>
              </a:rPr>
              <a:t> (2/2)</a:t>
            </a:r>
            <a:endParaRPr lang="en-GB" sz="2800" b="1" dirty="0">
              <a:solidFill>
                <a:srgbClr val="0070C0"/>
              </a:solidFill>
              <a:latin typeface="Century Gothic" panose="020B0502020202020204" pitchFamily="34" charset="0"/>
            </a:endParaRPr>
          </a:p>
        </p:txBody>
      </p:sp>
      <p:sp>
        <p:nvSpPr>
          <p:cNvPr id="5" name="TextBox 4"/>
          <p:cNvSpPr txBox="1"/>
          <p:nvPr/>
        </p:nvSpPr>
        <p:spPr>
          <a:xfrm>
            <a:off x="115144" y="3861048"/>
            <a:ext cx="8568952" cy="553998"/>
          </a:xfrm>
          <a:prstGeom prst="rect">
            <a:avLst/>
          </a:prstGeom>
          <a:noFill/>
        </p:spPr>
        <p:txBody>
          <a:bodyPr wrap="square" rtlCol="0">
            <a:spAutoFit/>
          </a:bodyPr>
          <a:lstStyle/>
          <a:p>
            <a:r>
              <a:rPr lang="el-GR" sz="1500" b="1" dirty="0">
                <a:solidFill>
                  <a:srgbClr val="00B050"/>
                </a:solidFill>
              </a:rPr>
              <a:t>Εδώ μπορείτε να προσθέσετε άλλα παραρτήματα, π.χ. τα βιογραφικά σημειώματα των συνδεδεμένων ατόμων των εταίρων οργανισμών ή την ημερήσια διάταξη μίας προτεινόμενης δραστηριότητας</a:t>
            </a:r>
            <a:endParaRPr lang="en-GB" sz="1500" b="1" dirty="0">
              <a:solidFill>
                <a:srgbClr val="00B050"/>
              </a:solidFill>
            </a:endParaRPr>
          </a:p>
        </p:txBody>
      </p:sp>
    </p:spTree>
    <p:extLst>
      <p:ext uri="{BB962C8B-B14F-4D97-AF65-F5344CB8AC3E}">
        <p14:creationId xmlns:p14="http://schemas.microsoft.com/office/powerpoint/2010/main" val="14235163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52376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Συνεργασίας</a:t>
            </a:r>
          </a:p>
          <a:p>
            <a:pPr algn="ctr"/>
            <a:endParaRPr lang="el-GR" sz="2800" b="1" dirty="0">
              <a:solidFill>
                <a:srgbClr val="0070C0"/>
              </a:solidFill>
            </a:endParaRPr>
          </a:p>
          <a:p>
            <a:pPr algn="ctr"/>
            <a:r>
              <a:rPr lang="el-GR" sz="3400" b="1" dirty="0">
                <a:solidFill>
                  <a:srgbClr val="0070C0"/>
                </a:solidFill>
              </a:rPr>
              <a:t>ΑΞΙΟΛΟΓΗΣΗ ΣΧΕΔΙΩΝ</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1685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90487"/>
            <a:ext cx="8064896" cy="973027"/>
          </a:xfrm>
          <a:prstGeom prst="rect">
            <a:avLst/>
          </a:prstGeom>
        </p:spPr>
        <p:txBody>
          <a:bodyPr vert="horz" lIns="91440" tIns="45720" rIns="91440" bIns="45720" rtlCol="0" anchor="ctr">
            <a:noAutofit/>
          </a:bodyPr>
          <a:lstStyle/>
          <a:p>
            <a:pPr algn="ctr"/>
            <a:r>
              <a:rPr lang="el-GR" sz="2800" b="1" dirty="0">
                <a:solidFill>
                  <a:schemeClr val="tx2">
                    <a:lumMod val="60000"/>
                    <a:lumOff val="40000"/>
                  </a:schemeClr>
                </a:solidFill>
              </a:rPr>
              <a:t>Αξιολόγηση Σχεδίων</a:t>
            </a:r>
            <a:endParaRPr lang="en-US" sz="2800" b="1" dirty="0">
              <a:solidFill>
                <a:schemeClr val="tx2">
                  <a:lumMod val="60000"/>
                  <a:lumOff val="40000"/>
                </a:schemeClr>
              </a:solidFill>
            </a:endParaRPr>
          </a:p>
          <a:p>
            <a:pPr algn="ctr"/>
            <a:r>
              <a:rPr lang="el-GR" sz="2800" b="1" dirty="0">
                <a:solidFill>
                  <a:schemeClr val="tx2">
                    <a:lumMod val="60000"/>
                    <a:lumOff val="40000"/>
                  </a:schemeClr>
                </a:solidFill>
              </a:rPr>
              <a:t>Κριτήρια Ποιοτικής Αξιολόγησης</a:t>
            </a:r>
            <a:r>
              <a:rPr lang="en-GB" sz="2800" b="1" dirty="0">
                <a:solidFill>
                  <a:schemeClr val="tx2">
                    <a:lumMod val="60000"/>
                    <a:lumOff val="40000"/>
                  </a:schemeClr>
                </a:solidFill>
              </a:rPr>
              <a:t> &amp; </a:t>
            </a:r>
            <a:r>
              <a:rPr lang="el-GR" sz="2800" b="1" dirty="0">
                <a:solidFill>
                  <a:schemeClr val="tx2">
                    <a:lumMod val="60000"/>
                    <a:lumOff val="40000"/>
                  </a:schemeClr>
                </a:solidFill>
              </a:rPr>
              <a:t>Βαθμολογία</a:t>
            </a:r>
          </a:p>
        </p:txBody>
      </p:sp>
      <p:graphicFrame>
        <p:nvGraphicFramePr>
          <p:cNvPr id="16" name="Table 15"/>
          <p:cNvGraphicFramePr>
            <a:graphicFrameLocks noGrp="1"/>
          </p:cNvGraphicFramePr>
          <p:nvPr>
            <p:extLst>
              <p:ext uri="{D42A27DB-BD31-4B8C-83A1-F6EECF244321}">
                <p14:modId xmlns:p14="http://schemas.microsoft.com/office/powerpoint/2010/main" val="4155331730"/>
              </p:ext>
            </p:extLst>
          </p:nvPr>
        </p:nvGraphicFramePr>
        <p:xfrm>
          <a:off x="1115616" y="1268760"/>
          <a:ext cx="6696744" cy="2743200"/>
        </p:xfrm>
        <a:graphic>
          <a:graphicData uri="http://schemas.openxmlformats.org/drawingml/2006/table">
            <a:tbl>
              <a:tblPr firstRow="1" bandRow="1">
                <a:tableStyleId>{5C22544A-7EE6-4342-B048-85BDC9FD1C3A}</a:tableStyleId>
              </a:tblPr>
              <a:tblGrid>
                <a:gridCol w="3348372">
                  <a:extLst>
                    <a:ext uri="{9D8B030D-6E8A-4147-A177-3AD203B41FA5}">
                      <a16:colId xmlns:a16="http://schemas.microsoft.com/office/drawing/2014/main" val="2852786154"/>
                    </a:ext>
                  </a:extLst>
                </a:gridCol>
                <a:gridCol w="3348372">
                  <a:extLst>
                    <a:ext uri="{9D8B030D-6E8A-4147-A177-3AD203B41FA5}">
                      <a16:colId xmlns:a16="http://schemas.microsoft.com/office/drawing/2014/main" val="4221220494"/>
                    </a:ext>
                  </a:extLst>
                </a:gridCol>
              </a:tblGrid>
              <a:tr h="357525">
                <a:tc>
                  <a:txBody>
                    <a:bodyPr/>
                    <a:lstStyle/>
                    <a:p>
                      <a:r>
                        <a:rPr lang="el-GR" dirty="0"/>
                        <a:t>Κριτήριο</a:t>
                      </a:r>
                      <a:r>
                        <a:rPr lang="el-GR" baseline="0" dirty="0"/>
                        <a:t> </a:t>
                      </a:r>
                      <a:endParaRPr lang="en-GB" dirty="0"/>
                    </a:p>
                  </a:txBody>
                  <a:tcPr/>
                </a:tc>
                <a:tc>
                  <a:txBody>
                    <a:bodyPr/>
                    <a:lstStyle/>
                    <a:p>
                      <a:r>
                        <a:rPr lang="el-GR" dirty="0"/>
                        <a:t>Ανώτατη</a:t>
                      </a:r>
                      <a:r>
                        <a:rPr lang="el-GR" baseline="0" dirty="0"/>
                        <a:t> βαθμολογία</a:t>
                      </a:r>
                      <a:endParaRPr lang="en-GB" dirty="0"/>
                    </a:p>
                  </a:txBody>
                  <a:tcPr/>
                </a:tc>
                <a:extLst>
                  <a:ext uri="{0D108BD9-81ED-4DB2-BD59-A6C34878D82A}">
                    <a16:rowId xmlns:a16="http://schemas.microsoft.com/office/drawing/2014/main" val="3156210379"/>
                  </a:ext>
                </a:extLst>
              </a:tr>
              <a:tr h="357525">
                <a:tc>
                  <a:txBody>
                    <a:bodyPr/>
                    <a:lstStyle/>
                    <a:p>
                      <a:r>
                        <a:rPr lang="en-GB" dirty="0"/>
                        <a:t>Relevance of the Project</a:t>
                      </a:r>
                    </a:p>
                  </a:txBody>
                  <a:tcPr/>
                </a:tc>
                <a:tc>
                  <a:txBody>
                    <a:bodyPr/>
                    <a:lstStyle/>
                    <a:p>
                      <a:r>
                        <a:rPr lang="en-GB" dirty="0"/>
                        <a:t>30</a:t>
                      </a:r>
                    </a:p>
                  </a:txBody>
                  <a:tcPr/>
                </a:tc>
                <a:extLst>
                  <a:ext uri="{0D108BD9-81ED-4DB2-BD59-A6C34878D82A}">
                    <a16:rowId xmlns:a16="http://schemas.microsoft.com/office/drawing/2014/main" val="4122556208"/>
                  </a:ext>
                </a:extLst>
              </a:tr>
              <a:tr h="617098">
                <a:tc>
                  <a:txBody>
                    <a:bodyPr/>
                    <a:lstStyle/>
                    <a:p>
                      <a:r>
                        <a:rPr lang="en-GB" dirty="0"/>
                        <a:t>Quality of the Project</a:t>
                      </a:r>
                      <a:r>
                        <a:rPr lang="en-GB" baseline="0" dirty="0"/>
                        <a:t> Design and Implementation</a:t>
                      </a:r>
                      <a:endParaRPr lang="en-GB" dirty="0"/>
                    </a:p>
                  </a:txBody>
                  <a:tcPr/>
                </a:tc>
                <a:tc>
                  <a:txBody>
                    <a:bodyPr/>
                    <a:lstStyle/>
                    <a:p>
                      <a:r>
                        <a:rPr lang="en-GB" dirty="0"/>
                        <a:t>20</a:t>
                      </a:r>
                    </a:p>
                  </a:txBody>
                  <a:tcPr/>
                </a:tc>
                <a:extLst>
                  <a:ext uri="{0D108BD9-81ED-4DB2-BD59-A6C34878D82A}">
                    <a16:rowId xmlns:a16="http://schemas.microsoft.com/office/drawing/2014/main" val="788448222"/>
                  </a:ext>
                </a:extLst>
              </a:tr>
              <a:tr h="617098">
                <a:tc>
                  <a:txBody>
                    <a:bodyPr/>
                    <a:lstStyle/>
                    <a:p>
                      <a:r>
                        <a:rPr lang="en-GB" dirty="0"/>
                        <a:t>Quality of the partnership and the cooperation arrangements </a:t>
                      </a:r>
                    </a:p>
                  </a:txBody>
                  <a:tcPr/>
                </a:tc>
                <a:tc>
                  <a:txBody>
                    <a:bodyPr/>
                    <a:lstStyle/>
                    <a:p>
                      <a:r>
                        <a:rPr lang="en-GB" dirty="0"/>
                        <a:t>20</a:t>
                      </a:r>
                    </a:p>
                  </a:txBody>
                  <a:tcPr/>
                </a:tc>
                <a:extLst>
                  <a:ext uri="{0D108BD9-81ED-4DB2-BD59-A6C34878D82A}">
                    <a16:rowId xmlns:a16="http://schemas.microsoft.com/office/drawing/2014/main" val="727585435"/>
                  </a:ext>
                </a:extLst>
              </a:tr>
              <a:tr h="357525">
                <a:tc>
                  <a:txBody>
                    <a:bodyPr/>
                    <a:lstStyle/>
                    <a:p>
                      <a:r>
                        <a:rPr lang="en-GB" dirty="0"/>
                        <a:t>Impact</a:t>
                      </a:r>
                    </a:p>
                  </a:txBody>
                  <a:tcPr/>
                </a:tc>
                <a:tc>
                  <a:txBody>
                    <a:bodyPr/>
                    <a:lstStyle/>
                    <a:p>
                      <a:r>
                        <a:rPr lang="en-GB" dirty="0"/>
                        <a:t>30</a:t>
                      </a:r>
                    </a:p>
                  </a:txBody>
                  <a:tcPr/>
                </a:tc>
                <a:extLst>
                  <a:ext uri="{0D108BD9-81ED-4DB2-BD59-A6C34878D82A}">
                    <a16:rowId xmlns:a16="http://schemas.microsoft.com/office/drawing/2014/main" val="1800669881"/>
                  </a:ext>
                </a:extLst>
              </a:tr>
              <a:tr h="357525">
                <a:tc>
                  <a:txBody>
                    <a:bodyPr/>
                    <a:lstStyle/>
                    <a:p>
                      <a:r>
                        <a:rPr lang="en-GB" b="1" dirty="0"/>
                        <a:t>TOTAL</a:t>
                      </a:r>
                    </a:p>
                  </a:txBody>
                  <a:tcPr/>
                </a:tc>
                <a:tc>
                  <a:txBody>
                    <a:bodyPr/>
                    <a:lstStyle/>
                    <a:p>
                      <a:r>
                        <a:rPr lang="en-GB" b="1" dirty="0"/>
                        <a:t>100</a:t>
                      </a:r>
                    </a:p>
                  </a:txBody>
                  <a:tcPr/>
                </a:tc>
                <a:extLst>
                  <a:ext uri="{0D108BD9-81ED-4DB2-BD59-A6C34878D82A}">
                    <a16:rowId xmlns:a16="http://schemas.microsoft.com/office/drawing/2014/main" val="4246721442"/>
                  </a:ext>
                </a:extLst>
              </a:tr>
            </a:tbl>
          </a:graphicData>
        </a:graphic>
      </p:graphicFrame>
      <p:sp>
        <p:nvSpPr>
          <p:cNvPr id="17" name="Rectangle 16"/>
          <p:cNvSpPr/>
          <p:nvPr/>
        </p:nvSpPr>
        <p:spPr>
          <a:xfrm>
            <a:off x="232174" y="4509120"/>
            <a:ext cx="8640960" cy="1169551"/>
          </a:xfrm>
          <a:prstGeom prst="rect">
            <a:avLst/>
          </a:prstGeom>
        </p:spPr>
        <p:txBody>
          <a:bodyPr wrap="square">
            <a:spAutoFit/>
          </a:bodyPr>
          <a:lstStyle/>
          <a:p>
            <a:pPr marL="285750" indent="-285750">
              <a:buFont typeface="Wingdings" panose="05000000000000000000" pitchFamily="2" charset="2"/>
              <a:buChar char="q"/>
            </a:pPr>
            <a:r>
              <a:rPr lang="el-GR" u="sng" dirty="0"/>
              <a:t>Για να δικαιούται ένα Σχέδιο να ληφθεί υπόψη για επιχορήγηση, πρέπει να πληροί και τα δύο ακόλουθα κριτήρια</a:t>
            </a:r>
            <a:r>
              <a:rPr lang="el-GR" dirty="0"/>
              <a:t>:</a:t>
            </a:r>
          </a:p>
          <a:p>
            <a:pPr marL="285750" indent="-285750">
              <a:buFont typeface="Wingdings" panose="05000000000000000000" pitchFamily="2" charset="2"/>
              <a:buChar char="§"/>
            </a:pPr>
            <a:r>
              <a:rPr lang="el-GR" sz="1700" dirty="0"/>
              <a:t>Να έχει εξασφαλίσει </a:t>
            </a:r>
            <a:r>
              <a:rPr lang="el-GR" sz="1700" b="1" dirty="0"/>
              <a:t>τουλάχιστον 60 μονάδες στο σύνολο</a:t>
            </a:r>
            <a:endParaRPr lang="el-GR" sz="1700" dirty="0"/>
          </a:p>
          <a:p>
            <a:pPr marL="285750" indent="-285750">
              <a:buFont typeface="Wingdings" panose="05000000000000000000" pitchFamily="2" charset="2"/>
              <a:buChar char="§"/>
            </a:pPr>
            <a:r>
              <a:rPr lang="el-GR" sz="1700" dirty="0"/>
              <a:t>Να έχει εξασφαλίσει </a:t>
            </a:r>
            <a:r>
              <a:rPr lang="el-GR" sz="1700" b="1" dirty="0"/>
              <a:t>τουλάχιστον τη μισή βαθμολογία σε κάθε κριτήριο</a:t>
            </a:r>
          </a:p>
        </p:txBody>
      </p:sp>
    </p:spTree>
    <p:extLst>
      <p:ext uri="{BB962C8B-B14F-4D97-AF65-F5344CB8AC3E}">
        <p14:creationId xmlns:p14="http://schemas.microsoft.com/office/powerpoint/2010/main" val="29765488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15"/>
            <a:ext cx="8064896" cy="973027"/>
          </a:xfrm>
          <a:prstGeom prst="rect">
            <a:avLst/>
          </a:prstGeom>
        </p:spPr>
        <p:txBody>
          <a:bodyPr vert="horz" lIns="91440" tIns="45720" rIns="91440" bIns="45720" rtlCol="0" anchor="ctr">
            <a:noAutofit/>
          </a:bodyPr>
          <a:lstStyle/>
          <a:p>
            <a:pPr algn="ctr"/>
            <a:r>
              <a:rPr lang="el-GR" sz="2800" b="1" dirty="0">
                <a:solidFill>
                  <a:srgbClr val="01A6C7"/>
                </a:solidFill>
              </a:rPr>
              <a:t>Αξιολόγηση Σχεδίων</a:t>
            </a:r>
            <a:endParaRPr lang="en-US" sz="2800" b="1" dirty="0">
              <a:solidFill>
                <a:srgbClr val="01A6C7"/>
              </a:solidFill>
            </a:endParaRPr>
          </a:p>
          <a:p>
            <a:pPr algn="ctr"/>
            <a:r>
              <a:rPr lang="el-GR" sz="2400" b="1" dirty="0">
                <a:solidFill>
                  <a:srgbClr val="01A6C7"/>
                </a:solidFill>
              </a:rPr>
              <a:t>Διαδικασία Αξιολόγησης</a:t>
            </a:r>
          </a:p>
        </p:txBody>
      </p:sp>
      <p:sp>
        <p:nvSpPr>
          <p:cNvPr id="3" name="TextBox 2"/>
          <p:cNvSpPr txBox="1"/>
          <p:nvPr/>
        </p:nvSpPr>
        <p:spPr>
          <a:xfrm>
            <a:off x="107504" y="1161667"/>
            <a:ext cx="9036496" cy="7802136"/>
          </a:xfrm>
          <a:prstGeom prst="rect">
            <a:avLst/>
          </a:prstGeom>
          <a:noFill/>
        </p:spPr>
        <p:txBody>
          <a:bodyPr wrap="square" rtlCol="0">
            <a:spAutoFit/>
          </a:bodyPr>
          <a:lstStyle/>
          <a:p>
            <a:pPr marL="285750" indent="-285750">
              <a:buFont typeface="Wingdings" panose="05000000000000000000" pitchFamily="2" charset="2"/>
              <a:buChar char="§"/>
            </a:pPr>
            <a:r>
              <a:rPr lang="el-GR" sz="1700" dirty="0"/>
              <a:t>Εφόσον μία αίτηση κριθεί ως επιλέξιμη, βάσει των κριτηρίων </a:t>
            </a:r>
            <a:r>
              <a:rPr lang="el-GR" sz="1700" dirty="0" err="1"/>
              <a:t>επιλεξιμότητας</a:t>
            </a:r>
            <a:r>
              <a:rPr lang="el-GR" sz="1700" dirty="0"/>
              <a:t>, περνά στο στάδιο της αξιολόγησης. Η αξιολόγηση γίνεται συνήθως από ανεξάρτητους </a:t>
            </a:r>
            <a:r>
              <a:rPr lang="el-GR" sz="1700" dirty="0" err="1"/>
              <a:t>αξιολογητές</a:t>
            </a:r>
            <a:r>
              <a:rPr lang="el-GR" sz="1700" dirty="0"/>
              <a:t> (εκτός της Εθνικής Υπηρεσίας), που ορίζονται από την Εθνική Υπηρεσία. Η αξιολόγηση γίνεται στη βάσει οδηγιών που παρέχονται από την ΕΕ.</a:t>
            </a:r>
          </a:p>
          <a:p>
            <a:pPr>
              <a:buClr>
                <a:srgbClr val="01A6C7"/>
              </a:buClr>
            </a:pPr>
            <a:endParaRPr lang="el-GR" sz="1000" dirty="0"/>
          </a:p>
          <a:p>
            <a:pPr marL="285750" indent="-285750">
              <a:buFont typeface="Wingdings" panose="05000000000000000000" pitchFamily="2" charset="2"/>
              <a:buChar char="§"/>
            </a:pPr>
            <a:r>
              <a:rPr lang="el-GR" sz="1700" dirty="0"/>
              <a:t>Παράλληλα, διεξάγονται οι έλεγχοι πολλαπλής και διπλής χρηματοδότησης, ούτως ώστε να αποφευχθεί η χρηματοδότηση του ίδιου Σχεδίου εις διπλούν.</a:t>
            </a:r>
          </a:p>
          <a:p>
            <a:pPr>
              <a:buClr>
                <a:srgbClr val="01A6C7"/>
              </a:buClr>
            </a:pPr>
            <a:endParaRPr lang="el-GR" sz="1000" dirty="0"/>
          </a:p>
          <a:p>
            <a:pPr marL="285750" indent="-285750">
              <a:buFont typeface="Wingdings" panose="05000000000000000000" pitchFamily="2" charset="2"/>
              <a:buChar char="§"/>
            </a:pPr>
            <a:r>
              <a:rPr lang="el-GR" sz="1700" dirty="0"/>
              <a:t>Οι αιτήσεις που τελικά θα λάβουν επιχορήγηση επιλέγονται από ανεξάρτητη Επιτροπή Αξιολόγησης, η οποία διορίζεται από την Εθνική Υπηρεσία. Η Επιτροπή λαμβάνει κυρίως υπόψη της τη βαθμολογική κατάταξη των Σχεδίων και εκτελεί τις εργασίες της υπό τον συντονισμό της Εθνικής Υπηρεσίας</a:t>
            </a:r>
          </a:p>
          <a:p>
            <a:pPr>
              <a:buClr>
                <a:srgbClr val="01A6C7"/>
              </a:buClr>
            </a:pPr>
            <a:endParaRPr lang="el-GR" sz="1000" dirty="0"/>
          </a:p>
          <a:p>
            <a:pPr marL="285750" indent="-285750">
              <a:buFont typeface="Wingdings" panose="05000000000000000000" pitchFamily="2" charset="2"/>
              <a:buChar char="§"/>
            </a:pPr>
            <a:r>
              <a:rPr lang="el-GR" sz="1700" dirty="0"/>
              <a:t>Υπάρχει ξεχωριστό κονδύλι και ξεχωριστή κατάταξη αιτήσεων για τις αιτήσεις κάθε τομέα και Δράσης (ξεχωριστοί κατάλογοι για κάθε είδος Σύμπραξης)</a:t>
            </a:r>
          </a:p>
          <a:p>
            <a:pPr>
              <a:buClr>
                <a:srgbClr val="01A6C7"/>
              </a:buClr>
            </a:pPr>
            <a:endParaRPr lang="el-GR" sz="1000" dirty="0">
              <a:sym typeface="Wingdings" panose="05000000000000000000" pitchFamily="2" charset="2"/>
            </a:endParaRPr>
          </a:p>
          <a:p>
            <a:pPr marL="285750" indent="-285750">
              <a:buFont typeface="Wingdings" panose="05000000000000000000" pitchFamily="2" charset="2"/>
              <a:buChar char="§"/>
            </a:pPr>
            <a:r>
              <a:rPr lang="el-GR" sz="1700" dirty="0">
                <a:sym typeface="Wingdings" panose="05000000000000000000" pitchFamily="2" charset="2"/>
              </a:rPr>
              <a:t>Οι επιλέξιμες αιτήσεις που δεν εγκρίνονται για επιχορήγηση είτε μπαίνουν σε κατάλογο αναμονής είτε απορρίπτονται λόγω χαμηλής ποιότητας</a:t>
            </a:r>
          </a:p>
          <a:p>
            <a:pPr>
              <a:buClr>
                <a:srgbClr val="01A6C7"/>
              </a:buClr>
            </a:pPr>
            <a:endParaRPr lang="el-GR" sz="1000" dirty="0">
              <a:sym typeface="Wingdings" panose="05000000000000000000" pitchFamily="2" charset="2"/>
            </a:endParaRPr>
          </a:p>
          <a:p>
            <a:pPr marL="285750" indent="-285750">
              <a:buFont typeface="Wingdings" panose="05000000000000000000" pitchFamily="2" charset="2"/>
              <a:buChar char="§"/>
            </a:pPr>
            <a:r>
              <a:rPr lang="el-GR" altLang="en-US" sz="1700" dirty="0"/>
              <a:t>Η ΕΥ διατηρεί το δικαίωμα να προβεί σε μείωση του ποσού επιχορήγησης </a:t>
            </a:r>
          </a:p>
          <a:p>
            <a:pPr marL="266700" indent="-266700">
              <a:buClr>
                <a:srgbClr val="01A6C7"/>
              </a:buClr>
            </a:pPr>
            <a:r>
              <a:rPr lang="el-GR" altLang="en-US" sz="1700" dirty="0"/>
              <a:t>      των εγκεκριμένων προτάσεων, σε σχέση με το αιτούμενο ποσό</a:t>
            </a:r>
            <a:endParaRPr lang="el-GR" altLang="en-US" sz="1300" dirty="0"/>
          </a:p>
          <a:p>
            <a:pPr marL="285750" indent="-285750">
              <a:buClr>
                <a:srgbClr val="01A6C7"/>
              </a:buClr>
              <a:buFont typeface="Wingdings" panose="05000000000000000000" pitchFamily="2" charset="2"/>
              <a:buChar char="ü"/>
            </a:pPr>
            <a:endParaRPr lang="el-GR" sz="1700"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spTree>
    <p:extLst>
      <p:ext uri="{BB962C8B-B14F-4D97-AF65-F5344CB8AC3E}">
        <p14:creationId xmlns:p14="http://schemas.microsoft.com/office/powerpoint/2010/main" val="4037962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15"/>
            <a:ext cx="8064896" cy="895605"/>
          </a:xfrm>
          <a:prstGeom prst="rect">
            <a:avLst/>
          </a:prstGeom>
        </p:spPr>
        <p:txBody>
          <a:bodyPr vert="horz" lIns="91440" tIns="45720" rIns="91440" bIns="45720" rtlCol="0" anchor="ctr">
            <a:noAutofit/>
          </a:bodyPr>
          <a:lstStyle/>
          <a:p>
            <a:pPr algn="ctr"/>
            <a:r>
              <a:rPr lang="el-GR" sz="2600" b="1" dirty="0">
                <a:solidFill>
                  <a:srgbClr val="01A6C7"/>
                </a:solidFill>
              </a:rPr>
              <a:t>Αξιολόγηση Σχεδίων</a:t>
            </a:r>
            <a:endParaRPr lang="en-US" sz="2600" b="1" dirty="0">
              <a:solidFill>
                <a:srgbClr val="01A6C7"/>
              </a:solidFill>
            </a:endParaRPr>
          </a:p>
          <a:p>
            <a:pPr algn="ctr"/>
            <a:r>
              <a:rPr lang="el-GR" sz="2400" b="1" dirty="0">
                <a:solidFill>
                  <a:srgbClr val="01A6C7"/>
                </a:solidFill>
              </a:rPr>
              <a:t>Χρήσιμες Συμβουλές</a:t>
            </a:r>
            <a:r>
              <a:rPr lang="en-GB" sz="2400" b="1" dirty="0">
                <a:solidFill>
                  <a:srgbClr val="01A6C7"/>
                </a:solidFill>
              </a:rPr>
              <a:t> (1/2)</a:t>
            </a:r>
            <a:endParaRPr lang="el-GR" sz="2400" b="1" dirty="0">
              <a:solidFill>
                <a:srgbClr val="01A6C7"/>
              </a:solidFill>
            </a:endParaRPr>
          </a:p>
        </p:txBody>
      </p:sp>
      <p:sp>
        <p:nvSpPr>
          <p:cNvPr id="3" name="TextBox 2"/>
          <p:cNvSpPr txBox="1"/>
          <p:nvPr/>
        </p:nvSpPr>
        <p:spPr>
          <a:xfrm>
            <a:off x="0" y="1340768"/>
            <a:ext cx="8899579" cy="8048357"/>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Καταλήξτε στους εταίρους της Σύμπραξης και ξεκινήστε να συμπληρώνετε την αίτηση έγκαιρα</a:t>
            </a:r>
            <a:endParaRPr lang="en-GB" dirty="0"/>
          </a:p>
          <a:p>
            <a:pPr algn="just"/>
            <a:endParaRPr lang="en-GB" dirty="0"/>
          </a:p>
          <a:p>
            <a:pPr marL="285750" indent="-285750" algn="just">
              <a:buFont typeface="Wingdings" panose="05000000000000000000" pitchFamily="2" charset="2"/>
              <a:buChar char="§"/>
            </a:pPr>
            <a:r>
              <a:rPr lang="el-GR" dirty="0"/>
              <a:t>Είναι καλό να συμπεριλαμβάνεται σε κάθε Σύμπραξη ένας τουλάχιστον εταίρος που να έχει εμπειρία σχετικά με την υποβολή και διαχείριση Σχεδίων ΒΔ2</a:t>
            </a:r>
            <a:endParaRPr lang="en-GB" dirty="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l-GR" dirty="0"/>
              <a:t>Εάν είσαστε νεοεισερχόμενος οργανισμός στη ΒΔ2 και προτίθεστε να αναλάβετε τον συντονιστικό ρόλο της Σύμπραξης, σιγουρευτείτε ότι έχετε την απαιτούμενη ικανότητα για την διεκπεραίωση των καθηκόντων του ρόλου αυτού (</a:t>
            </a:r>
            <a:r>
              <a:rPr lang="en-GB" dirty="0"/>
              <a:t>“operational and financial capacity”</a:t>
            </a:r>
            <a:r>
              <a:rPr lang="el-GR" dirty="0"/>
              <a:t>)</a:t>
            </a:r>
            <a:endParaRPr lang="en-GB" dirty="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l-GR" dirty="0"/>
              <a:t>Φροντίστε η πρόταση να περιλαμβάνει τον πιο κατάλληλο συνδυασμό </a:t>
            </a:r>
            <a:endParaRPr lang="en-GB" dirty="0"/>
          </a:p>
          <a:p>
            <a:pPr algn="just"/>
            <a:r>
              <a:rPr lang="en-GB" dirty="0"/>
              <a:t>     </a:t>
            </a:r>
            <a:r>
              <a:rPr lang="el-GR" dirty="0"/>
              <a:t>οργανισμών, που να προέρχονται από ένα ευρύ φάσμα τομέων, για την επίτευξη </a:t>
            </a:r>
            <a:endParaRPr lang="en-GB" dirty="0"/>
          </a:p>
          <a:p>
            <a:pPr algn="just"/>
            <a:r>
              <a:rPr lang="en-GB" dirty="0"/>
              <a:t>     </a:t>
            </a:r>
            <a:r>
              <a:rPr lang="el-GR" dirty="0"/>
              <a:t>των</a:t>
            </a:r>
            <a:r>
              <a:rPr lang="en-GB" dirty="0"/>
              <a:t> </a:t>
            </a:r>
            <a:r>
              <a:rPr lang="el-GR" dirty="0"/>
              <a:t>στόχων του Σχεδίου</a:t>
            </a:r>
          </a:p>
          <a:p>
            <a:pPr algn="just"/>
            <a:endParaRPr lang="el-GR" dirty="0"/>
          </a:p>
          <a:p>
            <a:pPr marL="285750" indent="-285750" algn="just">
              <a:buFont typeface="Wingdings" panose="05000000000000000000" pitchFamily="2" charset="2"/>
              <a:buChar char="§"/>
            </a:pPr>
            <a:r>
              <a:rPr lang="el-GR" dirty="0"/>
              <a:t>Φροντίστε η πρόταση να περιλαμβάνει ισορροπημένη κατανομή εργασίας </a:t>
            </a:r>
          </a:p>
          <a:p>
            <a:pPr algn="just"/>
            <a:r>
              <a:rPr lang="el-GR" dirty="0"/>
              <a:t>      μεταξύ των εταίρων, ούτως ώστε η υλοποίησή της να είναι εφικτή</a:t>
            </a:r>
          </a:p>
          <a:p>
            <a:pPr>
              <a:buClr>
                <a:srgbClr val="01A6C7"/>
              </a:buClr>
            </a:pPr>
            <a:endParaRPr lang="el-GR" dirty="0"/>
          </a:p>
          <a:p>
            <a:pPr marL="285750" indent="-285750">
              <a:buClr>
                <a:srgbClr val="01A6C7"/>
              </a:buClr>
              <a:buFont typeface="Wingdings" panose="05000000000000000000" pitchFamily="2" charset="2"/>
              <a:buChar char="ü"/>
            </a:pPr>
            <a:endParaRPr lang="el-GR" sz="1300" dirty="0"/>
          </a:p>
          <a:p>
            <a:pPr marL="285750" indent="-285750">
              <a:buClr>
                <a:srgbClr val="01A6C7"/>
              </a:buClr>
              <a:buFont typeface="Wingdings" panose="05000000000000000000" pitchFamily="2" charset="2"/>
              <a:buChar char="ü"/>
            </a:pPr>
            <a:endParaRPr lang="el-GR"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pic>
        <p:nvPicPr>
          <p:cNvPr id="5" name="Picture 4">
            <a:extLst>
              <a:ext uri="{FF2B5EF4-FFF2-40B4-BE49-F238E27FC236}">
                <a16:creationId xmlns:a16="http://schemas.microsoft.com/office/drawing/2014/main" id="{576EDC77-2DE7-4F6B-BB80-4DE34675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50218" cy="1067888"/>
          </a:xfrm>
          <a:prstGeom prst="rect">
            <a:avLst/>
          </a:prstGeom>
        </p:spPr>
      </p:pic>
    </p:spTree>
    <p:extLst>
      <p:ext uri="{BB962C8B-B14F-4D97-AF65-F5344CB8AC3E}">
        <p14:creationId xmlns:p14="http://schemas.microsoft.com/office/powerpoint/2010/main" val="8259999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15"/>
            <a:ext cx="8064896" cy="895605"/>
          </a:xfrm>
          <a:prstGeom prst="rect">
            <a:avLst/>
          </a:prstGeom>
        </p:spPr>
        <p:txBody>
          <a:bodyPr vert="horz" lIns="91440" tIns="45720" rIns="91440" bIns="45720" rtlCol="0" anchor="ctr">
            <a:noAutofit/>
          </a:bodyPr>
          <a:lstStyle/>
          <a:p>
            <a:pPr algn="ctr"/>
            <a:r>
              <a:rPr lang="el-GR" sz="2600" b="1" dirty="0">
                <a:solidFill>
                  <a:srgbClr val="01A6C7"/>
                </a:solidFill>
              </a:rPr>
              <a:t>Αξιολόγηση Σχεδίων</a:t>
            </a:r>
            <a:endParaRPr lang="en-US" sz="2600" b="1" dirty="0">
              <a:solidFill>
                <a:srgbClr val="01A6C7"/>
              </a:solidFill>
            </a:endParaRPr>
          </a:p>
          <a:p>
            <a:pPr algn="ctr"/>
            <a:r>
              <a:rPr lang="el-GR" sz="2400" b="1" dirty="0">
                <a:solidFill>
                  <a:srgbClr val="01A6C7"/>
                </a:solidFill>
              </a:rPr>
              <a:t>Χρήσιμες Συμβουλές</a:t>
            </a:r>
            <a:r>
              <a:rPr lang="en-GB" sz="2400" b="1" dirty="0">
                <a:solidFill>
                  <a:srgbClr val="01A6C7"/>
                </a:solidFill>
              </a:rPr>
              <a:t> (2/2)</a:t>
            </a:r>
            <a:endParaRPr lang="el-GR" sz="2400" b="1" dirty="0">
              <a:solidFill>
                <a:srgbClr val="01A6C7"/>
              </a:solidFill>
            </a:endParaRPr>
          </a:p>
        </p:txBody>
      </p:sp>
      <p:sp>
        <p:nvSpPr>
          <p:cNvPr id="3" name="TextBox 2"/>
          <p:cNvSpPr txBox="1"/>
          <p:nvPr/>
        </p:nvSpPr>
        <p:spPr>
          <a:xfrm>
            <a:off x="168313" y="1268760"/>
            <a:ext cx="8768682" cy="8048357"/>
          </a:xfrm>
          <a:prstGeom prst="rect">
            <a:avLst/>
          </a:prstGeom>
          <a:noFill/>
        </p:spPr>
        <p:txBody>
          <a:bodyPr wrap="square" rtlCol="0">
            <a:spAutoFit/>
          </a:bodyPr>
          <a:lstStyle/>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Προσπαθήστε στη συγγραφή/ετοιμασία της αίτησης να εμπλέξετε επαρκώς όλους τους εταίρους</a:t>
            </a:r>
          </a:p>
          <a:p>
            <a:pPr algn="just"/>
            <a:endParaRPr lang="en-GB" dirty="0"/>
          </a:p>
          <a:p>
            <a:pPr marL="285750" indent="-285750" algn="just">
              <a:buFont typeface="Wingdings" panose="05000000000000000000" pitchFamily="2" charset="2"/>
              <a:buChar char="§"/>
            </a:pPr>
            <a:r>
              <a:rPr lang="el-GR" dirty="0"/>
              <a:t>Μην αιτείστε κονδύλια μεγαλύτερα από αυτά που μπορείτε να απορροφήσετε, λαμβάνοντας πάντοτε σοβαρά υπόψη τις δυνατότητες </a:t>
            </a:r>
            <a:r>
              <a:rPr lang="en-US" dirty="0"/>
              <a:t>(</a:t>
            </a:r>
            <a:r>
              <a:rPr lang="el-GR" dirty="0"/>
              <a:t>= </a:t>
            </a:r>
            <a:r>
              <a:rPr lang="en-US" dirty="0"/>
              <a:t>capacity) </a:t>
            </a:r>
            <a:r>
              <a:rPr lang="el-GR" dirty="0"/>
              <a:t>όλων των οργανισμών που εμπλέκονται στη Σύμπραξη. </a:t>
            </a:r>
            <a:endParaRPr lang="en-GB" dirty="0"/>
          </a:p>
          <a:p>
            <a:pPr marL="285750" indent="-285750" algn="just">
              <a:buFont typeface="Wingdings" panose="05000000000000000000" pitchFamily="2" charset="2"/>
              <a:buChar char="§"/>
            </a:pPr>
            <a:endParaRPr lang="en-GB" dirty="0"/>
          </a:p>
          <a:p>
            <a:pPr marL="285750" indent="-285750">
              <a:buFont typeface="Wingdings" panose="05000000000000000000" pitchFamily="2" charset="2"/>
              <a:buChar char="§"/>
            </a:pPr>
            <a:r>
              <a:rPr lang="el-GR" dirty="0"/>
              <a:t>Μην προσπαθήσετε να υποβάλετε την αίτηση λίγο πριν από τη λήξη της </a:t>
            </a:r>
          </a:p>
          <a:p>
            <a:pPr marL="266700" indent="-266700">
              <a:buClr>
                <a:srgbClr val="01A6C7"/>
              </a:buClr>
            </a:pPr>
            <a:r>
              <a:rPr lang="el-GR" dirty="0"/>
              <a:t>      προθεσμίας, καθώς ενδέχεται να υπάρξουν τεχνικά προβλήματα και να μην  </a:t>
            </a:r>
          </a:p>
          <a:p>
            <a:pPr marL="266700" indent="-266700">
              <a:buClr>
                <a:srgbClr val="01A6C7"/>
              </a:buClr>
            </a:pPr>
            <a:r>
              <a:rPr lang="el-GR" dirty="0"/>
              <a:t>      καταφέρετε να την υποβάλετε εμπρόθεσμα (π.χ. προβλήματα σύνδεσης στο </a:t>
            </a:r>
          </a:p>
          <a:p>
            <a:pPr marL="266700" indent="-266700">
              <a:buClr>
                <a:srgbClr val="01A6C7"/>
              </a:buClr>
            </a:pPr>
            <a:r>
              <a:rPr lang="el-GR" dirty="0"/>
              <a:t>      διαδίκτυο)</a:t>
            </a:r>
            <a:endParaRPr lang="en-GB" dirty="0"/>
          </a:p>
          <a:p>
            <a:pPr marL="266700" indent="-266700" algn="just">
              <a:buClr>
                <a:srgbClr val="01A6C7"/>
              </a:buClr>
            </a:pPr>
            <a:endParaRPr lang="en-GB" dirty="0"/>
          </a:p>
          <a:p>
            <a:pPr marL="285750" indent="-285750" algn="just">
              <a:buFont typeface="Wingdings" panose="05000000000000000000" pitchFamily="2" charset="2"/>
              <a:buChar char="§"/>
              <a:tabLst>
                <a:tab pos="268288" algn="l"/>
              </a:tabLst>
            </a:pPr>
            <a:r>
              <a:rPr lang="el-GR" dirty="0"/>
              <a:t>Έχετε υπόψη σας ότι στην περίπτωση που ένας οργανισμός εγκριθεί για </a:t>
            </a:r>
          </a:p>
          <a:p>
            <a:pPr algn="just">
              <a:tabLst>
                <a:tab pos="268288" algn="l"/>
              </a:tabLst>
            </a:pPr>
            <a:r>
              <a:rPr lang="el-GR" dirty="0"/>
              <a:t>     επιχορήγηση αλλά θεωρηθεί χαμηλής χρηματοοικονομικής ικανότητας, </a:t>
            </a:r>
          </a:p>
          <a:p>
            <a:pPr algn="just">
              <a:tabLst>
                <a:tab pos="268288" algn="l"/>
              </a:tabLst>
            </a:pPr>
            <a:r>
              <a:rPr lang="el-GR" dirty="0"/>
              <a:t>     η Εθνική Υπηρεσία θα λάβει μέτρα περιορισμού του κινδύνου, π.χ. απαίτηση </a:t>
            </a:r>
          </a:p>
          <a:p>
            <a:pPr algn="just">
              <a:tabLst>
                <a:tab pos="268288" algn="l"/>
              </a:tabLst>
            </a:pPr>
            <a:r>
              <a:rPr lang="el-GR" dirty="0"/>
              <a:t>     χρηματικής εγγύησης </a:t>
            </a: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sz="1300" dirty="0"/>
          </a:p>
          <a:p>
            <a:pPr marL="285750" indent="-285750">
              <a:buClr>
                <a:srgbClr val="01A6C7"/>
              </a:buClr>
              <a:buFont typeface="Wingdings" panose="05000000000000000000" pitchFamily="2" charset="2"/>
              <a:buChar char="ü"/>
            </a:pPr>
            <a:endParaRPr lang="el-GR"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pic>
        <p:nvPicPr>
          <p:cNvPr id="5" name="Picture 4">
            <a:extLst>
              <a:ext uri="{FF2B5EF4-FFF2-40B4-BE49-F238E27FC236}">
                <a16:creationId xmlns:a16="http://schemas.microsoft.com/office/drawing/2014/main" id="{576EDC77-2DE7-4F6B-BB80-4DE34675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50218" cy="1067888"/>
          </a:xfrm>
          <a:prstGeom prst="rect">
            <a:avLst/>
          </a:prstGeom>
        </p:spPr>
      </p:pic>
    </p:spTree>
    <p:extLst>
      <p:ext uri="{BB962C8B-B14F-4D97-AF65-F5344CB8AC3E}">
        <p14:creationId xmlns:p14="http://schemas.microsoft.com/office/powerpoint/2010/main" val="7427083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0629"/>
            <a:ext cx="8424936" cy="892552"/>
          </a:xfrm>
          <a:prstGeom prst="rect">
            <a:avLst/>
          </a:prstGeom>
        </p:spPr>
        <p:txBody>
          <a:bodyPr wrap="square">
            <a:spAutoFit/>
          </a:bodyPr>
          <a:lstStyle/>
          <a:p>
            <a:pPr algn="ctr"/>
            <a:endParaRPr lang="en-US" sz="2600" b="1" dirty="0">
              <a:solidFill>
                <a:srgbClr val="0070C0"/>
              </a:solidFill>
              <a:latin typeface="Century Gothic" panose="020B0502020202020204" pitchFamily="34" charset="0"/>
              <a:ea typeface="+mj-ea"/>
              <a:cs typeface="+mj-cs"/>
            </a:endParaRPr>
          </a:p>
          <a:p>
            <a:pPr algn="ctr"/>
            <a:r>
              <a:rPr lang="el-GR" sz="2600" b="1" dirty="0">
                <a:solidFill>
                  <a:srgbClr val="0070C0"/>
                </a:solidFill>
                <a:latin typeface="Century Gothic" panose="020B0502020202020204" pitchFamily="34" charset="0"/>
                <a:ea typeface="+mj-ea"/>
                <a:cs typeface="+mj-cs"/>
              </a:rPr>
              <a:t>Περαιτέρω καθοδήγηση και πληροφόρηση</a:t>
            </a:r>
          </a:p>
        </p:txBody>
      </p:sp>
      <p:sp>
        <p:nvSpPr>
          <p:cNvPr id="3" name="Rectangle 2">
            <a:extLst>
              <a:ext uri="{FF2B5EF4-FFF2-40B4-BE49-F238E27FC236}">
                <a16:creationId xmlns:a16="http://schemas.microsoft.com/office/drawing/2014/main" id="{1CB4F952-FC45-4C6B-904D-32B8B900C0DC}"/>
              </a:ext>
            </a:extLst>
          </p:cNvPr>
          <p:cNvSpPr/>
          <p:nvPr/>
        </p:nvSpPr>
        <p:spPr>
          <a:xfrm>
            <a:off x="251520" y="1340768"/>
            <a:ext cx="8977863" cy="4170372"/>
          </a:xfrm>
          <a:prstGeom prst="rect">
            <a:avLst/>
          </a:prstGeom>
        </p:spPr>
        <p:txBody>
          <a:bodyPr wrap="square">
            <a:spAutoFit/>
          </a:bodyPr>
          <a:lstStyle/>
          <a:p>
            <a:pPr marL="342900" indent="-342900">
              <a:buFont typeface="Wingdings" panose="05000000000000000000" pitchFamily="2" charset="2"/>
              <a:buChar char="q"/>
              <a:tabLst>
                <a:tab pos="361950" algn="l"/>
              </a:tabLst>
            </a:pPr>
            <a:r>
              <a:rPr lang="el-GR" sz="2200" b="1" dirty="0"/>
              <a:t>Για περισσότερες πληροφορίες</a:t>
            </a:r>
            <a:r>
              <a:rPr lang="en-US" sz="2200" b="1" dirty="0"/>
              <a:t>, </a:t>
            </a:r>
            <a:r>
              <a:rPr lang="el-GR" sz="2200" b="1" dirty="0"/>
              <a:t>συμβουλευτείτε: </a:t>
            </a:r>
            <a:endParaRPr lang="en-GB" sz="2200" b="1" dirty="0"/>
          </a:p>
          <a:p>
            <a:pPr marL="342900" indent="-342900">
              <a:buFont typeface="Wingdings" panose="05000000000000000000" pitchFamily="2" charset="2"/>
              <a:buChar char="§"/>
              <a:tabLst>
                <a:tab pos="361950" algn="l"/>
              </a:tabLst>
            </a:pPr>
            <a:endParaRPr lang="el-GR" sz="2200" b="1" dirty="0"/>
          </a:p>
          <a:p>
            <a:pPr marL="342900" indent="-342900">
              <a:buFont typeface="Wingdings" panose="05000000000000000000" pitchFamily="2" charset="2"/>
              <a:buChar char="§"/>
              <a:tabLst>
                <a:tab pos="361950" algn="l"/>
              </a:tabLst>
            </a:pPr>
            <a:r>
              <a:rPr lang="el-GR" sz="2000" b="1" dirty="0"/>
              <a:t>Τον </a:t>
            </a:r>
            <a:r>
              <a:rPr lang="el-GR" sz="2000" b="1" dirty="0">
                <a:hlinkClick r:id="rId2"/>
              </a:rPr>
              <a:t>Οδηγό του Προγράμματος </a:t>
            </a:r>
            <a:endParaRPr lang="el-GR" sz="2000" b="1" dirty="0"/>
          </a:p>
          <a:p>
            <a:pPr>
              <a:tabLst>
                <a:tab pos="361950" algn="l"/>
              </a:tabLst>
            </a:pPr>
            <a:endParaRPr lang="el-GR" sz="2000" dirty="0"/>
          </a:p>
          <a:p>
            <a:pPr marL="342900" indent="-342900">
              <a:buFont typeface="Wingdings" panose="05000000000000000000" pitchFamily="2" charset="2"/>
              <a:buChar char="ü"/>
            </a:pPr>
            <a:r>
              <a:rPr lang="el-GR" u="sng" dirty="0"/>
              <a:t>Πληροφορίες για τις Στρατηγικές Συμπράξεις για Συνεργασία γενικά και τις Συμπράξεις Συνεργασίας ειδικά</a:t>
            </a:r>
            <a:r>
              <a:rPr lang="el-GR" dirty="0"/>
              <a:t>: σελίδες </a:t>
            </a:r>
            <a:r>
              <a:rPr lang="en-GB" dirty="0"/>
              <a:t>167</a:t>
            </a:r>
            <a:r>
              <a:rPr lang="el-GR" dirty="0"/>
              <a:t> – 1</a:t>
            </a:r>
            <a:r>
              <a:rPr lang="en-GB" dirty="0"/>
              <a:t>91</a:t>
            </a:r>
            <a:endParaRPr lang="el-GR" dirty="0"/>
          </a:p>
          <a:p>
            <a:pPr>
              <a:buClr>
                <a:srgbClr val="01A6C7"/>
              </a:buClr>
            </a:pPr>
            <a:endParaRPr lang="el-GR" dirty="0"/>
          </a:p>
          <a:p>
            <a:pPr marL="342900" indent="-342900">
              <a:buFont typeface="Wingdings" panose="05000000000000000000" pitchFamily="2" charset="2"/>
              <a:buChar char="ü"/>
            </a:pPr>
            <a:r>
              <a:rPr lang="el-GR" u="sng" dirty="0"/>
              <a:t>Πληροφορίες για αιτούντες</a:t>
            </a:r>
            <a:r>
              <a:rPr lang="el-GR" dirty="0"/>
              <a:t>:</a:t>
            </a:r>
            <a:r>
              <a:rPr lang="el-GR" dirty="0">
                <a:sym typeface="Wingdings" panose="05000000000000000000" pitchFamily="2" charset="2"/>
              </a:rPr>
              <a:t> Σελίδες 292-313</a:t>
            </a:r>
          </a:p>
          <a:p>
            <a:endParaRPr lang="el-GR" dirty="0">
              <a:sym typeface="Wingdings" panose="05000000000000000000" pitchFamily="2" charset="2"/>
            </a:endParaRPr>
          </a:p>
          <a:p>
            <a:endParaRPr lang="el-GR" sz="1500" dirty="0">
              <a:sym typeface="Wingdings" panose="05000000000000000000" pitchFamily="2" charset="2"/>
            </a:endParaRPr>
          </a:p>
          <a:p>
            <a:endParaRPr lang="en-GB" sz="2000" dirty="0">
              <a:sym typeface="Wingdings" panose="05000000000000000000" pitchFamily="2" charset="2"/>
            </a:endParaRPr>
          </a:p>
          <a:p>
            <a:pPr marL="342900" indent="-342900">
              <a:buFont typeface="Wingdings" panose="05000000000000000000" pitchFamily="2" charset="2"/>
              <a:buChar char="§"/>
            </a:pPr>
            <a:r>
              <a:rPr lang="el-GR" sz="2000" dirty="0">
                <a:sym typeface="Wingdings" panose="05000000000000000000" pitchFamily="2" charset="2"/>
              </a:rPr>
              <a:t>Την Πλατφόρμα </a:t>
            </a:r>
            <a:r>
              <a:rPr lang="en-GB" sz="2000" b="1" dirty="0">
                <a:hlinkClick r:id="rId3"/>
              </a:rPr>
              <a:t>Erasmus+ and European Solidarity Corps platform</a:t>
            </a:r>
            <a:endParaRPr lang="el-GR" sz="2000" dirty="0">
              <a:hlinkClick r:id="rId4"/>
            </a:endParaRPr>
          </a:p>
          <a:p>
            <a:pPr marL="285750" indent="-285750">
              <a:buClr>
                <a:srgbClr val="01A6C7"/>
              </a:buClr>
              <a:buFontTx/>
              <a:buChar char="-"/>
            </a:pPr>
            <a:endParaRPr lang="el-GR" dirty="0"/>
          </a:p>
          <a:p>
            <a:pPr marL="285750" indent="-285750" algn="just">
              <a:buFont typeface="Wingdings" panose="05000000000000000000" pitchFamily="2" charset="2"/>
              <a:buChar char="ü"/>
              <a:tabLst>
                <a:tab pos="266700" algn="l"/>
              </a:tabLst>
            </a:pPr>
            <a:r>
              <a:rPr lang="en-GB" dirty="0"/>
              <a:t>Support  </a:t>
            </a:r>
            <a:r>
              <a:rPr lang="el-GR" dirty="0">
                <a:sym typeface="Wingdings" panose="05000000000000000000" pitchFamily="2" charset="2"/>
              </a:rPr>
              <a:t></a:t>
            </a:r>
            <a:r>
              <a:rPr lang="el-GR" dirty="0"/>
              <a:t> </a:t>
            </a:r>
            <a:r>
              <a:rPr lang="en-GB" dirty="0"/>
              <a:t>Applicant and Beneficiary Guides</a:t>
            </a:r>
            <a:endParaRPr lang="en-US" dirty="0"/>
          </a:p>
        </p:txBody>
      </p:sp>
    </p:spTree>
    <p:extLst>
      <p:ext uri="{BB962C8B-B14F-4D97-AF65-F5344CB8AC3E}">
        <p14:creationId xmlns:p14="http://schemas.microsoft.com/office/powerpoint/2010/main" val="22668757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632848" cy="492443"/>
          </a:xfrm>
          <a:prstGeom prst="rect">
            <a:avLst/>
          </a:prstGeom>
        </p:spPr>
        <p:txBody>
          <a:bodyPr wrap="square">
            <a:spAutoFit/>
          </a:bodyPr>
          <a:lstStyle/>
          <a:p>
            <a:pPr algn="ctr"/>
            <a:r>
              <a:rPr lang="el-GR" sz="2600" b="1" dirty="0">
                <a:solidFill>
                  <a:srgbClr val="0070C0"/>
                </a:solidFill>
                <a:latin typeface="Century Gothic" panose="020B0502020202020204" pitchFamily="34" charset="0"/>
                <a:ea typeface="+mj-ea"/>
                <a:cs typeface="+mj-cs"/>
              </a:rPr>
              <a:t>Στοιχεία Επικοινωνίας Λειτουργών ΙΔΕΠ</a:t>
            </a:r>
          </a:p>
        </p:txBody>
      </p:sp>
      <p:sp>
        <p:nvSpPr>
          <p:cNvPr id="3" name="TextBox 2"/>
          <p:cNvSpPr txBox="1"/>
          <p:nvPr/>
        </p:nvSpPr>
        <p:spPr>
          <a:xfrm>
            <a:off x="827584" y="1772816"/>
            <a:ext cx="7632848" cy="3570208"/>
          </a:xfrm>
          <a:prstGeom prst="rect">
            <a:avLst/>
          </a:prstGeom>
          <a:noFill/>
        </p:spPr>
        <p:txBody>
          <a:bodyPr wrap="square" rtlCol="0">
            <a:spAutoFit/>
          </a:bodyPr>
          <a:lstStyle/>
          <a:p>
            <a:pPr marL="285750" indent="-285750">
              <a:buFont typeface="Wingdings" panose="05000000000000000000" pitchFamily="2" charset="2"/>
              <a:buChar char="q"/>
            </a:pPr>
            <a:r>
              <a:rPr lang="el-GR" sz="2200" u="sng" dirty="0"/>
              <a:t>Λειτουργός Δράσης</a:t>
            </a:r>
            <a:r>
              <a:rPr lang="el-GR" sz="2200" dirty="0"/>
              <a:t>:</a:t>
            </a:r>
          </a:p>
          <a:p>
            <a:r>
              <a:rPr lang="el-GR" sz="2000" dirty="0"/>
              <a:t>Πολίνα Σταύρου</a:t>
            </a:r>
          </a:p>
          <a:p>
            <a:r>
              <a:rPr lang="el-GR" dirty="0"/>
              <a:t>22448889</a:t>
            </a:r>
          </a:p>
          <a:p>
            <a:r>
              <a:rPr lang="en-US" dirty="0">
                <a:hlinkClick r:id="rId2"/>
              </a:rPr>
              <a:t>pstavrou@idep.org.cy</a:t>
            </a:r>
            <a:endParaRPr lang="en-US" dirty="0"/>
          </a:p>
          <a:p>
            <a:endParaRPr lang="en-US" dirty="0"/>
          </a:p>
          <a:p>
            <a:endParaRPr lang="en-US" dirty="0"/>
          </a:p>
          <a:p>
            <a:endParaRPr lang="en-US" dirty="0"/>
          </a:p>
          <a:p>
            <a:pPr marL="285750" indent="-285750">
              <a:buFont typeface="Wingdings" panose="05000000000000000000" pitchFamily="2" charset="2"/>
              <a:buChar char="q"/>
            </a:pPr>
            <a:r>
              <a:rPr lang="el-GR" sz="2200" u="sng" dirty="0"/>
              <a:t>Συντονίστρια Δράσης</a:t>
            </a:r>
            <a:r>
              <a:rPr lang="en-US" sz="2200" dirty="0"/>
              <a:t>:</a:t>
            </a:r>
            <a:endParaRPr lang="el-GR" sz="2200" u="sng" dirty="0"/>
          </a:p>
          <a:p>
            <a:r>
              <a:rPr lang="el-GR" sz="2000" dirty="0"/>
              <a:t>Στέλλα </a:t>
            </a:r>
            <a:r>
              <a:rPr lang="el-GR" sz="2000" dirty="0" err="1"/>
              <a:t>Λεωνίδου</a:t>
            </a:r>
            <a:endParaRPr lang="el-GR" sz="2000" dirty="0"/>
          </a:p>
          <a:p>
            <a:r>
              <a:rPr lang="el-GR" dirty="0"/>
              <a:t>22448894</a:t>
            </a:r>
          </a:p>
          <a:p>
            <a:r>
              <a:rPr lang="en-US" dirty="0">
                <a:hlinkClick r:id="rId3"/>
              </a:rPr>
              <a:t>sleonidou@idep.org.cy</a:t>
            </a:r>
            <a:endParaRPr lang="en-US" dirty="0"/>
          </a:p>
          <a:p>
            <a:endParaRPr lang="en-US" dirty="0"/>
          </a:p>
        </p:txBody>
      </p:sp>
      <p:pic>
        <p:nvPicPr>
          <p:cNvPr id="2052" name="Picture 4" descr="Contact Us - Swansea Un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91236" flipH="1" flipV="1">
            <a:off x="4982185" y="2381052"/>
            <a:ext cx="2647180" cy="152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1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65411"/>
            <a:ext cx="8229600" cy="1143000"/>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rgbClr val="0070C0"/>
                </a:solidFill>
                <a:latin typeface="Century Gothic" panose="020B0502020202020204" pitchFamily="34" charset="0"/>
              </a:rPr>
              <a:t>Πώς οι Συμπράξεις για Συνεργασία συμβάλλουν στην επίτευξη των ευρωπαϊκών προτεραιοτήτων;</a:t>
            </a:r>
            <a:endParaRPr lang="en-GB" sz="2700" dirty="0">
              <a:solidFill>
                <a:srgbClr val="0070C0"/>
              </a:solidFill>
              <a:latin typeface="Century Gothic" panose="020B0502020202020204" pitchFamily="34" charset="0"/>
            </a:endParaRPr>
          </a:p>
        </p:txBody>
      </p:sp>
      <p:sp>
        <p:nvSpPr>
          <p:cNvPr id="3" name="TextBox 2"/>
          <p:cNvSpPr txBox="1"/>
          <p:nvPr/>
        </p:nvSpPr>
        <p:spPr>
          <a:xfrm>
            <a:off x="107504" y="1196752"/>
            <a:ext cx="9135616" cy="623247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2200" b="1" i="0" u="none" strike="noStrike" kern="0" cap="none" spc="0" normalizeH="0" baseline="0" noProof="0" dirty="0">
                <a:ln>
                  <a:noFill/>
                </a:ln>
                <a:solidFill>
                  <a:prstClr val="black"/>
                </a:solidFill>
                <a:effectLst/>
                <a:uLnTx/>
                <a:uFillTx/>
              </a:rPr>
              <a:t>Κάθε Σχέδιο πρέπει να απευθύνεται (μέσα από τους στόχους, τις δραστηριότητες και τα αποτελέσματά του) σε τουλάχιστον:</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000" b="1"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prstClr val="black"/>
                </a:solidFill>
                <a:effectLst/>
                <a:uLnTx/>
                <a:uFillTx/>
              </a:rPr>
              <a:t>Μία </a:t>
            </a:r>
            <a:r>
              <a:rPr kumimoji="0" lang="el-GR" sz="2000" b="0" i="0" u="sng" strike="noStrike" kern="0" cap="none" spc="0" normalizeH="0" baseline="0" noProof="0" dirty="0">
                <a:ln>
                  <a:noFill/>
                </a:ln>
                <a:solidFill>
                  <a:prstClr val="black"/>
                </a:solidFill>
                <a:effectLst/>
                <a:uLnTx/>
                <a:uFillTx/>
              </a:rPr>
              <a:t>οριζόντια</a:t>
            </a:r>
            <a:r>
              <a:rPr kumimoji="0" lang="el-GR" sz="2000" b="0" i="0" u="none" strike="noStrike" kern="0" cap="none" spc="0" normalizeH="0" baseline="0" noProof="0" dirty="0">
                <a:ln>
                  <a:noFill/>
                </a:ln>
                <a:solidFill>
                  <a:prstClr val="black"/>
                </a:solidFill>
                <a:effectLst/>
                <a:uLnTx/>
                <a:uFillTx/>
              </a:rPr>
              <a:t> ευρωπαϊκή προτεραιότητα:</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0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Συμπερίληψη και Διαφορετικότητα</a:t>
            </a:r>
            <a:r>
              <a:rPr kumimoji="0" lang="el-GR" sz="1800" b="0" i="0" u="none" strike="noStrike" kern="0" cap="none" spc="0" normalizeH="0" noProof="0" dirty="0">
                <a:ln>
                  <a:noFill/>
                </a:ln>
                <a:solidFill>
                  <a:prstClr val="black"/>
                </a:solidFill>
                <a:effectLst/>
                <a:uLnTx/>
                <a:uFillTx/>
              </a:rPr>
              <a:t> στους τομείς της Εκπαίδευσης, της Κατάρτισης, της Νεολαίας και του Αθλητισμού</a:t>
            </a:r>
            <a:endParaRPr kumimoji="0" lang="el-GR" sz="18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Περιβάλλον και Καταπολέμηση της Κλιματικής Αλλαγής</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Ψηφιακή μεταρρύθμιση, μέσω της ανάπτυξης ψηφιακής ετοιμότητας</a:t>
            </a:r>
            <a:r>
              <a:rPr lang="el-GR" kern="0" dirty="0">
                <a:solidFill>
                  <a:prstClr val="black"/>
                </a:solidFill>
              </a:rPr>
              <a:t>/ικανότητας</a:t>
            </a:r>
            <a:endParaRPr kumimoji="0" lang="el-GR" sz="18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Κοινές αξίες, αστική εμπλοκή, συμμετοχή</a:t>
            </a:r>
          </a:p>
          <a:p>
            <a:pPr marL="0" marR="0" lvl="0" indent="0" algn="ctr" defTabSz="914400" eaLnBrk="1" fontAlgn="auto" latinLnBrk="0" hangingPunct="1">
              <a:lnSpc>
                <a:spcPct val="100000"/>
              </a:lnSpc>
              <a:spcBef>
                <a:spcPts val="0"/>
              </a:spcBef>
              <a:spcAft>
                <a:spcPts val="0"/>
              </a:spcAft>
              <a:buClrTx/>
              <a:buSzTx/>
              <a:buFontTx/>
              <a:buNone/>
              <a:tabLst/>
              <a:defRPr/>
            </a:pPr>
            <a:endParaRPr lang="el-GR" sz="20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2000" kern="0" dirty="0">
                <a:solidFill>
                  <a:prstClr val="black"/>
                </a:solidFill>
              </a:rPr>
              <a:t>ή</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prstClr val="black"/>
                </a:solidFill>
                <a:effectLst/>
                <a:uLnTx/>
                <a:uFillTx/>
              </a:rPr>
              <a:t>Μία ευρωπαϊκή προτεραιότητα </a:t>
            </a:r>
            <a:r>
              <a:rPr kumimoji="0" lang="el-GR" sz="2000" b="0" i="0" u="sng" strike="noStrike" kern="0" cap="none" spc="0" normalizeH="0" baseline="0" noProof="0" dirty="0">
                <a:ln>
                  <a:noFill/>
                </a:ln>
                <a:solidFill>
                  <a:prstClr val="black"/>
                </a:solidFill>
                <a:effectLst/>
                <a:uLnTx/>
                <a:uFillTx/>
              </a:rPr>
              <a:t>του τομέα στα πλαίσια του οποίου </a:t>
            </a:r>
          </a:p>
          <a:p>
            <a:pPr marR="0" lvl="0" defTabSz="914400" eaLnBrk="1" fontAlgn="auto" latinLnBrk="0" hangingPunct="1">
              <a:lnSpc>
                <a:spcPct val="100000"/>
              </a:lnSpc>
              <a:spcBef>
                <a:spcPts val="0"/>
              </a:spcBef>
              <a:spcAft>
                <a:spcPts val="0"/>
              </a:spcAft>
              <a:buClrTx/>
              <a:buSzTx/>
              <a:tabLst/>
              <a:defRPr/>
            </a:pPr>
            <a:r>
              <a:rPr lang="el-GR" sz="2000" kern="0" dirty="0">
                <a:solidFill>
                  <a:prstClr val="black"/>
                </a:solidFill>
              </a:rPr>
              <a:t>      </a:t>
            </a:r>
            <a:r>
              <a:rPr kumimoji="0" lang="el-GR" sz="2000" b="0" i="0" u="sng" strike="noStrike" kern="0" cap="none" spc="0" normalizeH="0" baseline="0" noProof="0" dirty="0">
                <a:ln>
                  <a:noFill/>
                </a:ln>
                <a:solidFill>
                  <a:prstClr val="black"/>
                </a:solidFill>
                <a:effectLst/>
                <a:uLnTx/>
                <a:uFillTx/>
              </a:rPr>
              <a:t>υποβάλλεται η αίτηση</a:t>
            </a:r>
            <a:r>
              <a:rPr lang="el-GR" sz="2000" kern="0" dirty="0">
                <a:solidFill>
                  <a:prstClr val="black"/>
                </a:solidFill>
              </a:rPr>
              <a:t> (= </a:t>
            </a:r>
            <a:r>
              <a:rPr kumimoji="0" lang="el-GR" sz="2000" b="0" i="0" u="none" strike="noStrike" kern="0" cap="none" spc="0" normalizeH="0" baseline="0" noProof="0" dirty="0">
                <a:ln>
                  <a:noFill/>
                </a:ln>
                <a:solidFill>
                  <a:prstClr val="black"/>
                </a:solidFill>
                <a:effectLst/>
                <a:uLnTx/>
                <a:uFillTx/>
              </a:rPr>
              <a:t>τομέας με τον μεγαλύτερο αντίκτυπο)</a:t>
            </a:r>
          </a:p>
          <a:p>
            <a:pPr marR="0" lvl="0" defTabSz="914400" eaLnBrk="1" fontAlgn="auto" latinLnBrk="0" hangingPunct="1">
              <a:lnSpc>
                <a:spcPct val="100000"/>
              </a:lnSpc>
              <a:spcBef>
                <a:spcPts val="0"/>
              </a:spcBef>
              <a:spcAft>
                <a:spcPts val="0"/>
              </a:spcAft>
              <a:buClrTx/>
              <a:buSzTx/>
              <a:tabLst/>
              <a:defRPr/>
            </a:pPr>
            <a:endParaRPr lang="el-GR" sz="1600" b="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700" b="0" i="0" u="none" strike="noStrike" kern="0" cap="none" spc="0" normalizeH="0" baseline="0" noProof="0" dirty="0">
                <a:ln>
                  <a:noFill/>
                </a:ln>
                <a:solidFill>
                  <a:prstClr val="black"/>
                </a:solidFill>
                <a:effectLst/>
                <a:uLnTx/>
                <a:uFillTx/>
              </a:rPr>
              <a:t>Σημείωση: Οι ευρωπαϊκές προτεραιότητες τίθενται από την ΕΕ ετησίως</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2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2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prstClr val="black"/>
                </a:solidFill>
                <a:effectLst/>
                <a:uLnTx/>
                <a:uFillTx/>
              </a:rPr>
              <a:t> </a:t>
            </a:r>
            <a:endParaRPr kumimoji="0" lang="en-US" sz="2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685251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81839" y="4613764"/>
            <a:ext cx="2051276" cy="518751"/>
          </a:xfrm>
          <a:prstGeom prst="rect">
            <a:avLst/>
          </a:prstGeom>
        </p:spPr>
        <p:txBody>
          <a:bodyPr vert="horz" lIns="91440" tIns="45720" rIns="91440" bIns="45720" rtlCol="0" anchor="ctr">
            <a:noAutofit/>
          </a:bodyPr>
          <a:lstStyle/>
          <a:p>
            <a:pPr algn="ctr">
              <a:spcBef>
                <a:spcPct val="0"/>
              </a:spcBef>
              <a:defRPr/>
            </a:pPr>
            <a:r>
              <a:rPr lang="en-US" sz="36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3" name="Content Placeholder 2"/>
          <p:cNvSpPr txBox="1">
            <a:spLocks/>
          </p:cNvSpPr>
          <p:nvPr/>
        </p:nvSpPr>
        <p:spPr>
          <a:xfrm>
            <a:off x="113549" y="276862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68835" y="184482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5"/>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80162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55575" y="646852"/>
            <a:ext cx="8677404" cy="4409254"/>
          </a:xfrm>
          <a:prstGeom prst="rect">
            <a:avLst/>
          </a:prstGeom>
        </p:spPr>
        <p:txBody>
          <a:bodyPr/>
          <a:lstStyle/>
          <a:p>
            <a:pPr algn="just">
              <a:spcBef>
                <a:spcPct val="20000"/>
              </a:spcBef>
              <a:defRPr/>
            </a:pPr>
            <a:r>
              <a:rPr lang="en-US" sz="2400" b="1" i="1" dirty="0">
                <a:solidFill>
                  <a:schemeClr val="tx1">
                    <a:lumMod val="75000"/>
                    <a:lumOff val="25000"/>
                  </a:schemeClr>
                </a:solidFill>
              </a:rPr>
              <a:t>			</a:t>
            </a: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521660" y="5085184"/>
            <a:ext cx="6714636" cy="369332"/>
          </a:xfrm>
          <a:prstGeom prst="rect">
            <a:avLst/>
          </a:prstGeom>
          <a:noFill/>
        </p:spPr>
        <p:txBody>
          <a:bodyPr wrap="square" rtlCol="0">
            <a:spAutoFit/>
          </a:bodyPr>
          <a:lstStyle/>
          <a:p>
            <a:r>
              <a:rPr lang="en-US" dirty="0"/>
              <a:t> </a:t>
            </a:r>
          </a:p>
        </p:txBody>
      </p:sp>
      <p:pic>
        <p:nvPicPr>
          <p:cNvPr id="3078" name="Picture 6" descr="Οικοδομώντας την αυτοεκτίμηση του παιδιού - ppt κατέβασμ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303" y="1111012"/>
            <a:ext cx="5199947" cy="389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1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3200" dirty="0">
                <a:solidFill>
                  <a:srgbClr val="0070C0"/>
                </a:solidFill>
                <a:latin typeface="Century Gothic" panose="020B0502020202020204" pitchFamily="34" charset="0"/>
              </a:rPr>
              <a:t>Συμπράξεις Συνεργασίας – Ειδικοί Στόχοι</a:t>
            </a:r>
            <a:endParaRPr lang="en-GB" sz="3200" dirty="0">
              <a:solidFill>
                <a:srgbClr val="0070C0"/>
              </a:solidFill>
              <a:latin typeface="Century Gothic" panose="020B0502020202020204" pitchFamily="34" charset="0"/>
            </a:endParaRPr>
          </a:p>
        </p:txBody>
      </p:sp>
      <p:sp>
        <p:nvSpPr>
          <p:cNvPr id="3" name="Content Placeholder 2"/>
          <p:cNvSpPr txBox="1">
            <a:spLocks/>
          </p:cNvSpPr>
          <p:nvPr/>
        </p:nvSpPr>
        <p:spPr>
          <a:xfrm>
            <a:off x="251520" y="1417638"/>
            <a:ext cx="8763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Οι ειδικοί στόχοι του τύπου αυτού Συμπράξεων είναι οι εξής:</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Ενίσχυση της ποιότητας των εργασιών, δραστηριοτήτων και πρακτικών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Ενίσχυση της ικανότητας των οργανισμών για διακρατική/</a:t>
            </a:r>
            <a:r>
              <a:rPr kumimoji="0" lang="el-GR" sz="2000" b="0" i="0" u="none" strike="noStrike" kern="1200" cap="none" spc="0" normalizeH="0" baseline="0" noProof="0" dirty="0" err="1">
                <a:ln>
                  <a:noFill/>
                </a:ln>
                <a:solidFill>
                  <a:sysClr val="windowText" lastClr="000000"/>
                </a:solidFill>
                <a:effectLst/>
                <a:uLnTx/>
                <a:uFillTx/>
                <a:latin typeface="Calibri"/>
                <a:ea typeface="+mn-ea"/>
                <a:cs typeface="+mn-cs"/>
              </a:rPr>
              <a:t>διατομεακή</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συνεργασία</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Κάλυψη κοινών αναγκών/επίτευξη προτεραιοτήτων στους τομείς της Εκπαίδευσης και Κατάρτισης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Ενεργοποίηση μετασχηματισμού και αλλαγής (σε επίπεδο ατόμου / οργανισμού / τομέα)</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882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25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rgbClr val="0070C0"/>
                </a:solidFill>
                <a:latin typeface="Century Gothic" panose="020B0502020202020204" pitchFamily="34" charset="0"/>
              </a:rPr>
              <a:t>Συμπράξεις Συνεργασίας – Επιλέξιμοι Συμμετέχοντες Οργανισμοί (1/2)</a:t>
            </a:r>
          </a:p>
          <a:p>
            <a:r>
              <a:rPr lang="el-GR" sz="2400" dirty="0">
                <a:solidFill>
                  <a:srgbClr val="0070C0"/>
                </a:solidFill>
                <a:latin typeface="Century Gothic" panose="020B0502020202020204" pitchFamily="34" charset="0"/>
              </a:rPr>
              <a:t>Προέλευση</a:t>
            </a:r>
            <a:endParaRPr lang="en-GB" sz="2400" dirty="0">
              <a:solidFill>
                <a:srgbClr val="0070C0"/>
              </a:solidFill>
              <a:latin typeface="Century Gothic" panose="020B0502020202020204" pitchFamily="34" charset="0"/>
            </a:endParaRPr>
          </a:p>
        </p:txBody>
      </p:sp>
      <p:sp>
        <p:nvSpPr>
          <p:cNvPr id="3" name="Content Placeholder 2"/>
          <p:cNvSpPr txBox="1">
            <a:spLocks/>
          </p:cNvSpPr>
          <p:nvPr/>
        </p:nvSpPr>
        <p:spPr>
          <a:xfrm>
            <a:off x="114300" y="1628800"/>
            <a:ext cx="8915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Επιλέξιμοι συμμετέχοντες οργανισμοί στον τύπο αυτό Συμπράξεων είναι:</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Όλοι οι </a:t>
            </a: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δημόσιοι ή ιδιωτικοί οργανισμοί</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με νομική υπόσταση, που εδρεύουν: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σε Χώρα του Προγράμματος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σε Χώρα - Εταίρο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 Αναλόγως της προέλευσής τους, οι οργανισμοί μπορούν να έχουν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διαφορετικούς ρόλους μέσα σε μία Σύμπραξη</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2418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1618" y="188640"/>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900" dirty="0">
                <a:solidFill>
                  <a:srgbClr val="0070C0"/>
                </a:solidFill>
                <a:latin typeface="Century Gothic" panose="020B0502020202020204" pitchFamily="34" charset="0"/>
              </a:rPr>
              <a:t>Συμπράξεις Συνεργασίας – Επιλέξιμοι Συμμετέχοντες Οργανισμοί (2/2)</a:t>
            </a:r>
            <a:br>
              <a:rPr lang="el-GR" sz="2900" dirty="0">
                <a:solidFill>
                  <a:srgbClr val="0070C0"/>
                </a:solidFill>
                <a:latin typeface="Century Gothic" panose="020B0502020202020204" pitchFamily="34" charset="0"/>
              </a:rPr>
            </a:br>
            <a:r>
              <a:rPr lang="el-GR" sz="2400" dirty="0">
                <a:solidFill>
                  <a:srgbClr val="0070C0"/>
                </a:solidFill>
                <a:latin typeface="Century Gothic" panose="020B0502020202020204" pitchFamily="34" charset="0"/>
              </a:rPr>
              <a:t>Τομείς δραστηριοτήτων</a:t>
            </a:r>
            <a:endParaRPr lang="en-GB" sz="2400" dirty="0">
              <a:solidFill>
                <a:srgbClr val="0070C0"/>
              </a:solidFill>
              <a:latin typeface="Century Gothic" panose="020B0502020202020204" pitchFamily="34" charset="0"/>
            </a:endParaRPr>
          </a:p>
        </p:txBody>
      </p:sp>
      <p:sp>
        <p:nvSpPr>
          <p:cNvPr id="3" name="Content Placeholder 2"/>
          <p:cNvSpPr txBox="1">
            <a:spLocks/>
          </p:cNvSpPr>
          <p:nvPr/>
        </p:nvSpPr>
        <p:spPr>
          <a:xfrm>
            <a:off x="50" y="1268760"/>
            <a:ext cx="88392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400" b="1" i="0" u="none" strike="noStrike" kern="1200" cap="none" spc="0" normalizeH="0" baseline="0" noProof="0" dirty="0">
                <a:ln>
                  <a:noFill/>
                </a:ln>
                <a:solidFill>
                  <a:sysClr val="windowText" lastClr="000000"/>
                </a:solidFill>
                <a:effectLst/>
                <a:uLnTx/>
                <a:uFillTx/>
                <a:latin typeface="Calibri"/>
                <a:ea typeface="+mn-ea"/>
                <a:cs typeface="+mn-cs"/>
              </a:rPr>
              <a:t>Σε σχέση με τους τομείς δραστηριοτήτων των επιλέξιμων συμμετεχόντων οργανισμών ισχύει το εξής:</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1" i="0" u="none" strike="noStrike" kern="1200" cap="none" spc="0" normalizeH="0" baseline="0" noProof="0" dirty="0">
              <a:ln>
                <a:noFill/>
              </a:ln>
              <a:solidFill>
                <a:sysClr val="windowText" lastClr="000000"/>
              </a:solidFill>
              <a:effectLst/>
              <a:uLnTx/>
              <a:uFillTx/>
              <a:latin typeface="Calibri"/>
              <a:ea typeface="+mn-ea"/>
              <a:cs typeface="+mn-cs"/>
            </a:endParaRPr>
          </a:p>
          <a:p>
            <a:pPr marL="355600" marR="0" lvl="0" indent="-3556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tab pos="266700" algn="l"/>
                <a:tab pos="355600" algn="l"/>
              </a:tabLst>
              <a:defRPr/>
            </a:pP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Ανεξαρτήτως του τομέα στα πλαίσια</a:t>
            </a:r>
            <a:r>
              <a:rPr kumimoji="0" lang="el-GR" sz="2200" b="0" i="0" u="sng" strike="noStrike" kern="1200" cap="none" spc="0" normalizeH="0" noProof="0" dirty="0">
                <a:ln>
                  <a:noFill/>
                </a:ln>
                <a:solidFill>
                  <a:sysClr val="windowText" lastClr="000000"/>
                </a:solidFill>
                <a:effectLst/>
                <a:uLnTx/>
                <a:uFillTx/>
                <a:latin typeface="Calibri"/>
                <a:ea typeface="+mn-ea"/>
                <a:cs typeface="+mn-cs"/>
              </a:rPr>
              <a:t> του οποίου θα υποβληθεί η αίτηση</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 οι Συνεργατικές Συμπράξεις είναι </a:t>
            </a: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ανοικτές σε κάθε οργανισμό</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  που δραστηριοποιείται στους τομείς της </a:t>
            </a: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Εκπαίδευση</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ς, της </a:t>
            </a: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Κατάρτισης</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 της </a:t>
            </a: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Νεολαίας</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 και του </a:t>
            </a: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Αθλητισμού</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 ή σε άλλους </a:t>
            </a:r>
            <a:r>
              <a:rPr kumimoji="0" lang="el-GR" sz="2200" b="0" i="0" u="sng" strike="noStrike" kern="1200" cap="none" spc="0" normalizeH="0" baseline="0" noProof="0" dirty="0" err="1">
                <a:ln>
                  <a:noFill/>
                </a:ln>
                <a:solidFill>
                  <a:sysClr val="windowText" lastClr="000000"/>
                </a:solidFill>
                <a:effectLst/>
                <a:uLnTx/>
                <a:uFillTx/>
                <a:latin typeface="Calibri"/>
                <a:ea typeface="+mn-ea"/>
                <a:cs typeface="+mn-cs"/>
              </a:rPr>
              <a:t>κοινωνικο</a:t>
            </a: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-οικονομικούς</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 τομείς και σε οργανισμούς που δραστηριοποιούνται </a:t>
            </a:r>
            <a:r>
              <a:rPr kumimoji="0" lang="el-GR" sz="2200" b="0" i="0" u="sng" strike="noStrike" kern="1200" cap="none" spc="0" normalizeH="0" baseline="0" noProof="0" dirty="0" err="1">
                <a:ln>
                  <a:noFill/>
                </a:ln>
                <a:solidFill>
                  <a:sysClr val="windowText" lastClr="000000"/>
                </a:solidFill>
                <a:effectLst/>
                <a:uLnTx/>
                <a:uFillTx/>
                <a:latin typeface="Calibri"/>
                <a:ea typeface="+mn-ea"/>
                <a:cs typeface="+mn-cs"/>
              </a:rPr>
              <a:t>διατομεακά</a:t>
            </a:r>
            <a:endParaRPr kumimoji="0" lang="el-GR" sz="2200" b="0" i="1"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355600" algn="l"/>
              </a:tabLst>
              <a:defRPr/>
            </a:pPr>
            <a:endParaRPr kumimoji="0" lang="el-GR" sz="2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355600" algn="l"/>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      Παράδειγμα:</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2100" b="0" i="0" u="none" strike="noStrike" kern="1200" cap="none" spc="0" normalizeH="0" baseline="0" noProof="0" dirty="0">
                <a:ln>
                  <a:noFill/>
                </a:ln>
                <a:solidFill>
                  <a:sysClr val="windowText" lastClr="000000"/>
                </a:solidFill>
                <a:effectLst/>
                <a:uLnTx/>
                <a:uFillTx/>
                <a:latin typeface="Calibri"/>
              </a:rPr>
              <a:t>Μία κοινοπραξία που περιλαμβάνει ΟΧΙ ΜΟΝΟ ΣΧΟΛΕΙΑ, αλλά επίσης </a:t>
            </a:r>
          </a:p>
          <a:p>
            <a:pPr marL="0" marR="0" lvl="0" indent="0" algn="l" defTabSz="914400" rtl="0" eaLnBrk="1" fontAlgn="auto" latinLnBrk="0" hangingPunct="1">
              <a:lnSpc>
                <a:spcPct val="100000"/>
              </a:lnSpc>
              <a:spcBef>
                <a:spcPct val="20000"/>
              </a:spcBef>
              <a:spcAft>
                <a:spcPts val="0"/>
              </a:spcAft>
              <a:buClrTx/>
              <a:buSzTx/>
              <a:buNone/>
              <a:tabLst/>
              <a:defRPr/>
            </a:pPr>
            <a:r>
              <a:rPr lang="el-GR" sz="2100" dirty="0">
                <a:solidFill>
                  <a:sysClr val="windowText" lastClr="000000"/>
                </a:solidFill>
                <a:latin typeface="Calibri"/>
              </a:rPr>
              <a:t>       </a:t>
            </a:r>
            <a:r>
              <a:rPr kumimoji="0" lang="el-GR" sz="2100" b="0" i="0" u="sng" strike="noStrike" kern="1200" cap="none" spc="0" normalizeH="0" baseline="0" noProof="0" dirty="0">
                <a:ln>
                  <a:noFill/>
                </a:ln>
                <a:solidFill>
                  <a:sysClr val="windowText" lastClr="000000"/>
                </a:solidFill>
                <a:effectLst/>
                <a:uLnTx/>
                <a:uFillTx/>
                <a:latin typeface="Calibri"/>
              </a:rPr>
              <a:t>Τριτοβάθμια Ιδρύματα</a:t>
            </a:r>
            <a:r>
              <a:rPr kumimoji="0" lang="el-GR" sz="2100" b="0" i="0" u="none" strike="noStrike" kern="1200" cap="none" spc="0" normalizeH="0" baseline="0" noProof="0" dirty="0">
                <a:ln>
                  <a:noFill/>
                </a:ln>
                <a:solidFill>
                  <a:sysClr val="windowText" lastClr="000000"/>
                </a:solidFill>
                <a:effectLst/>
                <a:uLnTx/>
                <a:uFillTx/>
                <a:latin typeface="Calibri"/>
              </a:rPr>
              <a:t>, </a:t>
            </a:r>
            <a:r>
              <a:rPr kumimoji="0" lang="el-GR" sz="2100" b="0" i="0" u="sng" strike="noStrike" kern="1200" cap="none" spc="0" normalizeH="0" baseline="0" noProof="0" dirty="0">
                <a:ln>
                  <a:noFill/>
                </a:ln>
                <a:solidFill>
                  <a:sysClr val="windowText" lastClr="000000"/>
                </a:solidFill>
                <a:effectLst/>
                <a:uLnTx/>
                <a:uFillTx/>
                <a:latin typeface="Calibri"/>
              </a:rPr>
              <a:t>Ιδιωτικές Εταιρείες </a:t>
            </a:r>
            <a:r>
              <a:rPr kumimoji="0" lang="el-GR" sz="2100" b="0" i="0" u="none" strike="noStrike" kern="1200" cap="none" spc="0" normalizeH="0" baseline="0" noProof="0" dirty="0">
                <a:ln>
                  <a:noFill/>
                </a:ln>
                <a:solidFill>
                  <a:sysClr val="windowText" lastClr="000000"/>
                </a:solidFill>
                <a:effectLst/>
                <a:uLnTx/>
                <a:uFillTx/>
                <a:latin typeface="Calibri"/>
              </a:rPr>
              <a:t>και </a:t>
            </a:r>
            <a:r>
              <a:rPr kumimoji="0" lang="el-GR" sz="2100" b="0" i="0" u="sng" strike="noStrike" kern="1200" cap="none" spc="0" normalizeH="0" baseline="0" noProof="0" dirty="0">
                <a:ln>
                  <a:noFill/>
                </a:ln>
                <a:solidFill>
                  <a:sysClr val="windowText" lastClr="000000"/>
                </a:solidFill>
                <a:effectLst/>
                <a:uLnTx/>
                <a:uFillTx/>
                <a:latin typeface="Calibri"/>
              </a:rPr>
              <a:t>Μη Κυβερνητικούς </a:t>
            </a:r>
          </a:p>
          <a:p>
            <a:pPr marL="0" marR="0" lvl="0" indent="0" algn="l" defTabSz="914400" rtl="0" eaLnBrk="1" fontAlgn="auto" latinLnBrk="0" hangingPunct="1">
              <a:lnSpc>
                <a:spcPct val="100000"/>
              </a:lnSpc>
              <a:spcBef>
                <a:spcPct val="20000"/>
              </a:spcBef>
              <a:spcAft>
                <a:spcPts val="0"/>
              </a:spcAft>
              <a:buClrTx/>
              <a:buSzTx/>
              <a:buNone/>
              <a:tabLst/>
              <a:defRPr/>
            </a:pPr>
            <a:r>
              <a:rPr lang="el-GR" sz="2100" dirty="0">
                <a:solidFill>
                  <a:sysClr val="windowText" lastClr="000000"/>
                </a:solidFill>
                <a:latin typeface="Calibri"/>
              </a:rPr>
              <a:t>       </a:t>
            </a:r>
            <a:r>
              <a:rPr kumimoji="0" lang="el-GR" sz="2100" b="0" i="0" u="sng" strike="noStrike" kern="1200" cap="none" spc="0" normalizeH="0" baseline="0" noProof="0" dirty="0">
                <a:ln>
                  <a:noFill/>
                </a:ln>
                <a:solidFill>
                  <a:sysClr val="windowText" lastClr="000000"/>
                </a:solidFill>
                <a:effectLst/>
                <a:uLnTx/>
                <a:uFillTx/>
                <a:latin typeface="Calibri"/>
              </a:rPr>
              <a:t>Οργανισμούς</a:t>
            </a:r>
            <a:r>
              <a:rPr kumimoji="0" lang="el-GR" sz="2100" b="0" i="0" u="none" strike="noStrike" kern="1200" cap="none" spc="0" normalizeH="0" baseline="0" noProof="0" dirty="0">
                <a:ln>
                  <a:noFill/>
                </a:ln>
                <a:solidFill>
                  <a:sysClr val="windowText" lastClr="000000"/>
                </a:solidFill>
                <a:effectLst/>
                <a:uLnTx/>
                <a:uFillTx/>
                <a:latin typeface="Calibri"/>
              </a:rPr>
              <a:t> </a:t>
            </a:r>
            <a:r>
              <a:rPr lang="el-GR" sz="2100" dirty="0">
                <a:solidFill>
                  <a:sysClr val="windowText" lastClr="000000"/>
                </a:solidFill>
                <a:latin typeface="Calibri"/>
              </a:rPr>
              <a:t> </a:t>
            </a:r>
            <a:r>
              <a:rPr kumimoji="0" lang="el-GR" sz="2100" b="0" i="0" u="none" strike="noStrike" kern="1200" cap="none" spc="0" normalizeH="0" baseline="0" noProof="0" dirty="0">
                <a:ln>
                  <a:noFill/>
                </a:ln>
                <a:solidFill>
                  <a:sysClr val="windowText" lastClr="000000"/>
                </a:solidFill>
                <a:effectLst/>
                <a:uLnTx/>
                <a:uFillTx/>
                <a:latin typeface="Calibri"/>
              </a:rPr>
              <a:t>υποβάλλει αίτηση </a:t>
            </a:r>
            <a:r>
              <a:rPr kumimoji="0" lang="el-GR" sz="2100" b="0" i="0" u="sng" strike="noStrike" kern="1200" cap="none" spc="0" normalizeH="0" baseline="0" noProof="0" dirty="0">
                <a:ln>
                  <a:noFill/>
                </a:ln>
                <a:solidFill>
                  <a:sysClr val="windowText" lastClr="000000"/>
                </a:solidFill>
                <a:effectLst/>
                <a:uLnTx/>
                <a:uFillTx/>
                <a:latin typeface="Calibri"/>
              </a:rPr>
              <a:t>στον τομέα της Σχολικής Εκπαίδευσης</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100" b="0" i="0" u="sng" strike="noStrike" kern="1200" cap="none" spc="0" normalizeH="0" baseline="0" noProof="0" dirty="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9988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rgbClr val="0070C0"/>
                </a:solidFill>
                <a:latin typeface="Century Gothic" panose="020B0502020202020204" pitchFamily="34" charset="0"/>
              </a:rPr>
              <a:t>Συμπράξεις Συνεργασίας – Ρόλοι Οργανισμών σε μία Σύμπραξη (1/2)</a:t>
            </a:r>
            <a:endParaRPr lang="en-GB" sz="2700" dirty="0">
              <a:solidFill>
                <a:srgbClr val="0070C0"/>
              </a:solidFill>
              <a:latin typeface="Century Gothic" panose="020B0502020202020204" pitchFamily="34" charset="0"/>
            </a:endParaRPr>
          </a:p>
        </p:txBody>
      </p:sp>
      <p:sp>
        <p:nvSpPr>
          <p:cNvPr id="3" name="Content Placeholder 2"/>
          <p:cNvSpPr txBox="1">
            <a:spLocks/>
          </p:cNvSpPr>
          <p:nvPr/>
        </p:nvSpPr>
        <p:spPr>
          <a:xfrm>
            <a:off x="53752" y="1484784"/>
            <a:ext cx="9036496"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400" b="1" i="0" u="none" strike="noStrike" kern="1200" cap="none" spc="0" normalizeH="0" baseline="0" noProof="0" dirty="0">
                <a:ln>
                  <a:noFill/>
                </a:ln>
                <a:solidFill>
                  <a:sysClr val="windowText" lastClr="000000"/>
                </a:solidFill>
                <a:effectLst/>
                <a:uLnTx/>
                <a:uFillTx/>
                <a:latin typeface="Calibri"/>
                <a:ea typeface="+mn-ea"/>
                <a:cs typeface="+mn-cs"/>
              </a:rPr>
              <a:t>Οι συμμετέχοντες οργανισμοί σε μία Σύμπραξη Συνεργασίας μπορούν να έχουν έναν από τους ακόλουθους ρόλους:</a:t>
            </a: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Συντονιστής - Εταίρος</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l-GR" sz="1900" dirty="0">
                <a:solidFill>
                  <a:sysClr val="windowText" lastClr="000000"/>
                </a:solidFill>
                <a:latin typeface="Calibri"/>
              </a:rPr>
              <a:t>Πρέπει</a:t>
            </a:r>
            <a:r>
              <a:rPr kumimoji="0" lang="el-GR" sz="1900" b="0" i="0" u="none" strike="noStrike" kern="1200" cap="none" spc="0" normalizeH="0" baseline="0" noProof="0" dirty="0">
                <a:ln>
                  <a:noFill/>
                </a:ln>
                <a:solidFill>
                  <a:sysClr val="windowText" lastClr="000000"/>
                </a:solidFill>
                <a:effectLst/>
                <a:uLnTx/>
                <a:uFillTx/>
                <a:latin typeface="Calibri"/>
                <a:ea typeface="+mn-ea"/>
                <a:cs typeface="+mn-cs"/>
              </a:rPr>
              <a:t> να προέρχεται </a:t>
            </a:r>
            <a:r>
              <a:rPr kumimoji="0" lang="el-GR" sz="1900" b="0" i="0" u="sng" strike="noStrike" kern="1200" cap="none" spc="0" normalizeH="0" baseline="0" noProof="0" dirty="0">
                <a:ln>
                  <a:noFill/>
                </a:ln>
                <a:solidFill>
                  <a:sysClr val="windowText" lastClr="000000"/>
                </a:solidFill>
                <a:effectLst/>
                <a:uLnTx/>
                <a:uFillTx/>
                <a:latin typeface="Calibri"/>
                <a:ea typeface="+mn-ea"/>
                <a:cs typeface="+mn-cs"/>
              </a:rPr>
              <a:t>από Χώρα του Προγράμματος</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900" b="0" i="0" u="none" strike="noStrike" kern="1200" cap="none" spc="0" normalizeH="0" baseline="0" noProof="0" dirty="0">
                <a:ln>
                  <a:noFill/>
                </a:ln>
                <a:solidFill>
                  <a:sysClr val="windowText" lastClr="000000"/>
                </a:solidFill>
                <a:effectLst/>
                <a:uLnTx/>
                <a:uFillTx/>
                <a:latin typeface="Calibri"/>
                <a:ea typeface="+mn-ea"/>
                <a:cs typeface="+mn-cs"/>
              </a:rPr>
              <a:t>Υποβάλλει την αίτηση εκ μέρους όλων των οργανισμών της Κοινοπραξίας στην Εθνική Υπηρεσία της χώρας του</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200" b="0" i="0" u="sng" strike="noStrike" kern="1200" cap="none" spc="0" normalizeH="0" baseline="0" noProof="0" dirty="0">
                <a:ln>
                  <a:noFill/>
                </a:ln>
                <a:solidFill>
                  <a:sysClr val="windowText" lastClr="000000"/>
                </a:solidFill>
                <a:effectLst/>
                <a:uLnTx/>
                <a:uFillTx/>
                <a:latin typeface="Calibri"/>
                <a:ea typeface="+mn-ea"/>
                <a:cs typeface="+mn-cs"/>
              </a:rPr>
              <a:t>Συμμετέχων - Εταίρος</a:t>
            </a:r>
            <a:r>
              <a:rPr kumimoji="0" lang="el-GR" sz="2200" b="0"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900" b="0" i="0" u="none" strike="noStrike" kern="1200" cap="none" spc="0" normalizeH="0" baseline="0" noProof="0" dirty="0">
                <a:ln>
                  <a:noFill/>
                </a:ln>
                <a:solidFill>
                  <a:sysClr val="windowText" lastClr="000000"/>
                </a:solidFill>
                <a:effectLst/>
                <a:uLnTx/>
                <a:uFillTx/>
                <a:latin typeface="Calibri"/>
                <a:ea typeface="+mn-ea"/>
                <a:cs typeface="+mn-cs"/>
              </a:rPr>
              <a:t>Μπορεί να προέρχεται </a:t>
            </a:r>
            <a:r>
              <a:rPr kumimoji="0" lang="el-GR" sz="1900" b="0" i="0" u="sng" strike="noStrike" kern="1200" cap="none" spc="0" normalizeH="0" baseline="0" noProof="0" dirty="0">
                <a:ln>
                  <a:noFill/>
                </a:ln>
                <a:solidFill>
                  <a:sysClr val="windowText" lastClr="000000"/>
                </a:solidFill>
                <a:effectLst/>
                <a:uLnTx/>
                <a:uFillTx/>
                <a:latin typeface="Calibri"/>
                <a:ea typeface="+mn-ea"/>
                <a:cs typeface="+mn-cs"/>
              </a:rPr>
              <a:t>είτε από Χώρα του Προγράμματος είτε από Χώρα – Εταίρο</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900" b="0" i="0" u="none" strike="noStrike" kern="1200" cap="none" spc="0" normalizeH="0" baseline="0" noProof="0" dirty="0">
                <a:ln>
                  <a:noFill/>
                </a:ln>
                <a:solidFill>
                  <a:sysClr val="windowText" lastClr="000000"/>
                </a:solidFill>
                <a:effectLst/>
                <a:uLnTx/>
                <a:uFillTx/>
                <a:latin typeface="Calibri"/>
                <a:ea typeface="+mn-ea"/>
                <a:cs typeface="+mn-cs"/>
              </a:rPr>
              <a:t>Συνεργάζεται με τον αιτούντα οργανισμό για την υλοποίηση των στόχων του </a:t>
            </a:r>
          </a:p>
          <a:p>
            <a:pPr marL="0" marR="0" lvl="0" indent="0" algn="l" defTabSz="914400" rtl="0" eaLnBrk="1" fontAlgn="auto" latinLnBrk="0" hangingPunct="1">
              <a:lnSpc>
                <a:spcPct val="100000"/>
              </a:lnSpc>
              <a:spcBef>
                <a:spcPct val="20000"/>
              </a:spcBef>
              <a:spcAft>
                <a:spcPts val="0"/>
              </a:spcAft>
              <a:buClrTx/>
              <a:buSzTx/>
              <a:buNone/>
              <a:tabLst/>
              <a:defRPr/>
            </a:pPr>
            <a:r>
              <a:rPr lang="el-GR" sz="1900" noProof="0" dirty="0">
                <a:solidFill>
                  <a:sysClr val="windowText" lastClr="000000"/>
                </a:solidFill>
                <a:latin typeface="Calibri"/>
              </a:rPr>
              <a:t>       </a:t>
            </a:r>
            <a:r>
              <a:rPr kumimoji="0" lang="el-GR" sz="1900" b="0" i="0" u="none" strike="noStrike" kern="1200" cap="none" spc="0" normalizeH="0" baseline="0" noProof="0" dirty="0">
                <a:ln>
                  <a:noFill/>
                </a:ln>
                <a:solidFill>
                  <a:sysClr val="windowText" lastClr="000000"/>
                </a:solidFill>
                <a:effectLst/>
                <a:uLnTx/>
                <a:uFillTx/>
                <a:latin typeface="Calibri"/>
                <a:ea typeface="+mn-ea"/>
                <a:cs typeface="+mn-cs"/>
              </a:rPr>
              <a:t>Σχεδίου</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900" b="0" i="0" u="none" strike="noStrike" kern="1200" cap="none" spc="0" normalizeH="0" baseline="0" noProof="0" dirty="0">
                <a:ln>
                  <a:noFill/>
                </a:ln>
                <a:solidFill>
                  <a:sysClr val="windowText" lastClr="000000"/>
                </a:solidFill>
                <a:effectLst/>
                <a:uLnTx/>
                <a:uFillTx/>
                <a:latin typeface="Calibri"/>
                <a:ea typeface="+mn-ea"/>
                <a:cs typeface="+mn-cs"/>
              </a:rPr>
              <a:t>Εξουσιοδοτεί τον συντονιστή οργανισμό να δρα εξ’ ονόματός του</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8548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Συμπράξεις Συνεργασίας – Ρόλοι Οργανισμών σε μία Σύμπραξη (2/2)</a:t>
            </a:r>
            <a:endParaRPr lang="en-GB" sz="2700" b="1" dirty="0">
              <a:solidFill>
                <a:srgbClr val="0070C0"/>
              </a:solidFill>
              <a:latin typeface="Century Gothic" panose="020B0502020202020204" pitchFamily="34" charset="0"/>
            </a:endParaRPr>
          </a:p>
        </p:txBody>
      </p:sp>
      <p:sp>
        <p:nvSpPr>
          <p:cNvPr id="3" name="Content Placeholder 2"/>
          <p:cNvSpPr txBox="1">
            <a:spLocks/>
          </p:cNvSpPr>
          <p:nvPr/>
        </p:nvSpPr>
        <p:spPr>
          <a:xfrm>
            <a:off x="107504" y="1412776"/>
            <a:ext cx="8763000" cy="48006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sz="2800" b="1" dirty="0"/>
              <a:t>Εκτός των χρηματοδοτούμενων εταίρων, σε μία Κοινοπραξία μπορούν να υπάρχουν και οι:</a:t>
            </a:r>
            <a:endParaRPr lang="el-GR" sz="2800" dirty="0"/>
          </a:p>
          <a:p>
            <a:pPr marL="0" indent="0">
              <a:buFont typeface="Arial" panose="020B0604020202020204" pitchFamily="34" charset="0"/>
              <a:buNone/>
            </a:pPr>
            <a:endParaRPr lang="el-GR" sz="2400" dirty="0"/>
          </a:p>
          <a:p>
            <a:pPr>
              <a:buFont typeface="Wingdings" panose="05000000000000000000" pitchFamily="2" charset="2"/>
              <a:buChar char="§"/>
            </a:pPr>
            <a:r>
              <a:rPr lang="el-GR" sz="2600" u="sng" dirty="0"/>
              <a:t>Συνδεδεμένοι Εταίροι</a:t>
            </a:r>
            <a:r>
              <a:rPr lang="el-GR" sz="2600" dirty="0"/>
              <a:t>:</a:t>
            </a:r>
          </a:p>
          <a:p>
            <a:pPr marL="0" indent="0">
              <a:buFont typeface="Arial" panose="020B0604020202020204" pitchFamily="34" charset="0"/>
              <a:buNone/>
            </a:pPr>
            <a:endParaRPr lang="el-GR" sz="2000" dirty="0"/>
          </a:p>
          <a:p>
            <a:pPr>
              <a:buFont typeface="Wingdings" panose="05000000000000000000" pitchFamily="2" charset="2"/>
              <a:buChar char="ü"/>
            </a:pPr>
            <a:r>
              <a:rPr lang="el-GR" sz="2300" dirty="0"/>
              <a:t>Προέρχονται </a:t>
            </a:r>
            <a:r>
              <a:rPr lang="el-GR" sz="2300" u="sng" dirty="0"/>
              <a:t>είτε από τον δημόσιο είτε από τον ιδιωτικό τομέα</a:t>
            </a:r>
          </a:p>
          <a:p>
            <a:pPr>
              <a:buFont typeface="Wingdings" panose="05000000000000000000" pitchFamily="2" charset="2"/>
              <a:buChar char="ü"/>
            </a:pPr>
            <a:r>
              <a:rPr lang="el-GR" sz="2300" u="sng" dirty="0"/>
              <a:t>Δε λαμβάνουν επιχορήγηση </a:t>
            </a:r>
            <a:r>
              <a:rPr lang="el-GR" sz="2300" dirty="0"/>
              <a:t>από το Πρόγραμμα </a:t>
            </a:r>
          </a:p>
          <a:p>
            <a:pPr>
              <a:buFont typeface="Wingdings" panose="05000000000000000000" pitchFamily="2" charset="2"/>
              <a:buChar char="ü"/>
            </a:pPr>
            <a:r>
              <a:rPr lang="el-GR" sz="2300" dirty="0"/>
              <a:t>Συμβάλλουν στην:</a:t>
            </a:r>
          </a:p>
          <a:p>
            <a:pPr>
              <a:buFont typeface="Wingdings" panose="05000000000000000000" pitchFamily="2" charset="2"/>
              <a:buChar char="Ø"/>
            </a:pPr>
            <a:r>
              <a:rPr lang="el-GR" sz="2100" dirty="0"/>
              <a:t>Υλοποίηση συγκεκριμένων στόχων/δραστηριοτήτων του Σχεδίου</a:t>
            </a:r>
          </a:p>
          <a:p>
            <a:pPr>
              <a:buFont typeface="Wingdings" panose="05000000000000000000" pitchFamily="2" charset="2"/>
              <a:buChar char="Ø"/>
            </a:pPr>
            <a:r>
              <a:rPr lang="el-GR" sz="2100" dirty="0"/>
              <a:t>Προώθηση και Βιωσιμότητα του Σχεδίου</a:t>
            </a:r>
          </a:p>
          <a:p>
            <a:pPr>
              <a:buFont typeface="Wingdings" panose="05000000000000000000" pitchFamily="2" charset="2"/>
              <a:buChar char="ü"/>
            </a:pPr>
            <a:r>
              <a:rPr lang="el-GR" sz="2300" dirty="0"/>
              <a:t>Η συμμετοχή τους είναι </a:t>
            </a:r>
            <a:r>
              <a:rPr lang="el-GR" sz="2300" u="sng" dirty="0"/>
              <a:t>προαιρετική</a:t>
            </a:r>
          </a:p>
          <a:p>
            <a:pPr marL="0" indent="0">
              <a:buFont typeface="Arial" panose="020B0604020202020204" pitchFamily="34" charset="0"/>
              <a:buNone/>
            </a:pPr>
            <a:endParaRPr lang="el-GR" sz="2100" dirty="0"/>
          </a:p>
          <a:p>
            <a:pPr marL="0" indent="0">
              <a:buFont typeface="Arial" panose="020B0604020202020204" pitchFamily="34" charset="0"/>
              <a:buNone/>
            </a:pPr>
            <a:endParaRPr lang="el-GR" sz="1800" dirty="0"/>
          </a:p>
          <a:p>
            <a:pPr marL="0" indent="0" algn="just">
              <a:buFont typeface="Arial" panose="020B0604020202020204" pitchFamily="34" charset="0"/>
              <a:buNone/>
            </a:pPr>
            <a:r>
              <a:rPr lang="el-GR" sz="2600" i="1" dirty="0"/>
              <a:t>!!! Αναλόγως των προτεραιοτήτων και στόχων ενός Σχεδίου, πρέπει να </a:t>
            </a:r>
          </a:p>
          <a:p>
            <a:pPr marL="0" indent="0" algn="just">
              <a:buFont typeface="Arial" panose="020B0604020202020204" pitchFamily="34" charset="0"/>
              <a:buNone/>
            </a:pPr>
            <a:r>
              <a:rPr lang="el-GR" sz="2600" i="1" dirty="0"/>
              <a:t>επιλέγονται οι πιο κατάλληλοι και με αποκλίσεις μεταξύ τους εταίροι, ούτως </a:t>
            </a:r>
          </a:p>
          <a:p>
            <a:pPr marL="0" indent="0" algn="just">
              <a:buFont typeface="Arial" panose="020B0604020202020204" pitchFamily="34" charset="0"/>
              <a:buNone/>
            </a:pPr>
            <a:r>
              <a:rPr lang="el-GR" sz="2600" i="1" dirty="0"/>
              <a:t>ώστε να επωφεληθούν από τις διαφορετικές τους εμπειρίες, τα διαφορετικά </a:t>
            </a:r>
          </a:p>
          <a:p>
            <a:pPr marL="0" indent="0" algn="just">
              <a:buFont typeface="Arial" panose="020B0604020202020204" pitchFamily="34" charset="0"/>
              <a:buNone/>
            </a:pPr>
            <a:r>
              <a:rPr lang="el-GR" sz="2600" i="1" dirty="0"/>
              <a:t>τους προφίλ και την εξειδίκευσή τους, αλλά και προκειμένου να αναπτύξουν </a:t>
            </a:r>
          </a:p>
          <a:p>
            <a:pPr marL="0" indent="0" algn="just">
              <a:buFont typeface="Arial" panose="020B0604020202020204" pitchFamily="34" charset="0"/>
              <a:buNone/>
            </a:pPr>
            <a:r>
              <a:rPr lang="el-GR" sz="2600" i="1" dirty="0"/>
              <a:t>συναφή και ποιοτικά αποτελέσματα.</a:t>
            </a:r>
          </a:p>
          <a:p>
            <a:pPr marL="0" indent="0">
              <a:buFont typeface="Arial" panose="020B0604020202020204" pitchFamily="34" charset="0"/>
              <a:buNone/>
            </a:pPr>
            <a:endParaRPr lang="el-GR" sz="2200" i="1" dirty="0"/>
          </a:p>
          <a:p>
            <a:pPr marL="0" indent="0">
              <a:buFont typeface="Arial" panose="020B0604020202020204" pitchFamily="34" charset="0"/>
              <a:buNone/>
            </a:pPr>
            <a:endParaRPr lang="el-GR" sz="2000" dirty="0"/>
          </a:p>
          <a:p>
            <a:pPr marL="0" indent="0">
              <a:buFont typeface="Arial" panose="020B0604020202020204" pitchFamily="34" charset="0"/>
              <a:buNone/>
            </a:pPr>
            <a:endParaRPr lang="en-US" sz="1000" dirty="0"/>
          </a:p>
          <a:p>
            <a:pPr marL="0" indent="0">
              <a:buFont typeface="Arial" panose="020B0604020202020204" pitchFamily="34" charset="0"/>
              <a:buNone/>
            </a:pPr>
            <a:endParaRPr lang="el-GR" sz="2000" dirty="0"/>
          </a:p>
          <a:p>
            <a:pPr marL="0" indent="0">
              <a:buFont typeface="Arial" panose="020B0604020202020204" pitchFamily="34" charset="0"/>
              <a:buNone/>
            </a:pPr>
            <a:endParaRPr lang="el-GR" sz="2000" dirty="0">
              <a:latin typeface="Century Gothic" panose="020B0502020202020204" pitchFamily="34" charset="0"/>
            </a:endParaRPr>
          </a:p>
          <a:p>
            <a:pPr marL="0" indent="0">
              <a:buFont typeface="Arial" panose="020B0604020202020204" pitchFamily="34" charset="0"/>
              <a:buNone/>
            </a:pPr>
            <a:endParaRPr lang="en-GB" sz="2000" dirty="0"/>
          </a:p>
          <a:p>
            <a:pPr marL="0" indent="0">
              <a:buFont typeface="Arial" panose="020B0604020202020204" pitchFamily="34" charset="0"/>
              <a:buNone/>
            </a:pPr>
            <a:endParaRPr lang="el-GR" sz="2000" dirty="0"/>
          </a:p>
          <a:p>
            <a:pPr marL="0" indent="0">
              <a:buFont typeface="Arial" panose="020B0604020202020204" pitchFamily="34" charset="0"/>
              <a:buNone/>
            </a:pPr>
            <a:endParaRPr lang="el-GR" sz="2000" dirty="0">
              <a:latin typeface="Century Gothic" panose="020B0502020202020204" pitchFamily="34" charset="0"/>
            </a:endParaRPr>
          </a:p>
        </p:txBody>
      </p:sp>
    </p:spTree>
    <p:extLst>
      <p:ext uri="{BB962C8B-B14F-4D97-AF65-F5344CB8AC3E}">
        <p14:creationId xmlns:p14="http://schemas.microsoft.com/office/powerpoint/2010/main" val="374955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
            <a:ext cx="7086600"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600" b="1" i="0" u="none" strike="noStrike" kern="0" cap="none" spc="0" normalizeH="0" baseline="0" noProof="0" dirty="0">
                <a:ln>
                  <a:noFill/>
                </a:ln>
                <a:solidFill>
                  <a:srgbClr val="0070C0"/>
                </a:solidFill>
                <a:effectLst/>
                <a:uLnTx/>
                <a:uFillTx/>
                <a:latin typeface="Century Gothic" panose="020B0502020202020204" pitchFamily="34" charset="0"/>
              </a:rPr>
              <a:t>Συμπράξεις Συνεργασίας - Αρμοδιότητες εταίρων που χρηματοδοτούνται</a:t>
            </a:r>
            <a:endParaRPr kumimoji="0" lang="en-US" sz="2600" b="0" i="0" u="none" strike="noStrike" kern="0" cap="none" spc="0" normalizeH="0" baseline="0" noProof="0" dirty="0">
              <a:ln>
                <a:noFill/>
              </a:ln>
              <a:solidFill>
                <a:prstClr val="black"/>
              </a:solidFill>
              <a:effectLst/>
              <a:uLnTx/>
              <a:uFillTx/>
            </a:endParaRPr>
          </a:p>
        </p:txBody>
      </p:sp>
      <p:sp>
        <p:nvSpPr>
          <p:cNvPr id="3" name="Content Placeholder 4"/>
          <p:cNvSpPr txBox="1">
            <a:spLocks/>
          </p:cNvSpPr>
          <p:nvPr/>
        </p:nvSpPr>
        <p:spPr>
          <a:xfrm>
            <a:off x="107504" y="1268760"/>
            <a:ext cx="8640960" cy="5832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Αρμοδιότητες Συντονιστή:</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1" i="0" u="none" strike="noStrike" kern="1200" cap="none" spc="0" normalizeH="0" baseline="0" noProof="0" dirty="0">
              <a:ln>
                <a:noFill/>
              </a:ln>
              <a:solidFill>
                <a:srgbClr val="0B93E7"/>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Συντονίζει την προετοιμασία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Εμπλέκει τους εταίρους στη συγγραφή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Υποβάλλει την αίτηση στην Ε.Υ. της χώρας του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Παρακολουθεί/συντονίζει την υλοποίηση του Σχεδίου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Υποβάλλει ενδιάμεσες/τελικές εκθέσεις</a:t>
            </a: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Αρμοδιότητες</a:t>
            </a:r>
            <a:r>
              <a:rPr kumimoji="0" lang="en-GB" sz="20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λοιπών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Συμβάλλουν στο σχεδιασμό/προετοιμασία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Εξουσιοδοτούν τον συντονιστή να δρα εξ’ ονόματός τους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Συμβάλλουν ενεργά στην υλοποίηση των αποτελεσμάτων και στη διάδοση </a:t>
            </a:r>
          </a:p>
          <a:p>
            <a:pPr marL="0" marR="0" lvl="0" indent="0" algn="l" defTabSz="914400" rtl="0" eaLnBrk="1" fontAlgn="auto" latinLnBrk="0" hangingPunct="1">
              <a:lnSpc>
                <a:spcPct val="110000"/>
              </a:lnSpc>
              <a:spcBef>
                <a:spcPct val="20000"/>
              </a:spcBef>
              <a:spcAft>
                <a:spcPts val="0"/>
              </a:spcAft>
              <a:buClrTx/>
              <a:buSzTx/>
              <a:buNone/>
              <a:tabLst/>
              <a:defRPr/>
            </a:pPr>
            <a:r>
              <a:rPr lang="el-GR" sz="1800" dirty="0">
                <a:solidFill>
                  <a:sysClr val="windowText" lastClr="000000"/>
                </a:solidFill>
                <a:latin typeface="Calibri"/>
              </a:rPr>
              <a:t>       </a:t>
            </a: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του σχεδίου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Συμβάλλουν στην ετοιμασία των ενδιάμεσων εκθέσεων/της τελικής έκθεσης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3057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3005" y="22109"/>
            <a:ext cx="8064896" cy="847232"/>
          </a:xfrm>
          <a:prstGeom prst="rect">
            <a:avLst/>
          </a:prstGeom>
        </p:spPr>
        <p:txBody>
          <a:bodyPr vert="horz" lIns="91440" tIns="45720" rIns="91440" bIns="45720" rtlCol="0" anchor="ctr">
            <a:noAutofit/>
          </a:bodyPr>
          <a:lstStyle/>
          <a:p>
            <a:pPr algn="ctr">
              <a:spcBef>
                <a:spcPct val="0"/>
              </a:spcBef>
              <a:defRPr/>
            </a:pPr>
            <a:r>
              <a:rPr lang="el-GR" sz="2700" b="1" dirty="0">
                <a:solidFill>
                  <a:srgbClr val="0070C0"/>
                </a:solidFill>
                <a:latin typeface="Century Gothic" panose="020B0502020202020204" pitchFamily="34" charset="0"/>
                <a:ea typeface="+mj-ea"/>
                <a:cs typeface="+mj-cs"/>
              </a:rPr>
              <a:t>ΠΕΡΙΕΧΟΜΕΝΑ</a:t>
            </a:r>
            <a:endParaRPr lang="en-GB" sz="2700" b="1" dirty="0">
              <a:solidFill>
                <a:srgbClr val="0070C0"/>
              </a:solidFill>
              <a:latin typeface="Century Gothic" panose="020B0502020202020204" pitchFamily="34" charset="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9512" y="907886"/>
            <a:ext cx="8631882" cy="6278642"/>
          </a:xfrm>
          <a:prstGeom prst="rect">
            <a:avLst/>
          </a:prstGeom>
          <a:noFill/>
        </p:spPr>
        <p:txBody>
          <a:bodyPr wrap="square" rtlCol="0">
            <a:spAutoFit/>
          </a:bodyPr>
          <a:lstStyle/>
          <a:p>
            <a:pPr marL="342900" indent="-342900">
              <a:buFont typeface="Wingdings" panose="05000000000000000000" pitchFamily="2" charset="2"/>
              <a:buChar char="q"/>
            </a:pPr>
            <a:r>
              <a:rPr lang="el-GR" sz="2200" b="1" i="1" dirty="0"/>
              <a:t>Βασικές </a:t>
            </a:r>
            <a:r>
              <a:rPr lang="el-GR" sz="2200" b="1" i="1" u="sng" dirty="0"/>
              <a:t>Πληροφορίες </a:t>
            </a:r>
            <a:r>
              <a:rPr lang="el-GR" sz="2200" b="1" u="sng" dirty="0"/>
              <a:t>για το Νέο Πρόγραμμα</a:t>
            </a:r>
          </a:p>
          <a:p>
            <a:pPr marL="342900" indent="-342900">
              <a:buFont typeface="Wingdings" panose="05000000000000000000" pitchFamily="2" charset="2"/>
              <a:buChar char="q"/>
            </a:pPr>
            <a:endParaRPr lang="el-GR" sz="2200" b="1" dirty="0"/>
          </a:p>
          <a:p>
            <a:pPr marL="342900" indent="-342900">
              <a:buFont typeface="Wingdings" panose="05000000000000000000" pitchFamily="2" charset="2"/>
              <a:buChar char="q"/>
            </a:pPr>
            <a:r>
              <a:rPr lang="el-GR" sz="2200" b="1" i="1" dirty="0"/>
              <a:t>Βασικές </a:t>
            </a:r>
            <a:r>
              <a:rPr lang="el-GR" sz="2200" b="1" i="1" u="sng" dirty="0"/>
              <a:t>Πληροφορίες </a:t>
            </a:r>
            <a:r>
              <a:rPr lang="el-GR" sz="2200" b="1" u="sng" dirty="0"/>
              <a:t>για τη Δράση</a:t>
            </a:r>
            <a:r>
              <a:rPr lang="en-GB" sz="2200" b="1" dirty="0"/>
              <a:t>-</a:t>
            </a:r>
            <a:r>
              <a:rPr lang="el-GR" sz="2200" b="1" dirty="0"/>
              <a:t>Πρόσκληση 2021</a:t>
            </a:r>
            <a:endParaRPr lang="en-US" sz="2200" b="1" dirty="0"/>
          </a:p>
          <a:p>
            <a:endParaRPr lang="en-US" sz="2200" b="1" i="1" u="sng" dirty="0"/>
          </a:p>
          <a:p>
            <a:pPr marL="342900" indent="-342900">
              <a:buFont typeface="Wingdings" panose="05000000000000000000" pitchFamily="2" charset="2"/>
              <a:buChar char="q"/>
            </a:pPr>
            <a:r>
              <a:rPr lang="el-GR" sz="2200" b="1" i="1" u="sng" dirty="0"/>
              <a:t>Τεχνικές Οδηγίες</a:t>
            </a:r>
            <a:r>
              <a:rPr lang="el-GR" sz="2200" b="1" i="1" dirty="0"/>
              <a:t> </a:t>
            </a:r>
            <a:r>
              <a:rPr lang="el-GR" sz="2200" b="1" dirty="0"/>
              <a:t>για</a:t>
            </a:r>
            <a:r>
              <a:rPr lang="en-US" sz="2200" b="1" dirty="0"/>
              <a:t>:</a:t>
            </a:r>
          </a:p>
          <a:p>
            <a:pPr marL="342900" indent="-342900">
              <a:buFont typeface="Wingdings" panose="05000000000000000000" pitchFamily="2" charset="2"/>
              <a:buChar char="§"/>
            </a:pPr>
            <a:r>
              <a:rPr lang="el-GR" sz="2200" b="1" dirty="0"/>
              <a:t>Απόκτηση </a:t>
            </a:r>
            <a:r>
              <a:rPr lang="en-US" sz="2200" b="1" dirty="0"/>
              <a:t>OID</a:t>
            </a:r>
          </a:p>
          <a:p>
            <a:pPr marL="342900" indent="-342900">
              <a:buFont typeface="Wingdings" panose="05000000000000000000" pitchFamily="2" charset="2"/>
              <a:buChar char="§"/>
            </a:pPr>
            <a:r>
              <a:rPr lang="el-GR" sz="2200" b="1" dirty="0"/>
              <a:t>Συμπλήρωση και Υποβολή Διαδικτυακής Αίτησης</a:t>
            </a:r>
          </a:p>
          <a:p>
            <a:endParaRPr lang="en-US" sz="2200" b="1" dirty="0"/>
          </a:p>
          <a:p>
            <a:pPr marL="342900" indent="-342900">
              <a:buFont typeface="Wingdings" panose="05000000000000000000" pitchFamily="2" charset="2"/>
              <a:buChar char="q"/>
            </a:pPr>
            <a:r>
              <a:rPr lang="el-GR" sz="2200" b="1" dirty="0"/>
              <a:t>Οδηγίες για τη </a:t>
            </a:r>
            <a:r>
              <a:rPr lang="el-GR" sz="2200" b="1" i="1" u="sng" dirty="0"/>
              <a:t>Συγγραφή</a:t>
            </a:r>
            <a:r>
              <a:rPr lang="el-GR" sz="2200" b="1" dirty="0"/>
              <a:t> της Αίτησης – Ανάλυση περιεχομένου</a:t>
            </a:r>
            <a:endParaRPr lang="en-US" sz="2200" b="1" dirty="0"/>
          </a:p>
          <a:p>
            <a:pPr marL="342900" indent="-342900">
              <a:buFont typeface="Wingdings" panose="05000000000000000000" pitchFamily="2" charset="2"/>
              <a:buChar char="q"/>
            </a:pPr>
            <a:endParaRPr lang="en-US" sz="2200" b="1" i="1" u="sng" dirty="0"/>
          </a:p>
          <a:p>
            <a:pPr marL="342900" indent="-342900">
              <a:buFont typeface="Wingdings" panose="05000000000000000000" pitchFamily="2" charset="2"/>
              <a:buChar char="q"/>
            </a:pPr>
            <a:r>
              <a:rPr lang="el-GR" sz="2200" b="1" i="1" u="sng" dirty="0"/>
              <a:t>Αξιολόγηση</a:t>
            </a:r>
            <a:r>
              <a:rPr lang="el-GR" sz="2200" b="1" dirty="0"/>
              <a:t> σχεδίων</a:t>
            </a:r>
          </a:p>
          <a:p>
            <a:pPr marL="342900" indent="-342900">
              <a:buFont typeface="Wingdings" panose="05000000000000000000" pitchFamily="2" charset="2"/>
              <a:buChar char="q"/>
            </a:pPr>
            <a:endParaRPr lang="el-GR" sz="2200" b="1" dirty="0"/>
          </a:p>
          <a:p>
            <a:pPr marL="342900" indent="-342900">
              <a:buFont typeface="Wingdings" panose="05000000000000000000" pitchFamily="2" charset="2"/>
              <a:buChar char="q"/>
            </a:pPr>
            <a:r>
              <a:rPr lang="el-GR" sz="2200" b="1" i="1" u="sng" dirty="0"/>
              <a:t>Χρήσιμες Συμβουλές</a:t>
            </a:r>
          </a:p>
          <a:p>
            <a:pPr marL="342900" indent="-342900">
              <a:buFont typeface="Wingdings" panose="05000000000000000000" pitchFamily="2" charset="2"/>
              <a:buChar char="q"/>
            </a:pPr>
            <a:endParaRPr lang="el-GR" sz="2200" b="1" i="1" u="sng" dirty="0"/>
          </a:p>
          <a:p>
            <a:pPr marL="342900" indent="-342900">
              <a:buFont typeface="Wingdings" panose="05000000000000000000" pitchFamily="2" charset="2"/>
              <a:buChar char="q"/>
            </a:pPr>
            <a:r>
              <a:rPr lang="el-GR" sz="2200" b="1" i="1" u="sng" dirty="0"/>
              <a:t>Στοιχεία επικοινωνίας</a:t>
            </a:r>
            <a:r>
              <a:rPr lang="el-GR" sz="2200" b="1" i="1" dirty="0"/>
              <a:t> λειτουργών ΙΔΕΠ</a:t>
            </a:r>
            <a:endParaRPr lang="en-US" sz="2200" b="1" i="1" dirty="0"/>
          </a:p>
          <a:p>
            <a:endParaRPr lang="en-US" sz="2400" dirty="0"/>
          </a:p>
          <a:p>
            <a:endParaRPr lang="en-US" sz="2400" dirty="0"/>
          </a:p>
          <a:p>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604" y="1052736"/>
            <a:ext cx="1472952" cy="147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Συνεργασίας – Σύνθεση Κοινοπραξίας</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107504" y="1556792"/>
            <a:ext cx="8845996"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Στις Συμπράξεις Συνεργασίας πρέπει να περιλαμβάνονται:</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400" b="0" i="0" u="none" strike="noStrike" kern="1200" cap="none" spc="0" normalizeH="0" baseline="0" noProof="0" dirty="0">
                <a:ln>
                  <a:noFill/>
                </a:ln>
                <a:solidFill>
                  <a:sysClr val="windowText" lastClr="000000"/>
                </a:solidFill>
                <a:effectLst/>
                <a:uLnTx/>
                <a:uFillTx/>
                <a:latin typeface="Calibri"/>
                <a:ea typeface="+mn-ea"/>
                <a:cs typeface="+mn-cs"/>
              </a:rPr>
              <a:t>Τουλάχιστον </a:t>
            </a:r>
            <a:r>
              <a:rPr kumimoji="0" lang="el-GR" sz="2400" b="0" i="0" u="sng" strike="noStrike" kern="1200" cap="none" spc="0" normalizeH="0" baseline="0" noProof="0" dirty="0">
                <a:ln>
                  <a:noFill/>
                </a:ln>
                <a:solidFill>
                  <a:sysClr val="windowText" lastClr="000000"/>
                </a:solidFill>
                <a:effectLst/>
                <a:uLnTx/>
                <a:uFillTx/>
                <a:latin typeface="Calibri"/>
                <a:ea typeface="+mn-ea"/>
                <a:cs typeface="+mn-cs"/>
              </a:rPr>
              <a:t>τρεις οργανισμοί</a:t>
            </a:r>
            <a:r>
              <a:rPr kumimoji="0" lang="el-GR" sz="2400" b="0" i="0" u="none" strike="noStrike" kern="1200" cap="none" spc="0" normalizeH="0" baseline="0" noProof="0" dirty="0">
                <a:ln>
                  <a:noFill/>
                </a:ln>
                <a:solidFill>
                  <a:sysClr val="windowText" lastClr="000000"/>
                </a:solidFill>
                <a:effectLst/>
                <a:uLnTx/>
                <a:uFillTx/>
                <a:latin typeface="Calibri"/>
                <a:ea typeface="+mn-ea"/>
                <a:cs typeface="+mn-cs"/>
              </a:rPr>
              <a:t> από </a:t>
            </a:r>
            <a:r>
              <a:rPr kumimoji="0" lang="el-GR" sz="2400" b="0" i="0" u="sng" strike="noStrike" kern="1200" cap="none" spc="0" normalizeH="0" baseline="0" noProof="0" dirty="0">
                <a:ln>
                  <a:noFill/>
                </a:ln>
                <a:solidFill>
                  <a:sysClr val="windowText" lastClr="000000"/>
                </a:solidFill>
                <a:effectLst/>
                <a:uLnTx/>
                <a:uFillTx/>
                <a:latin typeface="Calibri"/>
                <a:ea typeface="+mn-ea"/>
                <a:cs typeface="+mn-cs"/>
              </a:rPr>
              <a:t>τρεις διαφορετικές </a:t>
            </a: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400" b="0" i="0" u="sng" strike="noStrike" kern="1200" cap="none" spc="0" normalizeH="0" baseline="0" noProof="0" dirty="0">
                <a:ln>
                  <a:noFill/>
                </a:ln>
                <a:solidFill>
                  <a:sysClr val="windowText" lastClr="000000"/>
                </a:solidFill>
                <a:effectLst/>
                <a:uLnTx/>
                <a:uFillTx/>
                <a:latin typeface="Calibri"/>
                <a:ea typeface="+mn-ea"/>
                <a:cs typeface="+mn-cs"/>
              </a:rPr>
              <a:t>Χώρες του Προγράμματος</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2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 Δεν υπάρχει ανώτατο όριο σε σχέση με τον αριθμό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9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 Η συμμετοχή οργανισμών από Χώρες – Εταίρους θεωρείται αιτιολογημένη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μόνο όταν προσδίδει κάποια αξία στο Σχέδιο (η προστιθέμενη αξία θα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πρέπει να διαφαίνεται στην αίτηση για επιχορήγηση)</a:t>
            </a:r>
            <a:endParaRPr kumimoji="0" lang="el-GR" sz="19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4869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Συμπράξεις Συνεργασίας – Διάρκεια Σχεδίων</a:t>
            </a:r>
            <a:endParaRPr lang="en-GB" sz="2700" b="1" dirty="0">
              <a:solidFill>
                <a:srgbClr val="0070C0"/>
              </a:solidFill>
              <a:latin typeface="Century Gothic" panose="020B0502020202020204" pitchFamily="34" charset="0"/>
            </a:endParaRPr>
          </a:p>
        </p:txBody>
      </p:sp>
      <p:sp>
        <p:nvSpPr>
          <p:cNvPr id="3" name="Content Placeholder 2"/>
          <p:cNvSpPr txBox="1">
            <a:spLocks/>
          </p:cNvSpPr>
          <p:nvPr/>
        </p:nvSpPr>
        <p:spPr>
          <a:xfrm>
            <a:off x="363513" y="1295400"/>
            <a:ext cx="838495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Οι Συμπράξεις Συνεργασίας επιτρέπεται να διαρκούν:</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200" u="sng" noProof="0"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0" i="0" u="sng" strike="noStrike" kern="1200" cap="none" spc="0" normalizeH="0" baseline="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800" b="0" i="0" u="sng" strike="noStrike" kern="1200" cap="none" spc="0" normalizeH="0" baseline="0" noProof="0" dirty="0">
                <a:ln>
                  <a:noFill/>
                </a:ln>
                <a:solidFill>
                  <a:sysClr val="windowText" lastClr="000000"/>
                </a:solidFill>
                <a:effectLst/>
                <a:uLnTx/>
                <a:uFillTx/>
                <a:latin typeface="Calibri"/>
                <a:ea typeface="+mn-ea"/>
                <a:cs typeface="+mn-cs"/>
              </a:rPr>
              <a:t>12 - 36 μήνες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 Η διάρκεια του Σχεδίου επιλέγεται κατά τη συγγραφή της αίτησης,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στη βάση των στόχων και των αποτελεσμάτων του</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2866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12" y="152400"/>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Συνεργασίας – Συνολική Επιχορήγηση</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76200" y="1295400"/>
            <a:ext cx="8938320" cy="464333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Η συνολική χρηματοδότηση για τον συγκεκριμένο τύπο Σχεδίων μπορεί να είναι ένα ποσό μεταξύ:</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6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sng" strike="noStrike" kern="1200" cap="none" spc="0" normalizeH="0" baseline="0" noProof="0" dirty="0">
                <a:ln>
                  <a:noFill/>
                </a:ln>
                <a:solidFill>
                  <a:sysClr val="windowText" lastClr="000000"/>
                </a:solidFill>
                <a:effectLst/>
                <a:uLnTx/>
                <a:uFillTx/>
                <a:latin typeface="Calibri"/>
                <a:ea typeface="+mn-ea"/>
                <a:cs typeface="+mn-cs"/>
              </a:rPr>
              <a:t>100</a:t>
            </a:r>
            <a:r>
              <a:rPr kumimoji="0" lang="en-US" sz="2600" b="0" i="0" u="sng" strike="noStrike" kern="1200" cap="none" spc="0" normalizeH="0" baseline="0" noProof="0" dirty="0">
                <a:ln>
                  <a:noFill/>
                </a:ln>
                <a:solidFill>
                  <a:sysClr val="windowText" lastClr="000000"/>
                </a:solidFill>
                <a:effectLst/>
                <a:uLnTx/>
                <a:uFillTx/>
                <a:latin typeface="Calibri"/>
                <a:ea typeface="+mn-ea"/>
                <a:cs typeface="+mn-cs"/>
              </a:rPr>
              <a:t> </a:t>
            </a:r>
            <a:r>
              <a:rPr kumimoji="0" lang="el-GR" sz="2600" b="0" i="0" u="sng" strike="noStrike" kern="1200" cap="none" spc="0" normalizeH="0" baseline="0" noProof="0" dirty="0">
                <a:ln>
                  <a:noFill/>
                </a:ln>
                <a:solidFill>
                  <a:sysClr val="windowText" lastClr="000000"/>
                </a:solidFill>
                <a:effectLst/>
                <a:uLnTx/>
                <a:uFillTx/>
                <a:latin typeface="Calibri"/>
                <a:ea typeface="+mn-ea"/>
                <a:cs typeface="+mn-cs"/>
              </a:rPr>
              <a:t>000 – 400</a:t>
            </a:r>
            <a:r>
              <a:rPr kumimoji="0" lang="en-US" sz="2600" b="0" i="0" u="sng" strike="noStrike" kern="1200" cap="none" spc="0" normalizeH="0" baseline="0" noProof="0" dirty="0">
                <a:ln>
                  <a:noFill/>
                </a:ln>
                <a:solidFill>
                  <a:sysClr val="windowText" lastClr="000000"/>
                </a:solidFill>
                <a:effectLst/>
                <a:uLnTx/>
                <a:uFillTx/>
                <a:latin typeface="Calibri"/>
                <a:ea typeface="+mn-ea"/>
                <a:cs typeface="+mn-cs"/>
              </a:rPr>
              <a:t> </a:t>
            </a:r>
            <a:r>
              <a:rPr kumimoji="0" lang="el-GR" sz="2600" b="0" i="0" u="sng" strike="noStrike" kern="1200" cap="none" spc="0" normalizeH="0" baseline="0" noProof="0" dirty="0">
                <a:ln>
                  <a:noFill/>
                </a:ln>
                <a:solidFill>
                  <a:sysClr val="windowText" lastClr="000000"/>
                </a:solidFill>
                <a:effectLst/>
                <a:uLnTx/>
                <a:uFillTx/>
                <a:latin typeface="Calibri"/>
                <a:ea typeface="+mn-ea"/>
                <a:cs typeface="+mn-cs"/>
              </a:rPr>
              <a:t>000 Ευρώ</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Μηχανισμός Χρηματοδότησης</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Οι </a:t>
            </a:r>
            <a:r>
              <a:rPr kumimoji="0" lang="el-GR" sz="2000" b="0" i="0" u="none" strike="noStrike" kern="1200" cap="none" spc="0" normalizeH="0" baseline="0" noProof="0" dirty="0" err="1">
                <a:ln>
                  <a:noFill/>
                </a:ln>
                <a:solidFill>
                  <a:sysClr val="windowText" lastClr="000000"/>
                </a:solidFill>
                <a:effectLst/>
                <a:uLnTx/>
                <a:uFillTx/>
                <a:latin typeface="Calibri"/>
                <a:ea typeface="+mn-ea"/>
                <a:cs typeface="+mn-cs"/>
              </a:rPr>
              <a:t>αιτητές</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επιλέγουν από ένα διαθέσιμο </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defTabSz="914400" rtl="0" eaLnBrk="1" fontAlgn="auto" latinLnBrk="0" hangingPunct="1">
              <a:lnSpc>
                <a:spcPct val="100000"/>
              </a:lnSpc>
              <a:spcBef>
                <a:spcPct val="20000"/>
              </a:spcBef>
              <a:spcAft>
                <a:spcPts val="0"/>
              </a:spcAft>
              <a:buClrTx/>
              <a:buSzTx/>
              <a:buNone/>
              <a:tabLst/>
              <a:defRPr/>
            </a:pPr>
            <a:r>
              <a:rPr lang="en-GB" sz="2000" dirty="0">
                <a:solidFill>
                  <a:sysClr val="windowText" lastClr="000000"/>
                </a:solidFill>
                <a:latin typeface="Calibri"/>
              </a:rPr>
              <a: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μενού τις πιο κατάλληλες γι’ αυτούς κατηγορίες δαπανών, στη </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defTabSz="914400" rtl="0" eaLnBrk="1" fontAlgn="auto" latinLnBrk="0" hangingPunct="1">
              <a:lnSpc>
                <a:spcPct val="100000"/>
              </a:lnSpc>
              <a:spcBef>
                <a:spcPct val="20000"/>
              </a:spcBef>
              <a:spcAft>
                <a:spcPts val="0"/>
              </a:spcAft>
              <a:buClrTx/>
              <a:buSzTx/>
              <a:buNone/>
              <a:tabLst/>
              <a:defRPr/>
            </a:pPr>
            <a:r>
              <a:rPr kumimoji="0" lang="en-GB" sz="20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βάση των δραστηριοτήτων και των αποτελεσμάτων των Σχεδίων</a:t>
            </a:r>
            <a:r>
              <a:rPr kumimoji="0" lang="el-GR" sz="2000" b="0" i="0" u="none" strike="noStrike" kern="1200" cap="none" spc="0" normalizeH="0" noProof="0" dirty="0">
                <a:ln>
                  <a:noFill/>
                </a:ln>
                <a:solidFill>
                  <a:sysClr val="windowText" lastClr="000000"/>
                </a:solidFill>
                <a:effectLst/>
                <a:uLnTx/>
                <a:uFillTx/>
                <a:latin typeface="Calibri"/>
                <a:ea typeface="+mn-ea"/>
                <a:cs typeface="+mn-cs"/>
              </a:rPr>
              <a: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τους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77855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744" y="762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Συμπράξεις Συνεργασίας – Κατηγορίες Δαπανών (1/</a:t>
            </a:r>
            <a:r>
              <a:rPr lang="en-GB" sz="25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57516" y="1052736"/>
            <a:ext cx="8749656"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l-GR" sz="2200" b="1" noProof="0" dirty="0">
                <a:solidFill>
                  <a:sysClr val="windowText" lastClr="000000"/>
                </a:solidFill>
                <a:latin typeface="Calibri"/>
              </a:rPr>
              <a:t>Στους </a:t>
            </a:r>
            <a:r>
              <a:rPr lang="el-GR" sz="2200" b="1" noProof="0" dirty="0" err="1">
                <a:solidFill>
                  <a:sysClr val="windowText" lastClr="000000"/>
                </a:solidFill>
                <a:latin typeface="Calibri"/>
              </a:rPr>
              <a:t>αιτητές</a:t>
            </a:r>
            <a:r>
              <a:rPr lang="el-GR" sz="2200" b="1" noProof="0" dirty="0">
                <a:solidFill>
                  <a:sysClr val="windowText" lastClr="000000"/>
                </a:solidFill>
                <a:latin typeface="Calibri"/>
              </a:rPr>
              <a:t> επιχορήγησης είναι διαθέσιμο το ακόλουθο μενού κατηγοριών δαπανών:</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1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Διαχείριση και Υλοποίηση Σχεδίου</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Διακρατικές</a:t>
            </a:r>
            <a:r>
              <a:rPr kumimoji="0" lang="el-GR" sz="2000" b="0" i="0" u="none" strike="noStrike" kern="1200" cap="none" spc="0" normalizeH="0" noProof="0" dirty="0">
                <a:ln>
                  <a:noFill/>
                </a:ln>
                <a:solidFill>
                  <a:sysClr val="windowText" lastClr="000000"/>
                </a:solidFill>
                <a:effectLst/>
                <a:uLnTx/>
                <a:uFillTx/>
                <a:latin typeface="Calibri"/>
                <a:ea typeface="+mn-ea"/>
                <a:cs typeface="+mn-cs"/>
              </a:rPr>
              <a:t> Συναντήσεις για το Σχέδιο</a:t>
            </a: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Αποτελέσματα Σχεδίου</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Πολλαπλασιαστικές</a:t>
            </a:r>
            <a:r>
              <a:rPr kumimoji="0" lang="el-GR" sz="2000" b="0" i="0" u="none" strike="noStrike" kern="1200" cap="none" spc="0" normalizeH="0" noProof="0" dirty="0">
                <a:ln>
                  <a:noFill/>
                </a:ln>
                <a:solidFill>
                  <a:sysClr val="windowText" lastClr="000000"/>
                </a:solidFill>
                <a:effectLst/>
                <a:uLnTx/>
                <a:uFillTx/>
                <a:latin typeface="Calibri"/>
                <a:ea typeface="+mn-ea"/>
                <a:cs typeface="+mn-cs"/>
              </a:rPr>
              <a:t> Δράσεις</a:t>
            </a: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Διακρατικές</a:t>
            </a:r>
            <a:r>
              <a:rPr kumimoji="0" lang="el-GR" sz="2000" b="0" i="0" u="none" strike="noStrike" kern="1200" cap="none" spc="0" normalizeH="0" noProof="0" dirty="0">
                <a:ln>
                  <a:noFill/>
                </a:ln>
                <a:solidFill>
                  <a:sysClr val="windowText" lastClr="000000"/>
                </a:solidFill>
                <a:effectLst/>
                <a:uLnTx/>
                <a:uFillTx/>
                <a:latin typeface="Calibri"/>
                <a:ea typeface="+mn-ea"/>
                <a:cs typeface="+mn-cs"/>
              </a:rPr>
              <a:t> Δραστηριότητες Μάθησης/Διδασκαλίας/Κατάρτισης</a:t>
            </a: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l-GR" sz="2000" noProof="0" dirty="0">
                <a:latin typeface="Calibri"/>
              </a:rPr>
              <a:t>Στήριξη για Συμπερίληψη</a:t>
            </a:r>
            <a:endParaRPr kumimoji="0" lang="el-GR" sz="2000" b="0" i="0" u="none" strike="noStrike" kern="1200" cap="none" spc="0" normalizeH="0" baseline="0" noProof="0" dirty="0">
              <a:ln>
                <a:noFill/>
              </a:ln>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Δαπάνες κατ’ εξαίρεση</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4098" name="Picture 2" descr="What do insurance companies expect from the Union Budget?"/>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51520" y="5045938"/>
            <a:ext cx="1490023" cy="99154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2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762" y="17241"/>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Συμπράξεις Συνεργασίας – Κατηγορίες Δαπανών (2/</a:t>
            </a:r>
            <a:r>
              <a:rPr lang="en-GB" sz="25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200" b="1" dirty="0">
                <a:solidFill>
                  <a:srgbClr val="0070C0"/>
                </a:solidFill>
                <a:latin typeface="Century Gothic" panose="020B0502020202020204" pitchFamily="34" charset="0"/>
              </a:rPr>
              <a:t>Διαχείριση και Υλοποίηση Σχεδίου</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37862" y="1160241"/>
            <a:ext cx="8763000"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Κατηγορία που απευθύνεται σε </a:t>
            </a:r>
            <a:r>
              <a:rPr kumimoji="0" lang="el-GR" sz="2200" b="1" i="0" u="sng" strike="noStrike" kern="1200" cap="none" spc="0" normalizeH="0" baseline="0" noProof="0" dirty="0">
                <a:ln>
                  <a:noFill/>
                </a:ln>
                <a:solidFill>
                  <a:sysClr val="windowText" lastClr="000000"/>
                </a:solidFill>
                <a:effectLst/>
                <a:uLnTx/>
                <a:uFillTx/>
                <a:latin typeface="Calibri"/>
                <a:ea typeface="+mn-ea"/>
                <a:cs typeface="+mn-cs"/>
              </a:rPr>
              <a:t>όλα τα Σχέδια</a:t>
            </a: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 βασίζεται σε </a:t>
            </a:r>
            <a:r>
              <a:rPr kumimoji="0" lang="el-GR" sz="2200" b="1" i="0" u="sng" strike="noStrike" kern="1200" cap="none" spc="0" normalizeH="0" baseline="0" noProof="0" dirty="0" err="1">
                <a:ln>
                  <a:noFill/>
                </a:ln>
                <a:solidFill>
                  <a:sysClr val="windowText" lastClr="000000"/>
                </a:solidFill>
                <a:effectLst/>
                <a:uLnTx/>
                <a:uFillTx/>
                <a:latin typeface="Calibri"/>
                <a:ea typeface="+mn-ea"/>
                <a:cs typeface="+mn-cs"/>
              </a:rPr>
              <a:t>μοναδιαίο</a:t>
            </a:r>
            <a:r>
              <a:rPr kumimoji="0" lang="el-GR" sz="2200" b="1" i="0" u="sng" strike="noStrike" kern="1200" cap="none" spc="0" normalizeH="0" baseline="0" noProof="0" dirty="0">
                <a:ln>
                  <a:noFill/>
                </a:ln>
                <a:solidFill>
                  <a:sysClr val="windowText" lastClr="000000"/>
                </a:solidFill>
                <a:effectLst/>
                <a:uLnTx/>
                <a:uFillTx/>
                <a:latin typeface="Calibri"/>
                <a:ea typeface="+mn-ea"/>
                <a:cs typeface="+mn-cs"/>
              </a:rPr>
              <a:t> κόστος</a:t>
            </a: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 και καλύπτει τις ακόλουθες δαπάνες: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Προγραμματισμός</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Οικονομική διαχείριση</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Συντονισμός και επικοινωνία εταίρων</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Δημιουργία ιστοσελίδας</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Δημιουργία αποτελεσμάτων μικρής κλίμακας</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Διαφημιστικό/Προωθητικό υλικό</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Διοργάνωση δραστηριοτήτων διάχυσης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4" name="TextBox 3"/>
          <p:cNvSpPr txBox="1"/>
          <p:nvPr/>
        </p:nvSpPr>
        <p:spPr>
          <a:xfrm>
            <a:off x="1547664" y="4869160"/>
            <a:ext cx="5715000" cy="1200329"/>
          </a:xfrm>
          <a:prstGeom prst="rect">
            <a:avLst/>
          </a:prstGeom>
          <a:solidFill>
            <a:srgbClr val="1F497D">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rPr>
              <a:t>Διάρκεια Σχεδίου (Μήνες)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rPr>
              <a:t>Χ</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rPr>
              <a:t>Συντονιστής: 500 Ευρώ</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rPr>
              <a:t>Λοιποί εταίροι: 250 Ευρώ έκαστος</a:t>
            </a: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8736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76200"/>
            <a:ext cx="8964488" cy="9765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Συμπράξεις Συνεργασίας – Κατηγορίες Δαπανών (3/</a:t>
            </a:r>
            <a:r>
              <a:rPr lang="en-GB" sz="25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200" b="1" dirty="0">
                <a:solidFill>
                  <a:srgbClr val="0070C0"/>
                </a:solidFill>
                <a:latin typeface="Century Gothic" panose="020B0502020202020204" pitchFamily="34" charset="0"/>
              </a:rPr>
              <a:t>Διακρατικές Συναντήσεις για το Σχέδιο</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07504" y="1124744"/>
            <a:ext cx="8610600" cy="5181600"/>
          </a:xfrm>
          <a:prstGeom prst="rect">
            <a:avLst/>
          </a:prstGeom>
          <a:ln>
            <a:no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3200" b="1"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Αφορά </a:t>
            </a:r>
            <a:r>
              <a:rPr kumimoji="0" lang="el-GR" sz="3200" b="1" i="0" u="sng"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διακρατικές συναντήσεις για σκοπούς Συντονισμού</a:t>
            </a:r>
            <a:r>
              <a:rPr kumimoji="0" lang="el-GR" sz="3200" b="1"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 του Σχεδίου, βασίζεται σε </a:t>
            </a:r>
            <a:r>
              <a:rPr kumimoji="0" lang="el-GR" sz="3200" b="1" i="0" u="sng" strike="noStrike" kern="150" cap="none" spc="0" normalizeH="0" baseline="0" noProof="0" dirty="0" err="1">
                <a:ln>
                  <a:noFill/>
                </a:ln>
                <a:solidFill>
                  <a:sysClr val="windowText" lastClr="000000"/>
                </a:solidFill>
                <a:effectLst/>
                <a:uLnTx/>
                <a:uFillTx/>
                <a:latin typeface="Calibri"/>
                <a:ea typeface="SimSun" panose="02010600030101010101" pitchFamily="2" charset="-122"/>
                <a:cs typeface="Tahoma" panose="020B0604030504040204" pitchFamily="34" charset="0"/>
              </a:rPr>
              <a:t>μοναδιαίο</a:t>
            </a:r>
            <a:r>
              <a:rPr kumimoji="0" lang="el-GR" sz="3200" b="1" i="0" u="sng"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 κόστος</a:t>
            </a:r>
            <a:r>
              <a:rPr kumimoji="0" lang="el-GR" sz="3200" b="1"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 και καλύπτει </a:t>
            </a:r>
            <a:r>
              <a:rPr kumimoji="0" lang="el-GR" sz="3200" b="1" i="0" u="sng"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ταυτόχρονα</a:t>
            </a:r>
            <a:r>
              <a:rPr kumimoji="0" lang="el-GR" sz="3200" b="1"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 τα </a:t>
            </a:r>
            <a:r>
              <a:rPr kumimoji="0" lang="el-GR" sz="3200" b="1" i="0" u="sng"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έξοδα </a:t>
            </a:r>
            <a:r>
              <a:rPr kumimoji="0" lang="el-GR" sz="3200" b="1" i="0" u="sng" strike="noStrike" kern="150" cap="none" spc="0" normalizeH="0" baseline="0" noProof="0" dirty="0" err="1">
                <a:ln>
                  <a:noFill/>
                </a:ln>
                <a:solidFill>
                  <a:sysClr val="windowText" lastClr="000000"/>
                </a:solidFill>
                <a:effectLst/>
                <a:uLnTx/>
                <a:uFillTx/>
                <a:latin typeface="Calibri"/>
                <a:ea typeface="SimSun" panose="02010600030101010101" pitchFamily="2" charset="-122"/>
                <a:cs typeface="Tahoma" panose="020B0604030504040204" pitchFamily="34" charset="0"/>
              </a:rPr>
              <a:t>ταξιδίου</a:t>
            </a:r>
            <a:r>
              <a:rPr kumimoji="0" lang="el-GR" sz="3200" b="1" i="0" u="sng"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 και διαβίωσης</a:t>
            </a:r>
            <a:r>
              <a:rPr kumimoji="0" lang="el-GR" sz="3200" b="1"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 των συμμετεχόντων: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5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9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700" b="0" i="0" u="none" strike="noStrike" kern="1200" cap="none" spc="0" normalizeH="0" baseline="0" noProof="0" dirty="0">
                <a:ln>
                  <a:noFill/>
                </a:ln>
                <a:solidFill>
                  <a:sysClr val="windowText" lastClr="000000"/>
                </a:solidFill>
                <a:effectLst/>
                <a:uLnTx/>
                <a:uFillTx/>
                <a:latin typeface="Calibri"/>
                <a:ea typeface="+mn-ea"/>
                <a:cs typeface="+mn-cs"/>
              </a:rPr>
              <a:t>Σημείωση: Οι ταξιδιωτικές αποστάσεις υπολογίζονται με τη χρήση του </a:t>
            </a:r>
            <a:r>
              <a:rPr kumimoji="0" lang="en-US" sz="2700" b="0" i="0" u="none" strike="noStrike" kern="1200" cap="none" spc="0" normalizeH="0" baseline="0" noProof="0" dirty="0">
                <a:ln>
                  <a:noFill/>
                </a:ln>
                <a:solidFill>
                  <a:sysClr val="windowText" lastClr="000000"/>
                </a:solidFill>
                <a:effectLst/>
                <a:uLnTx/>
                <a:uFillTx/>
                <a:latin typeface="Calibri"/>
                <a:ea typeface="+mn-ea"/>
                <a:cs typeface="+mn-cs"/>
              </a:rPr>
              <a:t>Distance Calculator</a:t>
            </a:r>
            <a:r>
              <a:rPr kumimoji="0" lang="el-GR" sz="27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700" b="0" i="0" u="none" strike="noStrike" kern="1200" cap="none" spc="0" normalizeH="0" baseline="0" noProof="0" dirty="0">
                <a:ln>
                  <a:noFill/>
                </a:ln>
                <a:solidFill>
                  <a:sysClr val="windowText" lastClr="000000"/>
                </a:solidFill>
                <a:effectLst/>
                <a:uLnTx/>
                <a:uFillTx/>
                <a:latin typeface="Calibri"/>
                <a:ea typeface="+mn-ea"/>
                <a:cs typeface="+mn-cs"/>
              </a:rPr>
              <a:t>του επίσημου εργαλείου της ΕΕ για τον υπολογισμό αποστάσεων: </a:t>
            </a:r>
            <a:r>
              <a:rPr kumimoji="0" lang="el-GR" sz="2700" b="0" i="0" u="none" strike="noStrike" kern="1200" cap="none" spc="0" normalizeH="0" baseline="0" noProof="0" dirty="0">
                <a:ln>
                  <a:noFill/>
                </a:ln>
                <a:solidFill>
                  <a:sysClr val="windowText" lastClr="000000"/>
                </a:solidFill>
                <a:effectLst/>
                <a:uLnTx/>
                <a:uFillTx/>
                <a:latin typeface="Calibri"/>
                <a:ea typeface="+mn-ea"/>
                <a:cs typeface="+mn-cs"/>
                <a:hlinkClick r:id="rId3"/>
              </a:rPr>
              <a:t>https://ec.europa.eu/programmes/erasmus-plus/resources/distance-calculator_en</a:t>
            </a:r>
            <a:endParaRPr kumimoji="0" lang="el-GR" sz="2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9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4" name="TextBox 3"/>
          <p:cNvSpPr txBox="1"/>
          <p:nvPr/>
        </p:nvSpPr>
        <p:spPr>
          <a:xfrm>
            <a:off x="1691680" y="2708920"/>
            <a:ext cx="5715000" cy="1846659"/>
          </a:xfrm>
          <a:prstGeom prst="rect">
            <a:avLst/>
          </a:prstGeom>
          <a:solidFill>
            <a:srgbClr val="1F497D">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900" b="0" i="0" u="sng" strike="noStrike" kern="0" cap="none" spc="0" normalizeH="0" baseline="0" noProof="0" dirty="0">
                <a:ln>
                  <a:noFill/>
                </a:ln>
                <a:solidFill>
                  <a:prstClr val="black"/>
                </a:solidFill>
                <a:effectLst/>
                <a:uLnTx/>
                <a:uFillTx/>
              </a:rPr>
              <a:t>Για αποστάσεις μεταξύ 100 και 1999 </a:t>
            </a:r>
            <a:r>
              <a:rPr kumimoji="0" lang="el-GR" sz="1900" b="0" i="0" u="sng" strike="noStrike" kern="0" cap="none" spc="0" normalizeH="0" baseline="0" noProof="0" dirty="0" err="1">
                <a:ln>
                  <a:noFill/>
                </a:ln>
                <a:solidFill>
                  <a:prstClr val="black"/>
                </a:solidFill>
                <a:effectLst/>
                <a:uLnTx/>
                <a:uFillTx/>
              </a:rPr>
              <a:t>χλμ</a:t>
            </a:r>
            <a:r>
              <a:rPr kumimoji="0" lang="el-GR" sz="1900" b="0"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900" b="1" i="0" u="none" strike="noStrike" kern="0" cap="none" spc="0" normalizeH="0" baseline="0" noProof="0" dirty="0">
                <a:ln>
                  <a:noFill/>
                </a:ln>
                <a:solidFill>
                  <a:prstClr val="black"/>
                </a:solidFill>
                <a:effectLst/>
                <a:uLnTx/>
                <a:uFillTx/>
              </a:rPr>
              <a:t>575</a:t>
            </a:r>
            <a:r>
              <a:rPr kumimoji="0" lang="el-GR" sz="1900" b="0" i="0" u="none" strike="noStrike" kern="0" cap="none" spc="0" normalizeH="0" baseline="0" noProof="0" dirty="0">
                <a:ln>
                  <a:noFill/>
                </a:ln>
                <a:solidFill>
                  <a:prstClr val="black"/>
                </a:solidFill>
                <a:effectLst/>
                <a:uLnTx/>
                <a:uFillTx/>
              </a:rPr>
              <a:t> Ευρώ ανά συμμετέχοντα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900" b="0" i="0" u="sng" strike="noStrike" kern="0" cap="none" spc="0" normalizeH="0" baseline="0" noProof="0" dirty="0">
                <a:ln>
                  <a:noFill/>
                </a:ln>
                <a:solidFill>
                  <a:prstClr val="black"/>
                </a:solidFill>
                <a:effectLst/>
                <a:uLnTx/>
                <a:uFillTx/>
              </a:rPr>
              <a:t>Για αποστάσεις 2000 ή περισσότερων </a:t>
            </a:r>
            <a:r>
              <a:rPr kumimoji="0" lang="el-GR" sz="1900" b="0" i="0" u="sng" strike="noStrike" kern="0" cap="none" spc="0" normalizeH="0" baseline="0" noProof="0" dirty="0" err="1">
                <a:ln>
                  <a:noFill/>
                </a:ln>
                <a:solidFill>
                  <a:prstClr val="black"/>
                </a:solidFill>
                <a:effectLst/>
                <a:uLnTx/>
                <a:uFillTx/>
              </a:rPr>
              <a:t>χλμ</a:t>
            </a:r>
            <a:r>
              <a:rPr kumimoji="0" lang="el-GR" sz="1900" b="0"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900" b="1" i="0" u="none" strike="noStrike" kern="0" cap="none" spc="0" normalizeH="0" baseline="0" noProof="0" dirty="0">
                <a:ln>
                  <a:noFill/>
                </a:ln>
                <a:solidFill>
                  <a:prstClr val="black"/>
                </a:solidFill>
                <a:effectLst/>
                <a:uLnTx/>
                <a:uFillTx/>
              </a:rPr>
              <a:t>760</a:t>
            </a:r>
            <a:r>
              <a:rPr kumimoji="0" lang="el-GR" sz="1900" b="0" i="0" u="none" strike="noStrike" kern="0" cap="none" spc="0" normalizeH="0" baseline="0" noProof="0" dirty="0">
                <a:ln>
                  <a:noFill/>
                </a:ln>
                <a:solidFill>
                  <a:prstClr val="black"/>
                </a:solidFill>
                <a:effectLst/>
                <a:uLnTx/>
                <a:uFillTx/>
              </a:rPr>
              <a:t> Ευρώ ανά συμμετέχοντα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9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33981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744" y="762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Συμπράξεις Συνεργασίας – Κατηγορίες Δαπανών (4/</a:t>
            </a:r>
            <a:r>
              <a:rPr lang="en-GB" sz="25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200" b="1" dirty="0">
                <a:solidFill>
                  <a:srgbClr val="0070C0"/>
                </a:solidFill>
                <a:latin typeface="Century Gothic" panose="020B0502020202020204" pitchFamily="34" charset="0"/>
              </a:rPr>
              <a:t>Αποτελέσματα Σχεδίου</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206878" y="1412776"/>
            <a:ext cx="8763000"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Καλύπτει την </a:t>
            </a:r>
            <a:r>
              <a:rPr kumimoji="0" lang="el-GR" sz="2000" b="1" i="0" u="sng" strike="noStrike" kern="1200" cap="none" spc="0" normalizeH="0" baseline="0" noProof="0" dirty="0">
                <a:ln>
                  <a:noFill/>
                </a:ln>
                <a:solidFill>
                  <a:sysClr val="windowText" lastClr="000000"/>
                </a:solidFill>
                <a:effectLst/>
                <a:uLnTx/>
                <a:uFillTx/>
                <a:latin typeface="Calibri"/>
                <a:ea typeface="+mn-ea"/>
                <a:cs typeface="+mn-cs"/>
              </a:rPr>
              <a:t>παραγωγή Αποτελεσμάτων/Απτών Παραδοτέων του Σχεδίου</a:t>
            </a: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 και βασίζεται σε </a:t>
            </a:r>
            <a:r>
              <a:rPr kumimoji="0" lang="el-GR" sz="2000" b="1" i="0" u="sng" strike="noStrike" kern="1200" cap="none" spc="0" normalizeH="0" baseline="0" noProof="0" dirty="0" err="1">
                <a:ln>
                  <a:noFill/>
                </a:ln>
                <a:solidFill>
                  <a:sysClr val="windowText" lastClr="000000"/>
                </a:solidFill>
                <a:effectLst/>
                <a:uLnTx/>
                <a:uFillTx/>
                <a:latin typeface="Calibri"/>
                <a:ea typeface="+mn-ea"/>
                <a:cs typeface="+mn-cs"/>
              </a:rPr>
              <a:t>μοναδιαίο</a:t>
            </a:r>
            <a:r>
              <a:rPr kumimoji="0" lang="el-GR" sz="2000" b="1" i="0" u="sng" strike="noStrike" kern="1200" cap="none" spc="0" normalizeH="0" baseline="0" noProof="0" dirty="0">
                <a:ln>
                  <a:noFill/>
                </a:ln>
                <a:solidFill>
                  <a:sysClr val="windowText" lastClr="000000"/>
                </a:solidFill>
                <a:effectLst/>
                <a:uLnTx/>
                <a:uFillTx/>
                <a:latin typeface="Calibri"/>
                <a:ea typeface="+mn-ea"/>
                <a:cs typeface="+mn-cs"/>
              </a:rPr>
              <a:t> κόστος</a:t>
            </a: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1900" b="1" i="0" u="none" strike="noStrike" kern="1200" cap="none" spc="0" normalizeH="0" baseline="0" noProof="0" dirty="0">
                <a:ln>
                  <a:noFill/>
                </a:ln>
                <a:solidFill>
                  <a:sysClr val="windowText" lastClr="000000"/>
                </a:solidFill>
                <a:effectLst/>
                <a:uLnTx/>
                <a:uFillTx/>
                <a:latin typeface="Calibri"/>
                <a:ea typeface="+mn-ea"/>
                <a:cs typeface="+mn-cs"/>
              </a:rPr>
              <a:t>Απτά παραδοτέα θεωρούνται-μεταξύ άλλων-τα εξής: </a:t>
            </a:r>
            <a:endParaRPr kumimoji="0" lang="el-GR" sz="19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Προγράμματα Σπουδών</a:t>
            </a:r>
            <a:endPar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Παιδαγωγικό/Εκπαιδευτικό Υλικό </a:t>
            </a:r>
            <a:r>
              <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t>
            </a: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π.χ. </a:t>
            </a:r>
            <a:r>
              <a:rPr kumimoji="0" lang="en-US"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“Training Modules” </a:t>
            </a: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και </a:t>
            </a:r>
            <a:r>
              <a:rPr kumimoji="0" lang="en-US"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t>
            </a:r>
            <a:r>
              <a:rPr kumimoji="0" lang="fr-BE" sz="1800" b="0" i="0" u="none" strike="noStrike" kern="150" cap="none" spc="0" normalizeH="0" baseline="0" noProof="0" dirty="0" err="1">
                <a:ln>
                  <a:noFill/>
                </a:ln>
                <a:solidFill>
                  <a:sysClr val="windowText" lastClr="000000"/>
                </a:solidFill>
                <a:effectLst/>
                <a:uLnTx/>
                <a:uFillTx/>
                <a:latin typeface="Calibri"/>
                <a:ea typeface="SimSun" panose="02010600030101010101" pitchFamily="2" charset="-122"/>
                <a:cs typeface="Tahoma" panose="020B0604030504040204" pitchFamily="34" charset="0"/>
              </a:rPr>
              <a:t>Tutorials</a:t>
            </a:r>
            <a:r>
              <a:rPr kumimoji="0" lang="en-US"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t>
            </a: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t>
            </a:r>
            <a:endPar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Ανοικτοί Εκπαιδευτικοί Πόροι </a:t>
            </a:r>
            <a:r>
              <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t>
            </a: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π.χ. Διαδικτυακές Εκπαιδευτικές Πλατφόρμες</a:t>
            </a:r>
            <a:r>
              <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Ηλεκτρονικά Εργαλεία</a:t>
            </a:r>
            <a:endPar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Αναλύσεις</a:t>
            </a:r>
            <a:r>
              <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 </a:t>
            </a: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&amp; Μελέτες </a:t>
            </a:r>
            <a:r>
              <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a:t>
            </a:r>
            <a:r>
              <a:rPr kumimoji="0" lang="el-GR"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rPr>
              <a:t>π.χ. Εκθέσεις απευθυνόμενες σε φορείς χάραξης πολιτικής και Οδηγοί)</a:t>
            </a:r>
            <a:endParaRPr kumimoji="0" lang="fr-BE" sz="1800" b="0" i="0" u="none" strike="noStrike" kern="150" cap="none" spc="0" normalizeH="0" baseline="0" noProof="0" dirty="0">
              <a:ln>
                <a:noFill/>
              </a:ln>
              <a:solidFill>
                <a:sysClr val="windowText" lastClr="000000"/>
              </a:solidFill>
              <a:effectLst/>
              <a:uLnTx/>
              <a:uFillTx/>
              <a:latin typeface="Calibri"/>
              <a:ea typeface="SimSun" panose="02010600030101010101" pitchFamily="2" charset="-122"/>
              <a:cs typeface="Tahoma" panose="020B060403050404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600" b="0" i="0" u="none" strike="noStrike" kern="150" cap="none" spc="0" normalizeH="0" baseline="0" noProof="0" dirty="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4" name="Picture 3"/>
          <p:cNvPicPr>
            <a:picLocks noChangeAspect="1"/>
          </p:cNvPicPr>
          <p:nvPr/>
        </p:nvPicPr>
        <p:blipFill>
          <a:blip r:embed="rId2"/>
          <a:stretch>
            <a:fillRect/>
          </a:stretch>
        </p:blipFill>
        <p:spPr>
          <a:xfrm>
            <a:off x="0" y="4797151"/>
            <a:ext cx="9144000" cy="1800201"/>
          </a:xfrm>
          <a:prstGeom prst="rect">
            <a:avLst/>
          </a:prstGeom>
        </p:spPr>
      </p:pic>
    </p:spTree>
    <p:extLst>
      <p:ext uri="{BB962C8B-B14F-4D97-AF65-F5344CB8AC3E}">
        <p14:creationId xmlns:p14="http://schemas.microsoft.com/office/powerpoint/2010/main" val="748272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744" y="762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Συμπράξεις Συνεργασίας – Κατηγορίες Δαπανών (</a:t>
            </a:r>
            <a:r>
              <a:rPr lang="en-GB" sz="2500" b="1" dirty="0">
                <a:solidFill>
                  <a:srgbClr val="0070C0"/>
                </a:solidFill>
                <a:latin typeface="Century Gothic" panose="020B0502020202020204" pitchFamily="34" charset="0"/>
              </a:rPr>
              <a:t>5</a:t>
            </a:r>
            <a:r>
              <a:rPr lang="el-GR" sz="2500" b="1" dirty="0">
                <a:solidFill>
                  <a:srgbClr val="0070C0"/>
                </a:solidFill>
                <a:latin typeface="Century Gothic" panose="020B0502020202020204" pitchFamily="34" charset="0"/>
              </a:rPr>
              <a:t>/</a:t>
            </a:r>
            <a:r>
              <a:rPr lang="en-GB" sz="25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200" b="1" dirty="0">
                <a:solidFill>
                  <a:srgbClr val="0070C0"/>
                </a:solidFill>
                <a:latin typeface="Century Gothic" panose="020B0502020202020204" pitchFamily="34" charset="0"/>
              </a:rPr>
              <a:t>Αποτελέσματα Σχεδίου – Επιπρόσθετες Διευκρινίσεις</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206878" y="1412776"/>
            <a:ext cx="8763000"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5" name="Rectangle 4"/>
          <p:cNvSpPr/>
          <p:nvPr/>
        </p:nvSpPr>
        <p:spPr>
          <a:xfrm>
            <a:off x="0" y="1423932"/>
            <a:ext cx="8631814" cy="5032147"/>
          </a:xfrm>
          <a:prstGeom prst="rect">
            <a:avLst/>
          </a:prstGeom>
        </p:spPr>
        <p:txBody>
          <a:bodyPr wrap="square">
            <a:spAutoFit/>
          </a:bodyPr>
          <a:lstStyle/>
          <a:p>
            <a:pPr marL="285750" indent="-285750">
              <a:buFont typeface="Wingdings" panose="05000000000000000000" pitchFamily="2" charset="2"/>
              <a:buChar char="q"/>
            </a:pPr>
            <a:r>
              <a:rPr lang="el-GR" sz="2200" b="1" dirty="0"/>
              <a:t>Τα αποτελέσματα που θα θεωρηθούν επιλέξιμα για επιχορήγηση κάτω από αυτή την κατηγορία εξόδων πρέπει να:</a:t>
            </a:r>
          </a:p>
          <a:p>
            <a:pPr marL="285750" indent="-285750">
              <a:buFont typeface="Wingdings" panose="05000000000000000000" pitchFamily="2" charset="2"/>
              <a:buChar char="§"/>
            </a:pPr>
            <a:r>
              <a:rPr lang="el-GR" sz="2000" dirty="0"/>
              <a:t>Είναι απτά</a:t>
            </a:r>
          </a:p>
          <a:p>
            <a:pPr marL="285750" indent="-285750">
              <a:buFont typeface="Wingdings" panose="05000000000000000000" pitchFamily="2" charset="2"/>
              <a:buChar char="§"/>
            </a:pPr>
            <a:r>
              <a:rPr lang="el-GR" sz="2000" dirty="0"/>
              <a:t>Είναι εξαιρετικής ποιότητας</a:t>
            </a:r>
          </a:p>
          <a:p>
            <a:pPr marL="285750" indent="-285750">
              <a:buFont typeface="Wingdings" panose="05000000000000000000" pitchFamily="2" charset="2"/>
              <a:buChar char="§"/>
            </a:pPr>
            <a:r>
              <a:rPr lang="el-GR" sz="2000" dirty="0"/>
              <a:t>Έχουν μία αξιόλογη έκταση</a:t>
            </a:r>
          </a:p>
          <a:p>
            <a:pPr marL="285750" indent="-285750">
              <a:buFont typeface="Wingdings" panose="05000000000000000000" pitchFamily="2" charset="2"/>
              <a:buChar char="§"/>
            </a:pPr>
            <a:r>
              <a:rPr lang="el-GR" sz="2000" dirty="0"/>
              <a:t>Έχουν τη δυνατότητα για ευρεία χρήση και αξιοποίηση</a:t>
            </a:r>
          </a:p>
          <a:p>
            <a:pPr marL="285750" indent="-285750">
              <a:buFont typeface="Wingdings" panose="05000000000000000000" pitchFamily="2" charset="2"/>
              <a:buChar char="§"/>
            </a:pPr>
            <a:r>
              <a:rPr lang="el-GR" sz="2000" dirty="0"/>
              <a:t>Έχουν τη δυνατότητα για μεταφορά σε άλλους Τομείς Εκπαίδευσης και Κατάρτισης, στο μέτρο που αυτό είναι εφικτό</a:t>
            </a:r>
          </a:p>
          <a:p>
            <a:pPr marL="285750" indent="-285750">
              <a:buFont typeface="Wingdings" panose="05000000000000000000" pitchFamily="2" charset="2"/>
              <a:buChar char="§"/>
            </a:pPr>
            <a:endParaRPr lang="el-GR" sz="2000" dirty="0"/>
          </a:p>
          <a:p>
            <a:r>
              <a:rPr lang="el-GR" sz="1700" u="sng" dirty="0"/>
              <a:t>Σημειώσεις</a:t>
            </a:r>
            <a:r>
              <a:rPr lang="el-GR" sz="1700" dirty="0"/>
              <a:t>: </a:t>
            </a:r>
          </a:p>
          <a:p>
            <a:pPr marL="457200" indent="-457200">
              <a:buAutoNum type="arabicPeriod"/>
            </a:pPr>
            <a:r>
              <a:rPr lang="el-GR" sz="1700" dirty="0"/>
              <a:t>Τα αποτελέσματα αυτά δεν πρέπει να συγχέονται με τα αποτελέσματα μικρής κλίμακας (επιχορηγούνται μέσω του κονδυλίου για «Διαχείριση και Υλοποίηση Σχεδίου»)</a:t>
            </a:r>
          </a:p>
          <a:p>
            <a:endParaRPr lang="el-GR" sz="1700" dirty="0"/>
          </a:p>
          <a:p>
            <a:r>
              <a:rPr lang="el-GR" sz="1700" dirty="0"/>
              <a:t>2.      Οι δαπάνες προσωπικού που αφορούν τις κατηγορίες «</a:t>
            </a:r>
            <a:r>
              <a:rPr lang="en-GB" sz="1700" dirty="0"/>
              <a:t>managers</a:t>
            </a:r>
            <a:r>
              <a:rPr lang="el-GR" sz="1700" dirty="0"/>
              <a:t>» και</a:t>
            </a:r>
            <a:r>
              <a:rPr lang="en-GB" sz="1700" dirty="0"/>
              <a:t>  </a:t>
            </a:r>
            <a:endParaRPr lang="el-GR" sz="1700" dirty="0"/>
          </a:p>
          <a:p>
            <a:pPr marL="447675" indent="-447675"/>
            <a:r>
              <a:rPr lang="el-GR" sz="1700" dirty="0"/>
              <a:t>         «</a:t>
            </a:r>
            <a:r>
              <a:rPr lang="en-GB" sz="1700" dirty="0"/>
              <a:t>administrative staff</a:t>
            </a:r>
            <a:r>
              <a:rPr lang="el-GR" sz="1700" dirty="0"/>
              <a:t>»</a:t>
            </a:r>
            <a:r>
              <a:rPr lang="en-GB" sz="1700" dirty="0"/>
              <a:t> </a:t>
            </a:r>
            <a:r>
              <a:rPr lang="el-GR" sz="1700" dirty="0"/>
              <a:t>κανονικά καλύπτονται από το κονδύλι για «Διαχείριση και </a:t>
            </a:r>
          </a:p>
          <a:p>
            <a:pPr marL="447675" indent="-447675"/>
            <a:r>
              <a:rPr lang="el-GR" sz="1700" dirty="0"/>
              <a:t>          Υλοποίηση Σχεδίου</a:t>
            </a:r>
          </a:p>
          <a:p>
            <a:r>
              <a:rPr lang="el-GR" dirty="0"/>
              <a:t> </a:t>
            </a:r>
            <a:endParaRPr lang="en-GB" dirty="0"/>
          </a:p>
        </p:txBody>
      </p:sp>
    </p:spTree>
    <p:extLst>
      <p:ext uri="{BB962C8B-B14F-4D97-AF65-F5344CB8AC3E}">
        <p14:creationId xmlns:p14="http://schemas.microsoft.com/office/powerpoint/2010/main" val="21211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744" y="76200"/>
            <a:ext cx="8839200" cy="832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Συμπράξεις Συνεργασίας – Κατηγορίες Δαπανών (</a:t>
            </a:r>
            <a:r>
              <a:rPr lang="en-GB" sz="2500" b="1" dirty="0">
                <a:solidFill>
                  <a:srgbClr val="0070C0"/>
                </a:solidFill>
                <a:latin typeface="Century Gothic" panose="020B0502020202020204" pitchFamily="34" charset="0"/>
              </a:rPr>
              <a:t>6</a:t>
            </a:r>
            <a:r>
              <a:rPr lang="el-GR" sz="2500" b="1" dirty="0">
                <a:solidFill>
                  <a:srgbClr val="0070C0"/>
                </a:solidFill>
                <a:latin typeface="Century Gothic" panose="020B0502020202020204" pitchFamily="34" charset="0"/>
              </a:rPr>
              <a:t>/</a:t>
            </a:r>
            <a:r>
              <a:rPr lang="en-GB" sz="25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200" b="1" dirty="0">
                <a:solidFill>
                  <a:srgbClr val="0070C0"/>
                </a:solidFill>
                <a:latin typeface="Century Gothic" panose="020B0502020202020204" pitchFamily="34" charset="0"/>
              </a:rPr>
              <a:t>Πολλαπλασιαστικές Δράσεις</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12744" y="1132250"/>
            <a:ext cx="8811208" cy="51053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tab pos="266700" algn="l"/>
              </a:tabLst>
              <a:defRPr/>
            </a:pPr>
            <a:r>
              <a:rPr kumimoji="0" lang="el-GR" sz="2200" b="1"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Δαπάνες διοργάνωσης </a:t>
            </a:r>
            <a:r>
              <a:rPr kumimoji="0" lang="el-GR" sz="2200" b="1" i="1" u="sng"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εθνικών ή διακρατικών συνεδρίων</a:t>
            </a:r>
            <a:r>
              <a:rPr kumimoji="0" lang="el-GR" sz="2200" b="1"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 για τη </a:t>
            </a:r>
            <a:r>
              <a:rPr kumimoji="0" lang="el-GR" sz="2200" b="1" i="1" u="sng"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διάδοση των απτών αποτελεσμάτων</a:t>
            </a:r>
            <a:r>
              <a:rPr kumimoji="0" lang="el-GR" sz="2200" b="1"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 του Σχεδίου σε </a:t>
            </a:r>
            <a:r>
              <a:rPr kumimoji="0" lang="el-GR" sz="2200" b="1" i="1" u="sng"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άτομα προερχόμενα από μη συμμετέχοντες στο Σχέδιο οργανισμούς</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50" b="1"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5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900" b="0"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100" b="0"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sym typeface="Wingdings" panose="05000000000000000000" pitchFamily="2" charset="2"/>
              </a:rPr>
              <a:t>!!! </a:t>
            </a:r>
            <a:r>
              <a:rPr kumimoji="0" lang="el-GR" sz="2100" b="0"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Σχέδια τα οποία δε λαμβάνουν χρηματοδότηση για παραγωγή Απτών Αποτελεσμάτων δεν μπορούν να λάβουν επιχορήγηση για την κατηγορία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100" b="0" i="1" u="none" strike="noStrike" kern="1200" cap="none" spc="0" normalizeH="0" baseline="0" noProof="0" dirty="0">
                <a:ln>
                  <a:noFill/>
                </a:ln>
                <a:solidFill>
                  <a:sysClr val="windowText" lastClr="000000"/>
                </a:solidFill>
                <a:effectLst/>
                <a:uLnTx/>
                <a:uFillTx/>
                <a:latin typeface="Calibri"/>
                <a:ea typeface="+mn-ea"/>
                <a:cs typeface="Times New Roman" panose="02020603050405020304" pitchFamily="18" charset="0"/>
              </a:rPr>
              <a:t>αυτή</a:t>
            </a:r>
            <a:endParaRPr kumimoji="0" lang="en-US"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4" name="TextBox 3"/>
          <p:cNvSpPr txBox="1"/>
          <p:nvPr/>
        </p:nvSpPr>
        <p:spPr>
          <a:xfrm>
            <a:off x="971600" y="2276872"/>
            <a:ext cx="6629400" cy="2785378"/>
          </a:xfrm>
          <a:prstGeom prst="rect">
            <a:avLst/>
          </a:prstGeom>
          <a:solidFill>
            <a:srgbClr val="1F497D">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700" b="1" i="0" u="none" strike="noStrike" kern="0" cap="none" spc="0" normalizeH="0" baseline="0" noProof="0" dirty="0">
                <a:ln>
                  <a:noFill/>
                </a:ln>
                <a:solidFill>
                  <a:prstClr val="black"/>
                </a:solidFill>
                <a:effectLst/>
                <a:uLnTx/>
                <a:uFillTx/>
              </a:rPr>
              <a:t>100 Ευρώ</a:t>
            </a:r>
            <a:r>
              <a:rPr kumimoji="0" lang="el-GR" sz="1700" b="0"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700" b="0" i="0" u="none" strike="noStrike" kern="0" cap="none" spc="0" normalizeH="0" baseline="0" noProof="0" dirty="0">
                <a:ln>
                  <a:noFill/>
                </a:ln>
                <a:solidFill>
                  <a:prstClr val="black"/>
                </a:solidFill>
                <a:effectLst/>
                <a:uLnTx/>
                <a:uFillTx/>
              </a:rPr>
              <a:t>Ανά συμμετέχοντα προερχόμενο</a:t>
            </a:r>
            <a:r>
              <a:rPr kumimoji="0" lang="el-GR" sz="1700" b="0" i="0" u="none" strike="noStrike" kern="0" cap="none" spc="0" normalizeH="0" noProof="0" dirty="0">
                <a:ln>
                  <a:noFill/>
                </a:ln>
                <a:solidFill>
                  <a:prstClr val="black"/>
                </a:solidFill>
                <a:effectLst/>
                <a:uLnTx/>
                <a:uFillTx/>
              </a:rPr>
              <a:t> </a:t>
            </a:r>
            <a:r>
              <a:rPr kumimoji="0" lang="el-GR" sz="1700" b="0" i="0" u="none" strike="noStrike" kern="0" cap="none" spc="0" normalizeH="0" baseline="0" noProof="0" dirty="0">
                <a:ln>
                  <a:noFill/>
                </a:ln>
                <a:solidFill>
                  <a:prstClr val="black"/>
                </a:solidFill>
                <a:effectLst/>
                <a:uLnTx/>
                <a:uFillTx/>
              </a:rPr>
              <a:t>από τη χώρα υλοποίησης της Δράσης</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8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700" b="1" i="0" u="none" strike="noStrike" kern="0" cap="none" spc="0" normalizeH="0" baseline="0" noProof="0" dirty="0">
                <a:ln>
                  <a:noFill/>
                </a:ln>
                <a:solidFill>
                  <a:prstClr val="black"/>
                </a:solidFill>
                <a:effectLst/>
                <a:uLnTx/>
                <a:uFillTx/>
              </a:rPr>
              <a:t>200 Ευρώ</a:t>
            </a:r>
            <a:r>
              <a:rPr kumimoji="0" lang="el-GR" sz="1700" b="0"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700" b="0" i="0" u="none" strike="noStrike" kern="0" cap="none" spc="0" normalizeH="0" baseline="0" noProof="0" dirty="0">
                <a:ln>
                  <a:noFill/>
                </a:ln>
                <a:solidFill>
                  <a:prstClr val="black"/>
                </a:solidFill>
                <a:effectLst/>
                <a:uLnTx/>
                <a:uFillTx/>
              </a:rPr>
              <a:t>Ανά διεθνή συμμετέχοντα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8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700" b="1" i="0" u="none" strike="noStrike" kern="0" cap="none" spc="0" normalizeH="0" baseline="0" noProof="0" dirty="0">
                <a:ln>
                  <a:noFill/>
                </a:ln>
                <a:solidFill>
                  <a:prstClr val="black"/>
                </a:solidFill>
                <a:effectLst/>
                <a:uLnTx/>
                <a:uFillTx/>
              </a:rPr>
              <a:t>15 Ευρώ:</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700" b="0" i="0" u="none" strike="noStrike" kern="0" cap="none" spc="0" normalizeH="0" baseline="0" noProof="0" dirty="0">
                <a:ln>
                  <a:noFill/>
                </a:ln>
                <a:solidFill>
                  <a:prstClr val="black"/>
                </a:solidFill>
                <a:effectLst/>
                <a:uLnTx/>
                <a:uFillTx/>
              </a:rPr>
              <a:t>Ανά συμμετέχοντα σε εικονική Πολλαπλασιαστική Δράση</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8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700" b="0" i="0" u="sng" strike="noStrike" kern="0" cap="none" spc="0" normalizeH="0" baseline="0" noProof="0" dirty="0">
                <a:ln>
                  <a:noFill/>
                </a:ln>
                <a:solidFill>
                  <a:prstClr val="black"/>
                </a:solidFill>
                <a:effectLst/>
                <a:uLnTx/>
                <a:uFillTx/>
              </a:rPr>
              <a:t>Ανώτατη χρηματοδότηση ανά Σχέδιο</a:t>
            </a:r>
            <a:r>
              <a:rPr kumimoji="0" lang="el-GR" sz="1700" b="0" i="0" u="none" strike="noStrike" kern="0" cap="none" spc="0" normalizeH="0" baseline="0" noProof="0" dirty="0">
                <a:ln>
                  <a:noFill/>
                </a:ln>
                <a:solidFill>
                  <a:prstClr val="black"/>
                </a:solidFill>
                <a:effectLst/>
                <a:uLnTx/>
                <a:uFillTx/>
              </a:rPr>
              <a:t>: </a:t>
            </a:r>
            <a:endParaRPr kumimoji="0" lang="en-GB" sz="1700" b="0" i="0" u="none" strike="noStrike" kern="0" cap="none" spc="0" normalizeH="0" baseline="0" noProof="0" dirty="0">
              <a:ln>
                <a:noFill/>
              </a:ln>
              <a:solidFill>
                <a:prstClr val="black"/>
              </a:solidFill>
              <a:effectLst/>
              <a:uLnTx/>
              <a:uFillTx/>
            </a:endParaRPr>
          </a:p>
          <a:p>
            <a:pPr lvl="0" algn="ctr">
              <a:defRPr/>
            </a:pPr>
            <a:r>
              <a:rPr lang="en-GB" sz="1600" dirty="0"/>
              <a:t>30 000 EUR, </a:t>
            </a:r>
            <a:r>
              <a:rPr lang="el-GR" sz="1600" dirty="0"/>
              <a:t>εκ των οποίων</a:t>
            </a:r>
            <a:r>
              <a:rPr lang="en-GB" sz="1600" dirty="0"/>
              <a:t>, </a:t>
            </a:r>
            <a:r>
              <a:rPr lang="el-GR" sz="1600" dirty="0"/>
              <a:t>μέχρι και </a:t>
            </a:r>
            <a:r>
              <a:rPr lang="en-GB" sz="1600" dirty="0"/>
              <a:t>5 000 EUR </a:t>
            </a:r>
            <a:r>
              <a:rPr lang="el-GR" sz="1600" dirty="0"/>
              <a:t>μπορούν να διατεθούν για εικονικές πολλαπλασιαστικές εκδηλώσεις</a:t>
            </a:r>
            <a:endParaRPr kumimoji="0" lang="el-GR" sz="17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7001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887" y="1484784"/>
            <a:ext cx="8695950" cy="4724370"/>
          </a:xfrm>
          <a:prstGeom prst="rect">
            <a:avLst/>
          </a:prstGeom>
        </p:spPr>
        <p:txBody>
          <a:bodyPr wrap="square">
            <a:spAutoFit/>
          </a:bodyPr>
          <a:lstStyle/>
          <a:p>
            <a:pPr marL="285750" indent="-285750">
              <a:buFont typeface="Wingdings" panose="05000000000000000000" pitchFamily="2" charset="2"/>
              <a:buChar char="q"/>
            </a:pPr>
            <a:r>
              <a:rPr lang="el-GR" sz="2200" b="1" dirty="0"/>
              <a:t>Πρόκειται για Δραστηριότητες, οι οποίες:</a:t>
            </a:r>
          </a:p>
          <a:p>
            <a:endParaRPr lang="el-GR" sz="1200" b="1" dirty="0"/>
          </a:p>
          <a:p>
            <a:pPr marL="285750" indent="-285750">
              <a:buFont typeface="Wingdings" panose="05000000000000000000" pitchFamily="2" charset="2"/>
              <a:buChar char="§"/>
            </a:pPr>
            <a:r>
              <a:rPr lang="el-GR" sz="1900" dirty="0"/>
              <a:t>Απευθύνονται στο </a:t>
            </a:r>
            <a:r>
              <a:rPr lang="el-GR" sz="1900" u="sng" dirty="0"/>
              <a:t>προσωπικό </a:t>
            </a:r>
            <a:r>
              <a:rPr lang="el-GR" sz="1900" dirty="0"/>
              <a:t>και τους </a:t>
            </a:r>
            <a:r>
              <a:rPr lang="el-GR" sz="1900" u="sng" dirty="0"/>
              <a:t>εκπαιδευομένους</a:t>
            </a:r>
            <a:r>
              <a:rPr lang="el-GR" sz="1900" dirty="0"/>
              <a:t> των </a:t>
            </a:r>
            <a:r>
              <a:rPr lang="el-GR" sz="1900" u="sng" dirty="0"/>
              <a:t>εταίρων οργανισμών</a:t>
            </a:r>
            <a:r>
              <a:rPr lang="el-GR" sz="1900" dirty="0"/>
              <a:t> της εκάστοτε Σύμπραξης</a:t>
            </a:r>
          </a:p>
          <a:p>
            <a:pPr marL="285750" indent="-285750">
              <a:buFont typeface="Wingdings" panose="05000000000000000000" pitchFamily="2" charset="2"/>
              <a:buChar char="§"/>
            </a:pPr>
            <a:r>
              <a:rPr lang="el-GR" sz="1900" dirty="0"/>
              <a:t>Δρουν </a:t>
            </a:r>
            <a:r>
              <a:rPr lang="el-GR" sz="1900" u="sng" dirty="0"/>
              <a:t>υποστηρικτικά</a:t>
            </a:r>
            <a:r>
              <a:rPr lang="el-GR" sz="1900" dirty="0"/>
              <a:t> στην υλοποίηση του Σχεδίου και την επίτευξη των στόχων του</a:t>
            </a:r>
          </a:p>
          <a:p>
            <a:pPr marL="285750" indent="-285750">
              <a:buFont typeface="Wingdings" panose="05000000000000000000" pitchFamily="2" charset="2"/>
              <a:buChar char="§"/>
            </a:pPr>
            <a:r>
              <a:rPr lang="el-GR" sz="1900" dirty="0"/>
              <a:t>Μπορούν να λάβουν </a:t>
            </a:r>
            <a:r>
              <a:rPr lang="el-GR" sz="1900" u="sng" dirty="0"/>
              <a:t>οποιαδήποτε μορφή</a:t>
            </a:r>
            <a:r>
              <a:rPr lang="el-GR" sz="1900" dirty="0"/>
              <a:t>, νοουμένου ότι η μορφή αυτή τους επιτρέπει να ενσωματωθούν επιτυχώς στην πρόταση και να συμβάλουν στην επίτευξη των επιδιωκόμενων αποτελεσμάτων της</a:t>
            </a:r>
          </a:p>
          <a:p>
            <a:pPr marL="285750" indent="-285750">
              <a:buFont typeface="Wingdings" panose="05000000000000000000" pitchFamily="2" charset="2"/>
              <a:buChar char="§"/>
            </a:pPr>
            <a:r>
              <a:rPr lang="el-GR" sz="1900" dirty="0"/>
              <a:t>Διεξάγονται είτε με τη συμμετοχή </a:t>
            </a:r>
            <a:r>
              <a:rPr lang="el-GR" sz="1900" u="sng" dirty="0" err="1"/>
              <a:t>μεμονομένων</a:t>
            </a:r>
            <a:r>
              <a:rPr lang="el-GR" sz="1900" u="sng" dirty="0"/>
              <a:t> ατόμων</a:t>
            </a:r>
            <a:r>
              <a:rPr lang="el-GR" sz="1900" dirty="0"/>
              <a:t> είτε με τη συμμετοχή </a:t>
            </a:r>
            <a:r>
              <a:rPr lang="el-GR" sz="1900" u="sng" dirty="0"/>
              <a:t>ομάδων ατόμων από τους εταίρους οργανισμούς</a:t>
            </a:r>
            <a:endParaRPr lang="en-GB" sz="1900" dirty="0"/>
          </a:p>
          <a:p>
            <a:pPr marL="285750" indent="-285750">
              <a:buFont typeface="Wingdings" panose="05000000000000000000" pitchFamily="2" charset="2"/>
              <a:buChar char="§"/>
            </a:pPr>
            <a:r>
              <a:rPr lang="el-GR" sz="1900" dirty="0"/>
              <a:t>Μπορούν να έχουν διάρκεια από </a:t>
            </a:r>
            <a:r>
              <a:rPr lang="el-GR" sz="1900" u="sng" dirty="0"/>
              <a:t>1 μέχρι και 365 ημέρες</a:t>
            </a:r>
          </a:p>
          <a:p>
            <a:pPr marL="285750" indent="-285750">
              <a:buFont typeface="Wingdings" panose="05000000000000000000" pitchFamily="2" charset="2"/>
              <a:buChar char="§"/>
            </a:pPr>
            <a:r>
              <a:rPr lang="el-GR" sz="1900" u="sng" dirty="0"/>
              <a:t>Περιγράφονται στην αίτηση</a:t>
            </a:r>
            <a:r>
              <a:rPr lang="el-GR" sz="1900" dirty="0"/>
              <a:t> για επιχορήγηση (πλαίσιο, σκοπός και </a:t>
            </a:r>
          </a:p>
          <a:p>
            <a:r>
              <a:rPr lang="el-GR" sz="1900" dirty="0"/>
              <a:t>     είδος δραστηριότητας, διάρκεια &amp; αριθμός συμμετεχόντων)</a:t>
            </a:r>
          </a:p>
          <a:p>
            <a:pPr marL="268288" indent="-268288">
              <a:buFont typeface="Wingdings" panose="05000000000000000000" pitchFamily="2" charset="2"/>
              <a:buChar char="§"/>
            </a:pPr>
            <a:r>
              <a:rPr lang="el-GR" sz="1900" dirty="0"/>
              <a:t>Επιχορηγούνται στη βάση </a:t>
            </a:r>
            <a:r>
              <a:rPr lang="el-GR" sz="1900" dirty="0" err="1"/>
              <a:t>μοναδιαίου</a:t>
            </a:r>
            <a:r>
              <a:rPr lang="el-GR" sz="1900" dirty="0"/>
              <a:t> κόστους</a:t>
            </a:r>
            <a:endParaRPr lang="el-GR" sz="1900" u="sng" dirty="0"/>
          </a:p>
          <a:p>
            <a:endParaRPr lang="el-GR" sz="2000" dirty="0"/>
          </a:p>
        </p:txBody>
      </p:sp>
      <p:sp>
        <p:nvSpPr>
          <p:cNvPr id="6" name="Title 1"/>
          <p:cNvSpPr txBox="1">
            <a:spLocks/>
          </p:cNvSpPr>
          <p:nvPr/>
        </p:nvSpPr>
        <p:spPr>
          <a:xfrm>
            <a:off x="107887" y="97979"/>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a:t>
            </a:r>
            <a:r>
              <a:rPr lang="en-GB" sz="2400" b="1" dirty="0">
                <a:solidFill>
                  <a:srgbClr val="0070C0"/>
                </a:solidFill>
                <a:latin typeface="Century Gothic" panose="020B0502020202020204" pitchFamily="34" charset="0"/>
              </a:rPr>
              <a:t> </a:t>
            </a:r>
            <a:r>
              <a:rPr lang="el-GR" sz="2400" b="1" dirty="0">
                <a:solidFill>
                  <a:srgbClr val="0070C0"/>
                </a:solidFill>
                <a:latin typeface="Century Gothic" panose="020B0502020202020204" pitchFamily="34" charset="0"/>
              </a:rPr>
              <a:t>Συνεργασίας – Κατηγορίες Δαπανών (</a:t>
            </a:r>
            <a:r>
              <a:rPr lang="en-GB" sz="2400" b="1" dirty="0">
                <a:solidFill>
                  <a:srgbClr val="0070C0"/>
                </a:solidFill>
                <a:latin typeface="Century Gothic" panose="020B0502020202020204" pitchFamily="34" charset="0"/>
              </a:rPr>
              <a:t>7</a:t>
            </a:r>
            <a:r>
              <a:rPr lang="el-GR" sz="2400" b="1" dirty="0">
                <a:solidFill>
                  <a:srgbClr val="0070C0"/>
                </a:solidFill>
                <a:latin typeface="Century Gothic" panose="020B0502020202020204" pitchFamily="34" charset="0"/>
              </a:rPr>
              <a:t>/</a:t>
            </a:r>
            <a:r>
              <a:rPr lang="en-GB" sz="24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000" b="1" dirty="0">
                <a:solidFill>
                  <a:srgbClr val="0070C0"/>
                </a:solidFill>
                <a:latin typeface="Century Gothic" panose="020B0502020202020204" pitchFamily="34" charset="0"/>
              </a:rPr>
              <a:t>Διακρατικές Δραστηριότητες Μάθησης/Διδασκαλίας/Κατάρτισης</a:t>
            </a:r>
          </a:p>
          <a:p>
            <a:r>
              <a:rPr lang="el-GR" sz="1900" b="1" dirty="0">
                <a:solidFill>
                  <a:srgbClr val="0070C0"/>
                </a:solidFill>
                <a:latin typeface="Century Gothic" panose="020B0502020202020204" pitchFamily="34" charset="0"/>
              </a:rPr>
              <a:t>Γενικές Πληροφορίες</a:t>
            </a:r>
            <a:endParaRPr lang="en-GB" sz="19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59213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636912"/>
            <a:ext cx="6632128" cy="2616101"/>
          </a:xfrm>
          <a:prstGeom prst="rect">
            <a:avLst/>
          </a:prstGeom>
          <a:noFill/>
        </p:spPr>
        <p:txBody>
          <a:bodyPr wrap="square" rtlCol="0">
            <a:spAutoFit/>
          </a:bodyPr>
          <a:lstStyle/>
          <a:p>
            <a:pPr algn="ctr"/>
            <a:endParaRPr lang="el-GR" sz="2800" b="1" dirty="0">
              <a:solidFill>
                <a:srgbClr val="0070C0"/>
              </a:solidFill>
            </a:endParaRPr>
          </a:p>
          <a:p>
            <a:pPr algn="ctr"/>
            <a:r>
              <a:rPr lang="el-GR" sz="3400" b="1" dirty="0">
                <a:solidFill>
                  <a:srgbClr val="0070C0"/>
                </a:solidFill>
              </a:rPr>
              <a:t>ΒΑΣΙΚΕΣ ΠΛΗΡΟΦΟΡΙΕΣ</a:t>
            </a:r>
          </a:p>
          <a:p>
            <a:pPr algn="ctr"/>
            <a:r>
              <a:rPr lang="el-GR" sz="3400" b="1" dirty="0">
                <a:solidFill>
                  <a:srgbClr val="0070C0"/>
                </a:solidFill>
              </a:rPr>
              <a:t>ΓΙΑ ΤΟ ΝΕΟ ΠΡΟΓΡΑΜΜΑ</a:t>
            </a:r>
          </a:p>
          <a:p>
            <a:pPr algn="ctr"/>
            <a:endParaRPr lang="el-GR" sz="3400" b="1" dirty="0">
              <a:solidFill>
                <a:srgbClr val="0070C0"/>
              </a:solidFill>
            </a:endParaRPr>
          </a:p>
          <a:p>
            <a:pPr algn="ctr"/>
            <a:r>
              <a:rPr lang="el-GR" sz="3400" b="1" dirty="0">
                <a:solidFill>
                  <a:srgbClr val="0070C0"/>
                </a:solidFill>
              </a:rPr>
              <a:t>2021 - 2027</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29927"/>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3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887" y="97979"/>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a:t>
            </a:r>
            <a:r>
              <a:rPr lang="en-GB" sz="2400" b="1" dirty="0">
                <a:solidFill>
                  <a:srgbClr val="0070C0"/>
                </a:solidFill>
                <a:latin typeface="Century Gothic" panose="020B0502020202020204" pitchFamily="34" charset="0"/>
              </a:rPr>
              <a:t> </a:t>
            </a:r>
            <a:r>
              <a:rPr lang="el-GR" sz="2400" b="1" dirty="0">
                <a:solidFill>
                  <a:srgbClr val="0070C0"/>
                </a:solidFill>
                <a:latin typeface="Century Gothic" panose="020B0502020202020204" pitchFamily="34" charset="0"/>
              </a:rPr>
              <a:t>Συνεργασίας – Κατηγορίες Δαπανών (</a:t>
            </a:r>
            <a:r>
              <a:rPr lang="en-GB" sz="2400" b="1" dirty="0">
                <a:solidFill>
                  <a:srgbClr val="0070C0"/>
                </a:solidFill>
                <a:latin typeface="Century Gothic" panose="020B0502020202020204" pitchFamily="34" charset="0"/>
              </a:rPr>
              <a:t>8</a:t>
            </a:r>
            <a:r>
              <a:rPr lang="el-GR" sz="2400" b="1" dirty="0">
                <a:solidFill>
                  <a:srgbClr val="0070C0"/>
                </a:solidFill>
                <a:latin typeface="Century Gothic" panose="020B0502020202020204" pitchFamily="34" charset="0"/>
              </a:rPr>
              <a:t>/</a:t>
            </a:r>
            <a:r>
              <a:rPr lang="en-GB" sz="24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000" b="1" dirty="0">
                <a:solidFill>
                  <a:srgbClr val="0070C0"/>
                </a:solidFill>
                <a:latin typeface="Century Gothic" panose="020B0502020202020204" pitchFamily="34" charset="0"/>
              </a:rPr>
              <a:t>Διακρατικές Δραστηριότητες Μάθησης/Διδασκαλίας/Κατάρτισης</a:t>
            </a:r>
          </a:p>
          <a:p>
            <a:r>
              <a:rPr lang="el-GR" sz="1900" b="1" dirty="0">
                <a:solidFill>
                  <a:srgbClr val="0070C0"/>
                </a:solidFill>
                <a:latin typeface="Century Gothic" panose="020B0502020202020204" pitchFamily="34" charset="0"/>
              </a:rPr>
              <a:t>Παραδείγματα Δραστηριοτήτων</a:t>
            </a:r>
            <a:endParaRPr lang="en-GB" sz="1900" b="1" dirty="0">
              <a:solidFill>
                <a:srgbClr val="0070C0"/>
              </a:solidFill>
              <a:latin typeface="Century Gothic" panose="020B0502020202020204" pitchFamily="34" charset="0"/>
            </a:endParaRPr>
          </a:p>
        </p:txBody>
      </p:sp>
      <p:sp>
        <p:nvSpPr>
          <p:cNvPr id="4" name="Rectangle 3"/>
          <p:cNvSpPr/>
          <p:nvPr/>
        </p:nvSpPr>
        <p:spPr>
          <a:xfrm>
            <a:off x="179703" y="1772816"/>
            <a:ext cx="8856793" cy="4955203"/>
          </a:xfrm>
          <a:prstGeom prst="rect">
            <a:avLst/>
          </a:prstGeom>
        </p:spPr>
        <p:txBody>
          <a:bodyPr wrap="square">
            <a:spAutoFit/>
          </a:bodyPr>
          <a:lstStyle/>
          <a:p>
            <a:pPr marL="285750" indent="-285750">
              <a:buFont typeface="Wingdings" panose="05000000000000000000" pitchFamily="2" charset="2"/>
              <a:buChar char="§"/>
              <a:tabLst>
                <a:tab pos="0" algn="l"/>
              </a:tabLst>
              <a:defRPr/>
            </a:pPr>
            <a:r>
              <a:rPr lang="el-GR" sz="2200" dirty="0"/>
              <a:t>Κοινές δραστηριότητες κατάρτισης του προσωπικού</a:t>
            </a:r>
          </a:p>
          <a:p>
            <a:pPr>
              <a:tabLst>
                <a:tab pos="0" algn="l"/>
              </a:tabLst>
              <a:defRPr/>
            </a:pPr>
            <a:endParaRPr lang="el-GR" sz="2200" dirty="0"/>
          </a:p>
          <a:p>
            <a:pPr marL="285750" indent="-285750">
              <a:buFont typeface="Wingdings" panose="05000000000000000000" pitchFamily="2" charset="2"/>
              <a:buChar char="§"/>
              <a:tabLst>
                <a:tab pos="0" algn="l"/>
              </a:tabLst>
              <a:defRPr/>
            </a:pPr>
            <a:r>
              <a:rPr lang="el-GR" sz="2200" dirty="0"/>
              <a:t>Ανταλλαγές</a:t>
            </a:r>
            <a:r>
              <a:rPr lang="en-US" sz="2200" dirty="0"/>
              <a:t> </a:t>
            </a:r>
            <a:r>
              <a:rPr lang="el-GR" sz="2200" dirty="0"/>
              <a:t>ομάδων φοιτητών/μαθητών/εκπαιδευομένων</a:t>
            </a:r>
          </a:p>
          <a:p>
            <a:pPr>
              <a:tabLst>
                <a:tab pos="0" algn="l"/>
              </a:tabLst>
              <a:defRPr/>
            </a:pPr>
            <a:endParaRPr lang="el-GR" sz="2200" dirty="0"/>
          </a:p>
          <a:p>
            <a:pPr marL="285750" indent="-285750">
              <a:buFont typeface="Wingdings" panose="05000000000000000000" pitchFamily="2" charset="2"/>
              <a:buChar char="§"/>
              <a:tabLst>
                <a:tab pos="0" algn="l"/>
              </a:tabLst>
              <a:defRPr/>
            </a:pPr>
            <a:r>
              <a:rPr lang="el-GR" sz="2200" dirty="0"/>
              <a:t>Κινητικότητα ακαδημαϊκών/εκπαιδευτικών σχολικής εκπαίδευσης/εκπαιδευτών σε οργανισμούς Επαγγελματικής Κατάρτισης και οργανισμούς Εκπαίδευσης Ενηλίκων για διδασκαλία σε αντίστοιχους οργανισμούς στο εξωτερικό</a:t>
            </a:r>
          </a:p>
          <a:p>
            <a:pPr>
              <a:tabLst>
                <a:tab pos="0" algn="l"/>
              </a:tabLst>
              <a:defRPr/>
            </a:pPr>
            <a:endParaRPr lang="el-GR" sz="2200" dirty="0"/>
          </a:p>
          <a:p>
            <a:pPr marL="285750" indent="-285750">
              <a:buFont typeface="Wingdings" panose="05000000000000000000" pitchFamily="2" charset="2"/>
              <a:buChar char="§"/>
              <a:tabLst>
                <a:tab pos="0" algn="l"/>
              </a:tabLst>
              <a:defRPr/>
            </a:pPr>
            <a:r>
              <a:rPr lang="el-GR" sz="2200" dirty="0"/>
              <a:t>Κινητικότητα για σκοπούς φοίτησης (π.χ. κινητικότητα μαθητών </a:t>
            </a:r>
          </a:p>
          <a:p>
            <a:pPr>
              <a:tabLst>
                <a:tab pos="0" algn="l"/>
              </a:tabLst>
              <a:defRPr/>
            </a:pPr>
            <a:r>
              <a:rPr lang="el-GR" sz="2200" dirty="0"/>
              <a:t>    για σκοπούς φοίτησης σε άλλο σχολείο)</a:t>
            </a:r>
          </a:p>
          <a:p>
            <a:pPr marL="285750" indent="-285750">
              <a:buFont typeface="Wingdings" panose="05000000000000000000" pitchFamily="2" charset="2"/>
              <a:buChar char="§"/>
              <a:tabLst>
                <a:tab pos="0" algn="l"/>
              </a:tabLst>
              <a:defRPr/>
            </a:pPr>
            <a:endParaRPr lang="el-GR" sz="2000" b="1" dirty="0"/>
          </a:p>
          <a:p>
            <a:pPr>
              <a:tabLst>
                <a:tab pos="0" algn="l"/>
              </a:tabLst>
              <a:defRPr/>
            </a:pPr>
            <a:endParaRPr lang="el-GR" b="1" dirty="0"/>
          </a:p>
          <a:p>
            <a:pPr marL="285750" indent="-285750">
              <a:buFont typeface="Wingdings" panose="05000000000000000000" pitchFamily="2" charset="2"/>
              <a:buChar char="§"/>
              <a:tabLst>
                <a:tab pos="0" algn="l"/>
              </a:tabLst>
              <a:defRPr/>
            </a:pPr>
            <a:endParaRPr lang="el-GR" b="1" dirty="0"/>
          </a:p>
          <a:p>
            <a:pPr marL="285750" indent="-285750">
              <a:buFont typeface="Wingdings" panose="05000000000000000000" pitchFamily="2" charset="2"/>
              <a:buChar char="§"/>
              <a:tabLst>
                <a:tab pos="0" algn="l"/>
              </a:tabLst>
              <a:defRPr/>
            </a:pPr>
            <a:endParaRPr lang="en-US" dirty="0"/>
          </a:p>
        </p:txBody>
      </p:sp>
    </p:spTree>
    <p:extLst>
      <p:ext uri="{BB962C8B-B14F-4D97-AF65-F5344CB8AC3E}">
        <p14:creationId xmlns:p14="http://schemas.microsoft.com/office/powerpoint/2010/main" val="3914418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129864"/>
            <a:ext cx="9144000"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None/>
              <a:tabLst/>
              <a:defRPr/>
            </a:pPr>
            <a:endParaRPr lang="el-GR" sz="200" b="1" dirty="0">
              <a:solidFill>
                <a:sysClr val="windowText" lastClr="000000"/>
              </a:solidFill>
              <a:latin typeface="Calibri"/>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1900" b="1" i="0" u="none" strike="noStrike" kern="1200" cap="none" spc="0" normalizeH="0" baseline="0" noProof="0" dirty="0">
                <a:ln>
                  <a:noFill/>
                </a:ln>
                <a:solidFill>
                  <a:sysClr val="windowText" lastClr="000000"/>
                </a:solidFill>
                <a:effectLst/>
                <a:uLnTx/>
                <a:uFillTx/>
                <a:latin typeface="Calibri"/>
                <a:ea typeface="+mn-ea"/>
                <a:cs typeface="+mn-cs"/>
              </a:rPr>
              <a:t>Έξοδα </a:t>
            </a:r>
            <a:r>
              <a:rPr kumimoji="0" lang="el-GR" sz="1900" b="1" i="0" u="none" strike="noStrike" kern="1200" cap="none" spc="0" normalizeH="0" baseline="0" noProof="0" dirty="0" err="1">
                <a:ln>
                  <a:noFill/>
                </a:ln>
                <a:solidFill>
                  <a:sysClr val="windowText" lastClr="000000"/>
                </a:solidFill>
                <a:effectLst/>
                <a:uLnTx/>
                <a:uFillTx/>
                <a:latin typeface="Calibri"/>
                <a:ea typeface="+mn-ea"/>
                <a:cs typeface="+mn-cs"/>
              </a:rPr>
              <a:t>Ταξιδίου</a:t>
            </a:r>
            <a:r>
              <a:rPr kumimoji="0" lang="el-GR" sz="1900" b="1" i="0" u="none" strike="noStrike" kern="1200" cap="none" spc="0" normalizeH="0" baseline="0" noProof="0" dirty="0">
                <a:ln>
                  <a:noFill/>
                </a:ln>
                <a:solidFill>
                  <a:sysClr val="windowText" lastClr="000000"/>
                </a:solidFill>
                <a:effectLst/>
                <a:uLnTx/>
                <a:uFillTx/>
                <a:latin typeface="Calibri"/>
                <a:ea typeface="+mn-ea"/>
                <a:cs typeface="+mn-cs"/>
              </a:rPr>
              <a:t>:</a:t>
            </a:r>
            <a:r>
              <a:rPr kumimoji="0" lang="el-GR" sz="19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Έξοδα μετακίνησης των συμμετεχόντων/των συνοδών τους από την πόλη αναχώρησής τους μέχρι  την πόλη διεξαγωγής της δραστηριότητας και πίσω, στη βάση:</a:t>
            </a:r>
          </a:p>
          <a:p>
            <a:pPr>
              <a:buFont typeface="Wingdings" panose="05000000000000000000" pitchFamily="2" charset="2"/>
              <a:buChar char="§"/>
              <a:defRPr/>
            </a:pPr>
            <a:r>
              <a:rPr kumimoji="0" lang="el-GR" sz="1700" b="1" i="0" u="sng" strike="noStrike" kern="1200" cap="none" spc="0" normalizeH="0" baseline="0" noProof="0" dirty="0">
                <a:ln>
                  <a:noFill/>
                </a:ln>
                <a:solidFill>
                  <a:sysClr val="windowText" lastClr="000000"/>
                </a:solidFill>
                <a:effectLst/>
                <a:uLnTx/>
                <a:uFillTx/>
                <a:latin typeface="Calibri"/>
                <a:ea typeface="+mn-ea"/>
                <a:cs typeface="+mn-cs"/>
              </a:rPr>
              <a:t> </a:t>
            </a:r>
            <a:r>
              <a:rPr kumimoji="0" lang="el-GR" sz="1700" b="1" i="0" u="sng" strike="noStrike" kern="1200" cap="none" spc="0" normalizeH="0" baseline="0" noProof="0" dirty="0" err="1">
                <a:ln>
                  <a:noFill/>
                </a:ln>
                <a:solidFill>
                  <a:sysClr val="windowText" lastClr="000000"/>
                </a:solidFill>
                <a:effectLst/>
                <a:uLnTx/>
                <a:uFillTx/>
                <a:latin typeface="Calibri"/>
                <a:ea typeface="+mn-ea"/>
                <a:cs typeface="+mn-cs"/>
              </a:rPr>
              <a:t>Μοναδιαίου</a:t>
            </a:r>
            <a:r>
              <a:rPr kumimoji="0" lang="el-GR" sz="1700" b="1" i="0" u="sng" strike="noStrike" kern="1200" cap="none" spc="0" normalizeH="0" baseline="0" noProof="0" dirty="0">
                <a:ln>
                  <a:noFill/>
                </a:ln>
                <a:solidFill>
                  <a:sysClr val="windowText" lastClr="000000"/>
                </a:solidFill>
                <a:effectLst/>
                <a:uLnTx/>
                <a:uFillTx/>
                <a:latin typeface="Calibri"/>
                <a:ea typeface="+mn-ea"/>
                <a:cs typeface="+mn-cs"/>
              </a:rPr>
              <a:t> κόστους</a:t>
            </a:r>
            <a:r>
              <a:rPr kumimoji="0" lang="el-GR" sz="1700" b="0" i="0" u="none" strike="noStrike" kern="1200" cap="none" spc="0" normalizeH="0" baseline="0" noProof="0" dirty="0">
                <a:ln>
                  <a:noFill/>
                </a:ln>
                <a:solidFill>
                  <a:sysClr val="windowText" lastClr="000000"/>
                </a:solidFill>
                <a:effectLst/>
                <a:uLnTx/>
                <a:uFillTx/>
                <a:latin typeface="Calibri"/>
                <a:ea typeface="+mn-ea"/>
                <a:cs typeface="+mn-cs"/>
              </a:rPr>
              <a:t> - </a:t>
            </a:r>
            <a:r>
              <a:rPr lang="el-GR" sz="1700" dirty="0">
                <a:solidFill>
                  <a:sysClr val="windowText" lastClr="000000"/>
                </a:solidFill>
                <a:latin typeface="Calibri"/>
              </a:rPr>
              <a:t>Τ</a:t>
            </a:r>
            <a:r>
              <a:rPr kumimoji="0" lang="el-GR" sz="1700" b="0" i="0" u="none" strike="noStrike" kern="1200" cap="none" spc="0" normalizeH="0" baseline="0" noProof="0" dirty="0">
                <a:ln>
                  <a:noFill/>
                </a:ln>
                <a:solidFill>
                  <a:sysClr val="windowText" lastClr="000000"/>
                </a:solidFill>
                <a:effectLst/>
                <a:uLnTx/>
                <a:uFillTx/>
                <a:latin typeface="Calibri"/>
                <a:ea typeface="+mn-ea"/>
                <a:cs typeface="+mn-cs"/>
              </a:rPr>
              <a:t>ου υπολογισμού της απόστασης σε </a:t>
            </a:r>
            <a:r>
              <a:rPr kumimoji="0" lang="el-GR" sz="1700" b="0" i="0" u="none" strike="noStrike" kern="1200" cap="none" spc="0" normalizeH="0" baseline="0" noProof="0" dirty="0" err="1">
                <a:ln>
                  <a:noFill/>
                </a:ln>
                <a:solidFill>
                  <a:sysClr val="windowText" lastClr="000000"/>
                </a:solidFill>
                <a:effectLst/>
                <a:uLnTx/>
                <a:uFillTx/>
                <a:latin typeface="Calibri"/>
                <a:ea typeface="+mn-ea"/>
                <a:cs typeface="+mn-cs"/>
              </a:rPr>
              <a:t>χλμ</a:t>
            </a:r>
            <a:r>
              <a:rPr kumimoji="0" lang="el-GR" sz="17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l-GR" sz="1700" b="0" i="0" u="none" strike="noStrike" kern="1200" cap="none" spc="0" normalizeH="0" baseline="0" noProof="0" dirty="0">
                <a:ln>
                  <a:noFill/>
                </a:ln>
                <a:solidFill>
                  <a:sysClr val="windowText" lastClr="000000"/>
                </a:solidFill>
                <a:effectLst/>
                <a:uLnTx/>
                <a:uFillTx/>
              </a:rPr>
              <a:t>(χρήση του </a:t>
            </a:r>
            <a:r>
              <a:rPr lang="en-US" sz="1700" dirty="0">
                <a:solidFill>
                  <a:sysClr val="windowText" lastClr="000000"/>
                </a:solidFill>
              </a:rPr>
              <a:t>Distance</a:t>
            </a:r>
            <a:r>
              <a:rPr lang="el-GR" sz="1700" dirty="0">
                <a:solidFill>
                  <a:sysClr val="windowText" lastClr="000000"/>
                </a:solidFill>
              </a:rPr>
              <a:t> </a:t>
            </a:r>
            <a:r>
              <a:rPr lang="en-US" sz="1700" dirty="0">
                <a:solidFill>
                  <a:sysClr val="windowText" lastClr="000000"/>
                </a:solidFill>
              </a:rPr>
              <a:t>Calculator</a:t>
            </a:r>
            <a:r>
              <a:rPr lang="el-GR" sz="1700" dirty="0">
                <a:solidFill>
                  <a:sysClr val="windowText" lastClr="000000"/>
                </a:solidFill>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1800" dirty="0">
              <a:solidFill>
                <a:sysClr val="windowText" lastClr="000000"/>
              </a:solidFill>
              <a:latin typeface="Calibri"/>
            </a:endParaRPr>
          </a:p>
          <a:p>
            <a:pPr marL="0" lvl="0" indent="0">
              <a:buNone/>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500" b="0" i="0" u="none" strike="noStrike" kern="1200" cap="none" spc="0" normalizeH="0" baseline="0" noProof="0" dirty="0">
              <a:ln>
                <a:noFill/>
              </a:ln>
              <a:solidFill>
                <a:sysClr val="windowText" lastClr="000000"/>
              </a:solidFill>
              <a:effectLst/>
              <a:uLnTx/>
              <a:uFillTx/>
              <a:latin typeface="Calibri"/>
              <a:ea typeface="+mn-ea"/>
              <a:cs typeface="+mn-cs"/>
            </a:endParaRPr>
          </a:p>
          <a:p>
            <a:pPr marL="0" lvl="0" indent="0" algn="r">
              <a:buNone/>
              <a:defRPr/>
            </a:pPr>
            <a:r>
              <a:rPr lang="el-GR" sz="1700" dirty="0">
                <a:solidFill>
                  <a:sysClr val="windowText" lastClr="000000"/>
                </a:solidFill>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3" name="Picture 2"/>
          <p:cNvPicPr>
            <a:picLocks noChangeAspect="1"/>
          </p:cNvPicPr>
          <p:nvPr/>
        </p:nvPicPr>
        <p:blipFill>
          <a:blip r:embed="rId2"/>
          <a:stretch>
            <a:fillRect/>
          </a:stretch>
        </p:blipFill>
        <p:spPr>
          <a:xfrm>
            <a:off x="323528" y="2636850"/>
            <a:ext cx="2289077" cy="2016225"/>
          </a:xfrm>
          <a:prstGeom prst="rect">
            <a:avLst/>
          </a:prstGeom>
        </p:spPr>
      </p:pic>
      <p:sp>
        <p:nvSpPr>
          <p:cNvPr id="6" name="Title 1"/>
          <p:cNvSpPr txBox="1">
            <a:spLocks/>
          </p:cNvSpPr>
          <p:nvPr/>
        </p:nvSpPr>
        <p:spPr>
          <a:xfrm>
            <a:off x="96793" y="18309"/>
            <a:ext cx="903611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300" b="1" dirty="0">
                <a:solidFill>
                  <a:srgbClr val="0070C0"/>
                </a:solidFill>
                <a:latin typeface="Century Gothic" panose="020B0502020202020204" pitchFamily="34" charset="0"/>
              </a:rPr>
              <a:t>Συμπράξεις</a:t>
            </a:r>
            <a:r>
              <a:rPr lang="en-GB" sz="2300" b="1" dirty="0">
                <a:solidFill>
                  <a:srgbClr val="0070C0"/>
                </a:solidFill>
                <a:latin typeface="Century Gothic" panose="020B0502020202020204" pitchFamily="34" charset="0"/>
              </a:rPr>
              <a:t> </a:t>
            </a:r>
            <a:r>
              <a:rPr lang="el-GR" sz="2300" b="1" dirty="0">
                <a:solidFill>
                  <a:srgbClr val="0070C0"/>
                </a:solidFill>
                <a:latin typeface="Century Gothic" panose="020B0502020202020204" pitchFamily="34" charset="0"/>
              </a:rPr>
              <a:t>Συνεργασίας – Κατηγορίες Δαπανών (</a:t>
            </a:r>
            <a:r>
              <a:rPr lang="en-GB" sz="2300" b="1" dirty="0">
                <a:solidFill>
                  <a:srgbClr val="0070C0"/>
                </a:solidFill>
                <a:latin typeface="Century Gothic" panose="020B0502020202020204" pitchFamily="34" charset="0"/>
              </a:rPr>
              <a:t>9</a:t>
            </a:r>
            <a:r>
              <a:rPr lang="el-GR" sz="2300" b="1" dirty="0">
                <a:solidFill>
                  <a:srgbClr val="0070C0"/>
                </a:solidFill>
                <a:latin typeface="Century Gothic" panose="020B0502020202020204" pitchFamily="34" charset="0"/>
              </a:rPr>
              <a:t>/</a:t>
            </a:r>
            <a:r>
              <a:rPr lang="en-GB" sz="2300" b="1" dirty="0">
                <a:solidFill>
                  <a:srgbClr val="0070C0"/>
                </a:solidFill>
                <a:latin typeface="Century Gothic" panose="020B0502020202020204" pitchFamily="34" charset="0"/>
              </a:rPr>
              <a:t>14)</a:t>
            </a:r>
            <a:r>
              <a:rPr lang="el-GR" sz="2300" b="1" dirty="0">
                <a:solidFill>
                  <a:srgbClr val="0070C0"/>
                </a:solidFill>
                <a:latin typeface="Century Gothic" panose="020B0502020202020204" pitchFamily="34" charset="0"/>
              </a:rPr>
              <a:t> </a:t>
            </a:r>
            <a:r>
              <a:rPr lang="el-GR" sz="2200" b="1" dirty="0">
                <a:solidFill>
                  <a:srgbClr val="0070C0"/>
                </a:solidFill>
                <a:latin typeface="Century Gothic" panose="020B0502020202020204" pitchFamily="34" charset="0"/>
              </a:rPr>
              <a:t>Διακρατικές Δραστηριότητες Μάθησης/Διδασκαλίας/Κατάρτισης</a:t>
            </a:r>
          </a:p>
          <a:p>
            <a:r>
              <a:rPr lang="el-GR" sz="1900" b="1" dirty="0">
                <a:solidFill>
                  <a:srgbClr val="0070C0"/>
                </a:solidFill>
                <a:latin typeface="Century Gothic" panose="020B0502020202020204" pitchFamily="34" charset="0"/>
              </a:rPr>
              <a:t>Επιλέξιμα Ποσά Επιχορήγησης</a:t>
            </a:r>
            <a:endParaRPr lang="en-GB" sz="1900" b="1" dirty="0">
              <a:solidFill>
                <a:srgbClr val="0070C0"/>
              </a:solidFill>
              <a:latin typeface="Century Gothic" panose="020B0502020202020204" pitchFamily="34" charset="0"/>
            </a:endParaRPr>
          </a:p>
        </p:txBody>
      </p:sp>
      <p:sp>
        <p:nvSpPr>
          <p:cNvPr id="8" name="TextBox 7"/>
          <p:cNvSpPr txBox="1"/>
          <p:nvPr/>
        </p:nvSpPr>
        <p:spPr>
          <a:xfrm>
            <a:off x="2699792" y="3195822"/>
            <a:ext cx="3497238" cy="738664"/>
          </a:xfrm>
          <a:prstGeom prst="rect">
            <a:avLst/>
          </a:prstGeom>
          <a:solidFill>
            <a:srgbClr val="1F497D">
              <a:lumMod val="60000"/>
              <a:lumOff val="40000"/>
            </a:srgbClr>
          </a:solidFill>
        </p:spPr>
        <p:txBody>
          <a:bodyPr wrap="square" rtlCol="0">
            <a:spAutoFit/>
          </a:bodyPr>
          <a:lstStyle/>
          <a:p>
            <a:pPr lvl="0" algn="ctr">
              <a:defRPr/>
            </a:pPr>
            <a:r>
              <a:rPr lang="el-GR" sz="1400" dirty="0">
                <a:solidFill>
                  <a:sysClr val="windowText" lastClr="000000"/>
                </a:solidFill>
              </a:rPr>
              <a:t>Διαφοροποιημένα </a:t>
            </a:r>
            <a:r>
              <a:rPr lang="el-GR" sz="1400" dirty="0" err="1">
                <a:solidFill>
                  <a:sysClr val="windowText" lastClr="000000"/>
                </a:solidFill>
              </a:rPr>
              <a:t>μοναδιαία</a:t>
            </a:r>
            <a:r>
              <a:rPr lang="el-GR" sz="1400" dirty="0">
                <a:solidFill>
                  <a:sysClr val="windowText" lastClr="000000"/>
                </a:solidFill>
              </a:rPr>
              <a:t> ποσά επιχορήγησης για </a:t>
            </a:r>
          </a:p>
          <a:p>
            <a:pPr lvl="0" algn="ctr">
              <a:defRPr/>
            </a:pPr>
            <a:r>
              <a:rPr lang="el-GR" sz="1400" dirty="0">
                <a:solidFill>
                  <a:sysClr val="windowText" lastClr="000000"/>
                </a:solidFill>
              </a:rPr>
              <a:t>«πράσινη μετακίνηση»</a:t>
            </a:r>
            <a:endParaRPr kumimoji="0" lang="en-US" sz="1400" b="0" i="0" u="none" strike="noStrike" kern="0" cap="none" spc="0" normalizeH="0" baseline="0" noProof="0" dirty="0">
              <a:ln>
                <a:noFill/>
              </a:ln>
              <a:solidFill>
                <a:prstClr val="black"/>
              </a:solidFill>
              <a:effectLst/>
              <a:uLnTx/>
              <a:uFillTx/>
            </a:endParaRPr>
          </a:p>
        </p:txBody>
      </p:sp>
      <p:sp>
        <p:nvSpPr>
          <p:cNvPr id="2" name="Rectangle 1"/>
          <p:cNvSpPr/>
          <p:nvPr/>
        </p:nvSpPr>
        <p:spPr>
          <a:xfrm>
            <a:off x="24235" y="4804985"/>
            <a:ext cx="7632848" cy="1400383"/>
          </a:xfrm>
          <a:prstGeom prst="rect">
            <a:avLst/>
          </a:prstGeom>
        </p:spPr>
        <p:txBody>
          <a:bodyPr wrap="square">
            <a:spAutoFit/>
          </a:bodyPr>
          <a:lstStyle/>
          <a:p>
            <a:pPr marL="285750" indent="-285750">
              <a:buFont typeface="Wingdings" panose="05000000000000000000" pitchFamily="2" charset="2"/>
              <a:buChar char="§"/>
            </a:pPr>
            <a:r>
              <a:rPr lang="el-GR" sz="1700" b="1" u="sng" dirty="0"/>
              <a:t>Πραγματικού κόστους</a:t>
            </a:r>
            <a:r>
              <a:rPr lang="el-GR" sz="1700" dirty="0"/>
              <a:t>: Έξοδα για ακριβούς ταξιδιωτικούς προορισμούς, όταν γίνεται χρήση μέσων μεταφοράς που εκπέμπουν χαμηλότερες ποσότητες άνθρακα (συμπεριλαμβάνεται στις κατ’ εξαίρεση δαπάνες)</a:t>
            </a:r>
            <a:r>
              <a:rPr lang="en-GB" sz="1700" dirty="0"/>
              <a:t> </a:t>
            </a:r>
            <a:r>
              <a:rPr lang="el-GR" sz="1700" dirty="0"/>
              <a:t>ή όταν η </a:t>
            </a:r>
            <a:r>
              <a:rPr lang="el-GR" sz="1700" dirty="0" err="1"/>
              <a:t>μοναδιαία</a:t>
            </a:r>
            <a:r>
              <a:rPr lang="el-GR" sz="1700" dirty="0"/>
              <a:t> χρηματοδότηση δεν καλύπτει τουλάχιστον το 70% του πραγματικού κόστους.</a:t>
            </a:r>
          </a:p>
          <a:p>
            <a:endParaRPr lang="el-GR" sz="1700" dirty="0"/>
          </a:p>
        </p:txBody>
      </p:sp>
      <p:sp>
        <p:nvSpPr>
          <p:cNvPr id="7" name="TextBox 6"/>
          <p:cNvSpPr txBox="1"/>
          <p:nvPr/>
        </p:nvSpPr>
        <p:spPr>
          <a:xfrm>
            <a:off x="2866230" y="6096322"/>
            <a:ext cx="3497238" cy="307777"/>
          </a:xfrm>
          <a:prstGeom prst="rect">
            <a:avLst/>
          </a:prstGeom>
          <a:solidFill>
            <a:srgbClr val="1F497D">
              <a:lumMod val="60000"/>
              <a:lumOff val="40000"/>
            </a:srgbClr>
          </a:solidFill>
        </p:spPr>
        <p:txBody>
          <a:bodyPr wrap="square" rtlCol="0">
            <a:spAutoFit/>
          </a:bodyPr>
          <a:lstStyle/>
          <a:p>
            <a:r>
              <a:rPr lang="el-GR" sz="1400" dirty="0"/>
              <a:t>80% του πραγματικού επιλέξιμου κόστους</a:t>
            </a:r>
            <a:endParaRPr lang="en-GB" sz="1400" dirty="0"/>
          </a:p>
        </p:txBody>
      </p:sp>
    </p:spTree>
    <p:extLst>
      <p:ext uri="{BB962C8B-B14F-4D97-AF65-F5344CB8AC3E}">
        <p14:creationId xmlns:p14="http://schemas.microsoft.com/office/powerpoint/2010/main" val="278648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93467"/>
            <a:ext cx="9144000" cy="255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107504" y="3845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Κατηγορίες Δαπανών (</a:t>
            </a:r>
            <a:r>
              <a:rPr lang="en-GB" sz="2400" b="1" dirty="0">
                <a:solidFill>
                  <a:srgbClr val="0070C0"/>
                </a:solidFill>
                <a:latin typeface="Century Gothic" panose="020B0502020202020204" pitchFamily="34" charset="0"/>
              </a:rPr>
              <a:t>10</a:t>
            </a:r>
            <a:r>
              <a:rPr lang="el-GR" sz="2400" b="1" dirty="0">
                <a:solidFill>
                  <a:srgbClr val="0070C0"/>
                </a:solidFill>
                <a:latin typeface="Century Gothic" panose="020B0502020202020204" pitchFamily="34" charset="0"/>
              </a:rPr>
              <a:t>/</a:t>
            </a:r>
            <a:r>
              <a:rPr lang="en-GB" sz="24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000" b="1" dirty="0">
                <a:solidFill>
                  <a:srgbClr val="0070C0"/>
                </a:solidFill>
                <a:latin typeface="Century Gothic" panose="020B0502020202020204" pitchFamily="34" charset="0"/>
              </a:rPr>
              <a:t>Διακρατικές Δραστηριότητες Μάθησης/Διδασκαλίας/Κατάρτισης</a:t>
            </a:r>
          </a:p>
          <a:p>
            <a:r>
              <a:rPr lang="el-GR" sz="2000" b="1" dirty="0">
                <a:solidFill>
                  <a:srgbClr val="0070C0"/>
                </a:solidFill>
                <a:latin typeface="Century Gothic" panose="020B0502020202020204" pitchFamily="34" charset="0"/>
              </a:rPr>
              <a:t>Επιλέξιμα Ποσά Επιχορήγησης</a:t>
            </a:r>
            <a:endParaRPr lang="en-GB" sz="2000" b="1" dirty="0">
              <a:solidFill>
                <a:srgbClr val="0070C0"/>
              </a:solidFill>
              <a:latin typeface="Century Gothic" panose="020B0502020202020204" pitchFamily="34" charset="0"/>
            </a:endParaRPr>
          </a:p>
          <a:p>
            <a:endParaRPr lang="en-GB" sz="2000" b="1" dirty="0">
              <a:solidFill>
                <a:srgbClr val="0070C0"/>
              </a:solidFill>
              <a:latin typeface="Century Gothic" panose="020B0502020202020204" pitchFamily="34" charset="0"/>
            </a:endParaRPr>
          </a:p>
        </p:txBody>
      </p:sp>
      <p:sp>
        <p:nvSpPr>
          <p:cNvPr id="4" name="Content Placeholder 2"/>
          <p:cNvSpPr txBox="1">
            <a:spLocks/>
          </p:cNvSpPr>
          <p:nvPr/>
        </p:nvSpPr>
        <p:spPr>
          <a:xfrm>
            <a:off x="107504" y="1484784"/>
            <a:ext cx="8928992"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5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5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5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Έξοδα ατομικής στήριξης:</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a:ln>
                  <a:noFill/>
                </a:ln>
                <a:solidFill>
                  <a:sysClr val="windowText" lastClr="000000"/>
                </a:solidFill>
                <a:effectLst/>
                <a:uLnTx/>
                <a:uFillTx/>
                <a:latin typeface="Calibri"/>
              </a:rPr>
              <a:t>Έξοδα διαβίωσης των συμμετεχόντων ή των συνοδών τους,</a:t>
            </a:r>
            <a:r>
              <a:rPr kumimoji="0" lang="el-GR" sz="2000" b="0" i="0" u="none" strike="noStrike" kern="1200" cap="none" spc="0" normalizeH="0" noProof="0" dirty="0">
                <a:ln>
                  <a:noFill/>
                </a:ln>
                <a:solidFill>
                  <a:sysClr val="windowText" lastClr="000000"/>
                </a:solidFill>
                <a:effectLst/>
                <a:uLnTx/>
                <a:uFillTx/>
                <a:latin typeface="Calibri"/>
              </a:rPr>
              <a:t> τα </a:t>
            </a:r>
            <a:r>
              <a:rPr lang="el-GR" sz="2000" dirty="0">
                <a:solidFill>
                  <a:sysClr val="windowText" lastClr="000000"/>
                </a:solidFill>
                <a:latin typeface="Calibri"/>
              </a:rPr>
              <a:t>οποία υπολογίζονται πολλαπλασιάζοντας τις </a:t>
            </a:r>
            <a:r>
              <a:rPr kumimoji="0" lang="el-GR" sz="2000" b="0" i="0" u="none" strike="noStrike" kern="1200" cap="none" spc="0" normalizeH="0" baseline="0" noProof="0" dirty="0">
                <a:ln>
                  <a:noFill/>
                </a:ln>
                <a:solidFill>
                  <a:sysClr val="windowText" lastClr="000000"/>
                </a:solidFill>
                <a:effectLst/>
                <a:uLnTx/>
                <a:uFillTx/>
                <a:latin typeface="Calibri"/>
              </a:rPr>
              <a:t>εργάσιμες ημέρες της δραστηριότητας και τις ημέρες </a:t>
            </a:r>
            <a:r>
              <a:rPr kumimoji="0" lang="el-GR" sz="2000" b="0" i="0" u="none" strike="noStrike" kern="1200" cap="none" spc="0" normalizeH="0" baseline="0" noProof="0" dirty="0" err="1">
                <a:ln>
                  <a:noFill/>
                </a:ln>
                <a:solidFill>
                  <a:sysClr val="windowText" lastClr="000000"/>
                </a:solidFill>
                <a:effectLst/>
                <a:uLnTx/>
                <a:uFillTx/>
                <a:latin typeface="Calibri"/>
              </a:rPr>
              <a:t>ταξιδίου</a:t>
            </a:r>
            <a:r>
              <a:rPr kumimoji="0" lang="el-GR" sz="2000" b="0" i="0" u="none" strike="noStrike" kern="1200" cap="none" spc="0" normalizeH="0" baseline="0" noProof="0" dirty="0">
                <a:ln>
                  <a:noFill/>
                </a:ln>
                <a:solidFill>
                  <a:sysClr val="windowText" lastClr="000000"/>
                </a:solidFill>
                <a:effectLst/>
                <a:uLnTx/>
                <a:uFillTx/>
                <a:latin typeface="Calibri"/>
              </a:rPr>
              <a:t> (μέχρι και </a:t>
            </a:r>
            <a:r>
              <a:rPr kumimoji="0" lang="el-GR" sz="2000" b="0" i="0" u="none" strike="noStrike" kern="1200" cap="none" spc="0" normalizeH="0" baseline="0" noProof="0" dirty="0">
                <a:ln>
                  <a:noFill/>
                </a:ln>
                <a:effectLst/>
                <a:uLnTx/>
                <a:uFillTx/>
                <a:latin typeface="Calibri"/>
              </a:rPr>
              <a:t>2 για κανονικό ταξίδι /μέχρι και </a:t>
            </a:r>
            <a:r>
              <a:rPr kumimoji="0" lang="en-GB" sz="2000" b="0" i="0" u="none" strike="noStrike" kern="1200" cap="none" spc="0" normalizeH="0" baseline="0" noProof="0" dirty="0">
                <a:ln>
                  <a:noFill/>
                </a:ln>
                <a:effectLst/>
                <a:uLnTx/>
                <a:uFillTx/>
                <a:latin typeface="Calibri"/>
              </a:rPr>
              <a:t>6</a:t>
            </a:r>
            <a:r>
              <a:rPr kumimoji="0" lang="el-GR" sz="2000" b="0" i="0" u="none" strike="noStrike" kern="1200" cap="none" spc="0" normalizeH="0" baseline="0" noProof="0" dirty="0">
                <a:ln>
                  <a:noFill/>
                </a:ln>
                <a:effectLst/>
                <a:uLnTx/>
                <a:uFillTx/>
                <a:latin typeface="Calibri"/>
              </a:rPr>
              <a:t> για </a:t>
            </a:r>
            <a:r>
              <a:rPr kumimoji="0" lang="en-GB" sz="2000" b="0" i="0" u="none" strike="noStrike" kern="1200" cap="none" spc="0" normalizeH="0" baseline="0" noProof="0" dirty="0">
                <a:ln>
                  <a:noFill/>
                </a:ln>
                <a:effectLst/>
                <a:uLnTx/>
                <a:uFillTx/>
                <a:latin typeface="Calibri"/>
              </a:rPr>
              <a:t>green travel</a:t>
            </a:r>
            <a:r>
              <a:rPr kumimoji="0" lang="el-GR" sz="2000" b="0" i="0" u="none" strike="noStrike" kern="1200" cap="none" spc="0" normalizeH="0" baseline="0" noProof="0" dirty="0">
                <a:ln>
                  <a:noFill/>
                </a:ln>
                <a:effectLst/>
                <a:uLnTx/>
                <a:uFillTx/>
                <a:latin typeface="Calibri"/>
              </a:rPr>
              <a:t>)</a:t>
            </a:r>
            <a:r>
              <a:rPr kumimoji="0" lang="el-GR" sz="2000" b="0" i="0" u="none" strike="noStrike" kern="1200" cap="none" spc="0" normalizeH="0" baseline="0" noProof="0" dirty="0">
                <a:ln>
                  <a:noFill/>
                </a:ln>
                <a:solidFill>
                  <a:srgbClr val="FF0000"/>
                </a:solidFill>
                <a:effectLst/>
                <a:uLnTx/>
                <a:uFillTx/>
                <a:latin typeface="Calibri"/>
              </a:rPr>
              <a:t> </a:t>
            </a:r>
            <a:r>
              <a:rPr kumimoji="0" lang="el-GR" sz="2000" b="0" i="0" u="none" strike="noStrike" kern="1200" cap="none" spc="0" normalizeH="0" baseline="0" noProof="0" dirty="0">
                <a:ln>
                  <a:noFill/>
                </a:ln>
                <a:solidFill>
                  <a:sysClr val="windowText" lastClr="000000"/>
                </a:solidFill>
                <a:effectLst/>
                <a:uLnTx/>
                <a:uFillTx/>
                <a:latin typeface="Calibri"/>
              </a:rPr>
              <a:t>με το ημερήσιο επίδομα</a:t>
            </a:r>
            <a:r>
              <a:rPr kumimoji="0" lang="el-GR" sz="2000" b="0" i="0" u="none" strike="noStrike" kern="1200" cap="none" spc="0" normalizeH="0" noProof="0" dirty="0">
                <a:ln>
                  <a:noFill/>
                </a:ln>
                <a:solidFill>
                  <a:sysClr val="windowText" lastClr="000000"/>
                </a:solidFill>
                <a:effectLst/>
                <a:uLnTx/>
                <a:uFillTx/>
                <a:latin typeface="Calibri"/>
              </a:rPr>
              <a:t> </a:t>
            </a:r>
            <a:r>
              <a:rPr kumimoji="0" lang="el-GR" sz="2000" b="0" i="0" u="none" strike="noStrike" kern="1200" cap="none" spc="0" normalizeH="0" baseline="0" noProof="0" dirty="0">
                <a:ln>
                  <a:noFill/>
                </a:ln>
                <a:solidFill>
                  <a:sysClr val="windowText" lastClr="000000"/>
                </a:solidFill>
                <a:effectLst/>
                <a:uLnTx/>
                <a:uFillTx/>
                <a:latin typeface="Calibri"/>
              </a:rPr>
              <a:t>που ισχύει</a:t>
            </a:r>
          </a:p>
          <a:p>
            <a:pPr marL="0" lvl="0" indent="0">
              <a:buNone/>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500" b="0" i="0" u="none" strike="noStrike" kern="1200" cap="none" spc="0" normalizeH="0" baseline="0" noProof="0" dirty="0">
              <a:ln>
                <a:noFill/>
              </a:ln>
              <a:solidFill>
                <a:sysClr val="windowText" lastClr="000000"/>
              </a:solidFill>
              <a:effectLst/>
              <a:uLnTx/>
              <a:uFillTx/>
              <a:latin typeface="Calibri"/>
              <a:ea typeface="+mn-ea"/>
              <a:cs typeface="+mn-cs"/>
            </a:endParaRPr>
          </a:p>
          <a:p>
            <a:pPr marL="0" lvl="0" indent="0" algn="ctr">
              <a:buNone/>
              <a:defRPr/>
            </a:pPr>
            <a:endParaRPr lang="el-GR" sz="1800" dirty="0">
              <a:solidFill>
                <a:sysClr val="windowText" lastClr="000000"/>
              </a:solidFill>
              <a:latin typeface="Calibri"/>
            </a:endParaRPr>
          </a:p>
          <a:p>
            <a:pPr marL="0" lvl="0" indent="0" algn="ctr">
              <a:buNone/>
              <a:defRPr/>
            </a:pPr>
            <a:r>
              <a:rPr lang="el-GR" sz="1800" b="1" dirty="0">
                <a:solidFill>
                  <a:sysClr val="windowText" lastClr="000000"/>
                </a:solidFill>
                <a:latin typeface="Calibri"/>
              </a:rPr>
              <a:t>106 Ευρώ</a:t>
            </a:r>
            <a:r>
              <a:rPr lang="el-GR" sz="1800" dirty="0">
                <a:solidFill>
                  <a:sysClr val="windowText" lastClr="000000"/>
                </a:solidFill>
                <a:latin typeface="Calibri"/>
              </a:rPr>
              <a:t>:</a:t>
            </a:r>
            <a:r>
              <a:rPr lang="el-GR" sz="1800" dirty="0">
                <a:solidFill>
                  <a:sysClr val="windowText" lastClr="000000"/>
                </a:solidFill>
              </a:rPr>
              <a:t> Βασικό Ημερήσιο Επίδομα για </a:t>
            </a:r>
            <a:r>
              <a:rPr lang="el-GR" sz="1800" u="sng" dirty="0">
                <a:solidFill>
                  <a:sysClr val="windowText" lastClr="000000"/>
                </a:solidFill>
              </a:rPr>
              <a:t>Προσωπικό</a:t>
            </a:r>
            <a:endParaRPr lang="el-GR" sz="1800" u="sng" dirty="0">
              <a:solidFill>
                <a:sysClr val="windowText" lastClr="000000"/>
              </a:solidFill>
              <a:latin typeface="Calibri"/>
            </a:endParaRPr>
          </a:p>
          <a:p>
            <a:pPr marL="0" indent="0" algn="ctr">
              <a:buNone/>
              <a:defRPr/>
            </a:pPr>
            <a:r>
              <a:rPr lang="el-GR" sz="1800" b="1" dirty="0">
                <a:solidFill>
                  <a:sysClr val="windowText" lastClr="000000"/>
                </a:solidFill>
              </a:rPr>
              <a:t>58 Ευρώ</a:t>
            </a:r>
            <a:r>
              <a:rPr lang="el-GR" sz="1800" dirty="0">
                <a:solidFill>
                  <a:sysClr val="windowText" lastClr="000000"/>
                </a:solidFill>
              </a:rPr>
              <a:t>: </a:t>
            </a:r>
            <a:r>
              <a:rPr kumimoji="0" lang="el-GR" sz="1800" b="0" i="0" u="none" strike="noStrike" kern="1200" cap="none" spc="0" normalizeH="0" baseline="0" noProof="0" dirty="0">
                <a:ln>
                  <a:noFill/>
                </a:ln>
                <a:solidFill>
                  <a:sysClr val="windowText" lastClr="000000"/>
                </a:solidFill>
                <a:effectLst/>
                <a:uLnTx/>
                <a:uFillTx/>
                <a:latin typeface="Calibri"/>
              </a:rPr>
              <a:t>Βασικό Ημερήσιο Επίδομα για </a:t>
            </a:r>
            <a:r>
              <a:rPr kumimoji="0" lang="el-GR" sz="1800" b="0" i="0" u="sng" strike="noStrike" kern="1200" cap="none" spc="0" normalizeH="0" baseline="0" noProof="0" dirty="0">
                <a:ln>
                  <a:noFill/>
                </a:ln>
                <a:solidFill>
                  <a:sysClr val="windowText" lastClr="000000"/>
                </a:solidFill>
                <a:effectLst/>
                <a:uLnTx/>
                <a:uFillTx/>
                <a:latin typeface="Calibri"/>
              </a:rPr>
              <a:t>Εκπαιδευομένους/Μαθητές</a:t>
            </a:r>
            <a:r>
              <a:rPr lang="el-GR" sz="1800" u="sng" noProof="0" dirty="0">
                <a:solidFill>
                  <a:sysClr val="windowText" lastClr="000000"/>
                </a:solidFill>
                <a:latin typeface="Calibri"/>
              </a:rPr>
              <a:t>/Φοιτητές</a:t>
            </a:r>
            <a:endParaRPr kumimoji="0" lang="el-GR" sz="1000" b="0" i="0" u="none" strike="noStrike" kern="1200" cap="none" spc="0" normalizeH="0" baseline="0" dirty="0">
              <a:ln>
                <a:noFill/>
              </a:ln>
              <a:solidFill>
                <a:sysClr val="windowText" lastClr="000000"/>
              </a:solidFill>
              <a:effectLst/>
              <a:uLnTx/>
              <a:uFillTx/>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1800" noProof="0"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1800" u="sng" noProof="0" dirty="0">
                <a:solidFill>
                  <a:sysClr val="windowText" lastClr="000000"/>
                </a:solidFill>
                <a:latin typeface="Calibri"/>
              </a:rPr>
              <a:t>Βασικό Επίδομα = Επίδομα που ισχύει μέχρι και την 14</a:t>
            </a:r>
            <a:r>
              <a:rPr lang="el-GR" sz="1800" u="sng" baseline="30000" noProof="0" dirty="0">
                <a:solidFill>
                  <a:sysClr val="windowText" lastClr="000000"/>
                </a:solidFill>
                <a:latin typeface="Calibri"/>
              </a:rPr>
              <a:t>η</a:t>
            </a:r>
            <a:r>
              <a:rPr lang="el-GR" sz="1800" u="sng" noProof="0" dirty="0">
                <a:solidFill>
                  <a:sysClr val="windowText" lastClr="000000"/>
                </a:solidFill>
                <a:latin typeface="Calibri"/>
              </a:rPr>
              <a:t> ημέρα της δραστηριότητας</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dirty="0">
              <a:ln>
                <a:noFill/>
              </a:ln>
              <a:solidFill>
                <a:sysClr val="windowText" lastClr="000000"/>
              </a:solidFill>
              <a:effectLst/>
              <a:uLnTx/>
              <a:uFillTx/>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800" b="0" i="0" u="none" strike="noStrike" kern="1200" cap="none" spc="0" normalizeH="0" dirty="0">
                <a:ln>
                  <a:noFill/>
                </a:ln>
                <a:solidFill>
                  <a:sysClr val="windowText" lastClr="000000"/>
                </a:solidFill>
                <a:effectLst/>
                <a:uLnTx/>
                <a:uFillTx/>
                <a:latin typeface="Calibri"/>
              </a:rPr>
              <a:t>Για δραστηριότητες </a:t>
            </a:r>
            <a:r>
              <a:rPr lang="el-GR" sz="1800" dirty="0">
                <a:solidFill>
                  <a:sysClr val="windowText" lastClr="000000"/>
                </a:solidFill>
                <a:latin typeface="Calibri"/>
              </a:rPr>
              <a:t>δ</a:t>
            </a:r>
            <a:r>
              <a:rPr kumimoji="0" lang="el-GR" sz="1800" b="0" i="0" u="none" strike="noStrike" kern="1200" cap="none" spc="0" normalizeH="0" dirty="0">
                <a:ln>
                  <a:noFill/>
                </a:ln>
                <a:solidFill>
                  <a:sysClr val="windowText" lastClr="000000"/>
                </a:solidFill>
                <a:effectLst/>
                <a:uLnTx/>
                <a:uFillTx/>
                <a:latin typeface="Calibri"/>
              </a:rPr>
              <a:t>ιάρκειας</a:t>
            </a:r>
            <a:r>
              <a:rPr lang="el-GR" sz="1800" dirty="0">
                <a:solidFill>
                  <a:sysClr val="windowText" lastClr="000000"/>
                </a:solidFill>
                <a:latin typeface="Calibri"/>
              </a:rPr>
              <a:t> </a:t>
            </a:r>
            <a:r>
              <a:rPr lang="el-GR" sz="1800" baseline="0" noProof="0" dirty="0">
                <a:solidFill>
                  <a:sysClr val="windowText" lastClr="000000"/>
                </a:solidFill>
                <a:latin typeface="Calibri"/>
              </a:rPr>
              <a:t>15</a:t>
            </a:r>
            <a:r>
              <a:rPr lang="el-GR" sz="1800" noProof="0" dirty="0">
                <a:solidFill>
                  <a:sysClr val="windowText" lastClr="000000"/>
                </a:solidFill>
                <a:latin typeface="Calibri"/>
              </a:rPr>
              <a:t> ημερών και άνω, ισχύουν διαφορετικά ημερήσια επιδόματα</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885191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5604" y="1268760"/>
            <a:ext cx="8763000"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None/>
              <a:tabLst/>
              <a:defRPr/>
            </a:pPr>
            <a:endParaRPr lang="el-GR" sz="1000" b="1" dirty="0">
              <a:solidFill>
                <a:sysClr val="windowText" lastClr="000000"/>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Έξοδα γλωσσικής στήριξης</a:t>
            </a:r>
            <a:r>
              <a:rPr lang="en-GB" sz="2200" b="1" dirty="0">
                <a:solidFill>
                  <a:sysClr val="windowText" lastClr="000000"/>
                </a:solidFill>
                <a:latin typeface="Calibri"/>
              </a:rPr>
              <a:t>:</a:t>
            </a: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5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Κόστος που συνδέεται με τη στήριξη που παρέχεται στους συμμετέχοντες σε </a:t>
            </a: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μεγάλης διάρκειας κινητικότητες</a:t>
            </a:r>
            <a:r>
              <a:rPr kumimoji="0" lang="el-GR" sz="2000" b="0" i="0" strike="noStrike" kern="1200" cap="none" spc="0" normalizeH="0" baseline="0" noProof="0" dirty="0">
                <a:ln>
                  <a:noFill/>
                </a:ln>
                <a:solidFill>
                  <a:sysClr val="windowText" lastClr="000000"/>
                </a:solidFill>
                <a:effectLst/>
                <a:uLnTx/>
                <a:uFillTx/>
                <a:latin typeface="Calibri"/>
                <a:ea typeface="+mn-ea"/>
                <a:cs typeface="+mn-cs"/>
              </a:rPr>
              <a: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(2 - 12 μήνες) για βελτίωση των γλωσσικών τους δεξιοτήτων στη γλώσσα κατάρτισης/εργασίας</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6" name="Title 1"/>
          <p:cNvSpPr txBox="1">
            <a:spLocks/>
          </p:cNvSpPr>
          <p:nvPr/>
        </p:nvSpPr>
        <p:spPr>
          <a:xfrm>
            <a:off x="135088" y="381673"/>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Κατηγορίες Δαπανών (</a:t>
            </a:r>
            <a:r>
              <a:rPr lang="en-GB" sz="2400" b="1" dirty="0">
                <a:solidFill>
                  <a:srgbClr val="0070C0"/>
                </a:solidFill>
                <a:latin typeface="Century Gothic" panose="020B0502020202020204" pitchFamily="34" charset="0"/>
              </a:rPr>
              <a:t>11</a:t>
            </a:r>
            <a:r>
              <a:rPr lang="el-GR" sz="2400" b="1" dirty="0">
                <a:solidFill>
                  <a:srgbClr val="0070C0"/>
                </a:solidFill>
                <a:latin typeface="Century Gothic" panose="020B0502020202020204" pitchFamily="34" charset="0"/>
              </a:rPr>
              <a:t>/</a:t>
            </a:r>
            <a:r>
              <a:rPr lang="en-GB" sz="24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000" b="1" dirty="0">
                <a:solidFill>
                  <a:srgbClr val="0070C0"/>
                </a:solidFill>
                <a:latin typeface="Century Gothic" panose="020B0502020202020204" pitchFamily="34" charset="0"/>
              </a:rPr>
              <a:t>Διακρατικές Δραστηριότητες Μάθησης/Διδασκαλίας/Κατάρτισης</a:t>
            </a:r>
          </a:p>
          <a:p>
            <a:r>
              <a:rPr lang="el-GR" sz="2000" b="1" dirty="0">
                <a:solidFill>
                  <a:srgbClr val="0070C0"/>
                </a:solidFill>
                <a:latin typeface="Century Gothic" panose="020B0502020202020204" pitchFamily="34" charset="0"/>
              </a:rPr>
              <a:t>Επιλέξιμα Ποσά Επιχορήγησης</a:t>
            </a:r>
            <a:endParaRPr lang="en-GB" sz="2000" b="1" dirty="0">
              <a:solidFill>
                <a:srgbClr val="0070C0"/>
              </a:solidFill>
              <a:latin typeface="Century Gothic" panose="020B0502020202020204" pitchFamily="34" charset="0"/>
            </a:endParaRPr>
          </a:p>
          <a:p>
            <a:endParaRPr lang="en-GB" sz="2000" b="1" dirty="0">
              <a:solidFill>
                <a:srgbClr val="0070C0"/>
              </a:solidFill>
              <a:latin typeface="Century Gothic" panose="020B0502020202020204" pitchFamily="34" charset="0"/>
            </a:endParaRPr>
          </a:p>
        </p:txBody>
      </p:sp>
      <p:sp>
        <p:nvSpPr>
          <p:cNvPr id="3" name="Rectangle 2"/>
          <p:cNvSpPr/>
          <p:nvPr/>
        </p:nvSpPr>
        <p:spPr>
          <a:xfrm>
            <a:off x="2116932" y="3212976"/>
            <a:ext cx="48965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150 Ευρώ</a:t>
            </a:r>
            <a:r>
              <a:rPr lang="el-GR" dirty="0">
                <a:solidFill>
                  <a:schemeClr val="tx1"/>
                </a:solidFill>
              </a:rPr>
              <a:t> Ανά Συμμετέχοντα</a:t>
            </a:r>
            <a:endParaRPr lang="en-GB" dirty="0">
              <a:solidFill>
                <a:schemeClr val="tx1"/>
              </a:solidFill>
            </a:endParaRPr>
          </a:p>
        </p:txBody>
      </p:sp>
      <p:sp>
        <p:nvSpPr>
          <p:cNvPr id="7" name="AutoShape 2" descr="Erasmus+ | Online linguistic Support (O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3136454" y="4353507"/>
            <a:ext cx="2857500" cy="1600200"/>
          </a:xfrm>
          <a:prstGeom prst="rect">
            <a:avLst/>
          </a:prstGeom>
        </p:spPr>
      </p:pic>
    </p:spTree>
    <p:extLst>
      <p:ext uri="{BB962C8B-B14F-4D97-AF65-F5344CB8AC3E}">
        <p14:creationId xmlns:p14="http://schemas.microsoft.com/office/powerpoint/2010/main" val="2847474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1288" y="1484784"/>
            <a:ext cx="8763000"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None/>
              <a:tabLst/>
              <a:defRPr/>
            </a:pPr>
            <a:endParaRPr lang="el-GR" sz="1000" b="1" dirty="0">
              <a:solidFill>
                <a:sysClr val="windowText" lastClr="000000"/>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Στήριξη για Συμπερίληψη</a:t>
            </a:r>
            <a:r>
              <a:rPr lang="en-GB" sz="2200" b="1" dirty="0">
                <a:solidFill>
                  <a:sysClr val="windowText" lastClr="000000"/>
                </a:solidFill>
                <a:latin typeface="Calibri"/>
              </a:rPr>
              <a:t>:</a:t>
            </a: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5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lgn="just">
              <a:buNone/>
            </a:pPr>
            <a:r>
              <a:rPr lang="el-GR" sz="2000" b="1" dirty="0" err="1">
                <a:solidFill>
                  <a:srgbClr val="0070C0"/>
                </a:solidFill>
              </a:rPr>
              <a:t>Μοναδιαίο</a:t>
            </a:r>
            <a:r>
              <a:rPr lang="el-GR" sz="2000" b="1" dirty="0">
                <a:solidFill>
                  <a:srgbClr val="0070C0"/>
                </a:solidFill>
              </a:rPr>
              <a:t> κόστος</a:t>
            </a:r>
            <a:r>
              <a:rPr lang="el-GR" sz="2000" dirty="0"/>
              <a:t> </a:t>
            </a:r>
            <a:r>
              <a:rPr lang="el-GR" sz="2000" b="1" dirty="0"/>
              <a:t>ανά συμμετέχοντα</a:t>
            </a:r>
            <a:r>
              <a:rPr lang="el-GR" sz="2000" dirty="0"/>
              <a:t> </a:t>
            </a:r>
            <a:r>
              <a:rPr lang="el-GR" sz="2000" u="sng" dirty="0"/>
              <a:t>με μειωμένες ευκαιρίες  μάθησης</a:t>
            </a:r>
            <a:r>
              <a:rPr lang="el-GR" sz="2000" dirty="0"/>
              <a:t> σε δραστηριότητες Μάθησης/Διδασκαλίας/Κατάρτισης</a:t>
            </a:r>
            <a:endParaRPr lang="el-GR" sz="2000" u="sng" dirty="0"/>
          </a:p>
          <a:p>
            <a:pPr algn="just"/>
            <a:endParaRPr lang="el-GR" sz="900" dirty="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i="0" strike="noStrike" kern="1200" cap="none" spc="0" normalizeH="0" baseline="0" noProof="0" dirty="0">
              <a:ln>
                <a:noFill/>
              </a:ln>
              <a:solidFill>
                <a:sysClr val="windowText" lastClr="000000"/>
              </a:solidFill>
              <a:effectLst/>
              <a:uLnTx/>
              <a:uFillTx/>
              <a:latin typeface="Century Gothic" panose="020B0502020202020204" pitchFamily="34" charset="0"/>
            </a:endParaRPr>
          </a:p>
        </p:txBody>
      </p:sp>
      <p:sp>
        <p:nvSpPr>
          <p:cNvPr id="6" name="Title 1"/>
          <p:cNvSpPr txBox="1">
            <a:spLocks/>
          </p:cNvSpPr>
          <p:nvPr/>
        </p:nvSpPr>
        <p:spPr>
          <a:xfrm>
            <a:off x="0" y="160338"/>
            <a:ext cx="9008912" cy="11394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Κατηγορίες Δαπανών (</a:t>
            </a:r>
            <a:r>
              <a:rPr lang="en-GB" sz="2400" b="1" dirty="0">
                <a:solidFill>
                  <a:srgbClr val="0070C0"/>
                </a:solidFill>
                <a:latin typeface="Century Gothic" panose="020B0502020202020204" pitchFamily="34" charset="0"/>
              </a:rPr>
              <a:t>12</a:t>
            </a:r>
            <a:r>
              <a:rPr lang="el-GR" sz="2400" b="1" dirty="0">
                <a:solidFill>
                  <a:srgbClr val="0070C0"/>
                </a:solidFill>
                <a:latin typeface="Century Gothic" panose="020B0502020202020204" pitchFamily="34" charset="0"/>
              </a:rPr>
              <a:t>/</a:t>
            </a:r>
            <a:r>
              <a:rPr lang="en-GB" sz="24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000" b="1" dirty="0">
                <a:solidFill>
                  <a:srgbClr val="0070C0"/>
                </a:solidFill>
                <a:latin typeface="Century Gothic" panose="020B0502020202020204" pitchFamily="34" charset="0"/>
              </a:rPr>
              <a:t>Διακρατικές Δραστηριότητες Μάθησης/Διδασκαλίας/Κατάρτισης</a:t>
            </a:r>
          </a:p>
          <a:p>
            <a:r>
              <a:rPr lang="el-GR" sz="2000" b="1" dirty="0">
                <a:solidFill>
                  <a:srgbClr val="0070C0"/>
                </a:solidFill>
                <a:latin typeface="Century Gothic" panose="020B0502020202020204" pitchFamily="34" charset="0"/>
              </a:rPr>
              <a:t>Επιλέξιμα Ποσά Επιχορήγησης</a:t>
            </a:r>
            <a:endParaRPr lang="en-GB" sz="2000" b="1" dirty="0">
              <a:solidFill>
                <a:srgbClr val="0070C0"/>
              </a:solidFill>
              <a:latin typeface="Century Gothic" panose="020B0502020202020204" pitchFamily="34" charset="0"/>
            </a:endParaRPr>
          </a:p>
          <a:p>
            <a:endParaRPr lang="en-GB" sz="2000" b="1" dirty="0">
              <a:solidFill>
                <a:srgbClr val="0070C0"/>
              </a:solidFill>
              <a:latin typeface="Century Gothic" panose="020B0502020202020204" pitchFamily="34" charset="0"/>
            </a:endParaRPr>
          </a:p>
        </p:txBody>
      </p:sp>
      <p:sp>
        <p:nvSpPr>
          <p:cNvPr id="3" name="Rectangle 2"/>
          <p:cNvSpPr/>
          <p:nvPr/>
        </p:nvSpPr>
        <p:spPr>
          <a:xfrm>
            <a:off x="2267744" y="3677443"/>
            <a:ext cx="48965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100 Ευρώ</a:t>
            </a:r>
            <a:r>
              <a:rPr lang="el-GR" dirty="0">
                <a:solidFill>
                  <a:schemeClr val="tx1"/>
                </a:solidFill>
              </a:rPr>
              <a:t> Ανά Συμμετέχοντα</a:t>
            </a:r>
            <a:endParaRPr lang="en-GB" dirty="0">
              <a:solidFill>
                <a:schemeClr val="tx1"/>
              </a:solidFill>
            </a:endParaRPr>
          </a:p>
        </p:txBody>
      </p:sp>
      <p:sp>
        <p:nvSpPr>
          <p:cNvPr id="7" name="AutoShape 2" descr="Erasmus+ | Online linguistic Support (O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90517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2606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Κατηγορίες Δαπανών (</a:t>
            </a:r>
            <a:r>
              <a:rPr lang="en-GB" sz="2400" b="1" dirty="0">
                <a:solidFill>
                  <a:srgbClr val="0070C0"/>
                </a:solidFill>
                <a:latin typeface="Century Gothic" panose="020B0502020202020204" pitchFamily="34" charset="0"/>
              </a:rPr>
              <a:t>13</a:t>
            </a:r>
            <a:r>
              <a:rPr lang="el-GR" sz="2400" b="1" dirty="0">
                <a:solidFill>
                  <a:srgbClr val="0070C0"/>
                </a:solidFill>
                <a:latin typeface="Century Gothic" panose="020B0502020202020204" pitchFamily="34" charset="0"/>
              </a:rPr>
              <a:t>/</a:t>
            </a:r>
            <a:r>
              <a:rPr lang="en-GB" sz="24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500" b="1" dirty="0">
                <a:solidFill>
                  <a:srgbClr val="0070C0"/>
                </a:solidFill>
                <a:latin typeface="Century Gothic" panose="020B0502020202020204" pitchFamily="34" charset="0"/>
              </a:rPr>
              <a:t>Ειδικές Δαπάνες - Στήριξη για Συμπερίληψη</a:t>
            </a:r>
            <a:endParaRPr lang="en-GB" sz="2000" b="1" dirty="0">
              <a:solidFill>
                <a:srgbClr val="0070C0"/>
              </a:solidFill>
              <a:latin typeface="Century Gothic" panose="020B0502020202020204" pitchFamily="34" charset="0"/>
            </a:endParaRPr>
          </a:p>
        </p:txBody>
      </p:sp>
      <p:sp>
        <p:nvSpPr>
          <p:cNvPr id="3" name="TextBox 2"/>
          <p:cNvSpPr txBox="1"/>
          <p:nvPr/>
        </p:nvSpPr>
        <p:spPr>
          <a:xfrm>
            <a:off x="83189" y="1700808"/>
            <a:ext cx="8911208" cy="3508653"/>
          </a:xfrm>
          <a:prstGeom prst="rect">
            <a:avLst/>
          </a:prstGeom>
          <a:noFill/>
        </p:spPr>
        <p:txBody>
          <a:bodyPr wrap="square" rtlCol="0">
            <a:spAutoFit/>
          </a:bodyPr>
          <a:lstStyle/>
          <a:p>
            <a:pPr marL="285750" indent="-285750" algn="just">
              <a:buFont typeface="Wingdings" panose="05000000000000000000" pitchFamily="2" charset="2"/>
              <a:buChar char="q"/>
            </a:pPr>
            <a:r>
              <a:rPr lang="el-GR" sz="2000" b="1" dirty="0"/>
              <a:t>Κατηγορία Εξόδων που στηρίζει τη συμμετοχή ατόμων με μειωμένες ευκαιρίες και των συνοδών τους σε διακρατικές δραστηριότητες, </a:t>
            </a:r>
            <a:r>
              <a:rPr lang="el-GR" sz="2000" b="1" dirty="0">
                <a:solidFill>
                  <a:srgbClr val="0070C0"/>
                </a:solidFill>
              </a:rPr>
              <a:t>στη βάση πραγματικού κόστους</a:t>
            </a:r>
            <a:r>
              <a:rPr lang="el-GR" sz="2000" b="1" dirty="0"/>
              <a:t> και περιλαμβάνει:</a:t>
            </a:r>
          </a:p>
          <a:p>
            <a:endParaRPr lang="el-GR" sz="1000" b="1" dirty="0"/>
          </a:p>
          <a:p>
            <a:endParaRPr lang="el-GR" sz="1000" b="1" dirty="0"/>
          </a:p>
          <a:p>
            <a:pPr marL="285750" indent="-285750">
              <a:buFont typeface="Wingdings" panose="05000000000000000000" pitchFamily="2" charset="2"/>
              <a:buChar char="§"/>
            </a:pPr>
            <a:r>
              <a:rPr lang="el-GR" dirty="0"/>
              <a:t>Κάλυψη εξόδων </a:t>
            </a:r>
            <a:r>
              <a:rPr lang="el-GR" dirty="0" err="1"/>
              <a:t>ταξιδίου</a:t>
            </a:r>
            <a:r>
              <a:rPr lang="el-GR" dirty="0"/>
              <a:t> και ατομικής στήριξης, όταν αυτά δεν καλύπτονται από τις κατηγορίες «Έξοδα </a:t>
            </a:r>
            <a:r>
              <a:rPr lang="el-GR" dirty="0" err="1"/>
              <a:t>Ταξιδίου</a:t>
            </a:r>
            <a:r>
              <a:rPr lang="el-GR" dirty="0"/>
              <a:t>» και «Έξοδα Ατομικής Στήριξης»</a:t>
            </a:r>
          </a:p>
          <a:p>
            <a:endParaRPr lang="el-GR" dirty="0"/>
          </a:p>
          <a:p>
            <a:pPr marL="285750" indent="-285750">
              <a:buFont typeface="Wingdings" panose="05000000000000000000" pitchFamily="2" charset="2"/>
              <a:buChar char="§"/>
            </a:pPr>
            <a:r>
              <a:rPr lang="el-GR" dirty="0"/>
              <a:t>Κάλυψη </a:t>
            </a:r>
            <a:r>
              <a:rPr lang="el-GR" b="1" dirty="0"/>
              <a:t>επιπλέον</a:t>
            </a:r>
            <a:r>
              <a:rPr lang="el-GR" dirty="0"/>
              <a:t> εξόδων (πέραν των εξόδων ταξιδιού και ατομικής στήριξης)</a:t>
            </a:r>
            <a:r>
              <a:rPr lang="en-GB" dirty="0"/>
              <a:t>,</a:t>
            </a:r>
            <a:r>
              <a:rPr lang="el-GR" dirty="0"/>
              <a:t> που προκύπτουν από τη συμμετοχή των ατόμων αυτών  (π.χ. έξοδα ενοικίασης ειδικού μεταφορικού μέσου για έναν συμμετέχοντα με σωματική αναπηρία)</a:t>
            </a:r>
          </a:p>
          <a:p>
            <a:pPr marL="357188" indent="-357188"/>
            <a:endParaRPr lang="el-GR" dirty="0"/>
          </a:p>
          <a:p>
            <a:endParaRPr lang="el-GR" sz="800" dirty="0"/>
          </a:p>
          <a:p>
            <a:endParaRPr lang="el-GR" sz="800" dirty="0"/>
          </a:p>
        </p:txBody>
      </p:sp>
    </p:spTree>
    <p:extLst>
      <p:ext uri="{BB962C8B-B14F-4D97-AF65-F5344CB8AC3E}">
        <p14:creationId xmlns:p14="http://schemas.microsoft.com/office/powerpoint/2010/main" val="3408104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715" y="1217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Κατηγορίες Δαπανών (</a:t>
            </a:r>
            <a:r>
              <a:rPr lang="en-GB" sz="2400" b="1" dirty="0">
                <a:solidFill>
                  <a:srgbClr val="0070C0"/>
                </a:solidFill>
                <a:latin typeface="Century Gothic" panose="020B0502020202020204" pitchFamily="34" charset="0"/>
              </a:rPr>
              <a:t>14</a:t>
            </a:r>
            <a:r>
              <a:rPr lang="el-GR" sz="2400" b="1" dirty="0">
                <a:solidFill>
                  <a:srgbClr val="0070C0"/>
                </a:solidFill>
                <a:latin typeface="Century Gothic" panose="020B0502020202020204" pitchFamily="34" charset="0"/>
              </a:rPr>
              <a:t>/</a:t>
            </a:r>
            <a:r>
              <a:rPr lang="en-GB" sz="2400" b="1" dirty="0">
                <a:solidFill>
                  <a:srgbClr val="0070C0"/>
                </a:solidFill>
                <a:latin typeface="Century Gothic" panose="020B0502020202020204" pitchFamily="34" charset="0"/>
              </a:rPr>
              <a:t>14)</a:t>
            </a:r>
            <a:br>
              <a:rPr lang="el-GR" sz="2500" b="1" dirty="0">
                <a:solidFill>
                  <a:srgbClr val="0070C0"/>
                </a:solidFill>
                <a:latin typeface="Century Gothic" panose="020B0502020202020204" pitchFamily="34" charset="0"/>
              </a:rPr>
            </a:br>
            <a:r>
              <a:rPr lang="el-GR" sz="2500" b="1" dirty="0">
                <a:solidFill>
                  <a:srgbClr val="0070C0"/>
                </a:solidFill>
                <a:latin typeface="Century Gothic" panose="020B0502020202020204" pitchFamily="34" charset="0"/>
              </a:rPr>
              <a:t>Ειδικές Δαπάνες - </a:t>
            </a:r>
            <a:r>
              <a:rPr lang="el-GR" sz="2200" b="1" dirty="0">
                <a:solidFill>
                  <a:srgbClr val="0070C0"/>
                </a:solidFill>
                <a:latin typeface="Century Gothic" panose="020B0502020202020204" pitchFamily="34" charset="0"/>
              </a:rPr>
              <a:t>Δαπάνες κατ’ εξαίρεση</a:t>
            </a:r>
            <a:endParaRPr lang="en-GB" sz="2200" b="1" dirty="0">
              <a:solidFill>
                <a:srgbClr val="0070C0"/>
              </a:solidFill>
              <a:latin typeface="Century Gothic" panose="020B0502020202020204" pitchFamily="34" charset="0"/>
            </a:endParaRPr>
          </a:p>
        </p:txBody>
      </p:sp>
      <p:sp>
        <p:nvSpPr>
          <p:cNvPr id="4" name="Rectangle 3"/>
          <p:cNvSpPr/>
          <p:nvPr/>
        </p:nvSpPr>
        <p:spPr>
          <a:xfrm>
            <a:off x="179715" y="1578271"/>
            <a:ext cx="8911411" cy="2616101"/>
          </a:xfrm>
          <a:prstGeom prst="rect">
            <a:avLst/>
          </a:prstGeom>
        </p:spPr>
        <p:txBody>
          <a:bodyPr wrap="square">
            <a:spAutoFit/>
          </a:bodyPr>
          <a:lstStyle/>
          <a:p>
            <a:pPr marL="285750" lvl="0" indent="-285750" algn="just">
              <a:spcBef>
                <a:spcPct val="20000"/>
              </a:spcBef>
              <a:buFont typeface="Wingdings" panose="05000000000000000000" pitchFamily="2" charset="2"/>
              <a:buChar char="q"/>
              <a:defRPr/>
            </a:pPr>
            <a:r>
              <a:rPr lang="el-GR" sz="2000" b="1" u="sng" dirty="0">
                <a:solidFill>
                  <a:prstClr val="black"/>
                </a:solidFill>
              </a:rPr>
              <a:t>Επιλέξιμα Έξοδα</a:t>
            </a:r>
            <a:endParaRPr lang="en-GB" sz="2000" b="1" u="sng" dirty="0">
              <a:solidFill>
                <a:prstClr val="black"/>
              </a:solidFill>
            </a:endParaRPr>
          </a:p>
          <a:p>
            <a:pPr lvl="0" algn="just">
              <a:spcBef>
                <a:spcPct val="20000"/>
              </a:spcBef>
              <a:defRPr/>
            </a:pPr>
            <a:endParaRPr lang="en-US" sz="600" b="1" dirty="0">
              <a:solidFill>
                <a:prstClr val="black"/>
              </a:solidFill>
            </a:endParaRPr>
          </a:p>
          <a:p>
            <a:pPr marL="285750" lvl="0" indent="-285750">
              <a:spcBef>
                <a:spcPct val="20000"/>
              </a:spcBef>
              <a:buFont typeface="Wingdings" panose="05000000000000000000" pitchFamily="2" charset="2"/>
              <a:buChar char="§"/>
              <a:defRPr/>
            </a:pPr>
            <a:r>
              <a:rPr lang="el-GR" dirty="0">
                <a:solidFill>
                  <a:prstClr val="black"/>
                </a:solidFill>
              </a:rPr>
              <a:t>Έξοδα που συνδέονται με υπεργολαβίες (νοουμένου ότι την εν λόγω υπηρεσία δεν μπορεί να την προσφέρει κάποιος από τους εταίρους)</a:t>
            </a:r>
          </a:p>
          <a:p>
            <a:pPr lvl="0">
              <a:spcBef>
                <a:spcPct val="20000"/>
              </a:spcBef>
              <a:defRPr/>
            </a:pPr>
            <a:endParaRPr lang="el-GR" sz="1000" dirty="0">
              <a:solidFill>
                <a:prstClr val="black"/>
              </a:solidFill>
            </a:endParaRPr>
          </a:p>
          <a:p>
            <a:pPr marL="285750" lvl="0" indent="-285750">
              <a:spcBef>
                <a:spcPct val="20000"/>
              </a:spcBef>
              <a:buFont typeface="Wingdings" panose="05000000000000000000" pitchFamily="2" charset="2"/>
              <a:buChar char="§"/>
              <a:defRPr/>
            </a:pPr>
            <a:r>
              <a:rPr lang="el-GR" dirty="0">
                <a:solidFill>
                  <a:prstClr val="black"/>
                </a:solidFill>
              </a:rPr>
              <a:t>Αγορά/Ενοικίαση εξειδικευμένου εξοπλισμού για τις ανάγκες υλοποίησης του Σχεδίου (όχι τυπικός γραφειακός εξοπλισμός)</a:t>
            </a:r>
          </a:p>
          <a:p>
            <a:pPr lvl="0">
              <a:spcBef>
                <a:spcPct val="20000"/>
              </a:spcBef>
              <a:defRPr/>
            </a:pPr>
            <a:endParaRPr lang="el-GR" sz="1000" dirty="0">
              <a:solidFill>
                <a:prstClr val="black"/>
              </a:solidFill>
            </a:endParaRPr>
          </a:p>
          <a:p>
            <a:pPr marL="285750" lvl="0" indent="-285750">
              <a:spcBef>
                <a:spcPct val="20000"/>
              </a:spcBef>
              <a:buFont typeface="Wingdings" panose="05000000000000000000" pitchFamily="2" charset="2"/>
              <a:buChar char="§"/>
              <a:defRPr/>
            </a:pPr>
            <a:r>
              <a:rPr lang="el-GR" dirty="0">
                <a:solidFill>
                  <a:prstClr val="black"/>
                </a:solidFill>
                <a:sym typeface="Wingdings" panose="05000000000000000000" pitchFamily="2" charset="2"/>
              </a:rPr>
              <a:t>Έξοδα που συνδέονται με την παροχή χρηματικής εγγύησης (όπου ισχύει)</a:t>
            </a:r>
          </a:p>
          <a:p>
            <a:pPr lvl="0">
              <a:spcBef>
                <a:spcPct val="20000"/>
              </a:spcBef>
              <a:defRPr/>
            </a:pPr>
            <a:endParaRPr lang="el-GR" sz="1000" dirty="0">
              <a:solidFill>
                <a:prstClr val="black"/>
              </a:solidFill>
              <a:sym typeface="Wingdings" panose="05000000000000000000" pitchFamily="2" charset="2"/>
            </a:endParaRPr>
          </a:p>
        </p:txBody>
      </p:sp>
      <p:sp>
        <p:nvSpPr>
          <p:cNvPr id="5" name="Rectangle 4"/>
          <p:cNvSpPr/>
          <p:nvPr/>
        </p:nvSpPr>
        <p:spPr>
          <a:xfrm>
            <a:off x="827584" y="4230049"/>
            <a:ext cx="67687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b="1" dirty="0">
                <a:solidFill>
                  <a:prstClr val="black"/>
                </a:solidFill>
              </a:rPr>
              <a:t>Ανώτατο ποσό ανά Σχέδιο = 50 000 Ευρώ</a:t>
            </a:r>
            <a:r>
              <a:rPr lang="en-US" b="1" dirty="0">
                <a:solidFill>
                  <a:prstClr val="black"/>
                </a:solidFill>
              </a:rPr>
              <a:t> </a:t>
            </a:r>
            <a:r>
              <a:rPr lang="el-GR" b="1" dirty="0">
                <a:solidFill>
                  <a:prstClr val="black"/>
                </a:solidFill>
              </a:rPr>
              <a:t>(τα έξοδα χρηματικής εγγύησης δε συνυπολογίζονται)</a:t>
            </a:r>
          </a:p>
          <a:p>
            <a:pPr algn="ctr"/>
            <a:r>
              <a:rPr lang="el-GR" b="1" dirty="0">
                <a:solidFill>
                  <a:schemeClr val="tx1"/>
                </a:solidFill>
              </a:rPr>
              <a:t>80% των επιλέξιμων πραγματικών εξόδων </a:t>
            </a:r>
          </a:p>
        </p:txBody>
      </p:sp>
    </p:spTree>
    <p:extLst>
      <p:ext uri="{BB962C8B-B14F-4D97-AF65-F5344CB8AC3E}">
        <p14:creationId xmlns:p14="http://schemas.microsoft.com/office/powerpoint/2010/main" val="2775488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2D6603-9919-4ECB-B908-B3670C138579}"/>
              </a:ext>
            </a:extLst>
          </p:cNvPr>
          <p:cNvSpPr/>
          <p:nvPr/>
        </p:nvSpPr>
        <p:spPr>
          <a:xfrm>
            <a:off x="103312" y="2924944"/>
            <a:ext cx="8835008" cy="11654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36512" y="152400"/>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Συνεργασίας – </a:t>
            </a:r>
          </a:p>
          <a:p>
            <a:r>
              <a:rPr lang="el-GR" sz="2600" b="1" dirty="0">
                <a:solidFill>
                  <a:srgbClr val="0070C0"/>
                </a:solidFill>
                <a:latin typeface="Century Gothic" panose="020B0502020202020204" pitchFamily="34" charset="0"/>
              </a:rPr>
              <a:t>Υποβολή και Αξιολόγηση Αίτησης</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0" y="1295400"/>
            <a:ext cx="8938320" cy="4643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strike="noStrike" kern="1200" cap="none" spc="0" normalizeH="0" baseline="0" noProof="0" dirty="0">
                <a:ln>
                  <a:noFill/>
                </a:ln>
                <a:solidFill>
                  <a:sysClr val="windowText" lastClr="000000"/>
                </a:solidFill>
                <a:effectLst/>
                <a:uLnTx/>
                <a:uFillTx/>
              </a:rPr>
              <a:t>Η</a:t>
            </a:r>
            <a:r>
              <a:rPr kumimoji="0" lang="el-GR" sz="2200" b="1" i="0" strike="noStrike" kern="1200" cap="none" spc="0" normalizeH="0" noProof="0" dirty="0">
                <a:ln>
                  <a:noFill/>
                </a:ln>
                <a:solidFill>
                  <a:sysClr val="windowText" lastClr="000000"/>
                </a:solidFill>
                <a:effectLst/>
                <a:uLnTx/>
                <a:uFillTx/>
              </a:rPr>
              <a:t> αίτηση υποβάλλεται πάντοτε στην Εθνική Υπηρεσία όπου εδρεύει ο οργανισμός του συντονιστή-εταίρου και εκεί επίσης αξιολογείται.</a:t>
            </a:r>
            <a:endParaRPr kumimoji="0" lang="el-GR" sz="2200" b="0" i="0" u="none" strike="noStrike" kern="1200" cap="none" spc="0" normalizeH="0" baseline="0" noProof="0" dirty="0">
              <a:ln>
                <a:noFill/>
              </a:ln>
              <a:solidFill>
                <a:sysClr val="windowText" lastClr="000000"/>
              </a:solidFill>
              <a:effectLst/>
              <a:uLnTx/>
              <a:uFillTx/>
            </a:endParaRPr>
          </a:p>
          <a:p>
            <a:pPr marL="0" indent="0" algn="ctr">
              <a:buNone/>
              <a:defRPr/>
            </a:pPr>
            <a:endParaRPr lang="el-GR" sz="2200" b="1" i="1" dirty="0"/>
          </a:p>
          <a:p>
            <a:pPr marL="0" indent="0" algn="ctr">
              <a:buNone/>
              <a:defRPr/>
            </a:pPr>
            <a:endParaRPr lang="el-GR" sz="1000" b="1" i="1" dirty="0"/>
          </a:p>
          <a:p>
            <a:pPr marL="0" indent="0" algn="ctr">
              <a:buNone/>
              <a:defRPr/>
            </a:pPr>
            <a:r>
              <a:rPr lang="el-GR" sz="2000" b="1" i="1" dirty="0"/>
              <a:t>Ανά Προθεσμία Υποβολής Αιτήσεων</a:t>
            </a:r>
            <a:r>
              <a:rPr lang="el-GR" sz="2000" dirty="0"/>
              <a:t>, </a:t>
            </a:r>
            <a:r>
              <a:rPr lang="el-GR" sz="2000" b="1" i="1" dirty="0"/>
              <a:t>η ίδια κοινοπραξία εταίρων </a:t>
            </a:r>
            <a:r>
              <a:rPr lang="el-GR" sz="2000" dirty="0"/>
              <a:t>επιτρέπεται να υποβάλει </a:t>
            </a:r>
            <a:r>
              <a:rPr lang="el-GR" sz="2000" b="1" i="1" dirty="0"/>
              <a:t>μία μόνο αίτηση </a:t>
            </a:r>
            <a:r>
              <a:rPr lang="el-GR" sz="2000" dirty="0"/>
              <a:t>και </a:t>
            </a:r>
            <a:r>
              <a:rPr lang="el-GR" sz="2000" b="1" i="1" dirty="0"/>
              <a:t>σε μία μόνο Εθνική Υπηρεσία</a:t>
            </a:r>
            <a:endParaRPr lang="el-GR" sz="2000" b="1" i="1" dirty="0">
              <a:sym typeface="Wingdings" panose="05000000000000000000" pitchFamily="2" charset="2"/>
            </a:endParaRPr>
          </a:p>
          <a:p>
            <a:pPr marL="0" indent="0" algn="ctr">
              <a:buNone/>
              <a:defRPr/>
            </a:pPr>
            <a:r>
              <a:rPr lang="el-GR" sz="2000" dirty="0"/>
              <a:t>(έλεγχος πολλαπλής υποβολής από τις Εθνικές Υπηρεσίες)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2050" name="Picture 2" descr="2019 PGA REACH Nebraska Grant Application | Nebr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67442"/>
            <a:ext cx="3028950"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38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957" y="116632"/>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Καταληκτική Ημερομηνία Υποβολής Αιτήσεων</a:t>
            </a:r>
          </a:p>
          <a:p>
            <a:r>
              <a:rPr lang="el-GR" sz="2200" b="1" dirty="0">
                <a:solidFill>
                  <a:srgbClr val="0070C0"/>
                </a:solidFill>
                <a:latin typeface="Century Gothic" panose="020B0502020202020204" pitchFamily="34" charset="0"/>
              </a:rPr>
              <a:t>Πρόσκληση 2021 </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35957" y="1556792"/>
            <a:ext cx="9188572"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Οι αιτήσεις για επιχορήγηση θα υποβάλλονται μέχρι και τις:</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sng" strike="noStrike" kern="1200" cap="none" spc="0" normalizeH="0" baseline="0" noProof="0" dirty="0">
                <a:ln>
                  <a:noFill/>
                </a:ln>
                <a:solidFill>
                  <a:sysClr val="windowText" lastClr="000000"/>
                </a:solidFill>
                <a:effectLst/>
                <a:uLnTx/>
                <a:uFillTx/>
                <a:latin typeface="Calibri"/>
                <a:ea typeface="+mn-ea"/>
                <a:cs typeface="+mn-cs"/>
              </a:rPr>
              <a:t>20 Μαΐου 2021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none" strike="noStrike" kern="1200" cap="none" spc="0" normalizeH="0" baseline="0" noProof="0" dirty="0">
                <a:ln>
                  <a:noFill/>
                </a:ln>
                <a:solidFill>
                  <a:sysClr val="windowText" lastClr="000000"/>
                </a:solidFill>
                <a:effectLst/>
                <a:uLnTx/>
                <a:uFillTx/>
                <a:latin typeface="Calibri"/>
                <a:ea typeface="+mn-ea"/>
                <a:cs typeface="+mn-cs"/>
              </a:rPr>
              <a:t>1 μ.μ. (ώρα Κύπρου)</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 Η συγκεκριμένη προθεσμία αφορά Σχέδια που θα ξεκινήσουν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μεταξύ </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1</a:t>
            </a:r>
            <a:r>
              <a:rPr kumimoji="0" lang="el-GR" sz="2000" b="0" i="1" u="sng" strike="noStrike" kern="1200" cap="none" spc="0" normalizeH="0" baseline="30000" noProof="0" dirty="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 </a:t>
            </a:r>
            <a:r>
              <a:rPr lang="el-GR" sz="2000" i="1" u="sng" noProof="0" dirty="0">
                <a:solidFill>
                  <a:sysClr val="windowText" lastClr="000000"/>
                </a:solidFill>
                <a:latin typeface="Calibri"/>
              </a:rPr>
              <a:t>Νοεμβρ</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ίου  2021 – 28</a:t>
            </a:r>
            <a:r>
              <a:rPr kumimoji="0" lang="el-GR" sz="2000" b="0" i="1" u="sng" strike="noStrike" kern="1200" cap="none" spc="0" normalizeH="0" baseline="30000" noProof="0" dirty="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 Φεβρουαρίου 2022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44437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Αναζήτηση εταίρων</a:t>
            </a:r>
            <a:endParaRPr lang="en-GB" sz="2000" b="1" dirty="0">
              <a:solidFill>
                <a:srgbClr val="FF0000"/>
              </a:solidFill>
              <a:latin typeface="Century Gothic" panose="020B0502020202020204" pitchFamily="34" charset="0"/>
            </a:endParaRPr>
          </a:p>
        </p:txBody>
      </p:sp>
      <p:sp>
        <p:nvSpPr>
          <p:cNvPr id="3" name="Content Placeholder 2"/>
          <p:cNvSpPr txBox="1">
            <a:spLocks/>
          </p:cNvSpPr>
          <p:nvPr/>
        </p:nvSpPr>
        <p:spPr>
          <a:xfrm>
            <a:off x="180327" y="1124744"/>
            <a:ext cx="8711844" cy="3821551"/>
          </a:xfrm>
          <a:prstGeom prst="rect">
            <a:avLst/>
          </a:prstGeom>
        </p:spPr>
        <p:txBody>
          <a:bodyPr/>
          <a:lstStyle/>
          <a:p>
            <a:pPr marL="285750" indent="-285750" algn="just">
              <a:spcBef>
                <a:spcPct val="20000"/>
              </a:spcBef>
              <a:buFont typeface="Wingdings" panose="05000000000000000000" pitchFamily="2" charset="2"/>
              <a:buChar char="§"/>
              <a:defRPr/>
            </a:pPr>
            <a:r>
              <a:rPr lang="el-GR" sz="2000" dirty="0"/>
              <a:t>Τα </a:t>
            </a:r>
            <a:r>
              <a:rPr lang="el-GR" sz="2000" b="1" i="1" dirty="0"/>
              <a:t>Σεμινάρια Επαφών </a:t>
            </a:r>
            <a:r>
              <a:rPr lang="el-GR" sz="2000" dirty="0"/>
              <a:t>διοργανώνονται από τις διάφορες Εθνικές Υπηρεσίες των Χωρών του Προγράμματος. Ανακοινώνονται στην </a:t>
            </a:r>
            <a:r>
              <a:rPr lang="el-GR" sz="2000" dirty="0">
                <a:solidFill>
                  <a:prstClr val="black"/>
                </a:solidFill>
                <a:hlinkClick r:id="rId2"/>
              </a:rPr>
              <a:t>Ιστοσελίδα του ΙΔΕΠ</a:t>
            </a:r>
            <a:r>
              <a:rPr lang="el-GR" sz="2000" dirty="0">
                <a:solidFill>
                  <a:prstClr val="black"/>
                </a:solidFill>
              </a:rPr>
              <a:t> </a:t>
            </a:r>
            <a:r>
              <a:rPr lang="el-GR" sz="2000" dirty="0"/>
              <a:t>και στη σελίδα </a:t>
            </a:r>
            <a:r>
              <a:rPr lang="en-US" sz="2000" dirty="0">
                <a:solidFill>
                  <a:prstClr val="black"/>
                </a:solidFill>
                <a:hlinkClick r:id="rId3"/>
              </a:rPr>
              <a:t>Facebook</a:t>
            </a:r>
            <a:r>
              <a:rPr lang="en-US" sz="2000" dirty="0">
                <a:solidFill>
                  <a:prstClr val="black"/>
                </a:solidFill>
              </a:rPr>
              <a:t> </a:t>
            </a:r>
            <a:r>
              <a:rPr lang="el-GR" sz="2000" dirty="0"/>
              <a:t>του ΙΔΕΠ Διά Βίου Μάθησης</a:t>
            </a:r>
          </a:p>
          <a:p>
            <a:pPr algn="just">
              <a:spcBef>
                <a:spcPct val="20000"/>
              </a:spcBef>
              <a:defRPr/>
            </a:pPr>
            <a:endParaRPr lang="el-GR" sz="1200" dirty="0">
              <a:solidFill>
                <a:prstClr val="black"/>
              </a:solidFill>
              <a:hlinkClick r:id="rId4"/>
            </a:endParaRPr>
          </a:p>
          <a:p>
            <a:pPr marL="285750" indent="-285750" algn="just">
              <a:spcBef>
                <a:spcPct val="20000"/>
              </a:spcBef>
              <a:buFont typeface="Wingdings" panose="05000000000000000000" pitchFamily="2" charset="2"/>
              <a:buChar char="§"/>
              <a:defRPr/>
            </a:pPr>
            <a:r>
              <a:rPr lang="en-GB" sz="2000" dirty="0">
                <a:solidFill>
                  <a:prstClr val="black"/>
                </a:solidFill>
                <a:hlinkClick r:id="rId4"/>
              </a:rPr>
              <a:t>Erasmus+ Projects Results Platform </a:t>
            </a:r>
            <a:endParaRPr lang="el-GR" sz="2000" dirty="0">
              <a:solidFill>
                <a:prstClr val="black"/>
              </a:solidFill>
            </a:endParaRPr>
          </a:p>
          <a:p>
            <a:pPr algn="just">
              <a:spcBef>
                <a:spcPct val="20000"/>
              </a:spcBef>
              <a:defRPr/>
            </a:pPr>
            <a:endParaRPr lang="el-GR" sz="1200" b="1" i="1" dirty="0">
              <a:solidFill>
                <a:prstClr val="black"/>
              </a:solidFill>
            </a:endParaRPr>
          </a:p>
          <a:p>
            <a:pPr marL="285750" indent="-285750" algn="just">
              <a:spcBef>
                <a:spcPct val="20000"/>
              </a:spcBef>
              <a:buFont typeface="Wingdings" panose="05000000000000000000" pitchFamily="2" charset="2"/>
              <a:buChar char="§"/>
              <a:defRPr/>
            </a:pPr>
            <a:r>
              <a:rPr lang="el-GR" sz="2000" b="1" dirty="0"/>
              <a:t>Ιδιωτικές πρωτοβουλίες</a:t>
            </a:r>
            <a:r>
              <a:rPr lang="el-GR" sz="2000" dirty="0"/>
              <a:t>, όπως</a:t>
            </a:r>
          </a:p>
          <a:p>
            <a:pPr marL="285750" indent="-285750" algn="just">
              <a:spcBef>
                <a:spcPct val="20000"/>
              </a:spcBef>
              <a:buFont typeface="Wingdings" panose="05000000000000000000" pitchFamily="2" charset="2"/>
              <a:buChar char="ü"/>
              <a:defRPr/>
            </a:pPr>
            <a:r>
              <a:rPr lang="el-GR" dirty="0"/>
              <a:t>Ομάδες στο </a:t>
            </a:r>
            <a:r>
              <a:rPr lang="en-US" dirty="0"/>
              <a:t>Facebook </a:t>
            </a:r>
            <a:endParaRPr lang="el-GR" dirty="0"/>
          </a:p>
          <a:p>
            <a:pPr marL="285750" indent="-285750" algn="just">
              <a:spcBef>
                <a:spcPct val="20000"/>
              </a:spcBef>
              <a:buFont typeface="Wingdings" panose="05000000000000000000" pitchFamily="2" charset="2"/>
              <a:buChar char="ü"/>
              <a:defRPr/>
            </a:pPr>
            <a:r>
              <a:rPr lang="el-GR" dirty="0"/>
              <a:t>Ομάδες στο </a:t>
            </a:r>
            <a:r>
              <a:rPr lang="en-US" dirty="0"/>
              <a:t>LinkedIn</a:t>
            </a:r>
            <a:endParaRPr lang="el-GR" dirty="0"/>
          </a:p>
          <a:p>
            <a:pPr algn="just">
              <a:spcBef>
                <a:spcPct val="20000"/>
              </a:spcBef>
              <a:buClr>
                <a:srgbClr val="01A6C7"/>
              </a:buClr>
              <a:defRPr/>
            </a:pPr>
            <a:endParaRPr lang="el-GR" sz="1200" dirty="0">
              <a:solidFill>
                <a:prstClr val="black"/>
              </a:solidFill>
            </a:endParaRPr>
          </a:p>
          <a:p>
            <a:pPr marL="285750" indent="-285750" algn="just">
              <a:spcBef>
                <a:spcPct val="20000"/>
              </a:spcBef>
              <a:buFont typeface="Wingdings" panose="05000000000000000000" pitchFamily="2" charset="2"/>
              <a:buChar char="§"/>
              <a:defRPr/>
            </a:pPr>
            <a:r>
              <a:rPr lang="el-GR" sz="2000" b="1" dirty="0"/>
              <a:t>Προσωπικές επαφές</a:t>
            </a:r>
            <a:r>
              <a:rPr lang="el-GR" sz="2000" dirty="0"/>
              <a:t>, που αποκτήθηκαν μέσω:</a:t>
            </a:r>
          </a:p>
          <a:p>
            <a:pPr marL="285750" indent="-285750" algn="just">
              <a:spcBef>
                <a:spcPct val="20000"/>
              </a:spcBef>
              <a:buFont typeface="Wingdings" panose="05000000000000000000" pitchFamily="2" charset="2"/>
              <a:buChar char="ü"/>
              <a:defRPr/>
            </a:pPr>
            <a:r>
              <a:rPr lang="el-GR" dirty="0"/>
              <a:t>Συμμετοχής σε προηγούμενο </a:t>
            </a:r>
            <a:r>
              <a:rPr lang="en-US" dirty="0"/>
              <a:t>Erasmus+</a:t>
            </a:r>
            <a:r>
              <a:rPr lang="el-GR" dirty="0"/>
              <a:t> ή </a:t>
            </a:r>
            <a:r>
              <a:rPr lang="en-US" dirty="0"/>
              <a:t>LLP </a:t>
            </a:r>
            <a:r>
              <a:rPr lang="el-GR" dirty="0"/>
              <a:t>Σχέδιο</a:t>
            </a:r>
          </a:p>
          <a:p>
            <a:pPr marL="285750" indent="-285750" algn="just">
              <a:spcBef>
                <a:spcPct val="20000"/>
              </a:spcBef>
              <a:buFont typeface="Wingdings" panose="05000000000000000000" pitchFamily="2" charset="2"/>
              <a:buChar char="ü"/>
              <a:defRPr/>
            </a:pPr>
            <a:r>
              <a:rPr lang="el-GR" dirty="0"/>
              <a:t>Συμμετοχής σε άλλο χρηματοδοτούμενο Πρόγραμμα</a:t>
            </a:r>
          </a:p>
          <a:p>
            <a:pPr algn="just">
              <a:spcBef>
                <a:spcPct val="20000"/>
              </a:spcBef>
              <a:defRPr/>
            </a:pPr>
            <a:endParaRPr lang="el-GR" sz="1200" dirty="0"/>
          </a:p>
          <a:p>
            <a:pPr marL="285750" indent="-285750" algn="just">
              <a:spcBef>
                <a:spcPct val="20000"/>
              </a:spcBef>
              <a:buFont typeface="Wingdings" panose="05000000000000000000" pitchFamily="2" charset="2"/>
              <a:buChar char="§"/>
              <a:defRPr/>
            </a:pPr>
            <a:r>
              <a:rPr lang="el-GR" sz="2000" dirty="0"/>
              <a:t>Πλατφόρμες </a:t>
            </a:r>
            <a:r>
              <a:rPr lang="en-GB" sz="2000" b="1" dirty="0"/>
              <a:t>eTwinning + School Education Gateway </a:t>
            </a:r>
            <a:r>
              <a:rPr lang="en-GB" sz="2000" dirty="0"/>
              <a:t>(</a:t>
            </a:r>
            <a:r>
              <a:rPr lang="el-GR" sz="2000" dirty="0"/>
              <a:t>Για σχολεία) </a:t>
            </a:r>
          </a:p>
          <a:p>
            <a:pPr algn="just">
              <a:spcBef>
                <a:spcPct val="20000"/>
              </a:spcBef>
              <a:defRPr/>
            </a:pPr>
            <a:r>
              <a:rPr lang="el-GR" sz="2000" dirty="0"/>
              <a:t>     και</a:t>
            </a:r>
            <a:r>
              <a:rPr lang="el-GR" sz="2000" dirty="0">
                <a:solidFill>
                  <a:srgbClr val="FF0000"/>
                </a:solidFill>
              </a:rPr>
              <a:t> </a:t>
            </a:r>
            <a:r>
              <a:rPr lang="en-GB" sz="2000" b="1" dirty="0"/>
              <a:t>EPALE </a:t>
            </a:r>
            <a:r>
              <a:rPr lang="en-GB" sz="2000" dirty="0"/>
              <a:t>(</a:t>
            </a:r>
            <a:r>
              <a:rPr lang="el-GR" sz="2000" dirty="0"/>
              <a:t>Για Εκπαίδευση Ενηλίκων και ΕΕΚ)</a:t>
            </a:r>
            <a:endParaRPr lang="en-GB" sz="2000" dirty="0"/>
          </a:p>
        </p:txBody>
      </p:sp>
    </p:spTree>
    <p:extLst>
      <p:ext uri="{BB962C8B-B14F-4D97-AF65-F5344CB8AC3E}">
        <p14:creationId xmlns:p14="http://schemas.microsoft.com/office/powerpoint/2010/main" val="357997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403648" y="332656"/>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Στόχος</a:t>
            </a:r>
            <a:endParaRPr lang="en-US" sz="3200" b="1" dirty="0">
              <a:solidFill>
                <a:srgbClr val="0070C0"/>
              </a:solidFill>
              <a:latin typeface="Century Gothic" panose="020B0502020202020204" pitchFamily="34" charset="0"/>
              <a:ea typeface="+mj-ea"/>
              <a:cs typeface="+mj-cs"/>
            </a:endParaRPr>
          </a:p>
        </p:txBody>
      </p:sp>
      <p:sp>
        <p:nvSpPr>
          <p:cNvPr id="2" name="Rectangle 1"/>
          <p:cNvSpPr/>
          <p:nvPr/>
        </p:nvSpPr>
        <p:spPr>
          <a:xfrm>
            <a:off x="323528" y="1412776"/>
            <a:ext cx="8496944" cy="3970318"/>
          </a:xfrm>
          <a:prstGeom prst="rect">
            <a:avLst/>
          </a:prstGeom>
        </p:spPr>
        <p:txBody>
          <a:bodyPr wrap="square">
            <a:spAutoFit/>
          </a:bodyPr>
          <a:lstStyle/>
          <a:p>
            <a:pPr marL="342900" indent="-342900" algn="just">
              <a:buFont typeface="Wingdings" panose="05000000000000000000" pitchFamily="2" charset="2"/>
              <a:buChar char="q"/>
            </a:pPr>
            <a:r>
              <a:rPr lang="el-GR" sz="2200" dirty="0"/>
              <a:t>Ο στόχος του Νέου Προγράμματος είναι </a:t>
            </a:r>
            <a:r>
              <a:rPr lang="el-GR" sz="2200" b="1" dirty="0"/>
              <a:t>να υποστηρίξει, μέσα από τη διά βίου μάθηση, την εκπαιδευτική, επαγγελματική και προσωπική ανάπτυξη των ατόμων στους τομείς της εκπαίδευσης, της κατάρτισης, της νεολαίας και του αθλητισμού, στην Ευρώπη και πέραν της Ευρώπης</a:t>
            </a:r>
            <a:r>
              <a:rPr lang="en-GB" sz="2200" b="1" dirty="0"/>
              <a:t>,</a:t>
            </a:r>
            <a:r>
              <a:rPr lang="en-GB" sz="2200" dirty="0"/>
              <a:t> </a:t>
            </a:r>
            <a:r>
              <a:rPr lang="el-GR" sz="2200" dirty="0"/>
              <a:t>δημιουργώντας τις προϋποθέσεις για:</a:t>
            </a:r>
          </a:p>
          <a:p>
            <a:endParaRPr lang="el-GR" sz="2200" dirty="0"/>
          </a:p>
          <a:p>
            <a:pPr marL="342900" indent="-342900">
              <a:buFont typeface="Wingdings" panose="05000000000000000000" pitchFamily="2" charset="2"/>
              <a:buChar char="§"/>
            </a:pPr>
            <a:r>
              <a:rPr lang="el-GR" sz="2000" dirty="0"/>
              <a:t>Βιώσιμη Ανάπτυξη</a:t>
            </a:r>
          </a:p>
          <a:p>
            <a:pPr marL="342900" indent="-342900">
              <a:buFont typeface="Wingdings" panose="05000000000000000000" pitchFamily="2" charset="2"/>
              <a:buChar char="§"/>
            </a:pPr>
            <a:r>
              <a:rPr lang="el-GR" sz="2000" dirty="0"/>
              <a:t>Δημιουργία Ποιοτικών Θέσεων Εργασίας</a:t>
            </a:r>
          </a:p>
          <a:p>
            <a:pPr marL="342900" indent="-342900">
              <a:buFont typeface="Wingdings" panose="05000000000000000000" pitchFamily="2" charset="2"/>
              <a:buChar char="§"/>
            </a:pPr>
            <a:r>
              <a:rPr lang="el-GR" sz="2000" dirty="0"/>
              <a:t>Κοινωνική Συνοχή</a:t>
            </a:r>
          </a:p>
          <a:p>
            <a:pPr marL="342900" indent="-342900">
              <a:buFont typeface="Wingdings" panose="05000000000000000000" pitchFamily="2" charset="2"/>
              <a:buChar char="§"/>
            </a:pPr>
            <a:r>
              <a:rPr lang="el-GR" sz="2000" dirty="0"/>
              <a:t>Προώθηση καινοτομίας</a:t>
            </a:r>
          </a:p>
          <a:p>
            <a:pPr marL="342900" indent="-342900">
              <a:buFont typeface="Wingdings" panose="05000000000000000000" pitchFamily="2" charset="2"/>
              <a:buChar char="§"/>
            </a:pPr>
            <a:r>
              <a:rPr lang="el-GR" sz="2000" dirty="0"/>
              <a:t>Ενδυνάμωση ευρωπαϊκής ταυτότητας</a:t>
            </a:r>
          </a:p>
          <a:p>
            <a:pPr marL="342900" indent="-342900">
              <a:buFont typeface="Wingdings" panose="05000000000000000000" pitchFamily="2" charset="2"/>
              <a:buChar char="§"/>
            </a:pPr>
            <a:r>
              <a:rPr lang="el-GR" sz="2000" dirty="0"/>
              <a:t>Ενεργό συμμετοχή στα κοινά</a:t>
            </a:r>
            <a:endParaRPr lang="en-GB" sz="2000" dirty="0"/>
          </a:p>
        </p:txBody>
      </p:sp>
    </p:spTree>
    <p:extLst>
      <p:ext uri="{BB962C8B-B14F-4D97-AF65-F5344CB8AC3E}">
        <p14:creationId xmlns:p14="http://schemas.microsoft.com/office/powerpoint/2010/main" val="867421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2606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Συνεργασίας - Διαθέσιμο κονδύλι για κυπριακούς οργανισμούς – Πρόσκληση 2021</a:t>
            </a:r>
            <a:endParaRPr lang="en-GB" sz="2000" b="1" dirty="0">
              <a:solidFill>
                <a:srgbClr val="FF0000"/>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79971674"/>
              </p:ext>
            </p:extLst>
          </p:nvPr>
        </p:nvGraphicFramePr>
        <p:xfrm>
          <a:off x="1043608" y="1988840"/>
          <a:ext cx="6720408" cy="185420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1949572013"/>
                    </a:ext>
                  </a:extLst>
                </a:gridCol>
                <a:gridCol w="2399928">
                  <a:extLst>
                    <a:ext uri="{9D8B030D-6E8A-4147-A177-3AD203B41FA5}">
                      <a16:colId xmlns:a16="http://schemas.microsoft.com/office/drawing/2014/main" val="3529228200"/>
                    </a:ext>
                  </a:extLst>
                </a:gridCol>
              </a:tblGrid>
              <a:tr h="370840">
                <a:tc>
                  <a:txBody>
                    <a:bodyPr/>
                    <a:lstStyle/>
                    <a:p>
                      <a:r>
                        <a:rPr lang="el-GR" dirty="0"/>
                        <a:t>ΤΟΜΕΑΣ ΕΚΠΑΙΔΕΥΣΗΣ</a:t>
                      </a:r>
                      <a:endParaRPr lang="en-GB" dirty="0"/>
                    </a:p>
                  </a:txBody>
                  <a:tcPr/>
                </a:tc>
                <a:tc>
                  <a:txBody>
                    <a:bodyPr/>
                    <a:lstStyle/>
                    <a:p>
                      <a:r>
                        <a:rPr lang="el-GR" dirty="0"/>
                        <a:t>ΚΟΝΔΥΛΙ</a:t>
                      </a:r>
                      <a:endParaRPr lang="en-GB" dirty="0"/>
                    </a:p>
                  </a:txBody>
                  <a:tcPr/>
                </a:tc>
                <a:extLst>
                  <a:ext uri="{0D108BD9-81ED-4DB2-BD59-A6C34878D82A}">
                    <a16:rowId xmlns:a16="http://schemas.microsoft.com/office/drawing/2014/main" val="2740160442"/>
                  </a:ext>
                </a:extLst>
              </a:tr>
              <a:tr h="370840">
                <a:tc>
                  <a:txBody>
                    <a:bodyPr/>
                    <a:lstStyle/>
                    <a:p>
                      <a:r>
                        <a:rPr lang="el-GR" dirty="0"/>
                        <a:t>Σχολική Εκπαίδευση</a:t>
                      </a:r>
                      <a:endParaRPr lang="en-GB" dirty="0"/>
                    </a:p>
                  </a:txBody>
                  <a:tcPr/>
                </a:tc>
                <a:tc>
                  <a:txBody>
                    <a:bodyPr/>
                    <a:lstStyle/>
                    <a:p>
                      <a:r>
                        <a:rPr lang="en-GB" dirty="0"/>
                        <a:t>€901.659</a:t>
                      </a:r>
                    </a:p>
                  </a:txBody>
                  <a:tcPr/>
                </a:tc>
                <a:extLst>
                  <a:ext uri="{0D108BD9-81ED-4DB2-BD59-A6C34878D82A}">
                    <a16:rowId xmlns:a16="http://schemas.microsoft.com/office/drawing/2014/main" val="1175668837"/>
                  </a:ext>
                </a:extLst>
              </a:tr>
              <a:tr h="370840">
                <a:tc>
                  <a:txBody>
                    <a:bodyPr/>
                    <a:lstStyle/>
                    <a:p>
                      <a:r>
                        <a:rPr lang="el-GR" dirty="0"/>
                        <a:t>Τριτοβάθμια Εκπαίδευση</a:t>
                      </a:r>
                      <a:endParaRPr lang="en-GB" dirty="0"/>
                    </a:p>
                  </a:txBody>
                  <a:tcPr/>
                </a:tc>
                <a:tc>
                  <a:txBody>
                    <a:bodyPr/>
                    <a:lstStyle/>
                    <a:p>
                      <a:r>
                        <a:rPr lang="en-GB" dirty="0"/>
                        <a:t>€1.076.208</a:t>
                      </a:r>
                    </a:p>
                  </a:txBody>
                  <a:tcPr/>
                </a:tc>
                <a:extLst>
                  <a:ext uri="{0D108BD9-81ED-4DB2-BD59-A6C34878D82A}">
                    <a16:rowId xmlns:a16="http://schemas.microsoft.com/office/drawing/2014/main" val="438304141"/>
                  </a:ext>
                </a:extLst>
              </a:tr>
              <a:tr h="370840">
                <a:tc>
                  <a:txBody>
                    <a:bodyPr/>
                    <a:lstStyle/>
                    <a:p>
                      <a:r>
                        <a:rPr lang="el-GR" dirty="0"/>
                        <a:t>Επαγγελματική</a:t>
                      </a:r>
                      <a:r>
                        <a:rPr lang="el-GR" baseline="0" dirty="0"/>
                        <a:t> Εκπαίδευση και Κατάρτιση</a:t>
                      </a:r>
                      <a:endParaRPr lang="en-GB" dirty="0"/>
                    </a:p>
                  </a:txBody>
                  <a:tcPr/>
                </a:tc>
                <a:tc>
                  <a:txBody>
                    <a:bodyPr/>
                    <a:lstStyle/>
                    <a:p>
                      <a:r>
                        <a:rPr lang="en-GB" dirty="0"/>
                        <a:t>€1.305.422</a:t>
                      </a:r>
                    </a:p>
                  </a:txBody>
                  <a:tcPr/>
                </a:tc>
                <a:extLst>
                  <a:ext uri="{0D108BD9-81ED-4DB2-BD59-A6C34878D82A}">
                    <a16:rowId xmlns:a16="http://schemas.microsoft.com/office/drawing/2014/main" val="2208811695"/>
                  </a:ext>
                </a:extLst>
              </a:tr>
              <a:tr h="370840">
                <a:tc>
                  <a:txBody>
                    <a:bodyPr/>
                    <a:lstStyle/>
                    <a:p>
                      <a:r>
                        <a:rPr lang="el-GR" dirty="0"/>
                        <a:t>Εκπαίδευση</a:t>
                      </a:r>
                      <a:r>
                        <a:rPr lang="el-GR" baseline="0" dirty="0"/>
                        <a:t> Ενηλίκων </a:t>
                      </a:r>
                      <a:endParaRPr lang="en-GB" dirty="0"/>
                    </a:p>
                  </a:txBody>
                  <a:tcPr/>
                </a:tc>
                <a:tc>
                  <a:txBody>
                    <a:bodyPr/>
                    <a:lstStyle/>
                    <a:p>
                      <a:r>
                        <a:rPr lang="en-GB" dirty="0"/>
                        <a:t>€512.145</a:t>
                      </a:r>
                    </a:p>
                  </a:txBody>
                  <a:tcPr/>
                </a:tc>
                <a:extLst>
                  <a:ext uri="{0D108BD9-81ED-4DB2-BD59-A6C34878D82A}">
                    <a16:rowId xmlns:a16="http://schemas.microsoft.com/office/drawing/2014/main" val="2504925795"/>
                  </a:ext>
                </a:extLst>
              </a:tr>
            </a:tbl>
          </a:graphicData>
        </a:graphic>
      </p:graphicFrame>
    </p:spTree>
    <p:extLst>
      <p:ext uri="{BB962C8B-B14F-4D97-AF65-F5344CB8AC3E}">
        <p14:creationId xmlns:p14="http://schemas.microsoft.com/office/powerpoint/2010/main" val="2076424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52376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Συνεργασίας</a:t>
            </a:r>
          </a:p>
          <a:p>
            <a:pPr algn="ctr"/>
            <a:endParaRPr lang="el-GR" sz="2800" b="1" dirty="0">
              <a:solidFill>
                <a:srgbClr val="0070C0"/>
              </a:solidFill>
            </a:endParaRPr>
          </a:p>
          <a:p>
            <a:pPr algn="ctr"/>
            <a:r>
              <a:rPr lang="el-GR" sz="3400" b="1" dirty="0">
                <a:solidFill>
                  <a:srgbClr val="0070C0"/>
                </a:solidFill>
              </a:rPr>
              <a:t>ΤΕΧΝΙΚΕΣ ΟΔΗΓΙΕΣ</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11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304698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Συνεργασίας</a:t>
            </a:r>
          </a:p>
          <a:p>
            <a:pPr algn="ctr"/>
            <a:endParaRPr lang="el-GR" sz="2800" b="1" dirty="0">
              <a:solidFill>
                <a:srgbClr val="0070C0"/>
              </a:solidFill>
            </a:endParaRPr>
          </a:p>
          <a:p>
            <a:pPr algn="ctr"/>
            <a:r>
              <a:rPr lang="el-GR" sz="3400" b="1" dirty="0">
                <a:solidFill>
                  <a:srgbClr val="0070C0"/>
                </a:solidFill>
              </a:rPr>
              <a:t>ΤΕΧΝΙΚΕΣ ΟΔΗΓΙΕΣ</a:t>
            </a:r>
            <a:endParaRPr lang="en-GB" sz="3400" b="1" dirty="0">
              <a:solidFill>
                <a:srgbClr val="0070C0"/>
              </a:solidFill>
            </a:endParaRPr>
          </a:p>
          <a:p>
            <a:pPr algn="ctr"/>
            <a:r>
              <a:rPr lang="el-GR" sz="3000" b="1" dirty="0">
                <a:solidFill>
                  <a:srgbClr val="0070C0"/>
                </a:solidFill>
              </a:rPr>
              <a:t>Απόκτηση </a:t>
            </a:r>
            <a:r>
              <a:rPr lang="en-GB" sz="3000" b="1" dirty="0">
                <a:solidFill>
                  <a:srgbClr val="0070C0"/>
                </a:solidFill>
              </a:rPr>
              <a:t>OID</a:t>
            </a:r>
            <a:endParaRPr lang="en-US" sz="30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472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116632"/>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Απαραίτητα βήματα για την υποβολή μίας αίτησης -</a:t>
            </a:r>
          </a:p>
          <a:p>
            <a:r>
              <a:rPr lang="el-GR" sz="2400" b="1" dirty="0">
                <a:solidFill>
                  <a:srgbClr val="0070C0"/>
                </a:solidFill>
                <a:latin typeface="Century Gothic" panose="020B0502020202020204" pitchFamily="34" charset="0"/>
              </a:rPr>
              <a:t>Νεοεισερχόμενοι Οργανισμοί</a:t>
            </a:r>
            <a:endParaRPr lang="en-GB" sz="2000" b="1" dirty="0">
              <a:solidFill>
                <a:srgbClr val="FF0000"/>
              </a:solidFill>
              <a:latin typeface="Century Gothic" panose="020B0502020202020204" pitchFamily="34" charset="0"/>
            </a:endParaRPr>
          </a:p>
        </p:txBody>
      </p:sp>
      <p:sp>
        <p:nvSpPr>
          <p:cNvPr id="4" name="TextBox 3"/>
          <p:cNvSpPr txBox="1"/>
          <p:nvPr/>
        </p:nvSpPr>
        <p:spPr>
          <a:xfrm>
            <a:off x="116650" y="1124744"/>
            <a:ext cx="8956254" cy="4739759"/>
          </a:xfrm>
          <a:prstGeom prst="rect">
            <a:avLst/>
          </a:prstGeom>
          <a:noFill/>
        </p:spPr>
        <p:txBody>
          <a:bodyPr wrap="square" rtlCol="0">
            <a:spAutoFit/>
          </a:bodyPr>
          <a:lstStyle/>
          <a:p>
            <a:pPr>
              <a:tabLst>
                <a:tab pos="268288" algn="l"/>
              </a:tabLst>
            </a:pPr>
            <a:endParaRPr lang="el-GR" sz="1000" b="1" dirty="0"/>
          </a:p>
          <a:p>
            <a:pPr>
              <a:tabLst>
                <a:tab pos="268288" algn="l"/>
              </a:tabLst>
            </a:pPr>
            <a:endParaRPr lang="el-GR" sz="1000" b="1" dirty="0"/>
          </a:p>
          <a:p>
            <a:pPr marL="342900" indent="-342900">
              <a:buFont typeface="Wingdings" panose="05000000000000000000" pitchFamily="2" charset="2"/>
              <a:buChar char="§"/>
              <a:tabLst>
                <a:tab pos="268288" algn="l"/>
              </a:tabLst>
            </a:pPr>
            <a:r>
              <a:rPr lang="el-GR" sz="2000" b="1" dirty="0"/>
              <a:t>Δημιουργία </a:t>
            </a:r>
            <a:r>
              <a:rPr lang="en-US" sz="2000" b="1" dirty="0">
                <a:solidFill>
                  <a:srgbClr val="0070C0"/>
                </a:solidFill>
                <a:hlinkClick r:id="rId2"/>
              </a:rPr>
              <a:t>EU Login Account</a:t>
            </a:r>
            <a:r>
              <a:rPr lang="el-GR" sz="2000" b="1" dirty="0">
                <a:solidFill>
                  <a:srgbClr val="0070C0"/>
                </a:solidFill>
              </a:rPr>
              <a:t> </a:t>
            </a:r>
            <a:r>
              <a:rPr lang="en-GB" sz="2000" b="1" dirty="0"/>
              <a:t>:</a:t>
            </a:r>
            <a:r>
              <a:rPr lang="en-GB" sz="2000" dirty="0">
                <a:solidFill>
                  <a:srgbClr val="0070C0"/>
                </a:solidFill>
              </a:rPr>
              <a:t> </a:t>
            </a:r>
            <a:r>
              <a:rPr lang="el-GR" sz="2000" dirty="0"/>
              <a:t>Παρέχει πρόσβαση σε συγκεκριμένα ηλεκτρονικά εργαλεία,</a:t>
            </a:r>
            <a:r>
              <a:rPr lang="en-GB" sz="2000" dirty="0"/>
              <a:t> </a:t>
            </a:r>
            <a:r>
              <a:rPr lang="el-GR" sz="2000" dirty="0"/>
              <a:t>που</a:t>
            </a:r>
            <a:r>
              <a:rPr lang="en-GB" sz="2000" dirty="0"/>
              <a:t> </a:t>
            </a:r>
            <a:r>
              <a:rPr lang="el-GR" sz="2000" dirty="0"/>
              <a:t>χρησιμοποιούνται πριν και κατά την υποβολή της αίτησης</a:t>
            </a:r>
            <a:endParaRPr lang="en-GB" sz="2000" dirty="0"/>
          </a:p>
          <a:p>
            <a:pPr>
              <a:tabLst>
                <a:tab pos="268288" algn="l"/>
              </a:tabLst>
            </a:pPr>
            <a:endParaRPr lang="en-GB" sz="800" dirty="0"/>
          </a:p>
          <a:p>
            <a:endParaRPr lang="el-GR" sz="2000" dirty="0">
              <a:solidFill>
                <a:srgbClr val="0070C0"/>
              </a:solidFill>
            </a:endParaRPr>
          </a:p>
          <a:p>
            <a:pPr marL="342900" lvl="0" indent="-342900">
              <a:buClr>
                <a:prstClr val="black"/>
              </a:buClr>
              <a:buFont typeface="Wingdings" panose="05000000000000000000" pitchFamily="2" charset="2"/>
              <a:buChar char="§"/>
            </a:pPr>
            <a:r>
              <a:rPr lang="el-GR" sz="2000" b="1" dirty="0"/>
              <a:t>Σύνδεση με την Πλατφόρμα </a:t>
            </a:r>
            <a:r>
              <a:rPr lang="en-GB" sz="2000" b="1" dirty="0">
                <a:solidFill>
                  <a:prstClr val="black"/>
                </a:solidFill>
                <a:hlinkClick r:id="rId3"/>
              </a:rPr>
              <a:t>Erasmus+ and European Solidarity Corps Platform</a:t>
            </a:r>
            <a:r>
              <a:rPr lang="el-GR" sz="2000" dirty="0">
                <a:solidFill>
                  <a:prstClr val="black"/>
                </a:solidFill>
              </a:rPr>
              <a:t>:</a:t>
            </a:r>
            <a:endParaRPr lang="en-GB" sz="2000" dirty="0">
              <a:solidFill>
                <a:prstClr val="black"/>
              </a:solidFill>
            </a:endParaRPr>
          </a:p>
          <a:p>
            <a:pPr lvl="0">
              <a:buClr>
                <a:prstClr val="black"/>
              </a:buClr>
            </a:pPr>
            <a:endParaRPr lang="el-GR" sz="800" b="1" dirty="0">
              <a:solidFill>
                <a:prstClr val="black"/>
              </a:solidFill>
            </a:endParaRPr>
          </a:p>
          <a:p>
            <a:pPr marL="357188" lvl="0" indent="-357188">
              <a:buClr>
                <a:prstClr val="black"/>
              </a:buClr>
              <a:buFont typeface="Wingdings" panose="05000000000000000000" pitchFamily="2" charset="2"/>
              <a:buChar char="ü"/>
            </a:pPr>
            <a:r>
              <a:rPr lang="el-GR" dirty="0"/>
              <a:t>Εγγραφή οργανισμού στο </a:t>
            </a:r>
            <a:r>
              <a:rPr lang="en-GB" dirty="0"/>
              <a:t>“ORS” </a:t>
            </a:r>
            <a:r>
              <a:rPr lang="el-GR" dirty="0"/>
              <a:t>για απόκτηση του μοναδικού αναγνωριστικού κωδικού </a:t>
            </a:r>
            <a:r>
              <a:rPr lang="en-GB" dirty="0"/>
              <a:t>OID</a:t>
            </a:r>
            <a:r>
              <a:rPr lang="el-GR" dirty="0"/>
              <a:t> (πρώην </a:t>
            </a:r>
            <a:r>
              <a:rPr lang="en-GB" dirty="0"/>
              <a:t>PIC)</a:t>
            </a:r>
            <a:r>
              <a:rPr lang="el-GR" dirty="0"/>
              <a:t>: Η εγγραφή γίνεται άπαξ, αλλά η </a:t>
            </a:r>
            <a:r>
              <a:rPr lang="el-GR" dirty="0" err="1"/>
              <a:t>επικαιροποίησή</a:t>
            </a:r>
            <a:r>
              <a:rPr lang="el-GR" dirty="0"/>
              <a:t> της είναι ανά πάσα στιγμή δυνατή</a:t>
            </a:r>
          </a:p>
          <a:p>
            <a:pPr marL="342900" lvl="0" indent="-342900">
              <a:buClr>
                <a:prstClr val="black"/>
              </a:buClr>
              <a:buFont typeface="Wingdings" panose="05000000000000000000" pitchFamily="2" charset="2"/>
              <a:buChar char="ü"/>
            </a:pPr>
            <a:r>
              <a:rPr lang="el-GR" dirty="0"/>
              <a:t>Συμπλήρωση και Υποβολή Αίτησης</a:t>
            </a:r>
          </a:p>
          <a:p>
            <a:pPr marL="357188">
              <a:buClr>
                <a:schemeClr val="tx1"/>
              </a:buClr>
            </a:pPr>
            <a:endParaRPr lang="el-GR" sz="2000" dirty="0"/>
          </a:p>
          <a:p>
            <a:pPr marL="357188">
              <a:buClr>
                <a:schemeClr val="tx1"/>
              </a:buClr>
            </a:pPr>
            <a:endParaRPr lang="el-GR" sz="2000" dirty="0"/>
          </a:p>
          <a:p>
            <a:pPr>
              <a:buClr>
                <a:schemeClr val="tx1"/>
              </a:buClr>
            </a:pPr>
            <a:r>
              <a:rPr lang="el-GR" i="1" dirty="0"/>
              <a:t>!!! Νεοεισερχόμενοι Οργανισμοί = Οργανισμοί που </a:t>
            </a:r>
            <a:r>
              <a:rPr lang="el-GR" i="1" u="sng" dirty="0"/>
              <a:t>δεν υπέβαλαν ξανά</a:t>
            </a:r>
            <a:r>
              <a:rPr lang="el-GR" i="1" dirty="0"/>
              <a:t> στο </a:t>
            </a:r>
          </a:p>
          <a:p>
            <a:pPr>
              <a:buClr>
                <a:schemeClr val="tx1"/>
              </a:buClr>
            </a:pPr>
            <a:r>
              <a:rPr lang="el-GR" i="1" dirty="0"/>
              <a:t>παρελθόν αίτηση (ως συντονιστές ή ως εταίροι)</a:t>
            </a:r>
          </a:p>
          <a:p>
            <a:pPr marL="715963" indent="-358775">
              <a:buClr>
                <a:schemeClr val="tx1"/>
              </a:buClr>
              <a:buFont typeface="Wingdings" panose="05000000000000000000" pitchFamily="2" charset="2"/>
              <a:buChar char="§"/>
            </a:pPr>
            <a:endParaRPr lang="el-GR" i="1" dirty="0"/>
          </a:p>
        </p:txBody>
      </p:sp>
    </p:spTree>
    <p:extLst>
      <p:ext uri="{BB962C8B-B14F-4D97-AF65-F5344CB8AC3E}">
        <p14:creationId xmlns:p14="http://schemas.microsoft.com/office/powerpoint/2010/main" val="3412494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116632"/>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Απαραίτητα βήματα για την υποβολή μίας αίτησης -</a:t>
            </a:r>
          </a:p>
          <a:p>
            <a:r>
              <a:rPr lang="el-GR" sz="2400" b="1" dirty="0">
                <a:solidFill>
                  <a:srgbClr val="0070C0"/>
                </a:solidFill>
                <a:latin typeface="Century Gothic" panose="020B0502020202020204" pitchFamily="34" charset="0"/>
              </a:rPr>
              <a:t>Μη νεοεισερχόμενοι οργανισμοί</a:t>
            </a:r>
            <a:endParaRPr lang="en-GB" sz="2000" b="1" dirty="0">
              <a:solidFill>
                <a:srgbClr val="FF0000"/>
              </a:solidFill>
              <a:latin typeface="Century Gothic" panose="020B0502020202020204" pitchFamily="34" charset="0"/>
            </a:endParaRPr>
          </a:p>
        </p:txBody>
      </p:sp>
      <p:sp>
        <p:nvSpPr>
          <p:cNvPr id="4" name="TextBox 3"/>
          <p:cNvSpPr txBox="1"/>
          <p:nvPr/>
        </p:nvSpPr>
        <p:spPr>
          <a:xfrm>
            <a:off x="183830" y="1556792"/>
            <a:ext cx="8772020" cy="4339650"/>
          </a:xfrm>
          <a:prstGeom prst="rect">
            <a:avLst/>
          </a:prstGeom>
          <a:noFill/>
        </p:spPr>
        <p:txBody>
          <a:bodyPr wrap="square" rtlCol="0">
            <a:spAutoFit/>
          </a:bodyPr>
          <a:lstStyle/>
          <a:p>
            <a:pPr marL="342900" lvl="0" indent="-342900">
              <a:buFont typeface="Wingdings" panose="05000000000000000000" pitchFamily="2" charset="2"/>
              <a:buChar char="§"/>
              <a:tabLst>
                <a:tab pos="268288" algn="l"/>
              </a:tabLst>
            </a:pPr>
            <a:r>
              <a:rPr lang="el-GR" sz="2000" b="1" dirty="0"/>
              <a:t>Σύνδεση με την Πλατφόρμα </a:t>
            </a:r>
            <a:r>
              <a:rPr lang="en-GB" sz="2000" b="1" dirty="0">
                <a:solidFill>
                  <a:prstClr val="black"/>
                </a:solidFill>
                <a:hlinkClick r:id="rId2"/>
              </a:rPr>
              <a:t>Erasmus+ and European Solidarity Corps Platform</a:t>
            </a:r>
            <a:r>
              <a:rPr lang="el-GR" sz="2000" dirty="0">
                <a:solidFill>
                  <a:prstClr val="black"/>
                </a:solidFill>
              </a:rPr>
              <a:t>:</a:t>
            </a:r>
            <a:r>
              <a:rPr lang="el-GR" sz="2000" b="1" dirty="0">
                <a:solidFill>
                  <a:prstClr val="black"/>
                </a:solidFill>
              </a:rPr>
              <a:t> </a:t>
            </a:r>
            <a:endParaRPr lang="en-GB" sz="2000" b="1" dirty="0">
              <a:solidFill>
                <a:prstClr val="black"/>
              </a:solidFill>
            </a:endParaRPr>
          </a:p>
          <a:p>
            <a:pPr lvl="0">
              <a:tabLst>
                <a:tab pos="268288" algn="l"/>
              </a:tabLst>
            </a:pPr>
            <a:endParaRPr lang="el-GR" sz="1900" b="1" dirty="0">
              <a:solidFill>
                <a:prstClr val="black"/>
              </a:solidFill>
            </a:endParaRPr>
          </a:p>
          <a:p>
            <a:pPr marL="357188" lvl="0" indent="-357188" algn="just">
              <a:buClr>
                <a:prstClr val="black"/>
              </a:buClr>
              <a:buFont typeface="Wingdings" panose="05000000000000000000" pitchFamily="2" charset="2"/>
              <a:buChar char="ü"/>
            </a:pPr>
            <a:r>
              <a:rPr lang="el-GR" dirty="0"/>
              <a:t>Εντοπισμός της εγγραφής του οργανισμού στο</a:t>
            </a:r>
            <a:r>
              <a:rPr lang="en-GB" dirty="0"/>
              <a:t>“Organisation Registration </a:t>
            </a:r>
            <a:r>
              <a:rPr lang="el-GR" dirty="0"/>
              <a:t> </a:t>
            </a:r>
            <a:r>
              <a:rPr lang="en-GB" dirty="0"/>
              <a:t>System”</a:t>
            </a:r>
            <a:r>
              <a:rPr lang="el-GR" dirty="0"/>
              <a:t> και </a:t>
            </a:r>
            <a:r>
              <a:rPr lang="el-GR" dirty="0" err="1"/>
              <a:t>επικαιροποίηση</a:t>
            </a:r>
            <a:r>
              <a:rPr lang="el-GR" dirty="0"/>
              <a:t> καταχωρημένων στοιχείων (όπου ισχύει)</a:t>
            </a:r>
            <a:r>
              <a:rPr lang="en-GB" dirty="0"/>
              <a:t>: </a:t>
            </a:r>
            <a:r>
              <a:rPr lang="el-GR" dirty="0"/>
              <a:t>Για την </a:t>
            </a:r>
            <a:r>
              <a:rPr lang="el-GR" dirty="0" err="1"/>
              <a:t>επικαιροποίηση</a:t>
            </a:r>
            <a:r>
              <a:rPr lang="el-GR" dirty="0"/>
              <a:t> της εγγραφής είναι απαραίτητα τα στοιχεία (</a:t>
            </a:r>
            <a:r>
              <a:rPr lang="en-GB" dirty="0"/>
              <a:t>user name</a:t>
            </a:r>
            <a:r>
              <a:rPr lang="el-GR" dirty="0"/>
              <a:t>-</a:t>
            </a:r>
            <a:r>
              <a:rPr lang="en-GB" dirty="0"/>
              <a:t>email &amp; password)</a:t>
            </a:r>
            <a:r>
              <a:rPr lang="el-GR" dirty="0"/>
              <a:t> του </a:t>
            </a:r>
            <a:r>
              <a:rPr lang="en-US" sz="1900" b="1" dirty="0">
                <a:solidFill>
                  <a:srgbClr val="0070C0"/>
                </a:solidFill>
                <a:hlinkClick r:id="rId3"/>
              </a:rPr>
              <a:t>EU Login Account</a:t>
            </a:r>
            <a:r>
              <a:rPr lang="en-GB" sz="1900" b="1" dirty="0">
                <a:solidFill>
                  <a:srgbClr val="0070C0"/>
                </a:solidFill>
              </a:rPr>
              <a:t> </a:t>
            </a:r>
            <a:r>
              <a:rPr lang="el-GR" sz="1900" dirty="0"/>
              <a:t>που χρησιμοποιήθηκε για την εγγραφή του οργανισμού στο </a:t>
            </a:r>
            <a:r>
              <a:rPr lang="en-GB" sz="1900" dirty="0"/>
              <a:t>ORS</a:t>
            </a:r>
            <a:endParaRPr lang="el-GR" sz="1900" dirty="0"/>
          </a:p>
          <a:p>
            <a:pPr>
              <a:tabLst>
                <a:tab pos="268288" algn="l"/>
              </a:tabLst>
            </a:pPr>
            <a:endParaRPr lang="el-GR" sz="1900" b="1" dirty="0"/>
          </a:p>
          <a:p>
            <a:pPr>
              <a:tabLst>
                <a:tab pos="268288" algn="l"/>
              </a:tabLst>
            </a:pPr>
            <a:endParaRPr lang="en-GB" sz="1900" b="1" dirty="0"/>
          </a:p>
          <a:p>
            <a:pPr>
              <a:tabLst>
                <a:tab pos="268288" algn="l"/>
              </a:tabLst>
            </a:pPr>
            <a:r>
              <a:rPr lang="en-GB" sz="1900" b="1" i="1" dirty="0"/>
              <a:t>!!! </a:t>
            </a:r>
            <a:r>
              <a:rPr lang="el-GR" i="1" dirty="0"/>
              <a:t>Εάν δε διαθέτετε είτε το </a:t>
            </a:r>
            <a:r>
              <a:rPr lang="en-GB" i="1" dirty="0"/>
              <a:t>username </a:t>
            </a:r>
            <a:r>
              <a:rPr lang="el-GR" i="1" dirty="0"/>
              <a:t>είτε το </a:t>
            </a:r>
            <a:r>
              <a:rPr lang="en-GB" i="1" dirty="0"/>
              <a:t>password </a:t>
            </a:r>
            <a:r>
              <a:rPr lang="el-GR" i="1" dirty="0"/>
              <a:t>του</a:t>
            </a:r>
            <a:r>
              <a:rPr lang="en-GB" i="1" dirty="0"/>
              <a:t> </a:t>
            </a:r>
            <a:r>
              <a:rPr lang="el-GR" i="1" dirty="0"/>
              <a:t>συγκεκριμένου </a:t>
            </a:r>
            <a:r>
              <a:rPr lang="en-GB" i="1" dirty="0"/>
              <a:t>EU Login Account, </a:t>
            </a:r>
            <a:r>
              <a:rPr lang="el-GR" i="1" dirty="0"/>
              <a:t>επικοινωνήστε έγκαιρα με το ΙΔΕΠ Διά Βίου Μάθησης</a:t>
            </a:r>
            <a:endParaRPr lang="el-GR" sz="2000" i="1" dirty="0">
              <a:solidFill>
                <a:srgbClr val="0070C0"/>
              </a:solidFill>
            </a:endParaRPr>
          </a:p>
          <a:p>
            <a:pPr lvl="0">
              <a:buClr>
                <a:prstClr val="black"/>
              </a:buClr>
            </a:pPr>
            <a:endParaRPr lang="el-GR" sz="1000" b="1" dirty="0">
              <a:solidFill>
                <a:prstClr val="black"/>
              </a:solidFill>
            </a:endParaRPr>
          </a:p>
          <a:p>
            <a:pPr lvl="0">
              <a:buClr>
                <a:prstClr val="black"/>
              </a:buClr>
            </a:pPr>
            <a:endParaRPr lang="en-GB" sz="1000" b="1" dirty="0">
              <a:solidFill>
                <a:prstClr val="black"/>
              </a:solidFill>
            </a:endParaRPr>
          </a:p>
          <a:p>
            <a:pPr lvl="0">
              <a:buClr>
                <a:prstClr val="black"/>
              </a:buClr>
            </a:pPr>
            <a:endParaRPr lang="el-GR" sz="1000" b="1" dirty="0">
              <a:solidFill>
                <a:prstClr val="black"/>
              </a:solidFill>
            </a:endParaRPr>
          </a:p>
          <a:p>
            <a:pPr marL="357188" lvl="0" indent="-357188">
              <a:buClr>
                <a:prstClr val="black"/>
              </a:buClr>
              <a:buFont typeface="Wingdings" panose="05000000000000000000" pitchFamily="2" charset="2"/>
              <a:buChar char="ü"/>
            </a:pPr>
            <a:r>
              <a:rPr lang="el-GR" dirty="0"/>
              <a:t>Συμπλήρωση και Υποβολή Αίτησης</a:t>
            </a:r>
            <a:endParaRPr lang="el-GR" sz="2000" dirty="0"/>
          </a:p>
          <a:p>
            <a:pPr marL="357188">
              <a:buClr>
                <a:schemeClr val="tx1"/>
              </a:buClr>
            </a:pPr>
            <a:endParaRPr lang="el-GR" sz="2000" dirty="0"/>
          </a:p>
        </p:txBody>
      </p:sp>
    </p:spTree>
    <p:extLst>
      <p:ext uri="{BB962C8B-B14F-4D97-AF65-F5344CB8AC3E}">
        <p14:creationId xmlns:p14="http://schemas.microsoft.com/office/powerpoint/2010/main" val="2300638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23BE6-9FAB-473D-A430-A19B10C4E216}"/>
              </a:ext>
            </a:extLst>
          </p:cNvPr>
          <p:cNvSpPr txBox="1"/>
          <p:nvPr/>
        </p:nvSpPr>
        <p:spPr>
          <a:xfrm>
            <a:off x="-14605" y="1340768"/>
            <a:ext cx="8951793" cy="4262705"/>
          </a:xfrm>
          <a:prstGeom prst="rect">
            <a:avLst/>
          </a:prstGeom>
          <a:noFill/>
        </p:spPr>
        <p:txBody>
          <a:bodyPr wrap="square" rtlCol="0">
            <a:spAutoFit/>
          </a:bodyPr>
          <a:lstStyle/>
          <a:p>
            <a:pPr marL="357188" indent="-357188">
              <a:buFont typeface="Wingdings" panose="05000000000000000000" pitchFamily="2" charset="2"/>
              <a:buChar char="q"/>
            </a:pPr>
            <a:r>
              <a:rPr lang="el-GR" sz="2000" b="1" dirty="0"/>
              <a:t>Κατά τη δημιουργία </a:t>
            </a:r>
            <a:r>
              <a:rPr lang="en-US" sz="2000" b="1" dirty="0">
                <a:solidFill>
                  <a:srgbClr val="0070C0"/>
                </a:solidFill>
                <a:hlinkClick r:id="rId2"/>
              </a:rPr>
              <a:t>EU Login Account</a:t>
            </a:r>
            <a:r>
              <a:rPr lang="el-GR" sz="2000" dirty="0">
                <a:solidFill>
                  <a:srgbClr val="0070C0"/>
                </a:solidFill>
              </a:rPr>
              <a:t> </a:t>
            </a:r>
            <a:r>
              <a:rPr lang="el-GR" sz="2000" b="1" dirty="0"/>
              <a:t>από έναν οργανισμό, θα πρέπει να λαμβάνονται υπόψη τα ακόλουθα: </a:t>
            </a:r>
          </a:p>
          <a:p>
            <a:endParaRPr lang="en-US" sz="2200" dirty="0"/>
          </a:p>
          <a:p>
            <a:pPr marL="285750" indent="-285750" algn="just">
              <a:buFont typeface="Wingdings" panose="05000000000000000000" pitchFamily="2" charset="2"/>
              <a:buChar char="§"/>
            </a:pPr>
            <a:r>
              <a:rPr lang="el-GR" sz="1900" u="sng" dirty="0"/>
              <a:t>Είναι πάντοτε απαραίτητη η δημιουργία ενός </a:t>
            </a:r>
            <a:r>
              <a:rPr lang="en-GB" sz="1900" u="sng" dirty="0"/>
              <a:t>EU Login Account </a:t>
            </a:r>
            <a:r>
              <a:rPr lang="el-GR" sz="1900" u="sng" dirty="0"/>
              <a:t>που να συνδέεται με την κοινής χρήσης ηλεκτρονική διεύθυνση του οργανισμού</a:t>
            </a:r>
            <a:r>
              <a:rPr lang="el-GR" sz="1900" dirty="0"/>
              <a:t>: </a:t>
            </a:r>
          </a:p>
          <a:p>
            <a:pPr marL="268288" indent="-268288" algn="just"/>
            <a:r>
              <a:rPr lang="el-GR" sz="1900" dirty="0"/>
              <a:t>     Ο λογαριασμός αυτός </a:t>
            </a:r>
            <a:r>
              <a:rPr lang="el-GR" sz="1900" b="1" dirty="0"/>
              <a:t>πρέπει να χρησιμοποιηθεί για την εγγραφή του οργανισμού στο σύστημα </a:t>
            </a:r>
            <a:r>
              <a:rPr lang="en-GB" sz="1900" b="1" dirty="0"/>
              <a:t>ORS</a:t>
            </a:r>
            <a:endParaRPr lang="el-GR" sz="1900" dirty="0"/>
          </a:p>
          <a:p>
            <a:pPr marL="268288" indent="-268288" algn="just"/>
            <a:endParaRPr lang="en-US" sz="1900" dirty="0"/>
          </a:p>
          <a:p>
            <a:pPr marL="268288" indent="-268288" algn="just">
              <a:buFont typeface="Wingdings" panose="05000000000000000000" pitchFamily="2" charset="2"/>
              <a:buChar char="§"/>
            </a:pPr>
            <a:r>
              <a:rPr lang="el-GR" sz="1900" u="sng" dirty="0"/>
              <a:t>Η δημιουργία λογαριασμών συνδεδεμένων με τις προσωπικές ηλεκτρονικές διευθύνσεις των ατόμων επαφής κάθε οργανισμού είναι προαιρετική στο στάδιο αυτό</a:t>
            </a:r>
            <a:r>
              <a:rPr lang="el-GR" sz="1900" dirty="0"/>
              <a:t>: </a:t>
            </a:r>
          </a:p>
          <a:p>
            <a:pPr marL="268288" indent="-268288" algn="just">
              <a:tabLst>
                <a:tab pos="268288" algn="l"/>
              </a:tabLst>
            </a:pPr>
            <a:r>
              <a:rPr lang="el-GR" sz="1900" dirty="0"/>
              <a:t>     </a:t>
            </a:r>
            <a:r>
              <a:rPr lang="el-GR" sz="1900" b="1" dirty="0"/>
              <a:t>Δεν πρέπει να χρησιμοποιούνται για την εγγραφή στο </a:t>
            </a:r>
            <a:r>
              <a:rPr lang="en-GB" sz="1900" b="1" dirty="0"/>
              <a:t>ORS </a:t>
            </a:r>
            <a:r>
              <a:rPr lang="el-GR" sz="1900" dirty="0"/>
              <a:t>αλλά για άλλους σκοπούς, όπως είναι η συμπλήρωση της αίτησης.</a:t>
            </a:r>
            <a:endParaRPr lang="en-US" sz="1900" dirty="0">
              <a:solidFill>
                <a:schemeClr val="tx1">
                  <a:lumMod val="65000"/>
                  <a:lumOff val="35000"/>
                </a:schemeClr>
              </a:solidFill>
            </a:endParaRPr>
          </a:p>
          <a:p>
            <a:pPr algn="just"/>
            <a:endParaRPr lang="en-US" sz="1900" dirty="0"/>
          </a:p>
        </p:txBody>
      </p:sp>
      <p:sp>
        <p:nvSpPr>
          <p:cNvPr id="4"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Δημιουργία </a:t>
            </a:r>
            <a:r>
              <a:rPr lang="en-GB" sz="2400" b="1" dirty="0">
                <a:solidFill>
                  <a:srgbClr val="0070C0"/>
                </a:solidFill>
                <a:latin typeface="Century Gothic" panose="020B0502020202020204" pitchFamily="34" charset="0"/>
              </a:rPr>
              <a:t>EU Login Account</a:t>
            </a:r>
            <a:r>
              <a:rPr lang="el-GR" sz="2400" b="1" dirty="0">
                <a:solidFill>
                  <a:srgbClr val="0070C0"/>
                </a:solidFill>
                <a:latin typeface="Century Gothic" panose="020B0502020202020204" pitchFamily="34" charset="0"/>
              </a:rPr>
              <a:t> (1/</a:t>
            </a:r>
            <a:r>
              <a:rPr lang="en-GB" sz="2400" b="1" dirty="0">
                <a:solidFill>
                  <a:srgbClr val="0070C0"/>
                </a:solidFill>
                <a:latin typeface="Century Gothic" panose="020B0502020202020204" pitchFamily="34" charset="0"/>
              </a:rPr>
              <a:t>2)</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297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23BE6-9FAB-473D-A430-A19B10C4E216}"/>
              </a:ext>
            </a:extLst>
          </p:cNvPr>
          <p:cNvSpPr txBox="1"/>
          <p:nvPr/>
        </p:nvSpPr>
        <p:spPr>
          <a:xfrm>
            <a:off x="212590" y="1229696"/>
            <a:ext cx="8743259" cy="5262979"/>
          </a:xfrm>
          <a:prstGeom prst="rect">
            <a:avLst/>
          </a:prstGeom>
          <a:noFill/>
        </p:spPr>
        <p:txBody>
          <a:bodyPr wrap="square" rtlCol="0">
            <a:spAutoFit/>
          </a:bodyPr>
          <a:lstStyle/>
          <a:p>
            <a:pPr marL="342900" indent="-342900">
              <a:buFont typeface="Wingdings" panose="05000000000000000000" pitchFamily="2" charset="2"/>
              <a:buChar char="q"/>
            </a:pPr>
            <a:r>
              <a:rPr lang="el-GR" sz="2200" b="1" dirty="0"/>
              <a:t>Για τη δημιουργία του λογαριασμού θα πρέπει να εφαρμόσετε τα εξής βήματα:</a:t>
            </a:r>
          </a:p>
          <a:p>
            <a:pPr marL="342900" indent="-342900">
              <a:buFont typeface="Wingdings" panose="05000000000000000000" pitchFamily="2" charset="2"/>
              <a:buChar char="q"/>
            </a:pPr>
            <a:endParaRPr lang="el-GR" sz="2000" b="1" dirty="0"/>
          </a:p>
          <a:p>
            <a:pPr marL="342900" indent="-342900">
              <a:buFont typeface="Wingdings" panose="05000000000000000000" pitchFamily="2" charset="2"/>
              <a:buChar char="§"/>
            </a:pPr>
            <a:r>
              <a:rPr lang="el-GR" sz="2000" dirty="0"/>
              <a:t>Ακολουθήστε τον εξής σύνδεσμο: </a:t>
            </a:r>
            <a:r>
              <a:rPr lang="en-GB" sz="2000" dirty="0">
                <a:hlinkClick r:id="rId2"/>
              </a:rPr>
              <a:t>https://webgate.ec.europa.eu/cas/eim/external/register.cgi</a:t>
            </a:r>
            <a:endParaRPr lang="en-GB" sz="2000" dirty="0"/>
          </a:p>
          <a:p>
            <a:pPr marL="342900" indent="-342900">
              <a:buFont typeface="Wingdings" panose="05000000000000000000" pitchFamily="2" charset="2"/>
              <a:buChar char="§"/>
            </a:pPr>
            <a:endParaRPr lang="en-GB" sz="2000" dirty="0"/>
          </a:p>
          <a:p>
            <a:pPr marL="342900" indent="-342900">
              <a:buFont typeface="Wingdings" panose="05000000000000000000" pitchFamily="2" charset="2"/>
              <a:buChar char="§"/>
            </a:pPr>
            <a:r>
              <a:rPr lang="el-GR" sz="2000" dirty="0"/>
              <a:t>Συμπληρώστε τα απαραίτητα στοιχεία και επιλέξτε </a:t>
            </a:r>
            <a:r>
              <a:rPr lang="en-GB" sz="2000" dirty="0"/>
              <a:t>"Create</a:t>
            </a:r>
            <a:r>
              <a:rPr lang="el-GR" sz="2000" dirty="0"/>
              <a:t> </a:t>
            </a:r>
            <a:r>
              <a:rPr lang="en-GB" sz="2000" dirty="0"/>
              <a:t>an Account“</a:t>
            </a:r>
          </a:p>
          <a:p>
            <a:pPr marL="342900" indent="-342900">
              <a:buFont typeface="Wingdings" panose="05000000000000000000" pitchFamily="2" charset="2"/>
              <a:buChar char="§"/>
            </a:pPr>
            <a:endParaRPr lang="en-GB" sz="2000" b="1" dirty="0"/>
          </a:p>
          <a:p>
            <a:pPr marL="342900" indent="-342900">
              <a:buFont typeface="Wingdings" panose="05000000000000000000" pitchFamily="2" charset="2"/>
              <a:buChar char="§"/>
            </a:pPr>
            <a:r>
              <a:rPr lang="el-GR" sz="2000" dirty="0"/>
              <a:t>Μόλις δημιουργήσετε τον λογαριασμό, θα λάβετε αυτόματο μήνυμα</a:t>
            </a:r>
            <a:r>
              <a:rPr lang="en-GB" sz="2000" dirty="0"/>
              <a:t> </a:t>
            </a:r>
            <a:r>
              <a:rPr lang="el-GR" sz="2000" dirty="0"/>
              <a:t>στην ηλεκτρονική διεύθυνση που καταχωρήσατε πιο πάνω. Στο μήνυμα θα περιέχεται ο σύνδεσμος για τη δημιουργία του </a:t>
            </a:r>
            <a:r>
              <a:rPr lang="en-GB" sz="2000" dirty="0"/>
              <a:t> </a:t>
            </a:r>
            <a:r>
              <a:rPr lang="en-GB" sz="2000" b="1" dirty="0"/>
              <a:t>EU Login password</a:t>
            </a:r>
            <a:endParaRPr lang="el-GR" sz="2000" b="1" dirty="0"/>
          </a:p>
          <a:p>
            <a:pPr marL="342900" indent="-342900">
              <a:buFont typeface="Wingdings" panose="05000000000000000000" pitchFamily="2" charset="2"/>
              <a:buChar char="§"/>
            </a:pPr>
            <a:endParaRPr lang="el-GR" b="1" dirty="0"/>
          </a:p>
          <a:p>
            <a:pPr marL="342900" indent="-342900">
              <a:buFont typeface="Wingdings" panose="05000000000000000000" pitchFamily="2" charset="2"/>
              <a:buChar char="§"/>
            </a:pPr>
            <a:r>
              <a:rPr lang="el-GR" sz="2000" dirty="0"/>
              <a:t>Πατήστε πάνω στον σύνδεσμο, καταχωρήστε και επιβεβαιώστε τον </a:t>
            </a:r>
          </a:p>
          <a:p>
            <a:r>
              <a:rPr lang="el-GR" sz="2000" dirty="0"/>
              <a:t>      κωδικό σας (βάσει των οδηγιών που θα σας δοθούν) και επιλέξτε </a:t>
            </a:r>
          </a:p>
          <a:p>
            <a:r>
              <a:rPr lang="el-GR" sz="2000" dirty="0"/>
              <a:t>      «</a:t>
            </a:r>
            <a:r>
              <a:rPr lang="en-GB" sz="2000" dirty="0"/>
              <a:t>Submit</a:t>
            </a:r>
            <a:r>
              <a:rPr lang="el-GR" sz="2000" dirty="0"/>
              <a:t>»</a:t>
            </a:r>
            <a:endParaRPr lang="en-GB" sz="2000" dirty="0"/>
          </a:p>
          <a:p>
            <a:pPr marL="342900" indent="-342900">
              <a:buFont typeface="Wingdings" panose="05000000000000000000" pitchFamily="2" charset="2"/>
              <a:buChar char="§"/>
            </a:pPr>
            <a:endParaRPr lang="el-GR" sz="2000" dirty="0"/>
          </a:p>
          <a:p>
            <a:endParaRPr lang="en-US" sz="1400" dirty="0"/>
          </a:p>
        </p:txBody>
      </p:sp>
      <p:sp>
        <p:nvSpPr>
          <p:cNvPr id="7"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Δημιουργία </a:t>
            </a:r>
            <a:r>
              <a:rPr lang="en-GB" sz="2400" b="1" dirty="0">
                <a:solidFill>
                  <a:srgbClr val="0070C0"/>
                </a:solidFill>
                <a:latin typeface="Century Gothic" panose="020B0502020202020204" pitchFamily="34" charset="0"/>
              </a:rPr>
              <a:t>EU Login Account</a:t>
            </a:r>
            <a:r>
              <a:rPr lang="el-GR" sz="2400" b="1" dirty="0">
                <a:solidFill>
                  <a:srgbClr val="0070C0"/>
                </a:solidFill>
                <a:latin typeface="Century Gothic" panose="020B0502020202020204" pitchFamily="34" charset="0"/>
              </a:rPr>
              <a:t> (2/</a:t>
            </a:r>
            <a:r>
              <a:rPr lang="en-GB" sz="2400" b="1" dirty="0">
                <a:solidFill>
                  <a:srgbClr val="0070C0"/>
                </a:solidFill>
                <a:latin typeface="Century Gothic" panose="020B0502020202020204" pitchFamily="34" charset="0"/>
              </a:rPr>
              <a:t>2)</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93822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Εγγραφή στο </a:t>
            </a:r>
            <a:r>
              <a:rPr lang="en-GB" sz="2700" b="1" dirty="0">
                <a:solidFill>
                  <a:srgbClr val="0070C0"/>
                </a:solidFill>
                <a:latin typeface="Century Gothic" panose="020B0502020202020204" pitchFamily="34" charset="0"/>
              </a:rPr>
              <a:t>ORS – </a:t>
            </a:r>
            <a:r>
              <a:rPr lang="el-GR" sz="2700" b="1" dirty="0">
                <a:solidFill>
                  <a:srgbClr val="0070C0"/>
                </a:solidFill>
                <a:latin typeface="Century Gothic" panose="020B0502020202020204" pitchFamily="34" charset="0"/>
              </a:rPr>
              <a:t>Γενικές Πληροφορίες (1/2)</a:t>
            </a:r>
            <a:endParaRPr lang="en-GB" sz="2700" b="1" dirty="0">
              <a:solidFill>
                <a:srgbClr val="FF0000"/>
              </a:solidFill>
              <a:latin typeface="Century Gothic" panose="020B0502020202020204" pitchFamily="34" charset="0"/>
            </a:endParaRPr>
          </a:p>
        </p:txBody>
      </p:sp>
      <p:sp>
        <p:nvSpPr>
          <p:cNvPr id="2" name="TextBox 1"/>
          <p:cNvSpPr txBox="1"/>
          <p:nvPr/>
        </p:nvSpPr>
        <p:spPr>
          <a:xfrm>
            <a:off x="89756" y="1700808"/>
            <a:ext cx="9018712" cy="3693319"/>
          </a:xfrm>
          <a:prstGeom prst="rect">
            <a:avLst/>
          </a:prstGeom>
          <a:noFill/>
        </p:spPr>
        <p:txBody>
          <a:bodyPr wrap="square" rtlCol="0">
            <a:spAutoFit/>
          </a:bodyPr>
          <a:lstStyle/>
          <a:p>
            <a:pPr marL="285750" indent="-285750">
              <a:buFont typeface="Wingdings" panose="05000000000000000000" pitchFamily="2" charset="2"/>
              <a:buChar char="q"/>
            </a:pPr>
            <a:r>
              <a:rPr lang="el-GR" sz="2000" dirty="0"/>
              <a:t>Η εγγραφή ενός οργανισμού στο </a:t>
            </a:r>
            <a:r>
              <a:rPr lang="en-GB" sz="2000" dirty="0"/>
              <a:t>ORS</a:t>
            </a:r>
            <a:r>
              <a:rPr lang="el-GR" sz="2000" dirty="0"/>
              <a:t> απαιτείται μόνο για τη συμμετοχή του σε αποκεντρωμένες Δράσεις του Προγράμματος</a:t>
            </a:r>
            <a:r>
              <a:rPr lang="en-GB" sz="2000" dirty="0"/>
              <a:t> </a:t>
            </a:r>
            <a:r>
              <a:rPr lang="el-GR" sz="2000" dirty="0"/>
              <a:t>και οδηγεί στην απόκτηση </a:t>
            </a:r>
            <a:r>
              <a:rPr lang="en-GB" sz="2000" dirty="0"/>
              <a:t>OID</a:t>
            </a:r>
            <a:endParaRPr lang="el-GR" sz="2000" dirty="0"/>
          </a:p>
          <a:p>
            <a:endParaRPr lang="el-GR" sz="2500" dirty="0"/>
          </a:p>
          <a:p>
            <a:pPr marL="285750" indent="-285750">
              <a:buFont typeface="Wingdings" panose="05000000000000000000" pitchFamily="2" charset="2"/>
              <a:buChar char="q"/>
            </a:pPr>
            <a:r>
              <a:rPr lang="el-GR" sz="2000" u="sng" dirty="0"/>
              <a:t>Το ίδιο </a:t>
            </a:r>
            <a:r>
              <a:rPr lang="en-GB" sz="2000" u="sng" dirty="0"/>
              <a:t>OID </a:t>
            </a:r>
            <a:r>
              <a:rPr lang="el-GR" sz="2000" u="sng" dirty="0"/>
              <a:t>χρησιμοποιείται για όλες τις αιτήσεις </a:t>
            </a:r>
            <a:r>
              <a:rPr lang="el-GR" sz="2000" dirty="0"/>
              <a:t>που υποβάλλει ένας οργανισμός για αποκεντρωμένες Δράσεις, στα πλαίσια όλων των Προσκλήσεων του Προγράμματος</a:t>
            </a:r>
          </a:p>
          <a:p>
            <a:endParaRPr lang="el-GR" sz="2500" dirty="0"/>
          </a:p>
          <a:p>
            <a:pPr marL="285750" indent="-285750">
              <a:buFont typeface="Wingdings" panose="05000000000000000000" pitchFamily="2" charset="2"/>
              <a:buChar char="q"/>
            </a:pPr>
            <a:r>
              <a:rPr lang="el-GR" sz="2000" dirty="0"/>
              <a:t>Για συμμετοχή σε Κεντρικές Δράσεις του Προγράμματος η εγγραφή γίνεται μέσω της Πλατφόρμας </a:t>
            </a:r>
            <a:r>
              <a:rPr lang="en-GB" sz="2000" dirty="0">
                <a:hlinkClick r:id="rId2"/>
              </a:rPr>
              <a:t>SEDIA Funding and Tenders Portal</a:t>
            </a:r>
            <a:r>
              <a:rPr lang="el-GR" sz="2000" dirty="0"/>
              <a:t> (</a:t>
            </a:r>
            <a:r>
              <a:rPr lang="en-GB" sz="2000" dirty="0"/>
              <a:t>“EAC Participant Portal”) </a:t>
            </a:r>
            <a:r>
              <a:rPr lang="el-GR" sz="2000" dirty="0"/>
              <a:t>και οδηγεί στην απόκτηση </a:t>
            </a:r>
            <a:r>
              <a:rPr lang="en-GB" sz="2000" dirty="0"/>
              <a:t>PIC</a:t>
            </a:r>
          </a:p>
          <a:p>
            <a:endParaRPr lang="el-GR" sz="1200" dirty="0"/>
          </a:p>
          <a:p>
            <a:endParaRPr lang="el-GR" sz="1200" dirty="0"/>
          </a:p>
        </p:txBody>
      </p:sp>
    </p:spTree>
    <p:extLst>
      <p:ext uri="{BB962C8B-B14F-4D97-AF65-F5344CB8AC3E}">
        <p14:creationId xmlns:p14="http://schemas.microsoft.com/office/powerpoint/2010/main" val="1003335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Εγγραφή στο </a:t>
            </a:r>
            <a:r>
              <a:rPr lang="en-GB" sz="2700" b="1" dirty="0">
                <a:solidFill>
                  <a:srgbClr val="0070C0"/>
                </a:solidFill>
                <a:latin typeface="Century Gothic" panose="020B0502020202020204" pitchFamily="34" charset="0"/>
              </a:rPr>
              <a:t>ORS – </a:t>
            </a:r>
            <a:r>
              <a:rPr lang="el-GR" sz="2700" b="1" dirty="0">
                <a:solidFill>
                  <a:srgbClr val="0070C0"/>
                </a:solidFill>
                <a:latin typeface="Century Gothic" panose="020B0502020202020204" pitchFamily="34" charset="0"/>
              </a:rPr>
              <a:t>Γενικές Πληροφορίες (2/2)</a:t>
            </a:r>
            <a:endParaRPr lang="en-GB" sz="2700" b="1" dirty="0">
              <a:solidFill>
                <a:srgbClr val="FF0000"/>
              </a:solidFill>
              <a:latin typeface="Century Gothic" panose="020B0502020202020204" pitchFamily="34" charset="0"/>
            </a:endParaRPr>
          </a:p>
        </p:txBody>
      </p:sp>
      <p:sp>
        <p:nvSpPr>
          <p:cNvPr id="2" name="TextBox 1"/>
          <p:cNvSpPr txBox="1"/>
          <p:nvPr/>
        </p:nvSpPr>
        <p:spPr>
          <a:xfrm>
            <a:off x="0" y="1340768"/>
            <a:ext cx="9018712" cy="3431709"/>
          </a:xfrm>
          <a:prstGeom prst="rect">
            <a:avLst/>
          </a:prstGeom>
          <a:noFill/>
        </p:spPr>
        <p:txBody>
          <a:bodyPr wrap="square" rtlCol="0">
            <a:spAutoFit/>
          </a:bodyPr>
          <a:lstStyle/>
          <a:p>
            <a:pPr lvl="0"/>
            <a:endParaRPr lang="el-GR" sz="1200" dirty="0">
              <a:solidFill>
                <a:prstClr val="black"/>
              </a:solidFill>
            </a:endParaRPr>
          </a:p>
          <a:p>
            <a:pPr marL="285750" lvl="0" indent="-285750" algn="just">
              <a:buFont typeface="Wingdings" panose="05000000000000000000" pitchFamily="2" charset="2"/>
              <a:buChar char="q"/>
            </a:pPr>
            <a:r>
              <a:rPr lang="el-GR" sz="2000" dirty="0">
                <a:solidFill>
                  <a:prstClr val="black"/>
                </a:solidFill>
              </a:rPr>
              <a:t>Οι οργανισμοί που υπέβαλαν αιτήσεις ή συμμετείχαν στις αποκεντρωμένες Δράσεις του Προγράμματος πριν από τον Οκτώβριο του 2019 είχαν εγγραφεί μέσω του </a:t>
            </a:r>
            <a:r>
              <a:rPr lang="en-GB" sz="2000" dirty="0">
                <a:solidFill>
                  <a:prstClr val="black"/>
                </a:solidFill>
              </a:rPr>
              <a:t>“EAC Participant Portal” </a:t>
            </a:r>
            <a:r>
              <a:rPr lang="el-GR" sz="2000" dirty="0">
                <a:solidFill>
                  <a:prstClr val="black"/>
                </a:solidFill>
              </a:rPr>
              <a:t>και είχαν αποκτήσει </a:t>
            </a:r>
            <a:r>
              <a:rPr lang="en-GB" sz="2000" dirty="0">
                <a:solidFill>
                  <a:prstClr val="black"/>
                </a:solidFill>
              </a:rPr>
              <a:t>PIC. </a:t>
            </a:r>
            <a:r>
              <a:rPr lang="el-GR" sz="2000" dirty="0">
                <a:solidFill>
                  <a:prstClr val="black"/>
                </a:solidFill>
              </a:rPr>
              <a:t>Πλέον, είναι κάτοχοι </a:t>
            </a:r>
            <a:r>
              <a:rPr lang="en-GB" sz="2000" dirty="0">
                <a:solidFill>
                  <a:prstClr val="black"/>
                </a:solidFill>
              </a:rPr>
              <a:t>OID, </a:t>
            </a:r>
            <a:r>
              <a:rPr lang="el-GR" sz="2000" dirty="0">
                <a:solidFill>
                  <a:prstClr val="black"/>
                </a:solidFill>
              </a:rPr>
              <a:t>που τους δόθηκε αυτόματα από το σύστημα, επομένως δε χρειάζεται να πραγματοποιήσουν εκ νέου εγγραφή. </a:t>
            </a:r>
          </a:p>
          <a:p>
            <a:pPr algn="just"/>
            <a:endParaRPr lang="el-GR" sz="2500" dirty="0"/>
          </a:p>
          <a:p>
            <a:pPr marL="268288" indent="-268288" algn="just">
              <a:buFont typeface="Wingdings" panose="05000000000000000000" pitchFamily="2" charset="2"/>
              <a:buChar char="q"/>
            </a:pPr>
            <a:r>
              <a:rPr lang="el-GR" sz="2000" dirty="0"/>
              <a:t>Οι οργανισμοί που υποβάλλουν αιτήσεις τόσο για Κεντρικές όσο και για  Αποκεντρωμένες Δράσεις μετά τον Οκτώβριο του 2019 πραγματοποιούν δύο ξεχωριστές εγγραφές και είναι κάτοχοι δύο ξεχωριστών μοναδικών αναγνωριστικών κωδικών, ενός </a:t>
            </a:r>
            <a:r>
              <a:rPr lang="en-GB" sz="2000" dirty="0"/>
              <a:t>PIC </a:t>
            </a:r>
            <a:r>
              <a:rPr lang="el-GR" sz="2000" dirty="0"/>
              <a:t>και ενός </a:t>
            </a:r>
            <a:r>
              <a:rPr lang="en-GB" sz="2000" dirty="0"/>
              <a:t>OID.</a:t>
            </a:r>
          </a:p>
        </p:txBody>
      </p:sp>
    </p:spTree>
    <p:extLst>
      <p:ext uri="{BB962C8B-B14F-4D97-AF65-F5344CB8AC3E}">
        <p14:creationId xmlns:p14="http://schemas.microsoft.com/office/powerpoint/2010/main" val="3461102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Αναζήτηση εγγραφής οργανισμού (1/2)</a:t>
            </a:r>
            <a:endParaRPr lang="en-GB" sz="2600" b="1" dirty="0">
              <a:solidFill>
                <a:srgbClr val="FF0000"/>
              </a:solidFill>
              <a:latin typeface="Century Gothic" panose="020B0502020202020204" pitchFamily="34" charset="0"/>
            </a:endParaRPr>
          </a:p>
        </p:txBody>
      </p:sp>
      <p:sp>
        <p:nvSpPr>
          <p:cNvPr id="3" name="TextBox 2"/>
          <p:cNvSpPr txBox="1"/>
          <p:nvPr/>
        </p:nvSpPr>
        <p:spPr>
          <a:xfrm>
            <a:off x="179512" y="1484784"/>
            <a:ext cx="8839200" cy="2616101"/>
          </a:xfrm>
          <a:prstGeom prst="rect">
            <a:avLst/>
          </a:prstGeom>
          <a:noFill/>
        </p:spPr>
        <p:txBody>
          <a:bodyPr wrap="square" rtlCol="0">
            <a:spAutoFit/>
          </a:bodyPr>
          <a:lstStyle/>
          <a:p>
            <a:pPr marL="285750" indent="-285750">
              <a:buFont typeface="Wingdings" panose="05000000000000000000" pitchFamily="2" charset="2"/>
              <a:buChar char="q"/>
            </a:pPr>
            <a:r>
              <a:rPr lang="el-GR" sz="2200" b="1" dirty="0"/>
              <a:t>Πριν κάνετε νέα εγγραφή</a:t>
            </a:r>
            <a:r>
              <a:rPr lang="en-GB" sz="2200" b="1" dirty="0"/>
              <a:t>, </a:t>
            </a:r>
            <a:r>
              <a:rPr lang="el-GR" sz="2200" b="1" dirty="0"/>
              <a:t>αναζητήστε τον οργανισμό σας στο </a:t>
            </a:r>
            <a:r>
              <a:rPr lang="en-GB" sz="2200" b="1" dirty="0"/>
              <a:t>ORS</a:t>
            </a:r>
            <a:r>
              <a:rPr lang="el-GR" sz="2200" b="1" dirty="0"/>
              <a:t> για:</a:t>
            </a:r>
          </a:p>
          <a:p>
            <a:endParaRPr lang="el-GR" sz="2200" b="1" dirty="0"/>
          </a:p>
          <a:p>
            <a:pPr marL="285750" indent="-285750">
              <a:buFont typeface="Wingdings" panose="05000000000000000000" pitchFamily="2" charset="2"/>
              <a:buChar char="§"/>
            </a:pPr>
            <a:r>
              <a:rPr lang="el-GR" sz="2000" u="sng" dirty="0"/>
              <a:t>Αποφυγή πολλαπλών εγγραφών</a:t>
            </a:r>
            <a:r>
              <a:rPr lang="el-GR" sz="2000" dirty="0"/>
              <a:t> του οργανισμού</a:t>
            </a:r>
            <a:r>
              <a:rPr lang="en-GB" sz="2000" dirty="0"/>
              <a:t> </a:t>
            </a:r>
            <a:r>
              <a:rPr lang="el-GR" sz="2000" dirty="0"/>
              <a:t>σας</a:t>
            </a:r>
          </a:p>
          <a:p>
            <a:endParaRPr lang="el-GR" sz="2000" dirty="0"/>
          </a:p>
          <a:p>
            <a:pPr marL="285750" indent="-285750">
              <a:buFont typeface="Wingdings" panose="05000000000000000000" pitchFamily="2" charset="2"/>
              <a:buChar char="§"/>
            </a:pPr>
            <a:r>
              <a:rPr lang="el-GR" sz="2000" u="sng" dirty="0"/>
              <a:t>Εντοπισμό του κωδικού </a:t>
            </a:r>
            <a:r>
              <a:rPr lang="en-GB" sz="2000" u="sng" dirty="0"/>
              <a:t>OID</a:t>
            </a:r>
            <a:r>
              <a:rPr lang="el-GR" sz="2000" dirty="0"/>
              <a:t> του οργανισμού σας, εφόσον κατά την τελευταία συμμετοχή του στο Πρόγραμμα, είχε χρησιμοποιηθεί κωδικός </a:t>
            </a:r>
            <a:r>
              <a:rPr lang="en-GB" sz="2000" dirty="0"/>
              <a:t>PIC</a:t>
            </a:r>
            <a:endParaRPr lang="el-GR" sz="2000" dirty="0"/>
          </a:p>
          <a:p>
            <a:pPr marL="285750" indent="-285750">
              <a:buFont typeface="Wingdings" panose="05000000000000000000" pitchFamily="2" charset="2"/>
              <a:buChar char="§"/>
            </a:pPr>
            <a:endParaRPr lang="el-GR" sz="2000" dirty="0"/>
          </a:p>
          <a:p>
            <a:endParaRPr lang="en-GB" sz="2000" dirty="0"/>
          </a:p>
        </p:txBody>
      </p:sp>
      <p:pic>
        <p:nvPicPr>
          <p:cNvPr id="2050" name="Picture 2" descr="North Carolina Secretary of State General Counsel Searching and Using the  Business Registration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88932"/>
            <a:ext cx="2475359" cy="164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5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475656" y="476672"/>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Βασικές Προτεραιότητες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323528" y="1844824"/>
            <a:ext cx="8496944" cy="3231654"/>
          </a:xfrm>
          <a:prstGeom prst="rect">
            <a:avLst/>
          </a:prstGeom>
        </p:spPr>
        <p:txBody>
          <a:bodyPr wrap="square">
            <a:spAutoFit/>
          </a:bodyPr>
          <a:lstStyle/>
          <a:p>
            <a:pPr marL="342900" indent="-342900" algn="just">
              <a:buFont typeface="Wingdings" panose="05000000000000000000" pitchFamily="2" charset="2"/>
              <a:buChar char="q"/>
            </a:pPr>
            <a:r>
              <a:rPr lang="el-GR" sz="2200" b="1" dirty="0"/>
              <a:t>Οι βασικές προτεραιότητες του Νέου Προγράμματος είναι οι ακόλουθες</a:t>
            </a:r>
            <a:r>
              <a:rPr lang="el-GR" sz="2200" dirty="0"/>
              <a:t>:</a:t>
            </a:r>
          </a:p>
          <a:p>
            <a:pPr algn="just"/>
            <a:endParaRPr lang="en-GB" sz="2000" dirty="0"/>
          </a:p>
          <a:p>
            <a:pPr marL="342900" indent="-342900" algn="just">
              <a:buFont typeface="Wingdings" panose="05000000000000000000" pitchFamily="2" charset="2"/>
              <a:buChar char="§"/>
            </a:pPr>
            <a:r>
              <a:rPr lang="el-GR" sz="2000" dirty="0"/>
              <a:t>Συμπερίληψη και Διαφορετικότητα</a:t>
            </a:r>
          </a:p>
          <a:p>
            <a:pPr algn="just"/>
            <a:endParaRPr lang="el-GR" sz="2000" dirty="0"/>
          </a:p>
          <a:p>
            <a:pPr marL="342900" indent="-342900" algn="just">
              <a:buFont typeface="Wingdings" panose="05000000000000000000" pitchFamily="2" charset="2"/>
              <a:buChar char="§"/>
            </a:pPr>
            <a:r>
              <a:rPr lang="el-GR" sz="2000" dirty="0"/>
              <a:t>Ψηφιακή Μεταρρύθμιση</a:t>
            </a:r>
          </a:p>
          <a:p>
            <a:pPr algn="just"/>
            <a:endParaRPr lang="el-GR" sz="2000" dirty="0"/>
          </a:p>
          <a:p>
            <a:pPr marL="342900" indent="-342900" algn="just">
              <a:buFont typeface="Wingdings" panose="05000000000000000000" pitchFamily="2" charset="2"/>
              <a:buChar char="§"/>
            </a:pPr>
            <a:r>
              <a:rPr lang="el-GR" sz="2000" dirty="0"/>
              <a:t>Περιβάλλον και καταπολέμηση της Κλιματικής Αλλαγής</a:t>
            </a:r>
          </a:p>
          <a:p>
            <a:pPr algn="just"/>
            <a:endParaRPr lang="el-GR" sz="2000" dirty="0"/>
          </a:p>
          <a:p>
            <a:pPr marL="342900" indent="-342900" algn="just">
              <a:buFont typeface="Wingdings" panose="05000000000000000000" pitchFamily="2" charset="2"/>
              <a:buChar char="§"/>
            </a:pPr>
            <a:r>
              <a:rPr lang="el-GR" sz="2000" dirty="0"/>
              <a:t>Συμμετοχή στη Δημοκρατική Ζωή</a:t>
            </a:r>
            <a:endParaRPr lang="el-GR" sz="2200" dirty="0"/>
          </a:p>
        </p:txBody>
      </p:sp>
    </p:spTree>
    <p:extLst>
      <p:ext uri="{BB962C8B-B14F-4D97-AF65-F5344CB8AC3E}">
        <p14:creationId xmlns:p14="http://schemas.microsoft.com/office/powerpoint/2010/main" val="3204474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179512" y="2243837"/>
            <a:ext cx="7344816" cy="3787422"/>
          </a:xfrm>
          <a:prstGeom prst="rect">
            <a:avLst/>
          </a:prstGeom>
        </p:spPr>
      </p:pic>
      <p:sp>
        <p:nvSpPr>
          <p:cNvPr id="2" name="TextBox 1"/>
          <p:cNvSpPr txBox="1"/>
          <p:nvPr/>
        </p:nvSpPr>
        <p:spPr>
          <a:xfrm>
            <a:off x="80392" y="1281210"/>
            <a:ext cx="8938320" cy="954107"/>
          </a:xfrm>
          <a:prstGeom prst="rect">
            <a:avLst/>
          </a:prstGeom>
          <a:noFill/>
        </p:spPr>
        <p:txBody>
          <a:bodyPr wrap="square" rtlCol="0">
            <a:spAutoFit/>
          </a:bodyPr>
          <a:lstStyle/>
          <a:p>
            <a:pPr marL="342900" indent="-342900">
              <a:buFont typeface="Wingdings" panose="05000000000000000000" pitchFamily="2" charset="2"/>
              <a:buChar char="q"/>
            </a:pPr>
            <a:r>
              <a:rPr lang="el-GR" sz="2000" dirty="0"/>
              <a:t>Συνδεθείτε με την Πλατφόρμα </a:t>
            </a:r>
            <a:r>
              <a:rPr lang="en-GB" sz="2000" dirty="0">
                <a:hlinkClick r:id="rId3"/>
              </a:rPr>
              <a:t>Erasmus+ and European Solidarity Corps Platform</a:t>
            </a:r>
            <a:r>
              <a:rPr lang="en-GB" dirty="0">
                <a:hlinkClick r:id="rId3"/>
              </a:rPr>
              <a:t> </a:t>
            </a:r>
            <a:r>
              <a:rPr lang="en-GB" dirty="0"/>
              <a:t>(</a:t>
            </a:r>
            <a:r>
              <a:rPr lang="el-GR" dirty="0"/>
              <a:t>για αναζήτηση οργανισμού δεν απαιτείται η χρήση των στοιχείων του </a:t>
            </a:r>
            <a:r>
              <a:rPr lang="en-GB" dirty="0"/>
              <a:t>EU Login Account)</a:t>
            </a:r>
          </a:p>
          <a:p>
            <a:pPr marL="285750" indent="-285750">
              <a:buFont typeface="Wingdings" panose="05000000000000000000" pitchFamily="2" charset="2"/>
              <a:buChar char="§"/>
            </a:pPr>
            <a:endParaRPr lang="en-GB" dirty="0"/>
          </a:p>
        </p:txBody>
      </p:sp>
      <p:sp>
        <p:nvSpPr>
          <p:cNvPr id="5" name="Rounded Rectangle 4"/>
          <p:cNvSpPr/>
          <p:nvPr/>
        </p:nvSpPr>
        <p:spPr>
          <a:xfrm>
            <a:off x="467543" y="3717032"/>
            <a:ext cx="864097" cy="2034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383871" y="4026837"/>
            <a:ext cx="3116121" cy="5486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418656" y="4797152"/>
            <a:ext cx="201016" cy="7920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63556" y="4070310"/>
            <a:ext cx="2672740" cy="461665"/>
          </a:xfrm>
          <a:prstGeom prst="rect">
            <a:avLst/>
          </a:prstGeom>
          <a:noFill/>
        </p:spPr>
        <p:txBody>
          <a:bodyPr wrap="square" rtlCol="0">
            <a:spAutoFit/>
          </a:bodyPr>
          <a:lstStyle/>
          <a:p>
            <a:r>
              <a:rPr lang="el-GR" sz="1200" dirty="0">
                <a:solidFill>
                  <a:srgbClr val="FF0000"/>
                </a:solidFill>
              </a:rPr>
              <a:t>Απλή Αναζήτηση (Όνομα οργανισμού, ιστοσελίδα, κτλ.) </a:t>
            </a:r>
            <a:endParaRPr lang="en-GB" sz="1200" dirty="0">
              <a:solidFill>
                <a:srgbClr val="FF0000"/>
              </a:solidFill>
            </a:endParaRPr>
          </a:p>
        </p:txBody>
      </p:sp>
      <p:sp>
        <p:nvSpPr>
          <p:cNvPr id="13" name="TextBox 12"/>
          <p:cNvSpPr txBox="1"/>
          <p:nvPr/>
        </p:nvSpPr>
        <p:spPr>
          <a:xfrm>
            <a:off x="1619672" y="5054695"/>
            <a:ext cx="5616624" cy="276999"/>
          </a:xfrm>
          <a:prstGeom prst="rect">
            <a:avLst/>
          </a:prstGeom>
          <a:noFill/>
        </p:spPr>
        <p:txBody>
          <a:bodyPr wrap="square" rtlCol="0">
            <a:spAutoFit/>
          </a:bodyPr>
          <a:lstStyle/>
          <a:p>
            <a:r>
              <a:rPr lang="el-GR" sz="1200" dirty="0">
                <a:solidFill>
                  <a:srgbClr val="FF0000"/>
                </a:solidFill>
              </a:rPr>
              <a:t>Προηγμένη Αναζήτηση (Διατίθενται φίλτρα, συμπεριλαμβανομένου του αριθμού </a:t>
            </a:r>
            <a:r>
              <a:rPr lang="en-GB" sz="1200" dirty="0">
                <a:solidFill>
                  <a:srgbClr val="FF0000"/>
                </a:solidFill>
              </a:rPr>
              <a:t>PIC</a:t>
            </a:r>
            <a:r>
              <a:rPr lang="el-GR" sz="1200" dirty="0">
                <a:solidFill>
                  <a:srgbClr val="FF0000"/>
                </a:solidFill>
              </a:rPr>
              <a:t>)</a:t>
            </a:r>
            <a:endParaRPr lang="en-GB" sz="1200" dirty="0">
              <a:solidFill>
                <a:srgbClr val="FF0000"/>
              </a:solidFill>
            </a:endParaRPr>
          </a:p>
        </p:txBody>
      </p:sp>
      <p:sp>
        <p:nvSpPr>
          <p:cNvPr id="15"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Αναζήτηση εγγραφής οργανισμού (2/2)</a:t>
            </a:r>
            <a:endParaRPr lang="en-GB" sz="2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10208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(1/6)</a:t>
            </a:r>
            <a:endParaRPr lang="en-GB" sz="2600" b="1" dirty="0">
              <a:solidFill>
                <a:srgbClr val="FF0000"/>
              </a:solidFill>
              <a:latin typeface="Century Gothic" panose="020B0502020202020204" pitchFamily="34" charset="0"/>
            </a:endParaRPr>
          </a:p>
        </p:txBody>
      </p:sp>
      <p:pic>
        <p:nvPicPr>
          <p:cNvPr id="3" name="Picture 2"/>
          <p:cNvPicPr/>
          <p:nvPr/>
        </p:nvPicPr>
        <p:blipFill>
          <a:blip r:embed="rId2"/>
          <a:stretch>
            <a:fillRect/>
          </a:stretch>
        </p:blipFill>
        <p:spPr>
          <a:xfrm>
            <a:off x="-96012" y="1939611"/>
            <a:ext cx="9240011" cy="5017781"/>
          </a:xfrm>
          <a:prstGeom prst="rect">
            <a:avLst/>
          </a:prstGeom>
        </p:spPr>
      </p:pic>
      <p:sp>
        <p:nvSpPr>
          <p:cNvPr id="4" name="Rectangle 3"/>
          <p:cNvSpPr/>
          <p:nvPr/>
        </p:nvSpPr>
        <p:spPr>
          <a:xfrm>
            <a:off x="0" y="1037474"/>
            <a:ext cx="9246230" cy="400110"/>
          </a:xfrm>
          <a:prstGeom prst="rect">
            <a:avLst/>
          </a:prstGeom>
        </p:spPr>
        <p:txBody>
          <a:bodyPr wrap="square">
            <a:spAutoFit/>
          </a:bodyPr>
          <a:lstStyle/>
          <a:p>
            <a:pPr marL="342900" indent="-342900">
              <a:buFont typeface="Wingdings" panose="05000000000000000000" pitchFamily="2" charset="2"/>
              <a:buChar char="q"/>
            </a:pPr>
            <a:r>
              <a:rPr lang="el-GR" sz="2000" dirty="0"/>
              <a:t>Συνδεθείτε με την Πλατφόρμα </a:t>
            </a:r>
            <a:r>
              <a:rPr lang="en-GB" sz="2000" dirty="0">
                <a:hlinkClick r:id="rId3"/>
              </a:rPr>
              <a:t>Erasmus+ and European Solidarity Corps Platform</a:t>
            </a:r>
            <a:endParaRPr lang="en-GB" dirty="0"/>
          </a:p>
        </p:txBody>
      </p:sp>
      <p:sp>
        <p:nvSpPr>
          <p:cNvPr id="5" name="Rounded Rectangle 4"/>
          <p:cNvSpPr/>
          <p:nvPr/>
        </p:nvSpPr>
        <p:spPr>
          <a:xfrm>
            <a:off x="241040" y="4037883"/>
            <a:ext cx="93610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281843" y="3933056"/>
            <a:ext cx="4082245"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547664" y="5949280"/>
            <a:ext cx="4752528" cy="576064"/>
          </a:xfrm>
          <a:prstGeom prst="roundRect">
            <a:avLst>
              <a:gd name="adj" fmla="val 97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4536" y="3789040"/>
            <a:ext cx="260987" cy="276999"/>
          </a:xfrm>
          <a:prstGeom prst="rect">
            <a:avLst/>
          </a:prstGeom>
          <a:noFill/>
        </p:spPr>
        <p:txBody>
          <a:bodyPr wrap="square" rtlCol="0">
            <a:spAutoFit/>
          </a:bodyPr>
          <a:lstStyle/>
          <a:p>
            <a:r>
              <a:rPr lang="el-GR" sz="1200" dirty="0">
                <a:solidFill>
                  <a:srgbClr val="FF0000"/>
                </a:solidFill>
              </a:rPr>
              <a:t>1</a:t>
            </a:r>
            <a:endParaRPr lang="en-GB" sz="1200" dirty="0">
              <a:solidFill>
                <a:srgbClr val="FF0000"/>
              </a:solidFill>
            </a:endParaRPr>
          </a:p>
        </p:txBody>
      </p:sp>
      <p:sp>
        <p:nvSpPr>
          <p:cNvPr id="9" name="TextBox 8"/>
          <p:cNvSpPr txBox="1"/>
          <p:nvPr/>
        </p:nvSpPr>
        <p:spPr>
          <a:xfrm>
            <a:off x="5364088" y="4182892"/>
            <a:ext cx="288032" cy="276999"/>
          </a:xfrm>
          <a:prstGeom prst="rect">
            <a:avLst/>
          </a:prstGeom>
          <a:noFill/>
        </p:spPr>
        <p:txBody>
          <a:bodyPr wrap="square" rtlCol="0">
            <a:spAutoFit/>
          </a:bodyPr>
          <a:lstStyle/>
          <a:p>
            <a:r>
              <a:rPr lang="el-GR" sz="1200" b="1" dirty="0">
                <a:solidFill>
                  <a:srgbClr val="FF0000"/>
                </a:solidFill>
              </a:rPr>
              <a:t>2</a:t>
            </a:r>
            <a:endParaRPr lang="en-GB" sz="1200" b="1" dirty="0">
              <a:solidFill>
                <a:srgbClr val="FF0000"/>
              </a:solidFill>
            </a:endParaRPr>
          </a:p>
        </p:txBody>
      </p:sp>
      <p:sp>
        <p:nvSpPr>
          <p:cNvPr id="10" name="TextBox 9"/>
          <p:cNvSpPr txBox="1"/>
          <p:nvPr/>
        </p:nvSpPr>
        <p:spPr>
          <a:xfrm>
            <a:off x="1281843" y="5810780"/>
            <a:ext cx="360040" cy="276999"/>
          </a:xfrm>
          <a:prstGeom prst="rect">
            <a:avLst/>
          </a:prstGeom>
          <a:noFill/>
        </p:spPr>
        <p:txBody>
          <a:bodyPr wrap="square" rtlCol="0">
            <a:spAutoFit/>
          </a:bodyPr>
          <a:lstStyle/>
          <a:p>
            <a:r>
              <a:rPr lang="el-GR" sz="1200" b="1" dirty="0">
                <a:solidFill>
                  <a:srgbClr val="FF0000"/>
                </a:solidFill>
              </a:rPr>
              <a:t>3</a:t>
            </a:r>
            <a:endParaRPr lang="en-GB" sz="1200" b="1" dirty="0">
              <a:solidFill>
                <a:srgbClr val="FF0000"/>
              </a:solidFill>
            </a:endParaRPr>
          </a:p>
        </p:txBody>
      </p:sp>
      <p:sp>
        <p:nvSpPr>
          <p:cNvPr id="12" name="TextBox 11"/>
          <p:cNvSpPr txBox="1"/>
          <p:nvPr/>
        </p:nvSpPr>
        <p:spPr>
          <a:xfrm>
            <a:off x="5590591" y="4038289"/>
            <a:ext cx="3553409" cy="769441"/>
          </a:xfrm>
          <a:prstGeom prst="rect">
            <a:avLst/>
          </a:prstGeom>
          <a:noFill/>
        </p:spPr>
        <p:txBody>
          <a:bodyPr wrap="square" rtlCol="0">
            <a:spAutoFit/>
          </a:bodyPr>
          <a:lstStyle/>
          <a:p>
            <a:r>
              <a:rPr lang="el-GR" sz="1100" dirty="0">
                <a:solidFill>
                  <a:srgbClr val="FF0000"/>
                </a:solidFill>
              </a:rPr>
              <a:t>Μπορείτε να παρακάμψετε το βήμα </a:t>
            </a:r>
            <a:r>
              <a:rPr lang="en-GB" sz="1100" dirty="0">
                <a:solidFill>
                  <a:srgbClr val="FF0000"/>
                </a:solidFill>
              </a:rPr>
              <a:t>“Search for an Organisation” </a:t>
            </a:r>
            <a:r>
              <a:rPr lang="el-GR" sz="1100" dirty="0">
                <a:solidFill>
                  <a:srgbClr val="FF0000"/>
                </a:solidFill>
              </a:rPr>
              <a:t>και να αναζητήσετε τον οργανισμό σας κατευθείαν από εδώ. Και πάλι, η σύνδεση με </a:t>
            </a:r>
            <a:r>
              <a:rPr lang="en-GB" sz="1100" dirty="0">
                <a:solidFill>
                  <a:srgbClr val="FF0000"/>
                </a:solidFill>
              </a:rPr>
              <a:t>EU Login Account</a:t>
            </a:r>
            <a:r>
              <a:rPr lang="el-GR" sz="1100" dirty="0">
                <a:solidFill>
                  <a:srgbClr val="FF0000"/>
                </a:solidFill>
              </a:rPr>
              <a:t> δεν είναι απαραίτητη.</a:t>
            </a:r>
            <a:endParaRPr lang="en-GB" sz="1100" dirty="0">
              <a:solidFill>
                <a:srgbClr val="FF0000"/>
              </a:solidFill>
            </a:endParaRPr>
          </a:p>
        </p:txBody>
      </p:sp>
      <p:sp>
        <p:nvSpPr>
          <p:cNvPr id="13" name="TextBox 12"/>
          <p:cNvSpPr txBox="1"/>
          <p:nvPr/>
        </p:nvSpPr>
        <p:spPr>
          <a:xfrm>
            <a:off x="6290760" y="5797230"/>
            <a:ext cx="2892083" cy="769441"/>
          </a:xfrm>
          <a:prstGeom prst="rect">
            <a:avLst/>
          </a:prstGeom>
          <a:noFill/>
        </p:spPr>
        <p:txBody>
          <a:bodyPr wrap="square" rtlCol="0">
            <a:spAutoFit/>
          </a:bodyPr>
          <a:lstStyle/>
          <a:p>
            <a:r>
              <a:rPr lang="el-GR" sz="1100" dirty="0">
                <a:solidFill>
                  <a:srgbClr val="FF0000"/>
                </a:solidFill>
              </a:rPr>
              <a:t>Θα προχωρήσετε σε αυτό το βήμα, μόνο εάν δεν έχετε εντοπίσει τον οργανισμό σας</a:t>
            </a:r>
            <a:r>
              <a:rPr lang="en-GB" sz="1100" dirty="0">
                <a:solidFill>
                  <a:srgbClr val="FF0000"/>
                </a:solidFill>
              </a:rPr>
              <a:t>. </a:t>
            </a:r>
            <a:r>
              <a:rPr lang="el-GR" sz="1100" dirty="0">
                <a:solidFill>
                  <a:srgbClr val="FF0000"/>
                </a:solidFill>
              </a:rPr>
              <a:t>Για την εγγραφή είναι απαραίτητη η χρήση των στοιχείων του </a:t>
            </a:r>
            <a:r>
              <a:rPr lang="en-GB" sz="1100" dirty="0">
                <a:solidFill>
                  <a:srgbClr val="FF0000"/>
                </a:solidFill>
              </a:rPr>
              <a:t>EU Login Account</a:t>
            </a:r>
          </a:p>
        </p:txBody>
      </p:sp>
    </p:spTree>
    <p:extLst>
      <p:ext uri="{BB962C8B-B14F-4D97-AF65-F5344CB8AC3E}">
        <p14:creationId xmlns:p14="http://schemas.microsoft.com/office/powerpoint/2010/main" val="1709776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(2/6)</a:t>
            </a:r>
            <a:endParaRPr lang="en-GB" sz="2600" b="1" dirty="0">
              <a:solidFill>
                <a:srgbClr val="FF0000"/>
              </a:solidFill>
              <a:latin typeface="Century Gothic" panose="020B0502020202020204" pitchFamily="34" charset="0"/>
            </a:endParaRPr>
          </a:p>
        </p:txBody>
      </p:sp>
      <p:pic>
        <p:nvPicPr>
          <p:cNvPr id="3" name="Picture 2" descr="OID_Register_EULogin.jpg"/>
          <p:cNvPicPr/>
          <p:nvPr/>
        </p:nvPicPr>
        <p:blipFill>
          <a:blip r:embed="rId2">
            <a:extLst>
              <a:ext uri="{28A0092B-C50C-407E-A947-70E740481C1C}">
                <a14:useLocalDpi xmlns:a14="http://schemas.microsoft.com/office/drawing/2010/main" val="0"/>
              </a:ext>
            </a:extLst>
          </a:blip>
          <a:srcRect/>
          <a:stretch>
            <a:fillRect/>
          </a:stretch>
        </p:blipFill>
        <p:spPr bwMode="auto">
          <a:xfrm>
            <a:off x="203515" y="2204864"/>
            <a:ext cx="7392821" cy="3864476"/>
          </a:xfrm>
          <a:prstGeom prst="rect">
            <a:avLst/>
          </a:prstGeom>
          <a:noFill/>
          <a:ln>
            <a:noFill/>
          </a:ln>
        </p:spPr>
      </p:pic>
      <p:sp>
        <p:nvSpPr>
          <p:cNvPr id="4" name="TextBox 3"/>
          <p:cNvSpPr txBox="1"/>
          <p:nvPr/>
        </p:nvSpPr>
        <p:spPr>
          <a:xfrm>
            <a:off x="-1" y="1000913"/>
            <a:ext cx="9042715" cy="1015663"/>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Εφόσον επιλέξετε                                             και δεν είσαστε ήδη συνδεδεμένοι στην Πλατφόρμα με το </a:t>
            </a:r>
            <a:r>
              <a:rPr lang="en-GB" sz="2000" b="1" dirty="0"/>
              <a:t>EU Login Account </a:t>
            </a:r>
            <a:r>
              <a:rPr lang="el-GR" sz="2000" b="1" dirty="0"/>
              <a:t> του οργανισμού, εμφανίζεται η πιο κάτω οθόνη για εισαγωγή των στοιχείων του λογαριασμού:      </a:t>
            </a:r>
            <a:endParaRPr lang="en-GB" sz="2000" b="1" dirty="0"/>
          </a:p>
        </p:txBody>
      </p:sp>
      <p:pic>
        <p:nvPicPr>
          <p:cNvPr id="7" name="Picture 6"/>
          <p:cNvPicPr>
            <a:picLocks noChangeAspect="1"/>
          </p:cNvPicPr>
          <p:nvPr/>
        </p:nvPicPr>
        <p:blipFill>
          <a:blip r:embed="rId3"/>
          <a:stretch>
            <a:fillRect/>
          </a:stretch>
        </p:blipFill>
        <p:spPr>
          <a:xfrm>
            <a:off x="2339752" y="1062855"/>
            <a:ext cx="2447925" cy="276225"/>
          </a:xfrm>
          <a:prstGeom prst="rect">
            <a:avLst/>
          </a:prstGeom>
        </p:spPr>
      </p:pic>
    </p:spTree>
    <p:extLst>
      <p:ext uri="{BB962C8B-B14F-4D97-AF65-F5344CB8AC3E}">
        <p14:creationId xmlns:p14="http://schemas.microsoft.com/office/powerpoint/2010/main" val="3016378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(3/6)</a:t>
            </a:r>
            <a:endParaRPr lang="en-GB" sz="2600" b="1" dirty="0">
              <a:solidFill>
                <a:srgbClr val="FF0000"/>
              </a:solidFill>
              <a:latin typeface="Century Gothic" panose="020B0502020202020204" pitchFamily="34" charset="0"/>
            </a:endParaRPr>
          </a:p>
        </p:txBody>
      </p:sp>
      <p:sp>
        <p:nvSpPr>
          <p:cNvPr id="3" name="TextBox 2"/>
          <p:cNvSpPr txBox="1"/>
          <p:nvPr/>
        </p:nvSpPr>
        <p:spPr>
          <a:xfrm>
            <a:off x="107504" y="1124744"/>
            <a:ext cx="8935211" cy="1631216"/>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Μόλις γίνει η καταχώρηση των στοιχείων του </a:t>
            </a:r>
            <a:r>
              <a:rPr lang="en-GB" sz="2000" b="1" dirty="0"/>
              <a:t>EU Login Account, </a:t>
            </a:r>
            <a:r>
              <a:rPr lang="el-GR" sz="2000" b="1" dirty="0"/>
              <a:t>εμφανίζεται η αρχική οθόνη</a:t>
            </a:r>
            <a:r>
              <a:rPr lang="en-GB" sz="2000" b="1" dirty="0"/>
              <a:t> </a:t>
            </a:r>
            <a:r>
              <a:rPr lang="el-GR" sz="2000" b="1" dirty="0"/>
              <a:t>του </a:t>
            </a:r>
            <a:r>
              <a:rPr lang="en-GB" sz="2000" b="1" dirty="0"/>
              <a:t>“Organisation Registration System”. </a:t>
            </a:r>
            <a:r>
              <a:rPr lang="el-GR" sz="2000" b="1" dirty="0"/>
              <a:t>Στο παρόν στάδιο, η κατάσταση εγγραφής είναι </a:t>
            </a:r>
            <a:r>
              <a:rPr lang="en-GB" sz="2000" b="1" dirty="0"/>
              <a:t>“draft”.</a:t>
            </a:r>
          </a:p>
          <a:p>
            <a:pPr marL="285750" indent="-285750">
              <a:buFont typeface="Wingdings" panose="05000000000000000000" pitchFamily="2" charset="2"/>
              <a:buChar char="q"/>
            </a:pPr>
            <a:endParaRPr lang="en-GB" sz="2000" b="1" dirty="0"/>
          </a:p>
          <a:p>
            <a:endParaRPr lang="en-GB" sz="2000" b="1" dirty="0"/>
          </a:p>
        </p:txBody>
      </p:sp>
      <p:pic>
        <p:nvPicPr>
          <p:cNvPr id="4" name="Picture 3" descr="OID_Register_00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276872"/>
            <a:ext cx="5760640" cy="3816423"/>
          </a:xfrm>
          <a:prstGeom prst="rect">
            <a:avLst/>
          </a:prstGeom>
          <a:noFill/>
          <a:ln>
            <a:noFill/>
          </a:ln>
        </p:spPr>
      </p:pic>
      <p:sp>
        <p:nvSpPr>
          <p:cNvPr id="5" name="TextBox 4"/>
          <p:cNvSpPr txBox="1"/>
          <p:nvPr/>
        </p:nvSpPr>
        <p:spPr>
          <a:xfrm>
            <a:off x="4860032" y="4046583"/>
            <a:ext cx="144016" cy="276999"/>
          </a:xfrm>
          <a:prstGeom prst="rect">
            <a:avLst/>
          </a:prstGeom>
          <a:noFill/>
        </p:spPr>
        <p:txBody>
          <a:bodyPr wrap="square" rtlCol="0">
            <a:spAutoFit/>
          </a:bodyPr>
          <a:lstStyle/>
          <a:p>
            <a:r>
              <a:rPr lang="el-GR" sz="1200" dirty="0">
                <a:solidFill>
                  <a:srgbClr val="FF0000"/>
                </a:solidFill>
              </a:rPr>
              <a:t>1    </a:t>
            </a:r>
            <a:endParaRPr lang="en-GB" sz="1200" dirty="0">
              <a:solidFill>
                <a:srgbClr val="FF0000"/>
              </a:solidFill>
            </a:endParaRPr>
          </a:p>
        </p:txBody>
      </p:sp>
      <p:sp>
        <p:nvSpPr>
          <p:cNvPr id="6" name="TextBox 5"/>
          <p:cNvSpPr txBox="1"/>
          <p:nvPr/>
        </p:nvSpPr>
        <p:spPr>
          <a:xfrm>
            <a:off x="5076056" y="4047940"/>
            <a:ext cx="1440160" cy="276999"/>
          </a:xfrm>
          <a:prstGeom prst="rect">
            <a:avLst/>
          </a:prstGeom>
          <a:noFill/>
        </p:spPr>
        <p:txBody>
          <a:bodyPr wrap="square" rtlCol="0">
            <a:spAutoFit/>
          </a:bodyPr>
          <a:lstStyle/>
          <a:p>
            <a:r>
              <a:rPr lang="el-GR" sz="1200" dirty="0">
                <a:solidFill>
                  <a:srgbClr val="FF0000"/>
                </a:solidFill>
              </a:rPr>
              <a:t>Επιλέγετε </a:t>
            </a:r>
            <a:r>
              <a:rPr lang="en-GB" sz="1200" dirty="0">
                <a:solidFill>
                  <a:srgbClr val="FF0000"/>
                </a:solidFill>
              </a:rPr>
              <a:t>“Edit”</a:t>
            </a:r>
          </a:p>
        </p:txBody>
      </p:sp>
      <p:sp>
        <p:nvSpPr>
          <p:cNvPr id="8" name="Left Brace 7"/>
          <p:cNvSpPr/>
          <p:nvPr/>
        </p:nvSpPr>
        <p:spPr>
          <a:xfrm>
            <a:off x="1187624" y="2924944"/>
            <a:ext cx="45719"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867340" y="2958776"/>
            <a:ext cx="288032" cy="276999"/>
          </a:xfrm>
          <a:prstGeom prst="rect">
            <a:avLst/>
          </a:prstGeom>
          <a:noFill/>
        </p:spPr>
        <p:txBody>
          <a:bodyPr wrap="square" rtlCol="0">
            <a:spAutoFit/>
          </a:bodyPr>
          <a:lstStyle/>
          <a:p>
            <a:r>
              <a:rPr lang="en-GB" sz="1200" dirty="0">
                <a:solidFill>
                  <a:srgbClr val="FF0000"/>
                </a:solidFill>
              </a:rPr>
              <a:t>2 </a:t>
            </a:r>
          </a:p>
        </p:txBody>
      </p:sp>
      <p:sp>
        <p:nvSpPr>
          <p:cNvPr id="10" name="TextBox 9"/>
          <p:cNvSpPr txBox="1"/>
          <p:nvPr/>
        </p:nvSpPr>
        <p:spPr>
          <a:xfrm>
            <a:off x="26290" y="3178132"/>
            <a:ext cx="1305350" cy="2492990"/>
          </a:xfrm>
          <a:prstGeom prst="rect">
            <a:avLst/>
          </a:prstGeom>
          <a:noFill/>
        </p:spPr>
        <p:txBody>
          <a:bodyPr wrap="square" rtlCol="0">
            <a:spAutoFit/>
          </a:bodyPr>
          <a:lstStyle/>
          <a:p>
            <a:r>
              <a:rPr lang="el-GR" sz="1200" dirty="0">
                <a:solidFill>
                  <a:srgbClr val="FF0000"/>
                </a:solidFill>
              </a:rPr>
              <a:t>Μενού περιήγησης στις  διαφορετικές ενότητες που απαιτούν συμπλήρωση</a:t>
            </a:r>
          </a:p>
          <a:p>
            <a:endParaRPr lang="el-GR" sz="1200" dirty="0">
              <a:solidFill>
                <a:srgbClr val="FF0000"/>
              </a:solidFill>
            </a:endParaRPr>
          </a:p>
          <a:p>
            <a:r>
              <a:rPr lang="el-GR" sz="1200" dirty="0">
                <a:solidFill>
                  <a:srgbClr val="FF0000"/>
                </a:solidFill>
              </a:rPr>
              <a:t>Οι ενότητες είναι υποχρεωτικό να συμπληρώνονται με τη σειρά που παρουσιάζονται στην Πλατφόρμα</a:t>
            </a:r>
            <a:endParaRPr lang="en-GB" sz="1200" dirty="0">
              <a:solidFill>
                <a:srgbClr val="FF0000"/>
              </a:solidFill>
            </a:endParaRPr>
          </a:p>
        </p:txBody>
      </p:sp>
    </p:spTree>
    <p:extLst>
      <p:ext uri="{BB962C8B-B14F-4D97-AF65-F5344CB8AC3E}">
        <p14:creationId xmlns:p14="http://schemas.microsoft.com/office/powerpoint/2010/main" val="2526645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(4/6)</a:t>
            </a:r>
            <a:endParaRPr lang="en-GB" sz="2600" b="1" dirty="0">
              <a:solidFill>
                <a:srgbClr val="FF0000"/>
              </a:solidFill>
              <a:latin typeface="Century Gothic" panose="020B0502020202020204" pitchFamily="34" charset="0"/>
            </a:endParaRPr>
          </a:p>
        </p:txBody>
      </p:sp>
      <p:sp>
        <p:nvSpPr>
          <p:cNvPr id="3" name="TextBox 2"/>
          <p:cNvSpPr txBox="1"/>
          <p:nvPr/>
        </p:nvSpPr>
        <p:spPr>
          <a:xfrm>
            <a:off x="80527" y="1098375"/>
            <a:ext cx="8935211" cy="707886"/>
          </a:xfrm>
          <a:prstGeom prst="rect">
            <a:avLst/>
          </a:prstGeom>
          <a:noFill/>
        </p:spPr>
        <p:txBody>
          <a:bodyPr wrap="square" rtlCol="0">
            <a:spAutoFit/>
          </a:bodyPr>
          <a:lstStyle/>
          <a:p>
            <a:endParaRPr lang="en-GB" sz="2000" b="1" dirty="0"/>
          </a:p>
          <a:p>
            <a:endParaRPr lang="en-GB" sz="2000" b="1" dirty="0"/>
          </a:p>
        </p:txBody>
      </p:sp>
      <p:pic>
        <p:nvPicPr>
          <p:cNvPr id="4" name="Picture 3" descr="OID_Register_00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76" y="1633262"/>
            <a:ext cx="6744749" cy="3816423"/>
          </a:xfrm>
          <a:prstGeom prst="rect">
            <a:avLst/>
          </a:prstGeom>
          <a:noFill/>
          <a:ln>
            <a:noFill/>
          </a:ln>
        </p:spPr>
      </p:pic>
      <p:sp>
        <p:nvSpPr>
          <p:cNvPr id="7" name="Rounded Rectangle 6"/>
          <p:cNvSpPr/>
          <p:nvPr/>
        </p:nvSpPr>
        <p:spPr>
          <a:xfrm>
            <a:off x="158516" y="3080463"/>
            <a:ext cx="127214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3" name="Straight Arrow Connector 12"/>
          <p:cNvCxnSpPr/>
          <p:nvPr/>
        </p:nvCxnSpPr>
        <p:spPr>
          <a:xfrm flipH="1">
            <a:off x="1497494" y="1329207"/>
            <a:ext cx="1418324" cy="1643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68015" y="1088729"/>
            <a:ext cx="5711214" cy="461665"/>
          </a:xfrm>
          <a:prstGeom prst="rect">
            <a:avLst/>
          </a:prstGeom>
          <a:noFill/>
        </p:spPr>
        <p:txBody>
          <a:bodyPr wrap="square" rtlCol="0">
            <a:spAutoFit/>
          </a:bodyPr>
          <a:lstStyle/>
          <a:p>
            <a:r>
              <a:rPr lang="el-GR" sz="1200" dirty="0">
                <a:solidFill>
                  <a:srgbClr val="FF0000"/>
                </a:solidFill>
              </a:rPr>
              <a:t>Όχι απαραίτητα το άτομο που θα δηλωθεί ως άτομο επαφής στην αίτηση, αφού η εγγραφή ισχύει για όλες τις αιτήσεις που θα υποβληθούν από τον οργανισμό</a:t>
            </a:r>
            <a:endParaRPr lang="en-GB" sz="1200" dirty="0">
              <a:solidFill>
                <a:srgbClr val="FF0000"/>
              </a:solidFill>
            </a:endParaRPr>
          </a:p>
        </p:txBody>
      </p:sp>
      <p:sp>
        <p:nvSpPr>
          <p:cNvPr id="18" name="Rounded Rectangle 17"/>
          <p:cNvSpPr/>
          <p:nvPr/>
        </p:nvSpPr>
        <p:spPr>
          <a:xfrm>
            <a:off x="158516" y="2864439"/>
            <a:ext cx="127214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21" name="Straight Arrow Connector 20"/>
          <p:cNvCxnSpPr/>
          <p:nvPr/>
        </p:nvCxnSpPr>
        <p:spPr>
          <a:xfrm flipH="1">
            <a:off x="1481064" y="2573801"/>
            <a:ext cx="5591747" cy="621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72811" y="1889129"/>
            <a:ext cx="2071189" cy="3046988"/>
          </a:xfrm>
          <a:prstGeom prst="rect">
            <a:avLst/>
          </a:prstGeom>
          <a:noFill/>
        </p:spPr>
        <p:txBody>
          <a:bodyPr wrap="square" rtlCol="0">
            <a:spAutoFit/>
          </a:bodyPr>
          <a:lstStyle/>
          <a:p>
            <a:r>
              <a:rPr lang="el-GR" sz="1200" dirty="0">
                <a:solidFill>
                  <a:srgbClr val="FF0000"/>
                </a:solidFill>
              </a:rPr>
              <a:t>Ο πρώτος </a:t>
            </a:r>
            <a:r>
              <a:rPr lang="en-GB" sz="1200" dirty="0">
                <a:solidFill>
                  <a:srgbClr val="FF0000"/>
                </a:solidFill>
              </a:rPr>
              <a:t>Authorised User </a:t>
            </a:r>
            <a:r>
              <a:rPr lang="el-GR" sz="1200" dirty="0">
                <a:solidFill>
                  <a:srgbClr val="FF0000"/>
                </a:solidFill>
              </a:rPr>
              <a:t>είναι το άτομο που πραγματοποιεί την εγγραφή. Στο στάδιο αυτό δεν είναι δυνατή η προσθήκη περισσότερων</a:t>
            </a:r>
            <a:r>
              <a:rPr lang="en-GB" sz="1200" dirty="0">
                <a:solidFill>
                  <a:srgbClr val="FF0000"/>
                </a:solidFill>
              </a:rPr>
              <a:t> Authorised Users</a:t>
            </a:r>
          </a:p>
          <a:p>
            <a:endParaRPr lang="en-GB" sz="1200" dirty="0">
              <a:solidFill>
                <a:srgbClr val="FF0000"/>
              </a:solidFill>
            </a:endParaRPr>
          </a:p>
          <a:p>
            <a:r>
              <a:rPr lang="en-GB" sz="1200" dirty="0">
                <a:solidFill>
                  <a:srgbClr val="FF0000"/>
                </a:solidFill>
              </a:rPr>
              <a:t>To professional email address </a:t>
            </a:r>
            <a:r>
              <a:rPr lang="el-GR" sz="1200" dirty="0">
                <a:solidFill>
                  <a:srgbClr val="FF0000"/>
                </a:solidFill>
              </a:rPr>
              <a:t>του</a:t>
            </a:r>
            <a:r>
              <a:rPr lang="en-GB" sz="1200" dirty="0">
                <a:solidFill>
                  <a:srgbClr val="FF0000"/>
                </a:solidFill>
              </a:rPr>
              <a:t> </a:t>
            </a:r>
            <a:r>
              <a:rPr lang="el-GR" sz="1200" dirty="0">
                <a:solidFill>
                  <a:srgbClr val="FF0000"/>
                </a:solidFill>
              </a:rPr>
              <a:t>πρώτου </a:t>
            </a:r>
            <a:r>
              <a:rPr lang="en-GB" sz="1200" dirty="0">
                <a:solidFill>
                  <a:srgbClr val="FF0000"/>
                </a:solidFill>
              </a:rPr>
              <a:t>authorised user</a:t>
            </a:r>
            <a:r>
              <a:rPr lang="el-GR" sz="1200" dirty="0">
                <a:solidFill>
                  <a:srgbClr val="FF0000"/>
                </a:solidFill>
              </a:rPr>
              <a:t> συμπληρώνεται αυτόματα</a:t>
            </a:r>
            <a:r>
              <a:rPr lang="en-GB" sz="1200" dirty="0">
                <a:solidFill>
                  <a:srgbClr val="FF0000"/>
                </a:solidFill>
              </a:rPr>
              <a:t> (</a:t>
            </a:r>
            <a:r>
              <a:rPr lang="el-GR" sz="1200" dirty="0">
                <a:solidFill>
                  <a:srgbClr val="FF0000"/>
                </a:solidFill>
              </a:rPr>
              <a:t>η πληροφόρηση αντλείται από το </a:t>
            </a:r>
            <a:r>
              <a:rPr lang="en-GB" sz="1200" dirty="0">
                <a:solidFill>
                  <a:srgbClr val="FF0000"/>
                </a:solidFill>
              </a:rPr>
              <a:t>EU Login Account</a:t>
            </a:r>
            <a:r>
              <a:rPr lang="el-GR" sz="1200" dirty="0">
                <a:solidFill>
                  <a:srgbClr val="FF0000"/>
                </a:solidFill>
              </a:rPr>
              <a:t>) και δεν μπορεί να αλλάξει.</a:t>
            </a:r>
            <a:endParaRPr lang="en-GB" sz="1200" dirty="0">
              <a:solidFill>
                <a:srgbClr val="FF0000"/>
              </a:solidFill>
            </a:endParaRPr>
          </a:p>
          <a:p>
            <a:endParaRPr lang="en-GB" sz="1200" dirty="0"/>
          </a:p>
          <a:p>
            <a:r>
              <a:rPr lang="el-GR" sz="1200" dirty="0"/>
              <a:t> </a:t>
            </a:r>
            <a:endParaRPr lang="en-GB" sz="1200" dirty="0"/>
          </a:p>
        </p:txBody>
      </p:sp>
    </p:spTree>
    <p:extLst>
      <p:ext uri="{BB962C8B-B14F-4D97-AF65-F5344CB8AC3E}">
        <p14:creationId xmlns:p14="http://schemas.microsoft.com/office/powerpoint/2010/main" val="3003971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(5/6)</a:t>
            </a:r>
            <a:endParaRPr lang="en-GB" sz="2600" b="1" dirty="0">
              <a:solidFill>
                <a:srgbClr val="FF0000"/>
              </a:solidFill>
              <a:latin typeface="Century Gothic" panose="020B0502020202020204" pitchFamily="34" charset="0"/>
            </a:endParaRPr>
          </a:p>
        </p:txBody>
      </p:sp>
      <p:pic>
        <p:nvPicPr>
          <p:cNvPr id="3" name="Picture 2" descr="OID_Register_03.jp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696744" cy="3758282"/>
          </a:xfrm>
          <a:prstGeom prst="rect">
            <a:avLst/>
          </a:prstGeom>
          <a:noFill/>
          <a:ln>
            <a:noFill/>
          </a:ln>
        </p:spPr>
      </p:pic>
      <p:sp>
        <p:nvSpPr>
          <p:cNvPr id="4" name="TextBox 3"/>
          <p:cNvSpPr txBox="1"/>
          <p:nvPr/>
        </p:nvSpPr>
        <p:spPr>
          <a:xfrm>
            <a:off x="0" y="3219909"/>
            <a:ext cx="1259631" cy="2123658"/>
          </a:xfrm>
          <a:prstGeom prst="rect">
            <a:avLst/>
          </a:prstGeom>
          <a:noFill/>
        </p:spPr>
        <p:txBody>
          <a:bodyPr wrap="square" rtlCol="0">
            <a:spAutoFit/>
          </a:bodyPr>
          <a:lstStyle/>
          <a:p>
            <a:r>
              <a:rPr lang="el-GR" sz="1200" dirty="0">
                <a:solidFill>
                  <a:srgbClr val="FF0000"/>
                </a:solidFill>
              </a:rPr>
              <a:t>Όταν όλες οι ενότητες συμπληρωθούν, ενεργοποιείται το κουμπί αυτό. Με το πάτημα του κουμπιού, εμφανίζεται μήνυμα επιβεβαίωσης εγγραφής</a:t>
            </a:r>
            <a:endParaRPr lang="en-GB" sz="1200" dirty="0">
              <a:solidFill>
                <a:srgbClr val="FF0000"/>
              </a:solidFill>
            </a:endParaRPr>
          </a:p>
        </p:txBody>
      </p:sp>
    </p:spTree>
    <p:extLst>
      <p:ext uri="{BB962C8B-B14F-4D97-AF65-F5344CB8AC3E}">
        <p14:creationId xmlns:p14="http://schemas.microsoft.com/office/powerpoint/2010/main" val="1643859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Εγγραφή νέου οργανισμού (6/6)</a:t>
            </a:r>
            <a:endParaRPr lang="en-GB" sz="2700" b="1" dirty="0">
              <a:solidFill>
                <a:srgbClr val="FF0000"/>
              </a:solidFill>
              <a:latin typeface="Century Gothic" panose="020B0502020202020204" pitchFamily="34" charset="0"/>
            </a:endParaRPr>
          </a:p>
        </p:txBody>
      </p:sp>
      <p:sp>
        <p:nvSpPr>
          <p:cNvPr id="3" name="Rectangle 2"/>
          <p:cNvSpPr/>
          <p:nvPr/>
        </p:nvSpPr>
        <p:spPr>
          <a:xfrm>
            <a:off x="143508" y="2276872"/>
            <a:ext cx="8911208" cy="2308324"/>
          </a:xfrm>
          <a:prstGeom prst="rect">
            <a:avLst/>
          </a:prstGeom>
        </p:spPr>
        <p:txBody>
          <a:bodyPr wrap="square">
            <a:spAutoFit/>
          </a:bodyPr>
          <a:lstStyle/>
          <a:p>
            <a:pPr algn="ctr"/>
            <a:r>
              <a:rPr lang="el-GR" sz="2400" b="1" dirty="0"/>
              <a:t>Για την εγγραφή δημόσιων σχολείων όλων των βαθμίδων στο </a:t>
            </a:r>
            <a:r>
              <a:rPr lang="en-GB" sz="2400" b="1" dirty="0"/>
              <a:t>ORS,</a:t>
            </a:r>
            <a:r>
              <a:rPr lang="el-GR" sz="2400" b="1" dirty="0"/>
              <a:t> θα πρέπει να ληφθούν υπόψη</a:t>
            </a:r>
            <a:r>
              <a:rPr lang="en-GB" sz="2400" b="1" dirty="0"/>
              <a:t> o</a:t>
            </a:r>
            <a:r>
              <a:rPr lang="el-GR" sz="2400" b="1" dirty="0"/>
              <a:t>ι </a:t>
            </a:r>
            <a:r>
              <a:rPr lang="el-GR" sz="2400" b="1" dirty="0">
                <a:hlinkClick r:id="rId2"/>
              </a:rPr>
              <a:t>κατάλογοι</a:t>
            </a:r>
            <a:r>
              <a:rPr lang="el-GR" sz="2400" b="1" dirty="0"/>
              <a:t> με τα τυποποιημένα ονόματα σχολείων που έχει δημιουργήσει το</a:t>
            </a:r>
            <a:r>
              <a:rPr lang="en-US" sz="2400" b="1" dirty="0"/>
              <a:t> </a:t>
            </a:r>
            <a:r>
              <a:rPr lang="el-GR" sz="2400" b="1" dirty="0"/>
              <a:t>Υπουργείο Παιδείας, Πολιτισμού, Αθλητισμού και Νεολαίας Κύπρου (τυποποίηση σύμφωνα με το ρομανικό αλφάβητο).</a:t>
            </a:r>
          </a:p>
          <a:p>
            <a:pPr marL="285750" indent="-285750" algn="ctr">
              <a:buFont typeface="Wingdings" panose="05000000000000000000" pitchFamily="2" charset="2"/>
              <a:buChar char="q"/>
            </a:pPr>
            <a:endParaRPr lang="el-GR" sz="2400" dirty="0"/>
          </a:p>
        </p:txBody>
      </p:sp>
    </p:spTree>
    <p:extLst>
      <p:ext uri="{BB962C8B-B14F-4D97-AF65-F5344CB8AC3E}">
        <p14:creationId xmlns:p14="http://schemas.microsoft.com/office/powerpoint/2010/main" val="1679634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332656"/>
            <a:ext cx="876719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Ενημέρωση στοιχείων εγγεγραμμένου οργανισμού</a:t>
            </a:r>
            <a:r>
              <a:rPr lang="en-GB" sz="2500" b="1" dirty="0">
                <a:solidFill>
                  <a:srgbClr val="0070C0"/>
                </a:solidFill>
                <a:latin typeface="Century Gothic" panose="020B0502020202020204" pitchFamily="34" charset="0"/>
              </a:rPr>
              <a:t> (1/</a:t>
            </a:r>
            <a:r>
              <a:rPr lang="el-GR" sz="2500" b="1" dirty="0">
                <a:solidFill>
                  <a:srgbClr val="0070C0"/>
                </a:solidFill>
                <a:latin typeface="Century Gothic" panose="020B0502020202020204" pitchFamily="34" charset="0"/>
              </a:rPr>
              <a:t>4</a:t>
            </a:r>
            <a:r>
              <a:rPr lang="en-GB" sz="2500" b="1" dirty="0">
                <a:solidFill>
                  <a:srgbClr val="0070C0"/>
                </a:solidFill>
                <a:latin typeface="Century Gothic" panose="020B0502020202020204" pitchFamily="34" charset="0"/>
              </a:rPr>
              <a:t>)</a:t>
            </a:r>
            <a:endParaRPr lang="en-GB" sz="2500" b="1" dirty="0">
              <a:solidFill>
                <a:srgbClr val="FF0000"/>
              </a:solidFill>
              <a:latin typeface="Century Gothic" panose="020B0502020202020204" pitchFamily="34" charset="0"/>
            </a:endParaRPr>
          </a:p>
        </p:txBody>
      </p:sp>
      <p:sp>
        <p:nvSpPr>
          <p:cNvPr id="3" name="Rectangle 2"/>
          <p:cNvSpPr/>
          <p:nvPr/>
        </p:nvSpPr>
        <p:spPr>
          <a:xfrm>
            <a:off x="176672" y="1124744"/>
            <a:ext cx="8928992" cy="1477328"/>
          </a:xfrm>
          <a:prstGeom prst="rect">
            <a:avLst/>
          </a:prstGeom>
        </p:spPr>
        <p:txBody>
          <a:bodyPr wrap="square">
            <a:spAutoFit/>
          </a:bodyPr>
          <a:lstStyle/>
          <a:p>
            <a:pPr marL="297815" indent="-285750">
              <a:lnSpc>
                <a:spcPct val="100000"/>
              </a:lnSpc>
              <a:spcBef>
                <a:spcPts val="95"/>
              </a:spcBef>
              <a:buFont typeface="Wingdings" panose="05000000000000000000" pitchFamily="2" charset="2"/>
              <a:buChar char="q"/>
              <a:tabLst>
                <a:tab pos="299085" algn="l"/>
                <a:tab pos="299720" algn="l"/>
              </a:tabLst>
            </a:pPr>
            <a:r>
              <a:rPr lang="el-GR" dirty="0"/>
              <a:t>Εφόσον ένας οργανισμός είναι πλέον εγγεγραμμένος στο </a:t>
            </a:r>
            <a:r>
              <a:rPr lang="en-US" dirty="0"/>
              <a:t>ORS, </a:t>
            </a:r>
            <a:r>
              <a:rPr lang="el-GR" dirty="0"/>
              <a:t>ο </a:t>
            </a:r>
            <a:r>
              <a:rPr lang="en-GB" dirty="0"/>
              <a:t>authorised user </a:t>
            </a:r>
            <a:r>
              <a:rPr lang="el-GR" dirty="0"/>
              <a:t>συνδέεται με την</a:t>
            </a:r>
            <a:r>
              <a:rPr lang="en-GB" dirty="0"/>
              <a:t> </a:t>
            </a:r>
            <a:r>
              <a:rPr lang="el-GR" dirty="0"/>
              <a:t>Πλατφόρμα </a:t>
            </a:r>
            <a:r>
              <a:rPr lang="en-GB" dirty="0">
                <a:hlinkClick r:id="rId2"/>
              </a:rPr>
              <a:t>Erasmus+ and European Solidarity Corps Platform </a:t>
            </a:r>
            <a:r>
              <a:rPr lang="el-GR" dirty="0"/>
              <a:t>, χρησιμοποιώντας τον </a:t>
            </a:r>
            <a:r>
              <a:rPr lang="en-GB" dirty="0"/>
              <a:t>EU Login</a:t>
            </a:r>
            <a:r>
              <a:rPr lang="el-GR" dirty="0"/>
              <a:t> λογαριασμό που χρησιμοποιήθηκε για την εγγραφή</a:t>
            </a:r>
            <a:r>
              <a:rPr lang="en-GB" dirty="0"/>
              <a:t>, </a:t>
            </a:r>
            <a:r>
              <a:rPr lang="el-GR" dirty="0"/>
              <a:t>για να ολοκληρώσει την ενημέρωση των στοιχείων του οργανισμού και να ανεβάσει στην πλατφόρμα τα απαραίτητα έγγραφα. </a:t>
            </a:r>
          </a:p>
        </p:txBody>
      </p:sp>
      <p:pic>
        <p:nvPicPr>
          <p:cNvPr id="3074" name="Picture 2" descr="My Organisations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19" y="3540222"/>
            <a:ext cx="7920881" cy="2665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5776" y="5373216"/>
            <a:ext cx="6840760" cy="1015663"/>
          </a:xfrm>
          <a:prstGeom prst="rect">
            <a:avLst/>
          </a:prstGeom>
          <a:noFill/>
        </p:spPr>
        <p:txBody>
          <a:bodyPr wrap="square" rtlCol="0">
            <a:spAutoFit/>
          </a:bodyPr>
          <a:lstStyle/>
          <a:p>
            <a:r>
              <a:rPr lang="el-GR" sz="1200" dirty="0">
                <a:solidFill>
                  <a:srgbClr val="FF0000"/>
                </a:solidFill>
              </a:rPr>
              <a:t>Πλέον εμφανίζεται και τρίτη επιλογή κάτω από την ενότητα «Ο</a:t>
            </a:r>
            <a:r>
              <a:rPr lang="en-GB" sz="1200" dirty="0" err="1">
                <a:solidFill>
                  <a:srgbClr val="FF0000"/>
                </a:solidFill>
              </a:rPr>
              <a:t>rganisations</a:t>
            </a:r>
            <a:r>
              <a:rPr lang="el-GR" sz="1200" dirty="0">
                <a:solidFill>
                  <a:srgbClr val="FF0000"/>
                </a:solidFill>
              </a:rPr>
              <a:t>»</a:t>
            </a:r>
          </a:p>
          <a:p>
            <a:endParaRPr lang="el-GR" sz="1200" dirty="0">
              <a:solidFill>
                <a:srgbClr val="FF0000"/>
              </a:solidFill>
            </a:endParaRPr>
          </a:p>
          <a:p>
            <a:endParaRPr lang="el-GR" sz="1200" dirty="0">
              <a:solidFill>
                <a:srgbClr val="FF0000"/>
              </a:solidFill>
            </a:endParaRPr>
          </a:p>
          <a:p>
            <a:endParaRPr lang="el-GR" sz="1200" dirty="0">
              <a:solidFill>
                <a:srgbClr val="FF0000"/>
              </a:solidFill>
            </a:endParaRPr>
          </a:p>
          <a:p>
            <a:endParaRPr lang="en-GB" sz="1200" dirty="0">
              <a:solidFill>
                <a:srgbClr val="FF0000"/>
              </a:solidFill>
            </a:endParaRPr>
          </a:p>
        </p:txBody>
      </p:sp>
    </p:spTree>
    <p:extLst>
      <p:ext uri="{BB962C8B-B14F-4D97-AF65-F5344CB8AC3E}">
        <p14:creationId xmlns:p14="http://schemas.microsoft.com/office/powerpoint/2010/main" val="1787194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12" y="332656"/>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Ενημέρωση στοιχείων εγγεγραμμένου οργανισμ</a:t>
            </a:r>
            <a:r>
              <a:rPr lang="el-GR" sz="2700" b="1" dirty="0">
                <a:solidFill>
                  <a:srgbClr val="0070C0"/>
                </a:solidFill>
                <a:latin typeface="Century Gothic" panose="020B0502020202020204" pitchFamily="34" charset="0"/>
              </a:rPr>
              <a:t>ού</a:t>
            </a:r>
            <a:r>
              <a:rPr lang="en-GB" sz="2700" b="1" dirty="0">
                <a:solidFill>
                  <a:srgbClr val="0070C0"/>
                </a:solidFill>
                <a:latin typeface="Century Gothic" panose="020B0502020202020204" pitchFamily="34" charset="0"/>
              </a:rPr>
              <a:t> (2/</a:t>
            </a:r>
            <a:r>
              <a:rPr lang="el-GR" sz="2700" b="1" dirty="0">
                <a:solidFill>
                  <a:srgbClr val="0070C0"/>
                </a:solidFill>
                <a:latin typeface="Century Gothic" panose="020B0502020202020204" pitchFamily="34" charset="0"/>
              </a:rPr>
              <a:t>4</a:t>
            </a:r>
            <a:r>
              <a:rPr lang="en-GB" sz="2700" b="1" dirty="0">
                <a:solidFill>
                  <a:srgbClr val="0070C0"/>
                </a:solidFill>
                <a:latin typeface="Century Gothic" panose="020B0502020202020204" pitchFamily="34" charset="0"/>
              </a:rPr>
              <a:t>)</a:t>
            </a:r>
            <a:endParaRPr lang="en-GB" sz="2700" b="1" dirty="0">
              <a:solidFill>
                <a:srgbClr val="FF0000"/>
              </a:solidFill>
              <a:latin typeface="Century Gothic" panose="020B0502020202020204" pitchFamily="34" charset="0"/>
            </a:endParaRPr>
          </a:p>
        </p:txBody>
      </p:sp>
      <p:pic>
        <p:nvPicPr>
          <p:cNvPr id="10242" name="Picture 2" descr="My Organisations 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30" y="2852936"/>
            <a:ext cx="8448932" cy="8640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058" y="1362834"/>
            <a:ext cx="8849645" cy="1107996"/>
          </a:xfrm>
          <a:prstGeom prst="rect">
            <a:avLst/>
          </a:prstGeom>
        </p:spPr>
        <p:txBody>
          <a:bodyPr wrap="square">
            <a:spAutoFit/>
          </a:bodyPr>
          <a:lstStyle/>
          <a:p>
            <a:pPr marL="342900" indent="-342900">
              <a:buFont typeface="Wingdings" panose="05000000000000000000" pitchFamily="2" charset="2"/>
              <a:buChar char="q"/>
            </a:pPr>
            <a:r>
              <a:rPr lang="el-GR" sz="2200" b="1" dirty="0"/>
              <a:t>Με το πάτημα του κουμπιού </a:t>
            </a:r>
            <a:r>
              <a:rPr lang="en-GB" sz="2200" b="1" dirty="0"/>
              <a:t>“My organisations”, </a:t>
            </a:r>
            <a:r>
              <a:rPr lang="el-GR" sz="2200" b="1" dirty="0"/>
              <a:t>εμφανίζεται ένας κατάλογος με όλους τους εγγεγραμμένους οργανισμούς για τους οποίους ο συγκεκριμένος </a:t>
            </a:r>
            <a:r>
              <a:rPr lang="en-GB" sz="2200" b="1" dirty="0"/>
              <a:t>user </a:t>
            </a:r>
            <a:r>
              <a:rPr lang="el-GR" sz="2200" b="1" dirty="0"/>
              <a:t>δηλώθηκε ως </a:t>
            </a:r>
            <a:r>
              <a:rPr lang="en-GB" sz="2200" b="1" dirty="0"/>
              <a:t>authorised user</a:t>
            </a:r>
          </a:p>
        </p:txBody>
      </p:sp>
      <p:sp>
        <p:nvSpPr>
          <p:cNvPr id="4" name="TextBox 3"/>
          <p:cNvSpPr txBox="1"/>
          <p:nvPr/>
        </p:nvSpPr>
        <p:spPr>
          <a:xfrm>
            <a:off x="3707904" y="3861048"/>
            <a:ext cx="3672408" cy="646331"/>
          </a:xfrm>
          <a:prstGeom prst="rect">
            <a:avLst/>
          </a:prstGeom>
          <a:noFill/>
        </p:spPr>
        <p:txBody>
          <a:bodyPr wrap="square" rtlCol="0">
            <a:spAutoFit/>
          </a:bodyPr>
          <a:lstStyle/>
          <a:p>
            <a:r>
              <a:rPr lang="el-GR" sz="1200" dirty="0">
                <a:solidFill>
                  <a:srgbClr val="FF0000"/>
                </a:solidFill>
              </a:rPr>
              <a:t>Επιλέγοντας το </a:t>
            </a:r>
            <a:r>
              <a:rPr lang="en-GB" sz="1200" dirty="0">
                <a:solidFill>
                  <a:srgbClr val="FF0000"/>
                </a:solidFill>
              </a:rPr>
              <a:t>OID</a:t>
            </a:r>
            <a:r>
              <a:rPr lang="el-GR" sz="1200" dirty="0">
                <a:solidFill>
                  <a:srgbClr val="FF0000"/>
                </a:solidFill>
              </a:rPr>
              <a:t> ενός εγγεγραμμένου οργανισμού</a:t>
            </a:r>
            <a:r>
              <a:rPr lang="en-GB" sz="1200" dirty="0">
                <a:solidFill>
                  <a:srgbClr val="FF0000"/>
                </a:solidFill>
              </a:rPr>
              <a:t>,</a:t>
            </a:r>
            <a:r>
              <a:rPr lang="el-GR" sz="1200" dirty="0">
                <a:solidFill>
                  <a:srgbClr val="FF0000"/>
                </a:solidFill>
              </a:rPr>
              <a:t> ο </a:t>
            </a:r>
            <a:r>
              <a:rPr lang="en-GB" sz="1200" dirty="0">
                <a:solidFill>
                  <a:srgbClr val="FF0000"/>
                </a:solidFill>
              </a:rPr>
              <a:t>user </a:t>
            </a:r>
            <a:r>
              <a:rPr lang="el-GR" sz="1200" dirty="0">
                <a:solidFill>
                  <a:srgbClr val="FF0000"/>
                </a:solidFill>
              </a:rPr>
              <a:t>αποκτά πρόσβαση στα καταχωρημένα στοιχεία εγγραφής του</a:t>
            </a:r>
            <a:r>
              <a:rPr lang="en-GB" sz="1200" dirty="0">
                <a:solidFill>
                  <a:srgbClr val="FF0000"/>
                </a:solidFill>
              </a:rPr>
              <a:t> </a:t>
            </a:r>
            <a:r>
              <a:rPr lang="el-GR" sz="1200" dirty="0">
                <a:solidFill>
                  <a:srgbClr val="FF0000"/>
                </a:solidFill>
              </a:rPr>
              <a:t>οργανισμού</a:t>
            </a:r>
            <a:endParaRPr lang="en-GB" sz="1200" dirty="0">
              <a:solidFill>
                <a:srgbClr val="FF0000"/>
              </a:solidFill>
            </a:endParaRPr>
          </a:p>
        </p:txBody>
      </p:sp>
    </p:spTree>
    <p:extLst>
      <p:ext uri="{BB962C8B-B14F-4D97-AF65-F5344CB8AC3E}">
        <p14:creationId xmlns:p14="http://schemas.microsoft.com/office/powerpoint/2010/main" val="4217484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3685" y="0"/>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Ενημέρωση στοιχείων εγγεγραμμένου οργανισμ</a:t>
            </a:r>
            <a:r>
              <a:rPr lang="el-GR" sz="2700" b="1" dirty="0">
                <a:solidFill>
                  <a:srgbClr val="0070C0"/>
                </a:solidFill>
                <a:latin typeface="Century Gothic" panose="020B0502020202020204" pitchFamily="34" charset="0"/>
              </a:rPr>
              <a:t>ού</a:t>
            </a:r>
            <a:r>
              <a:rPr lang="en-GB" sz="2700" b="1" dirty="0">
                <a:solidFill>
                  <a:srgbClr val="0070C0"/>
                </a:solidFill>
                <a:latin typeface="Century Gothic" panose="020B0502020202020204" pitchFamily="34" charset="0"/>
              </a:rPr>
              <a:t> (</a:t>
            </a:r>
            <a:r>
              <a:rPr lang="el-GR" sz="2700" b="1" dirty="0">
                <a:solidFill>
                  <a:srgbClr val="0070C0"/>
                </a:solidFill>
                <a:latin typeface="Century Gothic" panose="020B0502020202020204" pitchFamily="34" charset="0"/>
              </a:rPr>
              <a:t>3</a:t>
            </a:r>
            <a:r>
              <a:rPr lang="en-GB" sz="2700" b="1" dirty="0">
                <a:solidFill>
                  <a:srgbClr val="0070C0"/>
                </a:solidFill>
                <a:latin typeface="Century Gothic" panose="020B0502020202020204" pitchFamily="34" charset="0"/>
              </a:rPr>
              <a:t>/</a:t>
            </a:r>
            <a:r>
              <a:rPr lang="el-GR" sz="2700" b="1" dirty="0">
                <a:solidFill>
                  <a:srgbClr val="0070C0"/>
                </a:solidFill>
                <a:latin typeface="Century Gothic" panose="020B0502020202020204" pitchFamily="34" charset="0"/>
              </a:rPr>
              <a:t>4</a:t>
            </a:r>
            <a:r>
              <a:rPr lang="en-GB" sz="2700" b="1" dirty="0">
                <a:solidFill>
                  <a:srgbClr val="0070C0"/>
                </a:solidFill>
                <a:latin typeface="Century Gothic" panose="020B0502020202020204" pitchFamily="34" charset="0"/>
              </a:rPr>
              <a:t>)</a:t>
            </a:r>
            <a:endParaRPr lang="en-GB" sz="2700" b="1" dirty="0">
              <a:solidFill>
                <a:srgbClr val="FF0000"/>
              </a:solidFill>
              <a:latin typeface="Century Gothic" panose="020B0502020202020204" pitchFamily="34" charset="0"/>
            </a:endParaRPr>
          </a:p>
        </p:txBody>
      </p:sp>
      <p:pic>
        <p:nvPicPr>
          <p:cNvPr id="11266" name="Picture 2" descr="OID_Modify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434" y="2177606"/>
            <a:ext cx="8133530" cy="4699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76" y="751119"/>
            <a:ext cx="9149477" cy="1261884"/>
          </a:xfrm>
          <a:prstGeom prst="rect">
            <a:avLst/>
          </a:prstGeom>
          <a:noFill/>
        </p:spPr>
        <p:txBody>
          <a:bodyPr wrap="square" rtlCol="0">
            <a:spAutoFit/>
          </a:bodyPr>
          <a:lstStyle/>
          <a:p>
            <a:pPr marL="342900" indent="-342900" algn="just">
              <a:buFont typeface="Wingdings" panose="05000000000000000000" pitchFamily="2" charset="2"/>
              <a:buChar char="q"/>
            </a:pPr>
            <a:r>
              <a:rPr lang="el-GR" sz="1900" b="1" dirty="0"/>
              <a:t>Στη συνέχεια, ο </a:t>
            </a:r>
            <a:r>
              <a:rPr lang="en-GB" sz="1900" b="1" dirty="0"/>
              <a:t>user </a:t>
            </a:r>
            <a:r>
              <a:rPr lang="el-GR" sz="1900" b="1" dirty="0"/>
              <a:t>μπορεί να κάνει περιήγηση στις διαθέσιμες ενότητες, να προβεί σε αλλαγές στα πεδία που επιθυμεί και να επιλέξει </a:t>
            </a:r>
            <a:r>
              <a:rPr lang="en-GB" sz="1900" b="1" dirty="0"/>
              <a:t>“Update my organisation”</a:t>
            </a:r>
            <a:r>
              <a:rPr lang="el-GR" sz="1900" b="1" dirty="0"/>
              <a:t> για αποθήκευση των αλλαγών. </a:t>
            </a:r>
          </a:p>
          <a:p>
            <a:pPr algn="just"/>
            <a:r>
              <a:rPr lang="el-GR" sz="1700" b="1" dirty="0"/>
              <a:t>       Με τον τρόπο αυτό μπορεί να προσθέσει περισσότερους </a:t>
            </a:r>
            <a:r>
              <a:rPr lang="en-GB" sz="1700" b="1" dirty="0"/>
              <a:t>authorised users, </a:t>
            </a:r>
            <a:r>
              <a:rPr lang="el-GR" sz="1700" b="1" dirty="0"/>
              <a:t>αν το επιθυμεί</a:t>
            </a:r>
            <a:endParaRPr lang="en-GB" sz="1700" b="1" dirty="0"/>
          </a:p>
        </p:txBody>
      </p:sp>
    </p:spTree>
    <p:extLst>
      <p:ext uri="{BB962C8B-B14F-4D97-AF65-F5344CB8AC3E}">
        <p14:creationId xmlns:p14="http://schemas.microsoft.com/office/powerpoint/2010/main" val="320014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619672" y="548680"/>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Κονδύλι</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467544" y="1484784"/>
            <a:ext cx="7776864" cy="3693319"/>
          </a:xfrm>
          <a:prstGeom prst="rect">
            <a:avLst/>
          </a:prstGeom>
        </p:spPr>
        <p:txBody>
          <a:bodyPr wrap="square">
            <a:spAutoFit/>
          </a:bodyPr>
          <a:lstStyle/>
          <a:p>
            <a:pPr algn="just"/>
            <a:endParaRPr lang="el-GR" sz="2400" dirty="0"/>
          </a:p>
          <a:p>
            <a:pPr algn="ctr"/>
            <a:r>
              <a:rPr lang="el-GR" sz="3000" b="1" dirty="0"/>
              <a:t>Πέραν των 26 δισεκατομμυρίων Ευρώ για την περίοδο 2021 – 2027</a:t>
            </a:r>
          </a:p>
          <a:p>
            <a:pPr algn="ctr"/>
            <a:endParaRPr lang="el-GR" sz="2600" dirty="0"/>
          </a:p>
          <a:p>
            <a:pPr algn="ctr"/>
            <a:endParaRPr lang="el-GR" sz="2000" dirty="0"/>
          </a:p>
          <a:p>
            <a:pPr algn="ctr"/>
            <a:endParaRPr lang="el-GR" sz="1000" dirty="0"/>
          </a:p>
          <a:p>
            <a:pPr algn="ctr"/>
            <a:endParaRPr lang="el-GR" sz="2600" dirty="0"/>
          </a:p>
          <a:p>
            <a:pPr algn="ctr"/>
            <a:endParaRPr lang="el-GR" sz="2400" dirty="0"/>
          </a:p>
          <a:p>
            <a:pPr algn="ctr"/>
            <a:endParaRPr lang="el-GR" sz="2400" dirty="0"/>
          </a:p>
          <a:p>
            <a:pPr algn="ctr"/>
            <a:endParaRPr lang="en-GB" sz="2000" dirty="0"/>
          </a:p>
        </p:txBody>
      </p:sp>
      <p:pic>
        <p:nvPicPr>
          <p:cNvPr id="1026" name="Picture 2" descr="Budget 2020-21: Total outlay for current expenditure reduces by 16.7% -  Mettis Global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11962"/>
            <a:ext cx="3380570" cy="189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67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8016" y="163920"/>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Ενημέρωση στοιχείων εγγεγραμμένου οργανισμού – Ανέβασμα εντύπων</a:t>
            </a:r>
            <a:r>
              <a:rPr lang="en-GB" sz="2400" b="1" dirty="0">
                <a:solidFill>
                  <a:srgbClr val="0070C0"/>
                </a:solidFill>
                <a:latin typeface="Century Gothic" panose="020B0502020202020204" pitchFamily="34" charset="0"/>
              </a:rPr>
              <a:t> (</a:t>
            </a:r>
            <a:r>
              <a:rPr lang="el-GR" sz="2400" b="1" dirty="0">
                <a:solidFill>
                  <a:srgbClr val="0070C0"/>
                </a:solidFill>
                <a:latin typeface="Century Gothic" panose="020B0502020202020204" pitchFamily="34" charset="0"/>
              </a:rPr>
              <a:t>4</a:t>
            </a:r>
            <a:r>
              <a:rPr lang="en-GB" sz="2400" b="1" dirty="0">
                <a:solidFill>
                  <a:srgbClr val="0070C0"/>
                </a:solidFill>
                <a:latin typeface="Century Gothic" panose="020B0502020202020204" pitchFamily="34" charset="0"/>
              </a:rPr>
              <a:t>/</a:t>
            </a:r>
            <a:r>
              <a:rPr lang="el-GR" sz="2400" b="1" dirty="0">
                <a:solidFill>
                  <a:srgbClr val="0070C0"/>
                </a:solidFill>
                <a:latin typeface="Century Gothic" panose="020B0502020202020204" pitchFamily="34" charset="0"/>
              </a:rPr>
              <a:t>4</a:t>
            </a:r>
            <a:r>
              <a:rPr lang="en-GB" sz="2400" b="1" dirty="0">
                <a:solidFill>
                  <a:srgbClr val="0070C0"/>
                </a:solidFill>
                <a:latin typeface="Century Gothic" panose="020B0502020202020204" pitchFamily="34" charset="0"/>
              </a:rPr>
              <a:t>)</a:t>
            </a:r>
            <a:endParaRPr lang="en-GB" sz="2400" b="1" dirty="0">
              <a:solidFill>
                <a:srgbClr val="FF0000"/>
              </a:solidFill>
              <a:latin typeface="Century Gothic" panose="020B0502020202020204" pitchFamily="34" charset="0"/>
            </a:endParaRPr>
          </a:p>
        </p:txBody>
      </p:sp>
      <p:pic>
        <p:nvPicPr>
          <p:cNvPr id="12290" name="Picture 2" descr="OID_Documents_0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759933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7664" y="2852936"/>
            <a:ext cx="288032" cy="276999"/>
          </a:xfrm>
          <a:prstGeom prst="rect">
            <a:avLst/>
          </a:prstGeom>
          <a:noFill/>
        </p:spPr>
        <p:txBody>
          <a:bodyPr wrap="square" rtlCol="0">
            <a:spAutoFit/>
          </a:bodyPr>
          <a:lstStyle/>
          <a:p>
            <a:r>
              <a:rPr lang="el-GR" sz="1200" b="1" dirty="0">
                <a:solidFill>
                  <a:srgbClr val="FF0000"/>
                </a:solidFill>
              </a:rPr>
              <a:t>1</a:t>
            </a:r>
            <a:endParaRPr lang="en-GB" sz="1200" b="1" dirty="0">
              <a:solidFill>
                <a:srgbClr val="FF0000"/>
              </a:solidFill>
            </a:endParaRPr>
          </a:p>
        </p:txBody>
      </p:sp>
      <p:sp>
        <p:nvSpPr>
          <p:cNvPr id="4" name="TextBox 3"/>
          <p:cNvSpPr txBox="1"/>
          <p:nvPr/>
        </p:nvSpPr>
        <p:spPr>
          <a:xfrm>
            <a:off x="7164288" y="1772816"/>
            <a:ext cx="288032" cy="276999"/>
          </a:xfrm>
          <a:prstGeom prst="rect">
            <a:avLst/>
          </a:prstGeom>
          <a:noFill/>
        </p:spPr>
        <p:txBody>
          <a:bodyPr wrap="square" rtlCol="0">
            <a:spAutoFit/>
          </a:bodyPr>
          <a:lstStyle/>
          <a:p>
            <a:r>
              <a:rPr lang="el-GR" sz="1200" b="1" dirty="0">
                <a:solidFill>
                  <a:srgbClr val="FF0000"/>
                </a:solidFill>
              </a:rPr>
              <a:t>2 </a:t>
            </a:r>
            <a:endParaRPr lang="en-GB" sz="1200" b="1" dirty="0">
              <a:solidFill>
                <a:srgbClr val="FF0000"/>
              </a:solidFill>
            </a:endParaRPr>
          </a:p>
        </p:txBody>
      </p:sp>
      <p:sp>
        <p:nvSpPr>
          <p:cNvPr id="6" name="TextBox 5"/>
          <p:cNvSpPr txBox="1"/>
          <p:nvPr/>
        </p:nvSpPr>
        <p:spPr>
          <a:xfrm>
            <a:off x="160784" y="4465856"/>
            <a:ext cx="7690073" cy="1400383"/>
          </a:xfrm>
          <a:prstGeom prst="rect">
            <a:avLst/>
          </a:prstGeom>
          <a:noFill/>
        </p:spPr>
        <p:txBody>
          <a:bodyPr wrap="square" rtlCol="0">
            <a:spAutoFit/>
          </a:bodyPr>
          <a:lstStyle/>
          <a:p>
            <a:r>
              <a:rPr lang="el-GR" sz="1700" dirty="0"/>
              <a:t>Σημειώσεις:</a:t>
            </a:r>
            <a:endParaRPr lang="en-GB" sz="1700" dirty="0"/>
          </a:p>
          <a:p>
            <a:pPr marL="285750" indent="-285750">
              <a:buFont typeface="Wingdings" panose="05000000000000000000" pitchFamily="2" charset="2"/>
              <a:buChar char="§"/>
            </a:pPr>
            <a:r>
              <a:rPr lang="el-GR" sz="1700" dirty="0"/>
              <a:t>Τα έντυπα που ανεβαίνουν στο </a:t>
            </a:r>
            <a:r>
              <a:rPr lang="en-GB" sz="1700" dirty="0"/>
              <a:t>ORS </a:t>
            </a:r>
            <a:r>
              <a:rPr lang="el-GR" sz="1700" dirty="0"/>
              <a:t>έχουν τη δυνατότητα να γίνονται </a:t>
            </a:r>
            <a:r>
              <a:rPr lang="en-GB" sz="1700" dirty="0"/>
              <a:t>“download”</a:t>
            </a:r>
          </a:p>
          <a:p>
            <a:pPr marL="285750" indent="-285750">
              <a:buFont typeface="Wingdings" panose="05000000000000000000" pitchFamily="2" charset="2"/>
              <a:buChar char="§"/>
            </a:pPr>
            <a:r>
              <a:rPr lang="el-GR" sz="1700" dirty="0"/>
              <a:t>Υπάρχει συμπληρωματικά η δυνατότητα προσθήκης ενός νέου </a:t>
            </a:r>
            <a:r>
              <a:rPr lang="en-GB" sz="1700" dirty="0"/>
              <a:t>version</a:t>
            </a:r>
            <a:r>
              <a:rPr lang="el-GR" sz="1700" dirty="0"/>
              <a:t> κάποιου ήδη ανεβασμένου εντύπου. Στην περίπτωση αυτή, υπάρχει δυνατότητα πρόσβασης και στα δύο αρχεία.</a:t>
            </a:r>
            <a:endParaRPr lang="en-GB" sz="1700" dirty="0"/>
          </a:p>
        </p:txBody>
      </p:sp>
      <p:sp>
        <p:nvSpPr>
          <p:cNvPr id="7" name="TextBox 6"/>
          <p:cNvSpPr txBox="1"/>
          <p:nvPr/>
        </p:nvSpPr>
        <p:spPr>
          <a:xfrm>
            <a:off x="1512144" y="3789040"/>
            <a:ext cx="1008112" cy="276999"/>
          </a:xfrm>
          <a:prstGeom prst="rect">
            <a:avLst/>
          </a:prstGeom>
          <a:noFill/>
        </p:spPr>
        <p:txBody>
          <a:bodyPr wrap="square" rtlCol="0">
            <a:spAutoFit/>
          </a:bodyPr>
          <a:lstStyle/>
          <a:p>
            <a:r>
              <a:rPr lang="el-GR" sz="1200" b="1" dirty="0">
                <a:solidFill>
                  <a:srgbClr val="FF0000"/>
                </a:solidFill>
              </a:rPr>
              <a:t>3</a:t>
            </a:r>
            <a:endParaRPr lang="en-GB" sz="1200" b="1" dirty="0">
              <a:solidFill>
                <a:srgbClr val="FF0000"/>
              </a:solidFill>
            </a:endParaRPr>
          </a:p>
        </p:txBody>
      </p:sp>
      <p:sp>
        <p:nvSpPr>
          <p:cNvPr id="9" name="TextBox 8"/>
          <p:cNvSpPr txBox="1"/>
          <p:nvPr/>
        </p:nvSpPr>
        <p:spPr>
          <a:xfrm>
            <a:off x="6010671" y="1975773"/>
            <a:ext cx="2883297" cy="1754326"/>
          </a:xfrm>
          <a:prstGeom prst="rect">
            <a:avLst/>
          </a:prstGeom>
          <a:noFill/>
        </p:spPr>
        <p:txBody>
          <a:bodyPr wrap="square" rtlCol="0">
            <a:spAutoFit/>
          </a:bodyPr>
          <a:lstStyle/>
          <a:p>
            <a:pPr marL="92075" indent="-92075">
              <a:buFont typeface="+mj-lt"/>
              <a:buAutoNum type="romanLcPeriod"/>
            </a:pPr>
            <a:r>
              <a:rPr lang="el-GR" sz="1200" dirty="0">
                <a:solidFill>
                  <a:srgbClr val="FF0000"/>
                </a:solidFill>
              </a:rPr>
              <a:t>Επιλέγετε το αρχείο που θέλετε να ανεβάσετε, μετά από αναζήτηση στον υπολογιστή σας</a:t>
            </a:r>
          </a:p>
          <a:p>
            <a:pPr marL="92075" indent="-92075">
              <a:buFont typeface="+mj-lt"/>
              <a:buAutoNum type="romanLcPeriod"/>
            </a:pPr>
            <a:endParaRPr lang="el-GR" sz="1200" dirty="0">
              <a:solidFill>
                <a:srgbClr val="FF0000"/>
              </a:solidFill>
            </a:endParaRPr>
          </a:p>
          <a:p>
            <a:pPr marL="92075" indent="-92075">
              <a:buFont typeface="+mj-lt"/>
              <a:buAutoNum type="romanLcPeriod"/>
            </a:pPr>
            <a:r>
              <a:rPr lang="el-GR" sz="1200" dirty="0">
                <a:solidFill>
                  <a:srgbClr val="FF0000"/>
                </a:solidFill>
              </a:rPr>
              <a:t>Επιλέγετε από το διαθέσιμο μενού τον τύπο του αρχείου (εάν δεν υπάρχει κατάλληλη επιλογή, επιλέξτε </a:t>
            </a:r>
            <a:r>
              <a:rPr lang="en-GB" sz="1200" dirty="0">
                <a:solidFill>
                  <a:srgbClr val="FF0000"/>
                </a:solidFill>
              </a:rPr>
              <a:t>“other”)</a:t>
            </a:r>
            <a:endParaRPr lang="el-GR" sz="1200" dirty="0">
              <a:solidFill>
                <a:srgbClr val="FF0000"/>
              </a:solidFill>
            </a:endParaRPr>
          </a:p>
          <a:p>
            <a:pPr marL="92075" indent="-92075">
              <a:buFont typeface="+mj-lt"/>
              <a:buAutoNum type="romanLcPeriod"/>
            </a:pPr>
            <a:endParaRPr lang="el-GR" sz="1200" dirty="0">
              <a:solidFill>
                <a:srgbClr val="FF0000"/>
              </a:solidFill>
            </a:endParaRPr>
          </a:p>
          <a:p>
            <a:pPr marL="92075" indent="-92075">
              <a:buFont typeface="+mj-lt"/>
              <a:buAutoNum type="romanLcPeriod"/>
            </a:pPr>
            <a:r>
              <a:rPr lang="el-GR" sz="1200" dirty="0">
                <a:solidFill>
                  <a:srgbClr val="FF0000"/>
                </a:solidFill>
              </a:rPr>
              <a:t>Πατάτε το κουμπί </a:t>
            </a:r>
            <a:r>
              <a:rPr lang="en-GB" sz="1200" dirty="0">
                <a:solidFill>
                  <a:srgbClr val="FF0000"/>
                </a:solidFill>
              </a:rPr>
              <a:t>“Upload”</a:t>
            </a:r>
          </a:p>
        </p:txBody>
      </p:sp>
    </p:spTree>
    <p:extLst>
      <p:ext uri="{BB962C8B-B14F-4D97-AF65-F5344CB8AC3E}">
        <p14:creationId xmlns:p14="http://schemas.microsoft.com/office/powerpoint/2010/main" val="2822963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noAutofit/>
          </a:bodyPr>
          <a:lstStyle/>
          <a:p>
            <a:r>
              <a:rPr lang="en-GB" sz="2400" dirty="0">
                <a:solidFill>
                  <a:srgbClr val="0070C0"/>
                </a:solidFill>
                <a:latin typeface="Century Gothic" panose="020B0502020202020204" pitchFamily="34" charset="0"/>
              </a:rPr>
              <a:t>ORS</a:t>
            </a:r>
            <a:r>
              <a:rPr lang="el-GR" sz="2400" dirty="0">
                <a:solidFill>
                  <a:srgbClr val="0070C0"/>
                </a:solidFill>
                <a:latin typeface="Century Gothic" panose="020B0502020202020204" pitchFamily="34" charset="0"/>
              </a:rPr>
              <a:t> – Απαιτούμενα έντυπα (1/2)</a:t>
            </a:r>
            <a:endParaRPr lang="en-GB" sz="2400" dirty="0">
              <a:solidFill>
                <a:srgbClr val="0070C0"/>
              </a:solidFill>
              <a:latin typeface="Century Gothic" panose="020B0502020202020204" pitchFamily="34" charset="0"/>
            </a:endParaRPr>
          </a:p>
        </p:txBody>
      </p:sp>
      <p:sp>
        <p:nvSpPr>
          <p:cNvPr id="3" name="Content Placeholder 2"/>
          <p:cNvSpPr>
            <a:spLocks noGrp="1"/>
          </p:cNvSpPr>
          <p:nvPr>
            <p:ph idx="4294967295"/>
          </p:nvPr>
        </p:nvSpPr>
        <p:spPr>
          <a:xfrm>
            <a:off x="107504" y="908720"/>
            <a:ext cx="8748464" cy="5145435"/>
          </a:xfrm>
        </p:spPr>
        <p:txBody>
          <a:bodyPr>
            <a:normAutofit/>
          </a:bodyPr>
          <a:lstStyle/>
          <a:p>
            <a:pPr marL="0" indent="0" algn="just" eaLnBrk="0" fontAlgn="base" hangingPunct="0">
              <a:spcBef>
                <a:spcPct val="30000"/>
              </a:spcBef>
              <a:spcAft>
                <a:spcPct val="0"/>
              </a:spcAft>
              <a:buClr>
                <a:srgbClr val="01A6C7"/>
              </a:buClr>
              <a:buNone/>
              <a:defRPr/>
            </a:pPr>
            <a:endParaRPr lang="el-GR" sz="1900" dirty="0">
              <a:solidFill>
                <a:schemeClr val="tx1"/>
              </a:solidFill>
            </a:endParaRPr>
          </a:p>
          <a:p>
            <a:pPr algn="just" eaLnBrk="0" fontAlgn="base" hangingPunct="0">
              <a:spcBef>
                <a:spcPct val="30000"/>
              </a:spcBef>
              <a:spcAft>
                <a:spcPct val="0"/>
              </a:spcAft>
              <a:buFont typeface="Wingdings" panose="05000000000000000000" pitchFamily="2" charset="2"/>
              <a:buChar char="q"/>
              <a:defRPr/>
            </a:pPr>
            <a:r>
              <a:rPr lang="el-GR" sz="2200" dirty="0">
                <a:solidFill>
                  <a:schemeClr val="tx1"/>
                </a:solidFill>
              </a:rPr>
              <a:t>Για να ολοκληρωθεί η εγγραφή ενός οργανισμού στο </a:t>
            </a:r>
            <a:r>
              <a:rPr lang="en-GB" sz="2200" dirty="0">
                <a:solidFill>
                  <a:schemeClr val="tx1"/>
                </a:solidFill>
              </a:rPr>
              <a:t>ORS, </a:t>
            </a:r>
            <a:r>
              <a:rPr lang="el-GR" sz="2200" dirty="0">
                <a:solidFill>
                  <a:schemeClr val="tx1"/>
                </a:solidFill>
              </a:rPr>
              <a:t>θα πρέπει να αναρτηθούν τα ακόλουθα έντυπα</a:t>
            </a:r>
            <a:r>
              <a:rPr lang="en-US" sz="2200" dirty="0">
                <a:solidFill>
                  <a:schemeClr val="tx1"/>
                </a:solidFill>
              </a:rPr>
              <a:t>, </a:t>
            </a:r>
            <a:r>
              <a:rPr lang="el-GR" sz="2200" b="1" dirty="0">
                <a:solidFill>
                  <a:schemeClr val="tx1"/>
                </a:solidFill>
              </a:rPr>
              <a:t>μετά από την απόκτηση </a:t>
            </a:r>
            <a:r>
              <a:rPr lang="en-GB" sz="2200" b="1" dirty="0">
                <a:solidFill>
                  <a:schemeClr val="tx1"/>
                </a:solidFill>
              </a:rPr>
              <a:t>OID</a:t>
            </a:r>
            <a:r>
              <a:rPr lang="el-GR" sz="2200" dirty="0">
                <a:solidFill>
                  <a:schemeClr val="tx1"/>
                </a:solidFill>
              </a:rPr>
              <a:t>: </a:t>
            </a:r>
            <a:endParaRPr lang="en-US" sz="2200" dirty="0">
              <a:solidFill>
                <a:schemeClr val="tx1"/>
              </a:solidFill>
            </a:endParaRPr>
          </a:p>
          <a:p>
            <a:pPr marL="0" indent="0" algn="just" eaLnBrk="0" fontAlgn="base" hangingPunct="0">
              <a:spcBef>
                <a:spcPct val="30000"/>
              </a:spcBef>
              <a:spcAft>
                <a:spcPct val="0"/>
              </a:spcAft>
              <a:buClr>
                <a:srgbClr val="01A6C7"/>
              </a:buClr>
              <a:buNone/>
              <a:defRPr/>
            </a:pPr>
            <a:endParaRPr lang="el-GR" sz="1000" dirty="0">
              <a:solidFill>
                <a:schemeClr val="tx1"/>
              </a:solidFill>
            </a:endParaRPr>
          </a:p>
          <a:p>
            <a:pPr marL="0" indent="0" eaLnBrk="0" fontAlgn="base" hangingPunct="0">
              <a:spcBef>
                <a:spcPct val="30000"/>
              </a:spcBef>
              <a:spcAft>
                <a:spcPct val="0"/>
              </a:spcAft>
              <a:buClr>
                <a:srgbClr val="01A6C7"/>
              </a:buClr>
              <a:buNone/>
              <a:defRPr/>
            </a:pPr>
            <a:endParaRPr lang="el-GR" sz="500" dirty="0">
              <a:solidFill>
                <a:schemeClr val="tx1"/>
              </a:solidFill>
            </a:endParaRPr>
          </a:p>
          <a:p>
            <a:pPr eaLnBrk="0" fontAlgn="base" hangingPunct="0">
              <a:spcBef>
                <a:spcPct val="30000"/>
              </a:spcBef>
              <a:spcAft>
                <a:spcPct val="0"/>
              </a:spcAft>
              <a:buFont typeface="Wingdings" panose="05000000000000000000" pitchFamily="2" charset="2"/>
              <a:buChar char="§"/>
              <a:defRPr/>
            </a:pPr>
            <a:r>
              <a:rPr lang="el-GR" sz="2000" u="sng" dirty="0">
                <a:solidFill>
                  <a:schemeClr val="tx1"/>
                </a:solidFill>
              </a:rPr>
              <a:t>Όλοι οι οργανισμοί:</a:t>
            </a:r>
            <a:endParaRPr lang="en-GB" sz="2000" u="sng" dirty="0">
              <a:solidFill>
                <a:schemeClr val="tx1"/>
              </a:solidFill>
            </a:endParaRPr>
          </a:p>
          <a:p>
            <a:pPr marL="0" indent="0" eaLnBrk="0" fontAlgn="base" hangingPunct="0">
              <a:spcBef>
                <a:spcPct val="30000"/>
              </a:spcBef>
              <a:spcAft>
                <a:spcPct val="0"/>
              </a:spcAft>
              <a:buNone/>
              <a:defRPr/>
            </a:pPr>
            <a:endParaRPr lang="el-GR" sz="1000" dirty="0">
              <a:solidFill>
                <a:schemeClr val="tx1"/>
              </a:solidFill>
            </a:endParaRPr>
          </a:p>
          <a:p>
            <a:pPr eaLnBrk="0" fontAlgn="base" hangingPunct="0">
              <a:spcBef>
                <a:spcPct val="30000"/>
              </a:spcBef>
              <a:spcAft>
                <a:spcPct val="0"/>
              </a:spcAft>
              <a:buFont typeface="Wingdings" panose="05000000000000000000" pitchFamily="2" charset="2"/>
              <a:buChar char="ü"/>
              <a:defRPr/>
            </a:pPr>
            <a:r>
              <a:rPr lang="el-GR" sz="1800" b="1" dirty="0">
                <a:solidFill>
                  <a:schemeClr val="tx1"/>
                </a:solidFill>
              </a:rPr>
              <a:t>Έντυπο νομικής οντότητας</a:t>
            </a:r>
            <a:r>
              <a:rPr lang="el-GR" sz="1800" dirty="0">
                <a:solidFill>
                  <a:schemeClr val="tx1"/>
                </a:solidFill>
              </a:rPr>
              <a:t> για </a:t>
            </a:r>
            <a:r>
              <a:rPr lang="el-GR" sz="1800" dirty="0">
                <a:solidFill>
                  <a:schemeClr val="tx1"/>
                </a:solidFill>
                <a:hlinkClick r:id="rId3"/>
              </a:rPr>
              <a:t>ΔΗΜΟΣΙΟΥΣ</a:t>
            </a:r>
            <a:r>
              <a:rPr lang="el-GR" sz="1800" dirty="0">
                <a:solidFill>
                  <a:schemeClr val="tx1"/>
                </a:solidFill>
              </a:rPr>
              <a:t> ή </a:t>
            </a:r>
            <a:r>
              <a:rPr lang="el-GR" sz="1800" dirty="0">
                <a:hlinkClick r:id="rId4"/>
              </a:rPr>
              <a:t>ΙΔΙΩΤΙΚΟΥΣ</a:t>
            </a:r>
            <a:r>
              <a:rPr lang="el-GR" sz="1800" dirty="0">
                <a:solidFill>
                  <a:schemeClr val="tx1"/>
                </a:solidFill>
              </a:rPr>
              <a:t> οργανισμούς </a:t>
            </a:r>
          </a:p>
          <a:p>
            <a:pPr marL="0" indent="0" eaLnBrk="0" fontAlgn="base" hangingPunct="0">
              <a:spcBef>
                <a:spcPct val="30000"/>
              </a:spcBef>
              <a:spcAft>
                <a:spcPct val="0"/>
              </a:spcAft>
              <a:buNone/>
              <a:defRPr/>
            </a:pPr>
            <a:r>
              <a:rPr lang="el-GR" sz="1800" dirty="0">
                <a:solidFill>
                  <a:schemeClr val="tx1"/>
                </a:solidFill>
              </a:rPr>
              <a:t>Συνοδεύεται από τα  απαραίτητα αποδεικτικά (όπου ισχύει) </a:t>
            </a:r>
          </a:p>
          <a:p>
            <a:pPr marL="457200" lvl="1" indent="0">
              <a:buNone/>
            </a:pPr>
            <a:endParaRPr lang="el-GR" sz="1200" dirty="0">
              <a:solidFill>
                <a:schemeClr val="tx1"/>
              </a:solidFill>
            </a:endParaRPr>
          </a:p>
        </p:txBody>
      </p:sp>
      <p:sp>
        <p:nvSpPr>
          <p:cNvPr id="4" name="AutoShape 2" descr="Document locking and drag-and-drop in SuperOffice CRM Online | SuperOffice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5"/>
          <a:stretch>
            <a:fillRect/>
          </a:stretch>
        </p:blipFill>
        <p:spPr>
          <a:xfrm>
            <a:off x="2537520" y="4149080"/>
            <a:ext cx="3888432" cy="1512168"/>
          </a:xfrm>
          <a:prstGeom prst="rect">
            <a:avLst/>
          </a:prstGeom>
        </p:spPr>
      </p:pic>
    </p:spTree>
    <p:extLst>
      <p:ext uri="{BB962C8B-B14F-4D97-AF65-F5344CB8AC3E}">
        <p14:creationId xmlns:p14="http://schemas.microsoft.com/office/powerpoint/2010/main" val="1598095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noAutofit/>
          </a:bodyPr>
          <a:lstStyle/>
          <a:p>
            <a:r>
              <a:rPr lang="en-GB" sz="2400" dirty="0">
                <a:solidFill>
                  <a:srgbClr val="0070C0"/>
                </a:solidFill>
                <a:latin typeface="Century Gothic" panose="020B0502020202020204" pitchFamily="34" charset="0"/>
              </a:rPr>
              <a:t>ORS</a:t>
            </a:r>
            <a:r>
              <a:rPr lang="el-GR" sz="2400" dirty="0">
                <a:solidFill>
                  <a:srgbClr val="0070C0"/>
                </a:solidFill>
                <a:latin typeface="Century Gothic" panose="020B0502020202020204" pitchFamily="34" charset="0"/>
              </a:rPr>
              <a:t> – Απαιτούμενα έντυπα</a:t>
            </a:r>
            <a:r>
              <a:rPr lang="en-GB" sz="2400" dirty="0">
                <a:solidFill>
                  <a:srgbClr val="0070C0"/>
                </a:solidFill>
                <a:latin typeface="Century Gothic" panose="020B0502020202020204" pitchFamily="34" charset="0"/>
              </a:rPr>
              <a:t> (2/2)</a:t>
            </a:r>
          </a:p>
        </p:txBody>
      </p:sp>
      <p:sp>
        <p:nvSpPr>
          <p:cNvPr id="3" name="Content Placeholder 2"/>
          <p:cNvSpPr>
            <a:spLocks noGrp="1"/>
          </p:cNvSpPr>
          <p:nvPr>
            <p:ph idx="4294967295"/>
          </p:nvPr>
        </p:nvSpPr>
        <p:spPr>
          <a:xfrm>
            <a:off x="-5274" y="778098"/>
            <a:ext cx="8831626" cy="5145435"/>
          </a:xfrm>
        </p:spPr>
        <p:txBody>
          <a:bodyPr>
            <a:normAutofit lnSpcReduction="10000"/>
          </a:bodyPr>
          <a:lstStyle/>
          <a:p>
            <a:pPr marL="457200" lvl="1" indent="0">
              <a:buNone/>
            </a:pPr>
            <a:endParaRPr lang="el-GR" sz="1200" dirty="0">
              <a:solidFill>
                <a:schemeClr val="tx1"/>
              </a:solidFill>
            </a:endParaRPr>
          </a:p>
          <a:p>
            <a:pPr marL="266700" lvl="1" indent="-266700">
              <a:buFont typeface="Wingdings" panose="05000000000000000000" pitchFamily="2" charset="2"/>
              <a:buChar char="q"/>
              <a:tabLst>
                <a:tab pos="361950" algn="l"/>
              </a:tabLst>
            </a:pPr>
            <a:r>
              <a:rPr lang="el-GR" sz="1800" dirty="0">
                <a:solidFill>
                  <a:schemeClr val="tx1"/>
                </a:solidFill>
              </a:rPr>
              <a:t> </a:t>
            </a:r>
            <a:r>
              <a:rPr lang="el-GR" sz="2000" u="sng" dirty="0">
                <a:solidFill>
                  <a:schemeClr val="tx1"/>
                </a:solidFill>
              </a:rPr>
              <a:t>Μόνο οι συντονιστές</a:t>
            </a:r>
            <a:r>
              <a:rPr lang="el-GR" sz="2000" dirty="0">
                <a:solidFill>
                  <a:schemeClr val="tx1"/>
                </a:solidFill>
              </a:rPr>
              <a:t>:</a:t>
            </a:r>
            <a:endParaRPr lang="en-GB" sz="2000" dirty="0">
              <a:solidFill>
                <a:schemeClr val="tx1"/>
              </a:solidFill>
            </a:endParaRPr>
          </a:p>
          <a:p>
            <a:pPr marL="0" lvl="1" indent="0">
              <a:buNone/>
              <a:tabLst>
                <a:tab pos="361950" algn="l"/>
              </a:tabLst>
            </a:pPr>
            <a:endParaRPr lang="el-GR" sz="1800" dirty="0">
              <a:solidFill>
                <a:schemeClr val="tx1"/>
              </a:solidFill>
            </a:endParaRPr>
          </a:p>
          <a:p>
            <a:pPr marL="285750" lvl="1">
              <a:buFont typeface="Wingdings" panose="05000000000000000000" pitchFamily="2" charset="2"/>
              <a:buChar char="ü"/>
              <a:tabLst>
                <a:tab pos="361950" algn="l"/>
              </a:tabLst>
            </a:pPr>
            <a:r>
              <a:rPr lang="el-GR" sz="1800" dirty="0">
                <a:hlinkClick r:id="rId3"/>
              </a:rPr>
              <a:t>ΔΕΛΤΙΟ ΤΡΑΠΕΖΙΚΩΝ ΣΤΟΙΧΕΙΩΝ</a:t>
            </a:r>
            <a:endParaRPr lang="en-GB" sz="1800" b="1" i="1" dirty="0">
              <a:solidFill>
                <a:schemeClr val="tx1"/>
              </a:solidFill>
            </a:endParaRPr>
          </a:p>
          <a:p>
            <a:pPr marL="285750" lvl="1" algn="just">
              <a:buFont typeface="Wingdings" panose="05000000000000000000" pitchFamily="2" charset="2"/>
              <a:buChar char="Ø"/>
              <a:tabLst>
                <a:tab pos="361950" algn="l"/>
              </a:tabLst>
            </a:pPr>
            <a:r>
              <a:rPr lang="el-GR" sz="1800" dirty="0">
                <a:solidFill>
                  <a:schemeClr val="tx1"/>
                </a:solidFill>
              </a:rPr>
              <a:t>Ο συντονιστής λαμβάνει την επιχορήγηση από την ΕΥ της χώρας του και αναλαμβάνει να τη διαμοιράσει υπό μορφή εμβασμάτων στους υπόλοιπους εταίρους, βάσει του συμφωνηθέντος Προγράμματος Εργασίας </a:t>
            </a:r>
            <a:r>
              <a:rPr lang="el-GR" sz="1800" b="1" i="1" dirty="0">
                <a:solidFill>
                  <a:schemeClr val="tx1"/>
                </a:solidFill>
              </a:rPr>
              <a:t> </a:t>
            </a:r>
            <a:endParaRPr lang="en-GB" sz="1800" b="1" i="1" dirty="0">
              <a:solidFill>
                <a:schemeClr val="tx1"/>
              </a:solidFill>
            </a:endParaRPr>
          </a:p>
          <a:p>
            <a:pPr marL="285750" lvl="1" algn="just">
              <a:buFont typeface="Wingdings" panose="05000000000000000000" pitchFamily="2" charset="2"/>
              <a:buChar char="Ø"/>
              <a:tabLst>
                <a:tab pos="361950" algn="l"/>
              </a:tabLst>
            </a:pPr>
            <a:r>
              <a:rPr lang="el-GR" sz="1800" dirty="0">
                <a:solidFill>
                  <a:schemeClr val="tx1"/>
                </a:solidFill>
              </a:rPr>
              <a:t>Όσον αφορά τα δημόσια σχολεία, το έντυπο συμπληρώνεται από τις Σχολικές Εφορείες στις οποίες υπάγονται</a:t>
            </a:r>
            <a:endParaRPr lang="en-GB" sz="1800" dirty="0">
              <a:solidFill>
                <a:schemeClr val="tx1"/>
              </a:solidFill>
            </a:endParaRPr>
          </a:p>
          <a:p>
            <a:pPr marL="0" lvl="1" indent="0">
              <a:buNone/>
              <a:tabLst>
                <a:tab pos="361950" algn="l"/>
              </a:tabLst>
            </a:pPr>
            <a:endParaRPr lang="el-GR" sz="1800" dirty="0">
              <a:solidFill>
                <a:schemeClr val="tx1"/>
              </a:solidFill>
            </a:endParaRPr>
          </a:p>
          <a:p>
            <a:pPr marL="268288" lvl="1" indent="-268288">
              <a:buFont typeface="Wingdings" panose="05000000000000000000" pitchFamily="2" charset="2"/>
              <a:buChar char="ü"/>
            </a:pPr>
            <a:r>
              <a:rPr lang="el-GR" sz="1800" b="1" u="sng" dirty="0"/>
              <a:t>ΕΝΤΥΠΑ ΓΙΑ ΕΛΕΓΧΟ ΧΡΗΜΑΤΟΟΙΚΟΝΟΜΙΚΗΣ ΙΚΑΝΟΤΗΤΑΣ</a:t>
            </a:r>
            <a:r>
              <a:rPr lang="el-GR" sz="1800" b="1" i="1" dirty="0">
                <a:solidFill>
                  <a:schemeClr val="tx1"/>
                </a:solidFill>
              </a:rPr>
              <a:t>:</a:t>
            </a:r>
            <a:endParaRPr lang="en-GB" sz="1800" b="1" i="1" dirty="0">
              <a:solidFill>
                <a:schemeClr val="tx1"/>
              </a:solidFill>
            </a:endParaRPr>
          </a:p>
          <a:p>
            <a:pPr marL="285750" lvl="1">
              <a:buFont typeface="Wingdings" panose="05000000000000000000" pitchFamily="2" charset="2"/>
              <a:buChar char="Ø"/>
              <a:tabLst>
                <a:tab pos="361950" algn="l"/>
              </a:tabLst>
            </a:pPr>
            <a:r>
              <a:rPr lang="el-GR" sz="1800" dirty="0">
                <a:solidFill>
                  <a:schemeClr val="tx1"/>
                </a:solidFill>
              </a:rPr>
              <a:t>Λογαριασμός κερδών και ζημιών, ισολογισμός του τελευταίου οικονομικού έτους που έχει κλείσει λογιστικά και άλλα έντυπα που ενδέχεται να ζητηθούν από την Ε.Υ.</a:t>
            </a:r>
            <a:endParaRPr lang="en-GB" sz="1800" dirty="0">
              <a:solidFill>
                <a:schemeClr val="tx1"/>
              </a:solidFill>
            </a:endParaRPr>
          </a:p>
          <a:p>
            <a:pPr marL="285750" lvl="1">
              <a:buFont typeface="Wingdings" panose="05000000000000000000" pitchFamily="2" charset="2"/>
              <a:buChar char="Ø"/>
              <a:tabLst>
                <a:tab pos="361950" algn="l"/>
              </a:tabLst>
            </a:pPr>
            <a:r>
              <a:rPr lang="el-GR" sz="1800" dirty="0">
                <a:solidFill>
                  <a:schemeClr val="tx1"/>
                </a:solidFill>
              </a:rPr>
              <a:t>Είναι απαραίτητα μόνο για αιτούντες ιδιωτικού δικαίου, που υποβάλλουν αίτηση για χρηματοδότηση άνω των 60.000€</a:t>
            </a:r>
            <a:endParaRPr lang="en-US" sz="1800" dirty="0">
              <a:solidFill>
                <a:schemeClr val="tx1"/>
              </a:solidFill>
            </a:endParaRPr>
          </a:p>
          <a:p>
            <a:pPr marL="400050" lvl="1" indent="0">
              <a:spcBef>
                <a:spcPts val="0"/>
              </a:spcBef>
              <a:buNone/>
            </a:pPr>
            <a:endParaRPr lang="en-GB" sz="1800" dirty="0">
              <a:solidFill>
                <a:schemeClr val="tx1"/>
              </a:solidFill>
            </a:endParaRPr>
          </a:p>
          <a:p>
            <a:pPr marL="0" lvl="1" indent="0">
              <a:spcBef>
                <a:spcPts val="0"/>
              </a:spcBef>
              <a:buNone/>
            </a:pPr>
            <a:r>
              <a:rPr lang="el-GR" sz="1700" i="1" dirty="0">
                <a:solidFill>
                  <a:schemeClr val="tx1"/>
                </a:solidFill>
              </a:rPr>
              <a:t>!!! Νεοσύστατες οντότητες, που δεν μπορούν να προσκομίσουν τα παραπάνω έγγραφα, </a:t>
            </a:r>
          </a:p>
          <a:p>
            <a:pPr marL="0" lvl="1" indent="0">
              <a:spcBef>
                <a:spcPts val="0"/>
              </a:spcBef>
              <a:buNone/>
            </a:pPr>
            <a:r>
              <a:rPr lang="el-GR" sz="1700" i="1" dirty="0">
                <a:solidFill>
                  <a:schemeClr val="tx1"/>
                </a:solidFill>
              </a:rPr>
              <a:t>παρακαλούνται όπως επικοινωνούν με την Εθνική Υπηρεσία για περαιτέρω οδηγίες</a:t>
            </a:r>
          </a:p>
          <a:p>
            <a:pPr marL="400050" lvl="1" indent="0">
              <a:spcBef>
                <a:spcPts val="0"/>
              </a:spcBef>
              <a:buNone/>
            </a:pPr>
            <a:endParaRPr lang="en-GB" sz="1600" dirty="0">
              <a:solidFill>
                <a:schemeClr val="tx1"/>
              </a:solidFill>
            </a:endParaRPr>
          </a:p>
        </p:txBody>
      </p:sp>
    </p:spTree>
    <p:extLst>
      <p:ext uri="{BB962C8B-B14F-4D97-AF65-F5344CB8AC3E}">
        <p14:creationId xmlns:p14="http://schemas.microsoft.com/office/powerpoint/2010/main" val="3927338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13607791"/>
              </p:ext>
            </p:extLst>
          </p:nvPr>
        </p:nvGraphicFramePr>
        <p:xfrm>
          <a:off x="107504" y="188640"/>
          <a:ext cx="396044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850555218"/>
              </p:ext>
            </p:extLst>
          </p:nvPr>
        </p:nvGraphicFramePr>
        <p:xfrm>
          <a:off x="3851920" y="1340768"/>
          <a:ext cx="4752528"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itle 1"/>
          <p:cNvSpPr txBox="1">
            <a:spLocks/>
          </p:cNvSpPr>
          <p:nvPr/>
        </p:nvSpPr>
        <p:spPr>
          <a:xfrm>
            <a:off x="539552" y="116632"/>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GB" sz="2400" dirty="0">
                <a:solidFill>
                  <a:srgbClr val="0070C0"/>
                </a:solidFill>
                <a:latin typeface="Century Gothic" panose="020B0502020202020204" pitchFamily="34" charset="0"/>
              </a:rPr>
              <a:t>ORS</a:t>
            </a:r>
            <a:r>
              <a:rPr lang="el-GR" sz="2400" dirty="0">
                <a:solidFill>
                  <a:srgbClr val="0070C0"/>
                </a:solidFill>
                <a:latin typeface="Century Gothic" panose="020B0502020202020204" pitchFamily="34" charset="0"/>
              </a:rPr>
              <a:t> – Σημαντικές Διευκρινίσεις</a:t>
            </a:r>
            <a:endParaRPr lang="en-GB" sz="24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783165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59632" y="2420888"/>
            <a:ext cx="6632128" cy="344709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Συνεργασίας</a:t>
            </a:r>
          </a:p>
          <a:p>
            <a:pPr algn="ctr"/>
            <a:endParaRPr lang="el-GR" sz="2800" b="1" dirty="0">
              <a:solidFill>
                <a:srgbClr val="0070C0"/>
              </a:solidFill>
            </a:endParaRPr>
          </a:p>
          <a:p>
            <a:pPr algn="ctr"/>
            <a:r>
              <a:rPr lang="el-GR" sz="3400" b="1" dirty="0">
                <a:solidFill>
                  <a:srgbClr val="0070C0"/>
                </a:solidFill>
              </a:rPr>
              <a:t>ΤΕΧΝΙΚΕΣ ΟΔΗΓΙΕΣ</a:t>
            </a:r>
            <a:endParaRPr lang="en-GB" sz="3400" b="1" dirty="0">
              <a:solidFill>
                <a:srgbClr val="0070C0"/>
              </a:solidFill>
            </a:endParaRPr>
          </a:p>
          <a:p>
            <a:pPr algn="ctr"/>
            <a:r>
              <a:rPr lang="el-GR" sz="2900" b="1" dirty="0">
                <a:solidFill>
                  <a:srgbClr val="0070C0"/>
                </a:solidFill>
              </a:rPr>
              <a:t>Συμπλήρωση και Υποβολή </a:t>
            </a:r>
          </a:p>
          <a:p>
            <a:pPr algn="ctr"/>
            <a:r>
              <a:rPr lang="el-GR" sz="2900" b="1" dirty="0">
                <a:solidFill>
                  <a:srgbClr val="0070C0"/>
                </a:solidFill>
              </a:rPr>
              <a:t>Διαδικτυακής Αίτησης</a:t>
            </a:r>
            <a:endParaRPr lang="en-US" sz="29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2925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75911"/>
            <a:ext cx="8880921" cy="777295"/>
          </a:xfrm>
        </p:spPr>
        <p:txBody>
          <a:bodyPr>
            <a:noAutofit/>
          </a:bodyPr>
          <a:lstStyle/>
          <a:p>
            <a:r>
              <a:rPr lang="en-US" sz="2400" dirty="0">
                <a:solidFill>
                  <a:srgbClr val="0070C0"/>
                </a:solidFill>
                <a:latin typeface="Century Gothic" panose="020B0502020202020204" pitchFamily="34" charset="0"/>
              </a:rPr>
              <a:t>Erasmus+ and European Solidarity Corps Platform</a:t>
            </a:r>
            <a:r>
              <a:rPr lang="el-GR" sz="2400" dirty="0">
                <a:solidFill>
                  <a:srgbClr val="0070C0"/>
                </a:solidFill>
                <a:latin typeface="Century Gothic" panose="020B0502020202020204" pitchFamily="34" charset="0"/>
              </a:rPr>
              <a:t> (</a:t>
            </a:r>
            <a:r>
              <a:rPr lang="en-GB" sz="2400" dirty="0">
                <a:solidFill>
                  <a:srgbClr val="0070C0"/>
                </a:solidFill>
                <a:latin typeface="Century Gothic" panose="020B0502020202020204" pitchFamily="34" charset="0"/>
              </a:rPr>
              <a:t>EESCP)</a:t>
            </a: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23971" y="630765"/>
            <a:ext cx="8813849" cy="3385542"/>
          </a:xfrm>
          <a:prstGeom prst="rect">
            <a:avLst/>
          </a:prstGeom>
        </p:spPr>
        <p:txBody>
          <a:bodyPr wrap="square">
            <a:spAutoFit/>
          </a:bodyPr>
          <a:lstStyle/>
          <a:p>
            <a:pPr marL="285750" indent="-285750">
              <a:buFont typeface="Wingdings" panose="05000000000000000000" pitchFamily="2" charset="2"/>
              <a:buChar char="q"/>
            </a:pPr>
            <a:r>
              <a:rPr lang="en-GB" sz="2000" b="1" dirty="0">
                <a:solidFill>
                  <a:prstClr val="black"/>
                </a:solidFill>
                <a:hlinkClick r:id="rId2"/>
              </a:rPr>
              <a:t>Erasmus+ and European Solidarity Corps Platform</a:t>
            </a:r>
            <a:r>
              <a:rPr lang="el-GR" sz="2000" b="1" dirty="0">
                <a:solidFill>
                  <a:prstClr val="black"/>
                </a:solidFill>
              </a:rPr>
              <a:t> </a:t>
            </a:r>
            <a:r>
              <a:rPr lang="en-US" sz="2000" b="1" dirty="0">
                <a:solidFill>
                  <a:schemeClr val="tx1">
                    <a:lumMod val="75000"/>
                    <a:lumOff val="25000"/>
                  </a:schemeClr>
                </a:solidFill>
                <a:latin typeface="Calibri" panose="020F0502020204030204" pitchFamily="34" charset="0"/>
                <a:cs typeface="Calibri" panose="020F0502020204030204" pitchFamily="34" charset="0"/>
              </a:rPr>
              <a:t>- “Single Entry Point” </a:t>
            </a:r>
            <a:r>
              <a:rPr lang="el-GR" sz="2000" b="1" dirty="0">
                <a:solidFill>
                  <a:schemeClr val="tx1">
                    <a:lumMod val="75000"/>
                    <a:lumOff val="25000"/>
                  </a:schemeClr>
                </a:solidFill>
                <a:latin typeface="Calibri" panose="020F0502020204030204" pitchFamily="34" charset="0"/>
                <a:cs typeface="Calibri" panose="020F0502020204030204" pitchFamily="34" charset="0"/>
              </a:rPr>
              <a:t>για</a:t>
            </a:r>
            <a:r>
              <a:rPr lang="en-US" sz="2000" b="1" dirty="0">
                <a:solidFill>
                  <a:schemeClr val="tx1">
                    <a:lumMod val="75000"/>
                    <a:lumOff val="25000"/>
                  </a:schemeClr>
                </a:solidFill>
                <a:latin typeface="Calibri" panose="020F0502020204030204" pitchFamily="34" charset="0"/>
                <a:cs typeface="Calibri" panose="020F0502020204030204" pitchFamily="34" charset="0"/>
              </a:rPr>
              <a:t>:</a:t>
            </a:r>
            <a:endParaRPr lang="el-GR" sz="20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000" b="1"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err="1">
                <a:solidFill>
                  <a:schemeClr val="tx1">
                    <a:lumMod val="75000"/>
                    <a:lumOff val="25000"/>
                  </a:schemeClr>
                </a:solidFill>
                <a:latin typeface="Calibri" panose="020F0502020204030204" pitchFamily="34" charset="0"/>
                <a:cs typeface="Calibri" panose="020F0502020204030204" pitchFamily="34" charset="0"/>
              </a:rPr>
              <a:t>Επικαιροποίηση</a:t>
            </a:r>
            <a:r>
              <a:rPr lang="el-GR" dirty="0">
                <a:solidFill>
                  <a:schemeClr val="tx1">
                    <a:lumMod val="75000"/>
                    <a:lumOff val="25000"/>
                  </a:schemeClr>
                </a:solidFill>
                <a:latin typeface="Calibri" panose="020F0502020204030204" pitchFamily="34" charset="0"/>
                <a:cs typeface="Calibri" panose="020F0502020204030204" pitchFamily="34" charset="0"/>
              </a:rPr>
              <a:t> στοιχείων εγγραφής οργανισμών που είναι κάτοχοι </a:t>
            </a:r>
            <a:r>
              <a:rPr lang="en-GB" dirty="0">
                <a:solidFill>
                  <a:schemeClr val="tx1">
                    <a:lumMod val="75000"/>
                    <a:lumOff val="25000"/>
                  </a:schemeClr>
                </a:solidFill>
                <a:latin typeface="Calibri" panose="020F0502020204030204" pitchFamily="34" charset="0"/>
                <a:cs typeface="Calibri" panose="020F0502020204030204" pitchFamily="34" charset="0"/>
              </a:rPr>
              <a:t>OID</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Εγγραφή νέων οργανισμών στο </a:t>
            </a:r>
            <a:r>
              <a:rPr lang="en-GB" dirty="0">
                <a:solidFill>
                  <a:schemeClr val="tx1">
                    <a:lumMod val="75000"/>
                    <a:lumOff val="25000"/>
                  </a:schemeClr>
                </a:solidFill>
                <a:latin typeface="Calibri" panose="020F0502020204030204" pitchFamily="34" charset="0"/>
                <a:cs typeface="Calibri" panose="020F0502020204030204" pitchFamily="34" charset="0"/>
              </a:rPr>
              <a:t>ORS - </a:t>
            </a:r>
            <a:r>
              <a:rPr lang="el-GR" dirty="0">
                <a:solidFill>
                  <a:schemeClr val="tx1">
                    <a:lumMod val="75000"/>
                    <a:lumOff val="25000"/>
                  </a:schemeClr>
                </a:solidFill>
                <a:latin typeface="Calibri" panose="020F0502020204030204" pitchFamily="34" charset="0"/>
                <a:cs typeface="Calibri" panose="020F0502020204030204" pitchFamily="34" charset="0"/>
              </a:rPr>
              <a:t>Απόκτηση </a:t>
            </a:r>
            <a:r>
              <a:rPr lang="en-GB" dirty="0">
                <a:solidFill>
                  <a:schemeClr val="tx1">
                    <a:lumMod val="75000"/>
                    <a:lumOff val="25000"/>
                  </a:schemeClr>
                </a:solidFill>
                <a:latin typeface="Calibri" panose="020F0502020204030204" pitchFamily="34" charset="0"/>
                <a:cs typeface="Calibri" panose="020F0502020204030204" pitchFamily="34" charset="0"/>
              </a:rPr>
              <a:t>OID</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στις ευκαιρίες χρηματοδότησης που παρέχει το Πρόγραμμα – Πρόσβαση σε διαδικτυακές αιτήσεις</a:t>
            </a: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Συμπλήρωση και Υποβολή Διαδικτυακών Αιτήσεων</a:t>
            </a: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Διαχείριση εγκεκριμένων σχεδίων</a:t>
            </a: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σε εγκεκριμένα Σχέδια (</a:t>
            </a:r>
            <a:r>
              <a:rPr lang="en-GB" dirty="0">
                <a:solidFill>
                  <a:schemeClr val="tx1">
                    <a:lumMod val="75000"/>
                    <a:lumOff val="25000"/>
                  </a:schemeClr>
                </a:solidFill>
                <a:latin typeface="Calibri" panose="020F0502020204030204" pitchFamily="34" charset="0"/>
                <a:cs typeface="Calibri" panose="020F0502020204030204" pitchFamily="34" charset="0"/>
              </a:rPr>
              <a:t>Project Results Platform)</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στους Οδηγούς που αφορούν τους </a:t>
            </a:r>
            <a:r>
              <a:rPr lang="el-GR" dirty="0" err="1">
                <a:solidFill>
                  <a:schemeClr val="tx1">
                    <a:lumMod val="75000"/>
                    <a:lumOff val="25000"/>
                  </a:schemeClr>
                </a:solidFill>
                <a:latin typeface="Calibri" panose="020F0502020204030204" pitchFamily="34" charset="0"/>
                <a:cs typeface="Calibri" panose="020F0502020204030204" pitchFamily="34" charset="0"/>
              </a:rPr>
              <a:t>αιτητές</a:t>
            </a:r>
            <a:r>
              <a:rPr lang="el-GR" dirty="0">
                <a:solidFill>
                  <a:schemeClr val="tx1">
                    <a:lumMod val="75000"/>
                    <a:lumOff val="25000"/>
                  </a:schemeClr>
                </a:solidFill>
                <a:latin typeface="Calibri" panose="020F0502020204030204" pitchFamily="34" charset="0"/>
                <a:cs typeface="Calibri" panose="020F0502020204030204" pitchFamily="34" charset="0"/>
              </a:rPr>
              <a:t> και τους δικαιούχους</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Tx/>
              <a:buChar char="-"/>
            </a:pPr>
            <a:endParaRPr lang="en-US" sz="2000" dirty="0">
              <a:solidFill>
                <a:schemeClr val="tx1">
                  <a:lumMod val="75000"/>
                  <a:lumOff val="25000"/>
                </a:schemeClr>
              </a:solidFill>
              <a:latin typeface="Century Gothic" panose="020B0502020202020204" pitchFamily="34" charset="0"/>
            </a:endParaRPr>
          </a:p>
          <a:p>
            <a:endParaRPr lang="en-GB" sz="2000" dirty="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71" y="3709120"/>
            <a:ext cx="7400357" cy="3127905"/>
          </a:xfrm>
          <a:prstGeom prst="rect">
            <a:avLst/>
          </a:prstGeom>
        </p:spPr>
      </p:pic>
    </p:spTree>
    <p:extLst>
      <p:ext uri="{BB962C8B-B14F-4D97-AF65-F5344CB8AC3E}">
        <p14:creationId xmlns:p14="http://schemas.microsoft.com/office/powerpoint/2010/main" val="2932097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260648"/>
            <a:ext cx="8064896" cy="432048"/>
          </a:xfrm>
        </p:spPr>
        <p:txBody>
          <a:bodyPr>
            <a:noAutofit/>
          </a:bodyPr>
          <a:lstStyle/>
          <a:p>
            <a:pPr algn="ctr"/>
            <a:r>
              <a:rPr lang="el-GR" sz="2500" dirty="0">
                <a:solidFill>
                  <a:srgbClr val="0070C0"/>
                </a:solidFill>
                <a:latin typeface="Century Gothic" panose="020B0502020202020204" pitchFamily="34" charset="0"/>
              </a:rPr>
              <a:t>ΑΡΧΙΚΗ ΣΕΛΙΔΑ </a:t>
            </a:r>
            <a:r>
              <a:rPr lang="en-US" sz="2500" dirty="0">
                <a:solidFill>
                  <a:srgbClr val="0070C0"/>
                </a:solidFill>
                <a:latin typeface="Century Gothic" panose="020B0502020202020204" pitchFamily="34" charset="0"/>
              </a:rPr>
              <a:t>EESCP</a:t>
            </a:r>
            <a:r>
              <a:rPr lang="el-GR" sz="2500" dirty="0">
                <a:solidFill>
                  <a:srgbClr val="0070C0"/>
                </a:solidFill>
                <a:latin typeface="Century Gothic" panose="020B0502020202020204" pitchFamily="34" charset="0"/>
              </a:rPr>
              <a:t> (1/2)</a:t>
            </a:r>
            <a:r>
              <a:rPr lang="en-US" sz="2500" dirty="0">
                <a:solidFill>
                  <a:srgbClr val="0070C0"/>
                </a:solidFill>
                <a:latin typeface="Century Gothic" panose="020B0502020202020204" pitchFamily="34" charset="0"/>
              </a:rPr>
              <a:t> – TOP MENU</a:t>
            </a:r>
            <a:r>
              <a:rPr lang="el-GR" sz="2500" dirty="0">
                <a:solidFill>
                  <a:srgbClr val="0070C0"/>
                </a:solidFill>
                <a:latin typeface="Century Gothic" panose="020B0502020202020204" pitchFamily="34" charset="0"/>
              </a:rPr>
              <a:t> </a:t>
            </a:r>
            <a:endParaRPr lang="en-GB" sz="2500" dirty="0">
              <a:solidFill>
                <a:srgbClr val="0070C0"/>
              </a:solidFill>
              <a:latin typeface="Century Gothic" panose="020B0502020202020204" pitchFamily="34" charset="0"/>
            </a:endParaRPr>
          </a:p>
        </p:txBody>
      </p:sp>
      <p:sp>
        <p:nvSpPr>
          <p:cNvPr id="6" name="Text Placeholder 5"/>
          <p:cNvSpPr>
            <a:spLocks noGrp="1"/>
          </p:cNvSpPr>
          <p:nvPr>
            <p:ph type="body" sz="half" idx="2"/>
          </p:nvPr>
        </p:nvSpPr>
        <p:spPr>
          <a:xfrm>
            <a:off x="107504" y="2708921"/>
            <a:ext cx="8712968" cy="2736304"/>
          </a:xfrm>
        </p:spPr>
        <p:txBody>
          <a:bodyPr>
            <a:noAutofit/>
          </a:bodyPr>
          <a:lstStyle/>
          <a:p>
            <a:pPr marL="357188" indent="-357188">
              <a:buFont typeface="+mj-lt"/>
              <a:buAutoNum type="arabicPeriod"/>
            </a:pPr>
            <a:r>
              <a:rPr lang="en-GB" sz="2000" dirty="0">
                <a:latin typeface="Calibri" panose="020F0502020204030204" pitchFamily="34" charset="0"/>
                <a:cs typeface="Calibri" panose="020F0502020204030204" pitchFamily="34" charset="0"/>
              </a:rPr>
              <a:t>Navigation Path – </a:t>
            </a:r>
            <a:r>
              <a:rPr lang="el-GR" sz="2000" dirty="0">
                <a:latin typeface="Calibri" panose="020F0502020204030204" pitchFamily="34" charset="0"/>
                <a:cs typeface="Calibri" panose="020F0502020204030204" pitchFamily="34" charset="0"/>
              </a:rPr>
              <a:t>Επιστροφή στην αρχική σελίδα</a:t>
            </a:r>
          </a:p>
          <a:p>
            <a:endParaRPr lang="el-GR" sz="1500" dirty="0">
              <a:latin typeface="Calibri" panose="020F0502020204030204" pitchFamily="34" charset="0"/>
              <a:cs typeface="Calibri" panose="020F0502020204030204" pitchFamily="34" charset="0"/>
            </a:endParaRPr>
          </a:p>
          <a:p>
            <a:pPr marL="357188" indent="-357188">
              <a:buAutoNum type="arabicPeriod" startAt="2"/>
            </a:pPr>
            <a:r>
              <a:rPr lang="el-GR" sz="2000" dirty="0">
                <a:latin typeface="Calibri" panose="020F0502020204030204" pitchFamily="34" charset="0"/>
                <a:cs typeface="Calibri" panose="020F0502020204030204" pitchFamily="34" charset="0"/>
              </a:rPr>
              <a:t>Εικόνα Προφίλ: </a:t>
            </a: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2000" dirty="0">
                <a:latin typeface="Calibri" panose="020F0502020204030204" pitchFamily="34" charset="0"/>
                <a:cs typeface="Calibri" panose="020F0502020204030204" pitchFamily="34" charset="0"/>
              </a:rPr>
              <a:t>Εγγραφή </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απόκτηση </a:t>
            </a:r>
            <a:r>
              <a:rPr lang="en-GB" sz="2000" dirty="0">
                <a:latin typeface="Calibri" panose="020F0502020204030204" pitchFamily="34" charset="0"/>
                <a:cs typeface="Calibri" panose="020F0502020204030204" pitchFamily="34" charset="0"/>
              </a:rPr>
              <a:t>EU Login Account</a:t>
            </a:r>
            <a:r>
              <a:rPr lang="el-GR"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2000" dirty="0">
                <a:latin typeface="Calibri" panose="020F0502020204030204" pitchFamily="34" charset="0"/>
                <a:cs typeface="Calibri" panose="020F0502020204030204" pitchFamily="34" charset="0"/>
              </a:rPr>
              <a:t>Σύνδεση</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στην Πλατφόρμα με τα στοιχεία του </a:t>
            </a:r>
            <a:r>
              <a:rPr lang="en-GB" sz="2000" dirty="0">
                <a:latin typeface="Calibri" panose="020F0502020204030204" pitchFamily="34" charset="0"/>
                <a:cs typeface="Calibri" panose="020F0502020204030204" pitchFamily="34" charset="0"/>
              </a:rPr>
              <a:t>EU Login Account</a:t>
            </a:r>
            <a:r>
              <a:rPr lang="el-GR" sz="2000" dirty="0">
                <a:latin typeface="Calibri" panose="020F0502020204030204" pitchFamily="34" charset="0"/>
                <a:cs typeface="Calibri" panose="020F0502020204030204" pitchFamily="34" charset="0"/>
              </a:rPr>
              <a:t>/Αποσύνδεση </a:t>
            </a:r>
          </a:p>
          <a:p>
            <a:endParaRPr lang="el-GR" sz="1500" dirty="0">
              <a:latin typeface="Calibri" panose="020F0502020204030204" pitchFamily="34" charset="0"/>
              <a:cs typeface="Calibri" panose="020F0502020204030204" pitchFamily="34" charset="0"/>
            </a:endParaRPr>
          </a:p>
          <a:p>
            <a:pPr>
              <a:tabLst>
                <a:tab pos="357188" algn="l"/>
              </a:tabLst>
            </a:pPr>
            <a:r>
              <a:rPr lang="en-GB" sz="2000" dirty="0">
                <a:latin typeface="Calibri" panose="020F0502020204030204" pitchFamily="34" charset="0"/>
                <a:cs typeface="Calibri" panose="020F0502020204030204" pitchFamily="34" charset="0"/>
              </a:rPr>
              <a:t>3.   </a:t>
            </a:r>
            <a:r>
              <a:rPr lang="el-GR" sz="2000" dirty="0">
                <a:latin typeface="Calibri" panose="020F0502020204030204" pitchFamily="34" charset="0"/>
                <a:cs typeface="Calibri" panose="020F0502020204030204" pitchFamily="34" charset="0"/>
              </a:rPr>
              <a:t>Προεπιλεγμένη γλώσσα</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Αγγλικά</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a:t>
            </a:r>
            <a:r>
              <a:rPr lang="el-GR" sz="2000" dirty="0" err="1">
                <a:latin typeface="Calibri" panose="020F0502020204030204" pitchFamily="34" charset="0"/>
                <a:cs typeface="Calibri" panose="020F0502020204030204" pitchFamily="34" charset="0"/>
              </a:rPr>
              <a:t>πορείτε</a:t>
            </a:r>
            <a:r>
              <a:rPr lang="el-GR" sz="2000" dirty="0">
                <a:latin typeface="Calibri" panose="020F0502020204030204" pitchFamily="34" charset="0"/>
                <a:cs typeface="Calibri" panose="020F0502020204030204" pitchFamily="34" charset="0"/>
              </a:rPr>
              <a:t> να επιλέξετε άλλη </a:t>
            </a:r>
            <a:r>
              <a:rPr lang="en-GB" sz="2000" dirty="0">
                <a:latin typeface="Calibri" panose="020F0502020204030204" pitchFamily="34" charset="0"/>
                <a:cs typeface="Calibri" panose="020F0502020204030204" pitchFamily="34" charset="0"/>
              </a:rPr>
              <a:t>   </a:t>
            </a:r>
          </a:p>
          <a:p>
            <a:pPr>
              <a:tabLst>
                <a:tab pos="357188" algn="l"/>
              </a:tabLst>
            </a:pP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γλώσσα</a:t>
            </a:r>
          </a:p>
          <a:p>
            <a:endParaRPr lang="el-GR" sz="1500" dirty="0">
              <a:latin typeface="Calibri" panose="020F0502020204030204" pitchFamily="34" charset="0"/>
              <a:cs typeface="Calibri" panose="020F0502020204030204" pitchFamily="34" charset="0"/>
            </a:endParaRPr>
          </a:p>
          <a:p>
            <a:pPr>
              <a:tabLst>
                <a:tab pos="357188" algn="l"/>
              </a:tabLst>
            </a:pPr>
            <a:r>
              <a:rPr lang="el-GR" sz="2000" dirty="0">
                <a:latin typeface="Calibri" panose="020F0502020204030204" pitchFamily="34" charset="0"/>
                <a:cs typeface="Calibri" panose="020F0502020204030204" pitchFamily="34" charset="0"/>
              </a:rPr>
              <a:t>4.   Ειδοποιήσεις γενικού ενδιαφέροντος προς τους χρήστες</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1737159"/>
          </a:xfrm>
          <a:prstGeom prst="rect">
            <a:avLst/>
          </a:prstGeom>
        </p:spPr>
      </p:pic>
    </p:spTree>
    <p:extLst>
      <p:ext uri="{BB962C8B-B14F-4D97-AF65-F5344CB8AC3E}">
        <p14:creationId xmlns:p14="http://schemas.microsoft.com/office/powerpoint/2010/main" val="2087210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80731"/>
            <a:ext cx="8880921" cy="777295"/>
          </a:xfrm>
        </p:spPr>
        <p:txBody>
          <a:bodyPr>
            <a:noAutofit/>
          </a:bodyPr>
          <a:lstStyle/>
          <a:p>
            <a:r>
              <a:rPr lang="el-GR" sz="2500" dirty="0">
                <a:solidFill>
                  <a:srgbClr val="0070C0"/>
                </a:solidFill>
                <a:latin typeface="Century Gothic" panose="020B0502020202020204" pitchFamily="34" charset="0"/>
              </a:rPr>
              <a:t>ΑΡΧΙΚΗ ΣΕΛΙΔΑ </a:t>
            </a:r>
            <a:r>
              <a:rPr lang="en-US" sz="2500" dirty="0">
                <a:solidFill>
                  <a:srgbClr val="0070C0"/>
                </a:solidFill>
                <a:latin typeface="Century Gothic" panose="020B0502020202020204" pitchFamily="34" charset="0"/>
              </a:rPr>
              <a:t>EESCP</a:t>
            </a:r>
            <a:r>
              <a:rPr lang="el-GR" sz="2500" dirty="0">
                <a:solidFill>
                  <a:srgbClr val="0070C0"/>
                </a:solidFill>
                <a:latin typeface="Century Gothic" panose="020B0502020202020204" pitchFamily="34" charset="0"/>
              </a:rPr>
              <a:t> (2/2)</a:t>
            </a:r>
            <a:r>
              <a:rPr lang="en-US" sz="2500" dirty="0">
                <a:solidFill>
                  <a:srgbClr val="0070C0"/>
                </a:solidFill>
                <a:latin typeface="Century Gothic" panose="020B0502020202020204" pitchFamily="34" charset="0"/>
              </a:rPr>
              <a:t> – </a:t>
            </a:r>
            <a:r>
              <a:rPr lang="el-GR" sz="2500" dirty="0">
                <a:solidFill>
                  <a:srgbClr val="0070C0"/>
                </a:solidFill>
                <a:latin typeface="Century Gothic" panose="020B0502020202020204" pitchFamily="34" charset="0"/>
              </a:rPr>
              <a:t>ΚΥΡΙΩΣ</a:t>
            </a:r>
            <a:r>
              <a:rPr lang="en-US" sz="2500" dirty="0">
                <a:solidFill>
                  <a:srgbClr val="0070C0"/>
                </a:solidFill>
                <a:latin typeface="Century Gothic" panose="020B0502020202020204" pitchFamily="34" charset="0"/>
              </a:rPr>
              <a:t> </a:t>
            </a:r>
            <a:r>
              <a:rPr lang="el-GR" sz="2500" dirty="0">
                <a:solidFill>
                  <a:srgbClr val="0070C0"/>
                </a:solidFill>
                <a:latin typeface="Century Gothic" panose="020B0502020202020204" pitchFamily="34" charset="0"/>
              </a:rPr>
              <a:t>ΜΕΝΟΥ</a:t>
            </a:r>
            <a:endParaRPr lang="en-GB" sz="2500" dirty="0">
              <a:solidFill>
                <a:srgbClr val="0070C0"/>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88409" y="696564"/>
            <a:ext cx="6464598" cy="6032421"/>
          </a:xfrm>
          <a:prstGeom prst="rect">
            <a:avLst/>
          </a:prstGeom>
        </p:spPr>
        <p:txBody>
          <a:bodyPr wrap="square">
            <a:spAutoFit/>
          </a:bodyPr>
          <a:lstStyle/>
          <a:p>
            <a:pPr>
              <a:tabLst>
                <a:tab pos="358775" algn="l"/>
              </a:tabLst>
            </a:pPr>
            <a:r>
              <a:rPr lang="el-GR" b="1" dirty="0">
                <a:solidFill>
                  <a:schemeClr val="tx1">
                    <a:lumMod val="75000"/>
                    <a:lumOff val="25000"/>
                  </a:schemeClr>
                </a:solidFill>
                <a:latin typeface="Century Gothic" panose="020B0502020202020204" pitchFamily="34" charset="0"/>
              </a:rPr>
              <a:t>1.  </a:t>
            </a:r>
            <a:r>
              <a:rPr lang="en-GB" b="1" dirty="0">
                <a:solidFill>
                  <a:schemeClr val="tx1">
                    <a:lumMod val="75000"/>
                    <a:lumOff val="25000"/>
                  </a:schemeClr>
                </a:solidFill>
                <a:latin typeface="Century Gothic" panose="020B0502020202020204" pitchFamily="34" charset="0"/>
              </a:rPr>
              <a:t>“</a:t>
            </a:r>
            <a:r>
              <a:rPr lang="en-US" b="1" dirty="0">
                <a:solidFill>
                  <a:schemeClr val="tx1">
                    <a:lumMod val="75000"/>
                    <a:lumOff val="25000"/>
                  </a:schemeClr>
                </a:solidFill>
                <a:latin typeface="Calibri" panose="020F0502020204030204" pitchFamily="34" charset="0"/>
                <a:cs typeface="Calibri" panose="020F0502020204030204" pitchFamily="34" charset="0"/>
              </a:rPr>
              <a:t>HOME” : </a:t>
            </a:r>
            <a:r>
              <a:rPr lang="el-GR" dirty="0">
                <a:solidFill>
                  <a:schemeClr val="tx1">
                    <a:lumMod val="75000"/>
                    <a:lumOff val="25000"/>
                  </a:schemeClr>
                </a:solidFill>
                <a:latin typeface="Calibri" panose="020F0502020204030204" pitchFamily="34" charset="0"/>
                <a:cs typeface="Calibri" panose="020F0502020204030204" pitchFamily="34" charset="0"/>
              </a:rPr>
              <a:t>Επιστροφή στην αρχική σελίδα</a:t>
            </a:r>
          </a:p>
          <a:p>
            <a:endParaRPr lang="el-GR" sz="600" b="1"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b="1" dirty="0">
                <a:solidFill>
                  <a:schemeClr val="tx1">
                    <a:lumMod val="75000"/>
                    <a:lumOff val="25000"/>
                  </a:schemeClr>
                </a:solidFill>
                <a:latin typeface="Calibri" panose="020F0502020204030204" pitchFamily="34" charset="0"/>
                <a:cs typeface="Calibri" panose="020F0502020204030204" pitchFamily="34" charset="0"/>
              </a:rPr>
              <a:t>2.   </a:t>
            </a:r>
            <a:r>
              <a:rPr lang="en-US" b="1" dirty="0">
                <a:solidFill>
                  <a:schemeClr val="tx1">
                    <a:lumMod val="75000"/>
                    <a:lumOff val="25000"/>
                  </a:schemeClr>
                </a:solidFill>
                <a:latin typeface="Calibri" panose="020F0502020204030204" pitchFamily="34" charset="0"/>
                <a:cs typeface="Calibri" panose="020F0502020204030204" pitchFamily="34" charset="0"/>
              </a:rPr>
              <a:t>“ORGANISATIONS”:</a:t>
            </a:r>
          </a:p>
          <a:p>
            <a:pPr marL="342900" indent="-342900">
              <a:buFont typeface="Wingdings" panose="05000000000000000000" pitchFamily="2" charset="2"/>
              <a:buChar char="§"/>
            </a:pPr>
            <a:r>
              <a:rPr lang="el-GR" u="sng" dirty="0">
                <a:solidFill>
                  <a:schemeClr val="tx1">
                    <a:lumMod val="75000"/>
                    <a:lumOff val="25000"/>
                  </a:schemeClr>
                </a:solidFill>
                <a:latin typeface="Calibri" panose="020F0502020204030204" pitchFamily="34" charset="0"/>
                <a:cs typeface="Calibri" panose="020F0502020204030204" pitchFamily="34" charset="0"/>
                <a:hlinkClick r:id="rId2"/>
              </a:rPr>
              <a:t>Αναζήτηση οργανισμών που είναι κάτοχοι OID</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hlinkClick r:id="rId3"/>
              </a:rPr>
              <a:t>Εγγραφή νέων οργανισμών </a:t>
            </a:r>
            <a:r>
              <a:rPr lang="el-GR" dirty="0">
                <a:solidFill>
                  <a:schemeClr val="tx1">
                    <a:lumMod val="75000"/>
                    <a:lumOff val="25000"/>
                  </a:schemeClr>
                </a:solidFill>
                <a:latin typeface="Calibri" panose="020F0502020204030204" pitchFamily="34" charset="0"/>
                <a:cs typeface="Calibri" panose="020F0502020204030204" pitchFamily="34" charset="0"/>
              </a:rPr>
              <a:t> </a:t>
            </a: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dirty="0">
                <a:solidFill>
                  <a:srgbClr val="FF0000"/>
                </a:solidFill>
                <a:latin typeface="Calibri" panose="020F0502020204030204" pitchFamily="34" charset="0"/>
                <a:cs typeface="Calibri" panose="020F0502020204030204" pitchFamily="34" charset="0"/>
              </a:rPr>
              <a:t>Λίστα οργανισμών συνδεδεμένων με τον χρήστη</a:t>
            </a:r>
          </a:p>
          <a:p>
            <a:endParaRPr lang="en-GB" sz="600" dirty="0">
              <a:solidFill>
                <a:srgbClr val="FF0000"/>
              </a:solidFill>
              <a:latin typeface="Calibri" panose="020F0502020204030204" pitchFamily="34" charset="0"/>
              <a:cs typeface="Calibri" panose="020F0502020204030204" pitchFamily="34" charset="0"/>
            </a:endParaRPr>
          </a:p>
          <a:p>
            <a:pPr marL="358775" indent="-358775">
              <a:buAutoNum type="arabicPeriod" startAt="3"/>
            </a:pPr>
            <a:r>
              <a:rPr lang="en-US" b="1" dirty="0">
                <a:solidFill>
                  <a:schemeClr val="tx1">
                    <a:lumMod val="75000"/>
                    <a:lumOff val="25000"/>
                  </a:schemeClr>
                </a:solidFill>
                <a:latin typeface="Calibri" panose="020F0502020204030204" pitchFamily="34" charset="0"/>
                <a:cs typeface="Calibri" panose="020F0502020204030204" pitchFamily="34" charset="0"/>
              </a:rPr>
              <a:t>“OPPORTUNITIES”: </a:t>
            </a: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στις διαθέσιμες αιτήσεις του Προγράμματος</a:t>
            </a:r>
          </a:p>
          <a:p>
            <a:endParaRPr lang="en-US" sz="600" b="1"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n-US" b="1" dirty="0">
                <a:solidFill>
                  <a:schemeClr val="tx1">
                    <a:lumMod val="75000"/>
                    <a:lumOff val="25000"/>
                  </a:schemeClr>
                </a:solidFill>
                <a:latin typeface="Calibri" panose="020F0502020204030204" pitchFamily="34" charset="0"/>
                <a:cs typeface="Calibri" panose="020F0502020204030204" pitchFamily="34" charset="0"/>
              </a:rPr>
              <a:t>4.   “APPLICATIONS”:</a:t>
            </a:r>
            <a:r>
              <a:rPr lang="el-GR" b="1" dirty="0">
                <a:solidFill>
                  <a:schemeClr val="tx1">
                    <a:lumMod val="75000"/>
                    <a:lumOff val="25000"/>
                  </a:schemeClr>
                </a:solidFill>
                <a:latin typeface="Calibri" panose="020F0502020204030204" pitchFamily="34" charset="0"/>
                <a:cs typeface="Calibri" panose="020F0502020204030204" pitchFamily="34" charset="0"/>
              </a:rPr>
              <a:t> </a:t>
            </a:r>
            <a:endParaRPr lang="en-GB"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dirty="0">
                <a:solidFill>
                  <a:schemeClr val="tx1">
                    <a:lumMod val="75000"/>
                    <a:lumOff val="25000"/>
                  </a:schemeClr>
                </a:solidFill>
                <a:latin typeface="Calibri" panose="020F0502020204030204" pitchFamily="34" charset="0"/>
                <a:cs typeface="Calibri" panose="020F0502020204030204" pitchFamily="34" charset="0"/>
              </a:rPr>
              <a:t>Διαχείριση αιτήσεων σε </a:t>
            </a:r>
            <a:r>
              <a:rPr lang="en-US" dirty="0">
                <a:solidFill>
                  <a:schemeClr val="tx1">
                    <a:lumMod val="75000"/>
                    <a:lumOff val="25000"/>
                  </a:schemeClr>
                </a:solidFill>
                <a:latin typeface="Calibri" panose="020F0502020204030204" pitchFamily="34" charset="0"/>
                <a:cs typeface="Calibri" panose="020F0502020204030204" pitchFamily="34" charset="0"/>
              </a:rPr>
              <a:t>status “draft”/“submitted”</a:t>
            </a:r>
          </a:p>
          <a:p>
            <a:pPr marL="342900" indent="-342900">
              <a:buFont typeface="Wingdings" panose="05000000000000000000" pitchFamily="2" charset="2"/>
              <a:buChar char="§"/>
              <a:tabLst>
                <a:tab pos="358775" algn="l"/>
              </a:tabLst>
            </a:pPr>
            <a:r>
              <a:rPr lang="el-GR" dirty="0">
                <a:solidFill>
                  <a:schemeClr val="tx1">
                    <a:lumMod val="75000"/>
                    <a:lumOff val="25000"/>
                  </a:schemeClr>
                </a:solidFill>
                <a:latin typeface="Calibri" panose="020F0502020204030204" pitchFamily="34" charset="0"/>
                <a:cs typeface="Calibri" panose="020F0502020204030204" pitchFamily="34" charset="0"/>
                <a:hlinkClick r:id="rId4"/>
              </a:rPr>
              <a:t>Διαχείριση ατόμων επαφής του χρήστη</a:t>
            </a:r>
            <a:r>
              <a:rPr lang="el-GR" dirty="0">
                <a:solidFill>
                  <a:schemeClr val="tx1">
                    <a:lumMod val="75000"/>
                    <a:lumOff val="25000"/>
                  </a:schemeClr>
                </a:solidFill>
                <a:latin typeface="Calibri" panose="020F0502020204030204" pitchFamily="34" charset="0"/>
                <a:cs typeface="Calibri" panose="020F0502020204030204" pitchFamily="34" charset="0"/>
              </a:rPr>
              <a:t> </a:t>
            </a:r>
          </a:p>
          <a:p>
            <a:pPr>
              <a:tabLst>
                <a:tab pos="358775" algn="l"/>
              </a:tabLst>
            </a:pPr>
            <a:endParaRPr lang="en-GB" sz="600"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n-US" b="1" dirty="0">
                <a:solidFill>
                  <a:schemeClr val="tx1">
                    <a:lumMod val="75000"/>
                    <a:lumOff val="25000"/>
                  </a:schemeClr>
                </a:solidFill>
                <a:latin typeface="Calibri" panose="020F0502020204030204" pitchFamily="34" charset="0"/>
                <a:cs typeface="Calibri" panose="020F0502020204030204" pitchFamily="34" charset="0"/>
              </a:rPr>
              <a:t>5.   “PROJECTS”:</a:t>
            </a:r>
            <a:r>
              <a:rPr lang="el-GR" b="1" dirty="0">
                <a:solidFill>
                  <a:schemeClr val="tx1">
                    <a:lumMod val="75000"/>
                    <a:lumOff val="25000"/>
                  </a:schemeClr>
                </a:solidFill>
                <a:latin typeface="Calibri" panose="020F0502020204030204" pitchFamily="34" charset="0"/>
                <a:cs typeface="Calibri" panose="020F0502020204030204" pitchFamily="34" charset="0"/>
              </a:rPr>
              <a:t> </a:t>
            </a:r>
            <a:endParaRPr lang="en-GB"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στην Πλατφόρμα Διάδοσης Αποτελεσμάτων Σχεδίων (</a:t>
            </a:r>
            <a:r>
              <a:rPr lang="en-GB" dirty="0">
                <a:solidFill>
                  <a:schemeClr val="tx1">
                    <a:lumMod val="75000"/>
                    <a:lumOff val="25000"/>
                  </a:schemeClr>
                </a:solidFill>
                <a:latin typeface="Calibri" panose="020F0502020204030204" pitchFamily="34" charset="0"/>
                <a:cs typeface="Calibri" panose="020F0502020204030204" pitchFamily="34" charset="0"/>
              </a:rPr>
              <a:t>Erasmus+ Project Results Platform)</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dirty="0">
                <a:solidFill>
                  <a:schemeClr val="tx1">
                    <a:lumMod val="75000"/>
                    <a:lumOff val="25000"/>
                  </a:schemeClr>
                </a:solidFill>
                <a:latin typeface="Calibri" panose="020F0502020204030204" pitchFamily="34" charset="0"/>
                <a:cs typeface="Calibri" panose="020F0502020204030204" pitchFamily="34" charset="0"/>
              </a:rPr>
              <a:t>Διαχείριση εγκεκριμένων σχεδίων </a:t>
            </a:r>
          </a:p>
          <a:p>
            <a:pPr>
              <a:tabLst>
                <a:tab pos="358775" algn="l"/>
              </a:tabLst>
            </a:pPr>
            <a:endParaRPr lang="en-GB" sz="600"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b="1" dirty="0">
                <a:solidFill>
                  <a:schemeClr val="tx1">
                    <a:lumMod val="75000"/>
                    <a:lumOff val="25000"/>
                  </a:schemeClr>
                </a:solidFill>
                <a:latin typeface="Calibri" panose="020F0502020204030204" pitchFamily="34" charset="0"/>
                <a:cs typeface="Calibri" panose="020F0502020204030204" pitchFamily="34" charset="0"/>
              </a:rPr>
              <a:t>6.   </a:t>
            </a:r>
            <a:r>
              <a:rPr lang="en-US" b="1" dirty="0">
                <a:solidFill>
                  <a:schemeClr val="tx1">
                    <a:lumMod val="75000"/>
                    <a:lumOff val="25000"/>
                  </a:schemeClr>
                </a:solidFill>
                <a:latin typeface="Calibri" panose="020F0502020204030204" pitchFamily="34" charset="0"/>
                <a:cs typeface="Calibri" panose="020F0502020204030204" pitchFamily="34" charset="0"/>
              </a:rPr>
              <a:t>“SUPPORT”:</a:t>
            </a:r>
            <a:r>
              <a:rPr lang="el-GR" b="1" dirty="0">
                <a:solidFill>
                  <a:schemeClr val="tx1">
                    <a:lumMod val="75000"/>
                    <a:lumOff val="25000"/>
                  </a:schemeClr>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tabLst>
                <a:tab pos="358775" algn="l"/>
              </a:tabLst>
            </a:pPr>
            <a:r>
              <a:rPr lang="el-GR" dirty="0">
                <a:solidFill>
                  <a:schemeClr val="tx1">
                    <a:lumMod val="75000"/>
                    <a:lumOff val="25000"/>
                  </a:schemeClr>
                </a:solidFill>
                <a:latin typeface="Calibri" panose="020F0502020204030204" pitchFamily="34" charset="0"/>
                <a:cs typeface="Calibri" panose="020F0502020204030204" pitchFamily="34" charset="0"/>
              </a:rPr>
              <a:t> Πρόσβαση στους Οδηγούς για </a:t>
            </a:r>
            <a:r>
              <a:rPr lang="el-GR" dirty="0" err="1">
                <a:solidFill>
                  <a:schemeClr val="tx1">
                    <a:lumMod val="75000"/>
                    <a:lumOff val="25000"/>
                  </a:schemeClr>
                </a:solidFill>
                <a:latin typeface="Calibri" panose="020F0502020204030204" pitchFamily="34" charset="0"/>
                <a:cs typeface="Calibri" panose="020F0502020204030204" pitchFamily="34" charset="0"/>
              </a:rPr>
              <a:t>Αιτητές</a:t>
            </a:r>
            <a:r>
              <a:rPr lang="el-GR" dirty="0">
                <a:solidFill>
                  <a:schemeClr val="tx1">
                    <a:lumMod val="75000"/>
                    <a:lumOff val="25000"/>
                  </a:schemeClr>
                </a:solidFill>
                <a:latin typeface="Calibri" panose="020F0502020204030204" pitchFamily="34" charset="0"/>
                <a:cs typeface="Calibri" panose="020F0502020204030204" pitchFamily="34" charset="0"/>
              </a:rPr>
              <a:t> και Δικαιούχους</a:t>
            </a:r>
          </a:p>
          <a:p>
            <a:pPr marL="358775" indent="-358775">
              <a:buFont typeface="Wingdings" panose="05000000000000000000" pitchFamily="2" charset="2"/>
              <a:buChar char="§"/>
              <a:tabLst>
                <a:tab pos="358775" algn="l"/>
              </a:tabLst>
            </a:pPr>
            <a:r>
              <a:rPr lang="el-GR" dirty="0">
                <a:solidFill>
                  <a:schemeClr val="tx1">
                    <a:lumMod val="75000"/>
                    <a:lumOff val="25000"/>
                  </a:schemeClr>
                </a:solidFill>
                <a:latin typeface="Calibri" panose="020F0502020204030204" pitchFamily="34" charset="0"/>
                <a:cs typeface="Calibri" panose="020F0502020204030204" pitchFamily="34" charset="0"/>
              </a:rPr>
              <a:t>Στοιχεία επικοινωνίας ΕΕ και Εθνικών Υπηρεσιών</a:t>
            </a:r>
          </a:p>
          <a:p>
            <a:pPr>
              <a:tabLst>
                <a:tab pos="358775" algn="l"/>
              </a:tabLst>
            </a:pPr>
            <a:endParaRPr lang="en-US" sz="600"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b="1" dirty="0">
                <a:solidFill>
                  <a:schemeClr val="tx1">
                    <a:lumMod val="75000"/>
                    <a:lumOff val="25000"/>
                  </a:schemeClr>
                </a:solidFill>
                <a:latin typeface="Calibri" panose="020F0502020204030204" pitchFamily="34" charset="0"/>
                <a:cs typeface="Calibri" panose="020F0502020204030204" pitchFamily="34" charset="0"/>
              </a:rPr>
              <a:t>7.   </a:t>
            </a:r>
            <a:r>
              <a:rPr lang="en-US" b="1" dirty="0">
                <a:solidFill>
                  <a:schemeClr val="tx1">
                    <a:lumMod val="75000"/>
                    <a:lumOff val="25000"/>
                  </a:schemeClr>
                </a:solidFill>
                <a:latin typeface="Calibri" panose="020F0502020204030204" pitchFamily="34" charset="0"/>
                <a:cs typeface="Calibri" panose="020F0502020204030204" pitchFamily="34" charset="0"/>
              </a:rPr>
              <a:t>“RESOURCES”:</a:t>
            </a:r>
            <a:r>
              <a:rPr lang="el-GR" b="1" dirty="0">
                <a:solidFill>
                  <a:schemeClr val="tx1">
                    <a:lumMod val="75000"/>
                    <a:lumOff val="25000"/>
                  </a:schemeClr>
                </a:solidFill>
                <a:latin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σε επιπλέον, χρήσιμες πηγές</a:t>
            </a:r>
          </a:p>
          <a:p>
            <a:endParaRPr lang="en-GB" sz="2000" dirty="0">
              <a:latin typeface="Century Gothic" panose="020B0502020202020204" pitchFamily="34" charset="0"/>
            </a:endParaRPr>
          </a:p>
        </p:txBody>
      </p:sp>
      <p:grpSp>
        <p:nvGrpSpPr>
          <p:cNvPr id="36" name="Group 35"/>
          <p:cNvGrpSpPr/>
          <p:nvPr/>
        </p:nvGrpSpPr>
        <p:grpSpPr>
          <a:xfrm>
            <a:off x="6363892" y="969656"/>
            <a:ext cx="2780108" cy="5511429"/>
            <a:chOff x="6664780" y="604388"/>
            <a:chExt cx="2487528" cy="5511429"/>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780" y="604388"/>
              <a:ext cx="2487528" cy="5511429"/>
            </a:xfrm>
            <a:prstGeom prst="rect">
              <a:avLst/>
            </a:prstGeom>
          </p:spPr>
        </p:pic>
        <p:grpSp>
          <p:nvGrpSpPr>
            <p:cNvPr id="13" name="Group 12"/>
            <p:cNvGrpSpPr/>
            <p:nvPr/>
          </p:nvGrpSpPr>
          <p:grpSpPr>
            <a:xfrm>
              <a:off x="7891123" y="2439938"/>
              <a:ext cx="419960" cy="369332"/>
              <a:chOff x="7891123" y="2439938"/>
              <a:chExt cx="419960" cy="369332"/>
            </a:xfrm>
          </p:grpSpPr>
          <p:sp>
            <p:nvSpPr>
              <p:cNvPr id="10" name="Teardrop 9"/>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4" name="Group 13"/>
            <p:cNvGrpSpPr/>
            <p:nvPr/>
          </p:nvGrpSpPr>
          <p:grpSpPr>
            <a:xfrm>
              <a:off x="8604448" y="2900403"/>
              <a:ext cx="419960" cy="369332"/>
              <a:chOff x="7891123" y="2439938"/>
              <a:chExt cx="419960" cy="369332"/>
            </a:xfrm>
          </p:grpSpPr>
          <p:sp>
            <p:nvSpPr>
              <p:cNvPr id="15" name="Teardrop 1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7" name="Group 16"/>
            <p:cNvGrpSpPr/>
            <p:nvPr/>
          </p:nvGrpSpPr>
          <p:grpSpPr>
            <a:xfrm>
              <a:off x="8546868" y="3395979"/>
              <a:ext cx="419960" cy="369332"/>
              <a:chOff x="7891123" y="2439938"/>
              <a:chExt cx="419960" cy="369332"/>
            </a:xfrm>
          </p:grpSpPr>
          <p:sp>
            <p:nvSpPr>
              <p:cNvPr id="18" name="Teardrop 1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1" name="Group 20"/>
            <p:cNvGrpSpPr/>
            <p:nvPr/>
          </p:nvGrpSpPr>
          <p:grpSpPr>
            <a:xfrm>
              <a:off x="8584257" y="3824178"/>
              <a:ext cx="419960" cy="369332"/>
              <a:chOff x="7891123" y="2439938"/>
              <a:chExt cx="419960" cy="369332"/>
            </a:xfrm>
          </p:grpSpPr>
          <p:sp>
            <p:nvSpPr>
              <p:cNvPr id="22" name="Teardrop 21"/>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grpSp>
          <p:nvGrpSpPr>
            <p:cNvPr id="24" name="Group 23"/>
            <p:cNvGrpSpPr/>
            <p:nvPr/>
          </p:nvGrpSpPr>
          <p:grpSpPr>
            <a:xfrm>
              <a:off x="8221877" y="4275345"/>
              <a:ext cx="419960" cy="369332"/>
              <a:chOff x="7891123" y="2439938"/>
              <a:chExt cx="419960" cy="369332"/>
            </a:xfrm>
          </p:grpSpPr>
          <p:sp>
            <p:nvSpPr>
              <p:cNvPr id="25" name="Teardrop 2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5</a:t>
                </a:r>
                <a:endParaRPr lang="en-US" b="1" dirty="0">
                  <a:solidFill>
                    <a:srgbClr val="FFC000"/>
                  </a:solidFill>
                </a:endParaRPr>
              </a:p>
            </p:txBody>
          </p:sp>
        </p:grpSp>
        <p:grpSp>
          <p:nvGrpSpPr>
            <p:cNvPr id="27" name="Group 26"/>
            <p:cNvGrpSpPr/>
            <p:nvPr/>
          </p:nvGrpSpPr>
          <p:grpSpPr>
            <a:xfrm>
              <a:off x="8135722" y="4797077"/>
              <a:ext cx="419960" cy="369332"/>
              <a:chOff x="7891123" y="2439938"/>
              <a:chExt cx="419960" cy="369332"/>
            </a:xfrm>
          </p:grpSpPr>
          <p:sp>
            <p:nvSpPr>
              <p:cNvPr id="28" name="Teardrop 2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6</a:t>
                </a:r>
                <a:endParaRPr lang="en-US" b="1" dirty="0">
                  <a:solidFill>
                    <a:srgbClr val="FFC000"/>
                  </a:solidFill>
                </a:endParaRPr>
              </a:p>
            </p:txBody>
          </p:sp>
        </p:grpSp>
        <p:grpSp>
          <p:nvGrpSpPr>
            <p:cNvPr id="30" name="Group 29"/>
            <p:cNvGrpSpPr/>
            <p:nvPr/>
          </p:nvGrpSpPr>
          <p:grpSpPr>
            <a:xfrm>
              <a:off x="8365893" y="5269035"/>
              <a:ext cx="419960" cy="369332"/>
              <a:chOff x="7891123" y="2439938"/>
              <a:chExt cx="419960" cy="369332"/>
            </a:xfrm>
          </p:grpSpPr>
          <p:sp>
            <p:nvSpPr>
              <p:cNvPr id="31" name="Teardrop 30"/>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7</a:t>
                </a:r>
                <a:endParaRPr lang="en-US" b="1" dirty="0">
                  <a:solidFill>
                    <a:srgbClr val="FFC000"/>
                  </a:solidFill>
                </a:endParaRPr>
              </a:p>
            </p:txBody>
          </p:sp>
        </p:grpSp>
        <p:grpSp>
          <p:nvGrpSpPr>
            <p:cNvPr id="33" name="Group 32"/>
            <p:cNvGrpSpPr/>
            <p:nvPr/>
          </p:nvGrpSpPr>
          <p:grpSpPr>
            <a:xfrm>
              <a:off x="8041183" y="5717651"/>
              <a:ext cx="419960" cy="369332"/>
              <a:chOff x="7891123" y="2439938"/>
              <a:chExt cx="419960" cy="369332"/>
            </a:xfrm>
          </p:grpSpPr>
          <p:sp>
            <p:nvSpPr>
              <p:cNvPr id="34" name="Teardrop 33"/>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34"/>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8</a:t>
                </a:r>
                <a:endParaRPr lang="en-US" b="1" dirty="0">
                  <a:solidFill>
                    <a:srgbClr val="FFC000"/>
                  </a:solidFill>
                </a:endParaRPr>
              </a:p>
            </p:txBody>
          </p:sp>
        </p:grpSp>
      </p:grpSp>
    </p:spTree>
    <p:extLst>
      <p:ext uri="{BB962C8B-B14F-4D97-AF65-F5344CB8AC3E}">
        <p14:creationId xmlns:p14="http://schemas.microsoft.com/office/powerpoint/2010/main" val="1715745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980" y="30316"/>
            <a:ext cx="8229600" cy="706090"/>
          </a:xfrm>
        </p:spPr>
        <p:txBody>
          <a:bodyPr>
            <a:normAutofit/>
          </a:bodyPr>
          <a:lstStyle/>
          <a:p>
            <a:r>
              <a:rPr lang="el-GR" sz="2500" dirty="0">
                <a:solidFill>
                  <a:srgbClr val="0070C0"/>
                </a:solidFill>
                <a:latin typeface="Century Gothic" panose="020B0502020202020204" pitchFamily="34" charset="0"/>
              </a:rPr>
              <a:t>ΠΡΟΣΒΑΣΗ ΣΤΗΝ ΠΛΑΤΦΟΡΜΑ </a:t>
            </a:r>
            <a:r>
              <a:rPr lang="en-US" sz="2500" dirty="0">
                <a:solidFill>
                  <a:srgbClr val="0070C0"/>
                </a:solidFill>
                <a:latin typeface="Century Gothic" panose="020B0502020202020204" pitchFamily="34" charset="0"/>
              </a:rPr>
              <a:t>EESCP</a:t>
            </a:r>
            <a:r>
              <a:rPr lang="en-GB" sz="2500" dirty="0">
                <a:solidFill>
                  <a:srgbClr val="0070C0"/>
                </a:solidFill>
                <a:latin typeface="Century Gothic" panose="020B0502020202020204" pitchFamily="34" charset="0"/>
              </a:rPr>
              <a:t> </a:t>
            </a:r>
          </a:p>
        </p:txBody>
      </p:sp>
      <p:sp>
        <p:nvSpPr>
          <p:cNvPr id="8" name="Content Placeholder 7"/>
          <p:cNvSpPr>
            <a:spLocks noGrp="1"/>
          </p:cNvSpPr>
          <p:nvPr>
            <p:ph idx="1"/>
          </p:nvPr>
        </p:nvSpPr>
        <p:spPr>
          <a:xfrm>
            <a:off x="35496" y="764704"/>
            <a:ext cx="8661467" cy="1137258"/>
          </a:xfrm>
        </p:spPr>
        <p:txBody>
          <a:bodyPr>
            <a:normAutofit/>
          </a:bodyPr>
          <a:lstStyle/>
          <a:p>
            <a:pPr marL="457200" indent="-457200">
              <a:buFont typeface="+mj-lt"/>
              <a:buAutoNum type="arabicPeriod"/>
            </a:pPr>
            <a:r>
              <a:rPr lang="el-GR" sz="1800" dirty="0"/>
              <a:t>Εγγραφή ή Σύνδεση</a:t>
            </a:r>
            <a:endParaRPr lang="en-GB" sz="1800" dirty="0"/>
          </a:p>
          <a:p>
            <a:pPr marL="457200" indent="-457200">
              <a:buFont typeface="+mj-lt"/>
              <a:buAutoNum type="arabicPeriod"/>
            </a:pPr>
            <a:r>
              <a:rPr lang="el-GR" sz="1800" dirty="0"/>
              <a:t>Καταχώρηση των στοιχείων του </a:t>
            </a:r>
            <a:r>
              <a:rPr lang="en-GB" sz="1800" dirty="0"/>
              <a:t>EU Login Account</a:t>
            </a:r>
          </a:p>
          <a:p>
            <a:pPr marL="457200" indent="-457200">
              <a:buFont typeface="+mj-lt"/>
              <a:buAutoNum type="arabicPeriod"/>
            </a:pPr>
            <a:r>
              <a:rPr lang="el-GR" sz="1800" dirty="0"/>
              <a:t>Μήνυμα καλωσορίσματος με το όνομα χρήστη</a:t>
            </a:r>
            <a:endParaRPr lang="en-GB"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2" name="Picture 1"/>
          <p:cNvPicPr>
            <a:picLocks noChangeAspect="1"/>
          </p:cNvPicPr>
          <p:nvPr/>
        </p:nvPicPr>
        <p:blipFill>
          <a:blip r:embed="rId5"/>
          <a:stretch>
            <a:fillRect/>
          </a:stretch>
        </p:blipFill>
        <p:spPr>
          <a:xfrm>
            <a:off x="6331074" y="5509949"/>
            <a:ext cx="2809875" cy="895350"/>
          </a:xfrm>
          <a:prstGeom prst="rect">
            <a:avLst/>
          </a:prstGeom>
        </p:spPr>
      </p:pic>
    </p:spTree>
    <p:extLst>
      <p:ext uri="{BB962C8B-B14F-4D97-AF65-F5344CB8AC3E}">
        <p14:creationId xmlns:p14="http://schemas.microsoft.com/office/powerpoint/2010/main" val="2432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980" y="30316"/>
            <a:ext cx="8229600" cy="706090"/>
          </a:xfrm>
        </p:spPr>
        <p:txBody>
          <a:bodyPr>
            <a:normAutofit/>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OPPORTUNITIES</a:t>
            </a:r>
            <a:r>
              <a:rPr lang="el-GR" sz="2500" dirty="0">
                <a:solidFill>
                  <a:srgbClr val="0070C0"/>
                </a:solidFill>
                <a:latin typeface="Century Gothic" panose="020B0502020202020204" pitchFamily="34" charset="0"/>
              </a:rPr>
              <a:t> (1/3)</a:t>
            </a:r>
            <a:endParaRPr lang="en-GB" sz="2500" dirty="0">
              <a:solidFill>
                <a:srgbClr val="0070C0"/>
              </a:solidFill>
              <a:latin typeface="Century Gothic" panose="020B0502020202020204" pitchFamily="34" charset="0"/>
            </a:endParaRPr>
          </a:p>
        </p:txBody>
      </p:sp>
      <p:pic>
        <p:nvPicPr>
          <p:cNvPr id="1026" name="Picture 2" descr="Opportunitie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30260"/>
            <a:ext cx="6570456" cy="4215534"/>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7"/>
          <p:cNvSpPr>
            <a:spLocks noGrp="1"/>
          </p:cNvSpPr>
          <p:nvPr>
            <p:ph idx="1"/>
          </p:nvPr>
        </p:nvSpPr>
        <p:spPr>
          <a:xfrm>
            <a:off x="414888" y="908720"/>
            <a:ext cx="8661467" cy="1137258"/>
          </a:xfrm>
        </p:spPr>
        <p:txBody>
          <a:bodyPr>
            <a:normAutofit/>
          </a:bodyPr>
          <a:lstStyle/>
          <a:p>
            <a:pPr marL="457200" indent="-457200">
              <a:buFont typeface="+mj-lt"/>
              <a:buAutoNum type="arabicPeriod"/>
            </a:pPr>
            <a:r>
              <a:rPr lang="el-GR" sz="1800" dirty="0"/>
              <a:t>Επιλέγετε από το κυρίως μενού </a:t>
            </a:r>
            <a:r>
              <a:rPr lang="en-GB" sz="1800" dirty="0"/>
              <a:t>“Opportunities”</a:t>
            </a:r>
          </a:p>
          <a:p>
            <a:pPr marL="457200" indent="-457200">
              <a:buFont typeface="+mj-lt"/>
              <a:buAutoNum type="arabicPeriod"/>
            </a:pPr>
            <a:r>
              <a:rPr lang="el-GR" sz="1800" dirty="0"/>
              <a:t>Επιλέγετε το Πρόγραμμα που σας ενδιαφέρει</a:t>
            </a:r>
            <a:endParaRPr lang="en-GB" sz="1800" dirty="0"/>
          </a:p>
        </p:txBody>
      </p:sp>
    </p:spTree>
    <p:extLst>
      <p:ext uri="{BB962C8B-B14F-4D97-AF65-F5344CB8AC3E}">
        <p14:creationId xmlns:p14="http://schemas.microsoft.com/office/powerpoint/2010/main" val="128497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971600" y="128850"/>
            <a:ext cx="75608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Δομή του Προγράμματος</a:t>
            </a:r>
            <a:endParaRPr lang="en-US" sz="3200" b="1" dirty="0">
              <a:solidFill>
                <a:srgbClr val="0070C0"/>
              </a:solidFill>
              <a:latin typeface="Century Gothic" panose="020B0502020202020204" pitchFamily="34" charset="0"/>
              <a:ea typeface="+mj-ea"/>
              <a:cs typeface="+mj-cs"/>
            </a:endParaRPr>
          </a:p>
        </p:txBody>
      </p:sp>
      <p:sp>
        <p:nvSpPr>
          <p:cNvPr id="2" name="Oval 1"/>
          <p:cNvSpPr/>
          <p:nvPr/>
        </p:nvSpPr>
        <p:spPr>
          <a:xfrm>
            <a:off x="251519" y="1028700"/>
            <a:ext cx="2316113" cy="1123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t>Βασική Δράση 1 – Μαθησιακή Κινητικότητα Ατόμων</a:t>
            </a:r>
            <a:endParaRPr lang="en-GB" sz="1500" dirty="0"/>
          </a:p>
        </p:txBody>
      </p:sp>
      <p:sp>
        <p:nvSpPr>
          <p:cNvPr id="4" name="TextBox 3"/>
          <p:cNvSpPr txBox="1"/>
          <p:nvPr/>
        </p:nvSpPr>
        <p:spPr>
          <a:xfrm>
            <a:off x="2820219" y="1076536"/>
            <a:ext cx="6120680" cy="1169551"/>
          </a:xfrm>
          <a:prstGeom prst="rect">
            <a:avLst/>
          </a:prstGeom>
          <a:noFill/>
        </p:spPr>
        <p:txBody>
          <a:bodyPr wrap="square" rtlCol="0">
            <a:spAutoFit/>
          </a:bodyPr>
          <a:lstStyle/>
          <a:p>
            <a:pPr marL="285750" indent="-285750">
              <a:buFont typeface="Wingdings" panose="05000000000000000000" pitchFamily="2" charset="2"/>
              <a:buChar char="§"/>
            </a:pPr>
            <a:r>
              <a:rPr lang="el-GR" sz="1400" u="sng" dirty="0"/>
              <a:t>Κινητικότητα ατόμων</a:t>
            </a:r>
            <a:r>
              <a:rPr lang="el-GR" sz="1400" dirty="0"/>
              <a:t> στους τομείς της Εκπαίδευσης, της Κατάρτισης και της Νεολαίας -  </a:t>
            </a:r>
            <a:r>
              <a:rPr lang="el-GR" sz="1400" u="sng" dirty="0"/>
              <a:t>Διαπιστεύσεις </a:t>
            </a:r>
            <a:r>
              <a:rPr lang="en-GB" sz="1400" u="sng" dirty="0"/>
              <a:t>Erasmus </a:t>
            </a:r>
            <a:r>
              <a:rPr lang="el-GR" sz="1400" dirty="0"/>
              <a:t>στους τομείς Επαγγελματικής Εκπαίδευσης και Κατάρτισης, Σχολικής Εκπαίδευσης, Εκπαίδευσης Ενηλίκων και Νεολαίας</a:t>
            </a:r>
          </a:p>
          <a:p>
            <a:pPr marL="285750" indent="-285750">
              <a:buFont typeface="Wingdings" panose="05000000000000000000" pitchFamily="2" charset="2"/>
              <a:buChar char="§"/>
            </a:pPr>
            <a:r>
              <a:rPr lang="el-GR" sz="1400" u="sng" dirty="0"/>
              <a:t>Δραστηριότητες Συμμετοχής Νέων</a:t>
            </a:r>
            <a:endParaRPr lang="en-GB" sz="1400" u="sng" dirty="0"/>
          </a:p>
        </p:txBody>
      </p:sp>
      <p:sp>
        <p:nvSpPr>
          <p:cNvPr id="6" name="Oval 5"/>
          <p:cNvSpPr/>
          <p:nvPr/>
        </p:nvSpPr>
        <p:spPr>
          <a:xfrm>
            <a:off x="179511" y="2420888"/>
            <a:ext cx="2460129" cy="117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t>Βασική Δράση 2 – Συνεργασία μεταξύ Οργανισμών και Ιδρυμάτων</a:t>
            </a:r>
            <a:endParaRPr lang="en-GB" sz="1500" dirty="0"/>
          </a:p>
        </p:txBody>
      </p:sp>
      <p:sp>
        <p:nvSpPr>
          <p:cNvPr id="7" name="TextBox 6"/>
          <p:cNvSpPr txBox="1"/>
          <p:nvPr/>
        </p:nvSpPr>
        <p:spPr>
          <a:xfrm>
            <a:off x="2812604" y="2529609"/>
            <a:ext cx="6120680" cy="954107"/>
          </a:xfrm>
          <a:prstGeom prst="rect">
            <a:avLst/>
          </a:prstGeom>
          <a:noFill/>
        </p:spPr>
        <p:txBody>
          <a:bodyPr wrap="square" rtlCol="0">
            <a:spAutoFit/>
          </a:bodyPr>
          <a:lstStyle/>
          <a:p>
            <a:pPr marL="285750" indent="-285750">
              <a:buFont typeface="Wingdings" panose="05000000000000000000" pitchFamily="2" charset="2"/>
              <a:buChar char="§"/>
            </a:pPr>
            <a:r>
              <a:rPr lang="el-GR" sz="1400" dirty="0">
                <a:solidFill>
                  <a:srgbClr val="FF0000"/>
                </a:solidFill>
              </a:rPr>
              <a:t>Συμπράξεις για </a:t>
            </a:r>
            <a:r>
              <a:rPr lang="el-GR" sz="1400" u="sng" dirty="0">
                <a:solidFill>
                  <a:srgbClr val="FF0000"/>
                </a:solidFill>
              </a:rPr>
              <a:t>Συνεργασία</a:t>
            </a:r>
            <a:endParaRPr lang="el-GR" sz="1400" dirty="0">
              <a:solidFill>
                <a:srgbClr val="FF0000"/>
              </a:solidFill>
            </a:endParaRPr>
          </a:p>
          <a:p>
            <a:pPr marL="285750" indent="-285750">
              <a:buFont typeface="Wingdings" panose="05000000000000000000" pitchFamily="2" charset="2"/>
              <a:buChar char="§"/>
            </a:pPr>
            <a:r>
              <a:rPr lang="el-GR" sz="1400" dirty="0"/>
              <a:t>Συμπράξεις για </a:t>
            </a:r>
            <a:r>
              <a:rPr lang="el-GR" sz="1400" u="sng" dirty="0"/>
              <a:t>Αριστεία</a:t>
            </a:r>
          </a:p>
          <a:p>
            <a:pPr marL="285750" indent="-285750">
              <a:buFont typeface="Wingdings" panose="05000000000000000000" pitchFamily="2" charset="2"/>
              <a:buChar char="§"/>
            </a:pPr>
            <a:r>
              <a:rPr lang="el-GR" sz="1400" dirty="0"/>
              <a:t>Συμπράξεις για τη </a:t>
            </a:r>
            <a:r>
              <a:rPr lang="el-GR" sz="1400" u="sng" dirty="0"/>
              <a:t>στήριξη της Καινοτομίας</a:t>
            </a:r>
          </a:p>
          <a:p>
            <a:pPr marL="285750" indent="-285750">
              <a:buFont typeface="Wingdings" panose="05000000000000000000" pitchFamily="2" charset="2"/>
              <a:buChar char="§"/>
            </a:pPr>
            <a:r>
              <a:rPr lang="el-GR" sz="1400" u="sng" dirty="0"/>
              <a:t>Αθλητικές Διοργανώσεις </a:t>
            </a:r>
            <a:r>
              <a:rPr lang="el-GR" sz="1400" dirty="0"/>
              <a:t>Μη Κερδοσκοπικού Χαρακτήρα</a:t>
            </a:r>
            <a:endParaRPr lang="en-GB" sz="1400" dirty="0"/>
          </a:p>
        </p:txBody>
      </p:sp>
      <p:sp>
        <p:nvSpPr>
          <p:cNvPr id="8" name="Oval 7"/>
          <p:cNvSpPr/>
          <p:nvPr/>
        </p:nvSpPr>
        <p:spPr>
          <a:xfrm>
            <a:off x="179511" y="3811994"/>
            <a:ext cx="2460602" cy="1273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t>Βασική Δράση 3 – Στήριξη της Χάραξης Πολιτικής και της Συνεργασίας</a:t>
            </a:r>
            <a:endParaRPr lang="en-GB" sz="1500" dirty="0"/>
          </a:p>
        </p:txBody>
      </p:sp>
      <p:sp>
        <p:nvSpPr>
          <p:cNvPr id="9" name="TextBox 8"/>
          <p:cNvSpPr txBox="1"/>
          <p:nvPr/>
        </p:nvSpPr>
        <p:spPr>
          <a:xfrm>
            <a:off x="2812604" y="4230553"/>
            <a:ext cx="6120680" cy="307777"/>
          </a:xfrm>
          <a:prstGeom prst="rect">
            <a:avLst/>
          </a:prstGeom>
          <a:noFill/>
        </p:spPr>
        <p:txBody>
          <a:bodyPr wrap="square" rtlCol="0">
            <a:spAutoFit/>
          </a:bodyPr>
          <a:lstStyle/>
          <a:p>
            <a:pPr marL="285750" indent="-285750">
              <a:buFont typeface="Wingdings" panose="05000000000000000000" pitchFamily="2" charset="2"/>
              <a:buChar char="§"/>
            </a:pPr>
            <a:r>
              <a:rPr lang="el-GR" sz="1400" u="sng" dirty="0"/>
              <a:t>Ευρωπαϊκή Νεολαία Μαζί</a:t>
            </a:r>
            <a:endParaRPr lang="en-GB" sz="1400" u="sng" dirty="0"/>
          </a:p>
        </p:txBody>
      </p:sp>
      <p:sp>
        <p:nvSpPr>
          <p:cNvPr id="10" name="Oval 9"/>
          <p:cNvSpPr/>
          <p:nvPr/>
        </p:nvSpPr>
        <p:spPr>
          <a:xfrm>
            <a:off x="179511" y="5230894"/>
            <a:ext cx="2462462" cy="772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Jean Monnet</a:t>
            </a:r>
          </a:p>
        </p:txBody>
      </p:sp>
      <p:sp>
        <p:nvSpPr>
          <p:cNvPr id="11" name="Rectangle 10"/>
          <p:cNvSpPr/>
          <p:nvPr/>
        </p:nvSpPr>
        <p:spPr>
          <a:xfrm>
            <a:off x="2786311" y="4984880"/>
            <a:ext cx="4885159" cy="954107"/>
          </a:xfrm>
          <a:prstGeom prst="rect">
            <a:avLst/>
          </a:prstGeom>
        </p:spPr>
        <p:txBody>
          <a:bodyPr wrap="square">
            <a:spAutoFit/>
          </a:bodyPr>
          <a:lstStyle/>
          <a:p>
            <a:endParaRPr lang="en-GB" sz="1400" u="sng" dirty="0"/>
          </a:p>
          <a:p>
            <a:pPr marL="285750" indent="-285750">
              <a:buFont typeface="Wingdings" panose="05000000000000000000" pitchFamily="2" charset="2"/>
              <a:buChar char="§"/>
            </a:pPr>
            <a:r>
              <a:rPr lang="el-GR" sz="1400" dirty="0" err="1"/>
              <a:t>Jean</a:t>
            </a:r>
            <a:r>
              <a:rPr lang="el-GR" sz="1400" dirty="0"/>
              <a:t> </a:t>
            </a:r>
            <a:r>
              <a:rPr lang="el-GR" sz="1400" dirty="0" err="1"/>
              <a:t>Monnet</a:t>
            </a:r>
            <a:r>
              <a:rPr lang="el-GR" sz="1400" dirty="0"/>
              <a:t> στον τομέα της </a:t>
            </a:r>
            <a:r>
              <a:rPr lang="el-GR" sz="1400" u="sng" dirty="0"/>
              <a:t>ανώτατης/τριτοβάθμιας εκπαίδευσης </a:t>
            </a:r>
            <a:endParaRPr lang="en-GB" sz="1400" u="sng" dirty="0"/>
          </a:p>
          <a:p>
            <a:pPr marL="285750" indent="-285750">
              <a:buFont typeface="Wingdings" panose="05000000000000000000" pitchFamily="2" charset="2"/>
              <a:buChar char="§"/>
            </a:pPr>
            <a:r>
              <a:rPr lang="el-GR" sz="1400" dirty="0" err="1"/>
              <a:t>Jean</a:t>
            </a:r>
            <a:r>
              <a:rPr lang="el-GR" sz="1400" dirty="0"/>
              <a:t> </a:t>
            </a:r>
            <a:r>
              <a:rPr lang="el-GR" sz="1400" dirty="0" err="1"/>
              <a:t>Monnet</a:t>
            </a:r>
            <a:r>
              <a:rPr lang="el-GR" sz="1400" dirty="0"/>
              <a:t> σε </a:t>
            </a:r>
            <a:r>
              <a:rPr lang="el-GR" sz="1400" u="sng" dirty="0"/>
              <a:t>άλλους τομείς εκπαίδευσης και κατάρτισης</a:t>
            </a:r>
            <a:endParaRPr lang="en-GB" sz="1400" u="sng" dirty="0"/>
          </a:p>
        </p:txBody>
      </p:sp>
    </p:spTree>
    <p:extLst>
      <p:ext uri="{BB962C8B-B14F-4D97-AF65-F5344CB8AC3E}">
        <p14:creationId xmlns:p14="http://schemas.microsoft.com/office/powerpoint/2010/main" val="2421518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9878"/>
            <a:ext cx="8229600" cy="706090"/>
          </a:xfrm>
        </p:spPr>
        <p:txBody>
          <a:bodyPr>
            <a:normAutofit/>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OPPORTUNITIES</a:t>
            </a:r>
            <a:r>
              <a:rPr lang="el-GR" sz="2500" dirty="0">
                <a:solidFill>
                  <a:srgbClr val="0070C0"/>
                </a:solidFill>
                <a:latin typeface="Century Gothic" panose="020B0502020202020204" pitchFamily="34" charset="0"/>
              </a:rPr>
              <a:t> (2/3)</a:t>
            </a:r>
            <a:endParaRPr lang="en-GB" sz="2500" dirty="0">
              <a:solidFill>
                <a:srgbClr val="0070C0"/>
              </a:solidFill>
              <a:latin typeface="Century Gothic" panose="020B0502020202020204" pitchFamily="34" charset="0"/>
            </a:endParaRPr>
          </a:p>
        </p:txBody>
      </p:sp>
      <p:sp>
        <p:nvSpPr>
          <p:cNvPr id="20" name="Content Placeholder 7"/>
          <p:cNvSpPr>
            <a:spLocks noGrp="1"/>
          </p:cNvSpPr>
          <p:nvPr>
            <p:ph idx="1"/>
          </p:nvPr>
        </p:nvSpPr>
        <p:spPr>
          <a:xfrm>
            <a:off x="179512" y="686211"/>
            <a:ext cx="8856984" cy="1028289"/>
          </a:xfrm>
        </p:spPr>
        <p:txBody>
          <a:bodyPr>
            <a:noAutofit/>
          </a:bodyPr>
          <a:lstStyle/>
          <a:p>
            <a:pPr>
              <a:buFont typeface="Wingdings" panose="05000000000000000000" pitchFamily="2" charset="2"/>
              <a:buChar char="q"/>
            </a:pPr>
            <a:r>
              <a:rPr lang="el-GR" sz="1800" u="sng" dirty="0"/>
              <a:t>Δύο τρόποι παρουσίασης των ευκαιριών χρηματοδότησης</a:t>
            </a:r>
            <a:r>
              <a:rPr lang="el-GR" sz="1800" dirty="0"/>
              <a:t>:</a:t>
            </a:r>
          </a:p>
          <a:p>
            <a:pPr marL="457200" indent="-457200">
              <a:buFont typeface="+mj-lt"/>
              <a:buAutoNum type="arabicPeriod"/>
            </a:pPr>
            <a:r>
              <a:rPr lang="el-GR" sz="1800" dirty="0"/>
              <a:t>Ανά Τομέα</a:t>
            </a:r>
          </a:p>
          <a:p>
            <a:pPr marL="457200" indent="-457200">
              <a:buFont typeface="+mj-lt"/>
              <a:buAutoNum type="arabicPeriod"/>
            </a:pPr>
            <a:r>
              <a:rPr lang="el-GR" sz="1800" dirty="0"/>
              <a:t>Ανά Δράση</a:t>
            </a:r>
            <a:endParaRPr lang="en-GB" sz="1800" dirty="0"/>
          </a:p>
        </p:txBody>
      </p:sp>
      <p:pic>
        <p:nvPicPr>
          <p:cNvPr id="2" name="Picture 1"/>
          <p:cNvPicPr>
            <a:picLocks noChangeAspect="1"/>
          </p:cNvPicPr>
          <p:nvPr/>
        </p:nvPicPr>
        <p:blipFill>
          <a:blip r:embed="rId2"/>
          <a:stretch>
            <a:fillRect/>
          </a:stretch>
        </p:blipFill>
        <p:spPr>
          <a:xfrm>
            <a:off x="0" y="1763150"/>
            <a:ext cx="9144000" cy="5123247"/>
          </a:xfrm>
          <a:prstGeom prst="rect">
            <a:avLst/>
          </a:prstGeom>
        </p:spPr>
      </p:pic>
      <p:sp>
        <p:nvSpPr>
          <p:cNvPr id="3" name="Rounded Rectangle 2"/>
          <p:cNvSpPr/>
          <p:nvPr/>
        </p:nvSpPr>
        <p:spPr>
          <a:xfrm>
            <a:off x="1187624" y="2924944"/>
            <a:ext cx="7848872" cy="19442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4509120"/>
            <a:ext cx="216024" cy="369332"/>
          </a:xfrm>
          <a:prstGeom prst="rect">
            <a:avLst/>
          </a:prstGeom>
          <a:noFill/>
        </p:spPr>
        <p:txBody>
          <a:bodyPr wrap="square" rtlCol="0">
            <a:spAutoFit/>
          </a:bodyPr>
          <a:lstStyle/>
          <a:p>
            <a:r>
              <a:rPr lang="el-GR" dirty="0">
                <a:solidFill>
                  <a:srgbClr val="FF0000"/>
                </a:solidFill>
              </a:rPr>
              <a:t>1</a:t>
            </a:r>
            <a:endParaRPr lang="en-GB" dirty="0">
              <a:solidFill>
                <a:srgbClr val="FF0000"/>
              </a:solidFill>
            </a:endParaRPr>
          </a:p>
        </p:txBody>
      </p:sp>
      <p:sp>
        <p:nvSpPr>
          <p:cNvPr id="9" name="Rounded Rectangle 8"/>
          <p:cNvSpPr/>
          <p:nvPr/>
        </p:nvSpPr>
        <p:spPr>
          <a:xfrm>
            <a:off x="1218861" y="5157192"/>
            <a:ext cx="7848872"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580112" y="5949280"/>
            <a:ext cx="216024" cy="369332"/>
          </a:xfrm>
          <a:prstGeom prst="rect">
            <a:avLst/>
          </a:prstGeom>
          <a:noFill/>
        </p:spPr>
        <p:txBody>
          <a:bodyPr wrap="square" rtlCol="0">
            <a:spAutoFit/>
          </a:bodyPr>
          <a:lstStyle/>
          <a:p>
            <a:r>
              <a:rPr lang="el-GR" dirty="0">
                <a:solidFill>
                  <a:srgbClr val="FF0000"/>
                </a:solidFill>
              </a:rPr>
              <a:t>2</a:t>
            </a:r>
            <a:endParaRPr lang="en-GB" dirty="0">
              <a:solidFill>
                <a:srgbClr val="FF0000"/>
              </a:solidFill>
            </a:endParaRPr>
          </a:p>
        </p:txBody>
      </p:sp>
    </p:spTree>
    <p:extLst>
      <p:ext uri="{BB962C8B-B14F-4D97-AF65-F5344CB8AC3E}">
        <p14:creationId xmlns:p14="http://schemas.microsoft.com/office/powerpoint/2010/main" val="2185279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9878"/>
            <a:ext cx="8229600" cy="706090"/>
          </a:xfrm>
        </p:spPr>
        <p:txBody>
          <a:bodyPr>
            <a:normAutofit/>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OPPORTUNITIES</a:t>
            </a:r>
            <a:r>
              <a:rPr lang="el-GR" sz="2500" dirty="0">
                <a:solidFill>
                  <a:srgbClr val="0070C0"/>
                </a:solidFill>
                <a:latin typeface="Century Gothic" panose="020B0502020202020204" pitchFamily="34" charset="0"/>
              </a:rPr>
              <a:t> (3/3)</a:t>
            </a:r>
            <a:endParaRPr lang="en-GB" sz="2500" dirty="0">
              <a:solidFill>
                <a:srgbClr val="0070C0"/>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86936" y="606803"/>
            <a:ext cx="2656576" cy="2757756"/>
          </a:xfrm>
          <a:prstGeom prst="rect">
            <a:avLst/>
          </a:prstGeom>
        </p:spPr>
      </p:pic>
      <p:pic>
        <p:nvPicPr>
          <p:cNvPr id="8" name="Picture 7"/>
          <p:cNvPicPr>
            <a:picLocks noChangeAspect="1"/>
          </p:cNvPicPr>
          <p:nvPr/>
        </p:nvPicPr>
        <p:blipFill>
          <a:blip r:embed="rId3"/>
          <a:stretch>
            <a:fillRect/>
          </a:stretch>
        </p:blipFill>
        <p:spPr>
          <a:xfrm>
            <a:off x="10093" y="4085938"/>
            <a:ext cx="9133907" cy="2737966"/>
          </a:xfrm>
          <a:prstGeom prst="rect">
            <a:avLst/>
          </a:prstGeom>
        </p:spPr>
      </p:pic>
      <p:sp>
        <p:nvSpPr>
          <p:cNvPr id="11" name="TextBox 10"/>
          <p:cNvSpPr txBox="1"/>
          <p:nvPr/>
        </p:nvSpPr>
        <p:spPr>
          <a:xfrm>
            <a:off x="3570263" y="2521340"/>
            <a:ext cx="3696146" cy="584775"/>
          </a:xfrm>
          <a:prstGeom prst="rect">
            <a:avLst/>
          </a:prstGeom>
          <a:noFill/>
        </p:spPr>
        <p:txBody>
          <a:bodyPr wrap="square" rtlCol="0">
            <a:spAutoFit/>
          </a:bodyPr>
          <a:lstStyle/>
          <a:p>
            <a:r>
              <a:rPr lang="el-GR" sz="1600" dirty="0">
                <a:solidFill>
                  <a:srgbClr val="FF0000"/>
                </a:solidFill>
              </a:rPr>
              <a:t>1. Επιλέγετε για να δείτε όλες τις ανοικτές αιτήσεις του Τομέα/της Δράσης</a:t>
            </a:r>
            <a:endParaRPr lang="en-GB" sz="1600" dirty="0">
              <a:solidFill>
                <a:srgbClr val="FF0000"/>
              </a:solidFill>
            </a:endParaRPr>
          </a:p>
        </p:txBody>
      </p:sp>
      <p:sp>
        <p:nvSpPr>
          <p:cNvPr id="12" name="Rounded Rectangle 11"/>
          <p:cNvSpPr/>
          <p:nvPr/>
        </p:nvSpPr>
        <p:spPr>
          <a:xfrm>
            <a:off x="1619672" y="2933634"/>
            <a:ext cx="1008112" cy="430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8340552" y="6237312"/>
            <a:ext cx="803448" cy="576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429407" y="6192687"/>
            <a:ext cx="5698975" cy="584775"/>
          </a:xfrm>
          <a:prstGeom prst="rect">
            <a:avLst/>
          </a:prstGeom>
          <a:noFill/>
        </p:spPr>
        <p:txBody>
          <a:bodyPr wrap="square" rtlCol="0">
            <a:spAutoFit/>
          </a:bodyPr>
          <a:lstStyle/>
          <a:p>
            <a:r>
              <a:rPr lang="el-GR" sz="1600" dirty="0">
                <a:solidFill>
                  <a:srgbClr val="FF0000"/>
                </a:solidFill>
              </a:rPr>
              <a:t>2. Επιλέγετε </a:t>
            </a:r>
            <a:r>
              <a:rPr lang="en-GB" sz="1600" dirty="0">
                <a:solidFill>
                  <a:srgbClr val="FF0000"/>
                </a:solidFill>
              </a:rPr>
              <a:t>“Apply” </a:t>
            </a:r>
            <a:r>
              <a:rPr lang="el-GR" sz="1600" dirty="0">
                <a:solidFill>
                  <a:srgbClr val="FF0000"/>
                </a:solidFill>
              </a:rPr>
              <a:t>για τη Δημιουργία νέας/Συνέχεια συμπλήρωσης αίτησης (</a:t>
            </a:r>
            <a:r>
              <a:rPr lang="en-GB" sz="1600" dirty="0">
                <a:solidFill>
                  <a:srgbClr val="FF0000"/>
                </a:solidFill>
              </a:rPr>
              <a:t>“draft”</a:t>
            </a:r>
            <a:r>
              <a:rPr lang="el-GR" sz="1600" dirty="0">
                <a:solidFill>
                  <a:srgbClr val="FF0000"/>
                </a:solidFill>
              </a:rPr>
              <a:t>)</a:t>
            </a:r>
            <a:endParaRPr lang="en-GB" sz="1600" dirty="0">
              <a:solidFill>
                <a:srgbClr val="FF0000"/>
              </a:solidFill>
            </a:endParaRPr>
          </a:p>
        </p:txBody>
      </p:sp>
      <p:sp>
        <p:nvSpPr>
          <p:cNvPr id="13" name="TextBox 12"/>
          <p:cNvSpPr txBox="1"/>
          <p:nvPr/>
        </p:nvSpPr>
        <p:spPr>
          <a:xfrm>
            <a:off x="29411" y="3495304"/>
            <a:ext cx="8820472" cy="584775"/>
          </a:xfrm>
          <a:prstGeom prst="rect">
            <a:avLst/>
          </a:prstGeom>
          <a:noFill/>
        </p:spPr>
        <p:txBody>
          <a:bodyPr wrap="square" rtlCol="0">
            <a:spAutoFit/>
          </a:bodyPr>
          <a:lstStyle/>
          <a:p>
            <a:r>
              <a:rPr lang="el-GR" sz="1600" b="1" i="1" dirty="0"/>
              <a:t>Αφού εμφανιστούν οι αιτήσεις του εκάστοτε τομέα/της εκάστοτε Δράσης, πηγαίνετε σε αυτήν που σας ενδιαφέρει και…</a:t>
            </a:r>
            <a:endParaRPr lang="en-GB" sz="1600" b="1" i="1" dirty="0"/>
          </a:p>
        </p:txBody>
      </p:sp>
      <p:pic>
        <p:nvPicPr>
          <p:cNvPr id="14" name="Picture 13"/>
          <p:cNvPicPr>
            <a:picLocks noChangeAspect="1"/>
          </p:cNvPicPr>
          <p:nvPr/>
        </p:nvPicPr>
        <p:blipFill>
          <a:blip r:embed="rId4"/>
          <a:stretch>
            <a:fillRect/>
          </a:stretch>
        </p:blipFill>
        <p:spPr>
          <a:xfrm>
            <a:off x="3180524" y="833933"/>
            <a:ext cx="5506275" cy="1687407"/>
          </a:xfrm>
          <a:prstGeom prst="rect">
            <a:avLst/>
          </a:prstGeom>
        </p:spPr>
      </p:pic>
      <p:sp>
        <p:nvSpPr>
          <p:cNvPr id="19" name="Rounded Rectangle 18"/>
          <p:cNvSpPr/>
          <p:nvPr/>
        </p:nvSpPr>
        <p:spPr>
          <a:xfrm>
            <a:off x="7750695" y="2135040"/>
            <a:ext cx="853753" cy="430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3115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158904"/>
            <a:ext cx="8229600" cy="70609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/13)</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a:t>
            </a:r>
          </a:p>
        </p:txBody>
      </p:sp>
      <p:pic>
        <p:nvPicPr>
          <p:cNvPr id="4098" name="Picture 2" descr="Opportuniti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5760640" cy="2677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390619"/>
            <a:ext cx="9108504" cy="1754326"/>
          </a:xfrm>
          <a:prstGeom prst="rect">
            <a:avLst/>
          </a:prstGeom>
          <a:noFill/>
        </p:spPr>
        <p:txBody>
          <a:bodyPr wrap="square" rtlCol="0">
            <a:spAutoFit/>
          </a:bodyPr>
          <a:lstStyle/>
          <a:p>
            <a:pPr marL="285750" indent="-285750">
              <a:buFont typeface="Wingdings" panose="05000000000000000000" pitchFamily="2" charset="2"/>
              <a:buChar char="q"/>
            </a:pPr>
            <a:r>
              <a:rPr lang="el-GR" dirty="0"/>
              <a:t>Εδώ βρίσκονται καταχωρημένες όλες οι αιτήσεις του χρήστη, ανεξαρτήτως του </a:t>
            </a:r>
            <a:r>
              <a:rPr lang="en-GB" dirty="0"/>
              <a:t>status </a:t>
            </a:r>
            <a:r>
              <a:rPr lang="el-GR" dirty="0"/>
              <a:t>τους</a:t>
            </a:r>
          </a:p>
          <a:p>
            <a:r>
              <a:rPr lang="el-GR" dirty="0"/>
              <a:t>               </a:t>
            </a:r>
          </a:p>
          <a:p>
            <a:r>
              <a:rPr lang="el-GR" dirty="0"/>
              <a:t>                 Κάθε φορά που δημιουργείται μία νέα αίτηση (πατώντας </a:t>
            </a:r>
            <a:r>
              <a:rPr lang="en-GB" dirty="0"/>
              <a:t>“Apply”)</a:t>
            </a:r>
            <a:r>
              <a:rPr lang="el-GR" dirty="0"/>
              <a:t>, αυτή καταχωρείται αυτόματα εδώ (</a:t>
            </a:r>
            <a:r>
              <a:rPr lang="en-GB" dirty="0"/>
              <a:t>“draft status”</a:t>
            </a:r>
            <a:r>
              <a:rPr lang="el-GR" dirty="0"/>
              <a:t>)</a:t>
            </a:r>
          </a:p>
          <a:p>
            <a:pPr marL="285750" indent="-285750">
              <a:buFont typeface="Wingdings" panose="05000000000000000000" pitchFamily="2" charset="2"/>
              <a:buChar char="§"/>
            </a:pPr>
            <a:endParaRPr lang="el-GR" dirty="0"/>
          </a:p>
          <a:p>
            <a:endParaRPr lang="el-GR" dirty="0"/>
          </a:p>
        </p:txBody>
      </p:sp>
      <p:sp>
        <p:nvSpPr>
          <p:cNvPr id="4" name="Striped Right Arrow 3"/>
          <p:cNvSpPr/>
          <p:nvPr/>
        </p:nvSpPr>
        <p:spPr>
          <a:xfrm>
            <a:off x="251520" y="1942796"/>
            <a:ext cx="720080" cy="3814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772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974834"/>
            <a:ext cx="8928992" cy="1336929"/>
          </a:xfrm>
        </p:spPr>
        <p:txBody>
          <a:bodyPr>
            <a:noAutofit/>
          </a:bodyPr>
          <a:lstStyle/>
          <a:p>
            <a:pPr marL="357188" indent="-357188">
              <a:buFont typeface="+mj-lt"/>
              <a:buAutoNum type="arabicPeriod"/>
            </a:pPr>
            <a:r>
              <a:rPr lang="en-GB" sz="1800" dirty="0"/>
              <a:t>Search and Filter Panel</a:t>
            </a:r>
            <a:r>
              <a:rPr lang="el-GR" sz="1800" dirty="0"/>
              <a:t>: Εφαρμογή φίλτρων για εντοπισμό συγκεκριμένων αιτήσεων</a:t>
            </a:r>
            <a:endParaRPr lang="en-GB" sz="1800" dirty="0"/>
          </a:p>
          <a:p>
            <a:pPr marL="357188" indent="-357188">
              <a:buFont typeface="+mj-lt"/>
              <a:buAutoNum type="arabicPeriod"/>
            </a:pPr>
            <a:r>
              <a:rPr lang="en-GB" sz="1800" dirty="0"/>
              <a:t>Search Results:</a:t>
            </a:r>
            <a:r>
              <a:rPr lang="el-GR" sz="1800" dirty="0"/>
              <a:t> </a:t>
            </a:r>
          </a:p>
          <a:p>
            <a:pPr>
              <a:buFont typeface="Wingdings" panose="05000000000000000000" pitchFamily="2" charset="2"/>
              <a:buChar char="§"/>
            </a:pPr>
            <a:r>
              <a:rPr lang="el-GR" sz="1800" dirty="0"/>
              <a:t>Επιλεγμένα φίλτρα αναζήτησης </a:t>
            </a:r>
          </a:p>
          <a:p>
            <a:pPr>
              <a:buFont typeface="Wingdings" panose="05000000000000000000" pitchFamily="2" charset="2"/>
              <a:buChar char="§"/>
            </a:pPr>
            <a:r>
              <a:rPr lang="el-GR" sz="1800" dirty="0"/>
              <a:t>Αποτελέσματα αναζήτησης – Κατάλογος αιτήσεων </a:t>
            </a:r>
            <a:endParaRPr lang="en-GB" sz="1800" dirty="0"/>
          </a:p>
          <a:p>
            <a:pPr marL="0" indent="0">
              <a:buNone/>
            </a:pPr>
            <a:r>
              <a:rPr lang="el-GR" sz="1800" dirty="0"/>
              <a:t>3.   Καθορισμός αποτελεσμάτων αναζήτησης που θα περιλαμβάνει η σελίδα</a:t>
            </a:r>
          </a:p>
          <a:p>
            <a:pPr marL="457200" indent="-457200">
              <a:buFont typeface="+mj-lt"/>
              <a:buAutoNum type="arabicPeriod"/>
            </a:pPr>
            <a:endParaRPr lang="el-GR" sz="1800" dirty="0"/>
          </a:p>
          <a:p>
            <a:endParaRPr lang="el-GR" sz="1800" dirty="0"/>
          </a:p>
        </p:txBody>
      </p:sp>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sp>
        <p:nvSpPr>
          <p:cNvPr id="22" name="Title 6"/>
          <p:cNvSpPr>
            <a:spLocks noGrp="1"/>
          </p:cNvSpPr>
          <p:nvPr>
            <p:ph type="title"/>
          </p:nvPr>
        </p:nvSpPr>
        <p:spPr>
          <a:xfrm>
            <a:off x="446856" y="187232"/>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a:t>
            </a:r>
            <a:r>
              <a:rPr lang="en-GB" sz="2500" dirty="0">
                <a:solidFill>
                  <a:srgbClr val="0070C0"/>
                </a:solidFill>
                <a:latin typeface="Century Gothic" panose="020B0502020202020204" pitchFamily="34" charset="0"/>
              </a:rPr>
              <a:t>2</a:t>
            </a:r>
            <a:r>
              <a:rPr lang="el-GR" sz="2500" dirty="0">
                <a:solidFill>
                  <a:srgbClr val="0070C0"/>
                </a:solidFill>
                <a:latin typeface="Century Gothic" panose="020B0502020202020204" pitchFamily="34" charset="0"/>
              </a:rPr>
              <a:t>/</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3)</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a:t>
            </a:r>
          </a:p>
        </p:txBody>
      </p:sp>
      <p:pic>
        <p:nvPicPr>
          <p:cNvPr id="5122" name="Picture 2" descr="AF Myapp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3462"/>
            <a:ext cx="9144000" cy="4115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6240" y="3015048"/>
            <a:ext cx="1872208" cy="338554"/>
          </a:xfrm>
          <a:prstGeom prst="rect">
            <a:avLst/>
          </a:prstGeom>
          <a:noFill/>
        </p:spPr>
        <p:txBody>
          <a:bodyPr wrap="square" rtlCol="0">
            <a:spAutoFit/>
          </a:bodyPr>
          <a:lstStyle/>
          <a:p>
            <a:r>
              <a:rPr lang="el-GR" sz="1600" dirty="0">
                <a:solidFill>
                  <a:srgbClr val="FF0000"/>
                </a:solidFill>
              </a:rPr>
              <a:t>Επιλεγμένα Φίλτρα</a:t>
            </a:r>
            <a:endParaRPr lang="en-GB" sz="1600" dirty="0">
              <a:solidFill>
                <a:srgbClr val="FF0000"/>
              </a:solidFill>
            </a:endParaRPr>
          </a:p>
        </p:txBody>
      </p:sp>
      <p:cxnSp>
        <p:nvCxnSpPr>
          <p:cNvPr id="6" name="Straight Arrow Connector 5"/>
          <p:cNvCxnSpPr>
            <a:endCxn id="2" idx="1"/>
          </p:cNvCxnSpPr>
          <p:nvPr/>
        </p:nvCxnSpPr>
        <p:spPr>
          <a:xfrm flipV="1">
            <a:off x="4252528" y="3184325"/>
            <a:ext cx="493712" cy="19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5724128" y="3792691"/>
            <a:ext cx="680123" cy="17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04251" y="3623414"/>
            <a:ext cx="2057400" cy="338554"/>
          </a:xfrm>
          <a:prstGeom prst="rect">
            <a:avLst/>
          </a:prstGeom>
          <a:noFill/>
        </p:spPr>
        <p:txBody>
          <a:bodyPr wrap="square" rtlCol="0">
            <a:spAutoFit/>
          </a:bodyPr>
          <a:lstStyle/>
          <a:p>
            <a:r>
              <a:rPr lang="el-GR" sz="1600" dirty="0">
                <a:solidFill>
                  <a:srgbClr val="FF0000"/>
                </a:solidFill>
              </a:rPr>
              <a:t>Κατάλογος Αιτήσεων</a:t>
            </a:r>
            <a:endParaRPr lang="en-GB" sz="1600" dirty="0">
              <a:solidFill>
                <a:srgbClr val="FF0000"/>
              </a:solidFill>
            </a:endParaRPr>
          </a:p>
        </p:txBody>
      </p:sp>
    </p:spTree>
    <p:extLst>
      <p:ext uri="{BB962C8B-B14F-4D97-AF65-F5344CB8AC3E}">
        <p14:creationId xmlns:p14="http://schemas.microsoft.com/office/powerpoint/2010/main" val="2278084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sp>
        <p:nvSpPr>
          <p:cNvPr id="22" name="Title 6"/>
          <p:cNvSpPr>
            <a:spLocks noGrp="1"/>
          </p:cNvSpPr>
          <p:nvPr>
            <p:ph type="title"/>
          </p:nvPr>
        </p:nvSpPr>
        <p:spPr>
          <a:xfrm>
            <a:off x="446856" y="81590"/>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(3/</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3)</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a:t>
            </a:r>
            <a:r>
              <a:rPr lang="el-GR" sz="2500" dirty="0">
                <a:solidFill>
                  <a:srgbClr val="0070C0"/>
                </a:solidFill>
                <a:latin typeface="Century Gothic" panose="020B0502020202020204" pitchFamily="34" charset="0"/>
              </a:rPr>
              <a:t> – </a:t>
            </a:r>
            <a:r>
              <a:rPr lang="en-GB" sz="2500" dirty="0">
                <a:solidFill>
                  <a:srgbClr val="0070C0"/>
                </a:solidFill>
                <a:latin typeface="Century Gothic" panose="020B0502020202020204" pitchFamily="34" charset="0"/>
              </a:rPr>
              <a:t>Search and Filter Panel</a:t>
            </a:r>
          </a:p>
        </p:txBody>
      </p:sp>
      <p:pic>
        <p:nvPicPr>
          <p:cNvPr id="6148" name="Picture 4" descr="AF Myapp 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257" y="2478089"/>
            <a:ext cx="6804248" cy="40149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412" y="1052736"/>
            <a:ext cx="8964488" cy="1477328"/>
          </a:xfrm>
          <a:prstGeom prst="rect">
            <a:avLst/>
          </a:prstGeom>
          <a:noFill/>
        </p:spPr>
        <p:txBody>
          <a:bodyPr wrap="square" rtlCol="0">
            <a:spAutoFit/>
          </a:bodyPr>
          <a:lstStyle/>
          <a:p>
            <a:pPr marL="342900" indent="-342900">
              <a:buAutoNum type="arabicPeriod"/>
            </a:pPr>
            <a:r>
              <a:rPr lang="el-GR" dirty="0"/>
              <a:t>Δημιουργία προεπιλεγμένων συνδυασμών φίλτρων</a:t>
            </a:r>
          </a:p>
          <a:p>
            <a:pPr marL="342900" indent="-342900">
              <a:buAutoNum type="arabicPeriod"/>
            </a:pPr>
            <a:r>
              <a:rPr lang="el-GR" dirty="0"/>
              <a:t>Πληκτρολόγηση κειμένου για πιο στοχευμένη αναζήτηση</a:t>
            </a:r>
            <a:r>
              <a:rPr lang="en-GB" dirty="0"/>
              <a:t>, </a:t>
            </a:r>
            <a:r>
              <a:rPr lang="el-GR" dirty="0"/>
              <a:t>π.χ. καταχώρηση </a:t>
            </a:r>
            <a:r>
              <a:rPr lang="en-GB" dirty="0"/>
              <a:t>Form ID </a:t>
            </a:r>
            <a:r>
              <a:rPr lang="el-GR" dirty="0"/>
              <a:t>για αναζήτηση με βάση το</a:t>
            </a:r>
            <a:r>
              <a:rPr lang="en-GB" dirty="0"/>
              <a:t> Form ID</a:t>
            </a:r>
            <a:r>
              <a:rPr lang="el-GR" dirty="0"/>
              <a:t>  </a:t>
            </a:r>
          </a:p>
          <a:p>
            <a:pPr marL="342900" indent="-342900">
              <a:buAutoNum type="arabicPeriod"/>
            </a:pPr>
            <a:r>
              <a:rPr lang="el-GR" dirty="0"/>
              <a:t>Διαθέσιμα φίλτρα </a:t>
            </a:r>
          </a:p>
          <a:p>
            <a:pPr marL="342900" indent="-342900">
              <a:buAutoNum type="arabicPeriod"/>
            </a:pPr>
            <a:endParaRPr lang="en-GB" dirty="0"/>
          </a:p>
        </p:txBody>
      </p:sp>
    </p:spTree>
    <p:extLst>
      <p:ext uri="{BB962C8B-B14F-4D97-AF65-F5344CB8AC3E}">
        <p14:creationId xmlns:p14="http://schemas.microsoft.com/office/powerpoint/2010/main" val="1760167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4446841"/>
            <a:ext cx="9144000" cy="2010285"/>
          </a:xfrm>
          <a:prstGeom prst="rect">
            <a:avLst/>
          </a:prstGeom>
        </p:spPr>
      </p:pic>
      <p:grpSp>
        <p:nvGrpSpPr>
          <p:cNvPr id="9" name="Group 8"/>
          <p:cNvGrpSpPr/>
          <p:nvPr/>
        </p:nvGrpSpPr>
        <p:grpSpPr>
          <a:xfrm>
            <a:off x="6842951" y="4355259"/>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sp>
        <p:nvSpPr>
          <p:cNvPr id="8" name="Content Placeholder 7"/>
          <p:cNvSpPr>
            <a:spLocks noGrp="1"/>
          </p:cNvSpPr>
          <p:nvPr>
            <p:ph idx="1"/>
          </p:nvPr>
        </p:nvSpPr>
        <p:spPr>
          <a:xfrm>
            <a:off x="83119" y="1013363"/>
            <a:ext cx="8931689" cy="5184576"/>
          </a:xfrm>
        </p:spPr>
        <p:txBody>
          <a:bodyPr>
            <a:noAutofit/>
          </a:bodyPr>
          <a:lstStyle/>
          <a:p>
            <a:pPr marL="0" indent="0">
              <a:buNone/>
              <a:tabLst>
                <a:tab pos="357188" algn="l"/>
              </a:tabLst>
            </a:pPr>
            <a:r>
              <a:rPr lang="el-GR" sz="1800" dirty="0"/>
              <a:t>1.   Αριθμός ημερών μέχρι την καταληκτική ημερομηνία</a:t>
            </a:r>
            <a:endParaRPr lang="en-GB" sz="1800" dirty="0"/>
          </a:p>
          <a:p>
            <a:pPr marL="0" indent="0">
              <a:buNone/>
            </a:pPr>
            <a:r>
              <a:rPr lang="el-GR" sz="1800" dirty="0"/>
              <a:t>2.   </a:t>
            </a:r>
            <a:r>
              <a:rPr lang="en-US" sz="1800" dirty="0"/>
              <a:t>Application Status</a:t>
            </a:r>
            <a:endParaRPr lang="en-GB" sz="1800" dirty="0"/>
          </a:p>
          <a:p>
            <a:pPr marL="0" indent="0">
              <a:buNone/>
            </a:pPr>
            <a:r>
              <a:rPr lang="el-GR" sz="1800" dirty="0"/>
              <a:t>3.   </a:t>
            </a:r>
            <a:r>
              <a:rPr lang="en-US" sz="1800" dirty="0"/>
              <a:t>Actions button: </a:t>
            </a:r>
          </a:p>
          <a:p>
            <a:pPr>
              <a:buFont typeface="Wingdings" panose="05000000000000000000" pitchFamily="2" charset="2"/>
              <a:buChar char="§"/>
            </a:pPr>
            <a:r>
              <a:rPr lang="en-US" sz="1600" b="1" dirty="0"/>
              <a:t>Edit</a:t>
            </a:r>
            <a:r>
              <a:rPr lang="el-GR" sz="1600" b="1" dirty="0"/>
              <a:t>/</a:t>
            </a:r>
            <a:r>
              <a:rPr lang="en-GB" sz="1600" b="1" dirty="0"/>
              <a:t>Preview</a:t>
            </a:r>
            <a:r>
              <a:rPr lang="en-US" sz="1600" dirty="0"/>
              <a:t>: </a:t>
            </a:r>
            <a:r>
              <a:rPr lang="el-GR" sz="1600" dirty="0"/>
              <a:t>Επεξεργασία αίτησης που δεν έχει ακόμη υποβληθεί</a:t>
            </a:r>
            <a:r>
              <a:rPr lang="en-GB" sz="1600" dirty="0"/>
              <a:t>/</a:t>
            </a:r>
            <a:r>
              <a:rPr lang="el-GR" sz="1600" dirty="0"/>
              <a:t>Προβολή αίτησης</a:t>
            </a:r>
            <a:r>
              <a:rPr lang="en-US" sz="1600" dirty="0"/>
              <a:t> </a:t>
            </a:r>
            <a:r>
              <a:rPr lang="el-GR" sz="1600" dirty="0"/>
              <a:t>που έχει ήδη υποβληθεί </a:t>
            </a:r>
            <a:endParaRPr lang="en-GB" sz="1600" dirty="0"/>
          </a:p>
          <a:p>
            <a:pPr marL="0" indent="0">
              <a:buNone/>
            </a:pPr>
            <a:r>
              <a:rPr lang="en-GB" sz="1600" i="1" dirty="0"/>
              <a:t>!!! </a:t>
            </a:r>
            <a:r>
              <a:rPr lang="el-GR" sz="1600" i="1" dirty="0"/>
              <a:t>Η επεξεργασία μίας αίτησης μπορεί να γίνει και πατώντας πάνω στο </a:t>
            </a:r>
            <a:r>
              <a:rPr lang="en-GB" sz="1600" i="1" dirty="0"/>
              <a:t>Form ID</a:t>
            </a:r>
            <a:endParaRPr lang="en-US" sz="1600" i="1" dirty="0"/>
          </a:p>
          <a:p>
            <a:pPr>
              <a:buFont typeface="Wingdings" panose="05000000000000000000" pitchFamily="2" charset="2"/>
              <a:buChar char="§"/>
            </a:pPr>
            <a:r>
              <a:rPr lang="en-US" sz="1600" b="1" dirty="0"/>
              <a:t>Delete</a:t>
            </a:r>
            <a:r>
              <a:rPr lang="el-GR" sz="1600" b="1" dirty="0"/>
              <a:t>/</a:t>
            </a:r>
            <a:r>
              <a:rPr lang="en-GB" sz="1600" b="1" dirty="0"/>
              <a:t>Reopen</a:t>
            </a:r>
            <a:r>
              <a:rPr lang="en-US" sz="1600" dirty="0"/>
              <a:t>: </a:t>
            </a:r>
            <a:r>
              <a:rPr lang="el-GR" sz="1600" dirty="0"/>
              <a:t>Διαγραφή μίας αίτησης</a:t>
            </a:r>
            <a:r>
              <a:rPr lang="en-GB" sz="1600" dirty="0"/>
              <a:t> (</a:t>
            </a:r>
            <a:r>
              <a:rPr lang="el-GR" sz="1600" dirty="0"/>
              <a:t>πριν την υποβολή της)/Εκ νέου άνοιγμα αίτησης που έχει υποβληθεί</a:t>
            </a:r>
            <a:endParaRPr lang="en-GB" sz="1600" dirty="0"/>
          </a:p>
          <a:p>
            <a:pPr>
              <a:buFont typeface="Wingdings" panose="05000000000000000000" pitchFamily="2" charset="2"/>
              <a:buChar char="§"/>
            </a:pPr>
            <a:r>
              <a:rPr lang="en-US" sz="1600" b="1" dirty="0"/>
              <a:t>S</a:t>
            </a:r>
            <a:r>
              <a:rPr lang="en-GB" sz="1600" b="1" dirty="0" err="1"/>
              <a:t>ubmission</a:t>
            </a:r>
            <a:r>
              <a:rPr lang="en-GB" sz="1600" b="1" dirty="0"/>
              <a:t> History</a:t>
            </a:r>
            <a:endParaRPr lang="el-GR" sz="1600" b="1" dirty="0"/>
          </a:p>
          <a:p>
            <a:pPr>
              <a:buFont typeface="Wingdings" panose="05000000000000000000" pitchFamily="2" charset="2"/>
              <a:buChar char="§"/>
            </a:pPr>
            <a:r>
              <a:rPr lang="en-US" sz="1600" b="1" dirty="0"/>
              <a:t>Sharing</a:t>
            </a:r>
            <a:r>
              <a:rPr lang="en-US" sz="1600" dirty="0"/>
              <a:t>: </a:t>
            </a:r>
            <a:r>
              <a:rPr lang="el-GR" sz="1600" dirty="0"/>
              <a:t>Αποστολή της αίτησης σε άλλα άτομα και εκχώρηση δικαιωμάτων για Ανάγνωση/Επεξεργασία/Υποβολή (Επιλογή διαθέσιμη ανεξαρτήτως του </a:t>
            </a:r>
            <a:r>
              <a:rPr lang="en-GB" sz="1600" dirty="0"/>
              <a:t>status </a:t>
            </a:r>
            <a:r>
              <a:rPr lang="el-GR" sz="1600" dirty="0"/>
              <a:t>της αίτησης)</a:t>
            </a:r>
          </a:p>
          <a:p>
            <a:pPr marL="0" indent="0">
              <a:buNone/>
            </a:pPr>
            <a:r>
              <a:rPr lang="el-GR" sz="1800" dirty="0"/>
              <a:t>4.  Επέκταση κάρτας Σχεδίου</a:t>
            </a:r>
          </a:p>
          <a:p>
            <a:pPr marL="0" indent="0">
              <a:buNone/>
            </a:pPr>
            <a:endParaRPr lang="el-GR" sz="1800" dirty="0"/>
          </a:p>
        </p:txBody>
      </p:sp>
      <p:grpSp>
        <p:nvGrpSpPr>
          <p:cNvPr id="12" name="Group 11"/>
          <p:cNvGrpSpPr/>
          <p:nvPr/>
        </p:nvGrpSpPr>
        <p:grpSpPr>
          <a:xfrm>
            <a:off x="7823095" y="4305247"/>
            <a:ext cx="360040" cy="469355"/>
            <a:chOff x="8714671" y="1522944"/>
            <a:chExt cx="360040" cy="469355"/>
          </a:xfrm>
        </p:grpSpPr>
        <p:sp>
          <p:nvSpPr>
            <p:cNvPr id="13" name="Teardrop 12"/>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5" name="Group 14"/>
          <p:cNvGrpSpPr/>
          <p:nvPr/>
        </p:nvGrpSpPr>
        <p:grpSpPr>
          <a:xfrm>
            <a:off x="8677804" y="4304961"/>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
        <p:nvSpPr>
          <p:cNvPr id="18" name="Title 6"/>
          <p:cNvSpPr>
            <a:spLocks noGrp="1"/>
          </p:cNvSpPr>
          <p:nvPr>
            <p:ph type="title"/>
          </p:nvPr>
        </p:nvSpPr>
        <p:spPr>
          <a:xfrm>
            <a:off x="384246" y="112622"/>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(4/</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3</a:t>
            </a:r>
            <a:r>
              <a:rPr lang="en-GB" sz="2500" dirty="0">
                <a:solidFill>
                  <a:srgbClr val="0070C0"/>
                </a:solidFill>
                <a:latin typeface="Century Gothic" panose="020B0502020202020204" pitchFamily="34" charset="0"/>
              </a:rPr>
              <a:t>)</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 – K</a:t>
            </a:r>
            <a:r>
              <a:rPr lang="el-GR" sz="2500" dirty="0" err="1">
                <a:solidFill>
                  <a:srgbClr val="0070C0"/>
                </a:solidFill>
                <a:latin typeface="Century Gothic" panose="020B0502020202020204" pitchFamily="34" charset="0"/>
              </a:rPr>
              <a:t>άρτα</a:t>
            </a:r>
            <a:r>
              <a:rPr lang="el-GR" sz="2500" dirty="0">
                <a:solidFill>
                  <a:srgbClr val="0070C0"/>
                </a:solidFill>
                <a:latin typeface="Century Gothic" panose="020B0502020202020204" pitchFamily="34" charset="0"/>
              </a:rPr>
              <a:t> Σχεδίου</a:t>
            </a:r>
            <a:endParaRPr lang="en-GB" sz="2500" dirty="0">
              <a:solidFill>
                <a:srgbClr val="0070C0"/>
              </a:solidFill>
              <a:latin typeface="Century Gothic" panose="020B0502020202020204" pitchFamily="34" charset="0"/>
            </a:endParaRPr>
          </a:p>
        </p:txBody>
      </p:sp>
      <p:grpSp>
        <p:nvGrpSpPr>
          <p:cNvPr id="19" name="Group 18"/>
          <p:cNvGrpSpPr/>
          <p:nvPr/>
        </p:nvGrpSpPr>
        <p:grpSpPr>
          <a:xfrm>
            <a:off x="5076056" y="5678285"/>
            <a:ext cx="360040" cy="469355"/>
            <a:chOff x="8714671" y="1522944"/>
            <a:chExt cx="360040" cy="469355"/>
          </a:xfrm>
        </p:grpSpPr>
        <p:sp>
          <p:nvSpPr>
            <p:cNvPr id="20" name="Teardrop 1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TextBox 20"/>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38779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3648" y="4797152"/>
            <a:ext cx="5809363" cy="1916832"/>
          </a:xfrm>
        </p:spPr>
      </p:pic>
      <p:sp>
        <p:nvSpPr>
          <p:cNvPr id="11" name="Content Placeholder 7"/>
          <p:cNvSpPr>
            <a:spLocks noGrp="1"/>
          </p:cNvSpPr>
          <p:nvPr>
            <p:ph idx="1"/>
          </p:nvPr>
        </p:nvSpPr>
        <p:spPr>
          <a:xfrm>
            <a:off x="0" y="888954"/>
            <a:ext cx="8928992" cy="4082955"/>
          </a:xfrm>
        </p:spPr>
        <p:txBody>
          <a:bodyPr>
            <a:noAutofit/>
          </a:bodyPr>
          <a:lstStyle/>
          <a:p>
            <a:pPr marL="0" indent="0" algn="just">
              <a:buNone/>
            </a:pPr>
            <a:endParaRPr lang="el-GR" sz="400" b="1" dirty="0"/>
          </a:p>
          <a:p>
            <a:pPr algn="just">
              <a:buFont typeface="Wingdings" panose="05000000000000000000" pitchFamily="2" charset="2"/>
              <a:buChar char="§"/>
            </a:pPr>
            <a:r>
              <a:rPr lang="en-GB" sz="1600" b="1" dirty="0"/>
              <a:t>Draft</a:t>
            </a:r>
            <a:r>
              <a:rPr lang="en-US" sz="1600" dirty="0"/>
              <a:t>: </a:t>
            </a:r>
            <a:endParaRPr lang="el-GR" sz="1600" dirty="0"/>
          </a:p>
          <a:p>
            <a:pPr marL="715963" indent="-268288" algn="just">
              <a:buFont typeface="Wingdings" panose="05000000000000000000" pitchFamily="2" charset="2"/>
              <a:buChar char="ü"/>
            </a:pPr>
            <a:r>
              <a:rPr lang="en-GB" sz="1600" b="1" dirty="0"/>
              <a:t>Initial Draft: </a:t>
            </a:r>
            <a:r>
              <a:rPr lang="el-GR" sz="1600" dirty="0"/>
              <a:t>Η αίτηση δεν έχει συμπληρωθεί</a:t>
            </a:r>
            <a:r>
              <a:rPr lang="en-GB" sz="1600" dirty="0"/>
              <a:t> (</a:t>
            </a:r>
            <a:r>
              <a:rPr lang="el-GR" sz="1600" dirty="0"/>
              <a:t>πλήρως) ή συμπληρώθηκε, αλλά δεν υποβλήθηκε ακόμα</a:t>
            </a:r>
          </a:p>
          <a:p>
            <a:pPr lvl="1" algn="just">
              <a:buFont typeface="Wingdings" panose="05000000000000000000" pitchFamily="2" charset="2"/>
              <a:buChar char="ü"/>
            </a:pPr>
            <a:r>
              <a:rPr lang="en-GB" sz="1600" b="1" dirty="0"/>
              <a:t>Reopened </a:t>
            </a:r>
            <a:r>
              <a:rPr lang="el-GR" sz="1600" b="1" dirty="0"/>
              <a:t>&amp; </a:t>
            </a:r>
            <a:r>
              <a:rPr lang="en-GB" sz="1600" b="1" dirty="0"/>
              <a:t>draft: </a:t>
            </a:r>
            <a:r>
              <a:rPr lang="el-GR" sz="1600" dirty="0"/>
              <a:t>Ο αιτητής έχει ανοίξει εκ νέου την αίτηση πριν την καταληκτική ημερομηνία</a:t>
            </a:r>
            <a:endParaRPr lang="en-GB" sz="1600" dirty="0"/>
          </a:p>
          <a:p>
            <a:pPr lvl="1" algn="just">
              <a:buFont typeface="Wingdings" panose="05000000000000000000" pitchFamily="2" charset="2"/>
              <a:buChar char="ü"/>
            </a:pPr>
            <a:r>
              <a:rPr lang="en-GB" sz="1600" b="1" dirty="0"/>
              <a:t>Reopened by NA and only Submit Allowed:</a:t>
            </a:r>
            <a:r>
              <a:rPr lang="en-GB" sz="1600" dirty="0"/>
              <a:t> </a:t>
            </a:r>
            <a:r>
              <a:rPr lang="el-GR" sz="1600" dirty="0"/>
              <a:t>Έχει παρέλθει η προθεσμία υποβολής, αλλά η Εθνική Υπηρεσία επιτρέπει την εκ νέου υποβολή, στη βάση οδηγιών που λαμβάνει από την ΕΕ και νοουμένου ότι υπήρξε τεχνικό πρόβλημα από πλευράς ΕΕ, χωρίς αλλαγές στο περιεχόμενο</a:t>
            </a:r>
            <a:endParaRPr lang="en-GB" sz="1600" dirty="0"/>
          </a:p>
          <a:p>
            <a:pPr lvl="1" algn="just">
              <a:buFont typeface="Wingdings" panose="05000000000000000000" pitchFamily="2" charset="2"/>
              <a:buChar char="ü"/>
            </a:pPr>
            <a:r>
              <a:rPr lang="en-GB" sz="1600" b="1" dirty="0"/>
              <a:t>Reopened by NA and Edit/Submit Allowed:</a:t>
            </a:r>
            <a:r>
              <a:rPr lang="en-GB" sz="1600" dirty="0"/>
              <a:t> </a:t>
            </a:r>
            <a:r>
              <a:rPr lang="el-GR" sz="1600" dirty="0"/>
              <a:t>Ισχύει ό,τι και πιο πάνω, αλλά η Εθνική Υπηρεσία επιτρέπει και την εκ νέου επεξεργασία, πριν από την υποβολή της αίτησης</a:t>
            </a:r>
            <a:endParaRPr lang="en-GB" sz="1600" dirty="0"/>
          </a:p>
          <a:p>
            <a:pPr algn="just">
              <a:buFont typeface="Wingdings" panose="05000000000000000000" pitchFamily="2" charset="2"/>
              <a:buChar char="§"/>
            </a:pPr>
            <a:r>
              <a:rPr lang="en-GB" sz="1600" b="1" dirty="0"/>
              <a:t>Submitted</a:t>
            </a:r>
            <a:r>
              <a:rPr lang="en-GB" sz="1600" dirty="0"/>
              <a:t>: </a:t>
            </a:r>
            <a:r>
              <a:rPr lang="el-GR" sz="1600" dirty="0"/>
              <a:t>Η αίτηση έχει υποβληθεί</a:t>
            </a:r>
            <a:endParaRPr lang="en-GB" sz="1600" dirty="0"/>
          </a:p>
          <a:p>
            <a:pPr algn="just">
              <a:buFont typeface="Wingdings" panose="05000000000000000000" pitchFamily="2" charset="2"/>
              <a:buChar char="§"/>
            </a:pPr>
            <a:r>
              <a:rPr lang="en-GB" sz="1600" b="1" dirty="0" err="1"/>
              <a:t>Unsubmitted</a:t>
            </a:r>
            <a:endParaRPr lang="en-GB" sz="1600" dirty="0"/>
          </a:p>
          <a:p>
            <a:pPr lvl="1" algn="just">
              <a:buFont typeface="Wingdings" panose="05000000000000000000" pitchFamily="2" charset="2"/>
              <a:buChar char="ü"/>
            </a:pPr>
            <a:r>
              <a:rPr lang="en-GB" sz="1600" b="1" dirty="0"/>
              <a:t>Deadline Expired: </a:t>
            </a:r>
            <a:r>
              <a:rPr lang="el-GR" sz="1600" dirty="0"/>
              <a:t>Η αίτηση δεν υποβλήθηκε εντός της προθεσμίας</a:t>
            </a:r>
            <a:endParaRPr lang="en-GB" sz="1600" dirty="0"/>
          </a:p>
          <a:p>
            <a:pPr lvl="1" algn="just">
              <a:buFont typeface="Wingdings" panose="05000000000000000000" pitchFamily="2" charset="2"/>
              <a:buChar char="ü"/>
            </a:pPr>
            <a:r>
              <a:rPr lang="en-GB" sz="1600" b="1" dirty="0"/>
              <a:t>Deleted</a:t>
            </a:r>
            <a:r>
              <a:rPr lang="en-GB" sz="1600" dirty="0"/>
              <a:t>: </a:t>
            </a:r>
            <a:r>
              <a:rPr lang="el-GR" sz="1600" dirty="0"/>
              <a:t>Η αίτηση δεν υποβλήθηκε και έχει διαγρα</a:t>
            </a:r>
            <a:r>
              <a:rPr lang="el-GR" sz="1800" dirty="0"/>
              <a:t>φεί. </a:t>
            </a:r>
            <a:endParaRPr lang="en-GB" sz="1600" dirty="0"/>
          </a:p>
        </p:txBody>
      </p:sp>
      <p:sp>
        <p:nvSpPr>
          <p:cNvPr id="5" name="Rectangle 4"/>
          <p:cNvSpPr/>
          <p:nvPr/>
        </p:nvSpPr>
        <p:spPr>
          <a:xfrm>
            <a:off x="899592" y="27180"/>
            <a:ext cx="7632848" cy="861774"/>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(5/</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br>
              <a:rPr lang="en-GB" sz="2400" b="1" dirty="0">
                <a:solidFill>
                  <a:srgbClr val="0070C0"/>
                </a:solidFill>
                <a:latin typeface="Century Gothic" panose="020B0502020202020204" pitchFamily="34" charset="0"/>
                <a:ea typeface="+mj-ea"/>
                <a:cs typeface="+mj-cs"/>
              </a:rPr>
            </a:br>
            <a:r>
              <a:rPr lang="en-GB" sz="2400" b="1" dirty="0">
                <a:solidFill>
                  <a:srgbClr val="0070C0"/>
                </a:solidFill>
                <a:latin typeface="Century Gothic" panose="020B0502020202020204" pitchFamily="34" charset="0"/>
                <a:ea typeface="+mj-ea"/>
                <a:cs typeface="+mj-cs"/>
              </a:rPr>
              <a:t>My applications</a:t>
            </a:r>
            <a:r>
              <a:rPr lang="el-GR" sz="2400" b="1" dirty="0">
                <a:solidFill>
                  <a:srgbClr val="0070C0"/>
                </a:solidFill>
                <a:latin typeface="Century Gothic" panose="020B0502020202020204" pitchFamily="34" charset="0"/>
                <a:ea typeface="+mj-ea"/>
                <a:cs typeface="+mj-cs"/>
              </a:rPr>
              <a:t> – </a:t>
            </a:r>
            <a:r>
              <a:rPr lang="en-GB" sz="2400" b="1" dirty="0">
                <a:solidFill>
                  <a:srgbClr val="0070C0"/>
                </a:solidFill>
                <a:latin typeface="Century Gothic" panose="020B0502020202020204" pitchFamily="34" charset="0"/>
                <a:ea typeface="+mj-ea"/>
                <a:cs typeface="+mj-cs"/>
              </a:rPr>
              <a:t>Application Statuses</a:t>
            </a:r>
            <a:endParaRPr lang="en-GB" sz="2400" dirty="0"/>
          </a:p>
        </p:txBody>
      </p:sp>
    </p:spTree>
    <p:extLst>
      <p:ext uri="{BB962C8B-B14F-4D97-AF65-F5344CB8AC3E}">
        <p14:creationId xmlns:p14="http://schemas.microsoft.com/office/powerpoint/2010/main" val="1316759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490066"/>
          </a:xfrm>
        </p:spPr>
        <p:txBody>
          <a:bodyPr>
            <a:noAutofit/>
          </a:bodyPr>
          <a:lstStyle/>
          <a:p>
            <a:pPr lvl="0">
              <a:spcBef>
                <a:spcPts val="0"/>
              </a:spcBef>
            </a:pPr>
            <a:r>
              <a:rPr lang="el-GR" sz="2300" dirty="0">
                <a:solidFill>
                  <a:srgbClr val="0070C0"/>
                </a:solidFill>
                <a:latin typeface="Century Gothic" panose="020B0502020202020204" pitchFamily="34" charset="0"/>
                <a:ea typeface="+mn-ea"/>
                <a:cs typeface="+mn-cs"/>
              </a:rPr>
              <a:t>ΚΥΡΙΩΣ ΜΕΝΟΥ – </a:t>
            </a:r>
            <a:r>
              <a:rPr lang="en-GB" sz="2300" dirty="0">
                <a:solidFill>
                  <a:srgbClr val="0070C0"/>
                </a:solidFill>
                <a:latin typeface="Century Gothic" panose="020B0502020202020204" pitchFamily="34" charset="0"/>
                <a:ea typeface="+mn-ea"/>
                <a:cs typeface="+mn-cs"/>
              </a:rPr>
              <a:t>APPLICATIONS</a:t>
            </a:r>
            <a:r>
              <a:rPr lang="el-GR" sz="2300" dirty="0">
                <a:solidFill>
                  <a:srgbClr val="0070C0"/>
                </a:solidFill>
                <a:latin typeface="Century Gothic" panose="020B0502020202020204" pitchFamily="34" charset="0"/>
                <a:ea typeface="+mn-ea"/>
                <a:cs typeface="+mn-cs"/>
              </a:rPr>
              <a:t> (</a:t>
            </a:r>
            <a:r>
              <a:rPr lang="en-GB" sz="2300" dirty="0">
                <a:solidFill>
                  <a:srgbClr val="0070C0"/>
                </a:solidFill>
                <a:latin typeface="Century Gothic" panose="020B0502020202020204" pitchFamily="34" charset="0"/>
                <a:ea typeface="+mn-ea"/>
                <a:cs typeface="+mn-cs"/>
              </a:rPr>
              <a:t>6</a:t>
            </a:r>
            <a:r>
              <a:rPr lang="el-GR" sz="2300" dirty="0">
                <a:solidFill>
                  <a:srgbClr val="0070C0"/>
                </a:solidFill>
                <a:latin typeface="Century Gothic" panose="020B0502020202020204" pitchFamily="34" charset="0"/>
                <a:ea typeface="+mn-ea"/>
                <a:cs typeface="+mn-cs"/>
              </a:rPr>
              <a:t>/</a:t>
            </a:r>
            <a:r>
              <a:rPr lang="en-GB" sz="2300" dirty="0">
                <a:solidFill>
                  <a:srgbClr val="0070C0"/>
                </a:solidFill>
                <a:latin typeface="Century Gothic" panose="020B0502020202020204" pitchFamily="34" charset="0"/>
                <a:ea typeface="+mn-ea"/>
                <a:cs typeface="+mn-cs"/>
              </a:rPr>
              <a:t>1</a:t>
            </a:r>
            <a:r>
              <a:rPr lang="el-GR" sz="2300" dirty="0">
                <a:solidFill>
                  <a:srgbClr val="0070C0"/>
                </a:solidFill>
                <a:latin typeface="Century Gothic" panose="020B0502020202020204" pitchFamily="34" charset="0"/>
                <a:ea typeface="+mn-ea"/>
                <a:cs typeface="+mn-cs"/>
              </a:rPr>
              <a:t>3)</a:t>
            </a:r>
            <a:br>
              <a:rPr lang="en-GB" sz="2300" dirty="0">
                <a:solidFill>
                  <a:srgbClr val="0070C0"/>
                </a:solidFill>
                <a:latin typeface="Century Gothic" panose="020B0502020202020204" pitchFamily="34" charset="0"/>
                <a:ea typeface="+mn-ea"/>
                <a:cs typeface="+mn-cs"/>
              </a:rPr>
            </a:br>
            <a:r>
              <a:rPr lang="en-GB" sz="2300" dirty="0">
                <a:solidFill>
                  <a:srgbClr val="0070C0"/>
                </a:solidFill>
                <a:latin typeface="Century Gothic" panose="020B0502020202020204" pitchFamily="34" charset="0"/>
                <a:ea typeface="+mn-ea"/>
                <a:cs typeface="+mn-cs"/>
              </a:rPr>
              <a:t>My applications</a:t>
            </a:r>
            <a:r>
              <a:rPr lang="el-GR" sz="2300" dirty="0">
                <a:solidFill>
                  <a:srgbClr val="0070C0"/>
                </a:solidFill>
                <a:latin typeface="Century Gothic" panose="020B0502020202020204" pitchFamily="34" charset="0"/>
                <a:ea typeface="+mn-ea"/>
                <a:cs typeface="+mn-cs"/>
              </a:rPr>
              <a:t> – Επεξεργασία Αίτησης</a:t>
            </a:r>
            <a:endParaRPr lang="en-GB" sz="2300" b="0" dirty="0">
              <a:solidFill>
                <a:prstClr val="black"/>
              </a:solidFill>
              <a:ea typeface="+mn-ea"/>
              <a:cs typeface="+mn-cs"/>
            </a:endParaRPr>
          </a:p>
        </p:txBody>
      </p:sp>
      <p:pic>
        <p:nvPicPr>
          <p:cNvPr id="3" name="Picture 2"/>
          <p:cNvPicPr>
            <a:picLocks noChangeAspect="1"/>
          </p:cNvPicPr>
          <p:nvPr/>
        </p:nvPicPr>
        <p:blipFill>
          <a:blip r:embed="rId2"/>
          <a:stretch>
            <a:fillRect/>
          </a:stretch>
        </p:blipFill>
        <p:spPr>
          <a:xfrm>
            <a:off x="-1834" y="2448089"/>
            <a:ext cx="9145834" cy="5112568"/>
          </a:xfrm>
          <a:prstGeom prst="rect">
            <a:avLst/>
          </a:prstGeom>
        </p:spPr>
      </p:pic>
      <p:sp>
        <p:nvSpPr>
          <p:cNvPr id="5" name="TextBox 4"/>
          <p:cNvSpPr txBox="1"/>
          <p:nvPr/>
        </p:nvSpPr>
        <p:spPr>
          <a:xfrm>
            <a:off x="0" y="919315"/>
            <a:ext cx="8892480" cy="1400383"/>
          </a:xfrm>
          <a:prstGeom prst="rect">
            <a:avLst/>
          </a:prstGeom>
          <a:noFill/>
        </p:spPr>
        <p:txBody>
          <a:bodyPr wrap="square" rtlCol="0">
            <a:spAutoFit/>
          </a:bodyPr>
          <a:lstStyle/>
          <a:p>
            <a:pPr marL="342900" indent="-342900">
              <a:buAutoNum type="arabicPeriod"/>
            </a:pPr>
            <a:r>
              <a:rPr lang="el-GR" sz="1600" dirty="0"/>
              <a:t>Μενού περιεχομένων: Περιήγηση στις διάφορες ενότητες της αίτησης</a:t>
            </a:r>
          </a:p>
          <a:p>
            <a:pPr marL="342900" indent="-342900">
              <a:buAutoNum type="arabicPeriod"/>
            </a:pPr>
            <a:r>
              <a:rPr lang="el-GR" sz="1600" dirty="0"/>
              <a:t>Δημιουργία </a:t>
            </a:r>
            <a:r>
              <a:rPr lang="en-GB" sz="1600" dirty="0"/>
              <a:t>pdf </a:t>
            </a:r>
            <a:r>
              <a:rPr lang="el-GR" sz="1600" dirty="0"/>
              <a:t>αρχείου της αίτησης</a:t>
            </a:r>
          </a:p>
          <a:p>
            <a:pPr marL="342900" indent="-342900">
              <a:buAutoNum type="arabicPeriod"/>
            </a:pPr>
            <a:r>
              <a:rPr lang="el-GR" sz="1600" dirty="0"/>
              <a:t>Γκριζαρισμένα πεδία: Δεν επιδέχονται επεξεργασία, καθώς συμπληρώνονται αυτόματα</a:t>
            </a:r>
          </a:p>
          <a:p>
            <a:pPr marL="342900" indent="-342900">
              <a:buAutoNum type="arabicPeriod"/>
            </a:pPr>
            <a:r>
              <a:rPr lang="el-GR" sz="1600" dirty="0"/>
              <a:t>Διαγραφή καταχώρησης</a:t>
            </a:r>
          </a:p>
          <a:p>
            <a:endParaRPr lang="el-GR" sz="500" dirty="0"/>
          </a:p>
          <a:p>
            <a:r>
              <a:rPr lang="el-GR" sz="1600" b="1" i="1" dirty="0"/>
              <a:t>!!! Γίνεται αυτόματη αποθήκευση της αίτησης, ενώ ο αιτητής τη συμπληρώνει</a:t>
            </a:r>
            <a:endParaRPr lang="en-GB" sz="1600" b="1" i="1" dirty="0"/>
          </a:p>
        </p:txBody>
      </p:sp>
      <p:grpSp>
        <p:nvGrpSpPr>
          <p:cNvPr id="7" name="Group 6"/>
          <p:cNvGrpSpPr/>
          <p:nvPr/>
        </p:nvGrpSpPr>
        <p:grpSpPr>
          <a:xfrm>
            <a:off x="1331640" y="4005064"/>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4" name="Group 13"/>
          <p:cNvGrpSpPr/>
          <p:nvPr/>
        </p:nvGrpSpPr>
        <p:grpSpPr>
          <a:xfrm>
            <a:off x="8020442" y="2969410"/>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7" name="Group 16"/>
          <p:cNvGrpSpPr/>
          <p:nvPr/>
        </p:nvGrpSpPr>
        <p:grpSpPr>
          <a:xfrm>
            <a:off x="5076056" y="5032088"/>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0" name="Group 19"/>
          <p:cNvGrpSpPr/>
          <p:nvPr/>
        </p:nvGrpSpPr>
        <p:grpSpPr>
          <a:xfrm>
            <a:off x="8365388" y="5185677"/>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12449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490066"/>
          </a:xfrm>
        </p:spPr>
        <p:txBody>
          <a:bodyPr>
            <a:noAutofit/>
          </a:bodyPr>
          <a:lstStyle/>
          <a:p>
            <a:pPr lvl="0">
              <a:spcBef>
                <a:spcPts val="0"/>
              </a:spcBef>
            </a:pPr>
            <a:r>
              <a:rPr lang="el-GR" sz="2300" dirty="0">
                <a:solidFill>
                  <a:srgbClr val="0070C0"/>
                </a:solidFill>
                <a:latin typeface="Century Gothic" panose="020B0502020202020204" pitchFamily="34" charset="0"/>
                <a:ea typeface="+mn-ea"/>
                <a:cs typeface="+mn-cs"/>
              </a:rPr>
              <a:t>ΚΥΡΙΩΣ ΜΕΝΟΥ – </a:t>
            </a:r>
            <a:r>
              <a:rPr lang="en-GB" sz="2300" dirty="0">
                <a:solidFill>
                  <a:srgbClr val="0070C0"/>
                </a:solidFill>
                <a:latin typeface="Century Gothic" panose="020B0502020202020204" pitchFamily="34" charset="0"/>
                <a:ea typeface="+mn-ea"/>
                <a:cs typeface="+mn-cs"/>
              </a:rPr>
              <a:t>APPLICATIONS</a:t>
            </a:r>
            <a:r>
              <a:rPr lang="el-GR" sz="2300" dirty="0">
                <a:solidFill>
                  <a:srgbClr val="0070C0"/>
                </a:solidFill>
                <a:latin typeface="Century Gothic" panose="020B0502020202020204" pitchFamily="34" charset="0"/>
                <a:ea typeface="+mn-ea"/>
                <a:cs typeface="+mn-cs"/>
              </a:rPr>
              <a:t> (7/</a:t>
            </a:r>
            <a:r>
              <a:rPr lang="en-GB" sz="2300" dirty="0">
                <a:solidFill>
                  <a:srgbClr val="0070C0"/>
                </a:solidFill>
                <a:latin typeface="Century Gothic" panose="020B0502020202020204" pitchFamily="34" charset="0"/>
                <a:ea typeface="+mn-ea"/>
                <a:cs typeface="+mn-cs"/>
              </a:rPr>
              <a:t>1</a:t>
            </a:r>
            <a:r>
              <a:rPr lang="el-GR" sz="2300" dirty="0">
                <a:solidFill>
                  <a:srgbClr val="0070C0"/>
                </a:solidFill>
                <a:latin typeface="Century Gothic" panose="020B0502020202020204" pitchFamily="34" charset="0"/>
                <a:ea typeface="+mn-ea"/>
                <a:cs typeface="+mn-cs"/>
              </a:rPr>
              <a:t>3)</a:t>
            </a:r>
            <a:br>
              <a:rPr lang="en-GB" sz="2300" dirty="0">
                <a:solidFill>
                  <a:srgbClr val="0070C0"/>
                </a:solidFill>
                <a:latin typeface="Century Gothic" panose="020B0502020202020204" pitchFamily="34" charset="0"/>
                <a:ea typeface="+mn-ea"/>
                <a:cs typeface="+mn-cs"/>
              </a:rPr>
            </a:br>
            <a:r>
              <a:rPr lang="en-GB" sz="2300" dirty="0">
                <a:solidFill>
                  <a:srgbClr val="0070C0"/>
                </a:solidFill>
                <a:latin typeface="Century Gothic" panose="020B0502020202020204" pitchFamily="34" charset="0"/>
                <a:ea typeface="+mn-ea"/>
                <a:cs typeface="+mn-cs"/>
              </a:rPr>
              <a:t>My applications</a:t>
            </a:r>
            <a:r>
              <a:rPr lang="el-GR" sz="2300" dirty="0">
                <a:solidFill>
                  <a:srgbClr val="0070C0"/>
                </a:solidFill>
                <a:latin typeface="Century Gothic" panose="020B0502020202020204" pitchFamily="34" charset="0"/>
                <a:ea typeface="+mn-ea"/>
                <a:cs typeface="+mn-cs"/>
              </a:rPr>
              <a:t> – Επεξεργασία Αίτησης</a:t>
            </a:r>
            <a:endParaRPr lang="en-GB" sz="2300" b="0" dirty="0">
              <a:solidFill>
                <a:prstClr val="black"/>
              </a:solidFill>
              <a:ea typeface="+mn-ea"/>
              <a:cs typeface="+mn-cs"/>
            </a:endParaRPr>
          </a:p>
        </p:txBody>
      </p:sp>
      <p:pic>
        <p:nvPicPr>
          <p:cNvPr id="4" name="Picture 3"/>
          <p:cNvPicPr>
            <a:picLocks noChangeAspect="1"/>
          </p:cNvPicPr>
          <p:nvPr/>
        </p:nvPicPr>
        <p:blipFill>
          <a:blip r:embed="rId2"/>
          <a:stretch>
            <a:fillRect/>
          </a:stretch>
        </p:blipFill>
        <p:spPr>
          <a:xfrm>
            <a:off x="89045" y="1364050"/>
            <a:ext cx="4987011" cy="2878781"/>
          </a:xfrm>
          <a:prstGeom prst="rect">
            <a:avLst/>
          </a:prstGeom>
        </p:spPr>
      </p:pic>
      <p:sp>
        <p:nvSpPr>
          <p:cNvPr id="6" name="TextBox 5"/>
          <p:cNvSpPr txBox="1"/>
          <p:nvPr/>
        </p:nvSpPr>
        <p:spPr>
          <a:xfrm>
            <a:off x="21906" y="996543"/>
            <a:ext cx="5832648" cy="369332"/>
          </a:xfrm>
          <a:prstGeom prst="rect">
            <a:avLst/>
          </a:prstGeom>
          <a:noFill/>
        </p:spPr>
        <p:txBody>
          <a:bodyPr wrap="square" rtlCol="0">
            <a:spAutoFit/>
          </a:bodyPr>
          <a:lstStyle/>
          <a:p>
            <a:pPr marL="285750" indent="-285750">
              <a:buFont typeface="Wingdings" panose="05000000000000000000" pitchFamily="2" charset="2"/>
              <a:buChar char="q"/>
            </a:pPr>
            <a:r>
              <a:rPr lang="el-GR" b="1" dirty="0"/>
              <a:t>Προειδοποιητικά και Πληροφοριακά Μηνύματα</a:t>
            </a:r>
            <a:endParaRPr lang="en-GB" b="1" dirty="0"/>
          </a:p>
        </p:txBody>
      </p:sp>
      <p:pic>
        <p:nvPicPr>
          <p:cNvPr id="10" name="Picture 9"/>
          <p:cNvPicPr>
            <a:picLocks noChangeAspect="1"/>
          </p:cNvPicPr>
          <p:nvPr/>
        </p:nvPicPr>
        <p:blipFill>
          <a:blip r:embed="rId3"/>
          <a:stretch>
            <a:fillRect/>
          </a:stretch>
        </p:blipFill>
        <p:spPr>
          <a:xfrm>
            <a:off x="110952" y="5135379"/>
            <a:ext cx="5054150" cy="1024834"/>
          </a:xfrm>
          <a:prstGeom prst="rect">
            <a:avLst/>
          </a:prstGeom>
        </p:spPr>
      </p:pic>
      <p:sp>
        <p:nvSpPr>
          <p:cNvPr id="11" name="TextBox 10"/>
          <p:cNvSpPr txBox="1"/>
          <p:nvPr/>
        </p:nvSpPr>
        <p:spPr>
          <a:xfrm>
            <a:off x="107504" y="4518638"/>
            <a:ext cx="7560840" cy="369332"/>
          </a:xfrm>
          <a:prstGeom prst="rect">
            <a:avLst/>
          </a:prstGeom>
          <a:noFill/>
        </p:spPr>
        <p:txBody>
          <a:bodyPr wrap="square" rtlCol="0">
            <a:spAutoFit/>
          </a:bodyPr>
          <a:lstStyle/>
          <a:p>
            <a:pPr marL="285750" indent="-285750">
              <a:buFont typeface="Wingdings" panose="05000000000000000000" pitchFamily="2" charset="2"/>
              <a:buChar char="q"/>
            </a:pPr>
            <a:r>
              <a:rPr lang="el-GR" b="1" dirty="0"/>
              <a:t>Όριο χαρακτήρων σε κάποια πεδία που απαιτούν εισαγωγή κειμένου</a:t>
            </a:r>
            <a:endParaRPr lang="en-GB" b="1" dirty="0"/>
          </a:p>
        </p:txBody>
      </p:sp>
    </p:spTree>
    <p:extLst>
      <p:ext uri="{BB962C8B-B14F-4D97-AF65-F5344CB8AC3E}">
        <p14:creationId xmlns:p14="http://schemas.microsoft.com/office/powerpoint/2010/main" val="37395567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56809"/>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(8/</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applications</a:t>
            </a:r>
            <a:r>
              <a:rPr lang="el-GR" sz="2400" dirty="0">
                <a:solidFill>
                  <a:srgbClr val="0070C0"/>
                </a:solidFill>
                <a:latin typeface="Century Gothic" panose="020B0502020202020204" pitchFamily="34" charset="0"/>
                <a:ea typeface="+mn-ea"/>
                <a:cs typeface="+mn-cs"/>
              </a:rPr>
              <a:t> – Υποβολή Αίτησης</a:t>
            </a:r>
            <a:endParaRPr lang="en-GB" sz="2400" b="0" dirty="0">
              <a:solidFill>
                <a:prstClr val="black"/>
              </a:solidFill>
              <a:ea typeface="+mn-ea"/>
              <a:cs typeface="+mn-cs"/>
            </a:endParaRPr>
          </a:p>
        </p:txBody>
      </p:sp>
      <p:sp>
        <p:nvSpPr>
          <p:cNvPr id="12" name="Content Placeholder 7"/>
          <p:cNvSpPr>
            <a:spLocks noGrp="1"/>
          </p:cNvSpPr>
          <p:nvPr>
            <p:ph idx="1"/>
          </p:nvPr>
        </p:nvSpPr>
        <p:spPr>
          <a:xfrm>
            <a:off x="22017" y="900211"/>
            <a:ext cx="8438415" cy="1013346"/>
          </a:xfrm>
        </p:spPr>
        <p:txBody>
          <a:bodyPr>
            <a:noAutofit/>
          </a:bodyPr>
          <a:lstStyle/>
          <a:p>
            <a:pPr>
              <a:buFont typeface="+mj-lt"/>
              <a:buAutoNum type="arabicPeriod"/>
            </a:pPr>
            <a:r>
              <a:rPr lang="el-GR" sz="1700" dirty="0"/>
              <a:t>Οι ενότητες περιεχομένου είναι πλήρως συμπληρωμένες όταν το       μετατρέπεται σε </a:t>
            </a:r>
          </a:p>
          <a:p>
            <a:pPr>
              <a:buFont typeface="+mj-lt"/>
              <a:buAutoNum type="arabicPeriod"/>
            </a:pPr>
            <a:r>
              <a:rPr lang="el-GR" sz="1700" dirty="0"/>
              <a:t>Λίστα ελέγχου:</a:t>
            </a:r>
          </a:p>
          <a:p>
            <a:pPr>
              <a:buFont typeface="+mj-lt"/>
              <a:buAutoNum type="arabicPeriod"/>
            </a:pPr>
            <a:r>
              <a:rPr lang="el-GR" sz="1700" dirty="0"/>
              <a:t>Επιλογή </a:t>
            </a:r>
            <a:r>
              <a:rPr lang="en-GB" sz="1700" dirty="0"/>
              <a:t>“</a:t>
            </a:r>
            <a:r>
              <a:rPr lang="en-US" sz="1700" dirty="0"/>
              <a:t>Submit”: </a:t>
            </a:r>
            <a:r>
              <a:rPr lang="el-GR" sz="1700" dirty="0"/>
              <a:t>Ενεργοποιείται μόνο όταν όλες οι ενότητες είναι συμπληρωμένες</a:t>
            </a:r>
          </a:p>
          <a:p>
            <a:pPr>
              <a:buFont typeface="+mj-lt"/>
              <a:buAutoNum type="arabicPeriod"/>
            </a:pPr>
            <a:r>
              <a:rPr lang="el-GR" sz="1700" dirty="0"/>
              <a:t>Μήνυμα επιβεβαίωσης επιτυχούς υποβολής</a:t>
            </a:r>
          </a:p>
          <a:p>
            <a:pPr>
              <a:buFont typeface="+mj-lt"/>
              <a:buAutoNum type="arabicPeriod"/>
            </a:pPr>
            <a:endParaRPr lang="el-GR" sz="1800" dirty="0"/>
          </a:p>
        </p:txBody>
      </p:sp>
      <p:pic>
        <p:nvPicPr>
          <p:cNvPr id="4" name="Picture 3"/>
          <p:cNvPicPr>
            <a:picLocks noChangeAspect="1"/>
          </p:cNvPicPr>
          <p:nvPr/>
        </p:nvPicPr>
        <p:blipFill>
          <a:blip r:embed="rId2"/>
          <a:stretch>
            <a:fillRect/>
          </a:stretch>
        </p:blipFill>
        <p:spPr>
          <a:xfrm>
            <a:off x="6171879" y="953789"/>
            <a:ext cx="323850" cy="266907"/>
          </a:xfrm>
          <a:prstGeom prst="rect">
            <a:avLst/>
          </a:prstGeom>
        </p:spPr>
      </p:pic>
      <p:pic>
        <p:nvPicPr>
          <p:cNvPr id="7170" name="Picture 2" descr="AF Submission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52" y="2286379"/>
            <a:ext cx="8872411" cy="3158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8075608" y="943482"/>
            <a:ext cx="372451" cy="266907"/>
          </a:xfrm>
          <a:prstGeom prst="rect">
            <a:avLst/>
          </a:prstGeom>
        </p:spPr>
      </p:pic>
      <p:pic>
        <p:nvPicPr>
          <p:cNvPr id="3" name="Picture 2"/>
          <p:cNvPicPr>
            <a:picLocks noChangeAspect="1"/>
          </p:cNvPicPr>
          <p:nvPr/>
        </p:nvPicPr>
        <p:blipFill>
          <a:blip r:embed="rId5"/>
          <a:stretch>
            <a:fillRect/>
          </a:stretch>
        </p:blipFill>
        <p:spPr>
          <a:xfrm>
            <a:off x="1745543" y="1248789"/>
            <a:ext cx="400050" cy="316189"/>
          </a:xfrm>
          <a:prstGeom prst="rect">
            <a:avLst/>
          </a:prstGeom>
        </p:spPr>
      </p:pic>
      <p:cxnSp>
        <p:nvCxnSpPr>
          <p:cNvPr id="9" name="Straight Arrow Connector 8"/>
          <p:cNvCxnSpPr/>
          <p:nvPr/>
        </p:nvCxnSpPr>
        <p:spPr>
          <a:xfrm>
            <a:off x="2145593" y="1406883"/>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stretch>
            <a:fillRect/>
          </a:stretch>
        </p:blipFill>
        <p:spPr>
          <a:xfrm>
            <a:off x="2633151" y="1195617"/>
            <a:ext cx="360395" cy="422532"/>
          </a:xfrm>
          <a:prstGeom prst="rect">
            <a:avLst/>
          </a:prstGeom>
        </p:spPr>
      </p:pic>
      <p:pic>
        <p:nvPicPr>
          <p:cNvPr id="11" name="Picture 10"/>
          <p:cNvPicPr>
            <a:picLocks noChangeAspect="1"/>
          </p:cNvPicPr>
          <p:nvPr/>
        </p:nvPicPr>
        <p:blipFill>
          <a:blip r:embed="rId7"/>
          <a:stretch>
            <a:fillRect/>
          </a:stretch>
        </p:blipFill>
        <p:spPr>
          <a:xfrm>
            <a:off x="5068754" y="5445224"/>
            <a:ext cx="4097263" cy="1227998"/>
          </a:xfrm>
          <a:prstGeom prst="rect">
            <a:avLst/>
          </a:prstGeom>
        </p:spPr>
      </p:pic>
      <p:grpSp>
        <p:nvGrpSpPr>
          <p:cNvPr id="14" name="Group 13"/>
          <p:cNvGrpSpPr/>
          <p:nvPr/>
        </p:nvGrpSpPr>
        <p:grpSpPr>
          <a:xfrm>
            <a:off x="1043608" y="3123883"/>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7" name="Group 16"/>
          <p:cNvGrpSpPr/>
          <p:nvPr/>
        </p:nvGrpSpPr>
        <p:grpSpPr>
          <a:xfrm>
            <a:off x="2761077" y="3123883"/>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0" name="Group 19"/>
          <p:cNvGrpSpPr/>
          <p:nvPr/>
        </p:nvGrpSpPr>
        <p:grpSpPr>
          <a:xfrm>
            <a:off x="7889278" y="1787320"/>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3" name="Group 22"/>
          <p:cNvGrpSpPr/>
          <p:nvPr/>
        </p:nvGrpSpPr>
        <p:grpSpPr>
          <a:xfrm>
            <a:off x="8460432" y="5506012"/>
            <a:ext cx="360040" cy="469355"/>
            <a:chOff x="8714671" y="1522944"/>
            <a:chExt cx="360040" cy="469355"/>
          </a:xfrm>
        </p:grpSpPr>
        <p:sp>
          <p:nvSpPr>
            <p:cNvPr id="24" name="Teardrop 23"/>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5" name="TextBox 24"/>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4849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115616" y="476672"/>
            <a:ext cx="6912768"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Διαχείριση του Προγράμματος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323528" y="1700808"/>
            <a:ext cx="8496944" cy="4493538"/>
          </a:xfrm>
          <a:prstGeom prst="rect">
            <a:avLst/>
          </a:prstGeom>
        </p:spPr>
        <p:txBody>
          <a:bodyPr wrap="square">
            <a:spAutoFit/>
          </a:bodyPr>
          <a:lstStyle/>
          <a:p>
            <a:pPr marL="342900" indent="-342900" algn="just">
              <a:buFont typeface="Wingdings" panose="05000000000000000000" pitchFamily="2" charset="2"/>
              <a:buChar char="q"/>
            </a:pPr>
            <a:r>
              <a:rPr lang="el-GR" sz="2200" b="1" dirty="0"/>
              <a:t>Η διαχείριση του Προγράμματος γίνεται σε δύο επίπεδα:</a:t>
            </a:r>
          </a:p>
          <a:p>
            <a:pPr algn="just"/>
            <a:endParaRPr lang="el-GR" sz="2200" b="1" dirty="0"/>
          </a:p>
          <a:p>
            <a:pPr algn="just"/>
            <a:endParaRPr lang="el-GR" sz="2200" b="1" dirty="0"/>
          </a:p>
          <a:p>
            <a:pPr marL="342900" indent="-342900" algn="just">
              <a:buFont typeface="Wingdings" panose="05000000000000000000" pitchFamily="2" charset="2"/>
              <a:buChar char="§"/>
            </a:pPr>
            <a:r>
              <a:rPr lang="el-GR" sz="2000" b="1" dirty="0"/>
              <a:t>Κεντρικές Δράσεις:</a:t>
            </a:r>
          </a:p>
          <a:p>
            <a:pPr algn="just"/>
            <a:endParaRPr lang="el-GR" sz="2000" dirty="0"/>
          </a:p>
          <a:p>
            <a:pPr algn="just"/>
            <a:r>
              <a:rPr lang="el-GR" sz="2000" u="sng" dirty="0"/>
              <a:t>Εκτελεστικός Φορέας Εκπαίδευσης</a:t>
            </a:r>
            <a:r>
              <a:rPr lang="en-GB" sz="2000" u="sng" dirty="0"/>
              <a:t> </a:t>
            </a:r>
            <a:r>
              <a:rPr lang="el-GR" sz="2000" u="sng" dirty="0"/>
              <a:t>και Πολιτισμού</a:t>
            </a:r>
          </a:p>
          <a:p>
            <a:pPr algn="just"/>
            <a:r>
              <a:rPr lang="el-GR" sz="2000" dirty="0"/>
              <a:t>(</a:t>
            </a:r>
            <a:r>
              <a:rPr lang="en-GB" sz="2000" dirty="0"/>
              <a:t>Education</a:t>
            </a:r>
            <a:r>
              <a:rPr lang="el-GR" sz="2000" dirty="0"/>
              <a:t> </a:t>
            </a:r>
            <a:r>
              <a:rPr lang="en-GB" sz="2000" dirty="0"/>
              <a:t>And Culture Executive Agency – EACEA)</a:t>
            </a:r>
          </a:p>
          <a:p>
            <a:pPr algn="just"/>
            <a:endParaRPr lang="el-GR" sz="2000" dirty="0"/>
          </a:p>
          <a:p>
            <a:pPr algn="just"/>
            <a:endParaRPr lang="en-GB" sz="2000" dirty="0"/>
          </a:p>
          <a:p>
            <a:pPr marL="342900" indent="-342900" algn="just">
              <a:buFont typeface="Wingdings" panose="05000000000000000000" pitchFamily="2" charset="2"/>
              <a:buChar char="§"/>
            </a:pPr>
            <a:r>
              <a:rPr lang="el-GR" sz="2000" b="1" dirty="0"/>
              <a:t>Αποκεντρωμένες Δράσεις:</a:t>
            </a:r>
          </a:p>
          <a:p>
            <a:pPr algn="just"/>
            <a:endParaRPr lang="en-GB" sz="2000" b="1" dirty="0"/>
          </a:p>
          <a:p>
            <a:pPr algn="just"/>
            <a:r>
              <a:rPr lang="el-GR" sz="2000" u="sng" dirty="0"/>
              <a:t>Εθνικές Υπηρεσίες</a:t>
            </a:r>
            <a:r>
              <a:rPr lang="el-GR" sz="2000" dirty="0"/>
              <a:t> στις διάφορες </a:t>
            </a:r>
            <a:r>
              <a:rPr lang="el-GR" sz="2000" u="sng" dirty="0"/>
              <a:t>Χώρες του Προγράμματος</a:t>
            </a:r>
          </a:p>
          <a:p>
            <a:pPr algn="just"/>
            <a:endParaRPr lang="el-GR" sz="2000" b="1" dirty="0"/>
          </a:p>
          <a:p>
            <a:pPr algn="just"/>
            <a:endParaRPr lang="en-GB" sz="2000" dirty="0"/>
          </a:p>
        </p:txBody>
      </p:sp>
    </p:spTree>
    <p:extLst>
      <p:ext uri="{BB962C8B-B14F-4D97-AF65-F5344CB8AC3E}">
        <p14:creationId xmlns:p14="http://schemas.microsoft.com/office/powerpoint/2010/main" val="2119237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16632"/>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(9/</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applications</a:t>
            </a:r>
            <a:r>
              <a:rPr lang="el-GR" sz="2400" dirty="0">
                <a:solidFill>
                  <a:srgbClr val="0070C0"/>
                </a:solidFill>
                <a:latin typeface="Century Gothic" panose="020B0502020202020204" pitchFamily="34" charset="0"/>
                <a:ea typeface="+mn-ea"/>
                <a:cs typeface="+mn-cs"/>
              </a:rPr>
              <a:t> – Διαγραφή Αίτησης</a:t>
            </a:r>
            <a:endParaRPr lang="en-GB" sz="2400" b="0" dirty="0">
              <a:solidFill>
                <a:prstClr val="black"/>
              </a:solidFill>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7" y="3004927"/>
            <a:ext cx="9144000" cy="3872482"/>
          </a:xfrm>
          <a:prstGeom prst="rect">
            <a:avLst/>
          </a:prstGeom>
        </p:spPr>
      </p:pic>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7"/>
          <p:cNvSpPr>
            <a:spLocks noGrp="1"/>
          </p:cNvSpPr>
          <p:nvPr>
            <p:ph idx="1"/>
          </p:nvPr>
        </p:nvSpPr>
        <p:spPr>
          <a:xfrm>
            <a:off x="3172199" y="1415813"/>
            <a:ext cx="6120680" cy="1895772"/>
          </a:xfrm>
        </p:spPr>
        <p:txBody>
          <a:bodyPr>
            <a:noAutofit/>
          </a:bodyPr>
          <a:lstStyle/>
          <a:p>
            <a:pPr>
              <a:buFont typeface="+mj-lt"/>
              <a:buAutoNum type="arabicPeriod"/>
            </a:pPr>
            <a:r>
              <a:rPr lang="el-GR" sz="1800" dirty="0"/>
              <a:t>Επιλογή </a:t>
            </a:r>
            <a:r>
              <a:rPr lang="en-GB" sz="1800" dirty="0"/>
              <a:t>“</a:t>
            </a:r>
            <a:r>
              <a:rPr lang="en-US" sz="1800" dirty="0"/>
              <a:t>Delete”  </a:t>
            </a:r>
            <a:r>
              <a:rPr lang="el-GR" sz="1800" dirty="0"/>
              <a:t>από το </a:t>
            </a:r>
            <a:r>
              <a:rPr lang="en-GB" sz="1800" dirty="0"/>
              <a:t>“Actions” button</a:t>
            </a:r>
            <a:endParaRPr lang="el-GR" sz="1800" dirty="0"/>
          </a:p>
          <a:p>
            <a:pPr>
              <a:buFont typeface="+mj-lt"/>
              <a:buAutoNum type="arabicPeriod"/>
            </a:pPr>
            <a:r>
              <a:rPr lang="el-GR" sz="1800" dirty="0"/>
              <a:t>Προειδοποιητικό μήνυμα</a:t>
            </a:r>
            <a:r>
              <a:rPr lang="en-US" sz="1800" dirty="0"/>
              <a:t>: </a:t>
            </a:r>
            <a:r>
              <a:rPr lang="el-GR" sz="1800" dirty="0"/>
              <a:t>Επιβεβαίωση διαγραφής</a:t>
            </a:r>
          </a:p>
          <a:p>
            <a:pPr>
              <a:buFont typeface="+mj-lt"/>
              <a:buAutoNum type="arabicPeriod"/>
            </a:pPr>
            <a:r>
              <a:rPr lang="el-GR" sz="1800" dirty="0"/>
              <a:t>Μήνυμα επιβεβαίωσης</a:t>
            </a:r>
            <a:endParaRPr lang="en-US" sz="1800" dirty="0"/>
          </a:p>
          <a:p>
            <a:pPr>
              <a:buFont typeface="+mj-lt"/>
              <a:buAutoNum type="arabicPeriod"/>
            </a:pPr>
            <a:r>
              <a:rPr lang="el-GR" sz="1800" dirty="0"/>
              <a:t>Αλλαγή </a:t>
            </a:r>
            <a:r>
              <a:rPr lang="en-US" sz="1800" dirty="0"/>
              <a:t>status </a:t>
            </a:r>
            <a:r>
              <a:rPr lang="el-GR" sz="1800" dirty="0"/>
              <a:t>σε </a:t>
            </a:r>
            <a:r>
              <a:rPr lang="en-US" sz="1800" dirty="0"/>
              <a:t>deleted</a:t>
            </a:r>
          </a:p>
        </p:txBody>
      </p:sp>
      <p:grpSp>
        <p:nvGrpSpPr>
          <p:cNvPr id="11" name="Group 10"/>
          <p:cNvGrpSpPr/>
          <p:nvPr/>
        </p:nvGrpSpPr>
        <p:grpSpPr>
          <a:xfrm>
            <a:off x="107504" y="1117528"/>
            <a:ext cx="2676721" cy="1988992"/>
            <a:chOff x="179512" y="736154"/>
            <a:chExt cx="2676721" cy="198899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9" name="Rectangle 8"/>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496193" y="1487242"/>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grpSp>
        <p:nvGrpSpPr>
          <p:cNvPr id="14" name="Group 13"/>
          <p:cNvGrpSpPr/>
          <p:nvPr/>
        </p:nvGrpSpPr>
        <p:grpSpPr>
          <a:xfrm>
            <a:off x="6372200" y="5218319"/>
            <a:ext cx="360040" cy="469355"/>
            <a:chOff x="6156176" y="5229200"/>
            <a:chExt cx="360040" cy="469355"/>
          </a:xfrm>
        </p:grpSpPr>
        <p:sp>
          <p:nvSpPr>
            <p:cNvPr id="19" name="Teardrop 18"/>
            <p:cNvSpPr/>
            <p:nvPr/>
          </p:nvSpPr>
          <p:spPr>
            <a:xfrm rot="17517794" flipH="1">
              <a:off x="6101518" y="5283858"/>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6171270" y="5279211"/>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4" name="Group 23"/>
          <p:cNvGrpSpPr/>
          <p:nvPr/>
        </p:nvGrpSpPr>
        <p:grpSpPr>
          <a:xfrm>
            <a:off x="8265452" y="5983259"/>
            <a:ext cx="360040" cy="469355"/>
            <a:chOff x="8714671" y="1522944"/>
            <a:chExt cx="360040" cy="469355"/>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grpSp>
        <p:nvGrpSpPr>
          <p:cNvPr id="27" name="Group 26"/>
          <p:cNvGrpSpPr/>
          <p:nvPr/>
        </p:nvGrpSpPr>
        <p:grpSpPr>
          <a:xfrm>
            <a:off x="8507000" y="4949554"/>
            <a:ext cx="469355" cy="369332"/>
            <a:chOff x="8660013" y="1572956"/>
            <a:chExt cx="469355" cy="369332"/>
          </a:xfrm>
        </p:grpSpPr>
        <p:sp>
          <p:nvSpPr>
            <p:cNvPr id="28" name="Teardrop 27"/>
            <p:cNvSpPr/>
            <p:nvPr/>
          </p:nvSpPr>
          <p:spPr>
            <a:xfrm rot="20788776"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29765" y="1572956"/>
              <a:ext cx="321910" cy="369332"/>
            </a:xfrm>
            <a:prstGeom prst="rect">
              <a:avLst/>
            </a:prstGeom>
            <a:noFill/>
          </p:spPr>
          <p:txBody>
            <a:bodyPr wrap="square" rtlCol="0">
              <a:spAutoFit/>
            </a:bodyPr>
            <a:lstStyle/>
            <a:p>
              <a:r>
                <a:rPr lang="en-US" b="1" dirty="0">
                  <a:solidFill>
                    <a:srgbClr val="FFC000"/>
                  </a:solidFill>
                </a:rPr>
                <a:t>4</a:t>
              </a:r>
            </a:p>
          </p:txBody>
        </p:sp>
      </p:grpSp>
    </p:spTree>
    <p:extLst>
      <p:ext uri="{BB962C8B-B14F-4D97-AF65-F5344CB8AC3E}">
        <p14:creationId xmlns:p14="http://schemas.microsoft.com/office/powerpoint/2010/main" val="2770105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229521"/>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(10/</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applications</a:t>
            </a:r>
            <a:r>
              <a:rPr lang="el-GR" sz="2400" dirty="0">
                <a:solidFill>
                  <a:srgbClr val="0070C0"/>
                </a:solidFill>
                <a:latin typeface="Century Gothic" panose="020B0502020202020204" pitchFamily="34" charset="0"/>
                <a:ea typeface="+mn-ea"/>
                <a:cs typeface="+mn-cs"/>
              </a:rPr>
              <a:t> – </a:t>
            </a:r>
            <a:r>
              <a:rPr lang="en-GB" sz="2400" dirty="0">
                <a:solidFill>
                  <a:srgbClr val="0070C0"/>
                </a:solidFill>
                <a:latin typeface="Century Gothic" panose="020B0502020202020204" pitchFamily="34" charset="0"/>
                <a:ea typeface="+mn-ea"/>
                <a:cs typeface="+mn-cs"/>
              </a:rPr>
              <a:t>Sharing application</a:t>
            </a:r>
            <a:endParaRPr lang="en-GB" sz="2400" b="0" dirty="0">
              <a:solidFill>
                <a:prstClr val="black"/>
              </a:solidFill>
              <a:ea typeface="+mn-ea"/>
              <a:cs typeface="+mn-cs"/>
            </a:endParaRPr>
          </a:p>
        </p:txBody>
      </p:sp>
      <p:pic>
        <p:nvPicPr>
          <p:cNvPr id="3" name="Picture 2"/>
          <p:cNvPicPr>
            <a:picLocks noChangeAspect="1"/>
          </p:cNvPicPr>
          <p:nvPr/>
        </p:nvPicPr>
        <p:blipFill>
          <a:blip r:embed="rId2"/>
          <a:stretch>
            <a:fillRect/>
          </a:stretch>
        </p:blipFill>
        <p:spPr>
          <a:xfrm>
            <a:off x="22017" y="1340768"/>
            <a:ext cx="9144000" cy="5131116"/>
          </a:xfrm>
          <a:prstGeom prst="rect">
            <a:avLst/>
          </a:prstGeom>
        </p:spPr>
      </p:pic>
      <p:sp>
        <p:nvSpPr>
          <p:cNvPr id="4" name="TextBox 3"/>
          <p:cNvSpPr txBox="1"/>
          <p:nvPr/>
        </p:nvSpPr>
        <p:spPr>
          <a:xfrm>
            <a:off x="827584" y="5661248"/>
            <a:ext cx="1872208" cy="323165"/>
          </a:xfrm>
          <a:prstGeom prst="rect">
            <a:avLst/>
          </a:prstGeom>
          <a:noFill/>
        </p:spPr>
        <p:txBody>
          <a:bodyPr wrap="square" rtlCol="0">
            <a:spAutoFit/>
          </a:bodyPr>
          <a:lstStyle/>
          <a:p>
            <a:r>
              <a:rPr lang="en-GB" sz="1500" dirty="0">
                <a:solidFill>
                  <a:srgbClr val="FF0000"/>
                </a:solidFill>
              </a:rPr>
              <a:t>Sharing Button</a:t>
            </a:r>
          </a:p>
        </p:txBody>
      </p:sp>
      <p:cxnSp>
        <p:nvCxnSpPr>
          <p:cNvPr id="6" name="Straight Arrow Connector 5"/>
          <p:cNvCxnSpPr/>
          <p:nvPr/>
        </p:nvCxnSpPr>
        <p:spPr>
          <a:xfrm>
            <a:off x="971600" y="5380270"/>
            <a:ext cx="292010" cy="280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6096" y="4479372"/>
            <a:ext cx="0" cy="36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88432" y="4908227"/>
            <a:ext cx="3280617" cy="1015663"/>
          </a:xfrm>
          <a:prstGeom prst="rect">
            <a:avLst/>
          </a:prstGeom>
          <a:noFill/>
        </p:spPr>
        <p:txBody>
          <a:bodyPr wrap="square" rtlCol="0">
            <a:spAutoFit/>
          </a:bodyPr>
          <a:lstStyle/>
          <a:p>
            <a:r>
              <a:rPr lang="el-GR" sz="1500" dirty="0">
                <a:solidFill>
                  <a:srgbClr val="FF0000"/>
                </a:solidFill>
              </a:rPr>
              <a:t>Με άτομα εκτός της λίστας επαφών: Καταχώρηση ηλεκτρονικής διεύθυνσης, Καθορισμός επιπέδου πρόσβασης, Προαιρετική εισαγωγή σχολίου</a:t>
            </a:r>
            <a:endParaRPr lang="en-GB" sz="1500" dirty="0">
              <a:solidFill>
                <a:srgbClr val="FF0000"/>
              </a:solidFill>
            </a:endParaRPr>
          </a:p>
        </p:txBody>
      </p:sp>
      <p:cxnSp>
        <p:nvCxnSpPr>
          <p:cNvPr id="28" name="Straight Arrow Connector 27"/>
          <p:cNvCxnSpPr/>
          <p:nvPr/>
        </p:nvCxnSpPr>
        <p:spPr>
          <a:xfrm>
            <a:off x="8316416" y="4511420"/>
            <a:ext cx="0" cy="33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49436" y="4916138"/>
            <a:ext cx="2546040" cy="1015663"/>
          </a:xfrm>
          <a:prstGeom prst="rect">
            <a:avLst/>
          </a:prstGeom>
          <a:noFill/>
        </p:spPr>
        <p:txBody>
          <a:bodyPr wrap="square" rtlCol="0">
            <a:spAutoFit/>
          </a:bodyPr>
          <a:lstStyle/>
          <a:p>
            <a:r>
              <a:rPr lang="el-GR" sz="1500" dirty="0">
                <a:solidFill>
                  <a:srgbClr val="FF0000"/>
                </a:solidFill>
              </a:rPr>
              <a:t>Με άτομα από τη λίστα επαφών: Η ηλεκτρονική διεύθυνση συμπληρώνεται αυτόματα</a:t>
            </a:r>
            <a:endParaRPr lang="en-GB" sz="1500" dirty="0">
              <a:solidFill>
                <a:srgbClr val="FF0000"/>
              </a:solidFill>
            </a:endParaRPr>
          </a:p>
        </p:txBody>
      </p:sp>
      <p:cxnSp>
        <p:nvCxnSpPr>
          <p:cNvPr id="36" name="Straight Arrow Connector 35"/>
          <p:cNvCxnSpPr/>
          <p:nvPr/>
        </p:nvCxnSpPr>
        <p:spPr>
          <a:xfrm flipV="1">
            <a:off x="7524328" y="3550950"/>
            <a:ext cx="0" cy="638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83768" y="2996952"/>
            <a:ext cx="6682249" cy="553998"/>
          </a:xfrm>
          <a:prstGeom prst="rect">
            <a:avLst/>
          </a:prstGeom>
          <a:noFill/>
        </p:spPr>
        <p:txBody>
          <a:bodyPr wrap="square" rtlCol="0">
            <a:spAutoFit/>
          </a:bodyPr>
          <a:lstStyle/>
          <a:p>
            <a:pPr algn="ctr"/>
            <a:r>
              <a:rPr lang="el-GR" sz="1500" dirty="0">
                <a:solidFill>
                  <a:srgbClr val="FF0000"/>
                </a:solidFill>
              </a:rPr>
              <a:t>Με ένα από τα άτομα επαφής των εταίρων οργανισμών της συγκεκριμένης πρότασης: Η ηλεκτρονική διεύθυνση συμπληρώνεται αυτόματα</a:t>
            </a:r>
            <a:endParaRPr lang="en-GB" sz="1500" dirty="0">
              <a:solidFill>
                <a:srgbClr val="FF0000"/>
              </a:solidFill>
            </a:endParaRPr>
          </a:p>
        </p:txBody>
      </p:sp>
    </p:spTree>
    <p:extLst>
      <p:ext uri="{BB962C8B-B14F-4D97-AF65-F5344CB8AC3E}">
        <p14:creationId xmlns:p14="http://schemas.microsoft.com/office/powerpoint/2010/main" val="3096999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0" y="244870"/>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1/</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Contacts</a:t>
            </a:r>
            <a:endParaRPr lang="en-GB" sz="2400" b="0" dirty="0">
              <a:solidFill>
                <a:prstClr val="black"/>
              </a:solidFill>
              <a:ea typeface="+mn-ea"/>
              <a:cs typeface="+mn-cs"/>
            </a:endParaRPr>
          </a:p>
        </p:txBody>
      </p:sp>
      <p:pic>
        <p:nvPicPr>
          <p:cNvPr id="5" name="Picture 4"/>
          <p:cNvPicPr>
            <a:picLocks noChangeAspect="1"/>
          </p:cNvPicPr>
          <p:nvPr/>
        </p:nvPicPr>
        <p:blipFill>
          <a:blip r:embed="rId2"/>
          <a:stretch>
            <a:fillRect/>
          </a:stretch>
        </p:blipFill>
        <p:spPr>
          <a:xfrm>
            <a:off x="-16725" y="3356992"/>
            <a:ext cx="6768752" cy="3693768"/>
          </a:xfrm>
          <a:prstGeom prst="rect">
            <a:avLst/>
          </a:prstGeom>
        </p:spPr>
      </p:pic>
      <p:sp>
        <p:nvSpPr>
          <p:cNvPr id="7" name="TextBox 6"/>
          <p:cNvSpPr txBox="1"/>
          <p:nvPr/>
        </p:nvSpPr>
        <p:spPr>
          <a:xfrm>
            <a:off x="35496" y="1124744"/>
            <a:ext cx="9289033" cy="2339102"/>
          </a:xfrm>
          <a:prstGeom prst="rect">
            <a:avLst/>
          </a:prstGeom>
          <a:noFill/>
        </p:spPr>
        <p:txBody>
          <a:bodyPr wrap="square" rtlCol="0">
            <a:spAutoFit/>
          </a:bodyPr>
          <a:lstStyle/>
          <a:p>
            <a:pPr marL="285750" indent="-285750">
              <a:buFont typeface="Wingdings" panose="05000000000000000000" pitchFamily="2" charset="2"/>
              <a:buChar char="q"/>
            </a:pPr>
            <a:r>
              <a:rPr lang="el-GR" b="1" dirty="0"/>
              <a:t>Η λίστα επαφών παρουσιάζει</a:t>
            </a:r>
            <a:r>
              <a:rPr lang="el-GR" dirty="0"/>
              <a:t>:</a:t>
            </a:r>
          </a:p>
          <a:p>
            <a:pPr marL="285750" indent="-285750">
              <a:buFont typeface="Wingdings" panose="05000000000000000000" pitchFamily="2" charset="2"/>
              <a:buChar char="§"/>
            </a:pPr>
            <a:r>
              <a:rPr lang="el-GR" sz="1600" dirty="0"/>
              <a:t>Πρόσωπα επαφής εταίρων οργανισμών (</a:t>
            </a:r>
            <a:r>
              <a:rPr lang="en-GB" sz="1600" dirty="0"/>
              <a:t>associated persons)</a:t>
            </a:r>
            <a:r>
              <a:rPr lang="el-GR" sz="1600" dirty="0"/>
              <a:t>, </a:t>
            </a:r>
            <a:r>
              <a:rPr lang="el-GR" sz="1600" u="sng" dirty="0"/>
              <a:t>όπως καταχωρήθηκαν σε αιτήσεις που δημιουργήθηκαν από τον χρήστη</a:t>
            </a:r>
            <a:r>
              <a:rPr lang="el-GR" sz="1600" dirty="0"/>
              <a:t> (νοουμένου ότι κατά τη συμπλήρωση της αίτησης, δόθηκε εντολή από τον </a:t>
            </a:r>
            <a:r>
              <a:rPr lang="el-GR" sz="1600" dirty="0" err="1"/>
              <a:t>αιτητή</a:t>
            </a:r>
            <a:r>
              <a:rPr lang="el-GR" sz="1600" dirty="0"/>
              <a:t> για συμπερίληψη των στοιχείων του </a:t>
            </a:r>
            <a:r>
              <a:rPr lang="en-GB" sz="1600" dirty="0"/>
              <a:t>associated person </a:t>
            </a:r>
            <a:r>
              <a:rPr lang="el-GR" sz="1600" dirty="0"/>
              <a:t>στη λίστα επαφών)</a:t>
            </a:r>
          </a:p>
          <a:p>
            <a:pPr marL="285750" indent="-285750">
              <a:buFont typeface="Wingdings" panose="05000000000000000000" pitchFamily="2" charset="2"/>
              <a:buChar char="§"/>
            </a:pPr>
            <a:r>
              <a:rPr lang="el-GR" sz="1600" dirty="0"/>
              <a:t>Όλες τις επαφές </a:t>
            </a:r>
            <a:r>
              <a:rPr lang="el-GR" sz="1600" u="sng" dirty="0"/>
              <a:t>που δημιουργήθηκαν απευθείας μέσω της καρτέλας </a:t>
            </a:r>
            <a:r>
              <a:rPr lang="en-GB" sz="1600" u="sng" dirty="0"/>
              <a:t>“My Contacts” </a:t>
            </a:r>
            <a:endParaRPr lang="el-GR" sz="1600" u="sng" dirty="0">
              <a:sym typeface="Wingdings" panose="05000000000000000000" pitchFamily="2" charset="2"/>
            </a:endParaRPr>
          </a:p>
          <a:p>
            <a:endParaRPr lang="el-GR" sz="1600" dirty="0">
              <a:sym typeface="Wingdings" panose="05000000000000000000" pitchFamily="2" charset="2"/>
            </a:endParaRPr>
          </a:p>
          <a:p>
            <a:r>
              <a:rPr lang="el-GR" sz="1600" b="1" i="1" dirty="0"/>
              <a:t>!!! Κατά τη συμπλήρωση μίας αίτησης, τα στοιχεία επαφής των </a:t>
            </a:r>
            <a:r>
              <a:rPr lang="en-GB" sz="1600" b="1" i="1" dirty="0"/>
              <a:t>associated persons </a:t>
            </a:r>
            <a:r>
              <a:rPr lang="el-GR" sz="1600" b="1" i="1" dirty="0"/>
              <a:t>ενός οργανισμού </a:t>
            </a:r>
          </a:p>
          <a:p>
            <a:r>
              <a:rPr lang="el-GR" sz="1600" b="1" i="1" dirty="0"/>
              <a:t>μπορούν είτε να καταχωρούνται απευθείας στην αίτηση (εάν τα άτομα αυτά δεν συμπεριλαμβάνονται </a:t>
            </a:r>
          </a:p>
          <a:p>
            <a:r>
              <a:rPr lang="el-GR" sz="1600" b="1" i="1" dirty="0"/>
              <a:t>στη λίστα επαφών) είτε να αντλούνται από τη λίστα επαφών του χρήστη.</a:t>
            </a:r>
          </a:p>
        </p:txBody>
      </p:sp>
      <p:cxnSp>
        <p:nvCxnSpPr>
          <p:cNvPr id="9" name="Straight Arrow Connector 8"/>
          <p:cNvCxnSpPr/>
          <p:nvPr/>
        </p:nvCxnSpPr>
        <p:spPr>
          <a:xfrm flipH="1">
            <a:off x="5270164" y="4990863"/>
            <a:ext cx="729285" cy="696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9337" y="5518937"/>
            <a:ext cx="1740827" cy="307777"/>
          </a:xfrm>
          <a:prstGeom prst="rect">
            <a:avLst/>
          </a:prstGeom>
          <a:noFill/>
        </p:spPr>
        <p:txBody>
          <a:bodyPr wrap="square" rtlCol="0">
            <a:spAutoFit/>
          </a:bodyPr>
          <a:lstStyle/>
          <a:p>
            <a:r>
              <a:rPr lang="el-GR" sz="1400" dirty="0">
                <a:solidFill>
                  <a:srgbClr val="FF0000"/>
                </a:solidFill>
              </a:rPr>
              <a:t>Επεξεργασία επαφής</a:t>
            </a:r>
            <a:endParaRPr lang="en-GB" sz="1400" dirty="0">
              <a:solidFill>
                <a:srgbClr val="FF0000"/>
              </a:solidFill>
            </a:endParaRPr>
          </a:p>
        </p:txBody>
      </p:sp>
      <p:cxnSp>
        <p:nvCxnSpPr>
          <p:cNvPr id="22" name="Straight Arrow Connector 21"/>
          <p:cNvCxnSpPr/>
          <p:nvPr/>
        </p:nvCxnSpPr>
        <p:spPr>
          <a:xfrm>
            <a:off x="6300192" y="5067063"/>
            <a:ext cx="0" cy="544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19906" y="5603142"/>
            <a:ext cx="2412268" cy="307777"/>
          </a:xfrm>
          <a:prstGeom prst="rect">
            <a:avLst/>
          </a:prstGeom>
          <a:noFill/>
        </p:spPr>
        <p:txBody>
          <a:bodyPr wrap="square" rtlCol="0">
            <a:spAutoFit/>
          </a:bodyPr>
          <a:lstStyle/>
          <a:p>
            <a:r>
              <a:rPr lang="el-GR" sz="1400" dirty="0">
                <a:solidFill>
                  <a:srgbClr val="FF0000"/>
                </a:solidFill>
              </a:rPr>
              <a:t>Προσθήκη σχολίου</a:t>
            </a:r>
            <a:endParaRPr lang="en-GB" sz="1400" dirty="0">
              <a:solidFill>
                <a:srgbClr val="FF0000"/>
              </a:solidFill>
            </a:endParaRPr>
          </a:p>
        </p:txBody>
      </p:sp>
      <p:cxnSp>
        <p:nvCxnSpPr>
          <p:cNvPr id="27" name="Straight Arrow Connector 26"/>
          <p:cNvCxnSpPr/>
          <p:nvPr/>
        </p:nvCxnSpPr>
        <p:spPr>
          <a:xfrm flipV="1">
            <a:off x="6426040" y="4576578"/>
            <a:ext cx="0" cy="344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19906" y="4268801"/>
            <a:ext cx="2412268" cy="307777"/>
          </a:xfrm>
          <a:prstGeom prst="rect">
            <a:avLst/>
          </a:prstGeom>
          <a:noFill/>
        </p:spPr>
        <p:txBody>
          <a:bodyPr wrap="square" rtlCol="0">
            <a:spAutoFit/>
          </a:bodyPr>
          <a:lstStyle/>
          <a:p>
            <a:r>
              <a:rPr lang="el-GR" sz="1400" dirty="0">
                <a:solidFill>
                  <a:srgbClr val="FF0000"/>
                </a:solidFill>
              </a:rPr>
              <a:t>Διαγραφή Επαφής</a:t>
            </a:r>
            <a:endParaRPr lang="en-GB" sz="1400" dirty="0">
              <a:solidFill>
                <a:srgbClr val="FF0000"/>
              </a:solidFill>
            </a:endParaRPr>
          </a:p>
        </p:txBody>
      </p:sp>
    </p:spTree>
    <p:extLst>
      <p:ext uri="{BB962C8B-B14F-4D97-AF65-F5344CB8AC3E}">
        <p14:creationId xmlns:p14="http://schemas.microsoft.com/office/powerpoint/2010/main" val="3663484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a:spLocks noGrp="1"/>
          </p:cNvSpPr>
          <p:nvPr>
            <p:ph idx="1"/>
          </p:nvPr>
        </p:nvSpPr>
        <p:spPr>
          <a:xfrm>
            <a:off x="1315" y="980728"/>
            <a:ext cx="9142685" cy="5328591"/>
          </a:xfrm>
        </p:spPr>
        <p:txBody>
          <a:bodyPr>
            <a:noAutofit/>
          </a:bodyPr>
          <a:lstStyle/>
          <a:p>
            <a:pPr>
              <a:buFont typeface="Wingdings" panose="05000000000000000000" pitchFamily="2" charset="2"/>
              <a:buChar char="q"/>
            </a:pPr>
            <a:r>
              <a:rPr lang="el-GR" sz="1900" b="1" dirty="0"/>
              <a:t>Η καθυστερημένη υποβολή αιτήσεων (μετά την πάροδο της καταληκτικής ημερομηνίας)</a:t>
            </a:r>
            <a:r>
              <a:rPr lang="el-GR" sz="1900" dirty="0"/>
              <a:t> </a:t>
            </a:r>
            <a:r>
              <a:rPr lang="el-GR" sz="1900" b="1" dirty="0"/>
              <a:t>επιτρέπεται όταν ικανοποιούνται και οι τέσσερεις πιο κάτω συνθήκες:</a:t>
            </a:r>
          </a:p>
          <a:p>
            <a:pPr marL="0" indent="0">
              <a:buNone/>
            </a:pPr>
            <a:endParaRPr lang="el-GR" sz="800" b="1" dirty="0"/>
          </a:p>
          <a:p>
            <a:pPr>
              <a:buFont typeface="Wingdings" panose="05000000000000000000" pitchFamily="2" charset="2"/>
              <a:buChar char="§"/>
            </a:pPr>
            <a:r>
              <a:rPr lang="el-GR" sz="1750" dirty="0"/>
              <a:t>Η αδυναμία εμπρόθεσμης υποβολής οφείλεται σε τεχνικά προβλήματα της Ευρωπαϊκής πλατφόρμας και όχι σε τεχνικά προβλήματα του </a:t>
            </a:r>
            <a:r>
              <a:rPr lang="el-GR" sz="1750" dirty="0" err="1"/>
              <a:t>αιτητή</a:t>
            </a:r>
            <a:endParaRPr lang="el-GR" sz="1750" dirty="0"/>
          </a:p>
          <a:p>
            <a:pPr>
              <a:buFont typeface="Wingdings" panose="05000000000000000000" pitchFamily="2" charset="2"/>
              <a:buChar char="§"/>
            </a:pPr>
            <a:r>
              <a:rPr lang="el-GR" sz="1750" dirty="0"/>
              <a:t>Η ημερομηνία και ώρα της τελευταίας απόπειρας υποβολής (</a:t>
            </a:r>
            <a:r>
              <a:rPr lang="en-GB" sz="1750" dirty="0"/>
              <a:t>“Submission History”) </a:t>
            </a:r>
            <a:r>
              <a:rPr lang="el-GR" sz="1750" dirty="0"/>
              <a:t>προηγούνται της επίσημης καταληκτικής ημερομηνίας για υποβολή αιτήσεων</a:t>
            </a:r>
            <a:r>
              <a:rPr lang="en-GB" sz="1750" dirty="0"/>
              <a:t> </a:t>
            </a:r>
          </a:p>
          <a:p>
            <a:pPr>
              <a:buFont typeface="Wingdings" panose="05000000000000000000" pitchFamily="2" charset="2"/>
              <a:buChar char="§"/>
            </a:pPr>
            <a:r>
              <a:rPr lang="el-GR" sz="1750" dirty="0"/>
              <a:t>Ο αιτητής έχει ενημερώσει σχετικά την Εθνική Υπηρεσία, εντός δύο ωρών από την επίσημη καταληκτική ημερομηνία (ώρα Βρυξελλών) </a:t>
            </a:r>
            <a:r>
              <a:rPr lang="el-GR" sz="1750" dirty="0">
                <a:sym typeface="Wingdings" panose="05000000000000000000" pitchFamily="2" charset="2"/>
              </a:rPr>
              <a:t> εντός μίας ώρας (ώρα Κύπρου)</a:t>
            </a:r>
            <a:endParaRPr lang="el-GR" sz="1750" dirty="0"/>
          </a:p>
          <a:p>
            <a:pPr>
              <a:buFont typeface="Wingdings" panose="05000000000000000000" pitchFamily="2" charset="2"/>
              <a:buChar char="§"/>
            </a:pPr>
            <a:r>
              <a:rPr lang="el-GR" sz="1750" dirty="0"/>
              <a:t>Ο αιτητής έχει αποστείλει στην Εθνική Υπηρεσία, εντός δύο ωρών από την επίσημη καταληκτική ημερομηνία (ώρα Βρυξελλών), μέσω ηλεκτρονικού ταχυδρομείου (σε μορφή </a:t>
            </a:r>
            <a:r>
              <a:rPr lang="en-GB" sz="1750" dirty="0"/>
              <a:t>pdf)</a:t>
            </a:r>
            <a:r>
              <a:rPr lang="el-GR" sz="1750" dirty="0"/>
              <a:t>, μία πλήρως συμπληρωμένη αίτηση, η οποία δεν έχει υποστεί επεξεργασία μετά από την εμπρόθεσμη τελευταία απόπειρα υποβολής</a:t>
            </a:r>
          </a:p>
          <a:p>
            <a:pPr marL="0" indent="0">
              <a:buNone/>
            </a:pPr>
            <a:endParaRPr lang="en-GB" sz="800" dirty="0"/>
          </a:p>
          <a:p>
            <a:pPr marL="88900" lvl="0" indent="0">
              <a:buNone/>
            </a:pPr>
            <a:r>
              <a:rPr lang="en-GB" sz="1700" i="1" dirty="0"/>
              <a:t>!!! </a:t>
            </a:r>
            <a:r>
              <a:rPr lang="el-GR" sz="1700" i="1" dirty="0"/>
              <a:t>Εάν η Ε.Υ. αποφασίσει να δεχτεί την αίτηση, θα την ανοίξει εκ νέου για υποβολή ή </a:t>
            </a:r>
          </a:p>
          <a:p>
            <a:pPr marL="88900" lvl="0" indent="0">
              <a:buNone/>
            </a:pPr>
            <a:r>
              <a:rPr lang="el-GR" sz="1700" i="1" dirty="0"/>
              <a:t>ακόμα και για επεξεργασία</a:t>
            </a:r>
            <a:r>
              <a:rPr lang="en-GB" sz="1700" i="1" dirty="0"/>
              <a:t> </a:t>
            </a:r>
            <a:r>
              <a:rPr lang="el-GR" sz="1700" i="1" dirty="0"/>
              <a:t>από τον </a:t>
            </a:r>
            <a:r>
              <a:rPr lang="el-GR" sz="1700" i="1" dirty="0" err="1"/>
              <a:t>αιτητή</a:t>
            </a:r>
            <a:r>
              <a:rPr lang="el-GR" sz="1700" i="1" dirty="0"/>
              <a:t>, θα κοινοποιήσει στον </a:t>
            </a:r>
            <a:r>
              <a:rPr lang="el-GR" sz="1700" i="1" dirty="0" err="1"/>
              <a:t>αιτητή</a:t>
            </a:r>
            <a:r>
              <a:rPr lang="el-GR" sz="1700" i="1" dirty="0"/>
              <a:t> τη νέα </a:t>
            </a:r>
          </a:p>
          <a:p>
            <a:pPr marL="88900" lvl="0" indent="0">
              <a:buNone/>
            </a:pPr>
            <a:r>
              <a:rPr lang="el-GR" sz="1700" i="1" dirty="0"/>
              <a:t>καταληκτική ημερομηνία και οι υπολειπόμενες ημέρες θα φαίνονται από το</a:t>
            </a:r>
            <a:r>
              <a:rPr lang="en-US" sz="1700" i="1" dirty="0"/>
              <a:t> tab </a:t>
            </a:r>
            <a:endParaRPr lang="el-GR" sz="1700" i="1" dirty="0"/>
          </a:p>
          <a:p>
            <a:pPr marL="88900" lvl="0" indent="0">
              <a:buNone/>
            </a:pPr>
            <a:r>
              <a:rPr lang="en-US" sz="1700" i="1" dirty="0"/>
              <a:t>“My applications”</a:t>
            </a:r>
            <a:endParaRPr lang="en-GB" sz="1700" i="1" dirty="0"/>
          </a:p>
          <a:p>
            <a:pPr>
              <a:buFont typeface="Wingdings" panose="05000000000000000000" pitchFamily="2" charset="2"/>
              <a:buChar char="§"/>
            </a:pPr>
            <a:endParaRPr lang="en-GB" sz="1800" dirty="0"/>
          </a:p>
        </p:txBody>
      </p:sp>
      <p:sp>
        <p:nvSpPr>
          <p:cNvPr id="5" name="Rectangle 4"/>
          <p:cNvSpPr/>
          <p:nvPr/>
        </p:nvSpPr>
        <p:spPr>
          <a:xfrm>
            <a:off x="179512" y="27180"/>
            <a:ext cx="8640960" cy="830997"/>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2/</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br>
              <a:rPr lang="en-GB" sz="2400" b="1" dirty="0">
                <a:solidFill>
                  <a:srgbClr val="0070C0"/>
                </a:solidFill>
                <a:latin typeface="Century Gothic" panose="020B0502020202020204" pitchFamily="34" charset="0"/>
                <a:ea typeface="+mj-ea"/>
                <a:cs typeface="+mj-cs"/>
              </a:rPr>
            </a:br>
            <a:r>
              <a:rPr lang="el-GR" sz="2300" b="1" dirty="0">
                <a:solidFill>
                  <a:srgbClr val="0070C0"/>
                </a:solidFill>
                <a:latin typeface="Century Gothic" panose="020B0502020202020204" pitchFamily="34" charset="0"/>
                <a:ea typeface="+mj-ea"/>
                <a:cs typeface="+mj-cs"/>
              </a:rPr>
              <a:t>Καθυστερημένη υποβολή αίτησης</a:t>
            </a:r>
            <a:endParaRPr lang="en-GB" sz="2300" dirty="0"/>
          </a:p>
        </p:txBody>
      </p:sp>
    </p:spTree>
    <p:extLst>
      <p:ext uri="{BB962C8B-B14F-4D97-AF65-F5344CB8AC3E}">
        <p14:creationId xmlns:p14="http://schemas.microsoft.com/office/powerpoint/2010/main" val="1241937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15" y="1700808"/>
            <a:ext cx="8928992" cy="3708708"/>
          </a:xfrm>
          <a:prstGeom prst="rect">
            <a:avLst/>
          </a:prstGeom>
        </p:spPr>
        <p:txBody>
          <a:bodyPr wrap="square">
            <a:spAutoFit/>
          </a:bodyPr>
          <a:lstStyle/>
          <a:p>
            <a:endParaRPr lang="el-GR" sz="1000" dirty="0"/>
          </a:p>
          <a:p>
            <a:pPr marL="342900" indent="-342900">
              <a:buFont typeface="Wingdings" panose="05000000000000000000" pitchFamily="2" charset="2"/>
              <a:buChar char="q"/>
            </a:pPr>
            <a:r>
              <a:rPr lang="el-GR" sz="2000" dirty="0"/>
              <a:t>Οι αιτήσεις αυτού του τύπου απαιτούν </a:t>
            </a:r>
            <a:r>
              <a:rPr lang="el-GR" sz="2000" b="1" dirty="0"/>
              <a:t>σύνδεση μεγάλης ταχύτητας στο διαδίκτυο</a:t>
            </a:r>
            <a:r>
              <a:rPr lang="el-GR" sz="2000" dirty="0"/>
              <a:t> και δεν είναι εφικτό να τύχουν επεξεργασίας εκτός διαδικτύου</a:t>
            </a:r>
          </a:p>
          <a:p>
            <a:endParaRPr lang="el-GR" sz="2000" b="1" i="1" dirty="0"/>
          </a:p>
          <a:p>
            <a:endParaRPr lang="el-GR" sz="2000" b="1" i="1" dirty="0"/>
          </a:p>
          <a:p>
            <a:pPr marL="342900" indent="-342900">
              <a:buFont typeface="Wingdings" panose="05000000000000000000" pitchFamily="2" charset="2"/>
              <a:buChar char="q"/>
            </a:pPr>
            <a:r>
              <a:rPr lang="el-GR" sz="2000" b="1" dirty="0"/>
              <a:t>Απαιτούνται, επιπρόσθετα, συσκευές εκτύπωσης και σάρωσης</a:t>
            </a:r>
            <a:r>
              <a:rPr lang="el-GR" sz="2000" dirty="0"/>
              <a:t>, για την ολοκλήρωση της διαδικασίας υποβολής</a:t>
            </a:r>
          </a:p>
          <a:p>
            <a:endParaRPr lang="el-GR" sz="2000" b="1" i="1" dirty="0"/>
          </a:p>
          <a:p>
            <a:endParaRPr lang="el-GR" sz="2000" b="1" i="1" dirty="0"/>
          </a:p>
          <a:p>
            <a:pPr marL="342900" indent="-342900">
              <a:buFont typeface="Wingdings" panose="05000000000000000000" pitchFamily="2" charset="2"/>
              <a:buChar char="q"/>
            </a:pPr>
            <a:r>
              <a:rPr lang="el-GR" sz="2000" b="1" dirty="0"/>
              <a:t>Απαιτείται λογισμικό ανάγνωσης </a:t>
            </a:r>
            <a:r>
              <a:rPr lang="en-US" sz="2000" b="1" dirty="0"/>
              <a:t>PDF </a:t>
            </a:r>
            <a:r>
              <a:rPr lang="el-GR" sz="2000" b="1" dirty="0"/>
              <a:t>αρχείων </a:t>
            </a:r>
            <a:r>
              <a:rPr lang="el-GR" sz="2000" dirty="0"/>
              <a:t>(κατά προτίμηση, </a:t>
            </a:r>
            <a:r>
              <a:rPr lang="en-US" sz="2000" dirty="0"/>
              <a:t>“Adobe Reader”)</a:t>
            </a:r>
            <a:r>
              <a:rPr lang="el-GR" sz="2000" dirty="0"/>
              <a:t> για την εκτύπωση</a:t>
            </a:r>
            <a:r>
              <a:rPr lang="en-GB" sz="2000" dirty="0"/>
              <a:t> </a:t>
            </a:r>
            <a:r>
              <a:rPr lang="el-GR" sz="2000" dirty="0"/>
              <a:t>και σάρωση του </a:t>
            </a:r>
            <a:r>
              <a:rPr lang="en-US" sz="2000" dirty="0"/>
              <a:t>“Declaration of Honour”</a:t>
            </a:r>
            <a:endParaRPr lang="el-GR" sz="2000" dirty="0"/>
          </a:p>
          <a:p>
            <a:endParaRPr lang="el-GR" dirty="0"/>
          </a:p>
        </p:txBody>
      </p:sp>
      <p:sp>
        <p:nvSpPr>
          <p:cNvPr id="4" name="Rectangle 3"/>
          <p:cNvSpPr/>
          <p:nvPr/>
        </p:nvSpPr>
        <p:spPr>
          <a:xfrm>
            <a:off x="204034" y="188640"/>
            <a:ext cx="8640960" cy="1200329"/>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br>
              <a:rPr lang="en-GB" sz="2400" b="1" dirty="0">
                <a:solidFill>
                  <a:srgbClr val="0070C0"/>
                </a:solidFill>
                <a:latin typeface="Century Gothic" panose="020B0502020202020204" pitchFamily="34" charset="0"/>
                <a:ea typeface="+mj-ea"/>
                <a:cs typeface="+mj-cs"/>
              </a:rPr>
            </a:br>
            <a:r>
              <a:rPr lang="el-GR" sz="2400" b="1" dirty="0">
                <a:solidFill>
                  <a:srgbClr val="0070C0"/>
                </a:solidFill>
                <a:latin typeface="Century Gothic" panose="020B0502020202020204" pitchFamily="34" charset="0"/>
                <a:ea typeface="+mj-ea"/>
                <a:cs typeface="+mj-cs"/>
              </a:rPr>
              <a:t>Τεχνικές προϋποθέσεις υποβολής διαδικτυακών αιτήσεων</a:t>
            </a:r>
            <a:endParaRPr lang="en-GB" sz="2400" dirty="0"/>
          </a:p>
        </p:txBody>
      </p:sp>
    </p:spTree>
    <p:extLst>
      <p:ext uri="{BB962C8B-B14F-4D97-AF65-F5344CB8AC3E}">
        <p14:creationId xmlns:p14="http://schemas.microsoft.com/office/powerpoint/2010/main" val="2679723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29927"/>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2636912"/>
            <a:ext cx="7972798" cy="3077766"/>
          </a:xfrm>
          <a:prstGeom prst="rect">
            <a:avLst/>
          </a:prstGeom>
        </p:spPr>
        <p:txBody>
          <a:bodyPr wrap="square">
            <a:spAutoFit/>
          </a:bodyPr>
          <a:lstStyle/>
          <a:p>
            <a:pPr lvl="0" algn="ctr"/>
            <a:r>
              <a:rPr lang="el-GR" sz="2400" b="1" dirty="0">
                <a:solidFill>
                  <a:srgbClr val="0070C0"/>
                </a:solidFill>
              </a:rPr>
              <a:t>ΒΑΣΙΚΗ ΔΡΑΣΗ 2 – ΑΠΟΚΕΝΤΡΩΜΕΝΕΣ ΔΡΑΣΕΙΣ</a:t>
            </a:r>
          </a:p>
          <a:p>
            <a:pPr lvl="0"/>
            <a:endParaRPr lang="el-GR" sz="2400" b="1" dirty="0">
              <a:solidFill>
                <a:srgbClr val="0070C0"/>
              </a:solidFill>
            </a:endParaRPr>
          </a:p>
          <a:p>
            <a:pPr lvl="0"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Συνεργασίας</a:t>
            </a:r>
          </a:p>
          <a:p>
            <a:pPr lvl="0" algn="ctr"/>
            <a:endParaRPr lang="el-GR" sz="2800" b="1" dirty="0">
              <a:solidFill>
                <a:srgbClr val="0070C0"/>
              </a:solidFill>
            </a:endParaRPr>
          </a:p>
          <a:p>
            <a:pPr lvl="0" algn="ctr"/>
            <a:r>
              <a:rPr lang="el-GR" sz="3400" b="1" dirty="0">
                <a:solidFill>
                  <a:srgbClr val="0070C0"/>
                </a:solidFill>
              </a:rPr>
              <a:t>ΟΔΗΓΙΕΣ</a:t>
            </a:r>
            <a:r>
              <a:rPr lang="en-GB" sz="3400" b="1" dirty="0">
                <a:solidFill>
                  <a:srgbClr val="0070C0"/>
                </a:solidFill>
              </a:rPr>
              <a:t> </a:t>
            </a:r>
            <a:r>
              <a:rPr lang="el-GR" sz="3400" b="1" dirty="0">
                <a:solidFill>
                  <a:srgbClr val="0070C0"/>
                </a:solidFill>
              </a:rPr>
              <a:t>ΓΙΑ ΤΗ ΣΥΓΓΡΑΦΗ ΤΗΣ ΑΙΤΗΣΗΣ</a:t>
            </a:r>
            <a:endParaRPr lang="en-GB" sz="3400" b="1" dirty="0">
              <a:solidFill>
                <a:srgbClr val="0070C0"/>
              </a:solidFill>
            </a:endParaRPr>
          </a:p>
          <a:p>
            <a:pPr algn="ctr"/>
            <a:r>
              <a:rPr lang="el-GR" altLang="en-US" sz="2500" dirty="0">
                <a:solidFill>
                  <a:srgbClr val="0070C0"/>
                </a:solidFill>
              </a:rPr>
              <a:t>(ΚΑ220-</a:t>
            </a:r>
            <a:r>
              <a:rPr lang="en-US" altLang="en-US" sz="2500" dirty="0">
                <a:solidFill>
                  <a:srgbClr val="0070C0"/>
                </a:solidFill>
              </a:rPr>
              <a:t>SCH</a:t>
            </a:r>
            <a:r>
              <a:rPr lang="el-GR" altLang="en-US" sz="2500" dirty="0">
                <a:solidFill>
                  <a:srgbClr val="0070C0"/>
                </a:solidFill>
              </a:rPr>
              <a:t>, ΚΑ2</a:t>
            </a:r>
            <a:r>
              <a:rPr lang="en-US" altLang="en-US" sz="2500" dirty="0">
                <a:solidFill>
                  <a:srgbClr val="0070C0"/>
                </a:solidFill>
              </a:rPr>
              <a:t>20-VET</a:t>
            </a:r>
            <a:r>
              <a:rPr lang="el-GR" altLang="en-US" sz="2500" dirty="0">
                <a:solidFill>
                  <a:srgbClr val="0070C0"/>
                </a:solidFill>
              </a:rPr>
              <a:t>, ΚΑ2</a:t>
            </a:r>
            <a:r>
              <a:rPr lang="en-US" altLang="en-US" sz="2500" dirty="0">
                <a:solidFill>
                  <a:srgbClr val="0070C0"/>
                </a:solidFill>
              </a:rPr>
              <a:t>20-HED</a:t>
            </a:r>
            <a:r>
              <a:rPr lang="el-GR" altLang="en-US" sz="2500" dirty="0">
                <a:solidFill>
                  <a:srgbClr val="0070C0"/>
                </a:solidFill>
              </a:rPr>
              <a:t>, ΚΑ2</a:t>
            </a:r>
            <a:r>
              <a:rPr lang="en-US" altLang="en-US" sz="2500" dirty="0">
                <a:solidFill>
                  <a:srgbClr val="0070C0"/>
                </a:solidFill>
              </a:rPr>
              <a:t>20-ADU</a:t>
            </a:r>
            <a:r>
              <a:rPr lang="el-GR" altLang="en-US" sz="2500" dirty="0">
                <a:solidFill>
                  <a:srgbClr val="0070C0"/>
                </a:solidFill>
              </a:rPr>
              <a:t>)</a:t>
            </a:r>
          </a:p>
          <a:p>
            <a:pPr lvl="0" algn="ctr"/>
            <a:endParaRPr lang="en-GB" sz="3400" b="1" dirty="0">
              <a:solidFill>
                <a:srgbClr val="0070C0"/>
              </a:solidFill>
            </a:endParaRPr>
          </a:p>
        </p:txBody>
      </p:sp>
    </p:spTree>
    <p:extLst>
      <p:ext uri="{BB962C8B-B14F-4D97-AF65-F5344CB8AC3E}">
        <p14:creationId xmlns:p14="http://schemas.microsoft.com/office/powerpoint/2010/main" val="3469826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7708" y="212803"/>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CONTEXT</a:t>
            </a:r>
            <a:endParaRPr lang="en-US" sz="2800" b="1" dirty="0">
              <a:solidFill>
                <a:srgbClr val="01A6C7"/>
              </a:solidFill>
            </a:endParaRPr>
          </a:p>
        </p:txBody>
      </p:sp>
      <p:pic>
        <p:nvPicPr>
          <p:cNvPr id="5" name="Picture 4"/>
          <p:cNvPicPr>
            <a:picLocks noChangeAspect="1"/>
          </p:cNvPicPr>
          <p:nvPr/>
        </p:nvPicPr>
        <p:blipFill>
          <a:blip r:embed="rId3"/>
          <a:stretch>
            <a:fillRect/>
          </a:stretch>
        </p:blipFill>
        <p:spPr>
          <a:xfrm>
            <a:off x="15739" y="1340768"/>
            <a:ext cx="9136293" cy="5139165"/>
          </a:xfrm>
          <a:prstGeom prst="rect">
            <a:avLst/>
          </a:prstGeom>
        </p:spPr>
      </p:pic>
      <p:sp>
        <p:nvSpPr>
          <p:cNvPr id="8" name="Rectangle 7"/>
          <p:cNvSpPr/>
          <p:nvPr/>
        </p:nvSpPr>
        <p:spPr>
          <a:xfrm>
            <a:off x="2235032" y="2983105"/>
            <a:ext cx="3264035" cy="246221"/>
          </a:xfrm>
          <a:prstGeom prst="rect">
            <a:avLst/>
          </a:prstGeom>
        </p:spPr>
        <p:txBody>
          <a:bodyPr wrap="none">
            <a:spAutoFit/>
          </a:bodyPr>
          <a:lstStyle/>
          <a:p>
            <a:r>
              <a:rPr lang="el-GR" sz="1000" b="1" dirty="0">
                <a:solidFill>
                  <a:srgbClr val="00B050"/>
                </a:solidFill>
                <a:latin typeface="-apple-system"/>
              </a:rPr>
              <a:t>Όλα τα υποχρεωτικά πεδία σημειώνονται με ένα</a:t>
            </a:r>
            <a:r>
              <a:rPr lang="en-GB" sz="1000" b="1" dirty="0">
                <a:solidFill>
                  <a:srgbClr val="00B050"/>
                </a:solidFill>
                <a:latin typeface="-apple-system"/>
              </a:rPr>
              <a:t> *.</a:t>
            </a:r>
            <a:endParaRPr lang="en-GB" sz="1000" b="1" dirty="0">
              <a:solidFill>
                <a:srgbClr val="00B050"/>
              </a:solidFill>
            </a:endParaRPr>
          </a:p>
        </p:txBody>
      </p:sp>
      <p:sp>
        <p:nvSpPr>
          <p:cNvPr id="18" name="Rectangle 17"/>
          <p:cNvSpPr/>
          <p:nvPr/>
        </p:nvSpPr>
        <p:spPr>
          <a:xfrm>
            <a:off x="2404160" y="2765829"/>
            <a:ext cx="3272050" cy="246221"/>
          </a:xfrm>
          <a:prstGeom prst="rect">
            <a:avLst/>
          </a:prstGeom>
        </p:spPr>
        <p:txBody>
          <a:bodyPr wrap="none">
            <a:spAutoFit/>
          </a:bodyPr>
          <a:lstStyle/>
          <a:p>
            <a:r>
              <a:rPr lang="el-GR" sz="1000" b="1" dirty="0">
                <a:solidFill>
                  <a:srgbClr val="00B050"/>
                </a:solidFill>
                <a:latin typeface="-apple-system"/>
              </a:rPr>
              <a:t>Ο τομέας υποβολής αίτησης είναι προεπιλεγμένος</a:t>
            </a:r>
            <a:endParaRPr lang="en-GB" sz="1000" b="1" dirty="0">
              <a:solidFill>
                <a:srgbClr val="00B050"/>
              </a:solidFill>
            </a:endParaRPr>
          </a:p>
        </p:txBody>
      </p:sp>
      <p:sp>
        <p:nvSpPr>
          <p:cNvPr id="17" name="Rounded Rectangle 16"/>
          <p:cNvSpPr/>
          <p:nvPr/>
        </p:nvSpPr>
        <p:spPr>
          <a:xfrm>
            <a:off x="395536" y="2662560"/>
            <a:ext cx="432048" cy="334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710270" y="4758403"/>
            <a:ext cx="1568058" cy="246221"/>
          </a:xfrm>
          <a:prstGeom prst="rect">
            <a:avLst/>
          </a:prstGeom>
        </p:spPr>
        <p:txBody>
          <a:bodyPr wrap="none">
            <a:spAutoFit/>
          </a:bodyPr>
          <a:lstStyle/>
          <a:p>
            <a:r>
              <a:rPr lang="el-GR" sz="1000" b="1" dirty="0">
                <a:solidFill>
                  <a:srgbClr val="00B050"/>
                </a:solidFill>
                <a:latin typeface="-apple-system"/>
              </a:rPr>
              <a:t>01/11/2021 </a:t>
            </a:r>
            <a:r>
              <a:rPr lang="en-GB" sz="1000" b="1" dirty="0">
                <a:solidFill>
                  <a:srgbClr val="00B050"/>
                </a:solidFill>
                <a:latin typeface="-apple-system"/>
              </a:rPr>
              <a:t>- </a:t>
            </a:r>
            <a:r>
              <a:rPr lang="el-GR" sz="1000" b="1" dirty="0">
                <a:solidFill>
                  <a:srgbClr val="00B050"/>
                </a:solidFill>
                <a:latin typeface="-apple-system"/>
              </a:rPr>
              <a:t>28/02/2022</a:t>
            </a:r>
            <a:endParaRPr lang="en-GB" sz="1000" b="1" dirty="0">
              <a:solidFill>
                <a:srgbClr val="00B050"/>
              </a:solidFill>
            </a:endParaRPr>
          </a:p>
        </p:txBody>
      </p:sp>
      <p:sp>
        <p:nvSpPr>
          <p:cNvPr id="41" name="Rectangle 40"/>
          <p:cNvSpPr/>
          <p:nvPr/>
        </p:nvSpPr>
        <p:spPr>
          <a:xfrm>
            <a:off x="4198018" y="4758402"/>
            <a:ext cx="1310086" cy="261610"/>
          </a:xfrm>
          <a:prstGeom prst="rect">
            <a:avLst/>
          </a:prstGeom>
        </p:spPr>
        <p:txBody>
          <a:bodyPr wrap="square">
            <a:spAutoFit/>
          </a:bodyPr>
          <a:lstStyle/>
          <a:p>
            <a:r>
              <a:rPr lang="el-GR" sz="1100" dirty="0">
                <a:solidFill>
                  <a:schemeClr val="tx2">
                    <a:lumMod val="50000"/>
                  </a:schemeClr>
                </a:solidFill>
                <a:latin typeface="-apple-system"/>
              </a:rPr>
              <a:t> </a:t>
            </a:r>
            <a:r>
              <a:rPr lang="el-GR" sz="1000" b="1" dirty="0">
                <a:solidFill>
                  <a:srgbClr val="00B050"/>
                </a:solidFill>
                <a:latin typeface="-apple-system"/>
              </a:rPr>
              <a:t>12 - 36 μήνες</a:t>
            </a:r>
            <a:endParaRPr lang="en-GB" sz="1000" b="1" dirty="0">
              <a:solidFill>
                <a:srgbClr val="00B050"/>
              </a:solidFill>
            </a:endParaRPr>
          </a:p>
        </p:txBody>
      </p:sp>
      <p:sp>
        <p:nvSpPr>
          <p:cNvPr id="60" name="Rectangle 59"/>
          <p:cNvSpPr/>
          <p:nvPr/>
        </p:nvSpPr>
        <p:spPr>
          <a:xfrm>
            <a:off x="3131840" y="5266234"/>
            <a:ext cx="3456395" cy="400110"/>
          </a:xfrm>
          <a:prstGeom prst="rect">
            <a:avLst/>
          </a:prstGeom>
        </p:spPr>
        <p:txBody>
          <a:bodyPr wrap="none">
            <a:spAutoFit/>
          </a:bodyPr>
          <a:lstStyle/>
          <a:p>
            <a:r>
              <a:rPr lang="el-GR" sz="1000" b="1" dirty="0">
                <a:solidFill>
                  <a:srgbClr val="00B050"/>
                </a:solidFill>
                <a:latin typeface="-apple-system"/>
              </a:rPr>
              <a:t>Επιλέγετε </a:t>
            </a:r>
            <a:r>
              <a:rPr lang="en-GB" sz="1000" b="1" dirty="0">
                <a:solidFill>
                  <a:srgbClr val="00B050"/>
                </a:solidFill>
                <a:latin typeface="-apple-system"/>
              </a:rPr>
              <a:t>“CY01 - Foundation for the Management of </a:t>
            </a:r>
            <a:endParaRPr lang="el-GR" sz="1000" b="1" dirty="0">
              <a:solidFill>
                <a:srgbClr val="00B050"/>
              </a:solidFill>
              <a:latin typeface="-apple-system"/>
            </a:endParaRPr>
          </a:p>
          <a:p>
            <a:r>
              <a:rPr lang="en-GB" sz="1000" b="1" dirty="0">
                <a:solidFill>
                  <a:srgbClr val="00B050"/>
                </a:solidFill>
                <a:latin typeface="-apple-system"/>
              </a:rPr>
              <a:t>European Lifelong Learning Programmes”</a:t>
            </a:r>
            <a:endParaRPr lang="en-GB" sz="1100" b="1" dirty="0">
              <a:solidFill>
                <a:srgbClr val="00B050"/>
              </a:solidFill>
            </a:endParaRPr>
          </a:p>
        </p:txBody>
      </p:sp>
      <p:sp>
        <p:nvSpPr>
          <p:cNvPr id="72" name="Rectangle 71"/>
          <p:cNvSpPr/>
          <p:nvPr/>
        </p:nvSpPr>
        <p:spPr>
          <a:xfrm>
            <a:off x="6471383" y="4466014"/>
            <a:ext cx="2230098" cy="553998"/>
          </a:xfrm>
          <a:prstGeom prst="rect">
            <a:avLst/>
          </a:prstGeom>
        </p:spPr>
        <p:txBody>
          <a:bodyPr wrap="none">
            <a:spAutoFit/>
          </a:bodyPr>
          <a:lstStyle/>
          <a:p>
            <a:r>
              <a:rPr lang="el-GR" sz="1000" b="1" dirty="0">
                <a:solidFill>
                  <a:srgbClr val="00B050"/>
                </a:solidFill>
                <a:latin typeface="-apple-system"/>
              </a:rPr>
              <a:t>Εισάγεται αυτόματα, όταν </a:t>
            </a:r>
          </a:p>
          <a:p>
            <a:r>
              <a:rPr lang="el-GR" sz="1000" b="1" dirty="0">
                <a:solidFill>
                  <a:srgbClr val="00B050"/>
                </a:solidFill>
                <a:latin typeface="-apple-system"/>
              </a:rPr>
              <a:t>επιλεγούν η ημερομηνία έναρξης </a:t>
            </a:r>
          </a:p>
          <a:p>
            <a:r>
              <a:rPr lang="el-GR" sz="1000" b="1" dirty="0">
                <a:solidFill>
                  <a:srgbClr val="00B050"/>
                </a:solidFill>
                <a:latin typeface="-apple-system"/>
              </a:rPr>
              <a:t>και η διάρκεια</a:t>
            </a:r>
            <a:endParaRPr lang="en-GB" sz="1100" b="1" dirty="0">
              <a:solidFill>
                <a:srgbClr val="00B050"/>
              </a:solidFill>
            </a:endParaRPr>
          </a:p>
        </p:txBody>
      </p:sp>
      <p:sp>
        <p:nvSpPr>
          <p:cNvPr id="73" name="Rounded Rectangle 72"/>
          <p:cNvSpPr/>
          <p:nvPr/>
        </p:nvSpPr>
        <p:spPr>
          <a:xfrm>
            <a:off x="1827020" y="2780929"/>
            <a:ext cx="584740" cy="2160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ounded Rectangle 73"/>
          <p:cNvSpPr/>
          <p:nvPr/>
        </p:nvSpPr>
        <p:spPr>
          <a:xfrm>
            <a:off x="1827020" y="3012050"/>
            <a:ext cx="434280" cy="13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ounded Rectangle 74"/>
          <p:cNvSpPr/>
          <p:nvPr/>
        </p:nvSpPr>
        <p:spPr>
          <a:xfrm>
            <a:off x="1763687" y="5005428"/>
            <a:ext cx="1080121" cy="115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ounded Rectangle 75"/>
          <p:cNvSpPr/>
          <p:nvPr/>
        </p:nvSpPr>
        <p:spPr>
          <a:xfrm>
            <a:off x="4159708" y="5004624"/>
            <a:ext cx="988356" cy="11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ounded Rectangle 76"/>
          <p:cNvSpPr/>
          <p:nvPr/>
        </p:nvSpPr>
        <p:spPr>
          <a:xfrm>
            <a:off x="6534638" y="5004624"/>
            <a:ext cx="925969" cy="1361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ounded Rectangle 77"/>
          <p:cNvSpPr/>
          <p:nvPr/>
        </p:nvSpPr>
        <p:spPr>
          <a:xfrm>
            <a:off x="1763687" y="5372947"/>
            <a:ext cx="1368153" cy="11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7114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39731" y="404664"/>
            <a:ext cx="9001000" cy="1261884"/>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(1/</a:t>
            </a:r>
            <a:r>
              <a:rPr lang="el-GR" sz="2800" b="1" dirty="0">
                <a:solidFill>
                  <a:srgbClr val="0070C0"/>
                </a:solidFill>
                <a:latin typeface="Century Gothic" panose="020B0502020202020204" pitchFamily="34" charset="0"/>
              </a:rPr>
              <a:t>6</a:t>
            </a:r>
            <a:r>
              <a:rPr lang="en-GB" sz="2800" b="1" dirty="0">
                <a:solidFill>
                  <a:srgbClr val="0070C0"/>
                </a:solidFill>
                <a:latin typeface="Century Gothic" panose="020B0502020202020204" pitchFamily="34" charset="0"/>
              </a:rPr>
              <a:t>)</a:t>
            </a:r>
            <a:endParaRPr lang="el-GR" sz="2800" b="1" dirty="0">
              <a:solidFill>
                <a:srgbClr val="0070C0"/>
              </a:solidFill>
              <a:latin typeface="Century Gothic" panose="020B0502020202020204" pitchFamily="34" charset="0"/>
            </a:endParaRPr>
          </a:p>
          <a:p>
            <a:pPr algn="ctr"/>
            <a:endParaRPr lang="el-GR" sz="2000" b="1" dirty="0">
              <a:solidFill>
                <a:srgbClr val="0070C0"/>
              </a:solidFill>
              <a:latin typeface="Century Gothic" panose="020B0502020202020204" pitchFamily="34" charset="0"/>
            </a:endParaRPr>
          </a:p>
          <a:p>
            <a:pPr algn="ctr"/>
            <a:endParaRPr lang="en-US" sz="2800" b="1" dirty="0">
              <a:solidFill>
                <a:srgbClr val="01A6C7"/>
              </a:solidFill>
            </a:endParaRPr>
          </a:p>
        </p:txBody>
      </p:sp>
      <p:pic>
        <p:nvPicPr>
          <p:cNvPr id="3" name="Picture 2"/>
          <p:cNvPicPr>
            <a:picLocks noChangeAspect="1"/>
          </p:cNvPicPr>
          <p:nvPr/>
        </p:nvPicPr>
        <p:blipFill>
          <a:blip r:embed="rId3"/>
          <a:stretch>
            <a:fillRect/>
          </a:stretch>
        </p:blipFill>
        <p:spPr>
          <a:xfrm>
            <a:off x="7708" y="1348412"/>
            <a:ext cx="9144000" cy="5184576"/>
          </a:xfrm>
          <a:prstGeom prst="rect">
            <a:avLst/>
          </a:prstGeom>
        </p:spPr>
      </p:pic>
      <p:sp>
        <p:nvSpPr>
          <p:cNvPr id="20" name="Rounded Rectangle 19"/>
          <p:cNvSpPr/>
          <p:nvPr/>
        </p:nvSpPr>
        <p:spPr>
          <a:xfrm>
            <a:off x="395536" y="3068960"/>
            <a:ext cx="100811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3347864" y="3762301"/>
            <a:ext cx="792088" cy="1654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3347864" y="4527193"/>
            <a:ext cx="792088" cy="12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763688" y="3940700"/>
            <a:ext cx="1656184" cy="1477328"/>
          </a:xfrm>
          <a:prstGeom prst="rect">
            <a:avLst/>
          </a:prstGeom>
        </p:spPr>
        <p:txBody>
          <a:bodyPr wrap="square">
            <a:spAutoFit/>
          </a:bodyPr>
          <a:lstStyle/>
          <a:p>
            <a:r>
              <a:rPr lang="el-GR" sz="1000" b="1" dirty="0">
                <a:solidFill>
                  <a:srgbClr val="00B050"/>
                </a:solidFill>
                <a:latin typeface="-apple-system"/>
              </a:rPr>
              <a:t>Εισάγοντας το </a:t>
            </a:r>
            <a:r>
              <a:rPr lang="en-GB" sz="1000" b="1" dirty="0">
                <a:solidFill>
                  <a:srgbClr val="00B050"/>
                </a:solidFill>
                <a:latin typeface="-apple-system"/>
              </a:rPr>
              <a:t>“Applicant</a:t>
            </a:r>
            <a:r>
              <a:rPr lang="el-GR" sz="1000" b="1" dirty="0">
                <a:solidFill>
                  <a:srgbClr val="00B050"/>
                </a:solidFill>
                <a:latin typeface="-apple-system"/>
              </a:rPr>
              <a:t>/</a:t>
            </a:r>
            <a:r>
              <a:rPr lang="en-GB" sz="1000" b="1" dirty="0">
                <a:solidFill>
                  <a:srgbClr val="00B050"/>
                </a:solidFill>
                <a:latin typeface="-apple-system"/>
              </a:rPr>
              <a:t>Partner Organisation ID (OID)”, </a:t>
            </a:r>
            <a:r>
              <a:rPr lang="el-GR" sz="1000" b="1" dirty="0">
                <a:solidFill>
                  <a:srgbClr val="00B050"/>
                </a:solidFill>
                <a:latin typeface="-apple-system"/>
              </a:rPr>
              <a:t>εμφανίζονται αυτόματα όλες οι πληροφορίες που αφορούν τον οργανισμό, όπως είναι καταχωρημένες στο σύστημα </a:t>
            </a:r>
            <a:r>
              <a:rPr lang="en-GB" sz="1000" b="1" dirty="0">
                <a:solidFill>
                  <a:srgbClr val="00B050"/>
                </a:solidFill>
                <a:latin typeface="-apple-system"/>
              </a:rPr>
              <a:t>ORS.</a:t>
            </a:r>
            <a:endParaRPr lang="en-GB" sz="1100" b="1" dirty="0">
              <a:solidFill>
                <a:srgbClr val="00B050"/>
              </a:solidFill>
            </a:endParaRPr>
          </a:p>
        </p:txBody>
      </p:sp>
      <p:sp>
        <p:nvSpPr>
          <p:cNvPr id="25" name="Rectangle 24"/>
          <p:cNvSpPr/>
          <p:nvPr/>
        </p:nvSpPr>
        <p:spPr>
          <a:xfrm>
            <a:off x="5857851" y="5013176"/>
            <a:ext cx="2026517" cy="246221"/>
          </a:xfrm>
          <a:prstGeom prst="rect">
            <a:avLst/>
          </a:prstGeom>
        </p:spPr>
        <p:txBody>
          <a:bodyPr wrap="none">
            <a:spAutoFit/>
          </a:bodyPr>
          <a:lstStyle/>
          <a:p>
            <a:r>
              <a:rPr lang="el-GR" sz="1000" b="1" dirty="0">
                <a:solidFill>
                  <a:srgbClr val="00B050"/>
                </a:solidFill>
                <a:latin typeface="-apple-system"/>
              </a:rPr>
              <a:t>Προσθήκη νέας καταχώρησης</a:t>
            </a:r>
            <a:endParaRPr lang="en-GB" sz="1100" b="1" dirty="0">
              <a:solidFill>
                <a:srgbClr val="00B050"/>
              </a:solidFill>
            </a:endParaRPr>
          </a:p>
        </p:txBody>
      </p:sp>
      <p:sp>
        <p:nvSpPr>
          <p:cNvPr id="26" name="Rounded Rectangle 25"/>
          <p:cNvSpPr/>
          <p:nvPr/>
        </p:nvSpPr>
        <p:spPr>
          <a:xfrm>
            <a:off x="7884368" y="5013176"/>
            <a:ext cx="112434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34171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448275"/>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(2/</a:t>
            </a:r>
            <a:r>
              <a:rPr lang="el-GR" sz="2800" b="1" dirty="0">
                <a:solidFill>
                  <a:srgbClr val="0070C0"/>
                </a:solidFill>
                <a:latin typeface="Century Gothic" panose="020B0502020202020204" pitchFamily="34" charset="0"/>
              </a:rPr>
              <a:t>6</a:t>
            </a:r>
            <a:r>
              <a:rPr lang="en-GB" sz="2800" b="1" dirty="0">
                <a:solidFill>
                  <a:srgbClr val="0070C0"/>
                </a:solidFill>
                <a:latin typeface="Century Gothic" panose="020B0502020202020204" pitchFamily="34" charset="0"/>
              </a:rPr>
              <a:t>)</a:t>
            </a:r>
            <a:endParaRPr lang="en-US" sz="2800" b="1" dirty="0">
              <a:solidFill>
                <a:srgbClr val="01A6C7"/>
              </a:solidFill>
            </a:endParaRPr>
          </a:p>
        </p:txBody>
      </p:sp>
      <p:pic>
        <p:nvPicPr>
          <p:cNvPr id="3" name="Picture 2"/>
          <p:cNvPicPr>
            <a:picLocks noChangeAspect="1"/>
          </p:cNvPicPr>
          <p:nvPr/>
        </p:nvPicPr>
        <p:blipFill>
          <a:blip r:embed="rId2"/>
          <a:stretch>
            <a:fillRect/>
          </a:stretch>
        </p:blipFill>
        <p:spPr>
          <a:xfrm>
            <a:off x="7708" y="1455524"/>
            <a:ext cx="9144000" cy="5143500"/>
          </a:xfrm>
          <a:prstGeom prst="rect">
            <a:avLst/>
          </a:prstGeom>
        </p:spPr>
      </p:pic>
      <p:sp>
        <p:nvSpPr>
          <p:cNvPr id="5" name="Rounded Rectangle 4"/>
          <p:cNvSpPr/>
          <p:nvPr/>
        </p:nvSpPr>
        <p:spPr>
          <a:xfrm>
            <a:off x="395536" y="3212976"/>
            <a:ext cx="100811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716016" y="3861048"/>
            <a:ext cx="432048"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588224" y="3861048"/>
            <a:ext cx="36004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88437" y="3516679"/>
            <a:ext cx="1332148" cy="861774"/>
          </a:xfrm>
          <a:prstGeom prst="rect">
            <a:avLst/>
          </a:prstGeom>
        </p:spPr>
        <p:txBody>
          <a:bodyPr wrap="square">
            <a:spAutoFit/>
          </a:bodyPr>
          <a:lstStyle/>
          <a:p>
            <a:pPr algn="ctr"/>
            <a:r>
              <a:rPr lang="el-GR" sz="1000" b="1" dirty="0">
                <a:solidFill>
                  <a:srgbClr val="00B050"/>
                </a:solidFill>
                <a:latin typeface="-apple-system"/>
              </a:rPr>
              <a:t>Πεδία</a:t>
            </a:r>
            <a:r>
              <a:rPr lang="en-GB" sz="1000" b="1" dirty="0">
                <a:solidFill>
                  <a:srgbClr val="00B050"/>
                </a:solidFill>
                <a:latin typeface="-apple-system"/>
              </a:rPr>
              <a:t> </a:t>
            </a:r>
            <a:r>
              <a:rPr lang="el-GR" sz="1000" b="1" dirty="0">
                <a:solidFill>
                  <a:srgbClr val="00B050"/>
                </a:solidFill>
                <a:latin typeface="-apple-system"/>
              </a:rPr>
              <a:t>που συμπληρώνονται </a:t>
            </a:r>
            <a:endParaRPr lang="en-GB" sz="1000" b="1" dirty="0">
              <a:solidFill>
                <a:srgbClr val="00B050"/>
              </a:solidFill>
              <a:latin typeface="-apple-system"/>
            </a:endParaRPr>
          </a:p>
          <a:p>
            <a:pPr algn="ctr"/>
            <a:r>
              <a:rPr lang="el-GR" sz="1000" b="1" dirty="0">
                <a:solidFill>
                  <a:srgbClr val="00B050"/>
                </a:solidFill>
                <a:latin typeface="-apple-system"/>
              </a:rPr>
              <a:t>αυτόματα, αφού </a:t>
            </a:r>
            <a:endParaRPr lang="en-GB" sz="1000" b="1" dirty="0">
              <a:solidFill>
                <a:srgbClr val="00B050"/>
              </a:solidFill>
              <a:latin typeface="-apple-system"/>
            </a:endParaRPr>
          </a:p>
          <a:p>
            <a:pPr algn="ctr"/>
            <a:r>
              <a:rPr lang="el-GR" sz="1000" b="1" dirty="0">
                <a:solidFill>
                  <a:srgbClr val="00B050"/>
                </a:solidFill>
                <a:latin typeface="-apple-system"/>
              </a:rPr>
              <a:t>καταχωρηθεί το </a:t>
            </a:r>
            <a:r>
              <a:rPr lang="en-GB" sz="1000" b="1" dirty="0">
                <a:solidFill>
                  <a:srgbClr val="00B050"/>
                </a:solidFill>
                <a:latin typeface="-apple-system"/>
              </a:rPr>
              <a:t>OID</a:t>
            </a:r>
            <a:endParaRPr lang="en-GB" sz="1100" b="1" dirty="0">
              <a:solidFill>
                <a:srgbClr val="00B050"/>
              </a:solidFill>
            </a:endParaRPr>
          </a:p>
        </p:txBody>
      </p:sp>
      <p:sp>
        <p:nvSpPr>
          <p:cNvPr id="9" name="Rectangle 8"/>
          <p:cNvSpPr/>
          <p:nvPr/>
        </p:nvSpPr>
        <p:spPr>
          <a:xfrm rot="10800000" flipV="1">
            <a:off x="1835696" y="4293096"/>
            <a:ext cx="1224136" cy="1169551"/>
          </a:xfrm>
          <a:prstGeom prst="rect">
            <a:avLst/>
          </a:prstGeom>
        </p:spPr>
        <p:txBody>
          <a:bodyPr wrap="square">
            <a:spAutoFit/>
          </a:bodyPr>
          <a:lstStyle/>
          <a:p>
            <a:r>
              <a:rPr lang="el-GR" sz="1000" b="1" dirty="0">
                <a:solidFill>
                  <a:srgbClr val="00B050"/>
                </a:solidFill>
                <a:latin typeface="-apple-system"/>
              </a:rPr>
              <a:t>Κάθε φορά που επιλέγετε το (επέκταση του </a:t>
            </a:r>
            <a:r>
              <a:rPr lang="en-GB" sz="1000" b="1" dirty="0">
                <a:solidFill>
                  <a:srgbClr val="00B050"/>
                </a:solidFill>
                <a:latin typeface="-apple-system"/>
              </a:rPr>
              <a:t>navigation tree</a:t>
            </a:r>
            <a:r>
              <a:rPr lang="el-GR" sz="1000" b="1" dirty="0">
                <a:solidFill>
                  <a:srgbClr val="00B050"/>
                </a:solidFill>
                <a:latin typeface="-apple-system"/>
              </a:rPr>
              <a:t>)</a:t>
            </a:r>
            <a:r>
              <a:rPr lang="en-GB" sz="1000" b="1" dirty="0">
                <a:solidFill>
                  <a:srgbClr val="00B050"/>
                </a:solidFill>
                <a:latin typeface="-apple-system"/>
              </a:rPr>
              <a:t> </a:t>
            </a:r>
            <a:r>
              <a:rPr lang="el-GR" sz="1000" b="1" dirty="0">
                <a:solidFill>
                  <a:srgbClr val="00B050"/>
                </a:solidFill>
                <a:latin typeface="-apple-system"/>
              </a:rPr>
              <a:t>εμφανίζονται οι διαθέσιμες </a:t>
            </a:r>
            <a:r>
              <a:rPr lang="el-GR" sz="1000" b="1" dirty="0" err="1">
                <a:solidFill>
                  <a:srgbClr val="00B050"/>
                </a:solidFill>
                <a:latin typeface="-apple-system"/>
              </a:rPr>
              <a:t>υπο</a:t>
            </a:r>
            <a:r>
              <a:rPr lang="el-GR" sz="1000" b="1" dirty="0">
                <a:solidFill>
                  <a:srgbClr val="00B050"/>
                </a:solidFill>
                <a:latin typeface="-apple-system"/>
              </a:rPr>
              <a:t>-ενότητες</a:t>
            </a:r>
            <a:endParaRPr lang="en-GB" sz="1000" b="1" dirty="0">
              <a:solidFill>
                <a:srgbClr val="00B050"/>
              </a:solidFill>
            </a:endParaRPr>
          </a:p>
        </p:txBody>
      </p:sp>
      <p:sp>
        <p:nvSpPr>
          <p:cNvPr id="10" name="Rounded Rectangle 9"/>
          <p:cNvSpPr/>
          <p:nvPr/>
        </p:nvSpPr>
        <p:spPr>
          <a:xfrm>
            <a:off x="1907704" y="3140968"/>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stretch>
            <a:fillRect/>
          </a:stretch>
        </p:blipFill>
        <p:spPr>
          <a:xfrm>
            <a:off x="2699792" y="4509120"/>
            <a:ext cx="182790" cy="144016"/>
          </a:xfrm>
          <a:prstGeom prst="rect">
            <a:avLst/>
          </a:prstGeom>
        </p:spPr>
      </p:pic>
    </p:spTree>
    <p:extLst>
      <p:ext uri="{BB962C8B-B14F-4D97-AF65-F5344CB8AC3E}">
        <p14:creationId xmlns:p14="http://schemas.microsoft.com/office/powerpoint/2010/main" val="1223096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1693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(3/6)</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pic>
        <p:nvPicPr>
          <p:cNvPr id="4" name="Picture 3"/>
          <p:cNvPicPr>
            <a:picLocks noChangeAspect="1"/>
          </p:cNvPicPr>
          <p:nvPr/>
        </p:nvPicPr>
        <p:blipFill>
          <a:blip r:embed="rId2"/>
          <a:stretch>
            <a:fillRect/>
          </a:stretch>
        </p:blipFill>
        <p:spPr>
          <a:xfrm>
            <a:off x="323528" y="1468268"/>
            <a:ext cx="7704856" cy="2173034"/>
          </a:xfrm>
          <a:prstGeom prst="rect">
            <a:avLst/>
          </a:prstGeom>
        </p:spPr>
      </p:pic>
      <p:sp>
        <p:nvSpPr>
          <p:cNvPr id="5" name="TextBox 4"/>
          <p:cNvSpPr txBox="1"/>
          <p:nvPr/>
        </p:nvSpPr>
        <p:spPr>
          <a:xfrm>
            <a:off x="395536" y="1086757"/>
            <a:ext cx="8136904" cy="338554"/>
          </a:xfrm>
          <a:prstGeom prst="rect">
            <a:avLst/>
          </a:prstGeom>
          <a:noFill/>
        </p:spPr>
        <p:txBody>
          <a:bodyPr wrap="square" rtlCol="0">
            <a:spAutoFit/>
          </a:bodyPr>
          <a:lstStyle/>
          <a:p>
            <a:r>
              <a:rPr lang="el-GR" sz="1600" b="1" dirty="0"/>
              <a:t>Ενότητα 1</a:t>
            </a:r>
            <a:r>
              <a:rPr lang="en-GB" sz="1600" b="1" dirty="0"/>
              <a:t>: </a:t>
            </a:r>
            <a:r>
              <a:rPr lang="el-GR" sz="1600" b="1" dirty="0"/>
              <a:t>Αυτόματη συμπλήρωση ενότητας (άντληση πληροφοριών από </a:t>
            </a:r>
            <a:r>
              <a:rPr lang="en-GB" sz="1600" b="1" dirty="0"/>
              <a:t>ORS)</a:t>
            </a:r>
          </a:p>
        </p:txBody>
      </p:sp>
      <p:sp>
        <p:nvSpPr>
          <p:cNvPr id="6" name="Rounded Rectangle 5"/>
          <p:cNvSpPr/>
          <p:nvPr/>
        </p:nvSpPr>
        <p:spPr>
          <a:xfrm>
            <a:off x="755576" y="2204864"/>
            <a:ext cx="86409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6056" y="3690270"/>
            <a:ext cx="8136904" cy="338554"/>
          </a:xfrm>
          <a:prstGeom prst="rect">
            <a:avLst/>
          </a:prstGeom>
          <a:noFill/>
        </p:spPr>
        <p:txBody>
          <a:bodyPr wrap="square" rtlCol="0">
            <a:spAutoFit/>
          </a:bodyPr>
          <a:lstStyle/>
          <a:p>
            <a:r>
              <a:rPr lang="el-GR" sz="1600" b="1" dirty="0"/>
              <a:t>Ενότητα 2</a:t>
            </a:r>
            <a:r>
              <a:rPr lang="en-GB" sz="1600" b="1" dirty="0"/>
              <a:t>: </a:t>
            </a:r>
            <a:r>
              <a:rPr lang="el-GR" sz="1600" b="1" dirty="0"/>
              <a:t>Προφίλ </a:t>
            </a:r>
            <a:endParaRPr lang="en-GB" sz="1600" b="1" dirty="0"/>
          </a:p>
        </p:txBody>
      </p:sp>
      <p:pic>
        <p:nvPicPr>
          <p:cNvPr id="8" name="Picture 7"/>
          <p:cNvPicPr>
            <a:picLocks noChangeAspect="1"/>
          </p:cNvPicPr>
          <p:nvPr/>
        </p:nvPicPr>
        <p:blipFill>
          <a:blip r:embed="rId3"/>
          <a:stretch>
            <a:fillRect/>
          </a:stretch>
        </p:blipFill>
        <p:spPr>
          <a:xfrm>
            <a:off x="309836" y="4077792"/>
            <a:ext cx="6249436" cy="1916264"/>
          </a:xfrm>
          <a:prstGeom prst="rect">
            <a:avLst/>
          </a:prstGeom>
        </p:spPr>
      </p:pic>
      <p:sp>
        <p:nvSpPr>
          <p:cNvPr id="10" name="Rounded Rectangle 9"/>
          <p:cNvSpPr/>
          <p:nvPr/>
        </p:nvSpPr>
        <p:spPr>
          <a:xfrm>
            <a:off x="2195736" y="4725144"/>
            <a:ext cx="72008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0800000" flipV="1">
            <a:off x="2915816" y="4712758"/>
            <a:ext cx="5192352" cy="246221"/>
          </a:xfrm>
          <a:prstGeom prst="rect">
            <a:avLst/>
          </a:prstGeom>
        </p:spPr>
        <p:txBody>
          <a:bodyPr wrap="square">
            <a:spAutoFit/>
          </a:bodyPr>
          <a:lstStyle/>
          <a:p>
            <a:r>
              <a:rPr lang="el-GR" sz="1000" b="1" dirty="0">
                <a:solidFill>
                  <a:srgbClr val="00B050"/>
                </a:solidFill>
                <a:latin typeface="-apple-system"/>
              </a:rPr>
              <a:t>Επιλογή από </a:t>
            </a:r>
            <a:r>
              <a:rPr lang="en-GB" sz="1000" b="1" dirty="0">
                <a:solidFill>
                  <a:srgbClr val="00B050"/>
                </a:solidFill>
                <a:latin typeface="-apple-system"/>
              </a:rPr>
              <a:t>drop-down menu</a:t>
            </a:r>
            <a:endParaRPr lang="en-GB" sz="1000" b="1" dirty="0">
              <a:solidFill>
                <a:srgbClr val="00B050"/>
              </a:solidFill>
            </a:endParaRPr>
          </a:p>
        </p:txBody>
      </p:sp>
    </p:spTree>
    <p:extLst>
      <p:ext uri="{BB962C8B-B14F-4D97-AF65-F5344CB8AC3E}">
        <p14:creationId xmlns:p14="http://schemas.microsoft.com/office/powerpoint/2010/main" val="367071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619672" y="260648"/>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Χώρες του Προγράμματος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251520" y="1196752"/>
            <a:ext cx="8496944" cy="6647974"/>
          </a:xfrm>
          <a:prstGeom prst="rect">
            <a:avLst/>
          </a:prstGeom>
        </p:spPr>
        <p:txBody>
          <a:bodyPr wrap="square">
            <a:spAutoFit/>
          </a:bodyPr>
          <a:lstStyle/>
          <a:p>
            <a:pPr marL="342900" indent="-342900" algn="just">
              <a:buFont typeface="Wingdings" panose="05000000000000000000" pitchFamily="2" charset="2"/>
              <a:buChar char="q"/>
            </a:pPr>
            <a:r>
              <a:rPr lang="el-GR" sz="2200" b="1" dirty="0"/>
              <a:t>Οι Χώρες του Προγράμματος είναι οι χώρες που μπορούν να συμμετέχουν πλήρως σε όλες τις Δράσεις του και είναι οι:</a:t>
            </a:r>
          </a:p>
          <a:p>
            <a:pPr algn="just"/>
            <a:endParaRPr lang="el-GR" sz="2200" b="1" dirty="0"/>
          </a:p>
          <a:p>
            <a:pPr marL="342900" indent="-342900" algn="just">
              <a:buFont typeface="Wingdings" panose="05000000000000000000" pitchFamily="2" charset="2"/>
              <a:buChar char="§"/>
            </a:pPr>
            <a:r>
              <a:rPr lang="el-GR" sz="2000" b="1" u="sng" dirty="0"/>
              <a:t>27 Χώρες - Μέλη της Ευρωπαϊκής Ένωσης</a:t>
            </a:r>
          </a:p>
          <a:p>
            <a:pPr algn="just"/>
            <a:endParaRPr lang="el-GR" sz="2000" b="1" dirty="0"/>
          </a:p>
          <a:p>
            <a:pPr algn="just"/>
            <a:endParaRPr lang="el-GR" sz="1000" b="1" dirty="0"/>
          </a:p>
          <a:p>
            <a:pPr marL="342900" indent="-342900" algn="just">
              <a:buFont typeface="Wingdings" panose="05000000000000000000" pitchFamily="2" charset="2"/>
              <a:buChar char="§"/>
            </a:pPr>
            <a:r>
              <a:rPr lang="el-GR" sz="2000" b="1" u="sng" dirty="0"/>
              <a:t>Χώρες ΕΖΕΣ/ΕΟΧ</a:t>
            </a:r>
            <a:r>
              <a:rPr lang="el-GR" sz="2000" b="1" dirty="0"/>
              <a:t>:</a:t>
            </a:r>
          </a:p>
          <a:p>
            <a:pPr marL="342900" indent="-342900" algn="just">
              <a:buFont typeface="Wingdings" panose="05000000000000000000" pitchFamily="2" charset="2"/>
              <a:buChar char="ü"/>
            </a:pPr>
            <a:r>
              <a:rPr lang="el-GR" sz="1900" dirty="0"/>
              <a:t>Ισλανδία</a:t>
            </a:r>
          </a:p>
          <a:p>
            <a:pPr marL="342900" indent="-342900" algn="just">
              <a:buFont typeface="Wingdings" panose="05000000000000000000" pitchFamily="2" charset="2"/>
              <a:buChar char="ü"/>
            </a:pPr>
            <a:r>
              <a:rPr lang="el-GR" sz="1900" dirty="0" err="1"/>
              <a:t>Λίχτενστάιν</a:t>
            </a:r>
            <a:endParaRPr lang="el-GR" sz="1900" dirty="0"/>
          </a:p>
          <a:p>
            <a:pPr marL="342900" indent="-342900" algn="just">
              <a:buFont typeface="Wingdings" panose="05000000000000000000" pitchFamily="2" charset="2"/>
              <a:buChar char="ü"/>
            </a:pPr>
            <a:r>
              <a:rPr lang="el-GR" sz="1900" dirty="0"/>
              <a:t>Νορβηγία</a:t>
            </a:r>
          </a:p>
          <a:p>
            <a:pPr marL="342900" indent="-342900" algn="just">
              <a:buFont typeface="Wingdings" panose="05000000000000000000" pitchFamily="2" charset="2"/>
              <a:buChar char="§"/>
            </a:pPr>
            <a:endParaRPr lang="el-GR" sz="2000" b="1" dirty="0"/>
          </a:p>
          <a:p>
            <a:pPr algn="just"/>
            <a:endParaRPr lang="el-GR" sz="1000" b="1" dirty="0"/>
          </a:p>
          <a:p>
            <a:pPr marL="342900" indent="-342900" algn="just">
              <a:buFont typeface="Wingdings" panose="05000000000000000000" pitchFamily="2" charset="2"/>
              <a:buChar char="§"/>
            </a:pPr>
            <a:r>
              <a:rPr lang="el-GR" sz="2000" b="1" u="sng" dirty="0"/>
              <a:t>Υποψήφιες προς ένταξη στην ΕΕ χώρες</a:t>
            </a:r>
            <a:r>
              <a:rPr lang="el-GR" sz="2000" b="1" dirty="0"/>
              <a:t>:</a:t>
            </a:r>
          </a:p>
          <a:p>
            <a:pPr marL="342900" indent="-342900" algn="just">
              <a:buFont typeface="Wingdings" panose="05000000000000000000" pitchFamily="2" charset="2"/>
              <a:buChar char="ü"/>
            </a:pPr>
            <a:r>
              <a:rPr lang="el-GR" sz="1900" dirty="0"/>
              <a:t>Τουρκία</a:t>
            </a:r>
          </a:p>
          <a:p>
            <a:pPr marL="342900" indent="-342900" algn="just">
              <a:buFont typeface="Wingdings" panose="05000000000000000000" pitchFamily="2" charset="2"/>
              <a:buChar char="ü"/>
            </a:pPr>
            <a:r>
              <a:rPr lang="el-GR" sz="1900" dirty="0"/>
              <a:t>Δημοκρατία της Βόρειας Μακεδονίας</a:t>
            </a:r>
          </a:p>
          <a:p>
            <a:pPr marL="342900" indent="-342900" algn="just">
              <a:buFont typeface="Wingdings" panose="05000000000000000000" pitchFamily="2" charset="2"/>
              <a:buChar char="ü"/>
            </a:pPr>
            <a:r>
              <a:rPr lang="el-GR" sz="1900" dirty="0"/>
              <a:t>Σερβία</a:t>
            </a:r>
          </a:p>
          <a:p>
            <a:pPr marL="342900" indent="-342900" algn="just">
              <a:buFont typeface="Wingdings" panose="05000000000000000000" pitchFamily="2" charset="2"/>
              <a:buChar char="§"/>
            </a:pPr>
            <a:endParaRPr lang="el-GR" sz="2000" b="1" dirty="0"/>
          </a:p>
          <a:p>
            <a:pPr algn="just"/>
            <a:endParaRPr lang="el-GR" sz="2000" dirty="0"/>
          </a:p>
          <a:p>
            <a:pPr algn="just"/>
            <a:endParaRPr lang="el-GR" sz="2000" dirty="0"/>
          </a:p>
          <a:p>
            <a:pPr algn="just"/>
            <a:endParaRPr lang="en-GB" sz="2000" dirty="0"/>
          </a:p>
          <a:p>
            <a:pPr algn="just"/>
            <a:endParaRPr lang="el-GR" sz="2000" b="1" dirty="0"/>
          </a:p>
          <a:p>
            <a:pPr algn="just"/>
            <a:endParaRPr lang="en-GB" sz="2000" dirty="0"/>
          </a:p>
        </p:txBody>
      </p:sp>
    </p:spTree>
    <p:extLst>
      <p:ext uri="{BB962C8B-B14F-4D97-AF65-F5344CB8AC3E}">
        <p14:creationId xmlns:p14="http://schemas.microsoft.com/office/powerpoint/2010/main" val="31926008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481" y="1459250"/>
            <a:ext cx="8973211" cy="3291429"/>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4</a:t>
            </a:r>
            <a:r>
              <a:rPr lang="el-GR" sz="2800" b="1" dirty="0">
                <a:solidFill>
                  <a:srgbClr val="0070C0"/>
                </a:solidFill>
                <a:latin typeface="Century Gothic" panose="020B0502020202020204" pitchFamily="34" charset="0"/>
              </a:rPr>
              <a:t>/6)</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5" name="TextBox 4"/>
          <p:cNvSpPr txBox="1"/>
          <p:nvPr/>
        </p:nvSpPr>
        <p:spPr>
          <a:xfrm>
            <a:off x="175006" y="1024850"/>
            <a:ext cx="8136904" cy="338554"/>
          </a:xfrm>
          <a:prstGeom prst="rect">
            <a:avLst/>
          </a:prstGeom>
          <a:noFill/>
        </p:spPr>
        <p:txBody>
          <a:bodyPr wrap="square" rtlCol="0">
            <a:spAutoFit/>
          </a:bodyPr>
          <a:lstStyle/>
          <a:p>
            <a:r>
              <a:rPr lang="el-GR" sz="1600" b="1" dirty="0"/>
              <a:t>Ενότητα </a:t>
            </a:r>
            <a:r>
              <a:rPr lang="en-GB" sz="1600" b="1" dirty="0"/>
              <a:t>3: Background and Experience</a:t>
            </a:r>
          </a:p>
        </p:txBody>
      </p:sp>
      <p:sp>
        <p:nvSpPr>
          <p:cNvPr id="12" name="Rounded Rectangle 11"/>
          <p:cNvSpPr/>
          <p:nvPr/>
        </p:nvSpPr>
        <p:spPr>
          <a:xfrm>
            <a:off x="593171" y="2780928"/>
            <a:ext cx="954493" cy="3240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7504" y="5570000"/>
            <a:ext cx="8424936" cy="784830"/>
          </a:xfrm>
          <a:prstGeom prst="rect">
            <a:avLst/>
          </a:prstGeom>
        </p:spPr>
        <p:txBody>
          <a:bodyPr wrap="square">
            <a:spAutoFit/>
          </a:bodyPr>
          <a:lstStyle/>
          <a:p>
            <a:r>
              <a:rPr lang="el-GR" sz="1500" u="sng" dirty="0" err="1"/>
              <a:t>Σημειώση</a:t>
            </a:r>
            <a:r>
              <a:rPr lang="el-GR" sz="1500" i="1" dirty="0"/>
              <a:t>: </a:t>
            </a:r>
            <a:r>
              <a:rPr lang="el-GR" sz="1500" dirty="0"/>
              <a:t>Δεν είναι απαραίτητο να επισυνάπτονται τα βιογραφικά σημειώματα του εμπλεκόμενου προσωπικού, θεωρείται όμως μία καλή πρακτική</a:t>
            </a:r>
          </a:p>
          <a:p>
            <a:pPr marL="266700" indent="-266700"/>
            <a:endParaRPr lang="el-GR" sz="1500" i="1" dirty="0"/>
          </a:p>
        </p:txBody>
      </p:sp>
      <p:sp>
        <p:nvSpPr>
          <p:cNvPr id="15" name="Rectangle 14"/>
          <p:cNvSpPr/>
          <p:nvPr/>
        </p:nvSpPr>
        <p:spPr>
          <a:xfrm>
            <a:off x="2063519" y="2296615"/>
            <a:ext cx="6935022" cy="646331"/>
          </a:xfrm>
          <a:prstGeom prst="rect">
            <a:avLst/>
          </a:prstGeom>
        </p:spPr>
        <p:txBody>
          <a:bodyPr wrap="square">
            <a:spAutoFit/>
          </a:bodyPr>
          <a:lstStyle/>
          <a:p>
            <a:r>
              <a:rPr lang="el-GR" sz="1200" b="1" dirty="0">
                <a:solidFill>
                  <a:srgbClr val="00B050"/>
                </a:solidFill>
              </a:rPr>
              <a:t>Βασικές πληροφορίες για τον οργανισμό: Τύπος οργανισμού/Κύριοι τομείς δραστηριοτήτων/Αριθμός έμμισθου και μη προσωπικού/Αριθμός εκπαιδευομένων ή μελών (εάν ισχύει)/Συμμετοχή σε Προγράμματα και Δράσεις</a:t>
            </a:r>
            <a:endParaRPr lang="en-GB" sz="1200" b="1" dirty="0">
              <a:solidFill>
                <a:srgbClr val="00B050"/>
              </a:solidFill>
            </a:endParaRPr>
          </a:p>
        </p:txBody>
      </p:sp>
      <p:sp>
        <p:nvSpPr>
          <p:cNvPr id="16" name="Rectangle 15"/>
          <p:cNvSpPr/>
          <p:nvPr/>
        </p:nvSpPr>
        <p:spPr>
          <a:xfrm>
            <a:off x="2063519" y="3194799"/>
            <a:ext cx="6935022" cy="646331"/>
          </a:xfrm>
          <a:prstGeom prst="rect">
            <a:avLst/>
          </a:prstGeom>
        </p:spPr>
        <p:txBody>
          <a:bodyPr wrap="square">
            <a:spAutoFit/>
          </a:bodyPr>
          <a:lstStyle/>
          <a:p>
            <a:r>
              <a:rPr lang="el-GR" sz="1200" b="1" dirty="0">
                <a:solidFill>
                  <a:srgbClr val="00B050"/>
                </a:solidFill>
              </a:rPr>
              <a:t>Τομείς δραστηριοτήτων του οργανισμού που συνδέονται με το Σχέδιο/Πείρα σχετική με τη θεματική του Σχεδίου και τον τομέα υποβολής του/Προσωπικό που θα εμπλακεί στο Σχέδιο: Γενικό προφίλ και σχετικές με τη θεματική και τις απαιτήσεις του Σχεδίου δεξιότητες, εξειδίκευση και πείρα </a:t>
            </a:r>
          </a:p>
        </p:txBody>
      </p:sp>
      <p:sp>
        <p:nvSpPr>
          <p:cNvPr id="4" name="TextBox 3"/>
          <p:cNvSpPr txBox="1"/>
          <p:nvPr/>
        </p:nvSpPr>
        <p:spPr>
          <a:xfrm>
            <a:off x="2483768" y="4697735"/>
            <a:ext cx="5809134" cy="461665"/>
          </a:xfrm>
          <a:prstGeom prst="rect">
            <a:avLst/>
          </a:prstGeom>
          <a:noFill/>
        </p:spPr>
        <p:txBody>
          <a:bodyPr wrap="square" rtlCol="0">
            <a:spAutoFit/>
          </a:bodyPr>
          <a:lstStyle/>
          <a:p>
            <a:pPr algn="ctr"/>
            <a:r>
              <a:rPr lang="el-GR" sz="1200" b="1" dirty="0">
                <a:solidFill>
                  <a:srgbClr val="00B050"/>
                </a:solidFill>
              </a:rPr>
              <a:t>Προηγούμενη συμμετοχή στο Πρόγραμμα – Αυτόματη εμφάνιση πληροφοριών (άντληση από</a:t>
            </a:r>
            <a:r>
              <a:rPr lang="en-GB" sz="1200" b="1" dirty="0">
                <a:solidFill>
                  <a:srgbClr val="00B050"/>
                </a:solidFill>
              </a:rPr>
              <a:t> </a:t>
            </a:r>
            <a:r>
              <a:rPr lang="el-GR" sz="1200" b="1" dirty="0">
                <a:solidFill>
                  <a:srgbClr val="00B050"/>
                </a:solidFill>
              </a:rPr>
              <a:t>το </a:t>
            </a:r>
            <a:r>
              <a:rPr lang="en-GB" sz="1200" b="1" dirty="0">
                <a:solidFill>
                  <a:srgbClr val="00B050"/>
                </a:solidFill>
              </a:rPr>
              <a:t>ORS)</a:t>
            </a:r>
          </a:p>
        </p:txBody>
      </p:sp>
    </p:spTree>
    <p:extLst>
      <p:ext uri="{BB962C8B-B14F-4D97-AF65-F5344CB8AC3E}">
        <p14:creationId xmlns:p14="http://schemas.microsoft.com/office/powerpoint/2010/main" val="3485079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8459" y="1224892"/>
            <a:ext cx="8453446" cy="3601168"/>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(5/6)</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19141"/>
            <a:ext cx="8136904" cy="338554"/>
          </a:xfrm>
          <a:prstGeom prst="rect">
            <a:avLst/>
          </a:prstGeom>
          <a:noFill/>
        </p:spPr>
        <p:txBody>
          <a:bodyPr wrap="square" rtlCol="0">
            <a:spAutoFit/>
          </a:bodyPr>
          <a:lstStyle/>
          <a:p>
            <a:r>
              <a:rPr lang="el-GR" sz="1600" b="1" dirty="0"/>
              <a:t>Ενότητα </a:t>
            </a:r>
            <a:r>
              <a:rPr lang="en-GB" sz="1600" b="1" dirty="0"/>
              <a:t>4: Associated persons</a:t>
            </a:r>
          </a:p>
        </p:txBody>
      </p:sp>
      <p:sp>
        <p:nvSpPr>
          <p:cNvPr id="5" name="Rounded Rectangle 4"/>
          <p:cNvSpPr/>
          <p:nvPr/>
        </p:nvSpPr>
        <p:spPr>
          <a:xfrm>
            <a:off x="827584" y="3717032"/>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652120" y="3118990"/>
            <a:ext cx="1008112" cy="1108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6750703" y="3114376"/>
            <a:ext cx="1008112" cy="1154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4769960"/>
            <a:ext cx="7753135" cy="1384995"/>
          </a:xfrm>
          <a:prstGeom prst="rect">
            <a:avLst/>
          </a:prstGeom>
        </p:spPr>
        <p:txBody>
          <a:bodyPr wrap="square">
            <a:spAutoFit/>
          </a:bodyPr>
          <a:lstStyle/>
          <a:p>
            <a:pPr algn="just"/>
            <a:r>
              <a:rPr lang="el-GR" sz="1400" b="1" dirty="0">
                <a:solidFill>
                  <a:srgbClr val="00B050"/>
                </a:solidFill>
              </a:rPr>
              <a:t>Πρέπει </a:t>
            </a:r>
            <a:r>
              <a:rPr lang="el-GR" sz="1400" b="1" u="sng" dirty="0">
                <a:solidFill>
                  <a:srgbClr val="00B050"/>
                </a:solidFill>
              </a:rPr>
              <a:t>για κάθε οργανισμό </a:t>
            </a:r>
            <a:r>
              <a:rPr lang="el-GR" sz="1400" b="1" dirty="0">
                <a:solidFill>
                  <a:srgbClr val="00B050"/>
                </a:solidFill>
              </a:rPr>
              <a:t>να δηλώνονται πάντοτε </a:t>
            </a:r>
            <a:r>
              <a:rPr lang="el-GR" sz="1400" b="1" u="sng" dirty="0">
                <a:solidFill>
                  <a:srgbClr val="00B050"/>
                </a:solidFill>
              </a:rPr>
              <a:t>τουλάχιστον δύο άτομα επαφής </a:t>
            </a:r>
            <a:r>
              <a:rPr lang="el-GR" sz="1400" b="1" dirty="0">
                <a:solidFill>
                  <a:srgbClr val="00B050"/>
                </a:solidFill>
              </a:rPr>
              <a:t>ή περισσότερα. </a:t>
            </a:r>
          </a:p>
          <a:p>
            <a:pPr algn="just"/>
            <a:r>
              <a:rPr lang="en-GB" sz="1400" b="1" u="sng" dirty="0">
                <a:solidFill>
                  <a:srgbClr val="00B050"/>
                </a:solidFill>
              </a:rPr>
              <a:t>Legal Representative</a:t>
            </a:r>
            <a:r>
              <a:rPr lang="en-GB" sz="1400" b="1" dirty="0">
                <a:solidFill>
                  <a:srgbClr val="00B050"/>
                </a:solidFill>
              </a:rPr>
              <a:t>: </a:t>
            </a:r>
            <a:r>
              <a:rPr lang="el-GR" sz="1400" b="1" u="sng" dirty="0">
                <a:solidFill>
                  <a:srgbClr val="00B050"/>
                </a:solidFill>
              </a:rPr>
              <a:t>Ένα μόνο άτομο </a:t>
            </a:r>
            <a:r>
              <a:rPr lang="el-GR" sz="1400" b="1" dirty="0">
                <a:solidFill>
                  <a:srgbClr val="00B050"/>
                </a:solidFill>
              </a:rPr>
              <a:t>μπορεί να δηλωθεί ως  νόμιμος εκπρόσωπος του οργανισμού (υπογράφει όλα τα επίσημα έγγραφα που σχετίζονται με την πρόταση/το σχέδιο)</a:t>
            </a:r>
          </a:p>
          <a:p>
            <a:pPr algn="just"/>
            <a:r>
              <a:rPr lang="en-GB" sz="1400" b="1" u="sng" dirty="0">
                <a:solidFill>
                  <a:srgbClr val="00B050"/>
                </a:solidFill>
              </a:rPr>
              <a:t>Primary Contact Person</a:t>
            </a:r>
            <a:r>
              <a:rPr lang="en-GB" sz="1400" b="1" dirty="0">
                <a:solidFill>
                  <a:srgbClr val="00B050"/>
                </a:solidFill>
              </a:rPr>
              <a:t>: </a:t>
            </a:r>
            <a:r>
              <a:rPr lang="el-GR" sz="1400" b="1" u="sng" dirty="0">
                <a:solidFill>
                  <a:srgbClr val="00B050"/>
                </a:solidFill>
              </a:rPr>
              <a:t>Ένα μόνο άτομο </a:t>
            </a:r>
            <a:r>
              <a:rPr lang="el-GR" sz="1400" b="1" dirty="0">
                <a:solidFill>
                  <a:srgbClr val="00B050"/>
                </a:solidFill>
              </a:rPr>
              <a:t>μπορεί να δηλωθεί ως βασική επαφή</a:t>
            </a:r>
            <a:r>
              <a:rPr lang="en-GB" sz="1400" b="1" dirty="0">
                <a:solidFill>
                  <a:srgbClr val="00B050"/>
                </a:solidFill>
              </a:rPr>
              <a:t> (</a:t>
            </a:r>
            <a:r>
              <a:rPr lang="el-GR" sz="1400" b="1" dirty="0">
                <a:solidFill>
                  <a:srgbClr val="00B050"/>
                </a:solidFill>
              </a:rPr>
              <a:t>θα είναι το βασικό πρόσωπο επικοινωνίας για θέματα που αφορούν την πρόταση/το σχέδιο</a:t>
            </a:r>
            <a:r>
              <a:rPr lang="en-GB" sz="1400" b="1" dirty="0">
                <a:solidFill>
                  <a:srgbClr val="00B050"/>
                </a:solidFill>
              </a:rPr>
              <a:t>)</a:t>
            </a:r>
            <a:r>
              <a:rPr lang="el-GR" sz="1400" b="1" dirty="0">
                <a:solidFill>
                  <a:srgbClr val="00B050"/>
                </a:solidFill>
              </a:rPr>
              <a:t>.</a:t>
            </a:r>
          </a:p>
          <a:p>
            <a:pPr algn="just"/>
            <a:r>
              <a:rPr lang="el-GR" sz="1400" b="1" u="sng" dirty="0">
                <a:solidFill>
                  <a:srgbClr val="00B050"/>
                </a:solidFill>
              </a:rPr>
              <a:t>Το ίδιο άτομο μπορεί να είναι ταυτόχρονα και νόμιμος εκπρόσωπος και βασική επαφή</a:t>
            </a:r>
            <a:r>
              <a:rPr lang="el-GR" sz="1400" b="1" dirty="0">
                <a:solidFill>
                  <a:srgbClr val="00B050"/>
                </a:solidFill>
              </a:rPr>
              <a:t>.</a:t>
            </a:r>
          </a:p>
        </p:txBody>
      </p:sp>
    </p:spTree>
    <p:extLst>
      <p:ext uri="{BB962C8B-B14F-4D97-AF65-F5344CB8AC3E}">
        <p14:creationId xmlns:p14="http://schemas.microsoft.com/office/powerpoint/2010/main" val="2629628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8542" y="3698155"/>
            <a:ext cx="7079307" cy="2831722"/>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(6/6)</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19141"/>
            <a:ext cx="8136904" cy="338554"/>
          </a:xfrm>
          <a:prstGeom prst="rect">
            <a:avLst/>
          </a:prstGeom>
          <a:noFill/>
        </p:spPr>
        <p:txBody>
          <a:bodyPr wrap="square" rtlCol="0">
            <a:spAutoFit/>
          </a:bodyPr>
          <a:lstStyle/>
          <a:p>
            <a:r>
              <a:rPr lang="el-GR" sz="1600" b="1" dirty="0"/>
              <a:t>Ενότητα </a:t>
            </a:r>
            <a:r>
              <a:rPr lang="en-GB" sz="1600" b="1" dirty="0"/>
              <a:t>4: Associated persons</a:t>
            </a:r>
          </a:p>
        </p:txBody>
      </p:sp>
      <p:pic>
        <p:nvPicPr>
          <p:cNvPr id="4" name="Picture 3"/>
          <p:cNvPicPr>
            <a:picLocks noChangeAspect="1"/>
          </p:cNvPicPr>
          <p:nvPr/>
        </p:nvPicPr>
        <p:blipFill>
          <a:blip r:embed="rId3"/>
          <a:stretch>
            <a:fillRect/>
          </a:stretch>
        </p:blipFill>
        <p:spPr>
          <a:xfrm>
            <a:off x="107504" y="1329065"/>
            <a:ext cx="8893496" cy="2240175"/>
          </a:xfrm>
          <a:prstGeom prst="rect">
            <a:avLst/>
          </a:prstGeom>
        </p:spPr>
      </p:pic>
      <p:sp>
        <p:nvSpPr>
          <p:cNvPr id="5" name="Rounded Rectangle 4"/>
          <p:cNvSpPr/>
          <p:nvPr/>
        </p:nvSpPr>
        <p:spPr>
          <a:xfrm>
            <a:off x="5724128" y="2996952"/>
            <a:ext cx="158417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940152" y="2392547"/>
            <a:ext cx="6935022" cy="246221"/>
          </a:xfrm>
          <a:prstGeom prst="rect">
            <a:avLst/>
          </a:prstGeom>
        </p:spPr>
        <p:txBody>
          <a:bodyPr wrap="square">
            <a:spAutoFit/>
          </a:bodyPr>
          <a:lstStyle/>
          <a:p>
            <a:r>
              <a:rPr lang="el-GR" sz="1000" b="1" dirty="0">
                <a:solidFill>
                  <a:srgbClr val="00B050"/>
                </a:solidFill>
              </a:rPr>
              <a:t>Διαγραφή/Επεξεργασία επαφής </a:t>
            </a:r>
          </a:p>
        </p:txBody>
      </p:sp>
      <p:sp>
        <p:nvSpPr>
          <p:cNvPr id="7" name="Rounded Rectangle 6"/>
          <p:cNvSpPr/>
          <p:nvPr/>
        </p:nvSpPr>
        <p:spPr>
          <a:xfrm>
            <a:off x="7884368" y="2132856"/>
            <a:ext cx="72008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18542" y="3640610"/>
            <a:ext cx="1524000" cy="4099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51920" y="2925812"/>
            <a:ext cx="1800200" cy="707886"/>
          </a:xfrm>
          <a:prstGeom prst="rect">
            <a:avLst/>
          </a:prstGeom>
        </p:spPr>
        <p:txBody>
          <a:bodyPr wrap="square">
            <a:spAutoFit/>
          </a:bodyPr>
          <a:lstStyle/>
          <a:p>
            <a:r>
              <a:rPr lang="el-GR" sz="1000" b="1" dirty="0">
                <a:solidFill>
                  <a:srgbClr val="00B050"/>
                </a:solidFill>
              </a:rPr>
              <a:t>Κουμπί για προσθήκη ατόμου επαφής. Με το πάτημά του εμφανίζεται η καρτέλα </a:t>
            </a:r>
            <a:r>
              <a:rPr lang="en-GB" sz="1000" b="1" dirty="0">
                <a:solidFill>
                  <a:srgbClr val="00B050"/>
                </a:solidFill>
              </a:rPr>
              <a:t>“Create a Contact person”</a:t>
            </a:r>
            <a:r>
              <a:rPr lang="el-GR" sz="1000" b="1" dirty="0">
                <a:solidFill>
                  <a:srgbClr val="00B050"/>
                </a:solidFill>
              </a:rPr>
              <a:t>  </a:t>
            </a:r>
          </a:p>
        </p:txBody>
      </p:sp>
      <p:sp>
        <p:nvSpPr>
          <p:cNvPr id="13" name="Rounded Rectangle 12"/>
          <p:cNvSpPr/>
          <p:nvPr/>
        </p:nvSpPr>
        <p:spPr>
          <a:xfrm>
            <a:off x="107505"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9100" y="6056709"/>
            <a:ext cx="1800200" cy="400110"/>
          </a:xfrm>
          <a:prstGeom prst="rect">
            <a:avLst/>
          </a:prstGeom>
        </p:spPr>
        <p:txBody>
          <a:bodyPr wrap="square">
            <a:spAutoFit/>
          </a:bodyPr>
          <a:lstStyle/>
          <a:p>
            <a:r>
              <a:rPr lang="el-GR" sz="1000" b="1" dirty="0">
                <a:solidFill>
                  <a:srgbClr val="00B050"/>
                </a:solidFill>
              </a:rPr>
              <a:t>Ορισμός ατόμου επαφής ως νόμιμος εκπρόσωπος</a:t>
            </a:r>
          </a:p>
        </p:txBody>
      </p:sp>
      <p:sp>
        <p:nvSpPr>
          <p:cNvPr id="17" name="Rounded Rectangle 16"/>
          <p:cNvSpPr/>
          <p:nvPr/>
        </p:nvSpPr>
        <p:spPr>
          <a:xfrm>
            <a:off x="1907704"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08274" y="6066164"/>
            <a:ext cx="1800200" cy="400110"/>
          </a:xfrm>
          <a:prstGeom prst="rect">
            <a:avLst/>
          </a:prstGeom>
        </p:spPr>
        <p:txBody>
          <a:bodyPr wrap="square">
            <a:spAutoFit/>
          </a:bodyPr>
          <a:lstStyle/>
          <a:p>
            <a:r>
              <a:rPr lang="el-GR" sz="1000" b="1" dirty="0">
                <a:solidFill>
                  <a:srgbClr val="00B050"/>
                </a:solidFill>
              </a:rPr>
              <a:t>Ορισμός ατόμου επαφής ως βασική επαφή</a:t>
            </a:r>
          </a:p>
        </p:txBody>
      </p:sp>
      <p:sp>
        <p:nvSpPr>
          <p:cNvPr id="19" name="Rounded Rectangle 18"/>
          <p:cNvSpPr/>
          <p:nvPr/>
        </p:nvSpPr>
        <p:spPr>
          <a:xfrm>
            <a:off x="3658817"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589051" y="6045628"/>
            <a:ext cx="1800200" cy="400110"/>
          </a:xfrm>
          <a:prstGeom prst="rect">
            <a:avLst/>
          </a:prstGeom>
        </p:spPr>
        <p:txBody>
          <a:bodyPr wrap="square">
            <a:spAutoFit/>
          </a:bodyPr>
          <a:lstStyle/>
          <a:p>
            <a:r>
              <a:rPr lang="el-GR" sz="1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52"/>
            <a:ext cx="158417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343800" y="3561775"/>
            <a:ext cx="1800200" cy="861774"/>
          </a:xfrm>
          <a:prstGeom prst="rect">
            <a:avLst/>
          </a:prstGeom>
        </p:spPr>
        <p:txBody>
          <a:bodyPr wrap="square">
            <a:spAutoFit/>
          </a:bodyPr>
          <a:lstStyle/>
          <a:p>
            <a:r>
              <a:rPr lang="el-GR" sz="1000" b="1" dirty="0">
                <a:solidFill>
                  <a:srgbClr val="00B050"/>
                </a:solidFill>
              </a:rPr>
              <a:t>Εάν το άτομο βρίσκεται ήδη στη λίστα επαφών του χρήστη, δε χρειάζεται να συμπληρωθεί η καρτέλα </a:t>
            </a:r>
            <a:r>
              <a:rPr lang="en-GB" sz="1000" b="1" dirty="0">
                <a:solidFill>
                  <a:srgbClr val="00B050"/>
                </a:solidFill>
              </a:rPr>
              <a:t>“Create a Contact person”</a:t>
            </a:r>
            <a:r>
              <a:rPr lang="el-GR" sz="1000" b="1" dirty="0">
                <a:solidFill>
                  <a:srgbClr val="00B050"/>
                </a:solidFill>
              </a:rPr>
              <a:t> </a:t>
            </a:r>
          </a:p>
        </p:txBody>
      </p:sp>
    </p:spTree>
    <p:extLst>
      <p:ext uri="{BB962C8B-B14F-4D97-AF65-F5344CB8AC3E}">
        <p14:creationId xmlns:p14="http://schemas.microsoft.com/office/powerpoint/2010/main" val="2253651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PROJECT DESCRIPTION </a:t>
            </a:r>
            <a:r>
              <a:rPr lang="el-GR" sz="2800" b="1" dirty="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1</a:t>
            </a:r>
            <a:r>
              <a:rPr lang="el-GR" sz="2800" b="1" dirty="0">
                <a:solidFill>
                  <a:srgbClr val="0070C0"/>
                </a:solidFill>
                <a:latin typeface="Century Gothic" panose="020B0502020202020204" pitchFamily="34" charset="0"/>
              </a:rPr>
              <a:t>/5)</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PRIORITIES AND TOPICS</a:t>
            </a:r>
            <a:endParaRPr lang="en-US" sz="2000" b="1" dirty="0">
              <a:solidFill>
                <a:srgbClr val="01A6C7"/>
              </a:solidFill>
            </a:endParaRPr>
          </a:p>
        </p:txBody>
      </p:sp>
      <p:pic>
        <p:nvPicPr>
          <p:cNvPr id="3" name="Picture 2"/>
          <p:cNvPicPr>
            <a:picLocks noChangeAspect="1"/>
          </p:cNvPicPr>
          <p:nvPr/>
        </p:nvPicPr>
        <p:blipFill>
          <a:blip r:embed="rId2"/>
          <a:stretch>
            <a:fillRect/>
          </a:stretch>
        </p:blipFill>
        <p:spPr>
          <a:xfrm>
            <a:off x="-18256" y="1300115"/>
            <a:ext cx="8874915" cy="3168352"/>
          </a:xfrm>
          <a:prstGeom prst="rect">
            <a:avLst/>
          </a:prstGeom>
        </p:spPr>
      </p:pic>
      <p:sp>
        <p:nvSpPr>
          <p:cNvPr id="5" name="Rectangle 4"/>
          <p:cNvSpPr/>
          <p:nvPr/>
        </p:nvSpPr>
        <p:spPr>
          <a:xfrm>
            <a:off x="1835696" y="2201079"/>
            <a:ext cx="7474694" cy="400110"/>
          </a:xfrm>
          <a:prstGeom prst="rect">
            <a:avLst/>
          </a:prstGeom>
        </p:spPr>
        <p:txBody>
          <a:bodyPr wrap="square">
            <a:spAutoFit/>
          </a:bodyPr>
          <a:lstStyle/>
          <a:p>
            <a:r>
              <a:rPr lang="el-GR" sz="1000" b="1" dirty="0">
                <a:solidFill>
                  <a:srgbClr val="00B050"/>
                </a:solidFill>
              </a:rPr>
              <a:t>Κάθε σχέδιο πρέπει να απευθύνεται επαρκώς σε 1 τουλάχιστον οριζόντια ή τομεακή προτεραιότητα. Όταν επιλέγεται μόνο 1 </a:t>
            </a:r>
          </a:p>
          <a:p>
            <a:r>
              <a:rPr lang="el-GR" sz="1000" b="1" dirty="0">
                <a:solidFill>
                  <a:srgbClr val="00B050"/>
                </a:solidFill>
              </a:rPr>
              <a:t>οριζόντια προτεραιότητα, πρέπει το περιεχόμενο της πρότασης να αντανακλά τον αντίκτυπό της στον τομέα υποβολής της</a:t>
            </a:r>
          </a:p>
        </p:txBody>
      </p:sp>
      <p:sp>
        <p:nvSpPr>
          <p:cNvPr id="7" name="Rectangle 6"/>
          <p:cNvSpPr/>
          <p:nvPr/>
        </p:nvSpPr>
        <p:spPr>
          <a:xfrm>
            <a:off x="1835696" y="2653423"/>
            <a:ext cx="6892949" cy="400110"/>
          </a:xfrm>
          <a:prstGeom prst="rect">
            <a:avLst/>
          </a:prstGeom>
        </p:spPr>
        <p:txBody>
          <a:bodyPr wrap="square">
            <a:spAutoFit/>
          </a:bodyPr>
          <a:lstStyle/>
          <a:p>
            <a:r>
              <a:rPr lang="el-GR" sz="1000" b="1" dirty="0">
                <a:solidFill>
                  <a:srgbClr val="00B050"/>
                </a:solidFill>
              </a:rPr>
              <a:t>Σχέδια που αιτιολογούν την επιλογή επιπρόσθετων προτεραιοτήτων από άλλους τομείς έχουν</a:t>
            </a:r>
            <a:r>
              <a:rPr lang="en-GB" sz="1000" b="1" dirty="0">
                <a:solidFill>
                  <a:srgbClr val="00B050"/>
                </a:solidFill>
              </a:rPr>
              <a:t> </a:t>
            </a:r>
            <a:r>
              <a:rPr lang="el-GR" sz="1000" b="1" dirty="0">
                <a:solidFill>
                  <a:srgbClr val="00B050"/>
                </a:solidFill>
              </a:rPr>
              <a:t>τη δυνατότητα για μεγαλύτερο αντίκτυπο</a:t>
            </a:r>
            <a:r>
              <a:rPr lang="en-GB" sz="1000" b="1" dirty="0">
                <a:solidFill>
                  <a:srgbClr val="00B050"/>
                </a:solidFill>
              </a:rPr>
              <a:t> (</a:t>
            </a:r>
            <a:r>
              <a:rPr lang="el-GR" sz="1000" b="1" dirty="0">
                <a:solidFill>
                  <a:srgbClr val="00B050"/>
                </a:solidFill>
              </a:rPr>
              <a:t>πιθανή δημιουργία συνεργειών)</a:t>
            </a:r>
          </a:p>
        </p:txBody>
      </p:sp>
      <p:sp>
        <p:nvSpPr>
          <p:cNvPr id="12" name="Rectangle 11"/>
          <p:cNvSpPr/>
          <p:nvPr/>
        </p:nvSpPr>
        <p:spPr>
          <a:xfrm>
            <a:off x="1835696" y="3284933"/>
            <a:ext cx="6892949" cy="400110"/>
          </a:xfrm>
          <a:prstGeom prst="rect">
            <a:avLst/>
          </a:prstGeom>
        </p:spPr>
        <p:txBody>
          <a:bodyPr wrap="square">
            <a:spAutoFit/>
          </a:bodyPr>
          <a:lstStyle/>
          <a:p>
            <a:r>
              <a:rPr lang="el-GR" sz="1000" b="1" dirty="0">
                <a:solidFill>
                  <a:srgbClr val="00B050"/>
                </a:solidFill>
              </a:rPr>
              <a:t>Η συνάφεια των επιλεγμένων προτεραιοτήτων με τους στόχους/το περιεχόμενο της πρότασης είναι μία από τις βασικότερες παραμέτρους αξιολόγησης της πρότασης</a:t>
            </a:r>
          </a:p>
        </p:txBody>
      </p:sp>
      <p:sp>
        <p:nvSpPr>
          <p:cNvPr id="14" name="Rectangle 13"/>
          <p:cNvSpPr/>
          <p:nvPr/>
        </p:nvSpPr>
        <p:spPr>
          <a:xfrm>
            <a:off x="1835696" y="3979089"/>
            <a:ext cx="6892949" cy="261610"/>
          </a:xfrm>
          <a:prstGeom prst="rect">
            <a:avLst/>
          </a:prstGeom>
        </p:spPr>
        <p:txBody>
          <a:bodyPr wrap="square">
            <a:spAutoFit/>
          </a:bodyPr>
          <a:lstStyle/>
          <a:p>
            <a:r>
              <a:rPr lang="el-GR" sz="1100" b="1" dirty="0">
                <a:solidFill>
                  <a:srgbClr val="00B050"/>
                </a:solidFill>
              </a:rPr>
              <a:t>Επιλογή των κύριων θεματικών ενοτήτων της πρότασης από το διαθέσιμο μενού </a:t>
            </a:r>
          </a:p>
        </p:txBody>
      </p:sp>
      <p:sp>
        <p:nvSpPr>
          <p:cNvPr id="15" name="TextBox 14"/>
          <p:cNvSpPr txBox="1"/>
          <p:nvPr/>
        </p:nvSpPr>
        <p:spPr>
          <a:xfrm>
            <a:off x="323528" y="5013771"/>
            <a:ext cx="7992888" cy="615553"/>
          </a:xfrm>
          <a:prstGeom prst="rect">
            <a:avLst/>
          </a:prstGeom>
          <a:noFill/>
        </p:spPr>
        <p:txBody>
          <a:bodyPr wrap="square" rtlCol="0">
            <a:spAutoFit/>
          </a:bodyPr>
          <a:lstStyle/>
          <a:p>
            <a:r>
              <a:rPr lang="el-GR" sz="1700" i="1" dirty="0"/>
              <a:t>!!! Οι προτεραιότητες του Προγράμματος βρίσκονται στον Οδηγό του </a:t>
            </a:r>
          </a:p>
          <a:p>
            <a:r>
              <a:rPr lang="el-GR" sz="1700" i="1" dirty="0"/>
              <a:t>Προγράμματος (σελίδες 168 – 173)</a:t>
            </a:r>
            <a:endParaRPr lang="en-GB" sz="1700" i="1" dirty="0"/>
          </a:p>
        </p:txBody>
      </p:sp>
    </p:spTree>
    <p:extLst>
      <p:ext uri="{BB962C8B-B14F-4D97-AF65-F5344CB8AC3E}">
        <p14:creationId xmlns:p14="http://schemas.microsoft.com/office/powerpoint/2010/main" val="7608200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PROJECT DESCRIPTION </a:t>
            </a:r>
            <a:r>
              <a:rPr lang="el-GR" sz="2800" b="1" dirty="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2</a:t>
            </a:r>
            <a:r>
              <a:rPr lang="el-GR" sz="2800" b="1" dirty="0">
                <a:solidFill>
                  <a:srgbClr val="0070C0"/>
                </a:solidFill>
                <a:latin typeface="Century Gothic" panose="020B0502020202020204" pitchFamily="34" charset="0"/>
              </a:rPr>
              <a:t>/5)</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PROJECT DESCRIPTION</a:t>
            </a:r>
            <a:endParaRPr lang="en-US" sz="2000" b="1" dirty="0">
              <a:solidFill>
                <a:srgbClr val="01A6C7"/>
              </a:solidFill>
            </a:endParaRPr>
          </a:p>
        </p:txBody>
      </p:sp>
      <p:pic>
        <p:nvPicPr>
          <p:cNvPr id="5" name="Picture 4"/>
          <p:cNvPicPr>
            <a:picLocks noChangeAspect="1"/>
          </p:cNvPicPr>
          <p:nvPr/>
        </p:nvPicPr>
        <p:blipFill>
          <a:blip r:embed="rId2"/>
          <a:stretch>
            <a:fillRect/>
          </a:stretch>
        </p:blipFill>
        <p:spPr>
          <a:xfrm>
            <a:off x="52547" y="1050986"/>
            <a:ext cx="9055957" cy="3818174"/>
          </a:xfrm>
          <a:prstGeom prst="rect">
            <a:avLst/>
          </a:prstGeom>
        </p:spPr>
      </p:pic>
      <p:sp>
        <p:nvSpPr>
          <p:cNvPr id="6" name="TextBox 5"/>
          <p:cNvSpPr txBox="1"/>
          <p:nvPr/>
        </p:nvSpPr>
        <p:spPr>
          <a:xfrm>
            <a:off x="432048" y="1844824"/>
            <a:ext cx="8136904" cy="1015663"/>
          </a:xfrm>
          <a:prstGeom prst="rect">
            <a:avLst/>
          </a:prstGeom>
          <a:noFill/>
        </p:spPr>
        <p:txBody>
          <a:bodyPr wrap="square" rtlCol="0">
            <a:spAutoFit/>
          </a:bodyPr>
          <a:lstStyle/>
          <a:p>
            <a:pPr marL="171450" indent="-171450">
              <a:buFont typeface="Wingdings" panose="05000000000000000000" pitchFamily="2" charset="2"/>
              <a:buChar char="§"/>
            </a:pPr>
            <a:r>
              <a:rPr lang="el-GR" sz="1200" b="1" dirty="0">
                <a:solidFill>
                  <a:srgbClr val="00B050"/>
                </a:solidFill>
              </a:rPr>
              <a:t>Πλαίσιο μέσα στο οποίο αναπτύχθηκε η πρόταση</a:t>
            </a:r>
          </a:p>
          <a:p>
            <a:pPr marL="171450" indent="-171450">
              <a:buFont typeface="Wingdings" panose="05000000000000000000" pitchFamily="2" charset="2"/>
              <a:buChar char="§"/>
            </a:pPr>
            <a:r>
              <a:rPr lang="el-GR" sz="1200" b="1" dirty="0">
                <a:solidFill>
                  <a:srgbClr val="00B050"/>
                </a:solidFill>
              </a:rPr>
              <a:t>Κύριοι στόχοι του Σχεδίου: πρέπει να είναι </a:t>
            </a:r>
            <a:r>
              <a:rPr lang="en-GB" sz="1200" b="1" dirty="0">
                <a:solidFill>
                  <a:srgbClr val="00B050"/>
                </a:solidFill>
              </a:rPr>
              <a:t>SMART (Specific, Measurable, Attainable, Relevant/Realistic, Time-based) </a:t>
            </a:r>
            <a:r>
              <a:rPr lang="el-GR" sz="1200" b="1" dirty="0">
                <a:solidFill>
                  <a:srgbClr val="00B050"/>
                </a:solidFill>
              </a:rPr>
              <a:t>και να λαμβάνουν υπόψη τη σύνθεση της Σύμπραξης, συγκεκριμένα το προφίλ, το μέγεθος και την εξειδίκευση των συμμετεχόντων οργανισμών</a:t>
            </a:r>
          </a:p>
          <a:p>
            <a:endParaRPr lang="en-GB" sz="1200" b="1" dirty="0">
              <a:solidFill>
                <a:srgbClr val="00B050"/>
              </a:solidFill>
            </a:endParaRPr>
          </a:p>
        </p:txBody>
      </p:sp>
      <p:sp>
        <p:nvSpPr>
          <p:cNvPr id="7" name="TextBox 6"/>
          <p:cNvSpPr txBox="1"/>
          <p:nvPr/>
        </p:nvSpPr>
        <p:spPr>
          <a:xfrm>
            <a:off x="432048" y="2960073"/>
            <a:ext cx="8136904" cy="646331"/>
          </a:xfrm>
          <a:prstGeom prst="rect">
            <a:avLst/>
          </a:prstGeom>
          <a:noFill/>
        </p:spPr>
        <p:txBody>
          <a:bodyPr wrap="square" rtlCol="0">
            <a:spAutoFit/>
          </a:bodyPr>
          <a:lstStyle/>
          <a:p>
            <a:pPr marL="171450" indent="-171450">
              <a:buFont typeface="Wingdings" panose="05000000000000000000" pitchFamily="2" charset="2"/>
              <a:buChar char="§"/>
            </a:pPr>
            <a:r>
              <a:rPr lang="el-GR" sz="1200" b="1" dirty="0">
                <a:solidFill>
                  <a:srgbClr val="00B050"/>
                </a:solidFill>
              </a:rPr>
              <a:t>Αναλυτική περιγραφή των αναγκών/συνθηκών που καθιστούν απαραίτητη την παραγωγή των αποτελεσμάτων του Σχεδίου και επεξήγηση της συνάφειάς τους με τις επιλεγμένες προτεραιότητες του Σχεδίου</a:t>
            </a:r>
          </a:p>
          <a:p>
            <a:pPr marL="171450" indent="-171450">
              <a:buFont typeface="Wingdings" panose="05000000000000000000" pitchFamily="2" charset="2"/>
              <a:buChar char="§"/>
            </a:pPr>
            <a:r>
              <a:rPr lang="el-GR" sz="1200" b="1" dirty="0">
                <a:solidFill>
                  <a:srgbClr val="00B050"/>
                </a:solidFill>
              </a:rPr>
              <a:t>Καθορισμός των ομάδων-στόχων του Σχεδίου </a:t>
            </a:r>
            <a:endParaRPr lang="en-GB" sz="1200" b="1" dirty="0">
              <a:solidFill>
                <a:srgbClr val="00B050"/>
              </a:solidFill>
            </a:endParaRPr>
          </a:p>
        </p:txBody>
      </p:sp>
      <p:sp>
        <p:nvSpPr>
          <p:cNvPr id="8" name="TextBox 7"/>
          <p:cNvSpPr txBox="1"/>
          <p:nvPr/>
        </p:nvSpPr>
        <p:spPr>
          <a:xfrm>
            <a:off x="611560" y="4087956"/>
            <a:ext cx="8136904" cy="830997"/>
          </a:xfrm>
          <a:prstGeom prst="rect">
            <a:avLst/>
          </a:prstGeom>
          <a:noFill/>
        </p:spPr>
        <p:txBody>
          <a:bodyPr wrap="square" rtlCol="0">
            <a:spAutoFit/>
          </a:bodyPr>
          <a:lstStyle/>
          <a:p>
            <a:r>
              <a:rPr lang="el-GR" sz="1200" b="1" dirty="0">
                <a:solidFill>
                  <a:srgbClr val="00B050"/>
                </a:solidFill>
              </a:rPr>
              <a:t>Πρόσθετη αξία/Αιτιολόγηση διακρατικού χαρακτήρα του Σχεδίου (απάντηση στην ερώτηση: «Εάν το Σχέδιο περιλάμβανε εταίρους από μία μόνο χώρα, ποιες πτυχές του δε θα καλύπτονταν και ποια αποτελέσματα δε θα ήταν δυνατό να παραχθούν;»)</a:t>
            </a:r>
          </a:p>
          <a:p>
            <a:endParaRPr lang="en-GB" sz="1200" b="1" dirty="0">
              <a:solidFill>
                <a:srgbClr val="00B050"/>
              </a:solidFill>
            </a:endParaRPr>
          </a:p>
        </p:txBody>
      </p:sp>
    </p:spTree>
    <p:extLst>
      <p:ext uri="{BB962C8B-B14F-4D97-AF65-F5344CB8AC3E}">
        <p14:creationId xmlns:p14="http://schemas.microsoft.com/office/powerpoint/2010/main" val="12740302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2923" y="26064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PROJECT DESCRIPTION </a:t>
            </a:r>
            <a:r>
              <a:rPr lang="el-GR" sz="2800" b="1" dirty="0">
                <a:solidFill>
                  <a:srgbClr val="0070C0"/>
                </a:solidFill>
                <a:latin typeface="Century Gothic" panose="020B0502020202020204" pitchFamily="34" charset="0"/>
              </a:rPr>
              <a:t>(3/5)</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PROJECT DESCRIPTION</a:t>
            </a:r>
            <a:endParaRPr lang="en-US" sz="2000" b="1" dirty="0">
              <a:solidFill>
                <a:srgbClr val="01A6C7"/>
              </a:solidFill>
            </a:endParaRPr>
          </a:p>
        </p:txBody>
      </p:sp>
      <p:pic>
        <p:nvPicPr>
          <p:cNvPr id="3" name="Picture 2"/>
          <p:cNvPicPr>
            <a:picLocks noChangeAspect="1"/>
          </p:cNvPicPr>
          <p:nvPr/>
        </p:nvPicPr>
        <p:blipFill>
          <a:blip r:embed="rId2"/>
          <a:stretch>
            <a:fillRect/>
          </a:stretch>
        </p:blipFill>
        <p:spPr>
          <a:xfrm>
            <a:off x="122784" y="2143307"/>
            <a:ext cx="9036496" cy="4052317"/>
          </a:xfrm>
          <a:prstGeom prst="rect">
            <a:avLst/>
          </a:prstGeom>
        </p:spPr>
      </p:pic>
      <p:sp>
        <p:nvSpPr>
          <p:cNvPr id="4" name="TextBox 3"/>
          <p:cNvSpPr txBox="1"/>
          <p:nvPr/>
        </p:nvSpPr>
        <p:spPr>
          <a:xfrm>
            <a:off x="122784" y="2348880"/>
            <a:ext cx="8481663" cy="892552"/>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Περιγραφή επιδιωκόμενων αποτελεσμάτων του Σχεδίου: Αποτελέσματα μικρής και μεγάλης κλίμακας, τόσο κατά την υλοποίησή του όσο και με την ολοκλήρωσή του</a:t>
            </a:r>
          </a:p>
          <a:p>
            <a:pPr marL="171450" indent="-171450">
              <a:buFont typeface="Wingdings" panose="05000000000000000000" pitchFamily="2" charset="2"/>
              <a:buChar char="§"/>
            </a:pPr>
            <a:r>
              <a:rPr lang="el-GR" sz="1300" b="1" dirty="0">
                <a:solidFill>
                  <a:srgbClr val="00B050"/>
                </a:solidFill>
              </a:rPr>
              <a:t>Συσχέτιση των αποτελεσμάτων με τις επιλεγμένες προτεραιότητες και τις καθορισμένες ανάγκες των εταίρων και των ομάδων-στόχων της πρότασης</a:t>
            </a:r>
            <a:endParaRPr lang="en-GB" sz="1300" b="1" dirty="0">
              <a:solidFill>
                <a:srgbClr val="00B050"/>
              </a:solidFill>
            </a:endParaRPr>
          </a:p>
        </p:txBody>
      </p:sp>
      <p:sp>
        <p:nvSpPr>
          <p:cNvPr id="6" name="TextBox 5"/>
          <p:cNvSpPr txBox="1"/>
          <p:nvPr/>
        </p:nvSpPr>
        <p:spPr>
          <a:xfrm>
            <a:off x="107505" y="3715835"/>
            <a:ext cx="9273752" cy="1015663"/>
          </a:xfrm>
          <a:prstGeom prst="rect">
            <a:avLst/>
          </a:prstGeom>
          <a:noFill/>
        </p:spPr>
        <p:txBody>
          <a:bodyPr wrap="square" rtlCol="0">
            <a:spAutoFit/>
          </a:bodyPr>
          <a:lstStyle/>
          <a:p>
            <a:pPr marL="171450" indent="-171450">
              <a:buFont typeface="Wingdings" panose="05000000000000000000" pitchFamily="2" charset="2"/>
              <a:buChar char="§"/>
            </a:pPr>
            <a:r>
              <a:rPr lang="el-GR" sz="1200" b="1" dirty="0">
                <a:solidFill>
                  <a:srgbClr val="00B050"/>
                </a:solidFill>
              </a:rPr>
              <a:t>Επιδιωκόμενα αποτελέσματα: εστίαση στα καινοτόμα τους χαρακτηριστικά (μπορεί η καινοτομία να σχετίζεται με το περιεχόμενό τους, </a:t>
            </a:r>
          </a:p>
          <a:p>
            <a:r>
              <a:rPr lang="el-GR" sz="1200" b="1" dirty="0">
                <a:solidFill>
                  <a:srgbClr val="00B050"/>
                </a:solidFill>
              </a:rPr>
              <a:t>     τη μεθοδολογία για την ανάπτυξή τους ή τις ομάδες-στόχους τους)</a:t>
            </a:r>
          </a:p>
          <a:p>
            <a:pPr marL="171450" indent="-171450">
              <a:buFont typeface="Wingdings" panose="05000000000000000000" pitchFamily="2" charset="2"/>
              <a:buChar char="§"/>
            </a:pPr>
            <a:r>
              <a:rPr lang="el-GR" sz="1200" b="1" dirty="0">
                <a:solidFill>
                  <a:srgbClr val="00B050"/>
                </a:solidFill>
              </a:rPr>
              <a:t>Επιπρόσθετα, ένα σχέδιο μπορεί να είναι καινοτόμο ως προς τους συμμετέχοντες στις διάφορες δραστηριότητές του ή να προωθεί μία καινοτομία που εφαρμόστηκε ήδη σε διαφορετικό τομέα/γεωγραφικό πλαίσιο</a:t>
            </a:r>
          </a:p>
          <a:p>
            <a:pPr marL="171450" indent="-171450">
              <a:buFont typeface="Wingdings" panose="05000000000000000000" pitchFamily="2" charset="2"/>
              <a:buChar char="§"/>
            </a:pPr>
            <a:r>
              <a:rPr lang="el-GR" sz="1200" b="1" dirty="0">
                <a:solidFill>
                  <a:srgbClr val="00B050"/>
                </a:solidFill>
              </a:rPr>
              <a:t>Συμπληρωματικότητα σχεδίου με άλλα σχέδια/πρωτοβουλίες των συμμετεχόντων οργανισμών (πρόσθετη αξία του παρόντος σχεδίου)</a:t>
            </a:r>
            <a:endParaRPr lang="en-GB" sz="1200" b="1" dirty="0">
              <a:solidFill>
                <a:srgbClr val="00B050"/>
              </a:solidFill>
            </a:endParaRPr>
          </a:p>
        </p:txBody>
      </p:sp>
      <p:sp>
        <p:nvSpPr>
          <p:cNvPr id="9" name="TextBox 8"/>
          <p:cNvSpPr txBox="1"/>
          <p:nvPr/>
        </p:nvSpPr>
        <p:spPr>
          <a:xfrm>
            <a:off x="107504" y="5157192"/>
            <a:ext cx="9036495" cy="1092607"/>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Πώς έγινε η επιλογή των συμμετεχόντων οργανισμών και ποια θα είναι η ξεχωριστή συνεισφορά του καθενός σε επίπεδο γνώσης, εμπειρίας και εξειδίκευσης στο Σχέδιο γενικότερα αλλά και ξεχωριστά, στα διάφορα αποτελέσματα του Σχεδίου;</a:t>
            </a:r>
          </a:p>
          <a:p>
            <a:pPr marL="171450" indent="-171450">
              <a:buFont typeface="Wingdings" panose="05000000000000000000" pitchFamily="2" charset="2"/>
              <a:buChar char="§"/>
            </a:pPr>
            <a:r>
              <a:rPr lang="el-GR" sz="1300" b="1" dirty="0">
                <a:solidFill>
                  <a:srgbClr val="00B050"/>
                </a:solidFill>
              </a:rPr>
              <a:t>Το Σχέδιο περιλαμβάνει νεοεισερχόμενους οργανισμούς; Εάν ναι, είναι σε θέση οι υπόλοιποι οργανισμοί να λειτουργήσουν ως μέντορες, ούτως ώστε η συνεισφορά και τα οφέλη των νεοεισερχόμενων οργανισμών να είναι ουσιαστικά;</a:t>
            </a:r>
          </a:p>
          <a:p>
            <a:pPr marL="171450" indent="-171450">
              <a:buFont typeface="Wingdings" panose="05000000000000000000" pitchFamily="2" charset="2"/>
              <a:buChar char="§"/>
            </a:pPr>
            <a:r>
              <a:rPr lang="el-GR" sz="1300" b="1" dirty="0">
                <a:solidFill>
                  <a:srgbClr val="00B050"/>
                </a:solidFill>
              </a:rPr>
              <a:t>Εάν στο Σχέδιο συμμετέχει Χώρα-Εταίρος, η ιδιαίτερη συνεισφορά της πρέπει να αιτιολογηθεί επαρκώς</a:t>
            </a:r>
            <a:endParaRPr lang="en-GB" sz="1300" b="1" dirty="0">
              <a:solidFill>
                <a:srgbClr val="00B050"/>
              </a:solidFill>
            </a:endParaRPr>
          </a:p>
        </p:txBody>
      </p:sp>
    </p:spTree>
    <p:extLst>
      <p:ext uri="{BB962C8B-B14F-4D97-AF65-F5344CB8AC3E}">
        <p14:creationId xmlns:p14="http://schemas.microsoft.com/office/powerpoint/2010/main" val="4552045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20389" y="1844824"/>
            <a:ext cx="8334375" cy="2305050"/>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12923" y="26064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PROJECT DESCRIPTION </a:t>
            </a:r>
            <a:r>
              <a:rPr lang="el-GR" sz="2800" b="1" dirty="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4</a:t>
            </a:r>
            <a:r>
              <a:rPr lang="el-GR" sz="2800" b="1" dirty="0">
                <a:solidFill>
                  <a:srgbClr val="0070C0"/>
                </a:solidFill>
                <a:latin typeface="Century Gothic" panose="020B0502020202020204" pitchFamily="34" charset="0"/>
              </a:rPr>
              <a:t>/5)</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PROJECT DESCRIPTION</a:t>
            </a:r>
            <a:endParaRPr lang="en-US" sz="2000" b="1" dirty="0">
              <a:solidFill>
                <a:srgbClr val="01A6C7"/>
              </a:solidFill>
            </a:endParaRPr>
          </a:p>
        </p:txBody>
      </p:sp>
      <p:sp>
        <p:nvSpPr>
          <p:cNvPr id="9" name="TextBox 8"/>
          <p:cNvSpPr txBox="1"/>
          <p:nvPr/>
        </p:nvSpPr>
        <p:spPr>
          <a:xfrm>
            <a:off x="563140" y="2780928"/>
            <a:ext cx="7848872" cy="954107"/>
          </a:xfrm>
          <a:prstGeom prst="rect">
            <a:avLst/>
          </a:prstGeom>
          <a:noFill/>
        </p:spPr>
        <p:txBody>
          <a:bodyPr wrap="square" rtlCol="0">
            <a:spAutoFit/>
          </a:bodyPr>
          <a:lstStyle/>
          <a:p>
            <a:pPr algn="just"/>
            <a:r>
              <a:rPr lang="el-GR" sz="1400" b="1" dirty="0">
                <a:solidFill>
                  <a:srgbClr val="00B050"/>
                </a:solidFill>
              </a:rPr>
              <a:t>Αναλυτική περιγραφή της ακριβούς συνεισφοράς των συνδεδεμένων εταίρων στο Σχέδιο: Αν και δεν χρηματοδοτούνται, η αιτιολόγηση της ανάμειξής τους στο Σχέδιο είναι εξίσου σημαντική με την αιτιολόγηση της ανάμειξης των χρηματοδοτούμενων εταίρων, εφόσον αναλαμβάνουν σημαντικές πτυχές του σχεδίου</a:t>
            </a:r>
            <a:endParaRPr lang="en-GB" sz="1400" b="1" dirty="0">
              <a:solidFill>
                <a:srgbClr val="00B050"/>
              </a:solidFill>
            </a:endParaRPr>
          </a:p>
        </p:txBody>
      </p:sp>
      <p:sp>
        <p:nvSpPr>
          <p:cNvPr id="7" name="TextBox 6"/>
          <p:cNvSpPr txBox="1"/>
          <p:nvPr/>
        </p:nvSpPr>
        <p:spPr>
          <a:xfrm>
            <a:off x="360141" y="4249544"/>
            <a:ext cx="7632848" cy="923330"/>
          </a:xfrm>
          <a:prstGeom prst="rect">
            <a:avLst/>
          </a:prstGeom>
          <a:noFill/>
        </p:spPr>
        <p:txBody>
          <a:bodyPr wrap="square" rtlCol="0">
            <a:spAutoFit/>
          </a:bodyPr>
          <a:lstStyle/>
          <a:p>
            <a:r>
              <a:rPr lang="el-GR" dirty="0"/>
              <a:t>!!! Η ανάμειξη συνδεδεμένων εταίρων σε ένα Σχέδιο είναι προαιρετική. Εάν το Σχέδιο δεν περιλαμβάνει συνδεδεμένους εταίρους, το πιο πάνω πεδίο της αίτησης θα παραμείνει κενό.</a:t>
            </a:r>
            <a:endParaRPr lang="en-GB" dirty="0"/>
          </a:p>
        </p:txBody>
      </p:sp>
    </p:spTree>
    <p:extLst>
      <p:ext uri="{BB962C8B-B14F-4D97-AF65-F5344CB8AC3E}">
        <p14:creationId xmlns:p14="http://schemas.microsoft.com/office/powerpoint/2010/main" val="629705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2923" y="26064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PROJECT DESCRIPTION </a:t>
            </a:r>
            <a:r>
              <a:rPr lang="el-GR" sz="2800" b="1" dirty="0">
                <a:solidFill>
                  <a:srgbClr val="0070C0"/>
                </a:solidFill>
                <a:latin typeface="Century Gothic" panose="020B0502020202020204" pitchFamily="34" charset="0"/>
              </a:rPr>
              <a:t>(5/5)</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PARTICIPANTS</a:t>
            </a:r>
            <a:endParaRPr lang="en-US" sz="2000" b="1" dirty="0">
              <a:solidFill>
                <a:srgbClr val="01A6C7"/>
              </a:solidFill>
            </a:endParaRPr>
          </a:p>
        </p:txBody>
      </p:sp>
      <p:pic>
        <p:nvPicPr>
          <p:cNvPr id="4" name="Picture 3"/>
          <p:cNvPicPr>
            <a:picLocks noChangeAspect="1"/>
          </p:cNvPicPr>
          <p:nvPr/>
        </p:nvPicPr>
        <p:blipFill>
          <a:blip r:embed="rId2"/>
          <a:stretch>
            <a:fillRect/>
          </a:stretch>
        </p:blipFill>
        <p:spPr>
          <a:xfrm>
            <a:off x="0" y="1120245"/>
            <a:ext cx="8839200" cy="3676907"/>
          </a:xfrm>
          <a:prstGeom prst="rect">
            <a:avLst/>
          </a:prstGeom>
        </p:spPr>
      </p:pic>
      <p:sp>
        <p:nvSpPr>
          <p:cNvPr id="5" name="TextBox 4"/>
          <p:cNvSpPr txBox="1"/>
          <p:nvPr/>
        </p:nvSpPr>
        <p:spPr>
          <a:xfrm>
            <a:off x="539552" y="2708920"/>
            <a:ext cx="7848872" cy="954107"/>
          </a:xfrm>
          <a:prstGeom prst="rect">
            <a:avLst/>
          </a:prstGeom>
          <a:noFill/>
        </p:spPr>
        <p:txBody>
          <a:bodyPr wrap="square" rtlCol="0">
            <a:spAutoFit/>
          </a:bodyPr>
          <a:lstStyle/>
          <a:p>
            <a:pPr marL="171450" indent="-171450" algn="just">
              <a:buFont typeface="Wingdings" panose="05000000000000000000" pitchFamily="2" charset="2"/>
              <a:buChar char="§"/>
            </a:pPr>
            <a:r>
              <a:rPr lang="el-GR" sz="1400" b="1" dirty="0">
                <a:solidFill>
                  <a:srgbClr val="00B050"/>
                </a:solidFill>
                <a:sym typeface="Wingdings" panose="05000000000000000000" pitchFamily="2" charset="2"/>
              </a:rPr>
              <a:t>Καθορισμός των συμμετεχόντων τόσο στις τοπικές όσο και στις διακρατικές δραστηριότητες του Σχεδίου </a:t>
            </a:r>
          </a:p>
          <a:p>
            <a:pPr marL="171450" indent="-171450" algn="just">
              <a:buFont typeface="Wingdings" panose="05000000000000000000" pitchFamily="2" charset="2"/>
              <a:buChar char="§"/>
            </a:pPr>
            <a:r>
              <a:rPr lang="el-GR" sz="1400" b="1" dirty="0">
                <a:solidFill>
                  <a:srgbClr val="00B050"/>
                </a:solidFill>
                <a:sym typeface="Wingdings" panose="05000000000000000000" pitchFamily="2" charset="2"/>
              </a:rPr>
              <a:t>Περιγραφή του ρόλου τους στις διαφορετικές δραστηριότητες του Σχεδίου</a:t>
            </a:r>
          </a:p>
          <a:p>
            <a:pPr marL="171450" indent="-171450" algn="just">
              <a:buFont typeface="Wingdings" panose="05000000000000000000" pitchFamily="2" charset="2"/>
              <a:buChar char="§"/>
            </a:pPr>
            <a:r>
              <a:rPr lang="el-GR" sz="1400" b="1" dirty="0">
                <a:solidFill>
                  <a:srgbClr val="00B050"/>
                </a:solidFill>
                <a:sym typeface="Wingdings" panose="05000000000000000000" pitchFamily="2" charset="2"/>
              </a:rPr>
              <a:t>Περιγραφή διαδικασίας επιλογής τους, συμπεριλαμβανομένων των κριτηρίων επιλογής τους</a:t>
            </a:r>
          </a:p>
        </p:txBody>
      </p:sp>
      <p:sp>
        <p:nvSpPr>
          <p:cNvPr id="6" name="TextBox 5"/>
          <p:cNvSpPr txBox="1"/>
          <p:nvPr/>
        </p:nvSpPr>
        <p:spPr>
          <a:xfrm>
            <a:off x="495164" y="4456274"/>
            <a:ext cx="8181292" cy="1600438"/>
          </a:xfrm>
          <a:prstGeom prst="rect">
            <a:avLst/>
          </a:prstGeom>
          <a:noFill/>
        </p:spPr>
        <p:txBody>
          <a:bodyPr wrap="square" rtlCol="0">
            <a:spAutoFit/>
          </a:bodyPr>
          <a:lstStyle/>
          <a:p>
            <a:r>
              <a:rPr lang="el-GR" sz="1400" b="1" dirty="0">
                <a:solidFill>
                  <a:srgbClr val="00B050"/>
                </a:solidFill>
                <a:sym typeface="Wingdings" panose="05000000000000000000" pitchFamily="2" charset="2"/>
              </a:rPr>
              <a:t>Στην περίπτωση που επιλέξετε </a:t>
            </a:r>
            <a:r>
              <a:rPr lang="en-GB" sz="1400" b="1" dirty="0">
                <a:solidFill>
                  <a:srgbClr val="00B050"/>
                </a:solidFill>
                <a:sym typeface="Wingdings" panose="05000000000000000000" pitchFamily="2" charset="2"/>
              </a:rPr>
              <a:t>“Yes”, </a:t>
            </a:r>
            <a:r>
              <a:rPr lang="el-GR" sz="1400" b="1" dirty="0">
                <a:solidFill>
                  <a:srgbClr val="00B050"/>
                </a:solidFill>
                <a:sym typeface="Wingdings" panose="05000000000000000000" pitchFamily="2" charset="2"/>
              </a:rPr>
              <a:t>θα πρέπει να:</a:t>
            </a:r>
            <a:endParaRPr lang="en-GB" sz="1400" b="1" dirty="0">
              <a:solidFill>
                <a:srgbClr val="00B050"/>
              </a:solidFill>
              <a:sym typeface="Wingdings" panose="05000000000000000000" pitchFamily="2" charset="2"/>
            </a:endParaRPr>
          </a:p>
          <a:p>
            <a:pPr marL="171450" indent="-171450">
              <a:buFont typeface="Wingdings" panose="05000000000000000000" pitchFamily="2" charset="2"/>
              <a:buChar char="§"/>
            </a:pPr>
            <a:r>
              <a:rPr lang="el-GR" sz="1400" b="1" dirty="0">
                <a:solidFill>
                  <a:srgbClr val="00B050"/>
                </a:solidFill>
                <a:sym typeface="Wingdings" panose="05000000000000000000" pitchFamily="2" charset="2"/>
              </a:rPr>
              <a:t>Δηλώσετε αριθμό συμμετεχόντων</a:t>
            </a:r>
          </a:p>
          <a:p>
            <a:pPr marL="171450" indent="-171450">
              <a:buFont typeface="Wingdings" panose="05000000000000000000" pitchFamily="2" charset="2"/>
              <a:buChar char="§"/>
            </a:pPr>
            <a:r>
              <a:rPr lang="el-GR" sz="1400" b="1" dirty="0">
                <a:solidFill>
                  <a:srgbClr val="00B050"/>
                </a:solidFill>
                <a:sym typeface="Wingdings" panose="05000000000000000000" pitchFamily="2" charset="2"/>
              </a:rPr>
              <a:t>Επιλέξετε από μενού τους λόγους περιθωριοποίησής τους</a:t>
            </a:r>
          </a:p>
          <a:p>
            <a:pPr marL="171450" indent="-171450">
              <a:buFont typeface="Wingdings" panose="05000000000000000000" pitchFamily="2" charset="2"/>
              <a:buChar char="§"/>
            </a:pPr>
            <a:r>
              <a:rPr lang="el-GR" sz="1400" b="1" dirty="0">
                <a:solidFill>
                  <a:srgbClr val="00B050"/>
                </a:solidFill>
                <a:sym typeface="Wingdings" panose="05000000000000000000" pitchFamily="2" charset="2"/>
              </a:rPr>
              <a:t>Εξηγήσετε πώς θα στηρίξετε τη συμμετοχή τους στις διαφορετικές δραστηριότητες του </a:t>
            </a:r>
          </a:p>
          <a:p>
            <a:pPr marL="180975" indent="-180975"/>
            <a:r>
              <a:rPr lang="el-GR" sz="1400" b="1" dirty="0">
                <a:solidFill>
                  <a:srgbClr val="00B050"/>
                </a:solidFill>
                <a:sym typeface="Wingdings" panose="05000000000000000000" pitchFamily="2" charset="2"/>
              </a:rPr>
              <a:t>    Σχεδίου/πώς θα τους επιλέξετε/πώς θα τους προετοιμάσετε κτλ.</a:t>
            </a:r>
          </a:p>
          <a:p>
            <a:pPr marL="171450" indent="-171450">
              <a:buFont typeface="Wingdings" panose="05000000000000000000" pitchFamily="2" charset="2"/>
              <a:buChar char="§"/>
            </a:pPr>
            <a:r>
              <a:rPr lang="el-GR" sz="1400" b="1" dirty="0">
                <a:solidFill>
                  <a:srgbClr val="00B050"/>
                </a:solidFill>
                <a:sym typeface="Wingdings" panose="05000000000000000000" pitchFamily="2" charset="2"/>
              </a:rPr>
              <a:t>Αναλύσετε σε ποιες δραστηριότητες του Σχεδίου θα εμπλακούν και με ποιο τρόπο</a:t>
            </a:r>
            <a:endParaRPr lang="en-GB" sz="1400" b="1" dirty="0">
              <a:solidFill>
                <a:srgbClr val="00B050"/>
              </a:solidFill>
              <a:sym typeface="Wingdings" panose="05000000000000000000" pitchFamily="2" charset="2"/>
            </a:endParaRPr>
          </a:p>
          <a:p>
            <a:pPr marL="171450" indent="-171450">
              <a:buFont typeface="Wingdings" panose="05000000000000000000" pitchFamily="2" charset="2"/>
              <a:buChar char="§"/>
            </a:pPr>
            <a:r>
              <a:rPr lang="el-GR" sz="1400" b="1" dirty="0">
                <a:solidFill>
                  <a:srgbClr val="00B050"/>
                </a:solidFill>
              </a:rPr>
              <a:t>Να προβάλετε τον </a:t>
            </a:r>
            <a:r>
              <a:rPr lang="el-GR" sz="1400" b="1" dirty="0" err="1">
                <a:solidFill>
                  <a:srgbClr val="00B050"/>
                </a:solidFill>
              </a:rPr>
              <a:t>προσβάσιμο</a:t>
            </a:r>
            <a:r>
              <a:rPr lang="el-GR" sz="1400" b="1" dirty="0">
                <a:solidFill>
                  <a:srgbClr val="00B050"/>
                </a:solidFill>
              </a:rPr>
              <a:t> και συμπεριληπτικό χαρακτήρα των προτεινόμενων δραστηριοτήτων</a:t>
            </a:r>
            <a:endParaRPr lang="el-GR" sz="1400" b="1" dirty="0">
              <a:solidFill>
                <a:srgbClr val="00B050"/>
              </a:solidFill>
              <a:sym typeface="Wingdings" panose="05000000000000000000" pitchFamily="2" charset="2"/>
            </a:endParaRPr>
          </a:p>
        </p:txBody>
      </p:sp>
    </p:spTree>
    <p:extLst>
      <p:ext uri="{BB962C8B-B14F-4D97-AF65-F5344CB8AC3E}">
        <p14:creationId xmlns:p14="http://schemas.microsoft.com/office/powerpoint/2010/main" val="2912802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2923" y="260648"/>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PREPARATION</a:t>
            </a:r>
          </a:p>
        </p:txBody>
      </p:sp>
      <p:pic>
        <p:nvPicPr>
          <p:cNvPr id="4" name="Picture 3"/>
          <p:cNvPicPr>
            <a:picLocks noChangeAspect="1"/>
          </p:cNvPicPr>
          <p:nvPr/>
        </p:nvPicPr>
        <p:blipFill>
          <a:blip r:embed="rId2"/>
          <a:stretch>
            <a:fillRect/>
          </a:stretch>
        </p:blipFill>
        <p:spPr>
          <a:xfrm>
            <a:off x="0" y="1268760"/>
            <a:ext cx="9156923" cy="2160240"/>
          </a:xfrm>
          <a:prstGeom prst="rect">
            <a:avLst/>
          </a:prstGeom>
        </p:spPr>
      </p:pic>
      <p:sp>
        <p:nvSpPr>
          <p:cNvPr id="6" name="Rectangle 5"/>
          <p:cNvSpPr/>
          <p:nvPr/>
        </p:nvSpPr>
        <p:spPr>
          <a:xfrm>
            <a:off x="204228" y="2348880"/>
            <a:ext cx="8832267" cy="3508653"/>
          </a:xfrm>
          <a:prstGeom prst="rect">
            <a:avLst/>
          </a:prstGeom>
        </p:spPr>
        <p:txBody>
          <a:bodyPr wrap="square">
            <a:spAutoFit/>
          </a:bodyPr>
          <a:lstStyle/>
          <a:p>
            <a:pPr marL="266700" indent="-266700" algn="just"/>
            <a:r>
              <a:rPr lang="el-GR" sz="1200" b="1" dirty="0">
                <a:solidFill>
                  <a:srgbClr val="00B050"/>
                </a:solidFill>
              </a:rPr>
              <a:t>     </a:t>
            </a:r>
          </a:p>
          <a:p>
            <a:pPr marL="171450" indent="-171450">
              <a:buFont typeface="Wingdings" panose="05000000000000000000" pitchFamily="2" charset="2"/>
              <a:buChar char="§"/>
            </a:pPr>
            <a:r>
              <a:rPr lang="el-GR" sz="1400" b="1" dirty="0">
                <a:solidFill>
                  <a:srgbClr val="00B050"/>
                </a:solidFill>
              </a:rPr>
              <a:t>Πρακτικές διευθετήσεις/Οργανωτικές και Διαχειριστικές πτυχές του σχεδίου: Στην περίπτωση των διακρατικών δραστηριοτήτων κινητικότητας, πρέπει να γίνει αναφορά στις διευθετήσεις ταξιδιού, διαμονής, διακίνησης και ασφάλισης των συμμετεχόντων και στα μέτρα που θα ληφθούν για αποφυγή κινδύνου</a:t>
            </a:r>
          </a:p>
          <a:p>
            <a:pPr marL="171450" indent="-171450">
              <a:buFont typeface="Wingdings" panose="05000000000000000000" pitchFamily="2" charset="2"/>
              <a:buChar char="§"/>
            </a:pPr>
            <a:r>
              <a:rPr lang="el-GR" sz="1400" b="1" dirty="0">
                <a:solidFill>
                  <a:srgbClr val="00B050"/>
                </a:solidFill>
              </a:rPr>
              <a:t>Εκ των προτέρων επικοινωνία μεταξύ των εταίρων (π.χ. εικονικές συναντήσεις) για τις οργανωτικές λεπτομέρειες κάθε δραστηριότητας – αναφορά στη συχνότητα της επικοινωνίας </a:t>
            </a:r>
          </a:p>
          <a:p>
            <a:pPr marL="171450" indent="-171450">
              <a:buFont typeface="Wingdings" panose="05000000000000000000" pitchFamily="2" charset="2"/>
              <a:buChar char="§"/>
            </a:pPr>
            <a:r>
              <a:rPr lang="el-GR" sz="1400" b="1" dirty="0">
                <a:solidFill>
                  <a:srgbClr val="00B050"/>
                </a:solidFill>
              </a:rPr>
              <a:t>Επιλογή συμμετεχόντων στις δραστηριότητες: Η διαδικασία επιλογής πρέπει να είναι διαφανής και κατά προτίμηση, καταγεγραμμένη (π.χ. τήρηση πρακτικών)</a:t>
            </a:r>
          </a:p>
          <a:p>
            <a:pPr marL="171450" indent="-171450">
              <a:buFont typeface="Wingdings" panose="05000000000000000000" pitchFamily="2" charset="2"/>
              <a:buChar char="§"/>
            </a:pPr>
            <a:r>
              <a:rPr lang="el-GR" sz="1400" b="1" dirty="0">
                <a:solidFill>
                  <a:srgbClr val="00B050"/>
                </a:solidFill>
              </a:rPr>
              <a:t>Προετοιμασία συμμετεχόντων: </a:t>
            </a:r>
            <a:r>
              <a:rPr lang="en-US" sz="1400" b="1" dirty="0">
                <a:solidFill>
                  <a:srgbClr val="00B050"/>
                </a:solidFill>
              </a:rPr>
              <a:t>E</a:t>
            </a:r>
            <a:r>
              <a:rPr lang="el-GR" sz="1400" b="1" dirty="0" err="1">
                <a:solidFill>
                  <a:srgbClr val="00B050"/>
                </a:solidFill>
              </a:rPr>
              <a:t>πί</a:t>
            </a:r>
            <a:r>
              <a:rPr lang="el-GR" sz="1400" b="1" dirty="0">
                <a:solidFill>
                  <a:srgbClr val="00B050"/>
                </a:solidFill>
              </a:rPr>
              <a:t> του αντικειμένου/γλωσσική/πολιτισμική </a:t>
            </a:r>
          </a:p>
          <a:p>
            <a:pPr marL="171450" indent="-171450">
              <a:buFont typeface="Wingdings" panose="05000000000000000000" pitchFamily="2" charset="2"/>
              <a:buChar char="§"/>
            </a:pPr>
            <a:r>
              <a:rPr lang="el-GR" sz="1400" b="1" dirty="0">
                <a:solidFill>
                  <a:srgbClr val="00B050"/>
                </a:solidFill>
              </a:rPr>
              <a:t>Επιλογή προσωπικού από τους συμμετέχοντες οργανισμούς που θα αναλάβει τη διοργάνωση των δραστηριοτήτων/την καθοδήγηση των υπολοίπων: Διαδικασία και κριτήρια επιλογής</a:t>
            </a:r>
          </a:p>
          <a:p>
            <a:pPr marL="171450" indent="-171450">
              <a:buFont typeface="Wingdings" panose="05000000000000000000" pitchFamily="2" charset="2"/>
              <a:buChar char="§"/>
            </a:pPr>
            <a:r>
              <a:rPr lang="el-GR" sz="1400" b="1" dirty="0">
                <a:solidFill>
                  <a:srgbClr val="00B050"/>
                </a:solidFill>
              </a:rPr>
              <a:t>Διαδικασίες που θα οδηγήσουν στην ουσιαστική εμπλοκή των βασικών ενδιαφερόμενων μερών (</a:t>
            </a:r>
            <a:r>
              <a:rPr lang="en-US" sz="1400" b="1" dirty="0">
                <a:solidFill>
                  <a:srgbClr val="00B050"/>
                </a:solidFill>
              </a:rPr>
              <a:t>“stakeholders”): </a:t>
            </a:r>
            <a:endParaRPr lang="el-GR" sz="1400" b="1" dirty="0">
              <a:solidFill>
                <a:srgbClr val="00B050"/>
              </a:solidFill>
            </a:endParaRPr>
          </a:p>
          <a:p>
            <a:pPr>
              <a:tabLst>
                <a:tab pos="180975" algn="l"/>
              </a:tabLst>
            </a:pPr>
            <a:r>
              <a:rPr lang="el-GR" sz="1400" b="1" dirty="0">
                <a:solidFill>
                  <a:srgbClr val="00B050"/>
                </a:solidFill>
              </a:rPr>
              <a:t>     π.χ. τοπικές αρχές, εκπαιδευτικοί φορείς, κτλ.</a:t>
            </a:r>
          </a:p>
          <a:p>
            <a:pPr marL="171450" indent="-171450" algn="just">
              <a:buFont typeface="Wingdings" panose="05000000000000000000" pitchFamily="2" charset="2"/>
              <a:buChar char="§"/>
            </a:pPr>
            <a:r>
              <a:rPr lang="el-GR" sz="1400" b="1" dirty="0">
                <a:solidFill>
                  <a:srgbClr val="00B050"/>
                </a:solidFill>
              </a:rPr>
              <a:t>Υπογραφή συμφωνιών μεταξύ του συντονιστή και  των εταίρων για διευθέτηση όλων των </a:t>
            </a:r>
          </a:p>
          <a:p>
            <a:pPr algn="just"/>
            <a:r>
              <a:rPr lang="el-GR" sz="1400" b="1" dirty="0">
                <a:solidFill>
                  <a:srgbClr val="00B050"/>
                </a:solidFill>
              </a:rPr>
              <a:t>     παραμέτρων του Σχεδίου</a:t>
            </a:r>
          </a:p>
          <a:p>
            <a:pPr marL="171450" indent="-171450" algn="just">
              <a:buFont typeface="Wingdings" panose="05000000000000000000" pitchFamily="2" charset="2"/>
              <a:buChar char="§"/>
            </a:pPr>
            <a:r>
              <a:rPr lang="el-GR" sz="1400" b="1" dirty="0">
                <a:solidFill>
                  <a:srgbClr val="00B050"/>
                </a:solidFill>
              </a:rPr>
              <a:t>Κατάρτιση αναλυτικού προγράμματος εργασίας/Κατανομή των εργασιών στους εταίρους</a:t>
            </a:r>
          </a:p>
        </p:txBody>
      </p:sp>
    </p:spTree>
    <p:extLst>
      <p:ext uri="{BB962C8B-B14F-4D97-AF65-F5344CB8AC3E}">
        <p14:creationId xmlns:p14="http://schemas.microsoft.com/office/powerpoint/2010/main" val="30822910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12923" y="26064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MANAGEMENT (1/</a:t>
            </a:r>
            <a:r>
              <a:rPr lang="el-GR" sz="2800" b="1" dirty="0">
                <a:solidFill>
                  <a:srgbClr val="0070C0"/>
                </a:solidFill>
                <a:latin typeface="Century Gothic" panose="020B0502020202020204" pitchFamily="34" charset="0"/>
              </a:rPr>
              <a:t>5</a:t>
            </a:r>
            <a:r>
              <a:rPr lang="en-GB" sz="2800" b="1" dirty="0">
                <a:solidFill>
                  <a:srgbClr val="0070C0"/>
                </a:solidFill>
                <a:latin typeface="Century Gothic" panose="020B0502020202020204" pitchFamily="34" charset="0"/>
              </a:rPr>
              <a:t>)</a:t>
            </a:r>
          </a:p>
          <a:p>
            <a:pPr algn="ctr"/>
            <a:r>
              <a:rPr lang="en-GB" sz="2000" b="1" dirty="0">
                <a:solidFill>
                  <a:srgbClr val="0070C0"/>
                </a:solidFill>
                <a:latin typeface="Century Gothic" panose="020B0502020202020204" pitchFamily="34" charset="0"/>
              </a:rPr>
              <a:t>FUNDS FOR PROJECT MANAGEMENT AND IMPLEMENTATION</a:t>
            </a:r>
          </a:p>
        </p:txBody>
      </p:sp>
      <p:sp>
        <p:nvSpPr>
          <p:cNvPr id="4" name="TextBox 3"/>
          <p:cNvSpPr txBox="1"/>
          <p:nvPr/>
        </p:nvSpPr>
        <p:spPr>
          <a:xfrm>
            <a:off x="220377" y="1556792"/>
            <a:ext cx="8672103" cy="1323439"/>
          </a:xfrm>
          <a:prstGeom prst="rect">
            <a:avLst/>
          </a:prstGeom>
          <a:noFill/>
        </p:spPr>
        <p:txBody>
          <a:bodyPr wrap="square" rtlCol="0">
            <a:spAutoFit/>
          </a:bodyPr>
          <a:lstStyle/>
          <a:p>
            <a:r>
              <a:rPr lang="el-GR" sz="1600" dirty="0"/>
              <a:t>Αρχικά, </a:t>
            </a:r>
            <a:r>
              <a:rPr lang="el-GR" sz="1600" u="sng" dirty="0"/>
              <a:t>υπολογίζεται αυτόματα το αιτούμενο ποσό </a:t>
            </a:r>
            <a:r>
              <a:rPr lang="el-GR" sz="1600" dirty="0"/>
              <a:t>για την κατηγορία αυτή, βάσει της </a:t>
            </a:r>
            <a:r>
              <a:rPr lang="el-GR" sz="1600" u="sng" dirty="0"/>
              <a:t>διάρκειας</a:t>
            </a:r>
            <a:r>
              <a:rPr lang="el-GR" sz="1600" dirty="0"/>
              <a:t> του Σχεδίου (έχει δηλωθεί στην ενότητα </a:t>
            </a:r>
            <a:r>
              <a:rPr lang="en-GB" sz="1600" dirty="0"/>
              <a:t>“Context” </a:t>
            </a:r>
            <a:r>
              <a:rPr lang="el-GR" sz="1600" dirty="0"/>
              <a:t>και του </a:t>
            </a:r>
            <a:r>
              <a:rPr lang="el-GR" sz="1600" u="sng" dirty="0"/>
              <a:t>αριθμού των συμμετεχόντων οργανισμώ</a:t>
            </a:r>
            <a:r>
              <a:rPr lang="el-GR" sz="1600" dirty="0"/>
              <a:t>ν (έχει δηλωθεί στην ενότητα </a:t>
            </a:r>
            <a:r>
              <a:rPr lang="en-GB" sz="1600" dirty="0"/>
              <a:t>“Participating Organisations”)</a:t>
            </a:r>
            <a:r>
              <a:rPr lang="el-GR" sz="1600" dirty="0"/>
              <a:t>. </a:t>
            </a:r>
          </a:p>
          <a:p>
            <a:endParaRPr lang="el-GR" sz="1600" dirty="0"/>
          </a:p>
          <a:p>
            <a:r>
              <a:rPr lang="el-GR" sz="1600" dirty="0"/>
              <a:t>Στη συνέχεια, πρέπει να απαντηθεί από τον </a:t>
            </a:r>
            <a:r>
              <a:rPr lang="el-GR" sz="1600" dirty="0" err="1"/>
              <a:t>αιτητή</a:t>
            </a:r>
            <a:r>
              <a:rPr lang="el-GR" sz="1600" dirty="0"/>
              <a:t> η πιο κάτω ερώτηση:</a:t>
            </a:r>
            <a:endParaRPr lang="en-GB" sz="1600" dirty="0"/>
          </a:p>
        </p:txBody>
      </p:sp>
      <p:pic>
        <p:nvPicPr>
          <p:cNvPr id="5" name="Picture 4"/>
          <p:cNvPicPr>
            <a:picLocks noChangeAspect="1"/>
          </p:cNvPicPr>
          <p:nvPr/>
        </p:nvPicPr>
        <p:blipFill>
          <a:blip r:embed="rId2"/>
          <a:stretch>
            <a:fillRect/>
          </a:stretch>
        </p:blipFill>
        <p:spPr>
          <a:xfrm>
            <a:off x="107504" y="3140968"/>
            <a:ext cx="8686800" cy="1695450"/>
          </a:xfrm>
          <a:prstGeom prst="rect">
            <a:avLst/>
          </a:prstGeom>
        </p:spPr>
      </p:pic>
      <p:sp>
        <p:nvSpPr>
          <p:cNvPr id="6" name="TextBox 5"/>
          <p:cNvSpPr txBox="1"/>
          <p:nvPr/>
        </p:nvSpPr>
        <p:spPr>
          <a:xfrm>
            <a:off x="395536" y="4009256"/>
            <a:ext cx="8064896" cy="2000548"/>
          </a:xfrm>
          <a:prstGeom prst="rect">
            <a:avLst/>
          </a:prstGeom>
          <a:noFill/>
        </p:spPr>
        <p:txBody>
          <a:bodyPr wrap="square" rtlCol="0">
            <a:spAutoFit/>
          </a:bodyPr>
          <a:lstStyle/>
          <a:p>
            <a:r>
              <a:rPr lang="el-GR" sz="1400" b="1" dirty="0">
                <a:solidFill>
                  <a:srgbClr val="00B050"/>
                </a:solidFill>
              </a:rPr>
              <a:t>Αναλυτική περιγραφή των δραστηριοτήτων που θα χρηματοδοτηθούν από αυτή την κατηγορία </a:t>
            </a:r>
          </a:p>
          <a:p>
            <a:r>
              <a:rPr lang="el-GR" sz="1400" b="1" dirty="0">
                <a:solidFill>
                  <a:srgbClr val="00B050"/>
                </a:solidFill>
              </a:rPr>
              <a:t>εξόδων, π.χ.:</a:t>
            </a:r>
          </a:p>
          <a:p>
            <a:pPr marL="171450" indent="-171450">
              <a:buFont typeface="Arial" panose="020B0604020202020204" pitchFamily="34" charset="0"/>
              <a:buChar char="•"/>
            </a:pPr>
            <a:r>
              <a:rPr lang="el-GR" sz="1400" b="1" dirty="0">
                <a:solidFill>
                  <a:srgbClr val="00B050"/>
                </a:solidFill>
              </a:rPr>
              <a:t>Δραστηριότητες προετοιμασίας συμμετεχόντων</a:t>
            </a:r>
          </a:p>
          <a:p>
            <a:pPr marL="171450" indent="-171450">
              <a:buFont typeface="Arial" panose="020B0604020202020204" pitchFamily="34" charset="0"/>
              <a:buChar char="•"/>
            </a:pPr>
            <a:r>
              <a:rPr lang="el-GR" sz="1400" b="1" dirty="0">
                <a:solidFill>
                  <a:srgbClr val="00B050"/>
                </a:solidFill>
              </a:rPr>
              <a:t>Δημιουργία προωθητικού υλικού</a:t>
            </a:r>
          </a:p>
          <a:p>
            <a:pPr marL="171450" indent="-171450">
              <a:buFont typeface="Arial" panose="020B0604020202020204" pitchFamily="34" charset="0"/>
              <a:buChar char="•"/>
            </a:pPr>
            <a:r>
              <a:rPr lang="el-GR" sz="1400" b="1" dirty="0">
                <a:solidFill>
                  <a:srgbClr val="00B050"/>
                </a:solidFill>
              </a:rPr>
              <a:t>Παραγωγή αποτελεσμάτων μικρής κλίμακας</a:t>
            </a:r>
          </a:p>
          <a:p>
            <a:pPr marL="171450" indent="-171450">
              <a:buFont typeface="Arial" panose="020B0604020202020204" pitchFamily="34" charset="0"/>
              <a:buChar char="•"/>
            </a:pPr>
            <a:r>
              <a:rPr lang="el-GR" sz="1400" b="1" dirty="0">
                <a:solidFill>
                  <a:srgbClr val="00B050"/>
                </a:solidFill>
              </a:rPr>
              <a:t>Διοργάνωση πολιτιστικών εκδηλώσεων</a:t>
            </a:r>
          </a:p>
          <a:p>
            <a:pPr marL="171450" indent="-171450">
              <a:buFont typeface="Arial" panose="020B0604020202020204" pitchFamily="34" charset="0"/>
              <a:buChar char="•"/>
            </a:pPr>
            <a:r>
              <a:rPr lang="el-GR" sz="1400" b="1" dirty="0">
                <a:solidFill>
                  <a:srgbClr val="00B050"/>
                </a:solidFill>
              </a:rPr>
              <a:t>Διοργάνωση τοπικών δραστηριοτήτων</a:t>
            </a:r>
          </a:p>
          <a:p>
            <a:pPr marL="171450" indent="-171450">
              <a:buFont typeface="Arial" panose="020B0604020202020204" pitchFamily="34" charset="0"/>
              <a:buChar char="•"/>
            </a:pPr>
            <a:r>
              <a:rPr lang="el-GR" sz="1400" b="1" dirty="0">
                <a:solidFill>
                  <a:srgbClr val="00B050"/>
                </a:solidFill>
              </a:rPr>
              <a:t>Διοργάνωση εκδηλώσεων διάχυσης </a:t>
            </a:r>
          </a:p>
          <a:p>
            <a:endParaRPr lang="en-GB" sz="1200" b="1" dirty="0">
              <a:solidFill>
                <a:srgbClr val="00B050"/>
              </a:solidFill>
            </a:endParaRPr>
          </a:p>
        </p:txBody>
      </p:sp>
    </p:spTree>
    <p:extLst>
      <p:ext uri="{BB962C8B-B14F-4D97-AF65-F5344CB8AC3E}">
        <p14:creationId xmlns:p14="http://schemas.microsoft.com/office/powerpoint/2010/main" val="3604158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13855</TotalTime>
  <Words>10766</Words>
  <Application>Microsoft Office PowerPoint</Application>
  <PresentationFormat>On-screen Show (4:3)</PresentationFormat>
  <Paragraphs>1469</Paragraphs>
  <Slides>130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130</vt:i4>
      </vt:variant>
    </vt:vector>
  </HeadingPairs>
  <TitlesOfParts>
    <vt:vector size="136" baseType="lpstr">
      <vt:lpstr>-apple-system</vt: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ORS – Απαιτούμενα έντυπα (1/2)</vt:lpstr>
      <vt:lpstr>ORS – Απαιτούμενα έντυπα (2/2)</vt:lpstr>
      <vt:lpstr>PowerPoint Presentation</vt:lpstr>
      <vt:lpstr>PowerPoint Presentation</vt:lpstr>
      <vt:lpstr>Erasmus+ and European Solidarity Corps Platform (EESCP)</vt:lpstr>
      <vt:lpstr>ΑΡΧΙΚΗ ΣΕΛΙΔΑ EESCP (1/2) – TOP MENU </vt:lpstr>
      <vt:lpstr>ΑΡΧΙΚΗ ΣΕΛΙΔΑ EESCP (2/2) – ΚΥΡΙΩΣ ΜΕΝΟΥ</vt:lpstr>
      <vt:lpstr>ΠΡΟΣΒΑΣΗ ΣΤΗΝ ΠΛΑΤΦΟΡΜΑ EESCP </vt:lpstr>
      <vt:lpstr>ΚΥΡΙΩΣ ΜΕΝΟΥ – OPPORTUNITIES (1/3)</vt:lpstr>
      <vt:lpstr>ΚΥΡΙΩΣ ΜΕΝΟΥ – OPPORTUNITIES (2/3)</vt:lpstr>
      <vt:lpstr>ΚΥΡΙΩΣ ΜΕΝΟΥ – OPPORTUNITIES (3/3)</vt:lpstr>
      <vt:lpstr>ΚΥΡΙΩΣ ΜΕΝΟΥ – APPLICATIONS (1/13) My applications</vt:lpstr>
      <vt:lpstr>ΚΥΡΙΩΣ ΜΕΝΟΥ – APPLICATIONS (2/13) My applications</vt:lpstr>
      <vt:lpstr>ΚΥΡΙΩΣ ΜΕΝΟΥ – APPLICATIONS (3/13) My applications – Search and Filter Panel</vt:lpstr>
      <vt:lpstr>ΚΥΡΙΩΣ ΜΕΝΟΥ – APPLICATIONS (4/13) My applications – Kάρτα Σχεδίου</vt:lpstr>
      <vt:lpstr>PowerPoint Presentation</vt:lpstr>
      <vt:lpstr>ΚΥΡΙΩΣ ΜΕΝΟΥ – APPLICATIONS (6/13) My applications – Επεξεργασία Αίτησης</vt:lpstr>
      <vt:lpstr>ΚΥΡΙΩΣ ΜΕΝΟΥ – APPLICATIONS (7/13) My applications – Επεξεργασία Αίτησης</vt:lpstr>
      <vt:lpstr>ΚΥΡΙΩΣ ΜΕΝΟΥ – APPLICATIONS (8/13) My applications – Υποβολή Αίτησης</vt:lpstr>
      <vt:lpstr>ΚΥΡΙΩΣ ΜΕΝΟΥ – APPLICATIONS (9/13) My applications – Διαγραφή Αίτησης</vt:lpstr>
      <vt:lpstr>ΚΥΡΙΩΣ ΜΕΝΟΥ – APPLICATIONS (10/13) My applications – Sharing application</vt:lpstr>
      <vt:lpstr>ΚΥΡΙΩΣ ΜΕΝΟΥ – APPLICATIONS (11/13) My Contacts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2512</cp:revision>
  <cp:lastPrinted>2021-04-11T15:29:41Z</cp:lastPrinted>
  <dcterms:created xsi:type="dcterms:W3CDTF">2017-01-13T12:48:53Z</dcterms:created>
  <dcterms:modified xsi:type="dcterms:W3CDTF">2024-12-09T09:26:24Z</dcterms:modified>
</cp:coreProperties>
</file>