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handoutMasterIdLst>
    <p:handoutMasterId r:id="rId106"/>
  </p:handoutMasterIdLst>
  <p:sldIdLst>
    <p:sldId id="433" r:id="rId2"/>
    <p:sldId id="271" r:id="rId3"/>
    <p:sldId id="507" r:id="rId4"/>
    <p:sldId id="559" r:id="rId5"/>
    <p:sldId id="560" r:id="rId6"/>
    <p:sldId id="551" r:id="rId7"/>
    <p:sldId id="561" r:id="rId8"/>
    <p:sldId id="552" r:id="rId9"/>
    <p:sldId id="553" r:id="rId10"/>
    <p:sldId id="393" r:id="rId11"/>
    <p:sldId id="475" r:id="rId12"/>
    <p:sldId id="517" r:id="rId13"/>
    <p:sldId id="516" r:id="rId14"/>
    <p:sldId id="518" r:id="rId15"/>
    <p:sldId id="672" r:id="rId16"/>
    <p:sldId id="519" r:id="rId17"/>
    <p:sldId id="520" r:id="rId18"/>
    <p:sldId id="523" r:id="rId19"/>
    <p:sldId id="524" r:id="rId20"/>
    <p:sldId id="652" r:id="rId21"/>
    <p:sldId id="525" r:id="rId22"/>
    <p:sldId id="554" r:id="rId23"/>
    <p:sldId id="653" r:id="rId24"/>
    <p:sldId id="555" r:id="rId25"/>
    <p:sldId id="557" r:id="rId26"/>
    <p:sldId id="654" r:id="rId27"/>
    <p:sldId id="655" r:id="rId28"/>
    <p:sldId id="656" r:id="rId29"/>
    <p:sldId id="651" r:id="rId30"/>
    <p:sldId id="558" r:id="rId31"/>
    <p:sldId id="563" r:id="rId32"/>
    <p:sldId id="598" r:id="rId33"/>
    <p:sldId id="564" r:id="rId34"/>
    <p:sldId id="565" r:id="rId35"/>
    <p:sldId id="562" r:id="rId36"/>
    <p:sldId id="436" r:id="rId37"/>
    <p:sldId id="437" r:id="rId38"/>
    <p:sldId id="585" r:id="rId39"/>
    <p:sldId id="568" r:id="rId40"/>
    <p:sldId id="569" r:id="rId41"/>
    <p:sldId id="571" r:id="rId42"/>
    <p:sldId id="572" r:id="rId43"/>
    <p:sldId id="573" r:id="rId44"/>
    <p:sldId id="574" r:id="rId45"/>
    <p:sldId id="575" r:id="rId46"/>
    <p:sldId id="570" r:id="rId47"/>
    <p:sldId id="576" r:id="rId48"/>
    <p:sldId id="577" r:id="rId49"/>
    <p:sldId id="578" r:id="rId50"/>
    <p:sldId id="579" r:id="rId51"/>
    <p:sldId id="452" r:id="rId52"/>
    <p:sldId id="453" r:id="rId53"/>
    <p:sldId id="599" r:id="rId54"/>
    <p:sldId id="586" r:id="rId55"/>
    <p:sldId id="587" r:id="rId56"/>
    <p:sldId id="588" r:id="rId57"/>
    <p:sldId id="589" r:id="rId58"/>
    <p:sldId id="600" r:id="rId59"/>
    <p:sldId id="601" r:id="rId60"/>
    <p:sldId id="602" r:id="rId61"/>
    <p:sldId id="603" r:id="rId62"/>
    <p:sldId id="590" r:id="rId63"/>
    <p:sldId id="604" r:id="rId64"/>
    <p:sldId id="591" r:id="rId65"/>
    <p:sldId id="592" r:id="rId66"/>
    <p:sldId id="610" r:id="rId67"/>
    <p:sldId id="615" r:id="rId68"/>
    <p:sldId id="612" r:id="rId69"/>
    <p:sldId id="593" r:id="rId70"/>
    <p:sldId id="613" r:id="rId71"/>
    <p:sldId id="614" r:id="rId72"/>
    <p:sldId id="606" r:id="rId73"/>
    <p:sldId id="454" r:id="rId74"/>
    <p:sldId id="616" r:id="rId75"/>
    <p:sldId id="353" r:id="rId76"/>
    <p:sldId id="659" r:id="rId77"/>
    <p:sldId id="668" r:id="rId78"/>
    <p:sldId id="673" r:id="rId79"/>
    <p:sldId id="674" r:id="rId80"/>
    <p:sldId id="675" r:id="rId81"/>
    <p:sldId id="676" r:id="rId82"/>
    <p:sldId id="677" r:id="rId83"/>
    <p:sldId id="678" r:id="rId84"/>
    <p:sldId id="679" r:id="rId85"/>
    <p:sldId id="680" r:id="rId86"/>
    <p:sldId id="681" r:id="rId87"/>
    <p:sldId id="682" r:id="rId88"/>
    <p:sldId id="683" r:id="rId89"/>
    <p:sldId id="684" r:id="rId90"/>
    <p:sldId id="685" r:id="rId91"/>
    <p:sldId id="687" r:id="rId92"/>
    <p:sldId id="688" r:id="rId93"/>
    <p:sldId id="383" r:id="rId94"/>
    <p:sldId id="648" r:id="rId95"/>
    <p:sldId id="649" r:id="rId96"/>
    <p:sldId id="583" r:id="rId97"/>
    <p:sldId id="388" r:id="rId98"/>
    <p:sldId id="390" r:id="rId99"/>
    <p:sldId id="391" r:id="rId100"/>
    <p:sldId id="584" r:id="rId101"/>
    <p:sldId id="582" r:id="rId102"/>
    <p:sldId id="506" r:id="rId103"/>
    <p:sldId id="314" r:id="rId10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C7"/>
    <a:srgbClr val="01BCE1"/>
    <a:srgbClr val="D2FEF5"/>
    <a:srgbClr val="20BAA8"/>
    <a:srgbClr val="01AED1"/>
    <a:srgbClr val="01C9F1"/>
    <a:srgbClr val="17D3CF"/>
    <a:srgbClr val="20376A"/>
    <a:srgbClr val="5EE3FE"/>
    <a:srgbClr val="01B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6" autoAdjust="0"/>
  </p:normalViewPr>
  <p:slideViewPr>
    <p:cSldViewPr>
      <p:cViewPr varScale="1">
        <p:scale>
          <a:sx n="103" d="100"/>
          <a:sy n="103" d="100"/>
        </p:scale>
        <p:origin x="1854" y="144"/>
      </p:cViewPr>
      <p:guideLst>
        <p:guide orient="horz" pos="2160"/>
        <p:guide pos="2880"/>
      </p:guideLst>
    </p:cSldViewPr>
  </p:slideViewPr>
  <p:notesTextViewPr>
    <p:cViewPr>
      <p:scale>
        <a:sx n="1" d="1"/>
        <a:sy n="1" d="1"/>
      </p:scale>
      <p:origin x="0" y="0"/>
    </p:cViewPr>
  </p:notesTextViewPr>
  <p:sorterViewPr>
    <p:cViewPr>
      <p:scale>
        <a:sx n="100" d="100"/>
        <a:sy n="100" d="100"/>
      </p:scale>
      <p:origin x="0" y="120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9A484-6A99-4ADD-AE82-7DD67286562B}"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n-GB"/>
        </a:p>
      </dgm:t>
    </dgm:pt>
    <dgm:pt modelId="{7095C1F7-0513-429E-8477-B886DAC354A5}">
      <dgm:prSet phldrT="[Text]" custT="1"/>
      <dgm:spPr/>
      <dgm:t>
        <a:bodyPr/>
        <a:lstStyle/>
        <a:p>
          <a:r>
            <a:rPr lang="en-US" sz="3800" dirty="0">
              <a:solidFill>
                <a:schemeClr val="tx1">
                  <a:lumMod val="75000"/>
                  <a:lumOff val="25000"/>
                </a:schemeClr>
              </a:solidFill>
            </a:rPr>
            <a:t>OID</a:t>
          </a:r>
          <a:r>
            <a:rPr lang="en-GB" sz="3800" dirty="0">
              <a:solidFill>
                <a:schemeClr val="tx1">
                  <a:lumMod val="75000"/>
                  <a:lumOff val="25000"/>
                </a:schemeClr>
              </a:solidFill>
            </a:rPr>
            <a:t> </a:t>
          </a:r>
        </a:p>
      </dgm:t>
    </dgm:pt>
    <dgm:pt modelId="{44736C1F-EC54-4CCA-AA4A-AA0E65DC5AFE}" type="parTrans" cxnId="{9A6B39ED-ED36-4992-8518-D762D87417D9}">
      <dgm:prSet/>
      <dgm:spPr/>
      <dgm:t>
        <a:bodyPr/>
        <a:lstStyle/>
        <a:p>
          <a:endParaRPr lang="en-GB"/>
        </a:p>
      </dgm:t>
    </dgm:pt>
    <dgm:pt modelId="{410BB7CE-22FE-4892-80F3-5A3B8DE63DDA}" type="sibTrans" cxnId="{9A6B39ED-ED36-4992-8518-D762D87417D9}">
      <dgm:prSet/>
      <dgm:spPr/>
      <dgm:t>
        <a:bodyPr/>
        <a:lstStyle/>
        <a:p>
          <a:endParaRPr lang="en-GB"/>
        </a:p>
      </dgm:t>
    </dgm:pt>
    <dgm:pt modelId="{6614DF16-77EB-4F7F-B840-48D42545E4BD}">
      <dgm:prSet phldrT="[Text]" custT="1"/>
      <dgm:spPr/>
      <dgm:t>
        <a:bodyPr/>
        <a:lstStyle/>
        <a:p>
          <a:r>
            <a:rPr lang="en-GB" sz="2400" dirty="0">
              <a:latin typeface="Century Gothic" panose="020B0502020202020204" pitchFamily="34" charset="0"/>
            </a:rPr>
            <a:t>Web form</a:t>
          </a:r>
        </a:p>
      </dgm:t>
    </dgm:pt>
    <dgm:pt modelId="{340F7716-A0F7-47D2-8ABE-925D4FF3CDEA}" type="parTrans" cxnId="{A3853558-FD1C-41F3-9A67-564EE9E21298}">
      <dgm:prSet/>
      <dgm:spPr/>
      <dgm:t>
        <a:bodyPr/>
        <a:lstStyle/>
        <a:p>
          <a:endParaRPr lang="en-GB"/>
        </a:p>
      </dgm:t>
    </dgm:pt>
    <dgm:pt modelId="{7E4B1894-B011-40B1-AC9A-03517F0BE9AC}" type="sibTrans" cxnId="{A3853558-FD1C-41F3-9A67-564EE9E21298}">
      <dgm:prSet/>
      <dgm:spPr/>
      <dgm:t>
        <a:bodyPr/>
        <a:lstStyle/>
        <a:p>
          <a:endParaRPr lang="en-GB"/>
        </a:p>
      </dgm:t>
    </dgm:pt>
    <dgm:pt modelId="{53A879A9-1F2B-47D3-B2E7-5370644654B1}" type="pres">
      <dgm:prSet presAssocID="{5769A484-6A99-4ADD-AE82-7DD67286562B}" presName="Name0" presStyleCnt="0">
        <dgm:presLayoutVars>
          <dgm:chMax val="7"/>
          <dgm:chPref val="7"/>
          <dgm:dir/>
          <dgm:animLvl val="lvl"/>
        </dgm:presLayoutVars>
      </dgm:prSet>
      <dgm:spPr/>
    </dgm:pt>
    <dgm:pt modelId="{E45DBC5C-583A-4515-8D76-CB1C3C699537}" type="pres">
      <dgm:prSet presAssocID="{7095C1F7-0513-429E-8477-B886DAC354A5}" presName="Accent1" presStyleCnt="0"/>
      <dgm:spPr/>
    </dgm:pt>
    <dgm:pt modelId="{5E6E4B3C-34F7-4B5E-83A2-2CF3F0CBDB1C}" type="pres">
      <dgm:prSet presAssocID="{7095C1F7-0513-429E-8477-B886DAC354A5}" presName="Accent" presStyleLbl="node1" presStyleIdx="0" presStyleCnt="2" custScaleX="117521" custScaleY="110919" custLinFactNeighborX="-4230" custLinFactNeighborY="-11860"/>
      <dgm:spPr/>
    </dgm:pt>
    <dgm:pt modelId="{0EC4FCC8-93D0-4B88-BF50-773CFC776BD8}" type="pres">
      <dgm:prSet presAssocID="{7095C1F7-0513-429E-8477-B886DAC354A5}" presName="Parent1" presStyleLbl="revTx" presStyleIdx="0" presStyleCnt="2" custLinFactNeighborX="-4066" custLinFactNeighborY="-15467">
        <dgm:presLayoutVars>
          <dgm:chMax val="1"/>
          <dgm:chPref val="1"/>
          <dgm:bulletEnabled val="1"/>
        </dgm:presLayoutVars>
      </dgm:prSet>
      <dgm:spPr/>
    </dgm:pt>
    <dgm:pt modelId="{2C85A9E8-A249-4014-9E76-55F46863F160}" type="pres">
      <dgm:prSet presAssocID="{6614DF16-77EB-4F7F-B840-48D42545E4BD}" presName="Accent2" presStyleCnt="0"/>
      <dgm:spPr/>
    </dgm:pt>
    <dgm:pt modelId="{17B8C3A9-6DD4-4557-B986-38B03DD007F3}" type="pres">
      <dgm:prSet presAssocID="{6614DF16-77EB-4F7F-B840-48D42545E4BD}" presName="Accent" presStyleLbl="node1" presStyleIdx="1" presStyleCnt="2" custScaleX="113583" custScaleY="115200" custLinFactNeighborX="-3396" custLinFactNeighborY="-3153"/>
      <dgm:spPr/>
    </dgm:pt>
    <dgm:pt modelId="{96BA9793-2CB8-43E6-84E0-B64ACCD8BF46}" type="pres">
      <dgm:prSet presAssocID="{6614DF16-77EB-4F7F-B840-48D42545E4BD}" presName="Parent2" presStyleLbl="revTx" presStyleIdx="1" presStyleCnt="2" custScaleX="132994">
        <dgm:presLayoutVars>
          <dgm:chMax val="1"/>
          <dgm:chPref val="1"/>
          <dgm:bulletEnabled val="1"/>
        </dgm:presLayoutVars>
      </dgm:prSet>
      <dgm:spPr/>
    </dgm:pt>
  </dgm:ptLst>
  <dgm:cxnLst>
    <dgm:cxn modelId="{27F4DA37-3F70-476F-A025-DDA83D553A69}" type="presOf" srcId="{7095C1F7-0513-429E-8477-B886DAC354A5}" destId="{0EC4FCC8-93D0-4B88-BF50-773CFC776BD8}" srcOrd="0" destOrd="0" presId="urn:microsoft.com/office/officeart/2009/layout/CircleArrowProcess"/>
    <dgm:cxn modelId="{A382E439-C019-4AC7-9A36-DE33CE705B54}" type="presOf" srcId="{5769A484-6A99-4ADD-AE82-7DD67286562B}" destId="{53A879A9-1F2B-47D3-B2E7-5370644654B1}" srcOrd="0" destOrd="0" presId="urn:microsoft.com/office/officeart/2009/layout/CircleArrowProcess"/>
    <dgm:cxn modelId="{A3853558-FD1C-41F3-9A67-564EE9E21298}" srcId="{5769A484-6A99-4ADD-AE82-7DD67286562B}" destId="{6614DF16-77EB-4F7F-B840-48D42545E4BD}" srcOrd="1" destOrd="0" parTransId="{340F7716-A0F7-47D2-8ABE-925D4FF3CDEA}" sibTransId="{7E4B1894-B011-40B1-AC9A-03517F0BE9AC}"/>
    <dgm:cxn modelId="{2D780AA9-F306-4AF8-B2B9-2530FEA51208}" type="presOf" srcId="{6614DF16-77EB-4F7F-B840-48D42545E4BD}" destId="{96BA9793-2CB8-43E6-84E0-B64ACCD8BF46}" srcOrd="0" destOrd="0" presId="urn:microsoft.com/office/officeart/2009/layout/CircleArrowProcess"/>
    <dgm:cxn modelId="{9A6B39ED-ED36-4992-8518-D762D87417D9}" srcId="{5769A484-6A99-4ADD-AE82-7DD67286562B}" destId="{7095C1F7-0513-429E-8477-B886DAC354A5}" srcOrd="0" destOrd="0" parTransId="{44736C1F-EC54-4CCA-AA4A-AA0E65DC5AFE}" sibTransId="{410BB7CE-22FE-4892-80F3-5A3B8DE63DDA}"/>
    <dgm:cxn modelId="{46AA3748-0C28-4E66-9413-73087A8397C3}" type="presParOf" srcId="{53A879A9-1F2B-47D3-B2E7-5370644654B1}" destId="{E45DBC5C-583A-4515-8D76-CB1C3C699537}" srcOrd="0" destOrd="0" presId="urn:microsoft.com/office/officeart/2009/layout/CircleArrowProcess"/>
    <dgm:cxn modelId="{0F154D9C-05AB-4AA6-9B21-E8F2955CAB2A}" type="presParOf" srcId="{E45DBC5C-583A-4515-8D76-CB1C3C699537}" destId="{5E6E4B3C-34F7-4B5E-83A2-2CF3F0CBDB1C}" srcOrd="0" destOrd="0" presId="urn:microsoft.com/office/officeart/2009/layout/CircleArrowProcess"/>
    <dgm:cxn modelId="{D94D02C2-5EF3-4688-846A-AA9515EA4019}" type="presParOf" srcId="{53A879A9-1F2B-47D3-B2E7-5370644654B1}" destId="{0EC4FCC8-93D0-4B88-BF50-773CFC776BD8}" srcOrd="1" destOrd="0" presId="urn:microsoft.com/office/officeart/2009/layout/CircleArrowProcess"/>
    <dgm:cxn modelId="{0AC2DBA1-D7DB-4154-A011-66C8A6E6164D}" type="presParOf" srcId="{53A879A9-1F2B-47D3-B2E7-5370644654B1}" destId="{2C85A9E8-A249-4014-9E76-55F46863F160}" srcOrd="2" destOrd="0" presId="urn:microsoft.com/office/officeart/2009/layout/CircleArrowProcess"/>
    <dgm:cxn modelId="{BD3AB261-D6B3-4866-B25D-C2219EF93745}" type="presParOf" srcId="{2C85A9E8-A249-4014-9E76-55F46863F160}" destId="{17B8C3A9-6DD4-4557-B986-38B03DD007F3}" srcOrd="0" destOrd="0" presId="urn:microsoft.com/office/officeart/2009/layout/CircleArrowProcess"/>
    <dgm:cxn modelId="{CEF95528-3F88-4191-A547-5D6C16C048BF}" type="presParOf" srcId="{53A879A9-1F2B-47D3-B2E7-5370644654B1}" destId="{96BA9793-2CB8-43E6-84E0-B64ACCD8BF46}"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3C36F-6B52-484B-B510-7E82B9B378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E9DF768-0ABE-4393-89AF-5A12AA084D74}">
      <dgm:prSet phldrT="[Text]" phldr="1"/>
      <dgm:spPr/>
      <dgm:t>
        <a:bodyPr/>
        <a:lstStyle/>
        <a:p>
          <a:endParaRPr lang="en-GB" dirty="0"/>
        </a:p>
      </dgm:t>
    </dgm:pt>
    <dgm:pt modelId="{B8A2CA92-35A6-4E6B-B1DB-50E4E85362AC}" type="parTrans" cxnId="{53BF2611-A0D2-45C9-B7DC-D84C3F326417}">
      <dgm:prSet/>
      <dgm:spPr/>
      <dgm:t>
        <a:bodyPr/>
        <a:lstStyle/>
        <a:p>
          <a:endParaRPr lang="en-GB"/>
        </a:p>
      </dgm:t>
    </dgm:pt>
    <dgm:pt modelId="{9042C5C3-18D6-44A6-BB20-41B4816A9C30}" type="sibTrans" cxnId="{53BF2611-A0D2-45C9-B7DC-D84C3F326417}">
      <dgm:prSet/>
      <dgm:spPr/>
      <dgm:t>
        <a:bodyPr/>
        <a:lstStyle/>
        <a:p>
          <a:endParaRPr lang="en-GB"/>
        </a:p>
      </dgm:t>
    </dgm:pt>
    <dgm:pt modelId="{3C903305-A910-4C96-99FE-83C9DE18BAFC}">
      <dgm:prSet phldrT="[Text]" custT="1"/>
      <dgm:spPr/>
      <dgm:t>
        <a:bodyPr/>
        <a:lstStyle/>
        <a:p>
          <a:r>
            <a:rPr lang="el-GR" sz="2200" b="0" dirty="0">
              <a:solidFill>
                <a:schemeClr val="tx1"/>
              </a:solidFill>
              <a:latin typeface="+mn-lt"/>
            </a:rPr>
            <a:t>Αλλαγές στα στοιχεία ενός οργανισμού γίνονται μόνο στο </a:t>
          </a:r>
          <a:r>
            <a:rPr lang="en-GB" sz="2200" b="0" dirty="0">
              <a:solidFill>
                <a:schemeClr val="tx1"/>
              </a:solidFill>
              <a:latin typeface="+mn-lt"/>
            </a:rPr>
            <a:t>ORS</a:t>
          </a:r>
          <a:r>
            <a:rPr lang="el-GR" sz="2200" b="0" dirty="0">
              <a:solidFill>
                <a:schemeClr val="tx1"/>
              </a:solidFill>
              <a:latin typeface="+mn-lt"/>
            </a:rPr>
            <a:t> – </a:t>
          </a:r>
          <a:r>
            <a:rPr lang="el-GR" sz="2000" b="0" dirty="0">
              <a:solidFill>
                <a:schemeClr val="tx1"/>
              </a:solidFill>
              <a:latin typeface="+mn-lt"/>
            </a:rPr>
            <a:t>Η αίτηση αντλεί τα στοιχεία από το </a:t>
          </a:r>
          <a:r>
            <a:rPr lang="en-GB" sz="2000" b="0" dirty="0">
              <a:solidFill>
                <a:schemeClr val="tx1"/>
              </a:solidFill>
              <a:latin typeface="+mn-lt"/>
            </a:rPr>
            <a:t>ORS</a:t>
          </a:r>
        </a:p>
      </dgm:t>
    </dgm:pt>
    <dgm:pt modelId="{864FEA5E-E34D-427D-A313-9ABE44648188}" type="parTrans" cxnId="{F04464CC-571F-4022-A1D0-0668840C66F7}">
      <dgm:prSet/>
      <dgm:spPr/>
      <dgm:t>
        <a:bodyPr/>
        <a:lstStyle/>
        <a:p>
          <a:endParaRPr lang="en-GB"/>
        </a:p>
      </dgm:t>
    </dgm:pt>
    <dgm:pt modelId="{11DCD78B-98F8-4B76-BECA-7D6B98379061}" type="sibTrans" cxnId="{F04464CC-571F-4022-A1D0-0668840C66F7}">
      <dgm:prSet/>
      <dgm:spPr/>
      <dgm:t>
        <a:bodyPr/>
        <a:lstStyle/>
        <a:p>
          <a:endParaRPr lang="en-GB"/>
        </a:p>
      </dgm:t>
    </dgm:pt>
    <dgm:pt modelId="{DC6403DF-B7B8-4BE2-91F5-583EC8205A25}">
      <dgm:prSet phldrT="[Text]" custT="1"/>
      <dgm:spPr/>
      <dgm:t>
        <a:bodyPr/>
        <a:lstStyle/>
        <a:p>
          <a:r>
            <a:rPr lang="el-GR" sz="2200" b="0" dirty="0">
              <a:latin typeface="+mn-lt"/>
            </a:rPr>
            <a:t>Προηγούμενη εγγραφή του ίδιου οργανισμού δεν μπορεί να διαγραφεί </a:t>
          </a:r>
          <a:endParaRPr lang="en-GB" sz="2200" b="0" dirty="0">
            <a:latin typeface="+mn-lt"/>
          </a:endParaRPr>
        </a:p>
      </dgm:t>
    </dgm:pt>
    <dgm:pt modelId="{86933981-EE0E-4DBC-A25B-B027B8A560A6}" type="parTrans" cxnId="{964F9B87-A6E2-4B00-A87B-AFD89B253B9E}">
      <dgm:prSet/>
      <dgm:spPr/>
      <dgm:t>
        <a:bodyPr/>
        <a:lstStyle/>
        <a:p>
          <a:endParaRPr lang="en-GB"/>
        </a:p>
      </dgm:t>
    </dgm:pt>
    <dgm:pt modelId="{46CF8269-7DB6-41C2-8E37-E615823CCE1D}" type="sibTrans" cxnId="{964F9B87-A6E2-4B00-A87B-AFD89B253B9E}">
      <dgm:prSet/>
      <dgm:spPr/>
      <dgm:t>
        <a:bodyPr/>
        <a:lstStyle/>
        <a:p>
          <a:endParaRPr lang="en-GB"/>
        </a:p>
      </dgm:t>
    </dgm:pt>
    <dgm:pt modelId="{EEF2228D-A2F1-4257-A69E-D6603D3AC672}">
      <dgm:prSet custT="1"/>
      <dgm:spPr/>
      <dgm:t>
        <a:bodyPr/>
        <a:lstStyle/>
        <a:p>
          <a:r>
            <a:rPr lang="el-GR" sz="2200" dirty="0">
              <a:latin typeface="+mn-lt"/>
            </a:rPr>
            <a:t>Οι Εθνικές Υπηρεσίες πραγματοποιούν έλεγχο για την ορθότητα των στοιχείων και αρχείων που παρέχονται μέσω του </a:t>
          </a:r>
          <a:r>
            <a:rPr lang="en-GB" sz="2200" dirty="0">
              <a:latin typeface="+mn-lt"/>
            </a:rPr>
            <a:t>ORS</a:t>
          </a:r>
          <a:r>
            <a:rPr lang="el-GR" sz="2200" dirty="0">
              <a:latin typeface="+mn-lt"/>
            </a:rPr>
            <a:t> και προχωρούν σε επικύρωση του οργανισμού</a:t>
          </a:r>
          <a:endParaRPr lang="en-GB" sz="2200" dirty="0">
            <a:latin typeface="+mn-lt"/>
          </a:endParaRPr>
        </a:p>
      </dgm:t>
    </dgm:pt>
    <dgm:pt modelId="{FA677FEB-A040-4CB4-B78B-DE85F2CB494A}" type="parTrans" cxnId="{1B15C3E3-BF6B-4E89-BD97-CECD690D4778}">
      <dgm:prSet/>
      <dgm:spPr/>
      <dgm:t>
        <a:bodyPr/>
        <a:lstStyle/>
        <a:p>
          <a:endParaRPr lang="en-GB"/>
        </a:p>
      </dgm:t>
    </dgm:pt>
    <dgm:pt modelId="{4CF0980F-3959-432E-BEF7-EEFC8E3E4924}" type="sibTrans" cxnId="{1B15C3E3-BF6B-4E89-BD97-CECD690D4778}">
      <dgm:prSet/>
      <dgm:spPr/>
      <dgm:t>
        <a:bodyPr/>
        <a:lstStyle/>
        <a:p>
          <a:endParaRPr lang="en-GB"/>
        </a:p>
      </dgm:t>
    </dgm:pt>
    <dgm:pt modelId="{35266A9A-A1D0-4614-B095-3078D4EDE3A8}" type="pres">
      <dgm:prSet presAssocID="{13B3C36F-6B52-484B-B510-7E82B9B3786A}" presName="vert0" presStyleCnt="0">
        <dgm:presLayoutVars>
          <dgm:dir/>
          <dgm:animOne val="branch"/>
          <dgm:animLvl val="lvl"/>
        </dgm:presLayoutVars>
      </dgm:prSet>
      <dgm:spPr/>
    </dgm:pt>
    <dgm:pt modelId="{2C4E2BFF-B353-4CE0-997E-CEC04BF8FDC3}" type="pres">
      <dgm:prSet presAssocID="{6E9DF768-0ABE-4393-89AF-5A12AA084D74}" presName="thickLine" presStyleLbl="alignNode1" presStyleIdx="0" presStyleCnt="1" custLinFactNeighborY="-485"/>
      <dgm:spPr/>
    </dgm:pt>
    <dgm:pt modelId="{4A745CDD-00F9-4DDA-BD8E-31E647FBA22A}" type="pres">
      <dgm:prSet presAssocID="{6E9DF768-0ABE-4393-89AF-5A12AA084D74}" presName="horz1" presStyleCnt="0"/>
      <dgm:spPr/>
    </dgm:pt>
    <dgm:pt modelId="{4431FB72-D923-4AF1-91C4-3E5399339036}" type="pres">
      <dgm:prSet presAssocID="{6E9DF768-0ABE-4393-89AF-5A12AA084D74}" presName="tx1" presStyleLbl="revTx" presStyleIdx="0" presStyleCnt="4" custFlipHor="0" custScaleX="15083"/>
      <dgm:spPr/>
    </dgm:pt>
    <dgm:pt modelId="{F5FA72C4-6E36-4093-B737-A90140EE1467}" type="pres">
      <dgm:prSet presAssocID="{6E9DF768-0ABE-4393-89AF-5A12AA084D74}" presName="vert1" presStyleCnt="0"/>
      <dgm:spPr/>
    </dgm:pt>
    <dgm:pt modelId="{A96F68E9-2933-4802-87C3-F4EB1E8AF507}" type="pres">
      <dgm:prSet presAssocID="{3C903305-A910-4C96-99FE-83C9DE18BAFC}" presName="vertSpace2a" presStyleCnt="0"/>
      <dgm:spPr/>
    </dgm:pt>
    <dgm:pt modelId="{1830515C-9923-4E37-A57B-C1F423471C36}" type="pres">
      <dgm:prSet presAssocID="{3C903305-A910-4C96-99FE-83C9DE18BAFC}" presName="horz2" presStyleCnt="0"/>
      <dgm:spPr/>
    </dgm:pt>
    <dgm:pt modelId="{1FD90713-AF02-4F6F-B0F3-603AEBA0B06A}" type="pres">
      <dgm:prSet presAssocID="{3C903305-A910-4C96-99FE-83C9DE18BAFC}" presName="horzSpace2" presStyleCnt="0"/>
      <dgm:spPr/>
    </dgm:pt>
    <dgm:pt modelId="{71F24AEF-3CA5-492A-B186-AAAAA6752E74}" type="pres">
      <dgm:prSet presAssocID="{3C903305-A910-4C96-99FE-83C9DE18BAFC}" presName="tx2" presStyleLbl="revTx" presStyleIdx="1" presStyleCnt="4" custScaleX="127389"/>
      <dgm:spPr/>
    </dgm:pt>
    <dgm:pt modelId="{15D7BC2E-5EB4-410E-8084-EDA3452249E0}" type="pres">
      <dgm:prSet presAssocID="{3C903305-A910-4C96-99FE-83C9DE18BAFC}" presName="vert2" presStyleCnt="0"/>
      <dgm:spPr/>
    </dgm:pt>
    <dgm:pt modelId="{10D3E372-0D55-4CBD-BC50-0063ED593A1F}" type="pres">
      <dgm:prSet presAssocID="{3C903305-A910-4C96-99FE-83C9DE18BAFC}" presName="thinLine2b" presStyleLbl="callout" presStyleIdx="0" presStyleCnt="3" custLinFactY="-300000" custLinFactNeighborX="2172" custLinFactNeighborY="-360264"/>
      <dgm:spPr/>
    </dgm:pt>
    <dgm:pt modelId="{F9783B4A-4598-41EC-BD2B-12D1D6FAFD7D}" type="pres">
      <dgm:prSet presAssocID="{3C903305-A910-4C96-99FE-83C9DE18BAFC}" presName="vertSpace2b" presStyleCnt="0"/>
      <dgm:spPr/>
    </dgm:pt>
    <dgm:pt modelId="{9C1CDB0C-DD22-4E34-A332-D5FA7DA6E8C8}" type="pres">
      <dgm:prSet presAssocID="{DC6403DF-B7B8-4BE2-91F5-583EC8205A25}" presName="horz2" presStyleCnt="0"/>
      <dgm:spPr/>
    </dgm:pt>
    <dgm:pt modelId="{47CFB6CC-6F1A-4545-8C6C-09EB10EF4D46}" type="pres">
      <dgm:prSet presAssocID="{DC6403DF-B7B8-4BE2-91F5-583EC8205A25}" presName="horzSpace2" presStyleCnt="0"/>
      <dgm:spPr/>
    </dgm:pt>
    <dgm:pt modelId="{E5F4C1B2-F673-4B4B-9355-7250531455F7}" type="pres">
      <dgm:prSet presAssocID="{DC6403DF-B7B8-4BE2-91F5-583EC8205A25}" presName="tx2" presStyleLbl="revTx" presStyleIdx="2" presStyleCnt="4" custLinFactNeighborX="166" custLinFactNeighborY="-25368"/>
      <dgm:spPr/>
    </dgm:pt>
    <dgm:pt modelId="{F3577743-6135-4BFA-A164-50735A34DDA2}" type="pres">
      <dgm:prSet presAssocID="{DC6403DF-B7B8-4BE2-91F5-583EC8205A25}" presName="vert2" presStyleCnt="0"/>
      <dgm:spPr/>
    </dgm:pt>
    <dgm:pt modelId="{248EEF0C-2713-4843-9C8D-833E1788295C}" type="pres">
      <dgm:prSet presAssocID="{DC6403DF-B7B8-4BE2-91F5-583EC8205A25}" presName="thinLine2b" presStyleLbl="callout" presStyleIdx="1" presStyleCnt="3" custLinFactY="-600000" custLinFactNeighborX="2172" custLinFactNeighborY="-623192"/>
      <dgm:spPr/>
    </dgm:pt>
    <dgm:pt modelId="{22F48B71-1F34-4FF7-B4A7-384E95B868F1}" type="pres">
      <dgm:prSet presAssocID="{DC6403DF-B7B8-4BE2-91F5-583EC8205A25}" presName="vertSpace2b" presStyleCnt="0"/>
      <dgm:spPr/>
    </dgm:pt>
    <dgm:pt modelId="{5230C5BB-A179-4402-9CBB-1B1EEAC8B709}" type="pres">
      <dgm:prSet presAssocID="{EEF2228D-A2F1-4257-A69E-D6603D3AC672}" presName="horz2" presStyleCnt="0"/>
      <dgm:spPr/>
    </dgm:pt>
    <dgm:pt modelId="{9C49BC35-7B12-4472-B142-8DA259328E9A}" type="pres">
      <dgm:prSet presAssocID="{EEF2228D-A2F1-4257-A69E-D6603D3AC672}" presName="horzSpace2" presStyleCnt="0"/>
      <dgm:spPr/>
    </dgm:pt>
    <dgm:pt modelId="{F6AC3994-52BF-436A-8C4D-1D7C8BA823D6}" type="pres">
      <dgm:prSet presAssocID="{EEF2228D-A2F1-4257-A69E-D6603D3AC672}" presName="tx2" presStyleLbl="revTx" presStyleIdx="3" presStyleCnt="4" custScaleX="110086" custLinFactNeighborX="303" custLinFactNeighborY="-40869"/>
      <dgm:spPr/>
    </dgm:pt>
    <dgm:pt modelId="{9231CF02-9478-4EF7-A370-EC18B6D054C7}" type="pres">
      <dgm:prSet presAssocID="{EEF2228D-A2F1-4257-A69E-D6603D3AC672}" presName="vert2" presStyleCnt="0"/>
      <dgm:spPr/>
    </dgm:pt>
    <dgm:pt modelId="{40658990-2B01-4689-9CEC-154D7045AA7B}" type="pres">
      <dgm:prSet presAssocID="{EEF2228D-A2F1-4257-A69E-D6603D3AC672}" presName="thinLine2b" presStyleLbl="callout" presStyleIdx="2" presStyleCnt="3" custLinFactY="100000" custLinFactNeighborX="2172" custLinFactNeighborY="161373"/>
      <dgm:spPr/>
    </dgm:pt>
    <dgm:pt modelId="{D67E8CBB-B5B2-4B30-B28A-B139D692668B}" type="pres">
      <dgm:prSet presAssocID="{EEF2228D-A2F1-4257-A69E-D6603D3AC672}" presName="vertSpace2b" presStyleCnt="0"/>
      <dgm:spPr/>
    </dgm:pt>
  </dgm:ptLst>
  <dgm:cxnLst>
    <dgm:cxn modelId="{53BF2611-A0D2-45C9-B7DC-D84C3F326417}" srcId="{13B3C36F-6B52-484B-B510-7E82B9B3786A}" destId="{6E9DF768-0ABE-4393-89AF-5A12AA084D74}" srcOrd="0" destOrd="0" parTransId="{B8A2CA92-35A6-4E6B-B1DB-50E4E85362AC}" sibTransId="{9042C5C3-18D6-44A6-BB20-41B4816A9C30}"/>
    <dgm:cxn modelId="{6271A71D-D3B5-430C-9031-16B37F3376EE}" type="presOf" srcId="{DC6403DF-B7B8-4BE2-91F5-583EC8205A25}" destId="{E5F4C1B2-F673-4B4B-9355-7250531455F7}" srcOrd="0" destOrd="0" presId="urn:microsoft.com/office/officeart/2008/layout/LinedList"/>
    <dgm:cxn modelId="{2BE7584D-260D-4DDA-9F79-830C3A7CE93B}" type="presOf" srcId="{13B3C36F-6B52-484B-B510-7E82B9B3786A}" destId="{35266A9A-A1D0-4614-B095-3078D4EDE3A8}" srcOrd="0" destOrd="0" presId="urn:microsoft.com/office/officeart/2008/layout/LinedList"/>
    <dgm:cxn modelId="{896A5D76-883B-429C-8F5E-A730F2E537F7}" type="presOf" srcId="{3C903305-A910-4C96-99FE-83C9DE18BAFC}" destId="{71F24AEF-3CA5-492A-B186-AAAAA6752E74}" srcOrd="0" destOrd="0" presId="urn:microsoft.com/office/officeart/2008/layout/LinedList"/>
    <dgm:cxn modelId="{D3C95B78-F92B-4E3E-A736-82C83F68190D}" type="presOf" srcId="{EEF2228D-A2F1-4257-A69E-D6603D3AC672}" destId="{F6AC3994-52BF-436A-8C4D-1D7C8BA823D6}" srcOrd="0" destOrd="0" presId="urn:microsoft.com/office/officeart/2008/layout/LinedList"/>
    <dgm:cxn modelId="{964F9B87-A6E2-4B00-A87B-AFD89B253B9E}" srcId="{6E9DF768-0ABE-4393-89AF-5A12AA084D74}" destId="{DC6403DF-B7B8-4BE2-91F5-583EC8205A25}" srcOrd="1" destOrd="0" parTransId="{86933981-EE0E-4DBC-A25B-B027B8A560A6}" sibTransId="{46CF8269-7DB6-41C2-8E37-E615823CCE1D}"/>
    <dgm:cxn modelId="{BE0721A7-1227-410B-9F7E-443B58A6B6D7}" type="presOf" srcId="{6E9DF768-0ABE-4393-89AF-5A12AA084D74}" destId="{4431FB72-D923-4AF1-91C4-3E5399339036}" srcOrd="0" destOrd="0" presId="urn:microsoft.com/office/officeart/2008/layout/LinedList"/>
    <dgm:cxn modelId="{F04464CC-571F-4022-A1D0-0668840C66F7}" srcId="{6E9DF768-0ABE-4393-89AF-5A12AA084D74}" destId="{3C903305-A910-4C96-99FE-83C9DE18BAFC}" srcOrd="0" destOrd="0" parTransId="{864FEA5E-E34D-427D-A313-9ABE44648188}" sibTransId="{11DCD78B-98F8-4B76-BECA-7D6B98379061}"/>
    <dgm:cxn modelId="{1B15C3E3-BF6B-4E89-BD97-CECD690D4778}" srcId="{6E9DF768-0ABE-4393-89AF-5A12AA084D74}" destId="{EEF2228D-A2F1-4257-A69E-D6603D3AC672}" srcOrd="2" destOrd="0" parTransId="{FA677FEB-A040-4CB4-B78B-DE85F2CB494A}" sibTransId="{4CF0980F-3959-432E-BEF7-EEFC8E3E4924}"/>
    <dgm:cxn modelId="{3E1B7A12-C48F-4964-B8E8-628DEA3D2BD5}" type="presParOf" srcId="{35266A9A-A1D0-4614-B095-3078D4EDE3A8}" destId="{2C4E2BFF-B353-4CE0-997E-CEC04BF8FDC3}" srcOrd="0" destOrd="0" presId="urn:microsoft.com/office/officeart/2008/layout/LinedList"/>
    <dgm:cxn modelId="{3D6770E5-B907-4516-9892-2A5AC66D50A0}" type="presParOf" srcId="{35266A9A-A1D0-4614-B095-3078D4EDE3A8}" destId="{4A745CDD-00F9-4DDA-BD8E-31E647FBA22A}" srcOrd="1" destOrd="0" presId="urn:microsoft.com/office/officeart/2008/layout/LinedList"/>
    <dgm:cxn modelId="{E0F555AE-8A2A-4791-A4F0-107EBE1F2DFB}" type="presParOf" srcId="{4A745CDD-00F9-4DDA-BD8E-31E647FBA22A}" destId="{4431FB72-D923-4AF1-91C4-3E5399339036}" srcOrd="0" destOrd="0" presId="urn:microsoft.com/office/officeart/2008/layout/LinedList"/>
    <dgm:cxn modelId="{D8C80B04-72B9-42EE-AA9E-CC129578E939}" type="presParOf" srcId="{4A745CDD-00F9-4DDA-BD8E-31E647FBA22A}" destId="{F5FA72C4-6E36-4093-B737-A90140EE1467}" srcOrd="1" destOrd="0" presId="urn:microsoft.com/office/officeart/2008/layout/LinedList"/>
    <dgm:cxn modelId="{86E1AB39-8E07-449C-8C1C-15ABFAA892B2}" type="presParOf" srcId="{F5FA72C4-6E36-4093-B737-A90140EE1467}" destId="{A96F68E9-2933-4802-87C3-F4EB1E8AF507}" srcOrd="0" destOrd="0" presId="urn:microsoft.com/office/officeart/2008/layout/LinedList"/>
    <dgm:cxn modelId="{DF01E5F6-905F-4288-BA75-A4BEABDA68B3}" type="presParOf" srcId="{F5FA72C4-6E36-4093-B737-A90140EE1467}" destId="{1830515C-9923-4E37-A57B-C1F423471C36}" srcOrd="1" destOrd="0" presId="urn:microsoft.com/office/officeart/2008/layout/LinedList"/>
    <dgm:cxn modelId="{5ADBC512-C3DE-4540-B40F-2BE59703D5A9}" type="presParOf" srcId="{1830515C-9923-4E37-A57B-C1F423471C36}" destId="{1FD90713-AF02-4F6F-B0F3-603AEBA0B06A}" srcOrd="0" destOrd="0" presId="urn:microsoft.com/office/officeart/2008/layout/LinedList"/>
    <dgm:cxn modelId="{DB4D2F92-5B93-41DA-BCFF-CE4FA709AED4}" type="presParOf" srcId="{1830515C-9923-4E37-A57B-C1F423471C36}" destId="{71F24AEF-3CA5-492A-B186-AAAAA6752E74}" srcOrd="1" destOrd="0" presId="urn:microsoft.com/office/officeart/2008/layout/LinedList"/>
    <dgm:cxn modelId="{C173DDFA-C015-45B7-B5F3-E7CDE6FE74E6}" type="presParOf" srcId="{1830515C-9923-4E37-A57B-C1F423471C36}" destId="{15D7BC2E-5EB4-410E-8084-EDA3452249E0}" srcOrd="2" destOrd="0" presId="urn:microsoft.com/office/officeart/2008/layout/LinedList"/>
    <dgm:cxn modelId="{EFD43E1C-E292-4291-B4D2-40B2E5E047EA}" type="presParOf" srcId="{F5FA72C4-6E36-4093-B737-A90140EE1467}" destId="{10D3E372-0D55-4CBD-BC50-0063ED593A1F}" srcOrd="2" destOrd="0" presId="urn:microsoft.com/office/officeart/2008/layout/LinedList"/>
    <dgm:cxn modelId="{6371C8C0-4CA8-41B0-BFEB-6AC460771F3E}" type="presParOf" srcId="{F5FA72C4-6E36-4093-B737-A90140EE1467}" destId="{F9783B4A-4598-41EC-BD2B-12D1D6FAFD7D}" srcOrd="3" destOrd="0" presId="urn:microsoft.com/office/officeart/2008/layout/LinedList"/>
    <dgm:cxn modelId="{57DE6C74-FC15-4F6B-9DF1-398EC0F544C9}" type="presParOf" srcId="{F5FA72C4-6E36-4093-B737-A90140EE1467}" destId="{9C1CDB0C-DD22-4E34-A332-D5FA7DA6E8C8}" srcOrd="4" destOrd="0" presId="urn:microsoft.com/office/officeart/2008/layout/LinedList"/>
    <dgm:cxn modelId="{20487DE7-9C9C-4807-9ADE-5DF48FD38683}" type="presParOf" srcId="{9C1CDB0C-DD22-4E34-A332-D5FA7DA6E8C8}" destId="{47CFB6CC-6F1A-4545-8C6C-09EB10EF4D46}" srcOrd="0" destOrd="0" presId="urn:microsoft.com/office/officeart/2008/layout/LinedList"/>
    <dgm:cxn modelId="{0755927F-AE5C-4054-9846-90A5D5FD6706}" type="presParOf" srcId="{9C1CDB0C-DD22-4E34-A332-D5FA7DA6E8C8}" destId="{E5F4C1B2-F673-4B4B-9355-7250531455F7}" srcOrd="1" destOrd="0" presId="urn:microsoft.com/office/officeart/2008/layout/LinedList"/>
    <dgm:cxn modelId="{CEA8D77B-B713-45F0-9E93-B4D4E84B3D1F}" type="presParOf" srcId="{9C1CDB0C-DD22-4E34-A332-D5FA7DA6E8C8}" destId="{F3577743-6135-4BFA-A164-50735A34DDA2}" srcOrd="2" destOrd="0" presId="urn:microsoft.com/office/officeart/2008/layout/LinedList"/>
    <dgm:cxn modelId="{AAE66538-A851-4D96-A0DF-A1C9F8D59009}" type="presParOf" srcId="{F5FA72C4-6E36-4093-B737-A90140EE1467}" destId="{248EEF0C-2713-4843-9C8D-833E1788295C}" srcOrd="5" destOrd="0" presId="urn:microsoft.com/office/officeart/2008/layout/LinedList"/>
    <dgm:cxn modelId="{D024CA20-8B13-4406-973D-A35E8783FC3F}" type="presParOf" srcId="{F5FA72C4-6E36-4093-B737-A90140EE1467}" destId="{22F48B71-1F34-4FF7-B4A7-384E95B868F1}" srcOrd="6" destOrd="0" presId="urn:microsoft.com/office/officeart/2008/layout/LinedList"/>
    <dgm:cxn modelId="{A30A8D8A-F746-4D8E-8E27-156216F9AC46}" type="presParOf" srcId="{F5FA72C4-6E36-4093-B737-A90140EE1467}" destId="{5230C5BB-A179-4402-9CBB-1B1EEAC8B709}" srcOrd="7" destOrd="0" presId="urn:microsoft.com/office/officeart/2008/layout/LinedList"/>
    <dgm:cxn modelId="{674301BF-498D-4F4F-A073-7690424BB0D9}" type="presParOf" srcId="{5230C5BB-A179-4402-9CBB-1B1EEAC8B709}" destId="{9C49BC35-7B12-4472-B142-8DA259328E9A}" srcOrd="0" destOrd="0" presId="urn:microsoft.com/office/officeart/2008/layout/LinedList"/>
    <dgm:cxn modelId="{96610BCA-6613-469B-8378-2F274B9B038E}" type="presParOf" srcId="{5230C5BB-A179-4402-9CBB-1B1EEAC8B709}" destId="{F6AC3994-52BF-436A-8C4D-1D7C8BA823D6}" srcOrd="1" destOrd="0" presId="urn:microsoft.com/office/officeart/2008/layout/LinedList"/>
    <dgm:cxn modelId="{B79929F9-97ED-4D91-B8C0-6D67CD7FC05F}" type="presParOf" srcId="{5230C5BB-A179-4402-9CBB-1B1EEAC8B709}" destId="{9231CF02-9478-4EF7-A370-EC18B6D054C7}" srcOrd="2" destOrd="0" presId="urn:microsoft.com/office/officeart/2008/layout/LinedList"/>
    <dgm:cxn modelId="{87940504-E35B-4D13-B7D2-E2CE0681A463}" type="presParOf" srcId="{F5FA72C4-6E36-4093-B737-A90140EE1467}" destId="{40658990-2B01-4689-9CEC-154D7045AA7B}" srcOrd="8" destOrd="0" presId="urn:microsoft.com/office/officeart/2008/layout/LinedList"/>
    <dgm:cxn modelId="{87F984BF-1EFA-48A2-B47E-E09369595DA1}" type="presParOf" srcId="{F5FA72C4-6E36-4093-B737-A90140EE1467}" destId="{D67E8CBB-B5B2-4B30-B28A-B139D692668B}"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E4B3C-34F7-4B5E-83A2-2CF3F0CBDB1C}">
      <dsp:nvSpPr>
        <dsp:cNvPr id="0" name=""/>
        <dsp:cNvSpPr/>
      </dsp:nvSpPr>
      <dsp:spPr>
        <a:xfrm>
          <a:off x="792081" y="1296146"/>
          <a:ext cx="2579440" cy="2434604"/>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4FCC8-93D0-4B88-BF50-773CFC776BD8}">
      <dsp:nvSpPr>
        <dsp:cNvPr id="0" name=""/>
        <dsp:cNvSpPr/>
      </dsp:nvSpPr>
      <dsp:spPr>
        <a:xfrm>
          <a:off x="1512174" y="2376264"/>
          <a:ext cx="1224568" cy="6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lumMod val="75000"/>
                  <a:lumOff val="25000"/>
                </a:schemeClr>
              </a:solidFill>
            </a:rPr>
            <a:t>OID</a:t>
          </a:r>
          <a:r>
            <a:rPr lang="en-GB" sz="3800" kern="1200" dirty="0">
              <a:solidFill>
                <a:schemeClr val="tx1">
                  <a:lumMod val="75000"/>
                  <a:lumOff val="25000"/>
                </a:schemeClr>
              </a:solidFill>
            </a:rPr>
            <a:t> </a:t>
          </a:r>
        </a:p>
      </dsp:txBody>
      <dsp:txXfrm>
        <a:off x="1512174" y="2376264"/>
        <a:ext cx="1224568" cy="612211"/>
      </dsp:txXfrm>
    </dsp:sp>
    <dsp:sp modelId="{17B8C3A9-6DD4-4557-B986-38B03DD007F3}">
      <dsp:nvSpPr>
        <dsp:cNvPr id="0" name=""/>
        <dsp:cNvSpPr/>
      </dsp:nvSpPr>
      <dsp:spPr>
        <a:xfrm>
          <a:off x="432040" y="2880326"/>
          <a:ext cx="2141681" cy="2173090"/>
        </a:xfrm>
        <a:prstGeom prst="blockArc">
          <a:avLst>
            <a:gd name="adj1" fmla="val 0"/>
            <a:gd name="adj2" fmla="val 18900000"/>
            <a:gd name="adj3" fmla="val 1274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A9793-2CB8-43E6-84E0-B64ACCD8BF46}">
      <dsp:nvSpPr>
        <dsp:cNvPr id="0" name=""/>
        <dsp:cNvSpPr/>
      </dsp:nvSpPr>
      <dsp:spPr>
        <a:xfrm>
          <a:off x="747664" y="3734568"/>
          <a:ext cx="1628602" cy="6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entury Gothic" panose="020B0502020202020204" pitchFamily="34" charset="0"/>
            </a:rPr>
            <a:t>Web form</a:t>
          </a:r>
        </a:p>
      </dsp:txBody>
      <dsp:txXfrm>
        <a:off x="747664" y="3734568"/>
        <a:ext cx="1628602" cy="612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E2BFF-B353-4CE0-997E-CEC04BF8FDC3}">
      <dsp:nvSpPr>
        <dsp:cNvPr id="0" name=""/>
        <dsp:cNvSpPr/>
      </dsp:nvSpPr>
      <dsp:spPr>
        <a:xfrm>
          <a:off x="0" y="0"/>
          <a:ext cx="47525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1FB72-D923-4AF1-91C4-3E5399339036}">
      <dsp:nvSpPr>
        <dsp:cNvPr id="0" name=""/>
        <dsp:cNvSpPr/>
      </dsp:nvSpPr>
      <dsp:spPr>
        <a:xfrm>
          <a:off x="0" y="2390"/>
          <a:ext cx="137064" cy="489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en-GB" sz="500" kern="1200" dirty="0"/>
        </a:p>
      </dsp:txBody>
      <dsp:txXfrm>
        <a:off x="0" y="2390"/>
        <a:ext cx="137064" cy="4891762"/>
      </dsp:txXfrm>
    </dsp:sp>
    <dsp:sp modelId="{71F24AEF-3CA5-492A-B186-AAAAA6752E74}">
      <dsp:nvSpPr>
        <dsp:cNvPr id="0" name=""/>
        <dsp:cNvSpPr/>
      </dsp:nvSpPr>
      <dsp:spPr>
        <a:xfrm>
          <a:off x="205219" y="78824"/>
          <a:ext cx="4543693"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0" kern="1200" dirty="0">
              <a:solidFill>
                <a:schemeClr val="tx1"/>
              </a:solidFill>
              <a:latin typeface="+mn-lt"/>
            </a:rPr>
            <a:t>Αλλαγές στα στοιχεία ενός οργανισμού γίνονται μόνο στο </a:t>
          </a:r>
          <a:r>
            <a:rPr lang="en-GB" sz="2200" b="0" kern="1200" dirty="0">
              <a:solidFill>
                <a:schemeClr val="tx1"/>
              </a:solidFill>
              <a:latin typeface="+mn-lt"/>
            </a:rPr>
            <a:t>ORS</a:t>
          </a:r>
          <a:r>
            <a:rPr lang="el-GR" sz="2200" b="0" kern="1200" dirty="0">
              <a:solidFill>
                <a:schemeClr val="tx1"/>
              </a:solidFill>
              <a:latin typeface="+mn-lt"/>
            </a:rPr>
            <a:t> – </a:t>
          </a:r>
          <a:r>
            <a:rPr lang="el-GR" sz="2000" b="0" kern="1200" dirty="0">
              <a:solidFill>
                <a:schemeClr val="tx1"/>
              </a:solidFill>
              <a:latin typeface="+mn-lt"/>
            </a:rPr>
            <a:t>Η αίτηση αντλεί τα στοιχεία από το </a:t>
          </a:r>
          <a:r>
            <a:rPr lang="en-GB" sz="2000" b="0" kern="1200" dirty="0">
              <a:solidFill>
                <a:schemeClr val="tx1"/>
              </a:solidFill>
              <a:latin typeface="+mn-lt"/>
            </a:rPr>
            <a:t>ORS</a:t>
          </a:r>
        </a:p>
      </dsp:txBody>
      <dsp:txXfrm>
        <a:off x="205219" y="78824"/>
        <a:ext cx="4543693" cy="1528675"/>
      </dsp:txXfrm>
    </dsp:sp>
    <dsp:sp modelId="{10D3E372-0D55-4CBD-BC50-0063ED593A1F}">
      <dsp:nvSpPr>
        <dsp:cNvPr id="0" name=""/>
        <dsp:cNvSpPr/>
      </dsp:nvSpPr>
      <dsp:spPr>
        <a:xfrm>
          <a:off x="216015" y="1224136"/>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F4C1B2-F673-4B4B-9355-7250531455F7}">
      <dsp:nvSpPr>
        <dsp:cNvPr id="0" name=""/>
        <dsp:cNvSpPr/>
      </dsp:nvSpPr>
      <dsp:spPr>
        <a:xfrm>
          <a:off x="211140" y="1296139"/>
          <a:ext cx="3566786"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0" kern="1200" dirty="0">
              <a:latin typeface="+mn-lt"/>
            </a:rPr>
            <a:t>Προηγούμενη εγγραφή του ίδιου οργανισμού δεν μπορεί να διαγραφεί </a:t>
          </a:r>
          <a:endParaRPr lang="en-GB" sz="2200" b="0" kern="1200" dirty="0">
            <a:latin typeface="+mn-lt"/>
          </a:endParaRPr>
        </a:p>
      </dsp:txBody>
      <dsp:txXfrm>
        <a:off x="211140" y="1296139"/>
        <a:ext cx="3566786" cy="1528675"/>
      </dsp:txXfrm>
    </dsp:sp>
    <dsp:sp modelId="{248EEF0C-2713-4843-9C8D-833E1788295C}">
      <dsp:nvSpPr>
        <dsp:cNvPr id="0" name=""/>
        <dsp:cNvSpPr/>
      </dsp:nvSpPr>
      <dsp:spPr>
        <a:xfrm>
          <a:off x="216015" y="2520280"/>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C3994-52BF-436A-8C4D-1D7C8BA823D6}">
      <dsp:nvSpPr>
        <dsp:cNvPr id="0" name=""/>
        <dsp:cNvSpPr/>
      </dsp:nvSpPr>
      <dsp:spPr>
        <a:xfrm>
          <a:off x="216027" y="2664289"/>
          <a:ext cx="3926532"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kern="1200" dirty="0">
              <a:latin typeface="+mn-lt"/>
            </a:rPr>
            <a:t>Οι Εθνικές Υπηρεσίες πραγματοποιούν έλεγχο για την ορθότητα των στοιχείων και αρχείων που παρέχονται μέσω του </a:t>
          </a:r>
          <a:r>
            <a:rPr lang="en-GB" sz="2200" kern="1200" dirty="0">
              <a:latin typeface="+mn-lt"/>
            </a:rPr>
            <a:t>ORS</a:t>
          </a:r>
          <a:r>
            <a:rPr lang="el-GR" sz="2200" kern="1200" dirty="0">
              <a:latin typeface="+mn-lt"/>
            </a:rPr>
            <a:t> και προχωρούν σε επικύρωση του οργανισμού</a:t>
          </a:r>
          <a:endParaRPr lang="en-GB" sz="2200" kern="1200" dirty="0">
            <a:latin typeface="+mn-lt"/>
          </a:endParaRPr>
        </a:p>
      </dsp:txBody>
      <dsp:txXfrm>
        <a:off x="216027" y="2664289"/>
        <a:ext cx="3926532" cy="1528675"/>
      </dsp:txXfrm>
    </dsp:sp>
    <dsp:sp modelId="{40658990-2B01-4689-9CEC-154D7045AA7B}">
      <dsp:nvSpPr>
        <dsp:cNvPr id="0" name=""/>
        <dsp:cNvSpPr/>
      </dsp:nvSpPr>
      <dsp:spPr>
        <a:xfrm>
          <a:off x="216015" y="4896544"/>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6275" cy="4967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6" y="2"/>
            <a:ext cx="2946275" cy="496751"/>
          </a:xfrm>
          <a:prstGeom prst="rect">
            <a:avLst/>
          </a:prstGeom>
        </p:spPr>
        <p:txBody>
          <a:bodyPr vert="horz" lIns="91440" tIns="45720" rIns="91440" bIns="45720" rtlCol="0"/>
          <a:lstStyle>
            <a:lvl1pPr algn="r">
              <a:defRPr sz="1200"/>
            </a:lvl1pPr>
          </a:lstStyle>
          <a:p>
            <a:fld id="{75FE1BE7-F90D-4ED2-9596-F4B3E3C3EE34}" type="datetimeFigureOut">
              <a:rPr lang="en-GB" smtClean="0"/>
              <a:t>09/12/2024</a:t>
            </a:fld>
            <a:endParaRPr lang="en-GB"/>
          </a:p>
        </p:txBody>
      </p:sp>
      <p:sp>
        <p:nvSpPr>
          <p:cNvPr id="4" name="Footer Placeholder 3"/>
          <p:cNvSpPr>
            <a:spLocks noGrp="1"/>
          </p:cNvSpPr>
          <p:nvPr>
            <p:ph type="ftr" sz="quarter" idx="2"/>
          </p:nvPr>
        </p:nvSpPr>
        <p:spPr>
          <a:xfrm>
            <a:off x="4" y="9429781"/>
            <a:ext cx="2946275" cy="4967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6" y="9429781"/>
            <a:ext cx="2946275" cy="4967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6275" cy="4967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6" y="2"/>
            <a:ext cx="2946275" cy="496751"/>
          </a:xfrm>
          <a:prstGeom prst="rect">
            <a:avLst/>
          </a:prstGeom>
        </p:spPr>
        <p:txBody>
          <a:bodyPr vert="horz" lIns="91440" tIns="45720" rIns="91440" bIns="45720" rtlCol="0"/>
          <a:lstStyle>
            <a:lvl1pPr algn="r">
              <a:defRPr sz="1200"/>
            </a:lvl1pPr>
          </a:lstStyle>
          <a:p>
            <a:fld id="{D04FA4B2-6F26-4105-8AFC-37E9ED71A066}" type="datetimeFigureOut">
              <a:rPr lang="en-GB" smtClean="0"/>
              <a:t>09/12/2024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3" y="4716587"/>
            <a:ext cx="5436909" cy="4467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29781"/>
            <a:ext cx="2946275" cy="4967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6" y="9429781"/>
            <a:ext cx="2946275" cy="4967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64</a:t>
            </a:fld>
            <a:endParaRPr lang="en-GB"/>
          </a:p>
        </p:txBody>
      </p:sp>
    </p:spTree>
    <p:extLst>
      <p:ext uri="{BB962C8B-B14F-4D97-AF65-F5344CB8AC3E}">
        <p14:creationId xmlns:p14="http://schemas.microsoft.com/office/powerpoint/2010/main" val="266446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2213269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79</a:t>
            </a:fld>
            <a:endParaRPr lang="en-GB"/>
          </a:p>
        </p:txBody>
      </p:sp>
    </p:spTree>
    <p:extLst>
      <p:ext uri="{BB962C8B-B14F-4D97-AF65-F5344CB8AC3E}">
        <p14:creationId xmlns:p14="http://schemas.microsoft.com/office/powerpoint/2010/main" val="357428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81</a:t>
            </a:fld>
            <a:endParaRPr lang="en-GB"/>
          </a:p>
        </p:txBody>
      </p:sp>
    </p:spTree>
    <p:extLst>
      <p:ext uri="{BB962C8B-B14F-4D97-AF65-F5344CB8AC3E}">
        <p14:creationId xmlns:p14="http://schemas.microsoft.com/office/powerpoint/2010/main" val="13487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82</a:t>
            </a:fld>
            <a:endParaRPr lang="en-GB"/>
          </a:p>
        </p:txBody>
      </p:sp>
    </p:spTree>
    <p:extLst>
      <p:ext uri="{BB962C8B-B14F-4D97-AF65-F5344CB8AC3E}">
        <p14:creationId xmlns:p14="http://schemas.microsoft.com/office/powerpoint/2010/main" val="335129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83</a:t>
            </a:fld>
            <a:endParaRPr lang="en-GB"/>
          </a:p>
        </p:txBody>
      </p:sp>
    </p:spTree>
    <p:extLst>
      <p:ext uri="{BB962C8B-B14F-4D97-AF65-F5344CB8AC3E}">
        <p14:creationId xmlns:p14="http://schemas.microsoft.com/office/powerpoint/2010/main" val="420846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89</a:t>
            </a:fld>
            <a:endParaRPr lang="en-GB"/>
          </a:p>
        </p:txBody>
      </p:sp>
    </p:spTree>
    <p:extLst>
      <p:ext uri="{BB962C8B-B14F-4D97-AF65-F5344CB8AC3E}">
        <p14:creationId xmlns:p14="http://schemas.microsoft.com/office/powerpoint/2010/main" val="226842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90</a:t>
            </a:fld>
            <a:endParaRPr lang="en-GB"/>
          </a:p>
        </p:txBody>
      </p:sp>
    </p:spTree>
    <p:extLst>
      <p:ext uri="{BB962C8B-B14F-4D97-AF65-F5344CB8AC3E}">
        <p14:creationId xmlns:p14="http://schemas.microsoft.com/office/powerpoint/2010/main" val="141773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91</a:t>
            </a:fld>
            <a:endParaRPr lang="en-GB"/>
          </a:p>
        </p:txBody>
      </p:sp>
    </p:spTree>
    <p:extLst>
      <p:ext uri="{BB962C8B-B14F-4D97-AF65-F5344CB8AC3E}">
        <p14:creationId xmlns:p14="http://schemas.microsoft.com/office/powerpoint/2010/main" val="3969321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93</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a:t>
            </a:fld>
            <a:endParaRPr lang="en-GB"/>
          </a:p>
        </p:txBody>
      </p:sp>
    </p:spTree>
    <p:extLst>
      <p:ext uri="{BB962C8B-B14F-4D97-AF65-F5344CB8AC3E}">
        <p14:creationId xmlns:p14="http://schemas.microsoft.com/office/powerpoint/2010/main" val="295288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98</a:t>
            </a:fld>
            <a:endParaRPr lang="en-GB"/>
          </a:p>
        </p:txBody>
      </p:sp>
    </p:spTree>
    <p:extLst>
      <p:ext uri="{BB962C8B-B14F-4D97-AF65-F5344CB8AC3E}">
        <p14:creationId xmlns:p14="http://schemas.microsoft.com/office/powerpoint/2010/main" val="2824309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103</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364228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a:t>
            </a:fld>
            <a:endParaRPr lang="en-GB"/>
          </a:p>
        </p:txBody>
      </p:sp>
    </p:spTree>
    <p:extLst>
      <p:ext uri="{BB962C8B-B14F-4D97-AF65-F5344CB8AC3E}">
        <p14:creationId xmlns:p14="http://schemas.microsoft.com/office/powerpoint/2010/main" val="131207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372655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a:t>
            </a:fld>
            <a:endParaRPr lang="en-GB"/>
          </a:p>
        </p:txBody>
      </p:sp>
    </p:spTree>
    <p:extLst>
      <p:ext uri="{BB962C8B-B14F-4D97-AF65-F5344CB8AC3E}">
        <p14:creationId xmlns:p14="http://schemas.microsoft.com/office/powerpoint/2010/main" val="266416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Υποστηρίζει</a:t>
            </a:r>
            <a:r>
              <a:rPr lang="el-GR" baseline="0" dirty="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a:t>
            </a:fld>
            <a:endParaRPr lang="en-GB"/>
          </a:p>
        </p:txBody>
      </p:sp>
    </p:spTree>
    <p:extLst>
      <p:ext uri="{BB962C8B-B14F-4D97-AF65-F5344CB8AC3E}">
        <p14:creationId xmlns:p14="http://schemas.microsoft.com/office/powerpoint/2010/main" val="127056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86947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GB" sz="1200"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51</a:t>
            </a:fld>
            <a:endParaRPr lang="en-US" altLang="en-US" dirty="0"/>
          </a:p>
        </p:txBody>
      </p:sp>
    </p:spTree>
    <p:extLst>
      <p:ext uri="{BB962C8B-B14F-4D97-AF65-F5344CB8AC3E}">
        <p14:creationId xmlns:p14="http://schemas.microsoft.com/office/powerpoint/2010/main" val="175273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22321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03570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02356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09/12/2024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09/12/2024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09/12/2024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09/12/2024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589689" y="4807938"/>
            <a:ext cx="1536376" cy="13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hyperlink" Target="https://ec.europa.eu/programmes/erasmus-plus/resources/documents/erasmus-programme-guide-2021_en" TargetMode="External"/><Relationship Id="rId1" Type="http://schemas.openxmlformats.org/officeDocument/2006/relationships/slideLayout" Target="../slideLayouts/slideLayout7.xml"/><Relationship Id="rId4" Type="http://schemas.openxmlformats.org/officeDocument/2006/relationships/hyperlink" Target="https://ec.europa.eu/programmes/erasmus-plus/programme-guide/part-c_en"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mailto:sleonidou@llp.org.cy" TargetMode="External"/><Relationship Id="rId2" Type="http://schemas.openxmlformats.org/officeDocument/2006/relationships/hyperlink" Target="mailto:sarnaouti@idep.org.cy" TargetMode="Externa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10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diavioumathisis/" TargetMode="External"/><Relationship Id="rId2" Type="http://schemas.openxmlformats.org/officeDocument/2006/relationships/hyperlink" Target="http://www.erasmusplus.cy/tcallp" TargetMode="External"/><Relationship Id="rId1" Type="http://schemas.openxmlformats.org/officeDocument/2006/relationships/slideLayout" Target="../slideLayouts/slideLayout7.xml"/><Relationship Id="rId4" Type="http://schemas.openxmlformats.org/officeDocument/2006/relationships/hyperlink" Target="https://ec.europa.eu/programmes/erasmus-plus/project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hyperlink" Target="http://www.erasmusplus.cy/uploadfiles/IDEP/Aitiseis/EU_Login_Guide.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erasmusplus.cy/uploadfiles/IDEP/Aitiseis/EU_Login_Guide.pdf" TargetMode="External"/><Relationship Id="rId2" Type="http://schemas.openxmlformats.org/officeDocument/2006/relationships/hyperlink" Target="https://webgate.ec.europa.eu/erasmus-esc/index/"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erasmusplus.cy/uploadfiles/IDEP/Aitiseis/EU_Login_Guide.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ebgate.ec.europa.eu/cas/eim/external/register.cgi"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webgate.ec.europa.eu/erasmus-esc"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ebgate.ec.europa.eu/erasmus-esc"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moec.gov.cy/schools_info.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ebgate.ec.europa.eu/erasmus-esc"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erasmusplus.cy/uploadfiles/IDEP/Aitiseis/2015/legEnt_public_el.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ec.europa.eu/info/sites/info/files/about_the_european_commission/eu_budget/fich_sign_ba_gb_en_0.pdf" TargetMode="External"/><Relationship Id="rId4" Type="http://schemas.openxmlformats.org/officeDocument/2006/relationships/hyperlink" Target="https://ec.europa.eu/info/sites/info/files/about_the_european_commission/eu_budget/legent_privcomp_en.pdf" TargetMode="Externa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ebgate.ec.europa.eu/erasmus-esc/index/"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https://webgate.ec.europa.eu/fpfis/wikis/display/NAITDOC/OID+How+to+register+an+organisation" TargetMode="External"/><Relationship Id="rId2" Type="http://schemas.openxmlformats.org/officeDocument/2006/relationships/hyperlink" Target="https://webgate.ec.europa.eu/fpfis/wikis/display/NAITDOC/OID+How+to+search+for+organisations" TargetMode="External"/><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hyperlink" Target="https://webgate.ec.europa.eu/fpfis/wikis/display/NAITDOC/My+Contact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9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9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4499992" y="260648"/>
            <a:ext cx="4536504" cy="1384995"/>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endParaRPr lang="el-GR" altLang="en-US" sz="2800" u="none" dirty="0">
              <a:solidFill>
                <a:schemeClr val="tx1">
                  <a:lumMod val="75000"/>
                  <a:lumOff val="25000"/>
                </a:schemeClr>
              </a:solidFill>
              <a:latin typeface="+mn-lt"/>
            </a:endParaRPr>
          </a:p>
          <a:p>
            <a:pPr algn="ctr"/>
            <a:r>
              <a:rPr lang="en-US" altLang="en-US" sz="2800" b="1" u="none" dirty="0">
                <a:solidFill>
                  <a:schemeClr val="tx1">
                    <a:lumMod val="75000"/>
                    <a:lumOff val="25000"/>
                  </a:schemeClr>
                </a:solidFill>
                <a:latin typeface="+mn-lt"/>
              </a:rPr>
              <a:t> </a:t>
            </a:r>
            <a:r>
              <a:rPr lang="el-GR" altLang="en-US" sz="2800" b="1" u="none" dirty="0">
                <a:solidFill>
                  <a:schemeClr val="tx1">
                    <a:lumMod val="75000"/>
                    <a:lumOff val="25000"/>
                  </a:schemeClr>
                </a:solidFill>
                <a:latin typeface="+mn-lt"/>
              </a:rPr>
              <a:t> </a:t>
            </a:r>
          </a:p>
          <a:p>
            <a:pPr marL="0" indent="0" algn="r">
              <a:buFontTx/>
              <a:buNone/>
            </a:pPr>
            <a:endParaRPr lang="el-GR" altLang="en-US" sz="2800" b="1" dirty="0">
              <a:solidFill>
                <a:schemeClr val="tx1">
                  <a:lumMod val="75000"/>
                  <a:lumOff val="25000"/>
                </a:schemeClr>
              </a:solidFill>
              <a:latin typeface="+mn-lt"/>
            </a:endParaRPr>
          </a:p>
        </p:txBody>
      </p:sp>
      <p:pic>
        <p:nvPicPr>
          <p:cNvPr id="1026" name="Picture 2" descr="http://www.erasmusplus.cy/imagefiles/er_main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420888"/>
            <a:ext cx="1962150" cy="3429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descr="Image result for Pictures for Erasm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4499993" y="1928733"/>
            <a:ext cx="4644007" cy="2508379"/>
          </a:xfrm>
          <a:prstGeom prst="rect">
            <a:avLst/>
          </a:prstGeom>
        </p:spPr>
        <p:txBody>
          <a:bodyPr wrap="square">
            <a:spAutoFit/>
          </a:bodyPr>
          <a:lstStyle/>
          <a:p>
            <a:pPr algn="ctr"/>
            <a:r>
              <a:rPr lang="el-GR" altLang="en-US" sz="2700" b="1" dirty="0">
                <a:solidFill>
                  <a:srgbClr val="0070C0"/>
                </a:solidFill>
              </a:rPr>
              <a:t>Συμπράξεις Μικρής Κλίμακας στη Σχολική Εκπαίδευση, την Επαγγελματική Εκπαίδευση και Κατάρτιση και την Εκπαίδευση Ενηλίκων</a:t>
            </a:r>
          </a:p>
          <a:p>
            <a:pPr algn="ctr"/>
            <a:r>
              <a:rPr lang="el-GR" altLang="en-US" sz="2200" b="1" dirty="0">
                <a:solidFill>
                  <a:srgbClr val="0070C0"/>
                </a:solidFill>
              </a:rPr>
              <a:t>(ΚΑ210-</a:t>
            </a:r>
            <a:r>
              <a:rPr lang="en-US" altLang="en-US" sz="2200" b="1" dirty="0">
                <a:solidFill>
                  <a:srgbClr val="0070C0"/>
                </a:solidFill>
              </a:rPr>
              <a:t>SCH</a:t>
            </a:r>
            <a:r>
              <a:rPr lang="el-GR" altLang="en-US" sz="2200" b="1" dirty="0">
                <a:solidFill>
                  <a:srgbClr val="0070C0"/>
                </a:solidFill>
              </a:rPr>
              <a:t>, ΚΑ21</a:t>
            </a:r>
            <a:r>
              <a:rPr lang="en-US" altLang="en-US" sz="2200" b="1" dirty="0">
                <a:solidFill>
                  <a:srgbClr val="0070C0"/>
                </a:solidFill>
              </a:rPr>
              <a:t>0-VET</a:t>
            </a:r>
            <a:r>
              <a:rPr lang="el-GR" altLang="en-US" sz="2200" b="1" dirty="0">
                <a:solidFill>
                  <a:srgbClr val="0070C0"/>
                </a:solidFill>
              </a:rPr>
              <a:t>, ΚΑ21</a:t>
            </a:r>
            <a:r>
              <a:rPr lang="en-US" altLang="en-US" sz="2200" b="1" dirty="0">
                <a:solidFill>
                  <a:srgbClr val="0070C0"/>
                </a:solidFill>
              </a:rPr>
              <a:t>0-ADU</a:t>
            </a:r>
            <a:r>
              <a:rPr lang="el-GR" altLang="en-US" sz="2200" b="1" dirty="0">
                <a:solidFill>
                  <a:srgbClr val="0070C0"/>
                </a:solidFill>
              </a:rPr>
              <a:t>)</a:t>
            </a:r>
          </a:p>
        </p:txBody>
      </p:sp>
      <p:sp>
        <p:nvSpPr>
          <p:cNvPr id="5" name="Rectangle 4"/>
          <p:cNvSpPr/>
          <p:nvPr/>
        </p:nvSpPr>
        <p:spPr>
          <a:xfrm>
            <a:off x="5076056" y="1802671"/>
            <a:ext cx="4788023" cy="369332"/>
          </a:xfrm>
          <a:prstGeom prst="rect">
            <a:avLst/>
          </a:prstGeom>
        </p:spPr>
        <p:txBody>
          <a:bodyPr wrap="square">
            <a:spAutoFit/>
          </a:bodyPr>
          <a:lstStyle/>
          <a:p>
            <a:pPr algn="ctr"/>
            <a:r>
              <a:rPr lang="en-US" altLang="en-US" dirty="0">
                <a:solidFill>
                  <a:schemeClr val="tx1">
                    <a:lumMod val="75000"/>
                    <a:lumOff val="25000"/>
                  </a:schemeClr>
                </a:solidFill>
              </a:rPr>
              <a:t> </a:t>
            </a:r>
            <a:endParaRPr lang="el-GR" altLang="en-US" sz="2800" dirty="0">
              <a:solidFill>
                <a:srgbClr val="01A6C7"/>
              </a:solidFill>
            </a:endParaRPr>
          </a:p>
        </p:txBody>
      </p:sp>
      <p:sp>
        <p:nvSpPr>
          <p:cNvPr id="6" name="Rectangle 5"/>
          <p:cNvSpPr/>
          <p:nvPr/>
        </p:nvSpPr>
        <p:spPr>
          <a:xfrm>
            <a:off x="307975" y="128792"/>
            <a:ext cx="8656513" cy="1323439"/>
          </a:xfrm>
          <a:prstGeom prst="rect">
            <a:avLst/>
          </a:prstGeom>
        </p:spPr>
        <p:txBody>
          <a:bodyPr wrap="square">
            <a:spAutoFit/>
          </a:bodyPr>
          <a:lstStyle/>
          <a:p>
            <a:pPr marL="95250" indent="-95250" algn="ctr">
              <a:tabLst>
                <a:tab pos="1071563" algn="l"/>
              </a:tabLst>
            </a:pPr>
            <a:r>
              <a:rPr lang="el-GR" altLang="en-US" sz="2700" b="1" dirty="0"/>
              <a:t>Ημερίδα Παροχής Οδηγιών Για Συμπλήρωση και Υποβολή Αιτήσεων</a:t>
            </a:r>
          </a:p>
          <a:p>
            <a:pPr marL="95250" indent="-95250" algn="ctr">
              <a:tabLst>
                <a:tab pos="1071563" algn="l"/>
              </a:tabLst>
            </a:pPr>
            <a:r>
              <a:rPr lang="el-GR" altLang="en-US" sz="2600" b="1" dirty="0">
                <a:solidFill>
                  <a:schemeClr val="tx1">
                    <a:lumMod val="75000"/>
                    <a:lumOff val="25000"/>
                  </a:schemeClr>
                </a:solidFill>
              </a:rPr>
              <a:t>21</a:t>
            </a:r>
            <a:r>
              <a:rPr lang="en-US" altLang="en-US" sz="2600" b="1" dirty="0">
                <a:solidFill>
                  <a:schemeClr val="tx1">
                    <a:lumMod val="75000"/>
                    <a:lumOff val="25000"/>
                  </a:schemeClr>
                </a:solidFill>
              </a:rPr>
              <a:t> </a:t>
            </a:r>
            <a:r>
              <a:rPr lang="el-GR" altLang="en-US" sz="2600" b="1" dirty="0">
                <a:solidFill>
                  <a:schemeClr val="tx1">
                    <a:lumMod val="75000"/>
                    <a:lumOff val="25000"/>
                  </a:schemeClr>
                </a:solidFill>
              </a:rPr>
              <a:t>Απριλίου 2021                                               </a:t>
            </a:r>
          </a:p>
        </p:txBody>
      </p:sp>
      <p:sp>
        <p:nvSpPr>
          <p:cNvPr id="7" name="Rectangle 6"/>
          <p:cNvSpPr/>
          <p:nvPr/>
        </p:nvSpPr>
        <p:spPr>
          <a:xfrm>
            <a:off x="184626" y="5373216"/>
            <a:ext cx="5011057" cy="661720"/>
          </a:xfrm>
          <a:prstGeom prst="rect">
            <a:avLst/>
          </a:prstGeom>
        </p:spPr>
        <p:txBody>
          <a:bodyPr wrap="square">
            <a:spAutoFit/>
          </a:bodyPr>
          <a:lstStyle/>
          <a:p>
            <a:r>
              <a:rPr lang="el-GR" altLang="en-US" sz="1900" b="1" dirty="0">
                <a:solidFill>
                  <a:schemeClr val="tx1">
                    <a:lumMod val="75000"/>
                    <a:lumOff val="25000"/>
                  </a:schemeClr>
                </a:solidFill>
              </a:rPr>
              <a:t>Στέλλα </a:t>
            </a:r>
            <a:r>
              <a:rPr lang="el-GR" altLang="en-US" sz="1900" b="1" dirty="0" err="1">
                <a:solidFill>
                  <a:schemeClr val="tx1">
                    <a:lumMod val="75000"/>
                    <a:lumOff val="25000"/>
                  </a:schemeClr>
                </a:solidFill>
              </a:rPr>
              <a:t>Λεωνίδου</a:t>
            </a:r>
            <a:endParaRPr lang="el-GR" altLang="en-US" sz="1900" b="1" dirty="0">
              <a:solidFill>
                <a:schemeClr val="tx1">
                  <a:lumMod val="75000"/>
                  <a:lumOff val="25000"/>
                </a:schemeClr>
              </a:solidFill>
            </a:endParaRPr>
          </a:p>
          <a:p>
            <a:r>
              <a:rPr lang="el-GR" altLang="en-US" dirty="0">
                <a:solidFill>
                  <a:schemeClr val="tx1">
                    <a:lumMod val="75000"/>
                    <a:lumOff val="25000"/>
                  </a:schemeClr>
                </a:solidFill>
              </a:rPr>
              <a:t>Συντονίστρια Βασικής Δράσης 2</a:t>
            </a:r>
            <a:endParaRPr lang="en-US" altLang="en-US" dirty="0">
              <a:solidFill>
                <a:schemeClr val="tx1">
                  <a:lumMod val="75000"/>
                  <a:lumOff val="25000"/>
                </a:schemeClr>
              </a:solidFill>
            </a:endParaRPr>
          </a:p>
        </p:txBody>
      </p:sp>
      <p:pic>
        <p:nvPicPr>
          <p:cNvPr id="10" name="Picture 2" descr="erasmusplus hashtag on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4" y="1851011"/>
            <a:ext cx="4618037" cy="25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0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780928"/>
            <a:ext cx="6632128" cy="304698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Μικρής Κλίμακας</a:t>
            </a:r>
          </a:p>
          <a:p>
            <a:pPr algn="ctr"/>
            <a:endParaRPr lang="el-GR" sz="2800" b="1" dirty="0">
              <a:solidFill>
                <a:srgbClr val="0070C0"/>
              </a:solidFill>
            </a:endParaRPr>
          </a:p>
          <a:p>
            <a:pPr algn="ctr"/>
            <a:r>
              <a:rPr lang="el-GR" sz="3400" b="1" dirty="0">
                <a:solidFill>
                  <a:srgbClr val="0070C0"/>
                </a:solidFill>
              </a:rPr>
              <a:t>ΒΑΣΙΚΕΣ ΠΛΗΡΟΦΟΡΙΕΣ ΓΙΑ ΤΗ ΔΡΑΣΗ</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9703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313" y="1916832"/>
            <a:ext cx="8768682" cy="6848029"/>
          </a:xfrm>
          <a:prstGeom prst="rect">
            <a:avLst/>
          </a:prstGeom>
          <a:noFill/>
        </p:spPr>
        <p:txBody>
          <a:bodyPr wrap="square" rtlCol="0">
            <a:spAutoFit/>
          </a:bodyPr>
          <a:lstStyle/>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Προσπαθήστε στη συγγραφή/ετοιμασία της αίτησης να εμπλέξετε επαρκώς όλους τους εταίρους</a:t>
            </a:r>
          </a:p>
          <a:p>
            <a:pPr algn="just"/>
            <a:endParaRPr lang="en-GB" sz="1600" dirty="0"/>
          </a:p>
          <a:p>
            <a:pPr marL="285750" indent="-285750" algn="just">
              <a:buFont typeface="Wingdings" panose="05000000000000000000" pitchFamily="2" charset="2"/>
              <a:buChar char="§"/>
            </a:pPr>
            <a:r>
              <a:rPr lang="el-GR" dirty="0"/>
              <a:t>Μην αιτείστε κονδύλι μεγαλύτερο από αυτό που μπορείτε να απορροφήσετε, λαμβάνοντας πάντοτε σοβαρά υπόψη τις δυνατότητες </a:t>
            </a:r>
            <a:r>
              <a:rPr lang="en-US" dirty="0"/>
              <a:t>(</a:t>
            </a:r>
            <a:r>
              <a:rPr lang="el-GR" dirty="0"/>
              <a:t>= </a:t>
            </a:r>
            <a:r>
              <a:rPr lang="en-US" dirty="0"/>
              <a:t>capacity) </a:t>
            </a:r>
            <a:r>
              <a:rPr lang="el-GR" dirty="0"/>
              <a:t>όλων των οργανισμών που εμπλέκονται στη Σύμπραξη. </a:t>
            </a:r>
            <a:endParaRPr lang="en-GB" dirty="0"/>
          </a:p>
          <a:p>
            <a:pPr algn="just"/>
            <a:endParaRPr lang="en-GB" sz="1600" dirty="0"/>
          </a:p>
          <a:p>
            <a:pPr marL="285750" indent="-285750">
              <a:buFont typeface="Wingdings" panose="05000000000000000000" pitchFamily="2" charset="2"/>
              <a:buChar char="§"/>
            </a:pPr>
            <a:r>
              <a:rPr lang="el-GR" dirty="0"/>
              <a:t>Μην προσπαθήσετε να υποβάλετε την αίτηση λίγο πριν από τη λήξη της </a:t>
            </a:r>
          </a:p>
          <a:p>
            <a:pPr marL="266700" indent="-266700">
              <a:buClr>
                <a:srgbClr val="01A6C7"/>
              </a:buClr>
            </a:pPr>
            <a:r>
              <a:rPr lang="el-GR" dirty="0"/>
              <a:t>      προθεσμίας, καθώς ενδέχεται να υπάρξουν τεχνικά προβλήματα και να μην  </a:t>
            </a:r>
          </a:p>
          <a:p>
            <a:pPr marL="266700" indent="-266700">
              <a:buClr>
                <a:srgbClr val="01A6C7"/>
              </a:buClr>
            </a:pPr>
            <a:r>
              <a:rPr lang="el-GR" dirty="0"/>
              <a:t>      καταφέρετε να την υποβάλετε εμπρόθεσμα (π.χ. προβλήματα σύνδεσης στο </a:t>
            </a:r>
          </a:p>
          <a:p>
            <a:pPr marL="266700" indent="-266700">
              <a:buClr>
                <a:srgbClr val="01A6C7"/>
              </a:buClr>
            </a:pPr>
            <a:r>
              <a:rPr lang="el-GR" dirty="0"/>
              <a:t>      διαδίκτυο)</a:t>
            </a:r>
            <a:endParaRPr lang="en-GB" dirty="0"/>
          </a:p>
          <a:p>
            <a:pPr marL="266700" indent="-266700" algn="just">
              <a:buClr>
                <a:srgbClr val="01A6C7"/>
              </a:buClr>
            </a:pPr>
            <a:endParaRPr lang="en-GB" sz="1600" dirty="0"/>
          </a:p>
          <a:p>
            <a:pPr>
              <a:buClr>
                <a:srgbClr val="01A6C7"/>
              </a:buClr>
            </a:pPr>
            <a:endParaRPr lang="el-GR" dirty="0"/>
          </a:p>
          <a:p>
            <a:pPr marL="285750" indent="-285750">
              <a:buClr>
                <a:srgbClr val="01A6C7"/>
              </a:buClr>
              <a:buFont typeface="Wingdings" panose="05000000000000000000" pitchFamily="2" charset="2"/>
              <a:buChar char="ü"/>
            </a:pPr>
            <a:endParaRPr lang="el-GR" sz="1300" dirty="0"/>
          </a:p>
          <a:p>
            <a:pPr marL="285750" indent="-285750">
              <a:buClr>
                <a:srgbClr val="01A6C7"/>
              </a:buClr>
              <a:buFont typeface="Wingdings" panose="05000000000000000000" pitchFamily="2" charset="2"/>
              <a:buChar char="ü"/>
            </a:pPr>
            <a:endParaRPr lang="el-GR"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pic>
        <p:nvPicPr>
          <p:cNvPr id="5" name="Picture 4">
            <a:extLst>
              <a:ext uri="{FF2B5EF4-FFF2-40B4-BE49-F238E27FC236}">
                <a16:creationId xmlns:a16="http://schemas.microsoft.com/office/drawing/2014/main" id="{576EDC77-2DE7-4F6B-BB80-4DE34675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73422"/>
            <a:ext cx="1450218" cy="1067888"/>
          </a:xfrm>
          <a:prstGeom prst="rect">
            <a:avLst/>
          </a:prstGeom>
        </p:spPr>
      </p:pic>
      <p:sp>
        <p:nvSpPr>
          <p:cNvPr id="6" name="Title 1"/>
          <p:cNvSpPr txBox="1">
            <a:spLocks/>
          </p:cNvSpPr>
          <p:nvPr/>
        </p:nvSpPr>
        <p:spPr>
          <a:xfrm>
            <a:off x="520206" y="13115"/>
            <a:ext cx="8064896" cy="895605"/>
          </a:xfrm>
          <a:prstGeom prst="rect">
            <a:avLst/>
          </a:prstGeom>
        </p:spPr>
        <p:txBody>
          <a:bodyPr vert="horz" lIns="91440" tIns="45720" rIns="91440" bIns="45720" rtlCol="0" anchor="ctr">
            <a:noAutofit/>
          </a:bodyPr>
          <a:lstStyle/>
          <a:p>
            <a:pPr algn="ctr"/>
            <a:r>
              <a:rPr lang="el-GR" sz="2800" b="1" dirty="0">
                <a:solidFill>
                  <a:srgbClr val="0070C0"/>
                </a:solidFill>
                <a:latin typeface="Century Gothic" panose="020B0502020202020204" pitchFamily="34" charset="0"/>
              </a:rPr>
              <a:t>Αξιολόγηση Σχεδίων</a:t>
            </a:r>
            <a:endParaRPr lang="en-US" sz="2800" b="1" dirty="0">
              <a:solidFill>
                <a:srgbClr val="0070C0"/>
              </a:solidFill>
              <a:latin typeface="Century Gothic" panose="020B0502020202020204" pitchFamily="34" charset="0"/>
            </a:endParaRPr>
          </a:p>
          <a:p>
            <a:pPr algn="ctr"/>
            <a:r>
              <a:rPr lang="el-GR" sz="2600" b="1" dirty="0">
                <a:solidFill>
                  <a:srgbClr val="0070C0"/>
                </a:solidFill>
                <a:latin typeface="Century Gothic" panose="020B0502020202020204" pitchFamily="34" charset="0"/>
              </a:rPr>
              <a:t>Χρήσιμες Συμβουλές</a:t>
            </a:r>
            <a:r>
              <a:rPr lang="en-GB" sz="2600" b="1" dirty="0">
                <a:solidFill>
                  <a:srgbClr val="0070C0"/>
                </a:solidFill>
                <a:latin typeface="Century Gothic" panose="020B0502020202020204" pitchFamily="34" charset="0"/>
              </a:rPr>
              <a:t> (</a:t>
            </a:r>
            <a:r>
              <a:rPr lang="el-GR" sz="2600" b="1" dirty="0">
                <a:solidFill>
                  <a:srgbClr val="0070C0"/>
                </a:solidFill>
                <a:latin typeface="Century Gothic" panose="020B0502020202020204" pitchFamily="34" charset="0"/>
              </a:rPr>
              <a:t>2</a:t>
            </a:r>
            <a:r>
              <a:rPr lang="en-GB" sz="2600" b="1" dirty="0">
                <a:solidFill>
                  <a:srgbClr val="0070C0"/>
                </a:solidFill>
                <a:latin typeface="Century Gothic" panose="020B0502020202020204" pitchFamily="34" charset="0"/>
              </a:rPr>
              <a:t>/2)</a:t>
            </a:r>
            <a:endParaRPr lang="el-GR" sz="2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742708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0629"/>
            <a:ext cx="8424936" cy="892552"/>
          </a:xfrm>
          <a:prstGeom prst="rect">
            <a:avLst/>
          </a:prstGeom>
        </p:spPr>
        <p:txBody>
          <a:bodyPr wrap="square">
            <a:spAutoFit/>
          </a:bodyPr>
          <a:lstStyle/>
          <a:p>
            <a:pPr algn="ctr"/>
            <a:endParaRPr lang="en-US" sz="2600" b="1" dirty="0">
              <a:solidFill>
                <a:srgbClr val="0070C0"/>
              </a:solidFill>
              <a:latin typeface="Century Gothic" panose="020B0502020202020204" pitchFamily="34" charset="0"/>
              <a:ea typeface="+mj-ea"/>
              <a:cs typeface="+mj-cs"/>
            </a:endParaRPr>
          </a:p>
          <a:p>
            <a:pPr algn="ctr"/>
            <a:r>
              <a:rPr lang="el-GR" sz="2600" b="1" dirty="0">
                <a:solidFill>
                  <a:srgbClr val="0070C0"/>
                </a:solidFill>
                <a:latin typeface="Century Gothic" panose="020B0502020202020204" pitchFamily="34" charset="0"/>
                <a:ea typeface="+mj-ea"/>
                <a:cs typeface="+mj-cs"/>
              </a:rPr>
              <a:t>Περαιτέρω καθοδήγηση και πληροφόρηση</a:t>
            </a:r>
          </a:p>
        </p:txBody>
      </p:sp>
      <p:sp>
        <p:nvSpPr>
          <p:cNvPr id="3" name="Rectangle 2">
            <a:extLst>
              <a:ext uri="{FF2B5EF4-FFF2-40B4-BE49-F238E27FC236}">
                <a16:creationId xmlns:a16="http://schemas.microsoft.com/office/drawing/2014/main" id="{1CB4F952-FC45-4C6B-904D-32B8B900C0DC}"/>
              </a:ext>
            </a:extLst>
          </p:cNvPr>
          <p:cNvSpPr/>
          <p:nvPr/>
        </p:nvSpPr>
        <p:spPr>
          <a:xfrm>
            <a:off x="251520" y="1340768"/>
            <a:ext cx="8977863" cy="3893374"/>
          </a:xfrm>
          <a:prstGeom prst="rect">
            <a:avLst/>
          </a:prstGeom>
        </p:spPr>
        <p:txBody>
          <a:bodyPr wrap="square">
            <a:spAutoFit/>
          </a:bodyPr>
          <a:lstStyle/>
          <a:p>
            <a:pPr marL="342900" indent="-342900">
              <a:buFont typeface="Wingdings" panose="05000000000000000000" pitchFamily="2" charset="2"/>
              <a:buChar char="q"/>
              <a:tabLst>
                <a:tab pos="361950" algn="l"/>
              </a:tabLst>
            </a:pPr>
            <a:r>
              <a:rPr lang="el-GR" sz="2200" b="1" dirty="0"/>
              <a:t>Για περισσότερες πληροφορίες</a:t>
            </a:r>
            <a:r>
              <a:rPr lang="en-US" sz="2200" b="1" dirty="0"/>
              <a:t>, </a:t>
            </a:r>
            <a:r>
              <a:rPr lang="el-GR" sz="2200" b="1" dirty="0"/>
              <a:t>συμβουλευτείτε: </a:t>
            </a:r>
            <a:endParaRPr lang="en-GB" sz="2200" b="1" dirty="0"/>
          </a:p>
          <a:p>
            <a:pPr marL="342900" indent="-342900">
              <a:buFont typeface="Wingdings" panose="05000000000000000000" pitchFamily="2" charset="2"/>
              <a:buChar char="§"/>
              <a:tabLst>
                <a:tab pos="361950" algn="l"/>
              </a:tabLst>
            </a:pPr>
            <a:endParaRPr lang="el-GR" sz="2200" b="1" dirty="0"/>
          </a:p>
          <a:p>
            <a:pPr marL="342900" indent="-342900">
              <a:buFont typeface="Wingdings" panose="05000000000000000000" pitchFamily="2" charset="2"/>
              <a:buChar char="§"/>
              <a:tabLst>
                <a:tab pos="361950" algn="l"/>
              </a:tabLst>
            </a:pPr>
            <a:r>
              <a:rPr lang="el-GR" sz="2000" b="1" dirty="0"/>
              <a:t>Τον </a:t>
            </a:r>
            <a:r>
              <a:rPr lang="el-GR" sz="2000" b="1" dirty="0">
                <a:hlinkClick r:id="rId2"/>
              </a:rPr>
              <a:t>Οδηγό του Προγράμματος </a:t>
            </a:r>
            <a:endParaRPr lang="el-GR" sz="2000" b="1" dirty="0"/>
          </a:p>
          <a:p>
            <a:pPr>
              <a:tabLst>
                <a:tab pos="361950" algn="l"/>
              </a:tabLst>
            </a:pPr>
            <a:endParaRPr lang="el-GR" sz="2000" dirty="0"/>
          </a:p>
          <a:p>
            <a:pPr marL="342900" indent="-342900">
              <a:buFont typeface="Wingdings" panose="05000000000000000000" pitchFamily="2" charset="2"/>
              <a:buChar char="ü"/>
            </a:pPr>
            <a:r>
              <a:rPr lang="el-GR" u="sng" dirty="0"/>
              <a:t>Πληροφορίες για τις Στρατηγικές Συμπράξεις για Συνεργασία γενικά </a:t>
            </a:r>
            <a:r>
              <a:rPr lang="el-GR" dirty="0"/>
              <a:t>: σελίδες </a:t>
            </a:r>
            <a:r>
              <a:rPr lang="en-GB" dirty="0"/>
              <a:t>167</a:t>
            </a:r>
            <a:r>
              <a:rPr lang="el-GR" dirty="0"/>
              <a:t> – 1</a:t>
            </a:r>
            <a:r>
              <a:rPr lang="en-GB" dirty="0"/>
              <a:t>9</a:t>
            </a:r>
            <a:r>
              <a:rPr lang="el-GR" dirty="0"/>
              <a:t>8</a:t>
            </a:r>
          </a:p>
          <a:p>
            <a:pPr>
              <a:buClr>
                <a:srgbClr val="01A6C7"/>
              </a:buClr>
            </a:pPr>
            <a:endParaRPr lang="el-GR" dirty="0"/>
          </a:p>
          <a:p>
            <a:pPr marL="342900" indent="-342900">
              <a:buFont typeface="Wingdings" panose="05000000000000000000" pitchFamily="2" charset="2"/>
              <a:buChar char="ü"/>
            </a:pPr>
            <a:r>
              <a:rPr lang="el-GR" u="sng" dirty="0"/>
              <a:t>Πληροφορίες για αιτούντες</a:t>
            </a:r>
            <a:r>
              <a:rPr lang="el-GR" dirty="0"/>
              <a:t>:</a:t>
            </a:r>
            <a:r>
              <a:rPr lang="el-GR" dirty="0">
                <a:sym typeface="Wingdings" panose="05000000000000000000" pitchFamily="2" charset="2"/>
              </a:rPr>
              <a:t> Σελίδες 292-313</a:t>
            </a:r>
          </a:p>
          <a:p>
            <a:endParaRPr lang="el-GR" dirty="0">
              <a:sym typeface="Wingdings" panose="05000000000000000000" pitchFamily="2" charset="2"/>
            </a:endParaRPr>
          </a:p>
          <a:p>
            <a:endParaRPr lang="el-GR" sz="1500" dirty="0">
              <a:sym typeface="Wingdings" panose="05000000000000000000" pitchFamily="2" charset="2"/>
            </a:endParaRPr>
          </a:p>
          <a:p>
            <a:endParaRPr lang="en-GB" sz="2000" dirty="0">
              <a:sym typeface="Wingdings" panose="05000000000000000000" pitchFamily="2" charset="2"/>
            </a:endParaRPr>
          </a:p>
          <a:p>
            <a:pPr marL="342900" indent="-342900">
              <a:buFont typeface="Wingdings" panose="05000000000000000000" pitchFamily="2" charset="2"/>
              <a:buChar char="§"/>
            </a:pPr>
            <a:r>
              <a:rPr lang="el-GR" sz="2000" dirty="0">
                <a:sym typeface="Wingdings" panose="05000000000000000000" pitchFamily="2" charset="2"/>
              </a:rPr>
              <a:t>Την Πλατφόρμα </a:t>
            </a:r>
            <a:r>
              <a:rPr lang="en-GB" sz="2000" b="1" dirty="0">
                <a:hlinkClick r:id="rId3"/>
              </a:rPr>
              <a:t>Erasmus+ and European Solidarity Corps platform</a:t>
            </a:r>
            <a:endParaRPr lang="el-GR" sz="2000" dirty="0">
              <a:hlinkClick r:id="rId4"/>
            </a:endParaRPr>
          </a:p>
          <a:p>
            <a:pPr marL="285750" indent="-285750">
              <a:buClr>
                <a:srgbClr val="01A6C7"/>
              </a:buClr>
              <a:buFontTx/>
              <a:buChar char="-"/>
            </a:pPr>
            <a:endParaRPr lang="el-GR" dirty="0"/>
          </a:p>
          <a:p>
            <a:pPr marL="285750" indent="-285750" algn="just">
              <a:buFont typeface="Wingdings" panose="05000000000000000000" pitchFamily="2" charset="2"/>
              <a:buChar char="ü"/>
              <a:tabLst>
                <a:tab pos="266700" algn="l"/>
              </a:tabLst>
            </a:pPr>
            <a:r>
              <a:rPr lang="en-GB" dirty="0"/>
              <a:t>Support  </a:t>
            </a:r>
            <a:r>
              <a:rPr lang="el-GR" dirty="0">
                <a:sym typeface="Wingdings" panose="05000000000000000000" pitchFamily="2" charset="2"/>
              </a:rPr>
              <a:t></a:t>
            </a:r>
            <a:r>
              <a:rPr lang="el-GR" dirty="0"/>
              <a:t> </a:t>
            </a:r>
            <a:r>
              <a:rPr lang="en-GB" dirty="0"/>
              <a:t>Applicant and Beneficiary Guides</a:t>
            </a:r>
            <a:endParaRPr lang="en-US" dirty="0"/>
          </a:p>
        </p:txBody>
      </p:sp>
    </p:spTree>
    <p:extLst>
      <p:ext uri="{BB962C8B-B14F-4D97-AF65-F5344CB8AC3E}">
        <p14:creationId xmlns:p14="http://schemas.microsoft.com/office/powerpoint/2010/main" val="22668757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632848" cy="492443"/>
          </a:xfrm>
          <a:prstGeom prst="rect">
            <a:avLst/>
          </a:prstGeom>
        </p:spPr>
        <p:txBody>
          <a:bodyPr wrap="square">
            <a:spAutoFit/>
          </a:bodyPr>
          <a:lstStyle/>
          <a:p>
            <a:pPr algn="ctr"/>
            <a:r>
              <a:rPr lang="el-GR" sz="2600" b="1" dirty="0">
                <a:solidFill>
                  <a:srgbClr val="0070C0"/>
                </a:solidFill>
                <a:latin typeface="Century Gothic" panose="020B0502020202020204" pitchFamily="34" charset="0"/>
                <a:ea typeface="+mj-ea"/>
                <a:cs typeface="+mj-cs"/>
              </a:rPr>
              <a:t>Στοιχεία Επικοινωνίας Λειτουργών ΙΔΕΠ</a:t>
            </a:r>
          </a:p>
        </p:txBody>
      </p:sp>
      <p:sp>
        <p:nvSpPr>
          <p:cNvPr id="3" name="TextBox 2"/>
          <p:cNvSpPr txBox="1"/>
          <p:nvPr/>
        </p:nvSpPr>
        <p:spPr>
          <a:xfrm>
            <a:off x="827584" y="1772816"/>
            <a:ext cx="7632848" cy="3600986"/>
          </a:xfrm>
          <a:prstGeom prst="rect">
            <a:avLst/>
          </a:prstGeom>
          <a:noFill/>
        </p:spPr>
        <p:txBody>
          <a:bodyPr wrap="square" rtlCol="0">
            <a:spAutoFit/>
          </a:bodyPr>
          <a:lstStyle/>
          <a:p>
            <a:pPr marL="285750" indent="-285750">
              <a:buFont typeface="Wingdings" panose="05000000000000000000" pitchFamily="2" charset="2"/>
              <a:buChar char="q"/>
            </a:pPr>
            <a:r>
              <a:rPr lang="el-GR" sz="2200" u="sng" dirty="0"/>
              <a:t>Λειτουργός Δράσης</a:t>
            </a:r>
            <a:r>
              <a:rPr lang="el-GR" sz="2200" dirty="0"/>
              <a:t>:</a:t>
            </a:r>
          </a:p>
          <a:p>
            <a:r>
              <a:rPr lang="el-GR" sz="2000" dirty="0"/>
              <a:t>Σοφία Αρναούτη</a:t>
            </a:r>
          </a:p>
          <a:p>
            <a:r>
              <a:rPr lang="el-GR" dirty="0"/>
              <a:t>22448898</a:t>
            </a:r>
          </a:p>
          <a:p>
            <a:r>
              <a:rPr lang="en-US" dirty="0">
                <a:hlinkClick r:id="rId2"/>
              </a:rPr>
              <a:t>sarnaouti@idep.org.cy</a:t>
            </a:r>
            <a:endParaRPr lang="en-US" dirty="0"/>
          </a:p>
          <a:p>
            <a:endParaRPr lang="en-US" dirty="0"/>
          </a:p>
          <a:p>
            <a:endParaRPr lang="en-US" dirty="0"/>
          </a:p>
          <a:p>
            <a:endParaRPr lang="en-US" dirty="0"/>
          </a:p>
          <a:p>
            <a:pPr marL="285750" indent="-285750">
              <a:buFont typeface="Wingdings" panose="05000000000000000000" pitchFamily="2" charset="2"/>
              <a:buChar char="q"/>
            </a:pPr>
            <a:r>
              <a:rPr lang="el-GR" sz="2200" u="sng" dirty="0"/>
              <a:t>Συντονίστρια Δράσης</a:t>
            </a:r>
            <a:r>
              <a:rPr lang="en-US" sz="2200" dirty="0"/>
              <a:t>:</a:t>
            </a:r>
            <a:endParaRPr lang="el-GR" sz="2200" u="sng" dirty="0"/>
          </a:p>
          <a:p>
            <a:r>
              <a:rPr lang="el-GR" sz="2000" dirty="0"/>
              <a:t>Στέλλα </a:t>
            </a:r>
            <a:r>
              <a:rPr lang="el-GR" sz="2000" dirty="0" err="1"/>
              <a:t>Λεωνίδου</a:t>
            </a:r>
            <a:endParaRPr lang="el-GR" sz="2000" dirty="0"/>
          </a:p>
          <a:p>
            <a:r>
              <a:rPr lang="el-GR" dirty="0"/>
              <a:t>22448894</a:t>
            </a:r>
          </a:p>
          <a:p>
            <a:r>
              <a:rPr lang="en-US" dirty="0">
                <a:hlinkClick r:id="rId3"/>
              </a:rPr>
              <a:t>sleonidou@idep.org.cy</a:t>
            </a:r>
            <a:endParaRPr lang="en-US" dirty="0"/>
          </a:p>
          <a:p>
            <a:endParaRPr lang="en-US" dirty="0"/>
          </a:p>
        </p:txBody>
      </p:sp>
      <p:pic>
        <p:nvPicPr>
          <p:cNvPr id="2052" name="Picture 4" descr="Contact Us - Swansea Un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91236" flipH="1" flipV="1">
            <a:off x="4982185" y="2381052"/>
            <a:ext cx="2647180" cy="152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132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81839" y="4613764"/>
            <a:ext cx="2051276" cy="518751"/>
          </a:xfrm>
          <a:prstGeom prst="rect">
            <a:avLst/>
          </a:prstGeom>
        </p:spPr>
        <p:txBody>
          <a:bodyPr vert="horz" lIns="91440" tIns="45720" rIns="91440" bIns="45720" rtlCol="0" anchor="ctr">
            <a:noAutofit/>
          </a:bodyPr>
          <a:lstStyle/>
          <a:p>
            <a:pPr algn="ctr">
              <a:spcBef>
                <a:spcPct val="0"/>
              </a:spcBef>
              <a:defRPr/>
            </a:pPr>
            <a:r>
              <a:rPr lang="en-US" sz="36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3" name="Content Placeholder 2"/>
          <p:cNvSpPr txBox="1">
            <a:spLocks/>
          </p:cNvSpPr>
          <p:nvPr/>
        </p:nvSpPr>
        <p:spPr>
          <a:xfrm>
            <a:off x="113549" y="276862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68835" y="184482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5"/>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80162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155575" y="646852"/>
            <a:ext cx="8677404" cy="4409254"/>
          </a:xfrm>
          <a:prstGeom prst="rect">
            <a:avLst/>
          </a:prstGeom>
        </p:spPr>
        <p:txBody>
          <a:bodyPr/>
          <a:lstStyle/>
          <a:p>
            <a:pPr algn="just">
              <a:spcBef>
                <a:spcPct val="20000"/>
              </a:spcBef>
              <a:defRPr/>
            </a:pPr>
            <a:r>
              <a:rPr lang="en-US" sz="2400" b="1" i="1" dirty="0">
                <a:solidFill>
                  <a:schemeClr val="tx1">
                    <a:lumMod val="75000"/>
                    <a:lumOff val="25000"/>
                  </a:schemeClr>
                </a:solidFill>
              </a:rPr>
              <a:t>			</a:t>
            </a: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521660" y="5085184"/>
            <a:ext cx="6714636" cy="369332"/>
          </a:xfrm>
          <a:prstGeom prst="rect">
            <a:avLst/>
          </a:prstGeom>
          <a:noFill/>
        </p:spPr>
        <p:txBody>
          <a:bodyPr wrap="square" rtlCol="0">
            <a:spAutoFit/>
          </a:bodyPr>
          <a:lstStyle/>
          <a:p>
            <a:r>
              <a:rPr lang="en-US" dirty="0"/>
              <a:t> </a:t>
            </a:r>
          </a:p>
        </p:txBody>
      </p:sp>
      <p:pic>
        <p:nvPicPr>
          <p:cNvPr id="3078" name="Picture 6" descr="Οικοδομώντας την αυτοεκτίμηση του παιδιού - ppt κατέβασμ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303" y="1111012"/>
            <a:ext cx="5199947" cy="389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1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4620" y="0"/>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0070C0"/>
                </a:solidFill>
                <a:latin typeface="Century Gothic" panose="020B0502020202020204" pitchFamily="34" charset="0"/>
              </a:rPr>
              <a:t>Τι είναι οι Συμπράξεις για Συνεργασία;</a:t>
            </a:r>
            <a:r>
              <a:rPr lang="el-GR" sz="3200" b="1" dirty="0">
                <a:solidFill>
                  <a:srgbClr val="01A6C7"/>
                </a:solidFill>
                <a:latin typeface="Century Gothic" panose="020B0502020202020204" pitchFamily="34" charset="0"/>
                <a:ea typeface="+mj-ea"/>
                <a:cs typeface="+mj-cs"/>
              </a:rPr>
              <a:t> </a:t>
            </a:r>
            <a:endParaRPr lang="en-GB" sz="3200" b="1" dirty="0">
              <a:solidFill>
                <a:schemeClr val="bg1">
                  <a:lumMod val="50000"/>
                </a:schemeClr>
              </a:solidFill>
              <a:latin typeface="Century Gothic" panose="020B0502020202020204" pitchFamily="34" charset="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8" name="Content Placeholder 2"/>
          <p:cNvSpPr txBox="1">
            <a:spLocks/>
          </p:cNvSpPr>
          <p:nvPr/>
        </p:nvSpPr>
        <p:spPr>
          <a:xfrm>
            <a:off x="208612" y="1313684"/>
            <a:ext cx="8763000" cy="48406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Σχέδια συνεργασίας μεταξύ διαφόρων οργανισμών, που αποσκοπούν στην</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a:t>
            </a:r>
            <a:r>
              <a:rPr kumimoji="0" lang="el-GR" sz="2000" b="0" i="0" u="none" strike="noStrike" kern="1200" cap="none" spc="0" normalizeH="0" baseline="0" noProof="0" dirty="0" err="1">
                <a:ln>
                  <a:noFill/>
                </a:ln>
                <a:solidFill>
                  <a:sysClr val="windowText" lastClr="000000"/>
                </a:solidFill>
                <a:effectLst/>
                <a:uLnTx/>
                <a:uFillTx/>
                <a:latin typeface="Calibri"/>
                <a:ea typeface="+mn-ea"/>
                <a:cs typeface="+mn-cs"/>
              </a:rPr>
              <a:t>πόκτηση</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 εμπειριών σε ό,τι αφορά τη διεθνή-διακρατική συνεργασία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Times New Roman"/>
              </a:rPr>
              <a:t>&gt;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sym typeface="Wingdings" panose="05000000000000000000" pitchFamily="2" charset="2"/>
              </a:rPr>
              <a:t>Διεθνοποίηση των δραστηριοτήτων των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Ανάπτυξη και ενίσχυση δικτύων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Ενίσχυση των ικανοτήτων των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Ανταλλαγή πρακτικών, μεθόδων, ιδεών και εμπειριών σε ευρωπαϊκό επίπεδο</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Ανάπτυξη και μεταφορά καινοτομίας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Εφαρμογή κοινών δράσεων-πρωτοβουλιών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Παραγωγή ποιοτικών αποτελεσμάτων &gt; Επίτευξη ευρωπαϊκών </a:t>
            </a:r>
          </a:p>
          <a:p>
            <a:pPr marL="0" marR="0" lvl="0" indent="0" algn="l" defTabSz="914400" rtl="0" eaLnBrk="1" fontAlgn="auto" latinLnBrk="0" hangingPunct="1">
              <a:lnSpc>
                <a:spcPct val="100000"/>
              </a:lnSpc>
              <a:spcBef>
                <a:spcPct val="20000"/>
              </a:spcBef>
              <a:spcAft>
                <a:spcPts val="0"/>
              </a:spcAft>
              <a:buClrTx/>
              <a:buSzTx/>
              <a:buNone/>
              <a:tabLst/>
              <a:defRPr/>
            </a:pPr>
            <a:r>
              <a:rPr lang="el-GR" sz="2000" dirty="0">
                <a:solidFill>
                  <a:sysClr val="windowText" lastClr="000000"/>
                </a:solidFill>
                <a:latin typeface="Calibri"/>
              </a:rPr>
              <a:t>      </a:t>
            </a:r>
            <a:r>
              <a:rPr kumimoji="0" lang="el-GR" sz="2000" b="0" i="0" u="none" strike="noStrike" kern="1200" cap="none" spc="0" normalizeH="0" baseline="0" noProof="0" dirty="0">
                <a:ln>
                  <a:noFill/>
                </a:ln>
                <a:solidFill>
                  <a:sysClr val="windowText" lastClr="000000"/>
                </a:solidFill>
                <a:effectLst/>
                <a:uLnTx/>
                <a:uFillTx/>
                <a:latin typeface="Calibri"/>
                <a:ea typeface="+mn-ea"/>
                <a:cs typeface="+mn-cs"/>
              </a:rPr>
              <a:t>προτεραιοτήτων</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8674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0070C0"/>
                </a:solidFill>
                <a:latin typeface="Century Gothic" panose="020B0502020202020204" pitchFamily="34" charset="0"/>
              </a:rPr>
              <a:t>Μορφές Συμπράξεων για Συνεργασία</a:t>
            </a:r>
            <a:endParaRPr lang="en-GB" sz="3200" b="1" dirty="0">
              <a:solidFill>
                <a:srgbClr val="0070C0"/>
              </a:solidFill>
              <a:latin typeface="Century Gothic" panose="020B0502020202020204" pitchFamily="34" charset="0"/>
            </a:endParaRPr>
          </a:p>
        </p:txBody>
      </p:sp>
      <p:sp>
        <p:nvSpPr>
          <p:cNvPr id="3" name="Content Placeholder 2"/>
          <p:cNvSpPr txBox="1">
            <a:spLocks/>
          </p:cNvSpPr>
          <p:nvPr/>
        </p:nvSpPr>
        <p:spPr>
          <a:xfrm>
            <a:off x="190500" y="1556792"/>
            <a:ext cx="8763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Υπάρχουν δύο ξεχωριστές</a:t>
            </a:r>
            <a:r>
              <a:rPr kumimoji="0" lang="el-GR" sz="2200" b="1" i="0" u="none" strike="noStrike" kern="1200" cap="none" spc="0" normalizeH="0" noProof="0" dirty="0">
                <a:ln>
                  <a:noFill/>
                </a:ln>
                <a:solidFill>
                  <a:sysClr val="windowText" lastClr="000000"/>
                </a:solidFill>
                <a:effectLst/>
                <a:uLnTx/>
                <a:uFillTx/>
                <a:latin typeface="Calibri"/>
                <a:ea typeface="+mn-ea"/>
                <a:cs typeface="+mn-cs"/>
              </a:rPr>
              <a:t> μορφές </a:t>
            </a: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Συμπράξεων για Συνεργασία, που είναι οι ακόλουθες</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Συμπράξεις</a:t>
            </a:r>
            <a:r>
              <a:rPr kumimoji="0" lang="en-GB" sz="2000" b="0" i="0" u="sng" strike="noStrike" kern="1200" cap="none" spc="0" normalizeH="0" baseline="0" noProof="0" dirty="0">
                <a:ln>
                  <a:noFill/>
                </a:ln>
                <a:solidFill>
                  <a:sysClr val="windowText" lastClr="000000"/>
                </a:solidFill>
                <a:effectLst/>
                <a:uLnTx/>
                <a:uFillTx/>
                <a:latin typeface="Calibri"/>
                <a:ea typeface="+mn-ea"/>
                <a:cs typeface="+mn-cs"/>
              </a:rPr>
              <a:t> </a:t>
            </a: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Συνεργασίας </a:t>
            </a:r>
            <a:r>
              <a:rPr kumimoji="0" lang="en-US" sz="2000" b="0" i="0" u="sng" strike="noStrike" kern="1200" cap="none" spc="0" normalizeH="0" baseline="0" noProof="0" dirty="0">
                <a:ln>
                  <a:noFill/>
                </a:ln>
                <a:solidFill>
                  <a:sysClr val="windowText" lastClr="000000"/>
                </a:solidFill>
                <a:effectLst/>
                <a:uLnTx/>
                <a:uFillTx/>
                <a:latin typeface="Calibri"/>
                <a:ea typeface="+mn-ea"/>
                <a:cs typeface="+mn-cs"/>
              </a:rPr>
              <a:t>(Cooperation Partnerships</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sng" strike="noStrike" kern="1200" cap="none" spc="0" normalizeH="0" baseline="0" noProof="0" dirty="0">
                <a:ln>
                  <a:noFill/>
                </a:ln>
                <a:solidFill>
                  <a:sysClr val="windowText" lastClr="000000"/>
                </a:solidFill>
                <a:effectLst/>
                <a:uLnTx/>
                <a:uFillTx/>
                <a:latin typeface="Calibri"/>
                <a:ea typeface="+mn-ea"/>
                <a:cs typeface="+mn-cs"/>
              </a:rPr>
              <a:t>Συμπράξεις μικρής κλίμακας</a:t>
            </a:r>
            <a:r>
              <a:rPr kumimoji="0" lang="en-US" sz="2000" b="0" i="0" u="sng" strike="noStrike" kern="1200" cap="none" spc="0" normalizeH="0" baseline="0" noProof="0" dirty="0">
                <a:ln>
                  <a:noFill/>
                </a:ln>
                <a:solidFill>
                  <a:sysClr val="windowText" lastClr="000000"/>
                </a:solidFill>
                <a:effectLst/>
                <a:uLnTx/>
                <a:uFillTx/>
                <a:latin typeface="Calibri"/>
                <a:ea typeface="+mn-ea"/>
                <a:cs typeface="+mn-cs"/>
              </a:rPr>
              <a:t> (Small – Scale Partnerships</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t>
            </a: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dirty="0">
              <a:solidFill>
                <a:sysClr val="windowText" lastClr="000000"/>
              </a:solidFill>
              <a:latin typeface="Century Gothic" panose="020B0502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  </a:t>
            </a: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Η κάθε κοινοπραξία επιλέγει τον πιο κατάλληλο για την ίδια τύπο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Σύμπραξης, αναλόγως του προφίλ και της δομής των συμμετεχόντων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σ’ αυτήν οργανισμών αλλά και των στόχων του Σχεδίου που προτίθεται να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υλοποιήσει</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4496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65411"/>
            <a:ext cx="8229600" cy="1143000"/>
          </a:xfrm>
          <a:prstGeom prst="rect">
            <a:avLst/>
          </a:prstGeom>
        </p:spPr>
        <p:txBody>
          <a:bodyPr>
            <a:normAutofit fontScale="925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a:solidFill>
                  <a:srgbClr val="0070C0"/>
                </a:solidFill>
                <a:latin typeface="Century Gothic" panose="020B0502020202020204" pitchFamily="34" charset="0"/>
              </a:rPr>
              <a:t>Πώς οι Συμπράξεις Μικρής Κλίμακας συμβάλλουν στην επίτευξη των ευρωπαϊκών προτεραιοτήτων;</a:t>
            </a:r>
            <a:endParaRPr lang="en-GB" sz="2700" dirty="0">
              <a:solidFill>
                <a:srgbClr val="0070C0"/>
              </a:solidFill>
              <a:latin typeface="Century Gothic" panose="020B0502020202020204" pitchFamily="34" charset="0"/>
            </a:endParaRPr>
          </a:p>
        </p:txBody>
      </p:sp>
      <p:sp>
        <p:nvSpPr>
          <p:cNvPr id="3" name="TextBox 2"/>
          <p:cNvSpPr txBox="1"/>
          <p:nvPr/>
        </p:nvSpPr>
        <p:spPr>
          <a:xfrm>
            <a:off x="107504" y="1196752"/>
            <a:ext cx="9135616" cy="618630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2200" b="1" i="0" u="none" strike="noStrike" kern="0" cap="none" spc="0" normalizeH="0" baseline="0" noProof="0" dirty="0">
                <a:ln>
                  <a:noFill/>
                </a:ln>
                <a:solidFill>
                  <a:prstClr val="black"/>
                </a:solidFill>
                <a:effectLst/>
                <a:uLnTx/>
                <a:uFillTx/>
              </a:rPr>
              <a:t>Κάθε Σχέδιο πρέπει να απευθύνεται (μέσα από τους στόχους, τις δραστηριότητες και τα αποτελέσματά του) σε τουλάχιστον:</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000" b="1"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prstClr val="black"/>
                </a:solidFill>
                <a:effectLst/>
                <a:uLnTx/>
                <a:uFillTx/>
              </a:rPr>
              <a:t>Μία </a:t>
            </a:r>
            <a:r>
              <a:rPr kumimoji="0" lang="el-GR" sz="2000" b="0" i="0" u="sng" strike="noStrike" kern="0" cap="none" spc="0" normalizeH="0" baseline="0" noProof="0" dirty="0">
                <a:ln>
                  <a:noFill/>
                </a:ln>
                <a:solidFill>
                  <a:prstClr val="black"/>
                </a:solidFill>
                <a:effectLst/>
                <a:uLnTx/>
                <a:uFillTx/>
              </a:rPr>
              <a:t>οριζόντια</a:t>
            </a:r>
            <a:r>
              <a:rPr kumimoji="0" lang="el-GR" sz="2000" b="0" i="0" u="none" strike="noStrike" kern="0" cap="none" spc="0" normalizeH="0" baseline="0" noProof="0" dirty="0">
                <a:ln>
                  <a:noFill/>
                </a:ln>
                <a:solidFill>
                  <a:prstClr val="black"/>
                </a:solidFill>
                <a:effectLst/>
                <a:uLnTx/>
                <a:uFillTx/>
              </a:rPr>
              <a:t> ευρωπαϊκή προτεραιότητα:</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0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rPr>
              <a:t>Ένταξη και Πολυμορφία</a:t>
            </a:r>
            <a:r>
              <a:rPr kumimoji="0" lang="el-GR" sz="1800" b="0" i="0" u="none" strike="noStrike" kern="0" cap="none" spc="0" normalizeH="0" noProof="0" dirty="0">
                <a:ln>
                  <a:noFill/>
                </a:ln>
                <a:solidFill>
                  <a:prstClr val="black"/>
                </a:solidFill>
                <a:effectLst/>
                <a:uLnTx/>
                <a:uFillTx/>
              </a:rPr>
              <a:t> στους τομείς της Εκπαίδευσης, της Κατάρτισης, της Νεολαίας και του Αθλητισμού</a:t>
            </a:r>
            <a:endParaRPr kumimoji="0" lang="el-GR" sz="18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rPr>
              <a:t>Περιβάλλον και Καταπολέμηση της Κλιματικής Αλλαγής</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rPr>
              <a:t>Ψηφιακός</a:t>
            </a:r>
            <a:r>
              <a:rPr kumimoji="0" lang="el-GR" sz="1800" b="0" i="0" u="none" strike="noStrike" kern="0" cap="none" spc="0" normalizeH="0" noProof="0" dirty="0">
                <a:ln>
                  <a:noFill/>
                </a:ln>
                <a:solidFill>
                  <a:prstClr val="black"/>
                </a:solidFill>
                <a:effectLst/>
                <a:uLnTx/>
                <a:uFillTx/>
              </a:rPr>
              <a:t> μετασχηματισμός</a:t>
            </a:r>
            <a:r>
              <a:rPr kumimoji="0" lang="el-GR" sz="1800" b="0" i="0" u="none" strike="noStrike" kern="0" cap="none" spc="0" normalizeH="0" baseline="0" noProof="0" dirty="0">
                <a:ln>
                  <a:noFill/>
                </a:ln>
                <a:solidFill>
                  <a:prstClr val="black"/>
                </a:solidFill>
                <a:effectLst/>
                <a:uLnTx/>
                <a:uFillTx/>
              </a:rPr>
              <a:t>, μέσω της ανάπτυξης ψηφιακής ετοιμότητας</a:t>
            </a:r>
            <a:r>
              <a:rPr lang="el-GR" kern="0" dirty="0">
                <a:solidFill>
                  <a:prstClr val="black"/>
                </a:solidFill>
              </a:rPr>
              <a:t>/ικανότητας</a:t>
            </a:r>
            <a:endParaRPr kumimoji="0" lang="el-GR" sz="18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rPr>
              <a:t>Κοινές αξίες, συμμετοχή στα κοινά</a:t>
            </a:r>
            <a:endParaRPr lang="el-GR" sz="20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2000" kern="0" dirty="0">
                <a:solidFill>
                  <a:prstClr val="black"/>
                </a:solidFill>
              </a:rPr>
              <a:t>ή</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prstClr val="black"/>
                </a:solidFill>
                <a:effectLst/>
                <a:uLnTx/>
                <a:uFillTx/>
              </a:rPr>
              <a:t>Μία ευρωπαϊκή προτεραιότητα </a:t>
            </a:r>
            <a:r>
              <a:rPr kumimoji="0" lang="el-GR" sz="2000" b="0" i="0" u="sng" strike="noStrike" kern="0" cap="none" spc="0" normalizeH="0" baseline="0" noProof="0" dirty="0">
                <a:ln>
                  <a:noFill/>
                </a:ln>
                <a:solidFill>
                  <a:prstClr val="black"/>
                </a:solidFill>
                <a:effectLst/>
                <a:uLnTx/>
                <a:uFillTx/>
              </a:rPr>
              <a:t>του τομέα στα πλαίσια του οποίου </a:t>
            </a:r>
          </a:p>
          <a:p>
            <a:pPr marR="0" lvl="0" defTabSz="914400" eaLnBrk="1" fontAlgn="auto" latinLnBrk="0" hangingPunct="1">
              <a:lnSpc>
                <a:spcPct val="100000"/>
              </a:lnSpc>
              <a:spcBef>
                <a:spcPts val="0"/>
              </a:spcBef>
              <a:spcAft>
                <a:spcPts val="0"/>
              </a:spcAft>
              <a:buClrTx/>
              <a:buSzTx/>
              <a:tabLst/>
              <a:defRPr/>
            </a:pPr>
            <a:r>
              <a:rPr lang="el-GR" sz="2000" kern="0" dirty="0">
                <a:solidFill>
                  <a:prstClr val="black"/>
                </a:solidFill>
              </a:rPr>
              <a:t>      </a:t>
            </a:r>
            <a:r>
              <a:rPr kumimoji="0" lang="el-GR" sz="2000" b="0" i="0" u="sng" strike="noStrike" kern="0" cap="none" spc="0" normalizeH="0" baseline="0" noProof="0" dirty="0">
                <a:ln>
                  <a:noFill/>
                </a:ln>
                <a:solidFill>
                  <a:prstClr val="black"/>
                </a:solidFill>
                <a:effectLst/>
                <a:uLnTx/>
                <a:uFillTx/>
              </a:rPr>
              <a:t>υποβάλλεται η αίτηση</a:t>
            </a:r>
            <a:r>
              <a:rPr lang="el-GR" sz="2000" kern="0" dirty="0">
                <a:solidFill>
                  <a:prstClr val="black"/>
                </a:solidFill>
              </a:rPr>
              <a:t> (= </a:t>
            </a:r>
            <a:r>
              <a:rPr kumimoji="0" lang="el-GR" sz="2000" b="0" i="0" u="none" strike="noStrike" kern="0" cap="none" spc="0" normalizeH="0" baseline="0" noProof="0" dirty="0">
                <a:ln>
                  <a:noFill/>
                </a:ln>
                <a:solidFill>
                  <a:prstClr val="black"/>
                </a:solidFill>
                <a:effectLst/>
                <a:uLnTx/>
                <a:uFillTx/>
              </a:rPr>
              <a:t>τομέας με τον μεγαλύτερο αντίκτυπο)</a:t>
            </a:r>
          </a:p>
          <a:p>
            <a:pPr marR="0" lvl="0" defTabSz="914400" eaLnBrk="1" fontAlgn="auto" latinLnBrk="0" hangingPunct="1">
              <a:lnSpc>
                <a:spcPct val="100000"/>
              </a:lnSpc>
              <a:spcBef>
                <a:spcPts val="0"/>
              </a:spcBef>
              <a:spcAft>
                <a:spcPts val="0"/>
              </a:spcAft>
              <a:buClrTx/>
              <a:buSzTx/>
              <a:tabLst/>
              <a:defRPr/>
            </a:pPr>
            <a:endParaRPr lang="el-GR" sz="1600" b="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700" b="0" i="0" u="none" strike="noStrike" kern="0" cap="none" spc="0" normalizeH="0" baseline="0" noProof="0" dirty="0">
                <a:ln>
                  <a:noFill/>
                </a:ln>
                <a:solidFill>
                  <a:prstClr val="black"/>
                </a:solidFill>
                <a:effectLst/>
                <a:uLnTx/>
                <a:uFillTx/>
              </a:rPr>
              <a:t>Σημείωση: Οι ευρωπαϊκές προτεραιότητες τίθενται από την ΕΕ ετησίως</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2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2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prstClr val="black"/>
                </a:solidFill>
                <a:effectLst/>
                <a:uLnTx/>
                <a:uFillTx/>
              </a:rPr>
              <a:t> </a:t>
            </a:r>
            <a:endParaRPr kumimoji="0" lang="en-US" sz="2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6852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44624"/>
            <a:ext cx="8229600" cy="1143000"/>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3000" dirty="0">
                <a:solidFill>
                  <a:srgbClr val="0070C0"/>
                </a:solidFill>
                <a:latin typeface="Century Gothic" panose="020B0502020202020204" pitchFamily="34" charset="0"/>
              </a:rPr>
              <a:t>Συμπράξεις Μικρής Κλίμακας – Ειδικοί Στόχοι</a:t>
            </a:r>
            <a:endParaRPr lang="en-GB" sz="3000" dirty="0">
              <a:solidFill>
                <a:srgbClr val="0070C0"/>
              </a:solidFill>
              <a:latin typeface="Century Gothic" panose="020B0502020202020204" pitchFamily="34" charset="0"/>
            </a:endParaRPr>
          </a:p>
        </p:txBody>
      </p:sp>
      <p:sp>
        <p:nvSpPr>
          <p:cNvPr id="3" name="Content Placeholder 2"/>
          <p:cNvSpPr txBox="1">
            <a:spLocks/>
          </p:cNvSpPr>
          <p:nvPr/>
        </p:nvSpPr>
        <p:spPr>
          <a:xfrm>
            <a:off x="164518" y="1412776"/>
            <a:ext cx="8835652"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Οι ειδικοί στόχοι του τύπου αυτού Συμπράξεων είναι οι εξής:</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lvl="0">
              <a:buFont typeface="Wingdings" panose="05000000000000000000" pitchFamily="2" charset="2"/>
              <a:buChar char="§"/>
              <a:defRPr/>
            </a:pPr>
            <a:r>
              <a:rPr lang="el-GR" sz="1900" dirty="0"/>
              <a:t>Ελκυστική και διευρυμένη πρόσβαση στο Πρόγραμμα σε νεοεισερχόμενους/ λιγότερο έμπειρους οργανισμούς και σε οργανισμούς μικρής κλίμακας</a:t>
            </a:r>
          </a:p>
          <a:p>
            <a:pPr lvl="0">
              <a:buFont typeface="Wingdings" panose="05000000000000000000" pitchFamily="2" charset="2"/>
              <a:buChar char="§"/>
              <a:defRPr/>
            </a:pPr>
            <a:r>
              <a:rPr lang="el-GR" sz="1900" dirty="0"/>
              <a:t>Στήριξη της ένταξης ομάδων-στόχων με λιγότερες ευκαιρίες</a:t>
            </a:r>
          </a:p>
          <a:p>
            <a:pPr lvl="0">
              <a:buFont typeface="Wingdings" panose="05000000000000000000" pitchFamily="2" charset="2"/>
              <a:buChar char="§"/>
              <a:defRPr/>
            </a:pPr>
            <a:r>
              <a:rPr lang="el-GR" sz="1900" dirty="0"/>
              <a:t>Στήριξη της ενεργού συμμετοχής των Ευρωπαίων πολιτών στα κοινά και αναγωγή της ευρωπαϊκής διάστασης στο τοπικό επίπεδο</a:t>
            </a:r>
            <a:endParaRPr lang="en-GB" sz="1900" dirty="0"/>
          </a:p>
          <a:p>
            <a:pPr marL="0" lvl="0" indent="0">
              <a:buNone/>
              <a:defRPr/>
            </a:pPr>
            <a:endParaRPr lang="en-GB" sz="900" dirty="0"/>
          </a:p>
          <a:p>
            <a:pPr marL="0" lvl="0" indent="0">
              <a:buNone/>
              <a:defRPr/>
            </a:pPr>
            <a:endParaRPr lang="en-GB" sz="1200" dirty="0"/>
          </a:p>
          <a:p>
            <a:pPr marL="360363" indent="-360363">
              <a:buNone/>
              <a:defRPr/>
            </a:pPr>
            <a:r>
              <a:rPr lang="el-GR" sz="1800" b="1" i="1" dirty="0"/>
              <a:t>!!! </a:t>
            </a:r>
            <a:r>
              <a:rPr lang="en-GB" sz="1800" b="1" i="1" dirty="0"/>
              <a:t>  </a:t>
            </a:r>
            <a:r>
              <a:rPr lang="el-GR" sz="1800" b="1" i="1" dirty="0"/>
              <a:t>Επίσης, ισχύουν και εδώ οι Ειδικοί Στόχοι των Συμπράξεων Συνεργασίας, </a:t>
            </a:r>
            <a:r>
              <a:rPr lang="el-GR" sz="1800" b="1" i="1" u="sng" dirty="0"/>
              <a:t>αναλογικά </a:t>
            </a:r>
            <a:endParaRPr lang="en-GB" sz="1800" b="1" i="1" u="sng" dirty="0"/>
          </a:p>
          <a:p>
            <a:pPr marL="360363" indent="-360363">
              <a:buNone/>
              <a:defRPr/>
            </a:pPr>
            <a:r>
              <a:rPr lang="en-GB" sz="1800" b="1" i="1" dirty="0"/>
              <a:t>       </a:t>
            </a:r>
            <a:r>
              <a:rPr lang="el-GR" sz="1800" b="1" i="1" u="sng" dirty="0"/>
              <a:t>προς το εύρος και το μέγεθος</a:t>
            </a:r>
            <a:r>
              <a:rPr lang="el-GR" sz="1800" b="1" i="1" dirty="0"/>
              <a:t> του κάθε Σχεδίου</a:t>
            </a:r>
            <a:r>
              <a:rPr lang="en-GB" sz="1800" b="1" i="1" dirty="0"/>
              <a:t>:</a:t>
            </a:r>
            <a:endParaRPr lang="el-GR" sz="1800" b="1" dirty="0"/>
          </a:p>
          <a:p>
            <a:pPr marL="0" lvl="0" indent="0">
              <a:buNone/>
              <a:defRPr/>
            </a:pPr>
            <a:endParaRPr lang="el-GR" sz="1800" b="1" dirty="0"/>
          </a:p>
          <a:p>
            <a:pPr lvl="0">
              <a:buFont typeface="Wingdings" panose="05000000000000000000" pitchFamily="2" charset="2"/>
              <a:buChar char="§"/>
              <a:defRPr/>
            </a:pPr>
            <a:r>
              <a:rPr lang="el-GR" sz="1600" dirty="0">
                <a:solidFill>
                  <a:sysClr val="windowText" lastClr="000000"/>
                </a:solidFill>
              </a:rPr>
              <a:t>Ενίσχυση της ποιότητας των εργασιών, δραστηριοτήτων και πρακτικών των συμμετεχόντων οργανισμών</a:t>
            </a:r>
          </a:p>
          <a:p>
            <a:pPr lvl="0">
              <a:buFont typeface="Wingdings" panose="05000000000000000000" pitchFamily="2" charset="2"/>
              <a:buChar char="§"/>
              <a:defRPr/>
            </a:pPr>
            <a:r>
              <a:rPr lang="el-GR" sz="1600" dirty="0">
                <a:solidFill>
                  <a:sysClr val="windowText" lastClr="000000"/>
                </a:solidFill>
              </a:rPr>
              <a:t>Ενίσχυση της ικανότητας των οργανισμών για διακρατική/</a:t>
            </a:r>
            <a:r>
              <a:rPr lang="el-GR" sz="1600" dirty="0" err="1">
                <a:solidFill>
                  <a:sysClr val="windowText" lastClr="000000"/>
                </a:solidFill>
              </a:rPr>
              <a:t>διατομεακή</a:t>
            </a:r>
            <a:r>
              <a:rPr lang="el-GR" sz="1600" dirty="0">
                <a:solidFill>
                  <a:sysClr val="windowText" lastClr="000000"/>
                </a:solidFill>
              </a:rPr>
              <a:t> συνεργασία</a:t>
            </a:r>
          </a:p>
          <a:p>
            <a:pPr lvl="0">
              <a:buFont typeface="Wingdings" panose="05000000000000000000" pitchFamily="2" charset="2"/>
              <a:buChar char="§"/>
              <a:defRPr/>
            </a:pPr>
            <a:r>
              <a:rPr lang="el-GR" sz="1600" dirty="0">
                <a:solidFill>
                  <a:sysClr val="windowText" lastClr="000000"/>
                </a:solidFill>
              </a:rPr>
              <a:t>Κάλυψη κοινών αναγκών/επίτευξη προτεραιοτήτων στους τομείς της Εκπαίδευσης </a:t>
            </a:r>
            <a:endParaRPr lang="en-GB" sz="1600" dirty="0">
              <a:solidFill>
                <a:sysClr val="windowText" lastClr="000000"/>
              </a:solidFill>
            </a:endParaRPr>
          </a:p>
          <a:p>
            <a:pPr marL="0" lvl="0" indent="0">
              <a:buNone/>
              <a:defRPr/>
            </a:pPr>
            <a:r>
              <a:rPr lang="en-GB" sz="1600" dirty="0">
                <a:solidFill>
                  <a:sysClr val="windowText" lastClr="000000"/>
                </a:solidFill>
              </a:rPr>
              <a:t>        </a:t>
            </a:r>
            <a:r>
              <a:rPr lang="el-GR" sz="1600" dirty="0">
                <a:solidFill>
                  <a:sysClr val="windowText" lastClr="000000"/>
                </a:solidFill>
              </a:rPr>
              <a:t>και Κατάρτισης</a:t>
            </a:r>
          </a:p>
          <a:p>
            <a:pPr lvl="0">
              <a:buFont typeface="Wingdings" panose="05000000000000000000" pitchFamily="2" charset="2"/>
              <a:buChar char="§"/>
              <a:defRPr/>
            </a:pPr>
            <a:r>
              <a:rPr lang="el-GR" sz="1600" dirty="0">
                <a:solidFill>
                  <a:sysClr val="windowText" lastClr="000000"/>
                </a:solidFill>
              </a:rPr>
              <a:t>Ενεργοποίηση μετασχηματισμού και αλλαγής</a:t>
            </a:r>
            <a:r>
              <a:rPr lang="en-GB" sz="1600" dirty="0">
                <a:solidFill>
                  <a:sysClr val="windowText" lastClr="000000"/>
                </a:solidFill>
              </a:rPr>
              <a:t> </a:t>
            </a:r>
            <a:r>
              <a:rPr lang="el-GR" sz="1600" dirty="0">
                <a:solidFill>
                  <a:sysClr val="windowText" lastClr="000000"/>
                </a:solidFill>
              </a:rPr>
              <a:t>(σε επίπεδο ατόμου/οργανισμού/τομέα)</a:t>
            </a:r>
          </a:p>
          <a:p>
            <a:pPr marL="0" lvl="0" indent="0">
              <a:buNone/>
              <a:defRPr/>
            </a:pPr>
            <a:endParaRPr lang="el-GR" sz="16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4882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188640"/>
            <a:ext cx="8229600" cy="1143000"/>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rgbClr val="0070C0"/>
                </a:solidFill>
                <a:latin typeface="Century Gothic" panose="020B0502020202020204" pitchFamily="34" charset="0"/>
              </a:rPr>
              <a:t>Συμπράξεις Μικρής Κλίμακας – Σύγκριση με Συμπράξεις Συνεργασίας</a:t>
            </a:r>
            <a:endParaRPr lang="en-GB" sz="2800" dirty="0">
              <a:solidFill>
                <a:srgbClr val="0070C0"/>
              </a:solidFill>
              <a:latin typeface="Century Gothic" panose="020B0502020202020204" pitchFamily="34" charset="0"/>
            </a:endParaRPr>
          </a:p>
        </p:txBody>
      </p:sp>
      <p:sp>
        <p:nvSpPr>
          <p:cNvPr id="3" name="Rectangle 2"/>
          <p:cNvSpPr/>
          <p:nvPr/>
        </p:nvSpPr>
        <p:spPr>
          <a:xfrm>
            <a:off x="391135" y="1844824"/>
            <a:ext cx="8301608" cy="3139321"/>
          </a:xfrm>
          <a:prstGeom prst="rect">
            <a:avLst/>
          </a:prstGeom>
        </p:spPr>
        <p:txBody>
          <a:bodyPr wrap="square">
            <a:spAutoFit/>
          </a:bodyPr>
          <a:lstStyle/>
          <a:p>
            <a:pPr marL="285750" indent="-285750">
              <a:buFont typeface="Wingdings" panose="05000000000000000000" pitchFamily="2" charset="2"/>
              <a:buChar char="§"/>
            </a:pPr>
            <a:r>
              <a:rPr lang="el-GR" sz="2200" dirty="0"/>
              <a:t>Πολύ μικρότερες επιχορηγήσεις</a:t>
            </a:r>
          </a:p>
          <a:p>
            <a:endParaRPr lang="el-GR" sz="2200" dirty="0"/>
          </a:p>
          <a:p>
            <a:pPr marL="285750" indent="-285750">
              <a:buFont typeface="Wingdings" panose="05000000000000000000" pitchFamily="2" charset="2"/>
              <a:buChar char="§"/>
            </a:pPr>
            <a:r>
              <a:rPr lang="el-GR" sz="2200" dirty="0"/>
              <a:t>Μικρότερη διάρκεια</a:t>
            </a:r>
          </a:p>
          <a:p>
            <a:endParaRPr lang="el-GR" sz="2200" dirty="0"/>
          </a:p>
          <a:p>
            <a:pPr marL="285750" indent="-285750">
              <a:buFont typeface="Wingdings" panose="05000000000000000000" pitchFamily="2" charset="2"/>
              <a:buChar char="§"/>
            </a:pPr>
            <a:r>
              <a:rPr lang="el-GR" sz="2200" dirty="0"/>
              <a:t>Απλουστευμένη διαχείριση</a:t>
            </a:r>
          </a:p>
          <a:p>
            <a:endParaRPr lang="el-GR" sz="2200" dirty="0"/>
          </a:p>
          <a:p>
            <a:pPr marL="285750" indent="-285750">
              <a:buFont typeface="Wingdings" panose="05000000000000000000" pitchFamily="2" charset="2"/>
              <a:buChar char="§"/>
            </a:pPr>
            <a:r>
              <a:rPr lang="el-GR" sz="2200" dirty="0"/>
              <a:t>Διευρυμένη πρόσβαση</a:t>
            </a:r>
          </a:p>
          <a:p>
            <a:endParaRPr lang="el-GR" sz="2200" dirty="0"/>
          </a:p>
          <a:p>
            <a:pPr marL="285750" indent="-285750">
              <a:buFont typeface="Wingdings" panose="05000000000000000000" pitchFamily="2" charset="2"/>
              <a:buChar char="§"/>
            </a:pPr>
            <a:r>
              <a:rPr lang="el-GR" sz="2200" dirty="0"/>
              <a:t>Πιο ευέλικτες μορφές δραστηριοτήτων </a:t>
            </a:r>
            <a:endParaRPr lang="en-GB" sz="2200" dirty="0"/>
          </a:p>
        </p:txBody>
      </p:sp>
    </p:spTree>
    <p:extLst>
      <p:ext uri="{BB962C8B-B14F-4D97-AF65-F5344CB8AC3E}">
        <p14:creationId xmlns:p14="http://schemas.microsoft.com/office/powerpoint/2010/main" val="171836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3451"/>
            <a:ext cx="8229600" cy="1143000"/>
          </a:xfrm>
          <a:prstGeom prst="rect">
            <a:avLst/>
          </a:prstGeom>
        </p:spPr>
        <p:txBody>
          <a:bodyPr>
            <a:normAutofit fontScale="92500"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rgbClr val="0070C0"/>
                </a:solidFill>
                <a:latin typeface="Century Gothic" panose="020B0502020202020204" pitchFamily="34" charset="0"/>
              </a:rPr>
              <a:t>Συμπράξεις Μικρής Κλίμακας – Επιλέξιμοι Συμμετέχοντες Οργανισμοί (1/2)</a:t>
            </a:r>
          </a:p>
          <a:p>
            <a:r>
              <a:rPr lang="el-GR" sz="2400" dirty="0">
                <a:solidFill>
                  <a:srgbClr val="0070C0"/>
                </a:solidFill>
                <a:latin typeface="Century Gothic" panose="020B0502020202020204" pitchFamily="34" charset="0"/>
              </a:rPr>
              <a:t>Προέλευση</a:t>
            </a:r>
            <a:endParaRPr lang="en-GB" sz="2400" dirty="0">
              <a:solidFill>
                <a:srgbClr val="0070C0"/>
              </a:solidFill>
              <a:latin typeface="Century Gothic" panose="020B0502020202020204" pitchFamily="34" charset="0"/>
            </a:endParaRPr>
          </a:p>
        </p:txBody>
      </p:sp>
      <p:sp>
        <p:nvSpPr>
          <p:cNvPr id="3" name="Content Placeholder 2"/>
          <p:cNvSpPr txBox="1">
            <a:spLocks/>
          </p:cNvSpPr>
          <p:nvPr/>
        </p:nvSpPr>
        <p:spPr>
          <a:xfrm>
            <a:off x="114300" y="1417638"/>
            <a:ext cx="8915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endParaRPr kumimoji="0" lang="el-GR" sz="220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200" u="none" strike="noStrike" kern="1200" cap="none" spc="0" normalizeH="0" baseline="0" noProof="0" dirty="0">
                <a:ln>
                  <a:noFill/>
                </a:ln>
                <a:solidFill>
                  <a:sysClr val="windowText" lastClr="000000"/>
                </a:solidFill>
                <a:effectLst/>
                <a:uLnTx/>
                <a:uFillTx/>
                <a:latin typeface="Calibri"/>
                <a:ea typeface="+mn-ea"/>
                <a:cs typeface="+mn-cs"/>
              </a:rPr>
              <a:t>Επιλέξιμοι συμμετέχοντες οργανισμοί στον τύπο αυτό Συμπράξεων είναι</a:t>
            </a:r>
            <a:r>
              <a:rPr kumimoji="0" lang="el-GR" sz="2200" u="none" strike="noStrike" kern="1200" cap="none" spc="0" normalizeH="0" noProof="0" dirty="0">
                <a:ln>
                  <a:noFill/>
                </a:ln>
                <a:solidFill>
                  <a:sysClr val="windowText" lastClr="000000"/>
                </a:solidFill>
                <a:effectLst/>
                <a:uLnTx/>
                <a:uFillTx/>
                <a:latin typeface="Calibri"/>
                <a:ea typeface="+mn-ea"/>
                <a:cs typeface="+mn-cs"/>
              </a:rPr>
              <a:t> ό</a:t>
            </a:r>
            <a:r>
              <a:rPr kumimoji="0" lang="el-GR" sz="2200" u="none" strike="noStrike" kern="1200" cap="none" spc="0" normalizeH="0" baseline="0" noProof="0" dirty="0">
                <a:ln>
                  <a:noFill/>
                </a:ln>
                <a:solidFill>
                  <a:sysClr val="windowText" lastClr="000000"/>
                </a:solidFill>
                <a:effectLst/>
                <a:uLnTx/>
                <a:uFillTx/>
                <a:latin typeface="Calibri"/>
                <a:ea typeface="+mn-ea"/>
                <a:cs typeface="+mn-cs"/>
              </a:rPr>
              <a:t>λοι οι </a:t>
            </a:r>
            <a:r>
              <a:rPr kumimoji="0" lang="el-GR" sz="2200" u="sng" strike="noStrike" kern="1200" cap="none" spc="0" normalizeH="0" baseline="0" noProof="0" dirty="0">
                <a:ln>
                  <a:noFill/>
                </a:ln>
                <a:solidFill>
                  <a:sysClr val="windowText" lastClr="000000"/>
                </a:solidFill>
                <a:effectLst/>
                <a:uLnTx/>
                <a:uFillTx/>
                <a:latin typeface="Calibri"/>
                <a:ea typeface="+mn-ea"/>
                <a:cs typeface="+mn-cs"/>
              </a:rPr>
              <a:t>δημόσιοι ή ιδιωτικοί οργανισμοί</a:t>
            </a:r>
            <a:r>
              <a:rPr kumimoji="0" lang="el-GR" sz="2200" u="none" strike="noStrike" kern="1200" cap="none" spc="0" normalizeH="0" baseline="0" noProof="0" dirty="0">
                <a:ln>
                  <a:noFill/>
                </a:ln>
                <a:solidFill>
                  <a:sysClr val="windowText" lastClr="000000"/>
                </a:solidFill>
                <a:effectLst/>
                <a:uLnTx/>
                <a:uFillTx/>
                <a:latin typeface="Calibri"/>
                <a:ea typeface="+mn-ea"/>
                <a:cs typeface="+mn-cs"/>
              </a:rPr>
              <a:t> με νομική υπόσταση, που εδρεύουν</a:t>
            </a: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200" u="none" strike="noStrike" kern="1200" cap="none" spc="0" normalizeH="0" baseline="0" noProof="0" dirty="0">
                <a:ln>
                  <a:noFill/>
                </a:ln>
                <a:solidFill>
                  <a:sysClr val="windowText" lastClr="000000"/>
                </a:solidFill>
                <a:effectLst/>
                <a:uLnTx/>
                <a:uFillTx/>
                <a:latin typeface="Calibri"/>
                <a:ea typeface="+mn-ea"/>
                <a:cs typeface="+mn-cs"/>
              </a:rPr>
              <a:t>σε </a:t>
            </a:r>
            <a:r>
              <a:rPr kumimoji="0" lang="el-GR" sz="2200" b="1" u="none" strike="noStrike" kern="1200" cap="none" spc="0" normalizeH="0" baseline="0" noProof="0" dirty="0">
                <a:ln>
                  <a:noFill/>
                </a:ln>
                <a:solidFill>
                  <a:sysClr val="windowText" lastClr="000000"/>
                </a:solidFill>
                <a:effectLst/>
                <a:uLnTx/>
                <a:uFillTx/>
                <a:latin typeface="Calibri"/>
                <a:ea typeface="+mn-ea"/>
                <a:cs typeface="+mn-cs"/>
              </a:rPr>
              <a:t>Χώρα του Προγράμματος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1028" name="Picture 4" descr="Short Version Erasmus + Programme by NGO Next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861048"/>
            <a:ext cx="3906460" cy="219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8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7888" y="226328"/>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900" dirty="0">
                <a:solidFill>
                  <a:srgbClr val="0070C0"/>
                </a:solidFill>
                <a:latin typeface="Century Gothic" panose="020B0502020202020204" pitchFamily="34" charset="0"/>
              </a:rPr>
              <a:t>Συμπράξεις Μικρής Κλίμακας – Επιλέξιμοι Συμμετέχοντες Οργανισμοί (2/2)</a:t>
            </a:r>
            <a:br>
              <a:rPr lang="el-GR" sz="2900" dirty="0">
                <a:solidFill>
                  <a:srgbClr val="0070C0"/>
                </a:solidFill>
                <a:latin typeface="Century Gothic" panose="020B0502020202020204" pitchFamily="34" charset="0"/>
              </a:rPr>
            </a:br>
            <a:r>
              <a:rPr lang="el-GR" sz="2400" dirty="0">
                <a:solidFill>
                  <a:srgbClr val="0070C0"/>
                </a:solidFill>
                <a:latin typeface="Century Gothic" panose="020B0502020202020204" pitchFamily="34" charset="0"/>
              </a:rPr>
              <a:t>Τομείς δραστηριοτήτων</a:t>
            </a:r>
            <a:endParaRPr lang="en-GB" sz="2400" dirty="0">
              <a:solidFill>
                <a:srgbClr val="0070C0"/>
              </a:solidFill>
              <a:latin typeface="Century Gothic" panose="020B0502020202020204" pitchFamily="34" charset="0"/>
            </a:endParaRPr>
          </a:p>
        </p:txBody>
      </p:sp>
      <p:sp>
        <p:nvSpPr>
          <p:cNvPr id="3" name="Content Placeholder 2"/>
          <p:cNvSpPr txBox="1">
            <a:spLocks/>
          </p:cNvSpPr>
          <p:nvPr/>
        </p:nvSpPr>
        <p:spPr>
          <a:xfrm>
            <a:off x="4427984" y="1700808"/>
            <a:ext cx="4536504" cy="34563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tab pos="266700" algn="l"/>
                <a:tab pos="355600" algn="l"/>
              </a:tabLst>
              <a:defRPr/>
            </a:pPr>
            <a:r>
              <a:rPr kumimoji="0" lang="el-GR" sz="2300" b="0" i="0" u="sng" strike="noStrike" kern="1200" cap="none" spc="0" normalizeH="0" baseline="0" noProof="0" dirty="0">
                <a:ln>
                  <a:noFill/>
                </a:ln>
                <a:solidFill>
                  <a:sysClr val="windowText" lastClr="000000"/>
                </a:solidFill>
                <a:effectLst/>
                <a:uLnTx/>
                <a:uFillTx/>
                <a:latin typeface="Calibri"/>
                <a:ea typeface="+mn-ea"/>
                <a:cs typeface="+mn-cs"/>
              </a:rPr>
              <a:t>Ανεξαρτήτως του τομέα στα πλαίσια</a:t>
            </a:r>
            <a:r>
              <a:rPr kumimoji="0" lang="el-GR" sz="2300" b="0" i="0" u="sng" strike="noStrike" kern="1200" cap="none" spc="0" normalizeH="0" noProof="0" dirty="0">
                <a:ln>
                  <a:noFill/>
                </a:ln>
                <a:solidFill>
                  <a:sysClr val="windowText" lastClr="000000"/>
                </a:solidFill>
                <a:effectLst/>
                <a:uLnTx/>
                <a:uFillTx/>
                <a:latin typeface="Calibri"/>
                <a:ea typeface="+mn-ea"/>
                <a:cs typeface="+mn-cs"/>
              </a:rPr>
              <a:t> του οποίου θα υποβληθεί η αίτηση</a:t>
            </a:r>
            <a:r>
              <a:rPr kumimoji="0" lang="el-GR" sz="2300" b="0" i="0" u="none" strike="noStrike" kern="1200" cap="none" spc="0" normalizeH="0" baseline="0" noProof="0" dirty="0">
                <a:ln>
                  <a:noFill/>
                </a:ln>
                <a:solidFill>
                  <a:sysClr val="windowText" lastClr="000000"/>
                </a:solidFill>
                <a:effectLst/>
                <a:uLnTx/>
                <a:uFillTx/>
                <a:latin typeface="Calibri"/>
                <a:ea typeface="+mn-ea"/>
                <a:cs typeface="+mn-cs"/>
              </a:rPr>
              <a:t>, οι Συνεργατικές Συμπράξεις είναι </a:t>
            </a:r>
            <a:r>
              <a:rPr kumimoji="0" lang="el-GR" sz="2300" b="0" i="0" u="sng" strike="noStrike" kern="1200" cap="none" spc="0" normalizeH="0" baseline="0" noProof="0" dirty="0">
                <a:ln>
                  <a:noFill/>
                </a:ln>
                <a:solidFill>
                  <a:sysClr val="windowText" lastClr="000000"/>
                </a:solidFill>
                <a:effectLst/>
                <a:uLnTx/>
                <a:uFillTx/>
                <a:latin typeface="Calibri"/>
                <a:ea typeface="+mn-ea"/>
                <a:cs typeface="+mn-cs"/>
              </a:rPr>
              <a:t>ανοικτές σε κάθε οργανισμό</a:t>
            </a:r>
            <a:r>
              <a:rPr kumimoji="0" lang="el-GR" sz="2300" b="0" i="0" u="none" strike="noStrike" kern="1200" cap="none" spc="0" normalizeH="0" baseline="0" noProof="0" dirty="0">
                <a:ln>
                  <a:noFill/>
                </a:ln>
                <a:solidFill>
                  <a:sysClr val="windowText" lastClr="000000"/>
                </a:solidFill>
                <a:effectLst/>
                <a:uLnTx/>
                <a:uFillTx/>
                <a:latin typeface="Calibri"/>
                <a:ea typeface="+mn-ea"/>
                <a:cs typeface="+mn-cs"/>
              </a:rPr>
              <a:t>  που δραστηριοποιείται στους τομείς της </a:t>
            </a:r>
            <a:r>
              <a:rPr kumimoji="0" lang="el-GR" sz="2300" b="0" i="0" u="sng" strike="noStrike" kern="1200" cap="none" spc="0" normalizeH="0" baseline="0" noProof="0" dirty="0">
                <a:ln>
                  <a:noFill/>
                </a:ln>
                <a:solidFill>
                  <a:sysClr val="windowText" lastClr="000000"/>
                </a:solidFill>
                <a:effectLst/>
                <a:uLnTx/>
                <a:uFillTx/>
                <a:latin typeface="Calibri"/>
                <a:ea typeface="+mn-ea"/>
                <a:cs typeface="+mn-cs"/>
              </a:rPr>
              <a:t>Εκπαίδευση</a:t>
            </a:r>
            <a:r>
              <a:rPr kumimoji="0" lang="el-GR" sz="2300" b="0" i="0" u="none" strike="noStrike" kern="1200" cap="none" spc="0" normalizeH="0" baseline="0" noProof="0" dirty="0">
                <a:ln>
                  <a:noFill/>
                </a:ln>
                <a:solidFill>
                  <a:sysClr val="windowText" lastClr="000000"/>
                </a:solidFill>
                <a:effectLst/>
                <a:uLnTx/>
                <a:uFillTx/>
                <a:latin typeface="Calibri"/>
                <a:ea typeface="+mn-ea"/>
                <a:cs typeface="+mn-cs"/>
              </a:rPr>
              <a:t>ς, της </a:t>
            </a:r>
            <a:r>
              <a:rPr kumimoji="0" lang="el-GR" sz="2300" b="0" i="0" u="sng" strike="noStrike" kern="1200" cap="none" spc="0" normalizeH="0" baseline="0" noProof="0" dirty="0">
                <a:ln>
                  <a:noFill/>
                </a:ln>
                <a:solidFill>
                  <a:sysClr val="windowText" lastClr="000000"/>
                </a:solidFill>
                <a:effectLst/>
                <a:uLnTx/>
                <a:uFillTx/>
                <a:latin typeface="Calibri"/>
                <a:ea typeface="+mn-ea"/>
                <a:cs typeface="+mn-cs"/>
              </a:rPr>
              <a:t>Κατάρτισης</a:t>
            </a:r>
            <a:r>
              <a:rPr kumimoji="0" lang="el-GR" sz="2300" b="0" i="0" u="none" strike="noStrike" kern="1200" cap="none" spc="0" normalizeH="0" baseline="0" noProof="0" dirty="0">
                <a:ln>
                  <a:noFill/>
                </a:ln>
                <a:solidFill>
                  <a:sysClr val="windowText" lastClr="000000"/>
                </a:solidFill>
                <a:effectLst/>
                <a:uLnTx/>
                <a:uFillTx/>
                <a:latin typeface="Calibri"/>
                <a:ea typeface="+mn-ea"/>
                <a:cs typeface="+mn-cs"/>
              </a:rPr>
              <a:t>, της </a:t>
            </a:r>
            <a:r>
              <a:rPr kumimoji="0" lang="el-GR" sz="2300" b="0" i="0" u="sng" strike="noStrike" kern="1200" cap="none" spc="0" normalizeH="0" baseline="0" noProof="0" dirty="0">
                <a:ln>
                  <a:noFill/>
                </a:ln>
                <a:solidFill>
                  <a:sysClr val="windowText" lastClr="000000"/>
                </a:solidFill>
                <a:effectLst/>
                <a:uLnTx/>
                <a:uFillTx/>
                <a:latin typeface="Calibri"/>
                <a:ea typeface="+mn-ea"/>
                <a:cs typeface="+mn-cs"/>
              </a:rPr>
              <a:t>Νεολαίας</a:t>
            </a:r>
            <a:r>
              <a:rPr kumimoji="0" lang="el-GR" sz="2300" b="0" i="0" u="none" strike="noStrike" kern="1200" cap="none" spc="0" normalizeH="0" baseline="0" noProof="0" dirty="0">
                <a:ln>
                  <a:noFill/>
                </a:ln>
                <a:solidFill>
                  <a:sysClr val="windowText" lastClr="000000"/>
                </a:solidFill>
                <a:effectLst/>
                <a:uLnTx/>
                <a:uFillTx/>
                <a:latin typeface="Calibri"/>
                <a:ea typeface="+mn-ea"/>
                <a:cs typeface="+mn-cs"/>
              </a:rPr>
              <a:t> και του </a:t>
            </a:r>
            <a:r>
              <a:rPr kumimoji="0" lang="el-GR" sz="2300" b="0" i="0" u="sng" strike="noStrike" kern="1200" cap="none" spc="0" normalizeH="0" baseline="0" noProof="0" dirty="0">
                <a:ln>
                  <a:noFill/>
                </a:ln>
                <a:solidFill>
                  <a:sysClr val="windowText" lastClr="000000"/>
                </a:solidFill>
                <a:effectLst/>
                <a:uLnTx/>
                <a:uFillTx/>
                <a:latin typeface="Calibri"/>
                <a:ea typeface="+mn-ea"/>
                <a:cs typeface="+mn-cs"/>
              </a:rPr>
              <a:t>Αθλητισμού</a:t>
            </a:r>
            <a:r>
              <a:rPr kumimoji="0" lang="el-GR" sz="2300" b="0" i="0" u="none" strike="noStrike" kern="1200" cap="none" spc="0" normalizeH="0" baseline="0" noProof="0" dirty="0">
                <a:ln>
                  <a:noFill/>
                </a:ln>
                <a:solidFill>
                  <a:sysClr val="windowText" lastClr="000000"/>
                </a:solidFill>
                <a:effectLst/>
                <a:uLnTx/>
                <a:uFillTx/>
                <a:latin typeface="Calibri"/>
                <a:ea typeface="+mn-ea"/>
                <a:cs typeface="+mn-cs"/>
              </a:rPr>
              <a:t> ή σε άλλους </a:t>
            </a:r>
            <a:r>
              <a:rPr kumimoji="0" lang="el-GR" sz="2300" b="0" i="0" u="sng" strike="noStrike" kern="1200" cap="none" spc="0" normalizeH="0" baseline="0" noProof="0" dirty="0">
                <a:ln>
                  <a:noFill/>
                </a:ln>
                <a:solidFill>
                  <a:sysClr val="windowText" lastClr="000000"/>
                </a:solidFill>
                <a:effectLst/>
                <a:uLnTx/>
                <a:uFillTx/>
                <a:latin typeface="Calibri"/>
                <a:ea typeface="+mn-ea"/>
                <a:cs typeface="+mn-cs"/>
              </a:rPr>
              <a:t>κοινωνικο-οικονομικούς</a:t>
            </a:r>
            <a:r>
              <a:rPr kumimoji="0" lang="el-GR" sz="2300" b="0" i="0" u="none" strike="noStrike" kern="1200" cap="none" spc="0" normalizeH="0" baseline="0" noProof="0" dirty="0">
                <a:ln>
                  <a:noFill/>
                </a:ln>
                <a:solidFill>
                  <a:sysClr val="windowText" lastClr="000000"/>
                </a:solidFill>
                <a:effectLst/>
                <a:uLnTx/>
                <a:uFillTx/>
                <a:latin typeface="Calibri"/>
                <a:ea typeface="+mn-ea"/>
                <a:cs typeface="+mn-cs"/>
              </a:rPr>
              <a:t> τομείς</a:t>
            </a:r>
            <a:r>
              <a:rPr kumimoji="0" lang="en-GB" sz="2300" b="0" i="0" u="none" strike="noStrike" kern="1200" cap="none" spc="0" normalizeH="0" noProof="0" dirty="0">
                <a:ln>
                  <a:noFill/>
                </a:ln>
                <a:solidFill>
                  <a:sysClr val="windowText" lastClr="000000"/>
                </a:solidFill>
                <a:effectLst/>
                <a:uLnTx/>
                <a:uFillTx/>
                <a:latin typeface="Calibri"/>
                <a:ea typeface="+mn-ea"/>
                <a:cs typeface="+mn-cs"/>
              </a:rPr>
              <a:t> </a:t>
            </a:r>
            <a:r>
              <a:rPr kumimoji="0" lang="el-GR" sz="2300" b="0" i="0" u="none" strike="noStrike" kern="1200" cap="none" spc="0" normalizeH="0" baseline="0" noProof="0" dirty="0">
                <a:ln>
                  <a:noFill/>
                </a:ln>
                <a:solidFill>
                  <a:sysClr val="windowText" lastClr="000000"/>
                </a:solidFill>
                <a:effectLst/>
                <a:uLnTx/>
                <a:uFillTx/>
                <a:latin typeface="Calibri"/>
                <a:ea typeface="+mn-ea"/>
                <a:cs typeface="+mn-cs"/>
              </a:rPr>
              <a:t>και σε οργανισμούς που δραστηριοποιούνται </a:t>
            </a:r>
            <a:endParaRPr kumimoji="0" lang="en-GB" sz="23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tab pos="266700" algn="l"/>
                <a:tab pos="355600" algn="l"/>
              </a:tabLst>
              <a:defRPr/>
            </a:pPr>
            <a:r>
              <a:rPr kumimoji="0" lang="el-GR" sz="2300" b="0" i="0" u="sng" strike="noStrike" kern="1200" cap="none" spc="0" normalizeH="0" baseline="0" noProof="0" dirty="0">
                <a:ln>
                  <a:noFill/>
                </a:ln>
                <a:solidFill>
                  <a:sysClr val="windowText" lastClr="000000"/>
                </a:solidFill>
                <a:effectLst/>
                <a:uLnTx/>
                <a:uFillTx/>
                <a:latin typeface="Calibri"/>
                <a:ea typeface="+mn-ea"/>
                <a:cs typeface="+mn-cs"/>
              </a:rPr>
              <a:t>διατομεακά</a:t>
            </a:r>
            <a:endParaRPr kumimoji="0" lang="el-GR" sz="2300" b="0" i="1"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tab pos="355600" algn="l"/>
              </a:tabLst>
              <a:defRPr/>
            </a:pP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3074" name="Picture 2" descr="Image result for Erasmus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88" y="1916832"/>
            <a:ext cx="4169743"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8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
            <a:ext cx="7086600" cy="8925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600" b="1" i="0" u="none" strike="noStrike" kern="0" cap="none" spc="0" normalizeH="0" baseline="0" noProof="0" dirty="0">
                <a:ln>
                  <a:noFill/>
                </a:ln>
                <a:solidFill>
                  <a:srgbClr val="0070C0"/>
                </a:solidFill>
                <a:effectLst/>
                <a:uLnTx/>
                <a:uFillTx/>
                <a:latin typeface="Century Gothic" panose="020B0502020202020204" pitchFamily="34" charset="0"/>
              </a:rPr>
              <a:t>Συμπράξεις Μικρής Κλίμακας – Ρόλοι Οργανισμών σε μία Σύμπραξη</a:t>
            </a:r>
            <a:endParaRPr kumimoji="0" lang="en-US" sz="2600" b="0" i="0" u="none" strike="noStrike" kern="0" cap="none" spc="0" normalizeH="0" baseline="0" noProof="0" dirty="0">
              <a:ln>
                <a:noFill/>
              </a:ln>
              <a:solidFill>
                <a:prstClr val="black"/>
              </a:solidFill>
              <a:effectLst/>
              <a:uLnTx/>
              <a:uFillTx/>
            </a:endParaRPr>
          </a:p>
        </p:txBody>
      </p:sp>
      <p:sp>
        <p:nvSpPr>
          <p:cNvPr id="3" name="Content Placeholder 4"/>
          <p:cNvSpPr txBox="1">
            <a:spLocks/>
          </p:cNvSpPr>
          <p:nvPr/>
        </p:nvSpPr>
        <p:spPr>
          <a:xfrm>
            <a:off x="107504" y="1268760"/>
            <a:ext cx="8640960" cy="5832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Συντονιστής</a:t>
            </a:r>
            <a:r>
              <a:rPr kumimoji="0" lang="el-GR" sz="2000" b="1" i="0" u="none" strike="noStrike" kern="1200" cap="none" spc="0" normalizeH="0" noProof="0" dirty="0">
                <a:ln>
                  <a:noFill/>
                </a:ln>
                <a:solidFill>
                  <a:sysClr val="windowText" lastClr="000000"/>
                </a:solidFill>
                <a:effectLst/>
                <a:uLnTx/>
                <a:uFillTx/>
                <a:latin typeface="Calibri"/>
                <a:ea typeface="+mn-ea"/>
                <a:cs typeface="+mn-cs"/>
              </a:rPr>
              <a:t> οργανισμός</a:t>
            </a: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1" i="0" u="none" strike="noStrike" kern="1200" cap="none" spc="0" normalizeH="0" baseline="0" noProof="0" dirty="0">
              <a:ln>
                <a:noFill/>
              </a:ln>
              <a:solidFill>
                <a:srgbClr val="0B93E7"/>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Συντονίζει την προετοιμασία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Εμπλέκει τους εταίρους στη συγγραφή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Υποβάλλει την αίτηση στην Ε.Υ. της χώρας του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Παρακολουθεί/συντονίζει την υλοποίηση του Σχεδίου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Υποβάλλει ενδιάμεσες/τελικές εκθέσεις</a:t>
            </a: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Λοιποί συμμετέχοντες</a:t>
            </a:r>
            <a:r>
              <a:rPr kumimoji="0" lang="el-GR" sz="2000" b="1" i="0" u="none" strike="noStrike" kern="1200" cap="none" spc="0" normalizeH="0" noProof="0" dirty="0">
                <a:ln>
                  <a:noFill/>
                </a:ln>
                <a:solidFill>
                  <a:sysClr val="windowText" lastClr="000000"/>
                </a:solidFill>
                <a:effectLst/>
                <a:uLnTx/>
                <a:uFillTx/>
                <a:latin typeface="Calibri"/>
                <a:ea typeface="+mn-ea"/>
                <a:cs typeface="+mn-cs"/>
              </a:rPr>
              <a:t> οργανισμοί</a:t>
            </a:r>
            <a:r>
              <a:rPr kumimoji="0" lang="el-GR" sz="2000" b="1" i="0" u="none" strike="noStrike" kern="1200" cap="none" spc="0" normalizeH="0" baseline="0" noProof="0" dirty="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Συμβάλλουν στο σχεδιασμό/προετοιμασία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effectLst/>
                <a:uLnTx/>
                <a:uFillTx/>
                <a:latin typeface="Calibri"/>
                <a:ea typeface="+mn-ea"/>
                <a:cs typeface="+mn-cs"/>
              </a:rPr>
              <a:t>Εξουσιοδοτούν τον συντονιστή να δρα εξ’ ονόματός τους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Συμβάλλουν ενεργά στην υλοποίηση των αποτελεσμάτων και στη διάδοση </a:t>
            </a:r>
          </a:p>
          <a:p>
            <a:pPr marL="0" marR="0" lvl="0" indent="0" algn="l" defTabSz="914400" rtl="0" eaLnBrk="1" fontAlgn="auto" latinLnBrk="0" hangingPunct="1">
              <a:lnSpc>
                <a:spcPct val="110000"/>
              </a:lnSpc>
              <a:spcBef>
                <a:spcPct val="20000"/>
              </a:spcBef>
              <a:spcAft>
                <a:spcPts val="0"/>
              </a:spcAft>
              <a:buClrTx/>
              <a:buSzTx/>
              <a:buNone/>
              <a:tabLst/>
              <a:defRPr/>
            </a:pPr>
            <a:r>
              <a:rPr lang="el-GR" sz="1800" dirty="0">
                <a:solidFill>
                  <a:sysClr val="windowText" lastClr="000000"/>
                </a:solidFill>
                <a:latin typeface="Calibri"/>
              </a:rPr>
              <a:t>       </a:t>
            </a: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του σχεδίου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a:ln>
                  <a:noFill/>
                </a:ln>
                <a:solidFill>
                  <a:sysClr val="windowText" lastClr="000000"/>
                </a:solidFill>
                <a:effectLst/>
                <a:uLnTx/>
                <a:uFillTx/>
                <a:latin typeface="Calibri"/>
                <a:ea typeface="+mn-ea"/>
                <a:cs typeface="+mn-cs"/>
              </a:rPr>
              <a:t>Συμβάλλουν στην ετοιμασία των ενδιάμεσων εκθέσεων/της τελικής έκθεσης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3057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01" y="116632"/>
            <a:ext cx="899499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Συμπράξεις Μικρής Κλίμακας – Σύνθεση Κοινοπραξίας (1/2)</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149002" y="1628800"/>
            <a:ext cx="88459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Στις Συμπράξεις Μικρής Κλίμακας πρέπει να περιλαμβάνονται:</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400" b="0" i="0" u="none" strike="noStrike" kern="1200" cap="none" spc="0" normalizeH="0" baseline="0" noProof="0" dirty="0">
                <a:ln>
                  <a:noFill/>
                </a:ln>
                <a:solidFill>
                  <a:sysClr val="windowText" lastClr="000000"/>
                </a:solidFill>
                <a:effectLst/>
                <a:uLnTx/>
                <a:uFillTx/>
                <a:latin typeface="Calibri"/>
                <a:ea typeface="+mn-ea"/>
                <a:cs typeface="+mn-cs"/>
              </a:rPr>
              <a:t>Τουλάχιστον </a:t>
            </a:r>
            <a:r>
              <a:rPr kumimoji="0" lang="el-GR" sz="2400" b="0" i="0" u="sng" strike="noStrike" kern="1200" cap="none" spc="0" normalizeH="0" baseline="0" noProof="0" dirty="0">
                <a:ln>
                  <a:noFill/>
                </a:ln>
                <a:solidFill>
                  <a:sysClr val="windowText" lastClr="000000"/>
                </a:solidFill>
                <a:effectLst/>
                <a:uLnTx/>
                <a:uFillTx/>
                <a:latin typeface="Calibri"/>
                <a:ea typeface="+mn-ea"/>
                <a:cs typeface="+mn-cs"/>
              </a:rPr>
              <a:t>δύο οργανισμοί</a:t>
            </a:r>
            <a:r>
              <a:rPr kumimoji="0" lang="el-GR" sz="2400" b="0" i="0" u="none" strike="noStrike" kern="1200" cap="none" spc="0" normalizeH="0" baseline="0" noProof="0" dirty="0">
                <a:ln>
                  <a:noFill/>
                </a:ln>
                <a:solidFill>
                  <a:sysClr val="windowText" lastClr="000000"/>
                </a:solidFill>
                <a:effectLst/>
                <a:uLnTx/>
                <a:uFillTx/>
                <a:latin typeface="Calibri"/>
                <a:ea typeface="+mn-ea"/>
                <a:cs typeface="+mn-cs"/>
              </a:rPr>
              <a:t> από </a:t>
            </a:r>
            <a:r>
              <a:rPr kumimoji="0" lang="el-GR" sz="2400" b="0" i="0" u="sng" strike="noStrike" kern="1200" cap="none" spc="0" normalizeH="0" baseline="0" noProof="0" dirty="0">
                <a:ln>
                  <a:noFill/>
                </a:ln>
                <a:solidFill>
                  <a:sysClr val="windowText" lastClr="000000"/>
                </a:solidFill>
                <a:effectLst/>
                <a:uLnTx/>
                <a:uFillTx/>
                <a:latin typeface="Calibri"/>
                <a:ea typeface="+mn-ea"/>
                <a:cs typeface="+mn-cs"/>
              </a:rPr>
              <a:t>δύο διαφορετικές </a:t>
            </a: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400" b="0" i="0" u="sng" strike="noStrike" kern="1200" cap="none" spc="0" normalizeH="0" baseline="0" noProof="0" dirty="0">
                <a:ln>
                  <a:noFill/>
                </a:ln>
                <a:solidFill>
                  <a:sysClr val="windowText" lastClr="000000"/>
                </a:solidFill>
                <a:effectLst/>
                <a:uLnTx/>
                <a:uFillTx/>
                <a:latin typeface="Calibri"/>
                <a:ea typeface="+mn-ea"/>
                <a:cs typeface="+mn-cs"/>
              </a:rPr>
              <a:t>Χώρες του Προγράμματος</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2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9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 Σε αντίθεση με τις</a:t>
            </a:r>
            <a:r>
              <a:rPr kumimoji="0" lang="el-GR" sz="1900" b="0" i="1" u="none" strike="noStrike" kern="1200" cap="none" spc="0" normalizeH="0" noProof="0" dirty="0">
                <a:ln>
                  <a:noFill/>
                </a:ln>
                <a:solidFill>
                  <a:sysClr val="windowText" lastClr="000000"/>
                </a:solidFill>
                <a:effectLst/>
                <a:uLnTx/>
                <a:uFillTx/>
                <a:latin typeface="Calibri"/>
                <a:ea typeface="+mn-ea"/>
                <a:cs typeface="+mn-cs"/>
              </a:rPr>
              <a:t> «Συμπράξεις Συνεργασίας», </a:t>
            </a:r>
            <a:r>
              <a:rPr lang="el-GR" sz="1900" i="1" dirty="0">
                <a:solidFill>
                  <a:sysClr val="windowText" lastClr="000000"/>
                </a:solidFill>
                <a:latin typeface="Calibri"/>
              </a:rPr>
              <a:t>η</a:t>
            </a: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 συμμετοχή οργανισμών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a:ln>
                  <a:noFill/>
                </a:ln>
                <a:solidFill>
                  <a:sysClr val="windowText" lastClr="000000"/>
                </a:solidFill>
                <a:effectLst/>
                <a:uLnTx/>
                <a:uFillTx/>
                <a:latin typeface="Calibri"/>
                <a:ea typeface="+mn-ea"/>
                <a:cs typeface="+mn-cs"/>
              </a:rPr>
              <a:t>από Χώρες – Εταίρους δεν επιτρέπεται</a:t>
            </a:r>
            <a:endParaRPr kumimoji="0" lang="el-GR" sz="19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4869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3005" y="22109"/>
            <a:ext cx="8064896" cy="847232"/>
          </a:xfrm>
          <a:prstGeom prst="rect">
            <a:avLst/>
          </a:prstGeom>
        </p:spPr>
        <p:txBody>
          <a:bodyPr vert="horz" lIns="91440" tIns="45720" rIns="91440" bIns="45720" rtlCol="0" anchor="ctr">
            <a:noAutofit/>
          </a:bodyPr>
          <a:lstStyle/>
          <a:p>
            <a:pPr algn="ctr">
              <a:spcBef>
                <a:spcPct val="0"/>
              </a:spcBef>
              <a:defRPr/>
            </a:pPr>
            <a:r>
              <a:rPr lang="el-GR" sz="2700" b="1" dirty="0">
                <a:solidFill>
                  <a:srgbClr val="0070C0"/>
                </a:solidFill>
                <a:latin typeface="Century Gothic" panose="020B0502020202020204" pitchFamily="34" charset="0"/>
                <a:ea typeface="+mj-ea"/>
                <a:cs typeface="+mj-cs"/>
              </a:rPr>
              <a:t>ΠΕΡΙΕΧΟΜΕΝΑ</a:t>
            </a:r>
            <a:endParaRPr lang="en-GB" sz="2700" b="1" dirty="0">
              <a:solidFill>
                <a:srgbClr val="0070C0"/>
              </a:solidFill>
              <a:latin typeface="Century Gothic" panose="020B0502020202020204" pitchFamily="34" charset="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9512" y="907886"/>
            <a:ext cx="8631882" cy="6278642"/>
          </a:xfrm>
          <a:prstGeom prst="rect">
            <a:avLst/>
          </a:prstGeom>
          <a:noFill/>
        </p:spPr>
        <p:txBody>
          <a:bodyPr wrap="square" rtlCol="0">
            <a:spAutoFit/>
          </a:bodyPr>
          <a:lstStyle/>
          <a:p>
            <a:pPr marL="342900" indent="-342900">
              <a:buFont typeface="Wingdings" panose="05000000000000000000" pitchFamily="2" charset="2"/>
              <a:buChar char="q"/>
            </a:pPr>
            <a:r>
              <a:rPr lang="el-GR" sz="2200" b="1" i="1" dirty="0"/>
              <a:t>Βασικές </a:t>
            </a:r>
            <a:r>
              <a:rPr lang="el-GR" sz="2200" b="1" i="1" u="sng" dirty="0"/>
              <a:t>Πληροφορίες </a:t>
            </a:r>
            <a:r>
              <a:rPr lang="el-GR" sz="2200" b="1" u="sng" dirty="0"/>
              <a:t>για το Νέο Πρόγραμμα</a:t>
            </a:r>
          </a:p>
          <a:p>
            <a:pPr marL="342900" indent="-342900">
              <a:buFont typeface="Wingdings" panose="05000000000000000000" pitchFamily="2" charset="2"/>
              <a:buChar char="q"/>
            </a:pPr>
            <a:endParaRPr lang="el-GR" sz="2200" b="1" dirty="0"/>
          </a:p>
          <a:p>
            <a:pPr marL="342900" indent="-342900">
              <a:buFont typeface="Wingdings" panose="05000000000000000000" pitchFamily="2" charset="2"/>
              <a:buChar char="q"/>
            </a:pPr>
            <a:r>
              <a:rPr lang="el-GR" sz="2200" b="1" i="1" dirty="0"/>
              <a:t>Βασικές </a:t>
            </a:r>
            <a:r>
              <a:rPr lang="el-GR" sz="2200" b="1" i="1" u="sng" dirty="0"/>
              <a:t>Πληροφορίες </a:t>
            </a:r>
            <a:r>
              <a:rPr lang="el-GR" sz="2200" b="1" u="sng" dirty="0"/>
              <a:t>για τη Δράση</a:t>
            </a:r>
            <a:r>
              <a:rPr lang="en-GB" sz="2200" b="1" dirty="0"/>
              <a:t>-</a:t>
            </a:r>
            <a:r>
              <a:rPr lang="el-GR" sz="2200" b="1" dirty="0"/>
              <a:t>Πρόσκληση 2021</a:t>
            </a:r>
            <a:endParaRPr lang="en-US" sz="2200" b="1" dirty="0"/>
          </a:p>
          <a:p>
            <a:endParaRPr lang="en-US" sz="2200" b="1" i="1" u="sng" dirty="0"/>
          </a:p>
          <a:p>
            <a:pPr marL="342900" indent="-342900">
              <a:buFont typeface="Wingdings" panose="05000000000000000000" pitchFamily="2" charset="2"/>
              <a:buChar char="q"/>
            </a:pPr>
            <a:r>
              <a:rPr lang="el-GR" sz="2200" b="1" i="1" u="sng" dirty="0"/>
              <a:t>Τεχνικές Οδηγίες</a:t>
            </a:r>
            <a:r>
              <a:rPr lang="el-GR" sz="2200" b="1" i="1" dirty="0"/>
              <a:t> </a:t>
            </a:r>
            <a:r>
              <a:rPr lang="el-GR" sz="2200" b="1" dirty="0"/>
              <a:t>για</a:t>
            </a:r>
            <a:r>
              <a:rPr lang="en-US" sz="2200" b="1" dirty="0"/>
              <a:t>:</a:t>
            </a:r>
          </a:p>
          <a:p>
            <a:pPr marL="342900" indent="-342900">
              <a:buFont typeface="Wingdings" panose="05000000000000000000" pitchFamily="2" charset="2"/>
              <a:buChar char="§"/>
            </a:pPr>
            <a:r>
              <a:rPr lang="el-GR" sz="2200" b="1" dirty="0"/>
              <a:t>Απόκτηση </a:t>
            </a:r>
            <a:r>
              <a:rPr lang="en-US" sz="2200" b="1" dirty="0"/>
              <a:t>OID</a:t>
            </a:r>
          </a:p>
          <a:p>
            <a:pPr marL="342900" indent="-342900">
              <a:buFont typeface="Wingdings" panose="05000000000000000000" pitchFamily="2" charset="2"/>
              <a:buChar char="§"/>
            </a:pPr>
            <a:r>
              <a:rPr lang="el-GR" sz="2200" b="1" dirty="0"/>
              <a:t>Συμπλήρωση και Υποβολή Διαδικτυακής Αίτησης</a:t>
            </a:r>
          </a:p>
          <a:p>
            <a:endParaRPr lang="en-US" sz="2200" b="1" dirty="0"/>
          </a:p>
          <a:p>
            <a:pPr marL="342900" indent="-342900">
              <a:buFont typeface="Wingdings" panose="05000000000000000000" pitchFamily="2" charset="2"/>
              <a:buChar char="q"/>
            </a:pPr>
            <a:r>
              <a:rPr lang="el-GR" sz="2200" b="1" dirty="0"/>
              <a:t>Οδηγίες για τη </a:t>
            </a:r>
            <a:r>
              <a:rPr lang="el-GR" sz="2200" b="1" i="1" u="sng" dirty="0"/>
              <a:t>Συγγραφή</a:t>
            </a:r>
            <a:r>
              <a:rPr lang="el-GR" sz="2200" b="1" dirty="0"/>
              <a:t> της Αίτησης – Ανάλυση περιεχομένου</a:t>
            </a:r>
            <a:endParaRPr lang="en-US" sz="2200" b="1" dirty="0"/>
          </a:p>
          <a:p>
            <a:pPr marL="342900" indent="-342900">
              <a:buFont typeface="Wingdings" panose="05000000000000000000" pitchFamily="2" charset="2"/>
              <a:buChar char="q"/>
            </a:pPr>
            <a:endParaRPr lang="en-US" sz="2200" b="1" i="1" u="sng" dirty="0"/>
          </a:p>
          <a:p>
            <a:pPr marL="342900" indent="-342900">
              <a:buFont typeface="Wingdings" panose="05000000000000000000" pitchFamily="2" charset="2"/>
              <a:buChar char="q"/>
            </a:pPr>
            <a:r>
              <a:rPr lang="el-GR" sz="2200" b="1" i="1" u="sng" dirty="0"/>
              <a:t>Αξιολόγηση</a:t>
            </a:r>
            <a:r>
              <a:rPr lang="el-GR" sz="2200" b="1" dirty="0"/>
              <a:t> σχεδίων</a:t>
            </a:r>
          </a:p>
          <a:p>
            <a:pPr marL="342900" indent="-342900">
              <a:buFont typeface="Wingdings" panose="05000000000000000000" pitchFamily="2" charset="2"/>
              <a:buChar char="q"/>
            </a:pPr>
            <a:endParaRPr lang="el-GR" sz="2200" b="1" dirty="0"/>
          </a:p>
          <a:p>
            <a:pPr marL="342900" indent="-342900">
              <a:buFont typeface="Wingdings" panose="05000000000000000000" pitchFamily="2" charset="2"/>
              <a:buChar char="q"/>
            </a:pPr>
            <a:r>
              <a:rPr lang="el-GR" sz="2200" b="1" i="1" u="sng" dirty="0"/>
              <a:t>Χρήσιμες Συμβουλές</a:t>
            </a:r>
          </a:p>
          <a:p>
            <a:pPr marL="342900" indent="-342900">
              <a:buFont typeface="Wingdings" panose="05000000000000000000" pitchFamily="2" charset="2"/>
              <a:buChar char="q"/>
            </a:pPr>
            <a:endParaRPr lang="el-GR" sz="2200" b="1" i="1" u="sng" dirty="0"/>
          </a:p>
          <a:p>
            <a:pPr marL="342900" indent="-342900">
              <a:buFont typeface="Wingdings" panose="05000000000000000000" pitchFamily="2" charset="2"/>
              <a:buChar char="q"/>
            </a:pPr>
            <a:r>
              <a:rPr lang="el-GR" sz="2200" b="1" i="1" u="sng" dirty="0"/>
              <a:t>Στοιχεία επικοινωνίας</a:t>
            </a:r>
            <a:r>
              <a:rPr lang="el-GR" sz="2200" b="1" i="1" dirty="0"/>
              <a:t> λειτουργών ΙΔΕΠ</a:t>
            </a:r>
            <a:endParaRPr lang="en-US" sz="2200" b="1" i="1" dirty="0"/>
          </a:p>
          <a:p>
            <a:endParaRPr lang="en-US" sz="2400" dirty="0"/>
          </a:p>
          <a:p>
            <a:endParaRPr lang="en-US" sz="2400" dirty="0"/>
          </a:p>
          <a:p>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604" y="1052736"/>
            <a:ext cx="1472952" cy="147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51519" y="2132856"/>
            <a:ext cx="881797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100" b="1" i="1" dirty="0"/>
              <a:t>Αναλόγως των προτεραιοτήτων και στόχων ενός Σχεδίου, πρέπει να </a:t>
            </a:r>
          </a:p>
          <a:p>
            <a:pPr marL="0" indent="0" algn="ctr">
              <a:buNone/>
            </a:pPr>
            <a:r>
              <a:rPr lang="el-GR" sz="2100" b="1" i="1" dirty="0"/>
              <a:t>επιλέγονται οι πιο κατάλληλοι και με αποκλίσεις μεταξύ τους εταίροι, ούτως </a:t>
            </a:r>
          </a:p>
          <a:p>
            <a:pPr marL="0" indent="0" algn="ctr">
              <a:buNone/>
            </a:pPr>
            <a:r>
              <a:rPr lang="el-GR" sz="2100" b="1" i="1" dirty="0"/>
              <a:t>ώστε να επωφελούνται από τις διαφορετικές τους εμπειρίες, τα διαφορετικά </a:t>
            </a:r>
          </a:p>
          <a:p>
            <a:pPr marL="0" indent="0" algn="ctr">
              <a:buNone/>
            </a:pPr>
            <a:r>
              <a:rPr lang="el-GR" sz="2100" b="1" i="1" dirty="0"/>
              <a:t>τους προφίλ και την εξειδίκευσή τους, αλλά και προκειμένου να αναπτύσσουν </a:t>
            </a:r>
          </a:p>
          <a:p>
            <a:pPr marL="0" indent="0" algn="ctr">
              <a:buNone/>
            </a:pPr>
            <a:r>
              <a:rPr lang="el-GR" sz="2100" b="1" i="1" dirty="0"/>
              <a:t>συναφή και ποιοτικά αποτελέσματα</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indent="0">
              <a:buNone/>
              <a:defRPr/>
            </a:pPr>
            <a:r>
              <a:rPr lang="el-GR" sz="1800" i="1" dirty="0">
                <a:solidFill>
                  <a:sysClr val="windowText" lastClr="000000"/>
                </a:solidFill>
              </a:rPr>
              <a:t>!!! Δεν υπάρχει ανώτατο όριο σε σχέση με τον αριθμό των συμμετεχόντων </a:t>
            </a:r>
          </a:p>
          <a:p>
            <a:pPr marL="0" indent="0">
              <a:buNone/>
              <a:defRPr/>
            </a:pPr>
            <a:r>
              <a:rPr lang="el-GR" sz="1800" i="1" dirty="0">
                <a:solidFill>
                  <a:sysClr val="windowText" lastClr="000000"/>
                </a:solidFill>
              </a:rPr>
              <a:t>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800" b="0" i="0" u="none" strike="noStrike" kern="1200" cap="none" spc="0" normalizeH="0" baseline="0" noProof="0" dirty="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5" name="Title 1"/>
          <p:cNvSpPr txBox="1">
            <a:spLocks/>
          </p:cNvSpPr>
          <p:nvPr/>
        </p:nvSpPr>
        <p:spPr>
          <a:xfrm>
            <a:off x="74501" y="116632"/>
            <a:ext cx="899499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Συμπράξεις Μικρής Κλίμακας – Σύνθεση Κοινοπραξίας (2/2)</a:t>
            </a:r>
            <a:endParaRPr lang="en-GB" sz="2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16562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Συμπράξεις Μικρής Κλίμακας – Διάρκεια Σχεδίων</a:t>
            </a:r>
            <a:endParaRPr lang="en-GB" sz="2700" b="1" dirty="0">
              <a:solidFill>
                <a:srgbClr val="0070C0"/>
              </a:solidFill>
              <a:latin typeface="Century Gothic" panose="020B0502020202020204" pitchFamily="34" charset="0"/>
            </a:endParaRPr>
          </a:p>
        </p:txBody>
      </p:sp>
      <p:sp>
        <p:nvSpPr>
          <p:cNvPr id="3" name="Content Placeholder 2"/>
          <p:cNvSpPr txBox="1">
            <a:spLocks/>
          </p:cNvSpPr>
          <p:nvPr/>
        </p:nvSpPr>
        <p:spPr>
          <a:xfrm>
            <a:off x="179512" y="1295400"/>
            <a:ext cx="8964487"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600" b="1" i="0" u="none" strike="noStrike" kern="1200" cap="none" spc="0" normalizeH="0" baseline="0" noProof="0" dirty="0">
                <a:ln>
                  <a:noFill/>
                </a:ln>
                <a:solidFill>
                  <a:sysClr val="windowText" lastClr="000000"/>
                </a:solidFill>
                <a:effectLst/>
                <a:uLnTx/>
                <a:uFillTx/>
                <a:latin typeface="Calibri"/>
                <a:ea typeface="+mn-ea"/>
                <a:cs typeface="+mn-cs"/>
              </a:rPr>
              <a:t>Οι Συμπράξεις Συνεργασίας επιτρέπεται να διαρκούν:</a:t>
            </a:r>
            <a:endParaRPr kumimoji="0" lang="el-GR" sz="2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200" u="sng" noProof="0"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0" i="0" u="sng" strike="noStrike" kern="1200" cap="none" spc="0" normalizeH="0" baseline="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8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300" b="1" i="0" u="sng" strike="noStrike" kern="1200" cap="none" spc="0" normalizeH="0" baseline="0" noProof="0" dirty="0">
                <a:ln>
                  <a:noFill/>
                </a:ln>
                <a:solidFill>
                  <a:sysClr val="windowText" lastClr="000000"/>
                </a:solidFill>
                <a:effectLst/>
                <a:uLnTx/>
                <a:uFillTx/>
                <a:latin typeface="Calibri"/>
                <a:ea typeface="+mn-ea"/>
                <a:cs typeface="+mn-cs"/>
              </a:rPr>
              <a:t>6 - 24 μήνες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i="1" dirty="0">
              <a:solidFill>
                <a:sysClr val="windowText" lastClr="000000"/>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 Η διάρκεια του Σχεδίου επιλέγεται κατά τη συγγραφή της αίτησης, στη </a:t>
            </a:r>
            <a:endParaRPr kumimoji="0" lang="en-GB"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βάση των στόχων/αποτελεσμάτων και</a:t>
            </a:r>
            <a:r>
              <a:rPr kumimoji="0" lang="el-GR" sz="2000" b="0" i="1" u="none" strike="noStrike" kern="1200" cap="none" spc="0" normalizeH="0" noProof="0" dirty="0">
                <a:ln>
                  <a:noFill/>
                </a:ln>
                <a:solidFill>
                  <a:sysClr val="windowText" lastClr="000000"/>
                </a:solidFill>
                <a:effectLst/>
                <a:uLnTx/>
                <a:uFillTx/>
                <a:latin typeface="Calibri"/>
                <a:ea typeface="+mn-ea"/>
                <a:cs typeface="+mn-cs"/>
              </a:rPr>
              <a:t> των προγραμματισμένων του </a:t>
            </a:r>
            <a:endParaRPr kumimoji="0" lang="en-GB" sz="2000" b="0" i="1" u="none" strike="noStrike" kern="1200" cap="none" spc="0" normalizeH="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noProof="0" dirty="0">
                <a:ln>
                  <a:noFill/>
                </a:ln>
                <a:solidFill>
                  <a:sysClr val="windowText" lastClr="000000"/>
                </a:solidFill>
                <a:effectLst/>
                <a:uLnTx/>
                <a:uFillTx/>
                <a:latin typeface="Calibri"/>
                <a:ea typeface="+mn-ea"/>
                <a:cs typeface="+mn-cs"/>
              </a:rPr>
              <a:t>δραστηριοτήτων</a:t>
            </a: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2866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583" y="-99392"/>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Συμπράξεις Μικρής Κλίμακας  – Συνολική Επιχορήγηση</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90773" y="980728"/>
            <a:ext cx="8938320" cy="464333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400" b="1" i="0" u="none" strike="noStrike" kern="1200" cap="none" spc="0" normalizeH="0" baseline="0" noProof="0" dirty="0">
                <a:ln>
                  <a:noFill/>
                </a:ln>
                <a:solidFill>
                  <a:sysClr val="windowText" lastClr="000000"/>
                </a:solidFill>
                <a:effectLst/>
                <a:uLnTx/>
                <a:uFillTx/>
                <a:latin typeface="Calibri"/>
                <a:ea typeface="+mn-ea"/>
                <a:cs typeface="+mn-cs"/>
              </a:rPr>
              <a:t>Η συνολική χρηματοδότηση για τον συγκεκριμένο τύπο Σχεδίων μπορεί να ισούται με ένα από τα δύο πιο κάτω ποσά:</a:t>
            </a:r>
            <a:endParaRPr kumimoji="0" lang="el-GR"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defRPr/>
            </a:pPr>
            <a:endParaRPr lang="el-GR" sz="2600" u="sng" dirty="0">
              <a:solidFill>
                <a:sysClr val="windowText" lastClr="000000"/>
              </a:solidFill>
              <a:latin typeface="Calibri"/>
            </a:endParaRPr>
          </a:p>
          <a:p>
            <a:pPr marR="0" lvl="0"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200" b="1" i="0" strike="noStrike" kern="1200" cap="none" spc="0" normalizeH="0" baseline="0" noProof="0" dirty="0">
                <a:ln>
                  <a:noFill/>
                </a:ln>
                <a:solidFill>
                  <a:sysClr val="windowText" lastClr="000000"/>
                </a:solidFill>
                <a:uLnTx/>
                <a:uFillTx/>
                <a:latin typeface="Calibri"/>
                <a:ea typeface="+mn-ea"/>
                <a:cs typeface="+mn-cs"/>
              </a:rPr>
              <a:t>30 000 </a:t>
            </a:r>
            <a:r>
              <a:rPr kumimoji="0" lang="el-GR" sz="2200" b="0" i="0" strike="noStrike" kern="1200" cap="none" spc="0" normalizeH="0" baseline="0" noProof="0" dirty="0">
                <a:ln>
                  <a:noFill/>
                </a:ln>
                <a:solidFill>
                  <a:sysClr val="windowText" lastClr="000000"/>
                </a:solidFill>
                <a:uLnTx/>
                <a:uFillTx/>
                <a:latin typeface="Calibri"/>
                <a:ea typeface="+mn-ea"/>
                <a:cs typeface="+mn-cs"/>
              </a:rPr>
              <a:t>Ευρώ</a:t>
            </a:r>
          </a:p>
          <a:p>
            <a:pPr marL="0" marR="0" lvl="0" indent="0" defTabSz="914400" rtl="0" eaLnBrk="1" fontAlgn="auto" latinLnBrk="0" hangingPunct="1">
              <a:lnSpc>
                <a:spcPct val="100000"/>
              </a:lnSpc>
              <a:spcBef>
                <a:spcPct val="20000"/>
              </a:spcBef>
              <a:spcAft>
                <a:spcPts val="0"/>
              </a:spcAft>
              <a:buClrTx/>
              <a:buSzTx/>
              <a:buNone/>
              <a:tabLst/>
              <a:defRPr/>
            </a:pPr>
            <a:endParaRPr kumimoji="0" lang="en-GB" sz="2200" b="0" i="0" strike="noStrike" kern="1200" cap="none" spc="0" normalizeH="0" baseline="0" noProof="0" dirty="0">
              <a:ln>
                <a:noFill/>
              </a:ln>
              <a:solidFill>
                <a:sysClr val="windowText" lastClr="000000"/>
              </a:solidFill>
              <a:uLnTx/>
              <a:uFillTx/>
              <a:latin typeface="Calibri"/>
              <a:ea typeface="+mn-ea"/>
              <a:cs typeface="+mn-cs"/>
            </a:endParaRPr>
          </a:p>
          <a:p>
            <a:pPr marL="0" marR="0" lvl="0" indent="0" defTabSz="914400" rtl="0" eaLnBrk="1" fontAlgn="auto" latinLnBrk="0" hangingPunct="1">
              <a:lnSpc>
                <a:spcPct val="100000"/>
              </a:lnSpc>
              <a:spcBef>
                <a:spcPct val="20000"/>
              </a:spcBef>
              <a:spcAft>
                <a:spcPts val="0"/>
              </a:spcAft>
              <a:buClrTx/>
              <a:buSzTx/>
              <a:buNone/>
              <a:tabLst/>
              <a:defRPr/>
            </a:pPr>
            <a:endParaRPr kumimoji="0" lang="el-GR" sz="2200" b="0" i="0" strike="noStrike" kern="1200" cap="none" spc="0" normalizeH="0" baseline="0" noProof="0" dirty="0">
              <a:ln>
                <a:noFill/>
              </a:ln>
              <a:solidFill>
                <a:sysClr val="windowText" lastClr="000000"/>
              </a:solidFill>
              <a:uLnTx/>
              <a:uFillTx/>
              <a:latin typeface="Calibri"/>
              <a:ea typeface="+mn-ea"/>
              <a:cs typeface="+mn-cs"/>
            </a:endParaRPr>
          </a:p>
          <a:p>
            <a:pPr>
              <a:buFont typeface="Wingdings" panose="05000000000000000000" pitchFamily="2" charset="2"/>
              <a:buChar char="§"/>
              <a:defRPr/>
            </a:pPr>
            <a:r>
              <a:rPr kumimoji="0" lang="el-GR" sz="2200" b="1" i="0" strike="noStrike" kern="1200" cap="none" spc="0" normalizeH="0" baseline="0" noProof="0" dirty="0">
                <a:ln>
                  <a:noFill/>
                </a:ln>
                <a:solidFill>
                  <a:sysClr val="windowText" lastClr="000000"/>
                </a:solidFill>
                <a:effectLst/>
                <a:uLnTx/>
                <a:uFillTx/>
                <a:latin typeface="Calibri"/>
                <a:ea typeface="+mn-ea"/>
                <a:cs typeface="+mn-cs"/>
              </a:rPr>
              <a:t>60 000</a:t>
            </a:r>
            <a:r>
              <a:rPr kumimoji="0" lang="el-GR" sz="2200" b="0" i="0" strike="noStrike" kern="1200" cap="none" spc="0" normalizeH="0" baseline="0" noProof="0" dirty="0">
                <a:ln>
                  <a:noFill/>
                </a:ln>
                <a:solidFill>
                  <a:sysClr val="windowText" lastClr="000000"/>
                </a:solidFill>
                <a:effectLst/>
                <a:uLnTx/>
                <a:uFillTx/>
                <a:latin typeface="Calibri"/>
                <a:ea typeface="+mn-ea"/>
                <a:cs typeface="+mn-cs"/>
              </a:rPr>
              <a:t> Ευρώ</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lvl="0" indent="0">
              <a:buNone/>
              <a:defRPr/>
            </a:pPr>
            <a:r>
              <a:rPr lang="el-GR" sz="1900" b="1" dirty="0"/>
              <a:t>Μηχανισμός Χρηματοδότησης: </a:t>
            </a:r>
            <a:r>
              <a:rPr lang="el-GR" sz="1900" dirty="0"/>
              <a:t>Ένα προκαθορισμένο, κατ’ </a:t>
            </a:r>
            <a:r>
              <a:rPr lang="el-GR" sz="1900" dirty="0" err="1"/>
              <a:t>αποκοπήν</a:t>
            </a:r>
            <a:r>
              <a:rPr lang="el-GR" sz="1900" dirty="0"/>
              <a:t> ποσό, για την </a:t>
            </a:r>
            <a:endParaRPr lang="en-GB" sz="1900" dirty="0"/>
          </a:p>
          <a:p>
            <a:pPr marL="0" lvl="0" indent="0">
              <a:buNone/>
              <a:defRPr/>
            </a:pPr>
            <a:r>
              <a:rPr lang="el-GR" sz="1900" dirty="0"/>
              <a:t>υλοποίηση όλων των δραστηριοτήτων και αποτελεσμάτων του Σχεδίου</a:t>
            </a:r>
            <a:endParaRPr kumimoji="0" lang="en-US" sz="1900" b="0" i="0" u="none" strike="noStrike" kern="1200" cap="none" spc="0" normalizeH="0" baseline="0" noProof="0" dirty="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900" b="0" i="0" u="none" strike="noStrike" kern="1200" cap="none" spc="0" normalizeH="0" baseline="0" noProof="0" dirty="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1026" name="Picture 2" descr="New California Funding Available for Career Programs | Edmentum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564904"/>
            <a:ext cx="2653308" cy="173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55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12776"/>
            <a:ext cx="8784976" cy="4739759"/>
          </a:xfrm>
          <a:prstGeom prst="rect">
            <a:avLst/>
          </a:prstGeom>
        </p:spPr>
        <p:txBody>
          <a:bodyPr wrap="square">
            <a:spAutoFit/>
          </a:bodyPr>
          <a:lstStyle/>
          <a:p>
            <a:pPr marL="360363" indent="-360363">
              <a:buFont typeface="Wingdings" panose="05000000000000000000" pitchFamily="2" charset="2"/>
              <a:buChar char="q"/>
            </a:pPr>
            <a:r>
              <a:rPr lang="el-GR" sz="2200" b="1" dirty="0"/>
              <a:t>Κάθε δραστηριότητα που υλοποιείται στα πλαίσια μίας Σύμπραξης  Μικρής Κλίμακας πρέπει να λαμβάνει χώρα:</a:t>
            </a:r>
          </a:p>
          <a:p>
            <a:endParaRPr lang="el-GR" sz="2200" b="1" dirty="0"/>
          </a:p>
          <a:p>
            <a:pPr marL="285750" indent="-285750">
              <a:buFont typeface="Wingdings" panose="05000000000000000000" pitchFamily="2" charset="2"/>
              <a:buChar char="§"/>
            </a:pPr>
            <a:r>
              <a:rPr lang="el-GR" sz="2000" dirty="0"/>
              <a:t> Σε μία από τις χώρες των συμμετεχόντων οργανισμών</a:t>
            </a:r>
          </a:p>
          <a:p>
            <a:endParaRPr lang="el-GR" dirty="0"/>
          </a:p>
          <a:p>
            <a:pPr marL="285750" indent="-285750">
              <a:buFont typeface="Wingdings" panose="05000000000000000000" pitchFamily="2" charset="2"/>
              <a:buChar char="§"/>
            </a:pPr>
            <a:r>
              <a:rPr lang="el-GR" sz="2000" dirty="0"/>
              <a:t>Σε έδρα οργανισμού της Ευρωπαϊκής Ένωσης:</a:t>
            </a:r>
          </a:p>
          <a:p>
            <a:endParaRPr lang="el-GR" dirty="0"/>
          </a:p>
          <a:p>
            <a:pPr marL="285750" indent="-285750">
              <a:buFont typeface="Wingdings" panose="05000000000000000000" pitchFamily="2" charset="2"/>
              <a:buChar char="ü"/>
            </a:pPr>
            <a:r>
              <a:rPr lang="el-GR" dirty="0"/>
              <a:t>Βρυξέλλες</a:t>
            </a:r>
          </a:p>
          <a:p>
            <a:pPr marL="285750" indent="-285750">
              <a:buFont typeface="Wingdings" panose="05000000000000000000" pitchFamily="2" charset="2"/>
              <a:buChar char="ü"/>
            </a:pPr>
            <a:r>
              <a:rPr lang="el-GR" dirty="0"/>
              <a:t>Φρανκφούρτη</a:t>
            </a:r>
          </a:p>
          <a:p>
            <a:pPr marL="285750" indent="-285750">
              <a:buFont typeface="Wingdings" panose="05000000000000000000" pitchFamily="2" charset="2"/>
              <a:buChar char="ü"/>
            </a:pPr>
            <a:r>
              <a:rPr lang="el-GR" dirty="0"/>
              <a:t>Λουξεμβούργο</a:t>
            </a:r>
          </a:p>
          <a:p>
            <a:pPr marL="285750" indent="-285750">
              <a:buFont typeface="Wingdings" panose="05000000000000000000" pitchFamily="2" charset="2"/>
              <a:buChar char="ü"/>
            </a:pPr>
            <a:r>
              <a:rPr lang="el-GR" dirty="0"/>
              <a:t>Στρασβούργο</a:t>
            </a:r>
          </a:p>
          <a:p>
            <a:pPr marL="285750" indent="-285750">
              <a:buFont typeface="Wingdings" panose="05000000000000000000" pitchFamily="2" charset="2"/>
              <a:buChar char="ü"/>
            </a:pPr>
            <a:r>
              <a:rPr lang="el-GR" dirty="0"/>
              <a:t>Χάγη</a:t>
            </a:r>
          </a:p>
          <a:p>
            <a:endParaRPr lang="el-GR" dirty="0"/>
          </a:p>
          <a:p>
            <a:endParaRPr lang="el-GR" sz="1200" dirty="0"/>
          </a:p>
          <a:p>
            <a:r>
              <a:rPr lang="el-GR" sz="1700" i="1" dirty="0"/>
              <a:t>!!! Στη δεύτερη περίπτωση, δεν απαιτείται να υπάρχει στη Σύμπραξη εταίρος </a:t>
            </a:r>
          </a:p>
          <a:p>
            <a:r>
              <a:rPr lang="el-GR" sz="1700" i="1" dirty="0"/>
              <a:t>που να προέρχεται από τις χώρες των οργανισμών</a:t>
            </a:r>
          </a:p>
        </p:txBody>
      </p:sp>
      <p:sp>
        <p:nvSpPr>
          <p:cNvPr id="3" name="Title 1"/>
          <p:cNvSpPr txBox="1">
            <a:spLocks/>
          </p:cNvSpPr>
          <p:nvPr/>
        </p:nvSpPr>
        <p:spPr>
          <a:xfrm>
            <a:off x="13359" y="116632"/>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Συμπράξεις Μικρής Κλίμακας  – Φιλοξενία Δραστηριοτήτων</a:t>
            </a:r>
            <a:endParaRPr lang="en-GB" sz="2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63827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2D6603-9919-4ECB-B908-B3670C138579}"/>
              </a:ext>
            </a:extLst>
          </p:cNvPr>
          <p:cNvSpPr/>
          <p:nvPr/>
        </p:nvSpPr>
        <p:spPr>
          <a:xfrm>
            <a:off x="103312" y="2924944"/>
            <a:ext cx="8835008" cy="11654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36512" y="152400"/>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Συμπράξεις Μικρής Κλίμακας – </a:t>
            </a:r>
          </a:p>
          <a:p>
            <a:r>
              <a:rPr lang="el-GR" sz="2600" b="1" dirty="0">
                <a:solidFill>
                  <a:srgbClr val="0070C0"/>
                </a:solidFill>
                <a:latin typeface="Century Gothic" panose="020B0502020202020204" pitchFamily="34" charset="0"/>
              </a:rPr>
              <a:t>Υποβολή και Αξιολόγηση Αίτησης</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0" y="1295400"/>
            <a:ext cx="8938320" cy="4643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a:ln>
                <a:noFill/>
              </a:ln>
              <a:solidFill>
                <a:sysClr val="windowText" lastClr="000000"/>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strike="noStrike" kern="1200" cap="none" spc="0" normalizeH="0" baseline="0" noProof="0" dirty="0">
                <a:ln>
                  <a:noFill/>
                </a:ln>
                <a:solidFill>
                  <a:sysClr val="windowText" lastClr="000000"/>
                </a:solidFill>
                <a:effectLst/>
                <a:uLnTx/>
                <a:uFillTx/>
              </a:rPr>
              <a:t>Η</a:t>
            </a:r>
            <a:r>
              <a:rPr kumimoji="0" lang="el-GR" sz="2200" b="1" i="0" strike="noStrike" kern="1200" cap="none" spc="0" normalizeH="0" noProof="0" dirty="0">
                <a:ln>
                  <a:noFill/>
                </a:ln>
                <a:solidFill>
                  <a:sysClr val="windowText" lastClr="000000"/>
                </a:solidFill>
                <a:effectLst/>
                <a:uLnTx/>
                <a:uFillTx/>
              </a:rPr>
              <a:t> αίτηση υποβάλλεται πάντοτε στην Εθνική Υπηρεσία όπου εδρεύει ο οργανισμός του συντονιστή-εταίρου και εκεί επίσης αξιολογείται.</a:t>
            </a:r>
            <a:endParaRPr kumimoji="0" lang="el-GR" sz="2200" b="0" i="0" u="none" strike="noStrike" kern="1200" cap="none" spc="0" normalizeH="0" baseline="0" noProof="0" dirty="0">
              <a:ln>
                <a:noFill/>
              </a:ln>
              <a:solidFill>
                <a:sysClr val="windowText" lastClr="000000"/>
              </a:solidFill>
              <a:effectLst/>
              <a:uLnTx/>
              <a:uFillTx/>
            </a:endParaRPr>
          </a:p>
          <a:p>
            <a:pPr marL="0" indent="0" algn="ctr">
              <a:buNone/>
              <a:defRPr/>
            </a:pPr>
            <a:endParaRPr lang="el-GR" sz="2200" b="1" i="1" dirty="0"/>
          </a:p>
          <a:p>
            <a:pPr marL="0" indent="0" algn="ctr">
              <a:buNone/>
              <a:defRPr/>
            </a:pPr>
            <a:endParaRPr lang="el-GR" sz="1000" b="1" i="1" dirty="0"/>
          </a:p>
          <a:p>
            <a:pPr marL="0" indent="0" algn="ctr">
              <a:buNone/>
              <a:defRPr/>
            </a:pPr>
            <a:r>
              <a:rPr lang="el-GR" sz="2000" b="1" i="1" dirty="0"/>
              <a:t>Ανά Προθεσμία Υποβολής Αιτήσεων</a:t>
            </a:r>
            <a:r>
              <a:rPr lang="el-GR" sz="2000" dirty="0"/>
              <a:t>, </a:t>
            </a:r>
            <a:r>
              <a:rPr lang="el-GR" sz="2000" b="1" i="1" dirty="0"/>
              <a:t>η ίδια κοινοπραξία εταίρων </a:t>
            </a:r>
            <a:r>
              <a:rPr lang="el-GR" sz="2000" dirty="0"/>
              <a:t>επιτρέπεται να υποβάλει </a:t>
            </a:r>
            <a:r>
              <a:rPr lang="el-GR" sz="2000" b="1" i="1" dirty="0"/>
              <a:t>μία μόνο αίτηση </a:t>
            </a:r>
            <a:r>
              <a:rPr lang="el-GR" sz="2000" dirty="0"/>
              <a:t>και </a:t>
            </a:r>
            <a:r>
              <a:rPr lang="el-GR" sz="2000" b="1" i="1" dirty="0"/>
              <a:t>σε μία μόνο Εθνική Υπηρεσία</a:t>
            </a:r>
            <a:endParaRPr lang="el-GR" sz="2000" b="1" i="1" dirty="0">
              <a:sym typeface="Wingdings" panose="05000000000000000000" pitchFamily="2" charset="2"/>
            </a:endParaRPr>
          </a:p>
          <a:p>
            <a:pPr marL="0" indent="0" algn="ctr">
              <a:buNone/>
              <a:defRPr/>
            </a:pPr>
            <a:r>
              <a:rPr lang="el-GR" sz="2000" dirty="0"/>
              <a:t>(έλεγχος πολλαπλής υποβολής από τις Εθνικές Υπηρεσίες)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2050" name="Picture 2" descr="2019 PGA REACH Nebraska Grant Application | Nebr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67442"/>
            <a:ext cx="3028950" cy="11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38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957" y="116632"/>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Μικρής Κλίμακας – Καταληκτικές Ημερομηνίες Υποβολής Αιτήσεων (1/2)</a:t>
            </a:r>
          </a:p>
          <a:p>
            <a:r>
              <a:rPr lang="el-GR" sz="2200" b="1" dirty="0">
                <a:solidFill>
                  <a:srgbClr val="0070C0"/>
                </a:solidFill>
                <a:latin typeface="Century Gothic" panose="020B0502020202020204" pitchFamily="34" charset="0"/>
              </a:rPr>
              <a:t>Πρόσκληση 2021 </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35957" y="1556792"/>
            <a:ext cx="8540499"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l-GR" sz="2200" b="1" u="sng" dirty="0">
                <a:solidFill>
                  <a:sysClr val="windowText" lastClr="000000"/>
                </a:solidFill>
                <a:latin typeface="Calibri"/>
              </a:rPr>
              <a:t>1</a:t>
            </a:r>
            <a:r>
              <a:rPr lang="el-GR" sz="2200" b="1" u="sng" baseline="30000" dirty="0">
                <a:solidFill>
                  <a:sysClr val="windowText" lastClr="000000"/>
                </a:solidFill>
                <a:latin typeface="Calibri"/>
              </a:rPr>
              <a:t>η</a:t>
            </a:r>
            <a:r>
              <a:rPr lang="el-GR" sz="2200" b="1" u="sng" dirty="0">
                <a:solidFill>
                  <a:sysClr val="windowText" lastClr="000000"/>
                </a:solidFill>
                <a:latin typeface="Calibri"/>
              </a:rPr>
              <a:t> Καταληκτική Ημερομηνία για Υποβολή Αιτήσεων</a:t>
            </a:r>
            <a:r>
              <a:rPr kumimoji="0" lang="el-GR" sz="2200" b="1" i="0" u="none" strike="noStrike" kern="1200" cap="none" spc="0" normalizeH="0" baseline="0" noProof="0" dirty="0">
                <a:ln>
                  <a:noFill/>
                </a:ln>
                <a:solidFill>
                  <a:sysClr val="windowText" lastClr="000000"/>
                </a:solidFill>
                <a:effectLst/>
                <a:uLnTx/>
                <a:uFillTx/>
                <a:latin typeface="Calibri"/>
                <a:ea typeface="+mn-ea"/>
                <a:cs typeface="+mn-cs"/>
              </a:rPr>
              <a:t>:</a:t>
            </a:r>
            <a:endParaRPr kumimoji="0" lang="el-GR"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sng" strike="noStrike" kern="1200" cap="none" spc="0" normalizeH="0" baseline="0" noProof="0" dirty="0">
                <a:ln>
                  <a:noFill/>
                </a:ln>
                <a:solidFill>
                  <a:sysClr val="windowText" lastClr="000000"/>
                </a:solidFill>
                <a:effectLst/>
                <a:uLnTx/>
                <a:uFillTx/>
                <a:latin typeface="Calibri"/>
                <a:ea typeface="+mn-ea"/>
                <a:cs typeface="+mn-cs"/>
              </a:rPr>
              <a:t>20 Μαΐου 2021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none" strike="noStrike" kern="1200" cap="none" spc="0" normalizeH="0" baseline="0" noProof="0" dirty="0">
                <a:ln>
                  <a:noFill/>
                </a:ln>
                <a:solidFill>
                  <a:sysClr val="windowText" lastClr="000000"/>
                </a:solidFill>
                <a:effectLst/>
                <a:uLnTx/>
                <a:uFillTx/>
                <a:latin typeface="Calibri"/>
                <a:ea typeface="+mn-ea"/>
                <a:cs typeface="+mn-cs"/>
              </a:rPr>
              <a:t>1 μ.μ. (ώρα Κύπρου)</a:t>
            </a: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u="sng"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 Η συγκεκριμένη προθεσμία αφορά Σχέδια που θα ξεκινήσουν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μεταξύ </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1</a:t>
            </a:r>
            <a:r>
              <a:rPr kumimoji="0" lang="el-GR" sz="2000" b="0" i="1" u="sng" strike="noStrike" kern="1200" cap="none" spc="0" normalizeH="0" baseline="30000" noProof="0" dirty="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 </a:t>
            </a:r>
            <a:r>
              <a:rPr lang="el-GR" sz="2000" i="1" u="sng" noProof="0" dirty="0">
                <a:solidFill>
                  <a:sysClr val="windowText" lastClr="000000"/>
                </a:solidFill>
                <a:latin typeface="Calibri"/>
              </a:rPr>
              <a:t>Νοεμβρ</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ίου  2021 – 28</a:t>
            </a:r>
            <a:r>
              <a:rPr kumimoji="0" lang="el-GR" sz="2000" b="0" i="1" u="sng" strike="noStrike" kern="1200" cap="none" spc="0" normalizeH="0" baseline="30000" noProof="0" dirty="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 Φεβρουαρίου 2022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7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4443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957" y="116632"/>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Μικρής Κλίμακας – Καταληκτικές Ημερομηνίες Υποβολής Αιτήσεων (2/2)</a:t>
            </a:r>
          </a:p>
          <a:p>
            <a:r>
              <a:rPr lang="el-GR" sz="2200" b="1" dirty="0">
                <a:solidFill>
                  <a:srgbClr val="0070C0"/>
                </a:solidFill>
                <a:latin typeface="Century Gothic" panose="020B0502020202020204" pitchFamily="34" charset="0"/>
              </a:rPr>
              <a:t>Πρόσκληση 2021 </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35957" y="1556792"/>
            <a:ext cx="8828531"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1" i="0" u="none" strike="noStrike" kern="1200" cap="none" spc="0" normalizeH="0" baseline="0" noProof="0" dirty="0">
              <a:ln>
                <a:noFill/>
              </a:ln>
              <a:solidFill>
                <a:sysClr val="windowText" lastClr="000000"/>
              </a:solidFill>
              <a:effectLst/>
              <a:uLnTx/>
              <a:uFillTx/>
              <a:latin typeface="Calibri"/>
              <a:ea typeface="+mn-ea"/>
              <a:cs typeface="+mn-cs"/>
            </a:endParaRPr>
          </a:p>
          <a:p>
            <a:pPr lvl="0">
              <a:buFont typeface="Wingdings" panose="05000000000000000000" pitchFamily="2" charset="2"/>
              <a:buChar char="q"/>
              <a:defRPr/>
            </a:pPr>
            <a:r>
              <a:rPr lang="el-GR" sz="2200" b="1" u="sng" dirty="0">
                <a:solidFill>
                  <a:sysClr val="windowText" lastClr="000000"/>
                </a:solidFill>
              </a:rPr>
              <a:t>2</a:t>
            </a:r>
            <a:r>
              <a:rPr lang="el-GR" sz="2200" b="1" u="sng" baseline="30000" dirty="0">
                <a:solidFill>
                  <a:sysClr val="windowText" lastClr="000000"/>
                </a:solidFill>
              </a:rPr>
              <a:t>η</a:t>
            </a:r>
            <a:r>
              <a:rPr lang="el-GR" sz="2200" b="1" u="sng" dirty="0">
                <a:solidFill>
                  <a:sysClr val="windowText" lastClr="000000"/>
                </a:solidFill>
              </a:rPr>
              <a:t> Καταληκτική Ημερομηνία για Υποβολή Αιτήσεων </a:t>
            </a:r>
            <a:r>
              <a:rPr lang="el-GR" sz="2200" b="1" dirty="0">
                <a:solidFill>
                  <a:sysClr val="windowText" lastClr="000000"/>
                </a:solidFill>
              </a:rPr>
              <a:t>:</a:t>
            </a:r>
            <a:endParaRPr lang="el-GR" sz="2200" dirty="0">
              <a:solidFill>
                <a:sysClr val="windowText" lastClr="0000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1000" u="sng"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sng" strike="noStrike" kern="1200" cap="none" spc="0" normalizeH="0" baseline="0" noProof="0" dirty="0">
                <a:ln>
                  <a:noFill/>
                </a:ln>
                <a:solidFill>
                  <a:sysClr val="windowText" lastClr="000000"/>
                </a:solidFill>
                <a:effectLst/>
                <a:uLnTx/>
                <a:uFillTx/>
                <a:latin typeface="Calibri"/>
                <a:ea typeface="+mn-ea"/>
                <a:cs typeface="+mn-cs"/>
              </a:rPr>
              <a:t>3 Νοεμβρίου 2021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none" strike="noStrike" kern="1200" cap="none" spc="0" normalizeH="0" baseline="0" noProof="0" dirty="0">
                <a:ln>
                  <a:noFill/>
                </a:ln>
                <a:solidFill>
                  <a:sysClr val="windowText" lastClr="000000"/>
                </a:solidFill>
                <a:effectLst/>
                <a:uLnTx/>
                <a:uFillTx/>
                <a:latin typeface="Calibri"/>
                <a:ea typeface="+mn-ea"/>
                <a:cs typeface="+mn-cs"/>
              </a:rPr>
              <a:t>1 μ.μ. (ώρα Κύπρου)</a:t>
            </a:r>
            <a:endParaRPr kumimoji="0" lang="el-GR" sz="2000" b="0" i="0" u="sng"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u="sng"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u="sng"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 Η συγκεκριμένη προθεσμία αφορά Σχέδια που θα ξεκινήσουν </a:t>
            </a:r>
          </a:p>
          <a:p>
            <a:pPr marL="0" lvl="0" indent="0" algn="ctr">
              <a:buNone/>
              <a:defRPr/>
            </a:pPr>
            <a:r>
              <a:rPr kumimoji="0" lang="el-GR" sz="2000" b="0" i="1" u="none" strike="noStrike" kern="1200" cap="none" spc="0" normalizeH="0" baseline="0" noProof="0" dirty="0">
                <a:ln>
                  <a:noFill/>
                </a:ln>
                <a:solidFill>
                  <a:sysClr val="windowText" lastClr="000000"/>
                </a:solidFill>
                <a:effectLst/>
                <a:uLnTx/>
                <a:uFillTx/>
                <a:latin typeface="Calibri"/>
                <a:ea typeface="+mn-ea"/>
                <a:cs typeface="+mn-cs"/>
              </a:rPr>
              <a:t>μεταξύ </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1</a:t>
            </a:r>
            <a:r>
              <a:rPr kumimoji="0" lang="el-GR" sz="2000" b="0" i="1" u="sng" strike="noStrike" kern="1200" cap="none" spc="0" normalizeH="0" baseline="30000" noProof="0" dirty="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 </a:t>
            </a:r>
            <a:r>
              <a:rPr lang="el-GR" sz="2000" i="1" u="sng" noProof="0" dirty="0">
                <a:solidFill>
                  <a:sysClr val="windowText" lastClr="000000"/>
                </a:solidFill>
                <a:latin typeface="Calibri"/>
              </a:rPr>
              <a:t>Μαρτ</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ίου  2022 – </a:t>
            </a:r>
            <a:r>
              <a:rPr lang="el-GR" sz="2000" i="1" u="sng" dirty="0">
                <a:solidFill>
                  <a:sysClr val="windowText" lastClr="000000"/>
                </a:solidFill>
                <a:latin typeface="Calibri"/>
              </a:rPr>
              <a:t>31</a:t>
            </a:r>
            <a:r>
              <a:rPr kumimoji="0" lang="el-GR" sz="2000" b="0" i="1" u="sng" strike="noStrike" kern="1200" cap="none" spc="0" normalizeH="0" baseline="30000" noProof="0" dirty="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 </a:t>
            </a:r>
            <a:r>
              <a:rPr lang="el-GR" sz="2000" i="1" u="sng" dirty="0">
                <a:solidFill>
                  <a:sysClr val="windowText" lastClr="000000"/>
                </a:solidFill>
              </a:rPr>
              <a:t>Μαρτίου </a:t>
            </a:r>
            <a:r>
              <a:rPr kumimoji="0" lang="el-GR" sz="2000" b="0" i="1" u="sng" strike="noStrike" kern="1200" cap="none" spc="0" normalizeH="0" baseline="0" noProof="0" dirty="0">
                <a:ln>
                  <a:noFill/>
                </a:ln>
                <a:solidFill>
                  <a:sysClr val="windowText" lastClr="000000"/>
                </a:solidFill>
                <a:effectLst/>
                <a:uLnTx/>
                <a:uFillTx/>
                <a:latin typeface="Calibri"/>
                <a:ea typeface="+mn-ea"/>
                <a:cs typeface="+mn-cs"/>
              </a:rPr>
              <a:t>2022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7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1302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Μικρής Κλίμακας – Οργάνωση Σχεδίου (1/2) </a:t>
            </a:r>
            <a:endParaRPr lang="en-GB" sz="2000" b="1" dirty="0">
              <a:solidFill>
                <a:srgbClr val="FF0000"/>
              </a:solidFill>
              <a:latin typeface="Century Gothic" panose="020B0502020202020204" pitchFamily="34" charset="0"/>
            </a:endParaRPr>
          </a:p>
        </p:txBody>
      </p:sp>
      <p:sp>
        <p:nvSpPr>
          <p:cNvPr id="3" name="Content Placeholder 2"/>
          <p:cNvSpPr txBox="1">
            <a:spLocks/>
          </p:cNvSpPr>
          <p:nvPr/>
        </p:nvSpPr>
        <p:spPr>
          <a:xfrm>
            <a:off x="180327" y="1268760"/>
            <a:ext cx="8711844" cy="3821551"/>
          </a:xfrm>
          <a:prstGeom prst="rect">
            <a:avLst/>
          </a:prstGeom>
        </p:spPr>
        <p:txBody>
          <a:bodyPr/>
          <a:lstStyle/>
          <a:p>
            <a:pPr marL="342900" indent="-342900" algn="just">
              <a:spcBef>
                <a:spcPct val="20000"/>
              </a:spcBef>
              <a:buFont typeface="Wingdings" panose="05000000000000000000" pitchFamily="2" charset="2"/>
              <a:buChar char="q"/>
              <a:defRPr/>
            </a:pPr>
            <a:r>
              <a:rPr lang="el-GR" sz="2000" b="1" dirty="0"/>
              <a:t>Τα στάδια Οργάνωσης ενός Σχεδίου είναι τα ακόλουθα: </a:t>
            </a:r>
          </a:p>
          <a:p>
            <a:pPr algn="just">
              <a:spcBef>
                <a:spcPct val="20000"/>
              </a:spcBef>
              <a:defRPr/>
            </a:pPr>
            <a:endParaRPr lang="el-GR" sz="1000" b="1" dirty="0"/>
          </a:p>
          <a:p>
            <a:pPr algn="just">
              <a:spcBef>
                <a:spcPct val="20000"/>
              </a:spcBef>
              <a:defRPr/>
            </a:pPr>
            <a:endParaRPr lang="el-GR" sz="1000" b="1" dirty="0"/>
          </a:p>
          <a:p>
            <a:pPr marL="342900" indent="-342900" algn="just">
              <a:spcBef>
                <a:spcPct val="20000"/>
              </a:spcBef>
              <a:buFont typeface="Wingdings" panose="05000000000000000000" pitchFamily="2" charset="2"/>
              <a:buChar char="§"/>
              <a:defRPr/>
            </a:pPr>
            <a:r>
              <a:rPr lang="el-GR" b="1" dirty="0"/>
              <a:t>Σχεδιασμός:</a:t>
            </a:r>
            <a:r>
              <a:rPr lang="el-GR" dirty="0"/>
              <a:t> Καθορισμός αναγκών, στόχων, αποτελεσμάτων, μορφών δραστηριοτήτων, χρονοδιαγράμματος</a:t>
            </a:r>
          </a:p>
          <a:p>
            <a:pPr algn="just">
              <a:spcBef>
                <a:spcPct val="20000"/>
              </a:spcBef>
              <a:defRPr/>
            </a:pPr>
            <a:endParaRPr lang="el-GR" dirty="0"/>
          </a:p>
          <a:p>
            <a:pPr marL="342900" indent="-342900" algn="just">
              <a:spcBef>
                <a:spcPct val="20000"/>
              </a:spcBef>
              <a:buFont typeface="Wingdings" panose="05000000000000000000" pitchFamily="2" charset="2"/>
              <a:buChar char="§"/>
              <a:defRPr/>
            </a:pPr>
            <a:r>
              <a:rPr lang="el-GR" b="1" dirty="0"/>
              <a:t>Προετοιμασία:</a:t>
            </a:r>
            <a:r>
              <a:rPr lang="el-GR" dirty="0"/>
              <a:t> Προσδιορισμός δραστηριοτήτων, κατάρτιση προγράμματος εργασίας, πρακτικές ρυθμίσεις, καθορισμός ομάδων-στόχων των προβλεπόμενων δραστηριοτήτων, κατάρτιση συμφωνιών με τους εταίρους κ.λπ. </a:t>
            </a:r>
          </a:p>
          <a:p>
            <a:pPr algn="just">
              <a:spcBef>
                <a:spcPct val="20000"/>
              </a:spcBef>
              <a:defRPr/>
            </a:pPr>
            <a:endParaRPr lang="el-GR" dirty="0"/>
          </a:p>
          <a:p>
            <a:pPr marL="342900" indent="-342900" algn="just">
              <a:spcBef>
                <a:spcPct val="20000"/>
              </a:spcBef>
              <a:buFont typeface="Wingdings" panose="05000000000000000000" pitchFamily="2" charset="2"/>
              <a:buChar char="§"/>
              <a:defRPr/>
            </a:pPr>
            <a:r>
              <a:rPr lang="el-GR" b="1" dirty="0"/>
              <a:t>Υλοποίηση των δραστηριοτήτων </a:t>
            </a:r>
          </a:p>
          <a:p>
            <a:pPr algn="just">
              <a:spcBef>
                <a:spcPct val="20000"/>
              </a:spcBef>
              <a:defRPr/>
            </a:pPr>
            <a:endParaRPr lang="el-GR" dirty="0"/>
          </a:p>
          <a:p>
            <a:pPr marL="342900" indent="-342900" algn="just">
              <a:spcBef>
                <a:spcPct val="20000"/>
              </a:spcBef>
              <a:buFont typeface="Wingdings" panose="05000000000000000000" pitchFamily="2" charset="2"/>
              <a:buChar char="§"/>
              <a:defRPr/>
            </a:pPr>
            <a:r>
              <a:rPr lang="el-GR" b="1" dirty="0"/>
              <a:t>Παρακολούθηση:</a:t>
            </a:r>
            <a:r>
              <a:rPr lang="el-GR" dirty="0"/>
              <a:t> Αξιολόγηση των δραστηριοτήτων και του αντίκτυπού </a:t>
            </a:r>
          </a:p>
          <a:p>
            <a:pPr algn="just">
              <a:spcBef>
                <a:spcPct val="20000"/>
              </a:spcBef>
              <a:defRPr/>
            </a:pPr>
            <a:r>
              <a:rPr lang="el-GR" dirty="0"/>
              <a:t>       τους σε διάφορα επίπεδα, χρήση των αποτελεσμάτων του σχεδίου</a:t>
            </a:r>
            <a:endParaRPr lang="en-GB" b="1" dirty="0"/>
          </a:p>
        </p:txBody>
      </p:sp>
    </p:spTree>
    <p:extLst>
      <p:ext uri="{BB962C8B-B14F-4D97-AF65-F5344CB8AC3E}">
        <p14:creationId xmlns:p14="http://schemas.microsoft.com/office/powerpoint/2010/main" val="203689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Μικρής Κλίμακας – Οργάνωση Σχεδίου (2/2)</a:t>
            </a:r>
          </a:p>
          <a:p>
            <a:r>
              <a:rPr lang="el-GR" sz="2200" b="1" dirty="0">
                <a:solidFill>
                  <a:srgbClr val="0070C0"/>
                </a:solidFill>
                <a:latin typeface="Century Gothic" panose="020B0502020202020204" pitchFamily="34" charset="0"/>
              </a:rPr>
              <a:t>Σχεδιασμός</a:t>
            </a:r>
            <a:endParaRPr lang="en-GB" sz="2000" b="1" dirty="0">
              <a:solidFill>
                <a:srgbClr val="FF0000"/>
              </a:solidFill>
              <a:latin typeface="Century Gothic" panose="020B0502020202020204" pitchFamily="34" charset="0"/>
            </a:endParaRPr>
          </a:p>
        </p:txBody>
      </p:sp>
      <p:sp>
        <p:nvSpPr>
          <p:cNvPr id="3" name="Content Placeholder 2"/>
          <p:cNvSpPr txBox="1">
            <a:spLocks/>
          </p:cNvSpPr>
          <p:nvPr/>
        </p:nvSpPr>
        <p:spPr>
          <a:xfrm>
            <a:off x="180327" y="1412776"/>
            <a:ext cx="8711844" cy="3821551"/>
          </a:xfrm>
          <a:prstGeom prst="rect">
            <a:avLst/>
          </a:prstGeom>
        </p:spPr>
        <p:txBody>
          <a:bodyPr/>
          <a:lstStyle/>
          <a:p>
            <a:pPr marL="342900" indent="-342900" algn="just">
              <a:spcBef>
                <a:spcPct val="20000"/>
              </a:spcBef>
              <a:buFont typeface="Wingdings" panose="05000000000000000000" pitchFamily="2" charset="2"/>
              <a:buChar char="q"/>
              <a:defRPr/>
            </a:pPr>
            <a:r>
              <a:rPr lang="el-GR" sz="2000" b="1" dirty="0"/>
              <a:t>Για την </a:t>
            </a:r>
            <a:r>
              <a:rPr lang="el-GR" sz="2000" b="1" u="sng" dirty="0"/>
              <a:t>ενίσχυση του αντίκτυπου</a:t>
            </a:r>
            <a:r>
              <a:rPr lang="el-GR" sz="2000" b="1" dirty="0"/>
              <a:t> και </a:t>
            </a:r>
            <a:r>
              <a:rPr lang="el-GR" sz="2000" b="1" u="sng" dirty="0"/>
              <a:t>της ποιότητας</a:t>
            </a:r>
            <a:r>
              <a:rPr lang="el-GR" sz="2000" b="1" dirty="0"/>
              <a:t> των Συμπράξεων Μικρής Κλίμακας, θα πρέπει, κατά το Σχεδιασμό, να ληφθούν υπόψη οι ακόλουθες οριζόντιες πτυχές/παράμετροι:</a:t>
            </a:r>
          </a:p>
          <a:p>
            <a:pPr algn="just">
              <a:spcBef>
                <a:spcPct val="20000"/>
              </a:spcBef>
              <a:defRPr/>
            </a:pPr>
            <a:endParaRPr lang="el-GR" sz="1000" b="1" dirty="0"/>
          </a:p>
          <a:p>
            <a:pPr algn="just">
              <a:spcBef>
                <a:spcPct val="20000"/>
              </a:spcBef>
              <a:defRPr/>
            </a:pPr>
            <a:endParaRPr lang="el-GR" sz="1000" b="1" dirty="0"/>
          </a:p>
          <a:p>
            <a:pPr marL="342900" indent="-342900" algn="just">
              <a:spcBef>
                <a:spcPct val="20000"/>
              </a:spcBef>
              <a:buFont typeface="Wingdings" panose="05000000000000000000" pitchFamily="2" charset="2"/>
              <a:buChar char="§"/>
              <a:defRPr/>
            </a:pPr>
            <a:r>
              <a:rPr lang="el-GR" b="1" dirty="0"/>
              <a:t>Περιβαλλοντική βιωσιμότητα: </a:t>
            </a:r>
            <a:r>
              <a:rPr lang="el-GR" dirty="0"/>
              <a:t>Ενσωμάτωση πράσινων πρακτικών σε όλες τις πτυχές του Σχεδίου </a:t>
            </a:r>
          </a:p>
          <a:p>
            <a:pPr algn="just">
              <a:spcBef>
                <a:spcPct val="20000"/>
              </a:spcBef>
              <a:defRPr/>
            </a:pPr>
            <a:endParaRPr lang="el-GR" sz="1000" dirty="0"/>
          </a:p>
          <a:p>
            <a:pPr algn="just">
              <a:spcBef>
                <a:spcPct val="20000"/>
              </a:spcBef>
              <a:defRPr/>
            </a:pPr>
            <a:endParaRPr lang="el-GR" sz="1000" dirty="0"/>
          </a:p>
          <a:p>
            <a:pPr marL="342900" indent="-342900" algn="just">
              <a:spcBef>
                <a:spcPct val="20000"/>
              </a:spcBef>
              <a:buFont typeface="Wingdings" panose="05000000000000000000" pitchFamily="2" charset="2"/>
              <a:buChar char="§"/>
              <a:defRPr/>
            </a:pPr>
            <a:r>
              <a:rPr lang="el-GR" b="1" dirty="0"/>
              <a:t>Ένταξη και Πολυμορφία: </a:t>
            </a:r>
            <a:r>
              <a:rPr lang="el-GR" dirty="0"/>
              <a:t>Σχεδιασμός </a:t>
            </a:r>
            <a:r>
              <a:rPr lang="el-GR" dirty="0" err="1"/>
              <a:t>προσβάσιμων</a:t>
            </a:r>
            <a:r>
              <a:rPr lang="el-GR" dirty="0"/>
              <a:t> και χωρίς αποκλεισμούς δραστηριοτήτων</a:t>
            </a:r>
          </a:p>
          <a:p>
            <a:pPr algn="just">
              <a:spcBef>
                <a:spcPct val="20000"/>
              </a:spcBef>
              <a:defRPr/>
            </a:pPr>
            <a:endParaRPr lang="el-GR" b="1" dirty="0"/>
          </a:p>
          <a:p>
            <a:pPr algn="just">
              <a:spcBef>
                <a:spcPct val="20000"/>
              </a:spcBef>
              <a:defRPr/>
            </a:pPr>
            <a:endParaRPr lang="el-GR" sz="1000" b="1" dirty="0"/>
          </a:p>
          <a:p>
            <a:pPr marL="342900" indent="-342900" algn="just">
              <a:spcBef>
                <a:spcPct val="20000"/>
              </a:spcBef>
              <a:buFont typeface="Wingdings" panose="05000000000000000000" pitchFamily="2" charset="2"/>
              <a:buChar char="§"/>
              <a:defRPr/>
            </a:pPr>
            <a:r>
              <a:rPr lang="el-GR" b="1" dirty="0"/>
              <a:t>Ψηφιακή Διάσταση: </a:t>
            </a:r>
            <a:r>
              <a:rPr lang="el-GR" dirty="0"/>
              <a:t>Εικονική Συνεργασία &amp; Εικονικές/Μικτές ευκαιρίες </a:t>
            </a:r>
          </a:p>
          <a:p>
            <a:pPr algn="just">
              <a:spcBef>
                <a:spcPct val="20000"/>
              </a:spcBef>
              <a:defRPr/>
            </a:pPr>
            <a:r>
              <a:rPr lang="el-GR" dirty="0"/>
              <a:t>       Μάθησης </a:t>
            </a:r>
            <a:r>
              <a:rPr lang="el-GR" b="1" dirty="0">
                <a:solidFill>
                  <a:srgbClr val="0070C0"/>
                </a:solidFill>
                <a:sym typeface="Wingdings" panose="05000000000000000000" pitchFamily="2" charset="2"/>
              </a:rPr>
              <a:t></a:t>
            </a:r>
            <a:r>
              <a:rPr lang="el-GR" dirty="0">
                <a:sym typeface="Wingdings" panose="05000000000000000000" pitchFamily="2" charset="2"/>
              </a:rPr>
              <a:t> Ενθάρρυνση χρήσης των Ευρωπαϊκών </a:t>
            </a:r>
            <a:r>
              <a:rPr lang="el-GR" dirty="0" err="1">
                <a:sym typeface="Wingdings" panose="05000000000000000000" pitchFamily="2" charset="2"/>
              </a:rPr>
              <a:t>Πλατφορμών</a:t>
            </a:r>
            <a:endParaRPr lang="en-GB" b="1" dirty="0"/>
          </a:p>
        </p:txBody>
      </p:sp>
    </p:spTree>
    <p:extLst>
      <p:ext uri="{BB962C8B-B14F-4D97-AF65-F5344CB8AC3E}">
        <p14:creationId xmlns:p14="http://schemas.microsoft.com/office/powerpoint/2010/main" val="64594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Μικρής Κλίμακας – Αναζήτηση εταίρων</a:t>
            </a:r>
            <a:endParaRPr lang="en-GB" sz="2000" b="1" dirty="0">
              <a:solidFill>
                <a:srgbClr val="FF0000"/>
              </a:solidFill>
              <a:latin typeface="Century Gothic" panose="020B0502020202020204" pitchFamily="34" charset="0"/>
            </a:endParaRPr>
          </a:p>
        </p:txBody>
      </p:sp>
      <p:sp>
        <p:nvSpPr>
          <p:cNvPr id="3" name="Content Placeholder 2"/>
          <p:cNvSpPr txBox="1">
            <a:spLocks/>
          </p:cNvSpPr>
          <p:nvPr/>
        </p:nvSpPr>
        <p:spPr>
          <a:xfrm>
            <a:off x="180327" y="1124744"/>
            <a:ext cx="8711844" cy="3821551"/>
          </a:xfrm>
          <a:prstGeom prst="rect">
            <a:avLst/>
          </a:prstGeom>
        </p:spPr>
        <p:txBody>
          <a:bodyPr/>
          <a:lstStyle/>
          <a:p>
            <a:pPr marL="285750" indent="-285750" algn="just">
              <a:spcBef>
                <a:spcPct val="20000"/>
              </a:spcBef>
              <a:buFont typeface="Wingdings" panose="05000000000000000000" pitchFamily="2" charset="2"/>
              <a:buChar char="§"/>
              <a:defRPr/>
            </a:pPr>
            <a:r>
              <a:rPr lang="el-GR" sz="1700" b="1" i="1" dirty="0"/>
              <a:t>Σεμινάρια Επαφών: </a:t>
            </a:r>
            <a:r>
              <a:rPr lang="el-GR" sz="1700" dirty="0"/>
              <a:t>Διοργανώνονται από τις διάφορες Εθνικές Υπηρεσίες των Χωρών του Προγράμματος. Ανακοινώνονται στην </a:t>
            </a:r>
            <a:r>
              <a:rPr lang="el-GR" sz="1700" dirty="0">
                <a:solidFill>
                  <a:prstClr val="black"/>
                </a:solidFill>
                <a:hlinkClick r:id="rId2"/>
              </a:rPr>
              <a:t>Ιστοσελίδα του ΙΔΕΠ</a:t>
            </a:r>
            <a:r>
              <a:rPr lang="el-GR" sz="1700" dirty="0">
                <a:solidFill>
                  <a:prstClr val="black"/>
                </a:solidFill>
              </a:rPr>
              <a:t> </a:t>
            </a:r>
            <a:r>
              <a:rPr lang="el-GR" sz="1700" dirty="0"/>
              <a:t>και στη σελίδα </a:t>
            </a:r>
            <a:r>
              <a:rPr lang="en-US" sz="1700" dirty="0">
                <a:solidFill>
                  <a:prstClr val="black"/>
                </a:solidFill>
                <a:hlinkClick r:id="rId3"/>
              </a:rPr>
              <a:t>Facebook</a:t>
            </a:r>
            <a:r>
              <a:rPr lang="en-US" sz="1700" dirty="0">
                <a:solidFill>
                  <a:prstClr val="black"/>
                </a:solidFill>
              </a:rPr>
              <a:t> </a:t>
            </a:r>
            <a:r>
              <a:rPr lang="el-GR" sz="1700" dirty="0"/>
              <a:t>του ΙΔΕΠ Διά Βίου Μάθησης</a:t>
            </a:r>
          </a:p>
          <a:p>
            <a:pPr algn="just">
              <a:spcBef>
                <a:spcPct val="20000"/>
              </a:spcBef>
              <a:defRPr/>
            </a:pPr>
            <a:endParaRPr lang="el-GR" sz="1700" dirty="0">
              <a:solidFill>
                <a:prstClr val="black"/>
              </a:solidFill>
              <a:hlinkClick r:id="rId4"/>
            </a:endParaRPr>
          </a:p>
          <a:p>
            <a:pPr marL="285750" indent="-285750" algn="just">
              <a:spcBef>
                <a:spcPct val="20000"/>
              </a:spcBef>
              <a:buFont typeface="Wingdings" panose="05000000000000000000" pitchFamily="2" charset="2"/>
              <a:buChar char="§"/>
              <a:defRPr/>
            </a:pPr>
            <a:r>
              <a:rPr lang="en-GB" sz="1700" dirty="0">
                <a:solidFill>
                  <a:prstClr val="black"/>
                </a:solidFill>
                <a:hlinkClick r:id="rId4"/>
              </a:rPr>
              <a:t>Erasmus+ Projects Results Platform </a:t>
            </a:r>
            <a:endParaRPr lang="el-GR" sz="1700" dirty="0">
              <a:solidFill>
                <a:prstClr val="black"/>
              </a:solidFill>
            </a:endParaRPr>
          </a:p>
          <a:p>
            <a:pPr algn="just">
              <a:spcBef>
                <a:spcPct val="20000"/>
              </a:spcBef>
              <a:defRPr/>
            </a:pPr>
            <a:endParaRPr lang="el-GR" sz="1700" b="1" i="1" dirty="0">
              <a:solidFill>
                <a:prstClr val="black"/>
              </a:solidFill>
            </a:endParaRPr>
          </a:p>
          <a:p>
            <a:pPr marL="285750" indent="-285750" algn="just">
              <a:spcBef>
                <a:spcPct val="20000"/>
              </a:spcBef>
              <a:buFont typeface="Wingdings" panose="05000000000000000000" pitchFamily="2" charset="2"/>
              <a:buChar char="§"/>
              <a:defRPr/>
            </a:pPr>
            <a:r>
              <a:rPr lang="el-GR" sz="1700" b="1" dirty="0"/>
              <a:t>Ιδιωτικές πρωτοβουλίες</a:t>
            </a:r>
            <a:r>
              <a:rPr lang="el-GR" sz="1700" dirty="0"/>
              <a:t>, όπως</a:t>
            </a:r>
          </a:p>
          <a:p>
            <a:pPr marL="285750" indent="-285750" algn="just">
              <a:spcBef>
                <a:spcPct val="20000"/>
              </a:spcBef>
              <a:buFont typeface="Wingdings" panose="05000000000000000000" pitchFamily="2" charset="2"/>
              <a:buChar char="ü"/>
              <a:defRPr/>
            </a:pPr>
            <a:r>
              <a:rPr lang="el-GR" sz="1700" dirty="0"/>
              <a:t>Ομάδες στο </a:t>
            </a:r>
            <a:r>
              <a:rPr lang="en-US" sz="1700" dirty="0"/>
              <a:t>Facebook </a:t>
            </a:r>
            <a:endParaRPr lang="el-GR" sz="1700" dirty="0"/>
          </a:p>
          <a:p>
            <a:pPr marL="285750" indent="-285750" algn="just">
              <a:spcBef>
                <a:spcPct val="20000"/>
              </a:spcBef>
              <a:buFont typeface="Wingdings" panose="05000000000000000000" pitchFamily="2" charset="2"/>
              <a:buChar char="ü"/>
              <a:defRPr/>
            </a:pPr>
            <a:r>
              <a:rPr lang="el-GR" sz="1700" dirty="0"/>
              <a:t>Ομάδες στο </a:t>
            </a:r>
            <a:r>
              <a:rPr lang="en-US" sz="1700" dirty="0"/>
              <a:t>LinkedIn</a:t>
            </a:r>
            <a:endParaRPr lang="el-GR" sz="1700" dirty="0"/>
          </a:p>
          <a:p>
            <a:pPr algn="just">
              <a:spcBef>
                <a:spcPct val="20000"/>
              </a:spcBef>
              <a:buClr>
                <a:srgbClr val="01A6C7"/>
              </a:buClr>
              <a:defRPr/>
            </a:pPr>
            <a:endParaRPr lang="el-GR" sz="1700" dirty="0">
              <a:solidFill>
                <a:prstClr val="black"/>
              </a:solidFill>
            </a:endParaRPr>
          </a:p>
          <a:p>
            <a:pPr marL="285750" indent="-285750" algn="just">
              <a:spcBef>
                <a:spcPct val="20000"/>
              </a:spcBef>
              <a:buFont typeface="Wingdings" panose="05000000000000000000" pitchFamily="2" charset="2"/>
              <a:buChar char="§"/>
              <a:defRPr/>
            </a:pPr>
            <a:r>
              <a:rPr lang="el-GR" sz="1700" b="1" dirty="0"/>
              <a:t>Προσωπικές επαφές</a:t>
            </a:r>
            <a:r>
              <a:rPr lang="el-GR" sz="1700" dirty="0"/>
              <a:t>, που αποκτήθηκαν μέσω:</a:t>
            </a:r>
          </a:p>
          <a:p>
            <a:pPr marL="285750" indent="-285750" algn="just">
              <a:spcBef>
                <a:spcPct val="20000"/>
              </a:spcBef>
              <a:buFont typeface="Wingdings" panose="05000000000000000000" pitchFamily="2" charset="2"/>
              <a:buChar char="ü"/>
              <a:defRPr/>
            </a:pPr>
            <a:r>
              <a:rPr lang="el-GR" sz="1700" dirty="0"/>
              <a:t>Συμμετοχής σε προηγούμενο </a:t>
            </a:r>
            <a:r>
              <a:rPr lang="en-US" sz="1700" dirty="0"/>
              <a:t>Erasmus+</a:t>
            </a:r>
            <a:r>
              <a:rPr lang="el-GR" sz="1700" dirty="0"/>
              <a:t> ή </a:t>
            </a:r>
            <a:r>
              <a:rPr lang="en-US" sz="1700" dirty="0"/>
              <a:t>LLP </a:t>
            </a:r>
            <a:r>
              <a:rPr lang="el-GR" sz="1700" dirty="0"/>
              <a:t>Σχέδιο</a:t>
            </a:r>
          </a:p>
          <a:p>
            <a:pPr marL="285750" indent="-285750" algn="just">
              <a:spcBef>
                <a:spcPct val="20000"/>
              </a:spcBef>
              <a:buFont typeface="Wingdings" panose="05000000000000000000" pitchFamily="2" charset="2"/>
              <a:buChar char="ü"/>
              <a:defRPr/>
            </a:pPr>
            <a:r>
              <a:rPr lang="el-GR" sz="1700" dirty="0"/>
              <a:t>Συμμετοχής σε άλλο χρηματοδοτούμενο Πρόγραμμα</a:t>
            </a:r>
          </a:p>
          <a:p>
            <a:pPr algn="just">
              <a:spcBef>
                <a:spcPct val="20000"/>
              </a:spcBef>
              <a:defRPr/>
            </a:pPr>
            <a:endParaRPr lang="el-GR" sz="1700" dirty="0"/>
          </a:p>
          <a:p>
            <a:pPr marL="285750" indent="-285750" algn="just">
              <a:spcBef>
                <a:spcPct val="20000"/>
              </a:spcBef>
              <a:buFont typeface="Wingdings" panose="05000000000000000000" pitchFamily="2" charset="2"/>
              <a:buChar char="§"/>
              <a:defRPr/>
            </a:pPr>
            <a:r>
              <a:rPr lang="el-GR" sz="1700" dirty="0"/>
              <a:t>Ευρωπαϊκές Πλατφόρμες </a:t>
            </a:r>
            <a:r>
              <a:rPr lang="en-GB" sz="1700" b="1" dirty="0"/>
              <a:t>eTwinning + School Education Gateway</a:t>
            </a:r>
            <a:r>
              <a:rPr lang="el-GR" sz="1700" b="1" dirty="0"/>
              <a:t> </a:t>
            </a:r>
            <a:r>
              <a:rPr lang="en-GB" sz="1700" dirty="0"/>
              <a:t>(</a:t>
            </a:r>
            <a:r>
              <a:rPr lang="el-GR" sz="1700" dirty="0"/>
              <a:t>Για σχολεία) </a:t>
            </a:r>
          </a:p>
          <a:p>
            <a:pPr algn="just">
              <a:spcBef>
                <a:spcPct val="20000"/>
              </a:spcBef>
              <a:defRPr/>
            </a:pPr>
            <a:r>
              <a:rPr lang="el-GR" sz="1700" dirty="0"/>
              <a:t>      και</a:t>
            </a:r>
            <a:r>
              <a:rPr lang="el-GR" sz="1700" dirty="0">
                <a:solidFill>
                  <a:srgbClr val="FF0000"/>
                </a:solidFill>
              </a:rPr>
              <a:t> </a:t>
            </a:r>
            <a:r>
              <a:rPr lang="en-GB" sz="1700" b="1" dirty="0"/>
              <a:t>EPALE </a:t>
            </a:r>
            <a:r>
              <a:rPr lang="en-GB" sz="1700" dirty="0"/>
              <a:t>(</a:t>
            </a:r>
            <a:r>
              <a:rPr lang="el-GR" sz="1700" dirty="0"/>
              <a:t>Για Εκπαίδευση Ενηλίκων και ΕΕΚ)</a:t>
            </a:r>
            <a:endParaRPr lang="en-GB" sz="1700" dirty="0"/>
          </a:p>
        </p:txBody>
      </p:sp>
    </p:spTree>
    <p:extLst>
      <p:ext uri="{BB962C8B-B14F-4D97-AF65-F5344CB8AC3E}">
        <p14:creationId xmlns:p14="http://schemas.microsoft.com/office/powerpoint/2010/main" val="357997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636912"/>
            <a:ext cx="6632128" cy="2616101"/>
          </a:xfrm>
          <a:prstGeom prst="rect">
            <a:avLst/>
          </a:prstGeom>
          <a:noFill/>
        </p:spPr>
        <p:txBody>
          <a:bodyPr wrap="square" rtlCol="0">
            <a:spAutoFit/>
          </a:bodyPr>
          <a:lstStyle/>
          <a:p>
            <a:pPr algn="ctr"/>
            <a:endParaRPr lang="el-GR" sz="2800" b="1" dirty="0">
              <a:solidFill>
                <a:srgbClr val="0070C0"/>
              </a:solidFill>
            </a:endParaRPr>
          </a:p>
          <a:p>
            <a:pPr algn="ctr"/>
            <a:r>
              <a:rPr lang="el-GR" sz="3400" b="1" dirty="0">
                <a:solidFill>
                  <a:srgbClr val="0070C0"/>
                </a:solidFill>
              </a:rPr>
              <a:t>ΒΑΣΙΚΕΣ ΠΛΗΡΟΦΟΡΙΕΣ</a:t>
            </a:r>
          </a:p>
          <a:p>
            <a:pPr algn="ctr"/>
            <a:r>
              <a:rPr lang="el-GR" sz="3400" b="1" dirty="0">
                <a:solidFill>
                  <a:srgbClr val="0070C0"/>
                </a:solidFill>
              </a:rPr>
              <a:t>ΓΙΑ ΤΟ ΝΕΟ ΠΡΟΓΡΑΜΜΑ</a:t>
            </a:r>
          </a:p>
          <a:p>
            <a:pPr algn="ctr"/>
            <a:endParaRPr lang="el-GR" sz="3400" b="1" dirty="0">
              <a:solidFill>
                <a:srgbClr val="0070C0"/>
              </a:solidFill>
            </a:endParaRPr>
          </a:p>
          <a:p>
            <a:pPr algn="ctr"/>
            <a:r>
              <a:rPr lang="el-GR" sz="3400" b="1" dirty="0">
                <a:solidFill>
                  <a:srgbClr val="0070C0"/>
                </a:solidFill>
              </a:rPr>
              <a:t>2021 - 2027</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29927"/>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33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2606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Συμπράξεις Μικρής Κλίμακας - Διαθέσιμο κονδύλι για κυπριακούς οργανισμούς – Πρόσκληση 2021</a:t>
            </a:r>
            <a:endParaRPr lang="en-GB" sz="2000" b="1" dirty="0">
              <a:solidFill>
                <a:srgbClr val="FF0000"/>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53146106"/>
              </p:ext>
            </p:extLst>
          </p:nvPr>
        </p:nvGraphicFramePr>
        <p:xfrm>
          <a:off x="1043608" y="1988840"/>
          <a:ext cx="6720408" cy="293116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1949572013"/>
                    </a:ext>
                  </a:extLst>
                </a:gridCol>
                <a:gridCol w="2399928">
                  <a:extLst>
                    <a:ext uri="{9D8B030D-6E8A-4147-A177-3AD203B41FA5}">
                      <a16:colId xmlns:a16="http://schemas.microsoft.com/office/drawing/2014/main" val="3529228200"/>
                    </a:ext>
                  </a:extLst>
                </a:gridCol>
              </a:tblGrid>
              <a:tr h="370840">
                <a:tc>
                  <a:txBody>
                    <a:bodyPr/>
                    <a:lstStyle/>
                    <a:p>
                      <a:r>
                        <a:rPr lang="el-GR" dirty="0"/>
                        <a:t>ΤΟΜΕΑΣ ΕΚΠΑΙΔΕΥΣΗΣ</a:t>
                      </a:r>
                      <a:endParaRPr lang="en-GB" dirty="0"/>
                    </a:p>
                  </a:txBody>
                  <a:tcPr/>
                </a:tc>
                <a:tc>
                  <a:txBody>
                    <a:bodyPr/>
                    <a:lstStyle/>
                    <a:p>
                      <a:r>
                        <a:rPr lang="el-GR" dirty="0"/>
                        <a:t>ΚΟΝΔΥΛΙ</a:t>
                      </a:r>
                      <a:endParaRPr lang="en-GB" dirty="0"/>
                    </a:p>
                  </a:txBody>
                  <a:tcPr/>
                </a:tc>
                <a:extLst>
                  <a:ext uri="{0D108BD9-81ED-4DB2-BD59-A6C34878D82A}">
                    <a16:rowId xmlns:a16="http://schemas.microsoft.com/office/drawing/2014/main" val="2740160442"/>
                  </a:ext>
                </a:extLst>
              </a:tr>
              <a:tr h="370840">
                <a:tc>
                  <a:txBody>
                    <a:bodyPr/>
                    <a:lstStyle/>
                    <a:p>
                      <a:r>
                        <a:rPr lang="el-GR" dirty="0"/>
                        <a:t>Σχολική Εκπαίδευση</a:t>
                      </a:r>
                      <a:endParaRPr lang="en-GB" dirty="0"/>
                    </a:p>
                  </a:txBody>
                  <a:tcPr/>
                </a:tc>
                <a:tc>
                  <a:txBody>
                    <a:bodyPr/>
                    <a:lstStyle/>
                    <a:p>
                      <a:r>
                        <a:rPr lang="el-GR" b="1" dirty="0"/>
                        <a:t>€190.242 </a:t>
                      </a:r>
                    </a:p>
                    <a:p>
                      <a:r>
                        <a:rPr lang="el-GR" sz="1600" dirty="0"/>
                        <a:t>1η προθεσμία: €114.145,2 </a:t>
                      </a:r>
                    </a:p>
                    <a:p>
                      <a:r>
                        <a:rPr lang="el-GR" sz="1600" dirty="0"/>
                        <a:t>2η προθεσμία: €46.096,8</a:t>
                      </a:r>
                      <a:endParaRPr lang="en-GB" sz="1600" dirty="0"/>
                    </a:p>
                  </a:txBody>
                  <a:tcPr/>
                </a:tc>
                <a:extLst>
                  <a:ext uri="{0D108BD9-81ED-4DB2-BD59-A6C34878D82A}">
                    <a16:rowId xmlns:a16="http://schemas.microsoft.com/office/drawing/2014/main" val="1175668837"/>
                  </a:ext>
                </a:extLst>
              </a:tr>
              <a:tr h="370840">
                <a:tc>
                  <a:txBody>
                    <a:bodyPr/>
                    <a:lstStyle/>
                    <a:p>
                      <a:r>
                        <a:rPr lang="el-GR" dirty="0"/>
                        <a:t>Επαγγελματική</a:t>
                      </a:r>
                      <a:r>
                        <a:rPr lang="el-GR" baseline="0" dirty="0"/>
                        <a:t> Εκπαίδευση και Κατάρτιση</a:t>
                      </a:r>
                      <a:endParaRPr lang="en-GB" dirty="0"/>
                    </a:p>
                  </a:txBody>
                  <a:tcPr/>
                </a:tc>
                <a:tc>
                  <a:txBody>
                    <a:bodyPr/>
                    <a:lstStyle/>
                    <a:p>
                      <a:r>
                        <a:rPr lang="el-GR" b="1" dirty="0"/>
                        <a:t>€201.656 </a:t>
                      </a:r>
                    </a:p>
                    <a:p>
                      <a:r>
                        <a:rPr lang="el-GR" sz="1600" dirty="0"/>
                        <a:t>1η προθεσμία: €120.993,6 </a:t>
                      </a:r>
                    </a:p>
                    <a:p>
                      <a:r>
                        <a:rPr lang="el-GR" sz="1600" dirty="0"/>
                        <a:t>2η προθεσμία: €80.662,4</a:t>
                      </a:r>
                      <a:endParaRPr lang="en-GB" sz="1600" dirty="0"/>
                    </a:p>
                  </a:txBody>
                  <a:tcPr/>
                </a:tc>
                <a:extLst>
                  <a:ext uri="{0D108BD9-81ED-4DB2-BD59-A6C34878D82A}">
                    <a16:rowId xmlns:a16="http://schemas.microsoft.com/office/drawing/2014/main" val="2208811695"/>
                  </a:ext>
                </a:extLst>
              </a:tr>
              <a:tr h="370840">
                <a:tc>
                  <a:txBody>
                    <a:bodyPr/>
                    <a:lstStyle/>
                    <a:p>
                      <a:r>
                        <a:rPr lang="el-GR" dirty="0"/>
                        <a:t>Εκπαίδευση</a:t>
                      </a:r>
                      <a:r>
                        <a:rPr lang="el-GR" baseline="0" dirty="0"/>
                        <a:t> Ενηλίκων </a:t>
                      </a:r>
                      <a:endParaRPr lang="en-GB" dirty="0"/>
                    </a:p>
                  </a:txBody>
                  <a:tcPr/>
                </a:tc>
                <a:tc>
                  <a:txBody>
                    <a:bodyPr/>
                    <a:lstStyle/>
                    <a:p>
                      <a:r>
                        <a:rPr lang="el-GR" b="1" dirty="0"/>
                        <a:t>€192.649 </a:t>
                      </a:r>
                    </a:p>
                    <a:p>
                      <a:r>
                        <a:rPr lang="el-GR" sz="1600" dirty="0"/>
                        <a:t>1η προθεσμία: €115.589,4 </a:t>
                      </a:r>
                    </a:p>
                    <a:p>
                      <a:r>
                        <a:rPr lang="el-GR" sz="1600" dirty="0"/>
                        <a:t>2η προθεσμία: €77.059,6</a:t>
                      </a:r>
                      <a:endParaRPr lang="en-GB" sz="1600" dirty="0"/>
                    </a:p>
                  </a:txBody>
                  <a:tcPr/>
                </a:tc>
                <a:extLst>
                  <a:ext uri="{0D108BD9-81ED-4DB2-BD59-A6C34878D82A}">
                    <a16:rowId xmlns:a16="http://schemas.microsoft.com/office/drawing/2014/main" val="2504925795"/>
                  </a:ext>
                </a:extLst>
              </a:tr>
            </a:tbl>
          </a:graphicData>
        </a:graphic>
      </p:graphicFrame>
    </p:spTree>
    <p:extLst>
      <p:ext uri="{BB962C8B-B14F-4D97-AF65-F5344CB8AC3E}">
        <p14:creationId xmlns:p14="http://schemas.microsoft.com/office/powerpoint/2010/main" val="2076424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252376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Μικρής Κλίμακας</a:t>
            </a:r>
          </a:p>
          <a:p>
            <a:pPr algn="ctr"/>
            <a:endParaRPr lang="el-GR" sz="2800" b="1" dirty="0">
              <a:solidFill>
                <a:srgbClr val="0070C0"/>
              </a:solidFill>
            </a:endParaRPr>
          </a:p>
          <a:p>
            <a:pPr algn="ctr"/>
            <a:r>
              <a:rPr lang="el-GR" sz="3400" b="1" dirty="0">
                <a:solidFill>
                  <a:srgbClr val="0070C0"/>
                </a:solidFill>
              </a:rPr>
              <a:t>ΤΕΧΝΙΚΕΣ ΟΔΗΓΙΕΣ</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11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2985433"/>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Μικρής Κλίμακας</a:t>
            </a:r>
          </a:p>
          <a:p>
            <a:pPr algn="ctr"/>
            <a:endParaRPr lang="el-GR" sz="2800" b="1" dirty="0">
              <a:solidFill>
                <a:srgbClr val="0070C0"/>
              </a:solidFill>
            </a:endParaRPr>
          </a:p>
          <a:p>
            <a:pPr algn="ctr"/>
            <a:r>
              <a:rPr lang="el-GR" sz="3400" b="1" dirty="0">
                <a:solidFill>
                  <a:srgbClr val="0070C0"/>
                </a:solidFill>
              </a:rPr>
              <a:t>ΤΕΧΝΙΚΕΣ ΟΔΗΓΙΕΣ</a:t>
            </a:r>
            <a:endParaRPr lang="en-GB" sz="3400" b="1" dirty="0">
              <a:solidFill>
                <a:srgbClr val="0070C0"/>
              </a:solidFill>
            </a:endParaRPr>
          </a:p>
          <a:p>
            <a:pPr algn="ctr"/>
            <a:r>
              <a:rPr lang="el-GR" sz="3000" b="1" dirty="0">
                <a:solidFill>
                  <a:srgbClr val="0070C0"/>
                </a:solidFill>
              </a:rPr>
              <a:t>Απόκτηση </a:t>
            </a:r>
            <a:r>
              <a:rPr lang="en-GB" sz="3000" b="1" dirty="0">
                <a:solidFill>
                  <a:srgbClr val="0070C0"/>
                </a:solidFill>
              </a:rPr>
              <a:t>OID</a:t>
            </a:r>
            <a:endParaRPr lang="en-US" sz="30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472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116632"/>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Απαραίτητα βήματα για την υποβολή μίας αίτησης -</a:t>
            </a:r>
          </a:p>
          <a:p>
            <a:r>
              <a:rPr lang="el-GR" sz="2400" b="1" dirty="0">
                <a:solidFill>
                  <a:srgbClr val="0070C0"/>
                </a:solidFill>
                <a:latin typeface="Century Gothic" panose="020B0502020202020204" pitchFamily="34" charset="0"/>
              </a:rPr>
              <a:t>Νεοεισερχόμενοι Οργανισμοί</a:t>
            </a:r>
            <a:endParaRPr lang="en-GB" sz="2000" b="1" dirty="0">
              <a:solidFill>
                <a:srgbClr val="FF0000"/>
              </a:solidFill>
              <a:latin typeface="Century Gothic" panose="020B0502020202020204" pitchFamily="34" charset="0"/>
            </a:endParaRPr>
          </a:p>
        </p:txBody>
      </p:sp>
      <p:sp>
        <p:nvSpPr>
          <p:cNvPr id="4" name="TextBox 3"/>
          <p:cNvSpPr txBox="1"/>
          <p:nvPr/>
        </p:nvSpPr>
        <p:spPr>
          <a:xfrm>
            <a:off x="116650" y="1124744"/>
            <a:ext cx="8956254" cy="4739759"/>
          </a:xfrm>
          <a:prstGeom prst="rect">
            <a:avLst/>
          </a:prstGeom>
          <a:noFill/>
        </p:spPr>
        <p:txBody>
          <a:bodyPr wrap="square" rtlCol="0">
            <a:spAutoFit/>
          </a:bodyPr>
          <a:lstStyle/>
          <a:p>
            <a:pPr>
              <a:tabLst>
                <a:tab pos="268288" algn="l"/>
              </a:tabLst>
            </a:pPr>
            <a:endParaRPr lang="el-GR" sz="1000" b="1" dirty="0"/>
          </a:p>
          <a:p>
            <a:pPr>
              <a:tabLst>
                <a:tab pos="268288" algn="l"/>
              </a:tabLst>
            </a:pPr>
            <a:endParaRPr lang="el-GR" sz="1000" b="1" dirty="0"/>
          </a:p>
          <a:p>
            <a:pPr marL="342900" indent="-342900">
              <a:buFont typeface="Wingdings" panose="05000000000000000000" pitchFamily="2" charset="2"/>
              <a:buChar char="§"/>
              <a:tabLst>
                <a:tab pos="268288" algn="l"/>
              </a:tabLst>
            </a:pPr>
            <a:r>
              <a:rPr lang="el-GR" sz="2000" b="1" dirty="0"/>
              <a:t>Δημιουργία </a:t>
            </a:r>
            <a:r>
              <a:rPr lang="en-US" sz="2000" b="1" dirty="0">
                <a:solidFill>
                  <a:srgbClr val="0070C0"/>
                </a:solidFill>
                <a:hlinkClick r:id="rId2"/>
              </a:rPr>
              <a:t>EU Login Account</a:t>
            </a:r>
            <a:r>
              <a:rPr lang="el-GR" sz="2000" b="1" dirty="0">
                <a:solidFill>
                  <a:srgbClr val="0070C0"/>
                </a:solidFill>
              </a:rPr>
              <a:t> </a:t>
            </a:r>
            <a:r>
              <a:rPr lang="en-GB" sz="2000" b="1" dirty="0"/>
              <a:t>:</a:t>
            </a:r>
            <a:r>
              <a:rPr lang="en-GB" sz="2000" dirty="0">
                <a:solidFill>
                  <a:srgbClr val="0070C0"/>
                </a:solidFill>
              </a:rPr>
              <a:t> </a:t>
            </a:r>
            <a:r>
              <a:rPr lang="el-GR" sz="2000" dirty="0"/>
              <a:t>Παρέχει πρόσβαση σε συγκεκριμένα ηλεκτρονικά εργαλεία,</a:t>
            </a:r>
            <a:r>
              <a:rPr lang="en-GB" sz="2000" dirty="0"/>
              <a:t> </a:t>
            </a:r>
            <a:r>
              <a:rPr lang="el-GR" sz="2000" dirty="0"/>
              <a:t>που</a:t>
            </a:r>
            <a:r>
              <a:rPr lang="en-GB" sz="2000" dirty="0"/>
              <a:t> </a:t>
            </a:r>
            <a:r>
              <a:rPr lang="el-GR" sz="2000" dirty="0"/>
              <a:t>χρησιμοποιούνται πριν και κατά την υποβολή της αίτησης</a:t>
            </a:r>
            <a:endParaRPr lang="en-GB" sz="2000" dirty="0"/>
          </a:p>
          <a:p>
            <a:pPr>
              <a:tabLst>
                <a:tab pos="268288" algn="l"/>
              </a:tabLst>
            </a:pPr>
            <a:endParaRPr lang="en-GB" sz="800" dirty="0"/>
          </a:p>
          <a:p>
            <a:endParaRPr lang="el-GR" sz="2000" dirty="0">
              <a:solidFill>
                <a:srgbClr val="0070C0"/>
              </a:solidFill>
            </a:endParaRPr>
          </a:p>
          <a:p>
            <a:pPr marL="342900" lvl="0" indent="-342900">
              <a:buClr>
                <a:prstClr val="black"/>
              </a:buClr>
              <a:buFont typeface="Wingdings" panose="05000000000000000000" pitchFamily="2" charset="2"/>
              <a:buChar char="§"/>
            </a:pPr>
            <a:r>
              <a:rPr lang="el-GR" sz="2000" b="1" dirty="0"/>
              <a:t>Σύνδεση με την Πλατφόρμα </a:t>
            </a:r>
            <a:r>
              <a:rPr lang="en-GB" sz="2000" b="1" dirty="0">
                <a:solidFill>
                  <a:prstClr val="black"/>
                </a:solidFill>
                <a:hlinkClick r:id="rId3"/>
              </a:rPr>
              <a:t>Erasmus+ and European Solidarity Corps Platform</a:t>
            </a:r>
            <a:r>
              <a:rPr lang="el-GR" sz="2000" dirty="0">
                <a:solidFill>
                  <a:prstClr val="black"/>
                </a:solidFill>
              </a:rPr>
              <a:t>:</a:t>
            </a:r>
            <a:endParaRPr lang="en-GB" sz="2000" dirty="0">
              <a:solidFill>
                <a:prstClr val="black"/>
              </a:solidFill>
            </a:endParaRPr>
          </a:p>
          <a:p>
            <a:pPr lvl="0">
              <a:buClr>
                <a:prstClr val="black"/>
              </a:buClr>
            </a:pPr>
            <a:endParaRPr lang="el-GR" sz="800" b="1" dirty="0">
              <a:solidFill>
                <a:prstClr val="black"/>
              </a:solidFill>
            </a:endParaRPr>
          </a:p>
          <a:p>
            <a:pPr marL="357188" lvl="0" indent="-357188">
              <a:buClr>
                <a:prstClr val="black"/>
              </a:buClr>
              <a:buFont typeface="Wingdings" panose="05000000000000000000" pitchFamily="2" charset="2"/>
              <a:buChar char="ü"/>
            </a:pPr>
            <a:r>
              <a:rPr lang="el-GR" dirty="0"/>
              <a:t>Εγγραφή οργανισμού στο </a:t>
            </a:r>
            <a:r>
              <a:rPr lang="en-GB" dirty="0"/>
              <a:t>“ORS” </a:t>
            </a:r>
            <a:r>
              <a:rPr lang="el-GR" dirty="0"/>
              <a:t>για απόκτηση του μοναδικού αναγνωριστικού κωδικού </a:t>
            </a:r>
            <a:r>
              <a:rPr lang="en-GB" dirty="0"/>
              <a:t>OID</a:t>
            </a:r>
            <a:r>
              <a:rPr lang="el-GR" dirty="0"/>
              <a:t> (πρώην </a:t>
            </a:r>
            <a:r>
              <a:rPr lang="en-GB" dirty="0"/>
              <a:t>PIC)</a:t>
            </a:r>
            <a:r>
              <a:rPr lang="el-GR" dirty="0"/>
              <a:t>: Η εγγραφή γίνεται άπαξ, αλλά η </a:t>
            </a:r>
            <a:r>
              <a:rPr lang="el-GR" dirty="0" err="1"/>
              <a:t>επικαιροποίησή</a:t>
            </a:r>
            <a:r>
              <a:rPr lang="el-GR" dirty="0"/>
              <a:t> της είναι ανά πάσα στιγμή δυνατή</a:t>
            </a:r>
          </a:p>
          <a:p>
            <a:pPr marL="342900" lvl="0" indent="-342900">
              <a:buClr>
                <a:prstClr val="black"/>
              </a:buClr>
              <a:buFont typeface="Wingdings" panose="05000000000000000000" pitchFamily="2" charset="2"/>
              <a:buChar char="ü"/>
            </a:pPr>
            <a:r>
              <a:rPr lang="el-GR" dirty="0"/>
              <a:t>Συμπλήρωση και Υποβολή Αίτησης</a:t>
            </a:r>
          </a:p>
          <a:p>
            <a:pPr marL="357188">
              <a:buClr>
                <a:schemeClr val="tx1"/>
              </a:buClr>
            </a:pPr>
            <a:endParaRPr lang="el-GR" sz="2000" dirty="0"/>
          </a:p>
          <a:p>
            <a:pPr marL="357188">
              <a:buClr>
                <a:schemeClr val="tx1"/>
              </a:buClr>
            </a:pPr>
            <a:endParaRPr lang="el-GR" sz="2000" dirty="0"/>
          </a:p>
          <a:p>
            <a:pPr>
              <a:buClr>
                <a:schemeClr val="tx1"/>
              </a:buClr>
            </a:pPr>
            <a:r>
              <a:rPr lang="el-GR" i="1" dirty="0"/>
              <a:t>!!! Νεοεισερχόμενοι Οργανισμοί = Οργανισμοί που </a:t>
            </a:r>
            <a:r>
              <a:rPr lang="el-GR" i="1" u="sng" dirty="0"/>
              <a:t>δεν υπέβαλαν ξανά</a:t>
            </a:r>
            <a:r>
              <a:rPr lang="el-GR" i="1" dirty="0"/>
              <a:t> στο </a:t>
            </a:r>
          </a:p>
          <a:p>
            <a:pPr>
              <a:buClr>
                <a:schemeClr val="tx1"/>
              </a:buClr>
            </a:pPr>
            <a:r>
              <a:rPr lang="el-GR" i="1" dirty="0"/>
              <a:t>παρελθόν αίτηση (ως συντονιστές ή ως εταίροι)</a:t>
            </a:r>
          </a:p>
          <a:p>
            <a:pPr marL="715963" indent="-358775">
              <a:buClr>
                <a:schemeClr val="tx1"/>
              </a:buClr>
              <a:buFont typeface="Wingdings" panose="05000000000000000000" pitchFamily="2" charset="2"/>
              <a:buChar char="§"/>
            </a:pPr>
            <a:endParaRPr lang="el-GR" i="1" dirty="0"/>
          </a:p>
        </p:txBody>
      </p:sp>
    </p:spTree>
    <p:extLst>
      <p:ext uri="{BB962C8B-B14F-4D97-AF65-F5344CB8AC3E}">
        <p14:creationId xmlns:p14="http://schemas.microsoft.com/office/powerpoint/2010/main" val="3412494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116632"/>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Απαραίτητα βήματα για την υποβολή μίας αίτησης -</a:t>
            </a:r>
          </a:p>
          <a:p>
            <a:r>
              <a:rPr lang="el-GR" sz="2400" b="1" dirty="0">
                <a:solidFill>
                  <a:srgbClr val="0070C0"/>
                </a:solidFill>
                <a:latin typeface="Century Gothic" panose="020B0502020202020204" pitchFamily="34" charset="0"/>
              </a:rPr>
              <a:t>Μη νεοεισερχόμενοι οργανισμοί</a:t>
            </a:r>
            <a:endParaRPr lang="en-GB" sz="2000" b="1" dirty="0">
              <a:solidFill>
                <a:srgbClr val="FF0000"/>
              </a:solidFill>
              <a:latin typeface="Century Gothic" panose="020B0502020202020204" pitchFamily="34" charset="0"/>
            </a:endParaRPr>
          </a:p>
        </p:txBody>
      </p:sp>
      <p:sp>
        <p:nvSpPr>
          <p:cNvPr id="4" name="TextBox 3"/>
          <p:cNvSpPr txBox="1"/>
          <p:nvPr/>
        </p:nvSpPr>
        <p:spPr>
          <a:xfrm>
            <a:off x="183830" y="1556792"/>
            <a:ext cx="8772020" cy="4339650"/>
          </a:xfrm>
          <a:prstGeom prst="rect">
            <a:avLst/>
          </a:prstGeom>
          <a:noFill/>
        </p:spPr>
        <p:txBody>
          <a:bodyPr wrap="square" rtlCol="0">
            <a:spAutoFit/>
          </a:bodyPr>
          <a:lstStyle/>
          <a:p>
            <a:pPr marL="342900" lvl="0" indent="-342900">
              <a:buFont typeface="Wingdings" panose="05000000000000000000" pitchFamily="2" charset="2"/>
              <a:buChar char="§"/>
              <a:tabLst>
                <a:tab pos="268288" algn="l"/>
              </a:tabLst>
            </a:pPr>
            <a:r>
              <a:rPr lang="el-GR" sz="2000" b="1" dirty="0"/>
              <a:t>Σύνδεση με την Πλατφόρμα </a:t>
            </a:r>
            <a:r>
              <a:rPr lang="en-GB" sz="2000" b="1" dirty="0">
                <a:solidFill>
                  <a:prstClr val="black"/>
                </a:solidFill>
                <a:hlinkClick r:id="rId2"/>
              </a:rPr>
              <a:t>Erasmus+ and European Solidarity Corps Platform</a:t>
            </a:r>
            <a:r>
              <a:rPr lang="el-GR" sz="2000" dirty="0">
                <a:solidFill>
                  <a:prstClr val="black"/>
                </a:solidFill>
              </a:rPr>
              <a:t>:</a:t>
            </a:r>
            <a:r>
              <a:rPr lang="el-GR" sz="2000" b="1" dirty="0">
                <a:solidFill>
                  <a:prstClr val="black"/>
                </a:solidFill>
              </a:rPr>
              <a:t> </a:t>
            </a:r>
            <a:endParaRPr lang="en-GB" sz="2000" b="1" dirty="0">
              <a:solidFill>
                <a:prstClr val="black"/>
              </a:solidFill>
            </a:endParaRPr>
          </a:p>
          <a:p>
            <a:pPr lvl="0">
              <a:tabLst>
                <a:tab pos="268288" algn="l"/>
              </a:tabLst>
            </a:pPr>
            <a:endParaRPr lang="el-GR" sz="1900" b="1" dirty="0">
              <a:solidFill>
                <a:prstClr val="black"/>
              </a:solidFill>
            </a:endParaRPr>
          </a:p>
          <a:p>
            <a:pPr marL="357188" lvl="0" indent="-357188" algn="just">
              <a:buClr>
                <a:prstClr val="black"/>
              </a:buClr>
              <a:buFont typeface="Wingdings" panose="05000000000000000000" pitchFamily="2" charset="2"/>
              <a:buChar char="ü"/>
            </a:pPr>
            <a:r>
              <a:rPr lang="el-GR" dirty="0"/>
              <a:t>Εντοπισμός της εγγραφής του οργανισμού στο</a:t>
            </a:r>
            <a:r>
              <a:rPr lang="en-GB" dirty="0"/>
              <a:t>“Organisation Registration </a:t>
            </a:r>
            <a:r>
              <a:rPr lang="el-GR" dirty="0"/>
              <a:t> </a:t>
            </a:r>
            <a:r>
              <a:rPr lang="en-GB" dirty="0"/>
              <a:t>System”</a:t>
            </a:r>
            <a:r>
              <a:rPr lang="el-GR" dirty="0"/>
              <a:t> και </a:t>
            </a:r>
            <a:r>
              <a:rPr lang="el-GR" dirty="0" err="1"/>
              <a:t>επικαιροποίηση</a:t>
            </a:r>
            <a:r>
              <a:rPr lang="el-GR" dirty="0"/>
              <a:t> καταχωρημένων στοιχείων (όπου ισχύει)</a:t>
            </a:r>
            <a:r>
              <a:rPr lang="en-GB" dirty="0"/>
              <a:t>: </a:t>
            </a:r>
            <a:r>
              <a:rPr lang="el-GR" dirty="0"/>
              <a:t>Για την </a:t>
            </a:r>
            <a:r>
              <a:rPr lang="el-GR" dirty="0" err="1"/>
              <a:t>επικαιροποίηση</a:t>
            </a:r>
            <a:r>
              <a:rPr lang="el-GR" dirty="0"/>
              <a:t> της εγγραφής είναι απαραίτητα τα στοιχεία (</a:t>
            </a:r>
            <a:r>
              <a:rPr lang="en-GB" dirty="0"/>
              <a:t>user name</a:t>
            </a:r>
            <a:r>
              <a:rPr lang="el-GR" dirty="0"/>
              <a:t>-</a:t>
            </a:r>
            <a:r>
              <a:rPr lang="en-GB" dirty="0"/>
              <a:t>email &amp; password)</a:t>
            </a:r>
            <a:r>
              <a:rPr lang="el-GR" dirty="0"/>
              <a:t> του </a:t>
            </a:r>
            <a:r>
              <a:rPr lang="en-US" sz="1900" b="1" dirty="0">
                <a:solidFill>
                  <a:srgbClr val="0070C0"/>
                </a:solidFill>
                <a:hlinkClick r:id="rId3"/>
              </a:rPr>
              <a:t>EU Login Account</a:t>
            </a:r>
            <a:r>
              <a:rPr lang="en-GB" sz="1900" b="1" dirty="0">
                <a:solidFill>
                  <a:srgbClr val="0070C0"/>
                </a:solidFill>
              </a:rPr>
              <a:t> </a:t>
            </a:r>
            <a:r>
              <a:rPr lang="el-GR" sz="1900" dirty="0"/>
              <a:t>που χρησιμοποιήθηκε για την εγγραφή του οργανισμού στο </a:t>
            </a:r>
            <a:r>
              <a:rPr lang="en-GB" sz="1900" dirty="0"/>
              <a:t>ORS</a:t>
            </a:r>
            <a:endParaRPr lang="el-GR" sz="1900" dirty="0"/>
          </a:p>
          <a:p>
            <a:pPr>
              <a:tabLst>
                <a:tab pos="268288" algn="l"/>
              </a:tabLst>
            </a:pPr>
            <a:endParaRPr lang="el-GR" sz="1900" b="1" dirty="0"/>
          </a:p>
          <a:p>
            <a:pPr>
              <a:tabLst>
                <a:tab pos="268288" algn="l"/>
              </a:tabLst>
            </a:pPr>
            <a:endParaRPr lang="en-GB" sz="1900" b="1" dirty="0"/>
          </a:p>
          <a:p>
            <a:pPr>
              <a:tabLst>
                <a:tab pos="268288" algn="l"/>
              </a:tabLst>
            </a:pPr>
            <a:r>
              <a:rPr lang="en-GB" sz="1900" b="1" i="1" dirty="0"/>
              <a:t>!!! </a:t>
            </a:r>
            <a:r>
              <a:rPr lang="el-GR" i="1" dirty="0"/>
              <a:t>Εάν δε διαθέτετε είτε το </a:t>
            </a:r>
            <a:r>
              <a:rPr lang="en-GB" i="1" dirty="0"/>
              <a:t>username </a:t>
            </a:r>
            <a:r>
              <a:rPr lang="el-GR" i="1" dirty="0"/>
              <a:t>είτε το </a:t>
            </a:r>
            <a:r>
              <a:rPr lang="en-GB" i="1" dirty="0"/>
              <a:t>password </a:t>
            </a:r>
            <a:r>
              <a:rPr lang="el-GR" i="1" dirty="0"/>
              <a:t>του</a:t>
            </a:r>
            <a:r>
              <a:rPr lang="en-GB" i="1" dirty="0"/>
              <a:t> </a:t>
            </a:r>
            <a:r>
              <a:rPr lang="el-GR" i="1" dirty="0"/>
              <a:t>συγκεκριμένου </a:t>
            </a:r>
            <a:r>
              <a:rPr lang="en-GB" i="1" dirty="0"/>
              <a:t>EU Login Account, </a:t>
            </a:r>
            <a:r>
              <a:rPr lang="el-GR" i="1" dirty="0"/>
              <a:t>επικοινωνήστε έγκαιρα με το ΙΔΕΠ Διά Βίου Μάθησης</a:t>
            </a:r>
            <a:endParaRPr lang="el-GR" sz="2000" i="1" dirty="0">
              <a:solidFill>
                <a:srgbClr val="0070C0"/>
              </a:solidFill>
            </a:endParaRPr>
          </a:p>
          <a:p>
            <a:pPr lvl="0">
              <a:buClr>
                <a:prstClr val="black"/>
              </a:buClr>
            </a:pPr>
            <a:endParaRPr lang="el-GR" sz="1000" b="1" dirty="0">
              <a:solidFill>
                <a:prstClr val="black"/>
              </a:solidFill>
            </a:endParaRPr>
          </a:p>
          <a:p>
            <a:pPr lvl="0">
              <a:buClr>
                <a:prstClr val="black"/>
              </a:buClr>
            </a:pPr>
            <a:endParaRPr lang="en-GB" sz="1000" b="1" dirty="0">
              <a:solidFill>
                <a:prstClr val="black"/>
              </a:solidFill>
            </a:endParaRPr>
          </a:p>
          <a:p>
            <a:pPr lvl="0">
              <a:buClr>
                <a:prstClr val="black"/>
              </a:buClr>
            </a:pPr>
            <a:endParaRPr lang="el-GR" sz="1000" b="1" dirty="0">
              <a:solidFill>
                <a:prstClr val="black"/>
              </a:solidFill>
            </a:endParaRPr>
          </a:p>
          <a:p>
            <a:pPr marL="357188" lvl="0" indent="-357188">
              <a:buClr>
                <a:prstClr val="black"/>
              </a:buClr>
              <a:buFont typeface="Wingdings" panose="05000000000000000000" pitchFamily="2" charset="2"/>
              <a:buChar char="ü"/>
            </a:pPr>
            <a:r>
              <a:rPr lang="el-GR" dirty="0"/>
              <a:t>Συμπλήρωση και Υποβολή Αίτησης</a:t>
            </a:r>
            <a:endParaRPr lang="el-GR" sz="2000" dirty="0"/>
          </a:p>
          <a:p>
            <a:pPr marL="357188">
              <a:buClr>
                <a:schemeClr val="tx1"/>
              </a:buClr>
            </a:pPr>
            <a:endParaRPr lang="el-GR" sz="2000" dirty="0"/>
          </a:p>
        </p:txBody>
      </p:sp>
    </p:spTree>
    <p:extLst>
      <p:ext uri="{BB962C8B-B14F-4D97-AF65-F5344CB8AC3E}">
        <p14:creationId xmlns:p14="http://schemas.microsoft.com/office/powerpoint/2010/main" val="2300638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23BE6-9FAB-473D-A430-A19B10C4E216}"/>
              </a:ext>
            </a:extLst>
          </p:cNvPr>
          <p:cNvSpPr txBox="1"/>
          <p:nvPr/>
        </p:nvSpPr>
        <p:spPr>
          <a:xfrm>
            <a:off x="-14605" y="1340768"/>
            <a:ext cx="8951793" cy="4262705"/>
          </a:xfrm>
          <a:prstGeom prst="rect">
            <a:avLst/>
          </a:prstGeom>
          <a:noFill/>
        </p:spPr>
        <p:txBody>
          <a:bodyPr wrap="square" rtlCol="0">
            <a:spAutoFit/>
          </a:bodyPr>
          <a:lstStyle/>
          <a:p>
            <a:pPr marL="357188" indent="-357188">
              <a:buFont typeface="Wingdings" panose="05000000000000000000" pitchFamily="2" charset="2"/>
              <a:buChar char="q"/>
            </a:pPr>
            <a:r>
              <a:rPr lang="el-GR" sz="2000" b="1" dirty="0"/>
              <a:t>Κατά τη δημιουργία </a:t>
            </a:r>
            <a:r>
              <a:rPr lang="en-US" sz="2000" b="1" dirty="0">
                <a:solidFill>
                  <a:srgbClr val="0070C0"/>
                </a:solidFill>
                <a:hlinkClick r:id="rId2"/>
              </a:rPr>
              <a:t>EU Login Account</a:t>
            </a:r>
            <a:r>
              <a:rPr lang="el-GR" sz="2000" dirty="0">
                <a:solidFill>
                  <a:srgbClr val="0070C0"/>
                </a:solidFill>
              </a:rPr>
              <a:t> </a:t>
            </a:r>
            <a:r>
              <a:rPr lang="el-GR" sz="2000" b="1" dirty="0"/>
              <a:t>από έναν οργανισμό, θα πρέπει να λαμβάνονται υπόψη τα ακόλουθα: </a:t>
            </a:r>
          </a:p>
          <a:p>
            <a:endParaRPr lang="en-US" sz="2200" dirty="0"/>
          </a:p>
          <a:p>
            <a:pPr marL="285750" indent="-285750" algn="just">
              <a:buFont typeface="Wingdings" panose="05000000000000000000" pitchFamily="2" charset="2"/>
              <a:buChar char="§"/>
            </a:pPr>
            <a:r>
              <a:rPr lang="el-GR" sz="1900" u="sng" dirty="0"/>
              <a:t>Είναι πάντοτε απαραίτητη η δημιουργία ενός </a:t>
            </a:r>
            <a:r>
              <a:rPr lang="en-GB" sz="1900" u="sng" dirty="0"/>
              <a:t>EU Login Account </a:t>
            </a:r>
            <a:r>
              <a:rPr lang="el-GR" sz="1900" u="sng" dirty="0"/>
              <a:t>που να συνδέεται με την κοινής χρήσης ηλεκτρονική διεύθυνση του οργανισμού</a:t>
            </a:r>
            <a:r>
              <a:rPr lang="el-GR" sz="1900" dirty="0"/>
              <a:t>: </a:t>
            </a:r>
          </a:p>
          <a:p>
            <a:pPr marL="268288" indent="-268288" algn="just"/>
            <a:r>
              <a:rPr lang="el-GR" sz="1900" dirty="0"/>
              <a:t>     Ο λογαριασμός αυτός </a:t>
            </a:r>
            <a:r>
              <a:rPr lang="el-GR" sz="1900" b="1" dirty="0"/>
              <a:t>πρέπει να χρησιμοποιηθεί για την εγγραφή του οργανισμού στο σύστημα </a:t>
            </a:r>
            <a:r>
              <a:rPr lang="en-GB" sz="1900" b="1" dirty="0"/>
              <a:t>ORS</a:t>
            </a:r>
            <a:endParaRPr lang="el-GR" sz="1900" dirty="0"/>
          </a:p>
          <a:p>
            <a:pPr marL="268288" indent="-268288" algn="just"/>
            <a:endParaRPr lang="en-US" sz="1900" dirty="0"/>
          </a:p>
          <a:p>
            <a:pPr marL="268288" indent="-268288" algn="just">
              <a:buFont typeface="Wingdings" panose="05000000000000000000" pitchFamily="2" charset="2"/>
              <a:buChar char="§"/>
            </a:pPr>
            <a:r>
              <a:rPr lang="el-GR" sz="1900" u="sng" dirty="0"/>
              <a:t>Η δημιουργία λογαριασμών συνδεδεμένων με τις προσωπικές ηλεκτρονικές διευθύνσεις των ατόμων επαφής κάθε οργανισμού είναι προαιρετική στο στάδιο αυτό</a:t>
            </a:r>
            <a:r>
              <a:rPr lang="el-GR" sz="1900" dirty="0"/>
              <a:t>: </a:t>
            </a:r>
          </a:p>
          <a:p>
            <a:pPr marL="268288" indent="-268288" algn="just">
              <a:tabLst>
                <a:tab pos="268288" algn="l"/>
              </a:tabLst>
            </a:pPr>
            <a:r>
              <a:rPr lang="el-GR" sz="1900" dirty="0"/>
              <a:t>     </a:t>
            </a:r>
            <a:r>
              <a:rPr lang="el-GR" sz="1900" b="1" dirty="0"/>
              <a:t>Δεν πρέπει να χρησιμοποιούνται για την εγγραφή στο </a:t>
            </a:r>
            <a:r>
              <a:rPr lang="en-GB" sz="1900" b="1" dirty="0"/>
              <a:t>ORS </a:t>
            </a:r>
            <a:r>
              <a:rPr lang="el-GR" sz="1900" dirty="0"/>
              <a:t>αλλά για άλλους σκοπούς, όπως είναι η συμπλήρωση της αίτησης.</a:t>
            </a:r>
            <a:endParaRPr lang="en-US" sz="1900" dirty="0">
              <a:solidFill>
                <a:schemeClr val="tx1">
                  <a:lumMod val="65000"/>
                  <a:lumOff val="35000"/>
                </a:schemeClr>
              </a:solidFill>
            </a:endParaRPr>
          </a:p>
          <a:p>
            <a:pPr algn="just"/>
            <a:endParaRPr lang="en-US" sz="1900" dirty="0"/>
          </a:p>
        </p:txBody>
      </p:sp>
      <p:sp>
        <p:nvSpPr>
          <p:cNvPr id="4"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Δημιουργία </a:t>
            </a:r>
            <a:r>
              <a:rPr lang="en-GB" sz="2400" b="1" dirty="0">
                <a:solidFill>
                  <a:srgbClr val="0070C0"/>
                </a:solidFill>
                <a:latin typeface="Century Gothic" panose="020B0502020202020204" pitchFamily="34" charset="0"/>
              </a:rPr>
              <a:t>EU Login Account</a:t>
            </a:r>
            <a:r>
              <a:rPr lang="el-GR" sz="2400" b="1" dirty="0">
                <a:solidFill>
                  <a:srgbClr val="0070C0"/>
                </a:solidFill>
                <a:latin typeface="Century Gothic" panose="020B0502020202020204" pitchFamily="34" charset="0"/>
              </a:rPr>
              <a:t> (1/</a:t>
            </a:r>
            <a:r>
              <a:rPr lang="en-GB" sz="2400" b="1" dirty="0">
                <a:solidFill>
                  <a:srgbClr val="0070C0"/>
                </a:solidFill>
                <a:latin typeface="Century Gothic" panose="020B0502020202020204" pitchFamily="34" charset="0"/>
              </a:rPr>
              <a:t>2)</a:t>
            </a: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2975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23BE6-9FAB-473D-A430-A19B10C4E216}"/>
              </a:ext>
            </a:extLst>
          </p:cNvPr>
          <p:cNvSpPr txBox="1"/>
          <p:nvPr/>
        </p:nvSpPr>
        <p:spPr>
          <a:xfrm>
            <a:off x="212590" y="1229696"/>
            <a:ext cx="8743259" cy="5262979"/>
          </a:xfrm>
          <a:prstGeom prst="rect">
            <a:avLst/>
          </a:prstGeom>
          <a:noFill/>
        </p:spPr>
        <p:txBody>
          <a:bodyPr wrap="square" rtlCol="0">
            <a:spAutoFit/>
          </a:bodyPr>
          <a:lstStyle/>
          <a:p>
            <a:pPr marL="342900" indent="-342900">
              <a:buFont typeface="Wingdings" panose="05000000000000000000" pitchFamily="2" charset="2"/>
              <a:buChar char="q"/>
            </a:pPr>
            <a:r>
              <a:rPr lang="el-GR" sz="2200" b="1" dirty="0"/>
              <a:t>Για τη δημιουργία του λογαριασμού θα πρέπει να εφαρμόσετε τα εξής βήματα:</a:t>
            </a:r>
          </a:p>
          <a:p>
            <a:pPr marL="342900" indent="-342900">
              <a:buFont typeface="Wingdings" panose="05000000000000000000" pitchFamily="2" charset="2"/>
              <a:buChar char="q"/>
            </a:pPr>
            <a:endParaRPr lang="el-GR" sz="2000" b="1" dirty="0"/>
          </a:p>
          <a:p>
            <a:pPr marL="342900" indent="-342900">
              <a:buFont typeface="Wingdings" panose="05000000000000000000" pitchFamily="2" charset="2"/>
              <a:buChar char="§"/>
            </a:pPr>
            <a:r>
              <a:rPr lang="el-GR" sz="2000" dirty="0"/>
              <a:t>Ακολουθήστε τον εξής σύνδεσμο: </a:t>
            </a:r>
            <a:r>
              <a:rPr lang="en-GB" sz="2000" dirty="0">
                <a:hlinkClick r:id="rId2"/>
              </a:rPr>
              <a:t>https://webgate.ec.europa.eu/cas/eim/external/register.cgi</a:t>
            </a:r>
            <a:endParaRPr lang="en-GB" sz="2000" dirty="0"/>
          </a:p>
          <a:p>
            <a:pPr marL="342900" indent="-342900">
              <a:buFont typeface="Wingdings" panose="05000000000000000000" pitchFamily="2" charset="2"/>
              <a:buChar char="§"/>
            </a:pPr>
            <a:endParaRPr lang="en-GB" sz="2000" dirty="0"/>
          </a:p>
          <a:p>
            <a:pPr marL="342900" indent="-342900">
              <a:buFont typeface="Wingdings" panose="05000000000000000000" pitchFamily="2" charset="2"/>
              <a:buChar char="§"/>
            </a:pPr>
            <a:r>
              <a:rPr lang="el-GR" sz="2000" dirty="0"/>
              <a:t>Συμπληρώστε τα απαραίτητα στοιχεία και επιλέξτε </a:t>
            </a:r>
            <a:r>
              <a:rPr lang="en-GB" sz="2000" dirty="0"/>
              <a:t>"Create</a:t>
            </a:r>
            <a:r>
              <a:rPr lang="el-GR" sz="2000" dirty="0"/>
              <a:t> </a:t>
            </a:r>
            <a:r>
              <a:rPr lang="en-GB" sz="2000" dirty="0"/>
              <a:t>an Account“</a:t>
            </a:r>
          </a:p>
          <a:p>
            <a:pPr marL="342900" indent="-342900">
              <a:buFont typeface="Wingdings" panose="05000000000000000000" pitchFamily="2" charset="2"/>
              <a:buChar char="§"/>
            </a:pPr>
            <a:endParaRPr lang="en-GB" sz="2000" b="1" dirty="0"/>
          </a:p>
          <a:p>
            <a:pPr marL="342900" indent="-342900">
              <a:buFont typeface="Wingdings" panose="05000000000000000000" pitchFamily="2" charset="2"/>
              <a:buChar char="§"/>
            </a:pPr>
            <a:r>
              <a:rPr lang="el-GR" sz="2000" dirty="0"/>
              <a:t>Μόλις δημιουργήσετε τον λογαριασμό, θα λάβετε αυτόματο μήνυμα</a:t>
            </a:r>
            <a:r>
              <a:rPr lang="en-GB" sz="2000" dirty="0"/>
              <a:t> </a:t>
            </a:r>
            <a:r>
              <a:rPr lang="el-GR" sz="2000" dirty="0"/>
              <a:t>στην ηλεκτρονική διεύθυνση που καταχωρήσατε πιο πάνω. Στο μήνυμα θα περιέχεται ο σύνδεσμος για τη δημιουργία του </a:t>
            </a:r>
            <a:r>
              <a:rPr lang="en-GB" sz="2000" dirty="0"/>
              <a:t> </a:t>
            </a:r>
            <a:r>
              <a:rPr lang="en-GB" sz="2000" b="1" dirty="0"/>
              <a:t>EU Login password</a:t>
            </a:r>
            <a:endParaRPr lang="el-GR" sz="2000" b="1" dirty="0"/>
          </a:p>
          <a:p>
            <a:pPr marL="342900" indent="-342900">
              <a:buFont typeface="Wingdings" panose="05000000000000000000" pitchFamily="2" charset="2"/>
              <a:buChar char="§"/>
            </a:pPr>
            <a:endParaRPr lang="el-GR" b="1" dirty="0"/>
          </a:p>
          <a:p>
            <a:pPr marL="342900" indent="-342900">
              <a:buFont typeface="Wingdings" panose="05000000000000000000" pitchFamily="2" charset="2"/>
              <a:buChar char="§"/>
            </a:pPr>
            <a:r>
              <a:rPr lang="el-GR" sz="2000" dirty="0"/>
              <a:t>Πατήστε πάνω στον σύνδεσμο, καταχωρήστε και επιβεβαιώστε τον </a:t>
            </a:r>
          </a:p>
          <a:p>
            <a:r>
              <a:rPr lang="el-GR" sz="2000" dirty="0"/>
              <a:t>      κωδικό σας (βάσει των οδηγιών που θα σας δοθούν) και επιλέξτε </a:t>
            </a:r>
          </a:p>
          <a:p>
            <a:r>
              <a:rPr lang="el-GR" sz="2000" dirty="0"/>
              <a:t>      «</a:t>
            </a:r>
            <a:r>
              <a:rPr lang="en-GB" sz="2000" dirty="0"/>
              <a:t>Submit</a:t>
            </a:r>
            <a:r>
              <a:rPr lang="el-GR" sz="2000" dirty="0"/>
              <a:t>»</a:t>
            </a:r>
            <a:endParaRPr lang="en-GB" sz="2000" dirty="0"/>
          </a:p>
          <a:p>
            <a:pPr marL="342900" indent="-342900">
              <a:buFont typeface="Wingdings" panose="05000000000000000000" pitchFamily="2" charset="2"/>
              <a:buChar char="§"/>
            </a:pPr>
            <a:endParaRPr lang="el-GR" sz="2000" dirty="0"/>
          </a:p>
          <a:p>
            <a:endParaRPr lang="en-US" sz="1400" dirty="0"/>
          </a:p>
        </p:txBody>
      </p:sp>
      <p:sp>
        <p:nvSpPr>
          <p:cNvPr id="7"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Δημιουργία </a:t>
            </a:r>
            <a:r>
              <a:rPr lang="en-GB" sz="2400" b="1" dirty="0">
                <a:solidFill>
                  <a:srgbClr val="0070C0"/>
                </a:solidFill>
                <a:latin typeface="Century Gothic" panose="020B0502020202020204" pitchFamily="34" charset="0"/>
              </a:rPr>
              <a:t>EU Login Account</a:t>
            </a:r>
            <a:r>
              <a:rPr lang="el-GR" sz="2400" b="1" dirty="0">
                <a:solidFill>
                  <a:srgbClr val="0070C0"/>
                </a:solidFill>
                <a:latin typeface="Century Gothic" panose="020B0502020202020204" pitchFamily="34" charset="0"/>
              </a:rPr>
              <a:t> (2/</a:t>
            </a:r>
            <a:r>
              <a:rPr lang="en-GB" sz="2400" b="1" dirty="0">
                <a:solidFill>
                  <a:srgbClr val="0070C0"/>
                </a:solidFill>
                <a:latin typeface="Century Gothic" panose="020B0502020202020204" pitchFamily="34" charset="0"/>
              </a:rPr>
              <a:t>2)</a:t>
            </a: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9382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Εγγραφή στο </a:t>
            </a:r>
            <a:r>
              <a:rPr lang="en-GB" sz="2700" b="1" dirty="0">
                <a:solidFill>
                  <a:srgbClr val="0070C0"/>
                </a:solidFill>
                <a:latin typeface="Century Gothic" panose="020B0502020202020204" pitchFamily="34" charset="0"/>
              </a:rPr>
              <a:t>ORS – </a:t>
            </a:r>
            <a:r>
              <a:rPr lang="el-GR" sz="2700" b="1" dirty="0">
                <a:solidFill>
                  <a:srgbClr val="0070C0"/>
                </a:solidFill>
                <a:latin typeface="Century Gothic" panose="020B0502020202020204" pitchFamily="34" charset="0"/>
              </a:rPr>
              <a:t>Γενικές Πληροφορίες (1/2)</a:t>
            </a:r>
            <a:endParaRPr lang="en-GB" sz="2700" b="1" dirty="0">
              <a:solidFill>
                <a:srgbClr val="FF0000"/>
              </a:solidFill>
              <a:latin typeface="Century Gothic" panose="020B0502020202020204" pitchFamily="34" charset="0"/>
            </a:endParaRPr>
          </a:p>
        </p:txBody>
      </p:sp>
      <p:sp>
        <p:nvSpPr>
          <p:cNvPr id="2" name="TextBox 1"/>
          <p:cNvSpPr txBox="1"/>
          <p:nvPr/>
        </p:nvSpPr>
        <p:spPr>
          <a:xfrm>
            <a:off x="89756" y="1700808"/>
            <a:ext cx="9018712" cy="3693319"/>
          </a:xfrm>
          <a:prstGeom prst="rect">
            <a:avLst/>
          </a:prstGeom>
          <a:noFill/>
        </p:spPr>
        <p:txBody>
          <a:bodyPr wrap="square" rtlCol="0">
            <a:spAutoFit/>
          </a:bodyPr>
          <a:lstStyle/>
          <a:p>
            <a:pPr marL="285750" indent="-285750">
              <a:buFont typeface="Wingdings" panose="05000000000000000000" pitchFamily="2" charset="2"/>
              <a:buChar char="q"/>
            </a:pPr>
            <a:r>
              <a:rPr lang="el-GR" sz="2000" dirty="0"/>
              <a:t>Η εγγραφή ενός οργανισμού στο </a:t>
            </a:r>
            <a:r>
              <a:rPr lang="en-GB" sz="2000" dirty="0"/>
              <a:t>ORS</a:t>
            </a:r>
            <a:r>
              <a:rPr lang="el-GR" sz="2000" dirty="0"/>
              <a:t> απαιτείται μόνο για τη συμμετοχή του σε αποκεντρωμένες Δράσεις του Προγράμματος</a:t>
            </a:r>
            <a:r>
              <a:rPr lang="en-GB" sz="2000" dirty="0"/>
              <a:t> </a:t>
            </a:r>
            <a:r>
              <a:rPr lang="el-GR" sz="2000" dirty="0"/>
              <a:t>και οδηγεί στην απόκτηση </a:t>
            </a:r>
            <a:r>
              <a:rPr lang="en-GB" sz="2000" dirty="0"/>
              <a:t>OID</a:t>
            </a:r>
            <a:endParaRPr lang="el-GR" sz="2000" dirty="0"/>
          </a:p>
          <a:p>
            <a:endParaRPr lang="el-GR" sz="2500" dirty="0"/>
          </a:p>
          <a:p>
            <a:pPr marL="285750" indent="-285750">
              <a:buFont typeface="Wingdings" panose="05000000000000000000" pitchFamily="2" charset="2"/>
              <a:buChar char="q"/>
            </a:pPr>
            <a:r>
              <a:rPr lang="el-GR" sz="2000" u="sng" dirty="0"/>
              <a:t>Το ίδιο </a:t>
            </a:r>
            <a:r>
              <a:rPr lang="en-GB" sz="2000" u="sng" dirty="0"/>
              <a:t>OID </a:t>
            </a:r>
            <a:r>
              <a:rPr lang="el-GR" sz="2000" u="sng" dirty="0"/>
              <a:t>χρησιμοποιείται για όλες τις αιτήσεις </a:t>
            </a:r>
            <a:r>
              <a:rPr lang="el-GR" sz="2000" dirty="0"/>
              <a:t>που υποβάλλει ένας οργανισμός για αποκεντρωμένες Δράσεις, στα πλαίσια όλων των Προσκλήσεων του Προγράμματος</a:t>
            </a:r>
          </a:p>
          <a:p>
            <a:endParaRPr lang="el-GR" sz="2500" dirty="0"/>
          </a:p>
          <a:p>
            <a:pPr marL="285750" indent="-285750">
              <a:buFont typeface="Wingdings" panose="05000000000000000000" pitchFamily="2" charset="2"/>
              <a:buChar char="q"/>
            </a:pPr>
            <a:r>
              <a:rPr lang="el-GR" sz="2000" dirty="0"/>
              <a:t>Για συμμετοχή σε Κεντρικές Δράσεις του Προγράμματος η εγγραφή γίνεται μέσω της Πλατφόρμας </a:t>
            </a:r>
            <a:r>
              <a:rPr lang="en-GB" sz="2000" dirty="0">
                <a:hlinkClick r:id="rId2"/>
              </a:rPr>
              <a:t>SEDIA Funding and Tenders Portal</a:t>
            </a:r>
            <a:r>
              <a:rPr lang="el-GR" sz="2000" dirty="0"/>
              <a:t> (</a:t>
            </a:r>
            <a:r>
              <a:rPr lang="en-GB" sz="2000" dirty="0"/>
              <a:t>“EAC Participant Portal”) </a:t>
            </a:r>
            <a:r>
              <a:rPr lang="el-GR" sz="2000" dirty="0"/>
              <a:t>και οδηγεί στην απόκτηση </a:t>
            </a:r>
            <a:r>
              <a:rPr lang="en-GB" sz="2000" dirty="0"/>
              <a:t>PIC</a:t>
            </a:r>
          </a:p>
          <a:p>
            <a:endParaRPr lang="el-GR" sz="1200" dirty="0"/>
          </a:p>
          <a:p>
            <a:endParaRPr lang="el-GR" sz="1200" dirty="0"/>
          </a:p>
        </p:txBody>
      </p:sp>
    </p:spTree>
    <p:extLst>
      <p:ext uri="{BB962C8B-B14F-4D97-AF65-F5344CB8AC3E}">
        <p14:creationId xmlns:p14="http://schemas.microsoft.com/office/powerpoint/2010/main" val="1003335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Εγγραφή στο </a:t>
            </a:r>
            <a:r>
              <a:rPr lang="en-GB" sz="2700" b="1" dirty="0">
                <a:solidFill>
                  <a:srgbClr val="0070C0"/>
                </a:solidFill>
                <a:latin typeface="Century Gothic" panose="020B0502020202020204" pitchFamily="34" charset="0"/>
              </a:rPr>
              <a:t>ORS – </a:t>
            </a:r>
            <a:r>
              <a:rPr lang="el-GR" sz="2700" b="1" dirty="0">
                <a:solidFill>
                  <a:srgbClr val="0070C0"/>
                </a:solidFill>
                <a:latin typeface="Century Gothic" panose="020B0502020202020204" pitchFamily="34" charset="0"/>
              </a:rPr>
              <a:t>Γενικές Πληροφορίες (2/2)</a:t>
            </a:r>
            <a:endParaRPr lang="en-GB" sz="2700" b="1" dirty="0">
              <a:solidFill>
                <a:srgbClr val="FF0000"/>
              </a:solidFill>
              <a:latin typeface="Century Gothic" panose="020B0502020202020204" pitchFamily="34" charset="0"/>
            </a:endParaRPr>
          </a:p>
        </p:txBody>
      </p:sp>
      <p:sp>
        <p:nvSpPr>
          <p:cNvPr id="2" name="TextBox 1"/>
          <p:cNvSpPr txBox="1"/>
          <p:nvPr/>
        </p:nvSpPr>
        <p:spPr>
          <a:xfrm>
            <a:off x="0" y="1340768"/>
            <a:ext cx="9018712" cy="3431709"/>
          </a:xfrm>
          <a:prstGeom prst="rect">
            <a:avLst/>
          </a:prstGeom>
          <a:noFill/>
        </p:spPr>
        <p:txBody>
          <a:bodyPr wrap="square" rtlCol="0">
            <a:spAutoFit/>
          </a:bodyPr>
          <a:lstStyle/>
          <a:p>
            <a:pPr lvl="0"/>
            <a:endParaRPr lang="el-GR" sz="1200" dirty="0">
              <a:solidFill>
                <a:prstClr val="black"/>
              </a:solidFill>
            </a:endParaRPr>
          </a:p>
          <a:p>
            <a:pPr marL="285750" lvl="0" indent="-285750" algn="just">
              <a:buFont typeface="Wingdings" panose="05000000000000000000" pitchFamily="2" charset="2"/>
              <a:buChar char="q"/>
            </a:pPr>
            <a:r>
              <a:rPr lang="el-GR" sz="2000" dirty="0">
                <a:solidFill>
                  <a:prstClr val="black"/>
                </a:solidFill>
              </a:rPr>
              <a:t>Οι οργανισμοί που υπέβαλαν αιτήσεις ή συμμετείχαν στις αποκεντρωμένες Δράσεις του Προγράμματος πριν από τον Οκτώβριο του 2019 είχαν εγγραφεί μέσω του </a:t>
            </a:r>
            <a:r>
              <a:rPr lang="en-GB" sz="2000" dirty="0">
                <a:solidFill>
                  <a:prstClr val="black"/>
                </a:solidFill>
              </a:rPr>
              <a:t>“EAC Participant Portal” </a:t>
            </a:r>
            <a:r>
              <a:rPr lang="el-GR" sz="2000" dirty="0">
                <a:solidFill>
                  <a:prstClr val="black"/>
                </a:solidFill>
              </a:rPr>
              <a:t>και είχαν αποκτήσει </a:t>
            </a:r>
            <a:r>
              <a:rPr lang="en-GB" sz="2000" dirty="0">
                <a:solidFill>
                  <a:prstClr val="black"/>
                </a:solidFill>
              </a:rPr>
              <a:t>PIC. </a:t>
            </a:r>
            <a:r>
              <a:rPr lang="el-GR" sz="2000" dirty="0">
                <a:solidFill>
                  <a:prstClr val="black"/>
                </a:solidFill>
              </a:rPr>
              <a:t>Πλέον, είναι κάτοχοι </a:t>
            </a:r>
            <a:r>
              <a:rPr lang="en-GB" sz="2000" dirty="0">
                <a:solidFill>
                  <a:prstClr val="black"/>
                </a:solidFill>
              </a:rPr>
              <a:t>OID, </a:t>
            </a:r>
            <a:r>
              <a:rPr lang="el-GR" sz="2000" dirty="0">
                <a:solidFill>
                  <a:prstClr val="black"/>
                </a:solidFill>
              </a:rPr>
              <a:t>που τους δόθηκε αυτόματα από το σύστημα, επομένως δε χρειάζεται να πραγματοποιήσουν εκ νέου εγγραφή. </a:t>
            </a:r>
          </a:p>
          <a:p>
            <a:pPr algn="just"/>
            <a:endParaRPr lang="el-GR" sz="2500" dirty="0"/>
          </a:p>
          <a:p>
            <a:pPr marL="268288" indent="-268288" algn="just">
              <a:buFont typeface="Wingdings" panose="05000000000000000000" pitchFamily="2" charset="2"/>
              <a:buChar char="q"/>
            </a:pPr>
            <a:r>
              <a:rPr lang="el-GR" sz="2000" dirty="0"/>
              <a:t>Οι οργανισμοί που υποβάλλουν αιτήσεις τόσο για Κεντρικές όσο και για  Αποκεντρωμένες Δράσεις μετά τον Οκτώβριο του 2019 πραγματοποιούν δύο ξεχωριστές εγγραφές και είναι κάτοχοι δύο ξεχωριστών μοναδικών αναγνωριστικών κωδικών, ενός </a:t>
            </a:r>
            <a:r>
              <a:rPr lang="en-GB" sz="2000" dirty="0"/>
              <a:t>PIC </a:t>
            </a:r>
            <a:r>
              <a:rPr lang="el-GR" sz="2000" dirty="0"/>
              <a:t>και ενός </a:t>
            </a:r>
            <a:r>
              <a:rPr lang="en-GB" sz="2000" dirty="0"/>
              <a:t>OID.</a:t>
            </a:r>
          </a:p>
        </p:txBody>
      </p:sp>
    </p:spTree>
    <p:extLst>
      <p:ext uri="{BB962C8B-B14F-4D97-AF65-F5344CB8AC3E}">
        <p14:creationId xmlns:p14="http://schemas.microsoft.com/office/powerpoint/2010/main" val="3461102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Αναζήτηση εγγραφής οργανισμού (1/2)</a:t>
            </a:r>
            <a:endParaRPr lang="en-GB" sz="2600" b="1" dirty="0">
              <a:solidFill>
                <a:srgbClr val="FF0000"/>
              </a:solidFill>
              <a:latin typeface="Century Gothic" panose="020B0502020202020204" pitchFamily="34" charset="0"/>
            </a:endParaRPr>
          </a:p>
        </p:txBody>
      </p:sp>
      <p:sp>
        <p:nvSpPr>
          <p:cNvPr id="3" name="TextBox 2"/>
          <p:cNvSpPr txBox="1"/>
          <p:nvPr/>
        </p:nvSpPr>
        <p:spPr>
          <a:xfrm>
            <a:off x="179512" y="1484784"/>
            <a:ext cx="8839200" cy="2616101"/>
          </a:xfrm>
          <a:prstGeom prst="rect">
            <a:avLst/>
          </a:prstGeom>
          <a:noFill/>
        </p:spPr>
        <p:txBody>
          <a:bodyPr wrap="square" rtlCol="0">
            <a:spAutoFit/>
          </a:bodyPr>
          <a:lstStyle/>
          <a:p>
            <a:pPr marL="285750" indent="-285750">
              <a:buFont typeface="Wingdings" panose="05000000000000000000" pitchFamily="2" charset="2"/>
              <a:buChar char="q"/>
            </a:pPr>
            <a:r>
              <a:rPr lang="el-GR" sz="2200" b="1" dirty="0"/>
              <a:t>Πριν κάνετε νέα εγγραφή</a:t>
            </a:r>
            <a:r>
              <a:rPr lang="en-GB" sz="2200" b="1" dirty="0"/>
              <a:t>, </a:t>
            </a:r>
            <a:r>
              <a:rPr lang="el-GR" sz="2200" b="1" dirty="0"/>
              <a:t>αναζητήστε τον οργανισμό σας στο </a:t>
            </a:r>
            <a:r>
              <a:rPr lang="en-GB" sz="2200" b="1" dirty="0"/>
              <a:t>ORS</a:t>
            </a:r>
            <a:r>
              <a:rPr lang="el-GR" sz="2200" b="1" dirty="0"/>
              <a:t> για:</a:t>
            </a:r>
          </a:p>
          <a:p>
            <a:endParaRPr lang="el-GR" sz="2200" b="1" dirty="0"/>
          </a:p>
          <a:p>
            <a:pPr marL="285750" indent="-285750">
              <a:buFont typeface="Wingdings" panose="05000000000000000000" pitchFamily="2" charset="2"/>
              <a:buChar char="§"/>
            </a:pPr>
            <a:r>
              <a:rPr lang="el-GR" sz="2000" u="sng" dirty="0"/>
              <a:t>Αποφυγή πολλαπλών εγγραφών</a:t>
            </a:r>
            <a:r>
              <a:rPr lang="el-GR" sz="2000" dirty="0"/>
              <a:t> του οργανισμού</a:t>
            </a:r>
            <a:r>
              <a:rPr lang="en-GB" sz="2000" dirty="0"/>
              <a:t> </a:t>
            </a:r>
            <a:r>
              <a:rPr lang="el-GR" sz="2000" dirty="0"/>
              <a:t>σας</a:t>
            </a:r>
          </a:p>
          <a:p>
            <a:endParaRPr lang="el-GR" sz="2000" dirty="0"/>
          </a:p>
          <a:p>
            <a:pPr marL="285750" indent="-285750">
              <a:buFont typeface="Wingdings" panose="05000000000000000000" pitchFamily="2" charset="2"/>
              <a:buChar char="§"/>
            </a:pPr>
            <a:r>
              <a:rPr lang="el-GR" sz="2000" u="sng" dirty="0"/>
              <a:t>Εντοπισμό του κωδικού </a:t>
            </a:r>
            <a:r>
              <a:rPr lang="en-GB" sz="2000" u="sng" dirty="0"/>
              <a:t>OID</a:t>
            </a:r>
            <a:r>
              <a:rPr lang="el-GR" sz="2000" dirty="0"/>
              <a:t> του οργανισμού σας, εφόσον κατά την τελευταία συμμετοχή του στο Πρόγραμμα, είχε χρησιμοποιηθεί κωδικός </a:t>
            </a:r>
            <a:r>
              <a:rPr lang="en-GB" sz="2000" dirty="0"/>
              <a:t>PIC</a:t>
            </a:r>
            <a:endParaRPr lang="el-GR" sz="2000" dirty="0"/>
          </a:p>
          <a:p>
            <a:pPr marL="285750" indent="-285750">
              <a:buFont typeface="Wingdings" panose="05000000000000000000" pitchFamily="2" charset="2"/>
              <a:buChar char="§"/>
            </a:pPr>
            <a:endParaRPr lang="el-GR" sz="2000" dirty="0"/>
          </a:p>
          <a:p>
            <a:endParaRPr lang="en-GB" sz="2000" dirty="0"/>
          </a:p>
        </p:txBody>
      </p:sp>
      <p:pic>
        <p:nvPicPr>
          <p:cNvPr id="2050" name="Picture 2" descr="North Carolina Secretary of State General Counsel Searching and Using the  Business Registration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88932"/>
            <a:ext cx="2475359" cy="164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55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403648" y="332656"/>
            <a:ext cx="57606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Στόχος</a:t>
            </a:r>
            <a:endParaRPr lang="en-US" sz="3200" b="1" dirty="0">
              <a:solidFill>
                <a:srgbClr val="0070C0"/>
              </a:solidFill>
              <a:latin typeface="Century Gothic" panose="020B0502020202020204" pitchFamily="34" charset="0"/>
              <a:ea typeface="+mj-ea"/>
              <a:cs typeface="+mj-cs"/>
            </a:endParaRPr>
          </a:p>
        </p:txBody>
      </p:sp>
      <p:sp>
        <p:nvSpPr>
          <p:cNvPr id="2" name="Rectangle 1"/>
          <p:cNvSpPr/>
          <p:nvPr/>
        </p:nvSpPr>
        <p:spPr>
          <a:xfrm>
            <a:off x="323528" y="1412776"/>
            <a:ext cx="8496944" cy="3970318"/>
          </a:xfrm>
          <a:prstGeom prst="rect">
            <a:avLst/>
          </a:prstGeom>
        </p:spPr>
        <p:txBody>
          <a:bodyPr wrap="square">
            <a:spAutoFit/>
          </a:bodyPr>
          <a:lstStyle/>
          <a:p>
            <a:pPr marL="342900" indent="-342900" algn="just">
              <a:buFont typeface="Wingdings" panose="05000000000000000000" pitchFamily="2" charset="2"/>
              <a:buChar char="q"/>
            </a:pPr>
            <a:r>
              <a:rPr lang="el-GR" sz="2200" dirty="0"/>
              <a:t>Ο στόχος του Νέου Προγράμματος είναι </a:t>
            </a:r>
            <a:r>
              <a:rPr lang="el-GR" sz="2200" b="1" dirty="0"/>
              <a:t>να υποστηρίξει, μέσα από τη διά βίου μάθηση, την εκπαιδευτική, επαγγελματική και προσωπική ανάπτυξη των ατόμων στους τομείς της εκπαίδευσης, της κατάρτισης, της νεολαίας και του αθλητισμού, στην Ευρώπη και πέραν της Ευρώπης</a:t>
            </a:r>
            <a:r>
              <a:rPr lang="en-GB" sz="2200" b="1" dirty="0"/>
              <a:t>,</a:t>
            </a:r>
            <a:r>
              <a:rPr lang="en-GB" sz="2200" dirty="0"/>
              <a:t> </a:t>
            </a:r>
            <a:r>
              <a:rPr lang="el-GR" sz="2200" dirty="0"/>
              <a:t>δημιουργώντας τις προϋποθέσεις για:</a:t>
            </a:r>
          </a:p>
          <a:p>
            <a:endParaRPr lang="el-GR" sz="2200" dirty="0"/>
          </a:p>
          <a:p>
            <a:pPr marL="342900" indent="-342900">
              <a:buFont typeface="Wingdings" panose="05000000000000000000" pitchFamily="2" charset="2"/>
              <a:buChar char="§"/>
            </a:pPr>
            <a:r>
              <a:rPr lang="el-GR" sz="2000" dirty="0"/>
              <a:t>Βιώσιμη Ανάπτυξη</a:t>
            </a:r>
          </a:p>
          <a:p>
            <a:pPr marL="342900" indent="-342900">
              <a:buFont typeface="Wingdings" panose="05000000000000000000" pitchFamily="2" charset="2"/>
              <a:buChar char="§"/>
            </a:pPr>
            <a:r>
              <a:rPr lang="el-GR" sz="2000" dirty="0"/>
              <a:t>Δημιουργία Ποιοτικών Θέσεων Εργασίας</a:t>
            </a:r>
          </a:p>
          <a:p>
            <a:pPr marL="342900" indent="-342900">
              <a:buFont typeface="Wingdings" panose="05000000000000000000" pitchFamily="2" charset="2"/>
              <a:buChar char="§"/>
            </a:pPr>
            <a:r>
              <a:rPr lang="el-GR" sz="2000" dirty="0"/>
              <a:t>Κοινωνική Συνοχή</a:t>
            </a:r>
          </a:p>
          <a:p>
            <a:pPr marL="342900" indent="-342900">
              <a:buFont typeface="Wingdings" panose="05000000000000000000" pitchFamily="2" charset="2"/>
              <a:buChar char="§"/>
            </a:pPr>
            <a:r>
              <a:rPr lang="el-GR" sz="2000" dirty="0"/>
              <a:t>Προώθηση καινοτομίας</a:t>
            </a:r>
          </a:p>
          <a:p>
            <a:pPr marL="342900" indent="-342900">
              <a:buFont typeface="Wingdings" panose="05000000000000000000" pitchFamily="2" charset="2"/>
              <a:buChar char="§"/>
            </a:pPr>
            <a:r>
              <a:rPr lang="el-GR" sz="2000" dirty="0"/>
              <a:t>Ενδυνάμωση ευρωπαϊκής ταυτότητας</a:t>
            </a:r>
          </a:p>
          <a:p>
            <a:pPr marL="342900" indent="-342900">
              <a:buFont typeface="Wingdings" panose="05000000000000000000" pitchFamily="2" charset="2"/>
              <a:buChar char="§"/>
            </a:pPr>
            <a:r>
              <a:rPr lang="el-GR" sz="2000" dirty="0"/>
              <a:t>Ενεργό συμμετοχή στα κοινά</a:t>
            </a:r>
            <a:endParaRPr lang="en-GB" sz="2000" dirty="0"/>
          </a:p>
        </p:txBody>
      </p:sp>
    </p:spTree>
    <p:extLst>
      <p:ext uri="{BB962C8B-B14F-4D97-AF65-F5344CB8AC3E}">
        <p14:creationId xmlns:p14="http://schemas.microsoft.com/office/powerpoint/2010/main" val="867421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179512" y="2243837"/>
            <a:ext cx="7344816" cy="3787422"/>
          </a:xfrm>
          <a:prstGeom prst="rect">
            <a:avLst/>
          </a:prstGeom>
        </p:spPr>
      </p:pic>
      <p:sp>
        <p:nvSpPr>
          <p:cNvPr id="2" name="TextBox 1"/>
          <p:cNvSpPr txBox="1"/>
          <p:nvPr/>
        </p:nvSpPr>
        <p:spPr>
          <a:xfrm>
            <a:off x="80392" y="1281210"/>
            <a:ext cx="8938320" cy="954107"/>
          </a:xfrm>
          <a:prstGeom prst="rect">
            <a:avLst/>
          </a:prstGeom>
          <a:noFill/>
        </p:spPr>
        <p:txBody>
          <a:bodyPr wrap="square" rtlCol="0">
            <a:spAutoFit/>
          </a:bodyPr>
          <a:lstStyle/>
          <a:p>
            <a:pPr marL="342900" indent="-342900">
              <a:buFont typeface="Wingdings" panose="05000000000000000000" pitchFamily="2" charset="2"/>
              <a:buChar char="q"/>
            </a:pPr>
            <a:r>
              <a:rPr lang="el-GR" sz="2000" dirty="0"/>
              <a:t>Συνδεθείτε με την Πλατφόρμα </a:t>
            </a:r>
            <a:r>
              <a:rPr lang="en-GB" sz="2000" dirty="0">
                <a:hlinkClick r:id="rId3"/>
              </a:rPr>
              <a:t>Erasmus+ and European Solidarity Corps Platform</a:t>
            </a:r>
            <a:r>
              <a:rPr lang="en-GB" dirty="0">
                <a:hlinkClick r:id="rId3"/>
              </a:rPr>
              <a:t> </a:t>
            </a:r>
            <a:r>
              <a:rPr lang="en-GB" dirty="0"/>
              <a:t>(</a:t>
            </a:r>
            <a:r>
              <a:rPr lang="el-GR" dirty="0"/>
              <a:t>για αναζήτηση οργανισμού δεν απαιτείται η χρήση των στοιχείων του </a:t>
            </a:r>
            <a:r>
              <a:rPr lang="en-GB" dirty="0"/>
              <a:t>EU Login Account)</a:t>
            </a:r>
          </a:p>
          <a:p>
            <a:pPr marL="285750" indent="-285750">
              <a:buFont typeface="Wingdings" panose="05000000000000000000" pitchFamily="2" charset="2"/>
              <a:buChar char="§"/>
            </a:pPr>
            <a:endParaRPr lang="en-GB" dirty="0"/>
          </a:p>
        </p:txBody>
      </p:sp>
      <p:sp>
        <p:nvSpPr>
          <p:cNvPr id="5" name="Rounded Rectangle 4"/>
          <p:cNvSpPr/>
          <p:nvPr/>
        </p:nvSpPr>
        <p:spPr>
          <a:xfrm>
            <a:off x="467543" y="3717032"/>
            <a:ext cx="864097" cy="2034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383871" y="4026837"/>
            <a:ext cx="3116121" cy="5486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418656" y="4797152"/>
            <a:ext cx="201016" cy="7920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63556" y="4070310"/>
            <a:ext cx="2672740" cy="461665"/>
          </a:xfrm>
          <a:prstGeom prst="rect">
            <a:avLst/>
          </a:prstGeom>
          <a:noFill/>
        </p:spPr>
        <p:txBody>
          <a:bodyPr wrap="square" rtlCol="0">
            <a:spAutoFit/>
          </a:bodyPr>
          <a:lstStyle/>
          <a:p>
            <a:r>
              <a:rPr lang="el-GR" sz="1200" dirty="0">
                <a:solidFill>
                  <a:srgbClr val="FF0000"/>
                </a:solidFill>
              </a:rPr>
              <a:t>Απλή Αναζήτηση (Όνομα οργανισμού, ιστοσελίδα, κτλ.) </a:t>
            </a:r>
            <a:endParaRPr lang="en-GB" sz="1200" dirty="0">
              <a:solidFill>
                <a:srgbClr val="FF0000"/>
              </a:solidFill>
            </a:endParaRPr>
          </a:p>
        </p:txBody>
      </p:sp>
      <p:sp>
        <p:nvSpPr>
          <p:cNvPr id="13" name="TextBox 12"/>
          <p:cNvSpPr txBox="1"/>
          <p:nvPr/>
        </p:nvSpPr>
        <p:spPr>
          <a:xfrm>
            <a:off x="1619672" y="5054695"/>
            <a:ext cx="5616624" cy="276999"/>
          </a:xfrm>
          <a:prstGeom prst="rect">
            <a:avLst/>
          </a:prstGeom>
          <a:noFill/>
        </p:spPr>
        <p:txBody>
          <a:bodyPr wrap="square" rtlCol="0">
            <a:spAutoFit/>
          </a:bodyPr>
          <a:lstStyle/>
          <a:p>
            <a:r>
              <a:rPr lang="el-GR" sz="1200" dirty="0">
                <a:solidFill>
                  <a:srgbClr val="FF0000"/>
                </a:solidFill>
              </a:rPr>
              <a:t>Προηγμένη Αναζήτηση (Διατίθενται φίλτρα, συμπεριλαμβανομένου του αριθμού </a:t>
            </a:r>
            <a:r>
              <a:rPr lang="en-GB" sz="1200" dirty="0">
                <a:solidFill>
                  <a:srgbClr val="FF0000"/>
                </a:solidFill>
              </a:rPr>
              <a:t>PIC</a:t>
            </a:r>
            <a:r>
              <a:rPr lang="el-GR" sz="1200" dirty="0">
                <a:solidFill>
                  <a:srgbClr val="FF0000"/>
                </a:solidFill>
              </a:rPr>
              <a:t>)</a:t>
            </a:r>
            <a:endParaRPr lang="en-GB" sz="1200" dirty="0">
              <a:solidFill>
                <a:srgbClr val="FF0000"/>
              </a:solidFill>
            </a:endParaRPr>
          </a:p>
        </p:txBody>
      </p:sp>
      <p:sp>
        <p:nvSpPr>
          <p:cNvPr id="15"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Αναζήτηση εγγραφής οργανισμού (2/2)</a:t>
            </a:r>
            <a:endParaRPr lang="en-GB" sz="2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10208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(1/6)</a:t>
            </a:r>
            <a:endParaRPr lang="en-GB" sz="2600" b="1" dirty="0">
              <a:solidFill>
                <a:srgbClr val="FF0000"/>
              </a:solidFill>
              <a:latin typeface="Century Gothic" panose="020B0502020202020204" pitchFamily="34" charset="0"/>
            </a:endParaRPr>
          </a:p>
        </p:txBody>
      </p:sp>
      <p:pic>
        <p:nvPicPr>
          <p:cNvPr id="3" name="Picture 2"/>
          <p:cNvPicPr/>
          <p:nvPr/>
        </p:nvPicPr>
        <p:blipFill>
          <a:blip r:embed="rId2"/>
          <a:stretch>
            <a:fillRect/>
          </a:stretch>
        </p:blipFill>
        <p:spPr>
          <a:xfrm>
            <a:off x="-96012" y="1939611"/>
            <a:ext cx="9240011" cy="5017781"/>
          </a:xfrm>
          <a:prstGeom prst="rect">
            <a:avLst/>
          </a:prstGeom>
        </p:spPr>
      </p:pic>
      <p:sp>
        <p:nvSpPr>
          <p:cNvPr id="4" name="Rectangle 3"/>
          <p:cNvSpPr/>
          <p:nvPr/>
        </p:nvSpPr>
        <p:spPr>
          <a:xfrm>
            <a:off x="0" y="1037474"/>
            <a:ext cx="9246230" cy="400110"/>
          </a:xfrm>
          <a:prstGeom prst="rect">
            <a:avLst/>
          </a:prstGeom>
        </p:spPr>
        <p:txBody>
          <a:bodyPr wrap="square">
            <a:spAutoFit/>
          </a:bodyPr>
          <a:lstStyle/>
          <a:p>
            <a:pPr marL="342900" indent="-342900">
              <a:buFont typeface="Wingdings" panose="05000000000000000000" pitchFamily="2" charset="2"/>
              <a:buChar char="q"/>
            </a:pPr>
            <a:r>
              <a:rPr lang="el-GR" sz="2000" dirty="0"/>
              <a:t>Συνδεθείτε με την Πλατφόρμα </a:t>
            </a:r>
            <a:r>
              <a:rPr lang="en-GB" sz="2000" dirty="0">
                <a:hlinkClick r:id="rId3"/>
              </a:rPr>
              <a:t>Erasmus+ and European Solidarity Corps Platform</a:t>
            </a:r>
            <a:endParaRPr lang="en-GB" dirty="0"/>
          </a:p>
        </p:txBody>
      </p:sp>
      <p:sp>
        <p:nvSpPr>
          <p:cNvPr id="5" name="Rounded Rectangle 4"/>
          <p:cNvSpPr/>
          <p:nvPr/>
        </p:nvSpPr>
        <p:spPr>
          <a:xfrm>
            <a:off x="241040" y="4037883"/>
            <a:ext cx="93610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281843" y="3933056"/>
            <a:ext cx="4082245"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547664" y="5949280"/>
            <a:ext cx="4752528" cy="576064"/>
          </a:xfrm>
          <a:prstGeom prst="roundRect">
            <a:avLst>
              <a:gd name="adj" fmla="val 97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4536" y="3789040"/>
            <a:ext cx="260987" cy="276999"/>
          </a:xfrm>
          <a:prstGeom prst="rect">
            <a:avLst/>
          </a:prstGeom>
          <a:noFill/>
        </p:spPr>
        <p:txBody>
          <a:bodyPr wrap="square" rtlCol="0">
            <a:spAutoFit/>
          </a:bodyPr>
          <a:lstStyle/>
          <a:p>
            <a:r>
              <a:rPr lang="el-GR" sz="1200" dirty="0">
                <a:solidFill>
                  <a:srgbClr val="FF0000"/>
                </a:solidFill>
              </a:rPr>
              <a:t>1</a:t>
            </a:r>
            <a:endParaRPr lang="en-GB" sz="1200" dirty="0">
              <a:solidFill>
                <a:srgbClr val="FF0000"/>
              </a:solidFill>
            </a:endParaRPr>
          </a:p>
        </p:txBody>
      </p:sp>
      <p:sp>
        <p:nvSpPr>
          <p:cNvPr id="9" name="TextBox 8"/>
          <p:cNvSpPr txBox="1"/>
          <p:nvPr/>
        </p:nvSpPr>
        <p:spPr>
          <a:xfrm>
            <a:off x="5364088" y="4182892"/>
            <a:ext cx="288032" cy="276999"/>
          </a:xfrm>
          <a:prstGeom prst="rect">
            <a:avLst/>
          </a:prstGeom>
          <a:noFill/>
        </p:spPr>
        <p:txBody>
          <a:bodyPr wrap="square" rtlCol="0">
            <a:spAutoFit/>
          </a:bodyPr>
          <a:lstStyle/>
          <a:p>
            <a:r>
              <a:rPr lang="el-GR" sz="1200" b="1" dirty="0">
                <a:solidFill>
                  <a:srgbClr val="FF0000"/>
                </a:solidFill>
              </a:rPr>
              <a:t>2</a:t>
            </a:r>
            <a:endParaRPr lang="en-GB" sz="1200" b="1" dirty="0">
              <a:solidFill>
                <a:srgbClr val="FF0000"/>
              </a:solidFill>
            </a:endParaRPr>
          </a:p>
        </p:txBody>
      </p:sp>
      <p:sp>
        <p:nvSpPr>
          <p:cNvPr id="10" name="TextBox 9"/>
          <p:cNvSpPr txBox="1"/>
          <p:nvPr/>
        </p:nvSpPr>
        <p:spPr>
          <a:xfrm>
            <a:off x="1281843" y="5810780"/>
            <a:ext cx="360040" cy="276999"/>
          </a:xfrm>
          <a:prstGeom prst="rect">
            <a:avLst/>
          </a:prstGeom>
          <a:noFill/>
        </p:spPr>
        <p:txBody>
          <a:bodyPr wrap="square" rtlCol="0">
            <a:spAutoFit/>
          </a:bodyPr>
          <a:lstStyle/>
          <a:p>
            <a:r>
              <a:rPr lang="el-GR" sz="1200" b="1" dirty="0">
                <a:solidFill>
                  <a:srgbClr val="FF0000"/>
                </a:solidFill>
              </a:rPr>
              <a:t>3</a:t>
            </a:r>
            <a:endParaRPr lang="en-GB" sz="1200" b="1" dirty="0">
              <a:solidFill>
                <a:srgbClr val="FF0000"/>
              </a:solidFill>
            </a:endParaRPr>
          </a:p>
        </p:txBody>
      </p:sp>
      <p:sp>
        <p:nvSpPr>
          <p:cNvPr id="12" name="TextBox 11"/>
          <p:cNvSpPr txBox="1"/>
          <p:nvPr/>
        </p:nvSpPr>
        <p:spPr>
          <a:xfrm>
            <a:off x="5590591" y="4038289"/>
            <a:ext cx="3553409" cy="769441"/>
          </a:xfrm>
          <a:prstGeom prst="rect">
            <a:avLst/>
          </a:prstGeom>
          <a:noFill/>
        </p:spPr>
        <p:txBody>
          <a:bodyPr wrap="square" rtlCol="0">
            <a:spAutoFit/>
          </a:bodyPr>
          <a:lstStyle/>
          <a:p>
            <a:r>
              <a:rPr lang="el-GR" sz="1100" dirty="0">
                <a:solidFill>
                  <a:srgbClr val="FF0000"/>
                </a:solidFill>
              </a:rPr>
              <a:t>Μπορείτε να παρακάμψετε το βήμα </a:t>
            </a:r>
            <a:r>
              <a:rPr lang="en-GB" sz="1100" dirty="0">
                <a:solidFill>
                  <a:srgbClr val="FF0000"/>
                </a:solidFill>
              </a:rPr>
              <a:t>“Search for an Organisation” </a:t>
            </a:r>
            <a:r>
              <a:rPr lang="el-GR" sz="1100" dirty="0">
                <a:solidFill>
                  <a:srgbClr val="FF0000"/>
                </a:solidFill>
              </a:rPr>
              <a:t>και να αναζητήσετε τον οργανισμό σας κατευθείαν από εδώ. Και πάλι, η σύνδεση με </a:t>
            </a:r>
            <a:r>
              <a:rPr lang="en-GB" sz="1100" dirty="0">
                <a:solidFill>
                  <a:srgbClr val="FF0000"/>
                </a:solidFill>
              </a:rPr>
              <a:t>EU Login Account</a:t>
            </a:r>
            <a:r>
              <a:rPr lang="el-GR" sz="1100" dirty="0">
                <a:solidFill>
                  <a:srgbClr val="FF0000"/>
                </a:solidFill>
              </a:rPr>
              <a:t> δεν είναι απαραίτητη.</a:t>
            </a:r>
            <a:endParaRPr lang="en-GB" sz="1100" dirty="0">
              <a:solidFill>
                <a:srgbClr val="FF0000"/>
              </a:solidFill>
            </a:endParaRPr>
          </a:p>
        </p:txBody>
      </p:sp>
      <p:sp>
        <p:nvSpPr>
          <p:cNvPr id="13" name="TextBox 12"/>
          <p:cNvSpPr txBox="1"/>
          <p:nvPr/>
        </p:nvSpPr>
        <p:spPr>
          <a:xfrm>
            <a:off x="6290760" y="5797230"/>
            <a:ext cx="2892083" cy="769441"/>
          </a:xfrm>
          <a:prstGeom prst="rect">
            <a:avLst/>
          </a:prstGeom>
          <a:noFill/>
        </p:spPr>
        <p:txBody>
          <a:bodyPr wrap="square" rtlCol="0">
            <a:spAutoFit/>
          </a:bodyPr>
          <a:lstStyle/>
          <a:p>
            <a:r>
              <a:rPr lang="el-GR" sz="1100" dirty="0">
                <a:solidFill>
                  <a:srgbClr val="FF0000"/>
                </a:solidFill>
              </a:rPr>
              <a:t>Θα προχωρήσετε σε αυτό το βήμα, μόνο εάν δεν έχετε εντοπίσει τον οργανισμό σας</a:t>
            </a:r>
            <a:r>
              <a:rPr lang="en-GB" sz="1100" dirty="0">
                <a:solidFill>
                  <a:srgbClr val="FF0000"/>
                </a:solidFill>
              </a:rPr>
              <a:t>. </a:t>
            </a:r>
            <a:r>
              <a:rPr lang="el-GR" sz="1100" dirty="0">
                <a:solidFill>
                  <a:srgbClr val="FF0000"/>
                </a:solidFill>
              </a:rPr>
              <a:t>Για την εγγραφή είναι απαραίτητη η χρήση των στοιχείων του </a:t>
            </a:r>
            <a:r>
              <a:rPr lang="en-GB" sz="1100" dirty="0">
                <a:solidFill>
                  <a:srgbClr val="FF0000"/>
                </a:solidFill>
              </a:rPr>
              <a:t>EU Login Account</a:t>
            </a:r>
          </a:p>
        </p:txBody>
      </p:sp>
    </p:spTree>
    <p:extLst>
      <p:ext uri="{BB962C8B-B14F-4D97-AF65-F5344CB8AC3E}">
        <p14:creationId xmlns:p14="http://schemas.microsoft.com/office/powerpoint/2010/main" val="1709776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(2/6)</a:t>
            </a:r>
            <a:endParaRPr lang="en-GB" sz="2600" b="1" dirty="0">
              <a:solidFill>
                <a:srgbClr val="FF0000"/>
              </a:solidFill>
              <a:latin typeface="Century Gothic" panose="020B0502020202020204" pitchFamily="34" charset="0"/>
            </a:endParaRPr>
          </a:p>
        </p:txBody>
      </p:sp>
      <p:pic>
        <p:nvPicPr>
          <p:cNvPr id="3" name="Picture 2" descr="OID_Register_EULogin.jpg"/>
          <p:cNvPicPr/>
          <p:nvPr/>
        </p:nvPicPr>
        <p:blipFill>
          <a:blip r:embed="rId2">
            <a:extLst>
              <a:ext uri="{28A0092B-C50C-407E-A947-70E740481C1C}">
                <a14:useLocalDpi xmlns:a14="http://schemas.microsoft.com/office/drawing/2010/main" val="0"/>
              </a:ext>
            </a:extLst>
          </a:blip>
          <a:srcRect/>
          <a:stretch>
            <a:fillRect/>
          </a:stretch>
        </p:blipFill>
        <p:spPr bwMode="auto">
          <a:xfrm>
            <a:off x="203515" y="2204864"/>
            <a:ext cx="7392821" cy="3864476"/>
          </a:xfrm>
          <a:prstGeom prst="rect">
            <a:avLst/>
          </a:prstGeom>
          <a:noFill/>
          <a:ln>
            <a:noFill/>
          </a:ln>
        </p:spPr>
      </p:pic>
      <p:sp>
        <p:nvSpPr>
          <p:cNvPr id="4" name="TextBox 3"/>
          <p:cNvSpPr txBox="1"/>
          <p:nvPr/>
        </p:nvSpPr>
        <p:spPr>
          <a:xfrm>
            <a:off x="-1" y="1000913"/>
            <a:ext cx="9042715" cy="1015663"/>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Εφόσον επιλέξετε                                             και δεν είσαστε ήδη συνδεδεμένοι στην Πλατφόρμα με το </a:t>
            </a:r>
            <a:r>
              <a:rPr lang="en-GB" sz="2000" b="1" dirty="0"/>
              <a:t>EU Login Account </a:t>
            </a:r>
            <a:r>
              <a:rPr lang="el-GR" sz="2000" b="1" dirty="0"/>
              <a:t> του οργανισμού, εμφανίζεται η πιο κάτω οθόνη για εισαγωγή των στοιχείων του λογαριασμού:      </a:t>
            </a:r>
            <a:endParaRPr lang="en-GB" sz="2000" b="1" dirty="0"/>
          </a:p>
        </p:txBody>
      </p:sp>
      <p:pic>
        <p:nvPicPr>
          <p:cNvPr id="7" name="Picture 6"/>
          <p:cNvPicPr>
            <a:picLocks noChangeAspect="1"/>
          </p:cNvPicPr>
          <p:nvPr/>
        </p:nvPicPr>
        <p:blipFill>
          <a:blip r:embed="rId3"/>
          <a:stretch>
            <a:fillRect/>
          </a:stretch>
        </p:blipFill>
        <p:spPr>
          <a:xfrm>
            <a:off x="2339752" y="1062855"/>
            <a:ext cx="2447925" cy="276225"/>
          </a:xfrm>
          <a:prstGeom prst="rect">
            <a:avLst/>
          </a:prstGeom>
        </p:spPr>
      </p:pic>
    </p:spTree>
    <p:extLst>
      <p:ext uri="{BB962C8B-B14F-4D97-AF65-F5344CB8AC3E}">
        <p14:creationId xmlns:p14="http://schemas.microsoft.com/office/powerpoint/2010/main" val="3016378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(3/6)</a:t>
            </a:r>
            <a:endParaRPr lang="en-GB" sz="2600" b="1" dirty="0">
              <a:solidFill>
                <a:srgbClr val="FF0000"/>
              </a:solidFill>
              <a:latin typeface="Century Gothic" panose="020B0502020202020204" pitchFamily="34" charset="0"/>
            </a:endParaRPr>
          </a:p>
        </p:txBody>
      </p:sp>
      <p:sp>
        <p:nvSpPr>
          <p:cNvPr id="3" name="TextBox 2"/>
          <p:cNvSpPr txBox="1"/>
          <p:nvPr/>
        </p:nvSpPr>
        <p:spPr>
          <a:xfrm>
            <a:off x="107504" y="1124744"/>
            <a:ext cx="8935211" cy="1631216"/>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Μόλις γίνει η καταχώρηση των στοιχείων του </a:t>
            </a:r>
            <a:r>
              <a:rPr lang="en-GB" sz="2000" b="1" dirty="0"/>
              <a:t>EU Login Account, </a:t>
            </a:r>
            <a:r>
              <a:rPr lang="el-GR" sz="2000" b="1" dirty="0"/>
              <a:t>εμφανίζεται η αρχική οθόνη</a:t>
            </a:r>
            <a:r>
              <a:rPr lang="en-GB" sz="2000" b="1" dirty="0"/>
              <a:t> </a:t>
            </a:r>
            <a:r>
              <a:rPr lang="el-GR" sz="2000" b="1" dirty="0"/>
              <a:t>του </a:t>
            </a:r>
            <a:r>
              <a:rPr lang="en-GB" sz="2000" b="1" dirty="0"/>
              <a:t>“Organisation Registration System”. </a:t>
            </a:r>
            <a:r>
              <a:rPr lang="el-GR" sz="2000" b="1" dirty="0"/>
              <a:t>Στο παρόν στάδιο, η κατάσταση εγγραφής είναι </a:t>
            </a:r>
            <a:r>
              <a:rPr lang="en-GB" sz="2000" b="1" dirty="0"/>
              <a:t>“draft”.</a:t>
            </a:r>
          </a:p>
          <a:p>
            <a:pPr marL="285750" indent="-285750">
              <a:buFont typeface="Wingdings" panose="05000000000000000000" pitchFamily="2" charset="2"/>
              <a:buChar char="q"/>
            </a:pPr>
            <a:endParaRPr lang="en-GB" sz="2000" b="1" dirty="0"/>
          </a:p>
          <a:p>
            <a:endParaRPr lang="en-GB" sz="2000" b="1" dirty="0"/>
          </a:p>
        </p:txBody>
      </p:sp>
      <p:pic>
        <p:nvPicPr>
          <p:cNvPr id="4" name="Picture 3" descr="OID_Register_00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276872"/>
            <a:ext cx="5760640" cy="3816423"/>
          </a:xfrm>
          <a:prstGeom prst="rect">
            <a:avLst/>
          </a:prstGeom>
          <a:noFill/>
          <a:ln>
            <a:noFill/>
          </a:ln>
        </p:spPr>
      </p:pic>
      <p:sp>
        <p:nvSpPr>
          <p:cNvPr id="5" name="TextBox 4"/>
          <p:cNvSpPr txBox="1"/>
          <p:nvPr/>
        </p:nvSpPr>
        <p:spPr>
          <a:xfrm>
            <a:off x="4860032" y="4046583"/>
            <a:ext cx="144016" cy="276999"/>
          </a:xfrm>
          <a:prstGeom prst="rect">
            <a:avLst/>
          </a:prstGeom>
          <a:noFill/>
        </p:spPr>
        <p:txBody>
          <a:bodyPr wrap="square" rtlCol="0">
            <a:spAutoFit/>
          </a:bodyPr>
          <a:lstStyle/>
          <a:p>
            <a:r>
              <a:rPr lang="el-GR" sz="1200" dirty="0">
                <a:solidFill>
                  <a:srgbClr val="FF0000"/>
                </a:solidFill>
              </a:rPr>
              <a:t>1    </a:t>
            </a:r>
            <a:endParaRPr lang="en-GB" sz="1200" dirty="0">
              <a:solidFill>
                <a:srgbClr val="FF0000"/>
              </a:solidFill>
            </a:endParaRPr>
          </a:p>
        </p:txBody>
      </p:sp>
      <p:sp>
        <p:nvSpPr>
          <p:cNvPr id="6" name="TextBox 5"/>
          <p:cNvSpPr txBox="1"/>
          <p:nvPr/>
        </p:nvSpPr>
        <p:spPr>
          <a:xfrm>
            <a:off x="5076056" y="4047940"/>
            <a:ext cx="1440160" cy="276999"/>
          </a:xfrm>
          <a:prstGeom prst="rect">
            <a:avLst/>
          </a:prstGeom>
          <a:noFill/>
        </p:spPr>
        <p:txBody>
          <a:bodyPr wrap="square" rtlCol="0">
            <a:spAutoFit/>
          </a:bodyPr>
          <a:lstStyle/>
          <a:p>
            <a:r>
              <a:rPr lang="el-GR" sz="1200" dirty="0">
                <a:solidFill>
                  <a:srgbClr val="FF0000"/>
                </a:solidFill>
              </a:rPr>
              <a:t>Επιλέγετε </a:t>
            </a:r>
            <a:r>
              <a:rPr lang="en-GB" sz="1200" dirty="0">
                <a:solidFill>
                  <a:srgbClr val="FF0000"/>
                </a:solidFill>
              </a:rPr>
              <a:t>“Edit”</a:t>
            </a:r>
          </a:p>
        </p:txBody>
      </p:sp>
      <p:sp>
        <p:nvSpPr>
          <p:cNvPr id="8" name="Left Brace 7"/>
          <p:cNvSpPr/>
          <p:nvPr/>
        </p:nvSpPr>
        <p:spPr>
          <a:xfrm>
            <a:off x="1187624" y="2924944"/>
            <a:ext cx="45719"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867340" y="2958776"/>
            <a:ext cx="288032" cy="276999"/>
          </a:xfrm>
          <a:prstGeom prst="rect">
            <a:avLst/>
          </a:prstGeom>
          <a:noFill/>
        </p:spPr>
        <p:txBody>
          <a:bodyPr wrap="square" rtlCol="0">
            <a:spAutoFit/>
          </a:bodyPr>
          <a:lstStyle/>
          <a:p>
            <a:r>
              <a:rPr lang="en-GB" sz="1200" dirty="0">
                <a:solidFill>
                  <a:srgbClr val="FF0000"/>
                </a:solidFill>
              </a:rPr>
              <a:t>2 </a:t>
            </a:r>
          </a:p>
        </p:txBody>
      </p:sp>
      <p:sp>
        <p:nvSpPr>
          <p:cNvPr id="10" name="TextBox 9"/>
          <p:cNvSpPr txBox="1"/>
          <p:nvPr/>
        </p:nvSpPr>
        <p:spPr>
          <a:xfrm>
            <a:off x="26290" y="3178132"/>
            <a:ext cx="1305350" cy="2492990"/>
          </a:xfrm>
          <a:prstGeom prst="rect">
            <a:avLst/>
          </a:prstGeom>
          <a:noFill/>
        </p:spPr>
        <p:txBody>
          <a:bodyPr wrap="square" rtlCol="0">
            <a:spAutoFit/>
          </a:bodyPr>
          <a:lstStyle/>
          <a:p>
            <a:r>
              <a:rPr lang="el-GR" sz="1200" dirty="0">
                <a:solidFill>
                  <a:srgbClr val="FF0000"/>
                </a:solidFill>
              </a:rPr>
              <a:t>Μενού περιήγησης στις  διαφορετικές ενότητες που απαιτούν συμπλήρωση</a:t>
            </a:r>
          </a:p>
          <a:p>
            <a:endParaRPr lang="el-GR" sz="1200" dirty="0">
              <a:solidFill>
                <a:srgbClr val="FF0000"/>
              </a:solidFill>
            </a:endParaRPr>
          </a:p>
          <a:p>
            <a:r>
              <a:rPr lang="el-GR" sz="1200" dirty="0">
                <a:solidFill>
                  <a:srgbClr val="FF0000"/>
                </a:solidFill>
              </a:rPr>
              <a:t>Οι ενότητες είναι υποχρεωτικό να συμπληρώνονται με τη σειρά που παρουσιάζονται στην Πλατφόρμα</a:t>
            </a:r>
            <a:endParaRPr lang="en-GB" sz="1200" dirty="0">
              <a:solidFill>
                <a:srgbClr val="FF0000"/>
              </a:solidFill>
            </a:endParaRPr>
          </a:p>
        </p:txBody>
      </p:sp>
    </p:spTree>
    <p:extLst>
      <p:ext uri="{BB962C8B-B14F-4D97-AF65-F5344CB8AC3E}">
        <p14:creationId xmlns:p14="http://schemas.microsoft.com/office/powerpoint/2010/main" val="2526645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(4/6)</a:t>
            </a:r>
            <a:endParaRPr lang="en-GB" sz="2600" b="1" dirty="0">
              <a:solidFill>
                <a:srgbClr val="FF0000"/>
              </a:solidFill>
              <a:latin typeface="Century Gothic" panose="020B0502020202020204" pitchFamily="34" charset="0"/>
            </a:endParaRPr>
          </a:p>
        </p:txBody>
      </p:sp>
      <p:sp>
        <p:nvSpPr>
          <p:cNvPr id="3" name="TextBox 2"/>
          <p:cNvSpPr txBox="1"/>
          <p:nvPr/>
        </p:nvSpPr>
        <p:spPr>
          <a:xfrm>
            <a:off x="80527" y="1098375"/>
            <a:ext cx="8935211" cy="707886"/>
          </a:xfrm>
          <a:prstGeom prst="rect">
            <a:avLst/>
          </a:prstGeom>
          <a:noFill/>
        </p:spPr>
        <p:txBody>
          <a:bodyPr wrap="square" rtlCol="0">
            <a:spAutoFit/>
          </a:bodyPr>
          <a:lstStyle/>
          <a:p>
            <a:endParaRPr lang="en-GB" sz="2000" b="1" dirty="0"/>
          </a:p>
          <a:p>
            <a:endParaRPr lang="en-GB" sz="2000" b="1" dirty="0"/>
          </a:p>
        </p:txBody>
      </p:sp>
      <p:pic>
        <p:nvPicPr>
          <p:cNvPr id="4" name="Picture 3" descr="OID_Register_00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76" y="1633262"/>
            <a:ext cx="6744749" cy="3816423"/>
          </a:xfrm>
          <a:prstGeom prst="rect">
            <a:avLst/>
          </a:prstGeom>
          <a:noFill/>
          <a:ln>
            <a:noFill/>
          </a:ln>
        </p:spPr>
      </p:pic>
      <p:sp>
        <p:nvSpPr>
          <p:cNvPr id="7" name="Rounded Rectangle 6"/>
          <p:cNvSpPr/>
          <p:nvPr/>
        </p:nvSpPr>
        <p:spPr>
          <a:xfrm>
            <a:off x="158516" y="3080463"/>
            <a:ext cx="1272141"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3" name="Straight Arrow Connector 12"/>
          <p:cNvCxnSpPr/>
          <p:nvPr/>
        </p:nvCxnSpPr>
        <p:spPr>
          <a:xfrm flipH="1">
            <a:off x="1497494" y="1329207"/>
            <a:ext cx="1418324" cy="1643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68015" y="1088729"/>
            <a:ext cx="5711214" cy="461665"/>
          </a:xfrm>
          <a:prstGeom prst="rect">
            <a:avLst/>
          </a:prstGeom>
          <a:noFill/>
        </p:spPr>
        <p:txBody>
          <a:bodyPr wrap="square" rtlCol="0">
            <a:spAutoFit/>
          </a:bodyPr>
          <a:lstStyle/>
          <a:p>
            <a:r>
              <a:rPr lang="el-GR" sz="1200" dirty="0">
                <a:solidFill>
                  <a:srgbClr val="FF0000"/>
                </a:solidFill>
              </a:rPr>
              <a:t>Όχι απαραίτητα το άτομο που θα δηλωθεί ως άτομο επαφής στην αίτηση, αφού η εγγραφή ισχύει για όλες τις αιτήσεις που θα υποβληθούν από τον οργανισμό</a:t>
            </a:r>
            <a:endParaRPr lang="en-GB" sz="1200" dirty="0">
              <a:solidFill>
                <a:srgbClr val="FF0000"/>
              </a:solidFill>
            </a:endParaRPr>
          </a:p>
        </p:txBody>
      </p:sp>
      <p:sp>
        <p:nvSpPr>
          <p:cNvPr id="18" name="Rounded Rectangle 17"/>
          <p:cNvSpPr/>
          <p:nvPr/>
        </p:nvSpPr>
        <p:spPr>
          <a:xfrm>
            <a:off x="158516" y="2864439"/>
            <a:ext cx="1272141"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21" name="Straight Arrow Connector 20"/>
          <p:cNvCxnSpPr/>
          <p:nvPr/>
        </p:nvCxnSpPr>
        <p:spPr>
          <a:xfrm flipH="1">
            <a:off x="1481064" y="2573801"/>
            <a:ext cx="5591747" cy="621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72811" y="1889129"/>
            <a:ext cx="2071189" cy="3046988"/>
          </a:xfrm>
          <a:prstGeom prst="rect">
            <a:avLst/>
          </a:prstGeom>
          <a:noFill/>
        </p:spPr>
        <p:txBody>
          <a:bodyPr wrap="square" rtlCol="0">
            <a:spAutoFit/>
          </a:bodyPr>
          <a:lstStyle/>
          <a:p>
            <a:r>
              <a:rPr lang="el-GR" sz="1200" dirty="0">
                <a:solidFill>
                  <a:srgbClr val="FF0000"/>
                </a:solidFill>
              </a:rPr>
              <a:t>Ο πρώτος </a:t>
            </a:r>
            <a:r>
              <a:rPr lang="en-GB" sz="1200" dirty="0">
                <a:solidFill>
                  <a:srgbClr val="FF0000"/>
                </a:solidFill>
              </a:rPr>
              <a:t>Authorised User </a:t>
            </a:r>
            <a:r>
              <a:rPr lang="el-GR" sz="1200" dirty="0">
                <a:solidFill>
                  <a:srgbClr val="FF0000"/>
                </a:solidFill>
              </a:rPr>
              <a:t>είναι το άτομο που πραγματοποιεί την εγγραφή. Στο στάδιο αυτό δεν είναι δυνατή η προσθήκη περισσότερων</a:t>
            </a:r>
            <a:r>
              <a:rPr lang="en-GB" sz="1200" dirty="0">
                <a:solidFill>
                  <a:srgbClr val="FF0000"/>
                </a:solidFill>
              </a:rPr>
              <a:t> Authorised Users</a:t>
            </a:r>
          </a:p>
          <a:p>
            <a:endParaRPr lang="en-GB" sz="1200" dirty="0">
              <a:solidFill>
                <a:srgbClr val="FF0000"/>
              </a:solidFill>
            </a:endParaRPr>
          </a:p>
          <a:p>
            <a:r>
              <a:rPr lang="en-GB" sz="1200" dirty="0">
                <a:solidFill>
                  <a:srgbClr val="FF0000"/>
                </a:solidFill>
              </a:rPr>
              <a:t>To professional email address </a:t>
            </a:r>
            <a:r>
              <a:rPr lang="el-GR" sz="1200" dirty="0">
                <a:solidFill>
                  <a:srgbClr val="FF0000"/>
                </a:solidFill>
              </a:rPr>
              <a:t>του</a:t>
            </a:r>
            <a:r>
              <a:rPr lang="en-GB" sz="1200" dirty="0">
                <a:solidFill>
                  <a:srgbClr val="FF0000"/>
                </a:solidFill>
              </a:rPr>
              <a:t> </a:t>
            </a:r>
            <a:r>
              <a:rPr lang="el-GR" sz="1200" dirty="0">
                <a:solidFill>
                  <a:srgbClr val="FF0000"/>
                </a:solidFill>
              </a:rPr>
              <a:t>πρώτου </a:t>
            </a:r>
            <a:r>
              <a:rPr lang="en-GB" sz="1200" dirty="0">
                <a:solidFill>
                  <a:srgbClr val="FF0000"/>
                </a:solidFill>
              </a:rPr>
              <a:t>authorised user</a:t>
            </a:r>
            <a:r>
              <a:rPr lang="el-GR" sz="1200" dirty="0">
                <a:solidFill>
                  <a:srgbClr val="FF0000"/>
                </a:solidFill>
              </a:rPr>
              <a:t> συμπληρώνεται αυτόματα</a:t>
            </a:r>
            <a:r>
              <a:rPr lang="en-GB" sz="1200" dirty="0">
                <a:solidFill>
                  <a:srgbClr val="FF0000"/>
                </a:solidFill>
              </a:rPr>
              <a:t> (</a:t>
            </a:r>
            <a:r>
              <a:rPr lang="el-GR" sz="1200" dirty="0">
                <a:solidFill>
                  <a:srgbClr val="FF0000"/>
                </a:solidFill>
              </a:rPr>
              <a:t>η πληροφόρηση αντλείται από το </a:t>
            </a:r>
            <a:r>
              <a:rPr lang="en-GB" sz="1200" dirty="0">
                <a:solidFill>
                  <a:srgbClr val="FF0000"/>
                </a:solidFill>
              </a:rPr>
              <a:t>EU Login Account</a:t>
            </a:r>
            <a:r>
              <a:rPr lang="el-GR" sz="1200" dirty="0">
                <a:solidFill>
                  <a:srgbClr val="FF0000"/>
                </a:solidFill>
              </a:rPr>
              <a:t>) και δεν μπορεί να αλλάξει.</a:t>
            </a:r>
            <a:endParaRPr lang="en-GB" sz="1200" dirty="0">
              <a:solidFill>
                <a:srgbClr val="FF0000"/>
              </a:solidFill>
            </a:endParaRPr>
          </a:p>
          <a:p>
            <a:endParaRPr lang="en-GB" sz="1200" dirty="0"/>
          </a:p>
          <a:p>
            <a:r>
              <a:rPr lang="el-GR" sz="1200" dirty="0"/>
              <a:t> </a:t>
            </a:r>
            <a:endParaRPr lang="en-GB" sz="1200" dirty="0"/>
          </a:p>
        </p:txBody>
      </p:sp>
    </p:spTree>
    <p:extLst>
      <p:ext uri="{BB962C8B-B14F-4D97-AF65-F5344CB8AC3E}">
        <p14:creationId xmlns:p14="http://schemas.microsoft.com/office/powerpoint/2010/main" val="3003971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a:solidFill>
                  <a:srgbClr val="0070C0"/>
                </a:solidFill>
                <a:latin typeface="Century Gothic" panose="020B0502020202020204" pitchFamily="34" charset="0"/>
              </a:rPr>
              <a:t>Εγγραφή νέου οργανισμού (5/6)</a:t>
            </a:r>
            <a:endParaRPr lang="en-GB" sz="2600" b="1" dirty="0">
              <a:solidFill>
                <a:srgbClr val="FF0000"/>
              </a:solidFill>
              <a:latin typeface="Century Gothic" panose="020B0502020202020204" pitchFamily="34" charset="0"/>
            </a:endParaRPr>
          </a:p>
        </p:txBody>
      </p:sp>
      <p:pic>
        <p:nvPicPr>
          <p:cNvPr id="3" name="Picture 2" descr="OID_Register_03.jp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696744" cy="3758282"/>
          </a:xfrm>
          <a:prstGeom prst="rect">
            <a:avLst/>
          </a:prstGeom>
          <a:noFill/>
          <a:ln>
            <a:noFill/>
          </a:ln>
        </p:spPr>
      </p:pic>
      <p:sp>
        <p:nvSpPr>
          <p:cNvPr id="4" name="TextBox 3"/>
          <p:cNvSpPr txBox="1"/>
          <p:nvPr/>
        </p:nvSpPr>
        <p:spPr>
          <a:xfrm>
            <a:off x="0" y="3219909"/>
            <a:ext cx="1259631" cy="2123658"/>
          </a:xfrm>
          <a:prstGeom prst="rect">
            <a:avLst/>
          </a:prstGeom>
          <a:noFill/>
        </p:spPr>
        <p:txBody>
          <a:bodyPr wrap="square" rtlCol="0">
            <a:spAutoFit/>
          </a:bodyPr>
          <a:lstStyle/>
          <a:p>
            <a:r>
              <a:rPr lang="el-GR" sz="1200" dirty="0">
                <a:solidFill>
                  <a:srgbClr val="FF0000"/>
                </a:solidFill>
              </a:rPr>
              <a:t>Όταν όλες οι ενότητες συμπληρωθούν, ενεργοποιείται το κουμπί αυτό. Με το πάτημα του κουμπιού, εμφανίζεται μήνυμα επιβεβαίωσης εγγραφής</a:t>
            </a:r>
            <a:endParaRPr lang="en-GB" sz="1200" dirty="0">
              <a:solidFill>
                <a:srgbClr val="FF0000"/>
              </a:solidFill>
            </a:endParaRPr>
          </a:p>
        </p:txBody>
      </p:sp>
    </p:spTree>
    <p:extLst>
      <p:ext uri="{BB962C8B-B14F-4D97-AF65-F5344CB8AC3E}">
        <p14:creationId xmlns:p14="http://schemas.microsoft.com/office/powerpoint/2010/main" val="1643859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a:solidFill>
                  <a:srgbClr val="0070C0"/>
                </a:solidFill>
                <a:latin typeface="Century Gothic" panose="020B0502020202020204" pitchFamily="34" charset="0"/>
              </a:rPr>
              <a:t>Εγγραφή νέου οργανισμού (6/6)</a:t>
            </a:r>
            <a:endParaRPr lang="en-GB" sz="2700" b="1" dirty="0">
              <a:solidFill>
                <a:srgbClr val="FF0000"/>
              </a:solidFill>
              <a:latin typeface="Century Gothic" panose="020B0502020202020204" pitchFamily="34" charset="0"/>
            </a:endParaRPr>
          </a:p>
        </p:txBody>
      </p:sp>
      <p:sp>
        <p:nvSpPr>
          <p:cNvPr id="3" name="Rectangle 2"/>
          <p:cNvSpPr/>
          <p:nvPr/>
        </p:nvSpPr>
        <p:spPr>
          <a:xfrm>
            <a:off x="143508" y="2276872"/>
            <a:ext cx="8911208" cy="2308324"/>
          </a:xfrm>
          <a:prstGeom prst="rect">
            <a:avLst/>
          </a:prstGeom>
        </p:spPr>
        <p:txBody>
          <a:bodyPr wrap="square">
            <a:spAutoFit/>
          </a:bodyPr>
          <a:lstStyle/>
          <a:p>
            <a:pPr algn="ctr"/>
            <a:r>
              <a:rPr lang="el-GR" sz="2400" b="1" dirty="0"/>
              <a:t>Για την εγγραφή δημόσιων σχολείων όλων των βαθμίδων στο </a:t>
            </a:r>
            <a:r>
              <a:rPr lang="en-GB" sz="2400" b="1" dirty="0"/>
              <a:t>ORS,</a:t>
            </a:r>
            <a:r>
              <a:rPr lang="el-GR" sz="2400" b="1" dirty="0"/>
              <a:t> θα πρέπει να ληφθούν υπόψη</a:t>
            </a:r>
            <a:r>
              <a:rPr lang="en-GB" sz="2400" b="1" dirty="0"/>
              <a:t> o</a:t>
            </a:r>
            <a:r>
              <a:rPr lang="el-GR" sz="2400" b="1" dirty="0"/>
              <a:t>ι </a:t>
            </a:r>
            <a:r>
              <a:rPr lang="el-GR" sz="2400" b="1" dirty="0">
                <a:hlinkClick r:id="rId2"/>
              </a:rPr>
              <a:t>κατάλογοι</a:t>
            </a:r>
            <a:r>
              <a:rPr lang="el-GR" sz="2400" b="1" dirty="0"/>
              <a:t> με τα τυποποιημένα ονόματα σχολείων που έχει δημιουργήσει το</a:t>
            </a:r>
            <a:r>
              <a:rPr lang="en-US" sz="2400" b="1" dirty="0"/>
              <a:t> </a:t>
            </a:r>
            <a:r>
              <a:rPr lang="el-GR" sz="2400" b="1" dirty="0"/>
              <a:t>Υπουργείο Παιδείας, Πολιτισμού, Αθλητισμού και Νεολαίας Κύπρου (τυποποίηση σύμφωνα με το ρομανικό αλφάβητο).</a:t>
            </a:r>
          </a:p>
          <a:p>
            <a:pPr marL="285750" indent="-285750" algn="ctr">
              <a:buFont typeface="Wingdings" panose="05000000000000000000" pitchFamily="2" charset="2"/>
              <a:buChar char="q"/>
            </a:pPr>
            <a:endParaRPr lang="el-GR" sz="2400" dirty="0"/>
          </a:p>
        </p:txBody>
      </p:sp>
    </p:spTree>
    <p:extLst>
      <p:ext uri="{BB962C8B-B14F-4D97-AF65-F5344CB8AC3E}">
        <p14:creationId xmlns:p14="http://schemas.microsoft.com/office/powerpoint/2010/main" val="1679634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332656"/>
            <a:ext cx="8767192"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Ενημέρωση στοιχείων εγγεγραμμένου οργανισμού</a:t>
            </a:r>
            <a:r>
              <a:rPr lang="en-GB" sz="2500" b="1" dirty="0">
                <a:solidFill>
                  <a:srgbClr val="0070C0"/>
                </a:solidFill>
                <a:latin typeface="Century Gothic" panose="020B0502020202020204" pitchFamily="34" charset="0"/>
              </a:rPr>
              <a:t> (1/</a:t>
            </a:r>
            <a:r>
              <a:rPr lang="el-GR" sz="2500" b="1" dirty="0">
                <a:solidFill>
                  <a:srgbClr val="0070C0"/>
                </a:solidFill>
                <a:latin typeface="Century Gothic" panose="020B0502020202020204" pitchFamily="34" charset="0"/>
              </a:rPr>
              <a:t>4</a:t>
            </a:r>
            <a:r>
              <a:rPr lang="en-GB" sz="2500" b="1" dirty="0">
                <a:solidFill>
                  <a:srgbClr val="0070C0"/>
                </a:solidFill>
                <a:latin typeface="Century Gothic" panose="020B0502020202020204" pitchFamily="34" charset="0"/>
              </a:rPr>
              <a:t>)</a:t>
            </a:r>
            <a:endParaRPr lang="en-GB" sz="2500" b="1" dirty="0">
              <a:solidFill>
                <a:srgbClr val="FF0000"/>
              </a:solidFill>
              <a:latin typeface="Century Gothic" panose="020B0502020202020204" pitchFamily="34" charset="0"/>
            </a:endParaRPr>
          </a:p>
        </p:txBody>
      </p:sp>
      <p:sp>
        <p:nvSpPr>
          <p:cNvPr id="3" name="Rectangle 2"/>
          <p:cNvSpPr/>
          <p:nvPr/>
        </p:nvSpPr>
        <p:spPr>
          <a:xfrm>
            <a:off x="176672" y="1124744"/>
            <a:ext cx="8928992" cy="1477328"/>
          </a:xfrm>
          <a:prstGeom prst="rect">
            <a:avLst/>
          </a:prstGeom>
        </p:spPr>
        <p:txBody>
          <a:bodyPr wrap="square">
            <a:spAutoFit/>
          </a:bodyPr>
          <a:lstStyle/>
          <a:p>
            <a:pPr marL="297815" indent="-285750">
              <a:lnSpc>
                <a:spcPct val="100000"/>
              </a:lnSpc>
              <a:spcBef>
                <a:spcPts val="95"/>
              </a:spcBef>
              <a:buFont typeface="Wingdings" panose="05000000000000000000" pitchFamily="2" charset="2"/>
              <a:buChar char="q"/>
              <a:tabLst>
                <a:tab pos="299085" algn="l"/>
                <a:tab pos="299720" algn="l"/>
              </a:tabLst>
            </a:pPr>
            <a:r>
              <a:rPr lang="el-GR" dirty="0"/>
              <a:t>Εφόσον ένας οργανισμός είναι πλέον εγγεγραμμένος στο </a:t>
            </a:r>
            <a:r>
              <a:rPr lang="en-US" dirty="0"/>
              <a:t>ORS, </a:t>
            </a:r>
            <a:r>
              <a:rPr lang="el-GR" dirty="0"/>
              <a:t>ο </a:t>
            </a:r>
            <a:r>
              <a:rPr lang="en-GB" dirty="0"/>
              <a:t>authorised user </a:t>
            </a:r>
            <a:r>
              <a:rPr lang="el-GR" dirty="0"/>
              <a:t>συνδέεται με την</a:t>
            </a:r>
            <a:r>
              <a:rPr lang="en-GB" dirty="0"/>
              <a:t> </a:t>
            </a:r>
            <a:r>
              <a:rPr lang="el-GR" dirty="0"/>
              <a:t>Πλατφόρμα </a:t>
            </a:r>
            <a:r>
              <a:rPr lang="en-GB" dirty="0">
                <a:hlinkClick r:id="rId2"/>
              </a:rPr>
              <a:t>Erasmus+ and European Solidarity Corps Platform </a:t>
            </a:r>
            <a:r>
              <a:rPr lang="el-GR" dirty="0"/>
              <a:t>, χρησιμοποιώντας τον </a:t>
            </a:r>
            <a:r>
              <a:rPr lang="en-GB" dirty="0"/>
              <a:t>EU Login</a:t>
            </a:r>
            <a:r>
              <a:rPr lang="el-GR" dirty="0"/>
              <a:t> λογαριασμό που χρησιμοποιήθηκε για την εγγραφή</a:t>
            </a:r>
            <a:r>
              <a:rPr lang="en-GB" dirty="0"/>
              <a:t>, </a:t>
            </a:r>
            <a:r>
              <a:rPr lang="el-GR" dirty="0"/>
              <a:t>για να ολοκληρώσει την ενημέρωση των στοιχείων του οργανισμού και να ανεβάσει στην πλατφόρμα τα απαραίτητα έγγραφα. </a:t>
            </a:r>
          </a:p>
        </p:txBody>
      </p:sp>
      <p:pic>
        <p:nvPicPr>
          <p:cNvPr id="3074" name="Picture 2" descr="My Organisations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19" y="3540222"/>
            <a:ext cx="7920881" cy="2665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5776" y="5373216"/>
            <a:ext cx="6840760" cy="1015663"/>
          </a:xfrm>
          <a:prstGeom prst="rect">
            <a:avLst/>
          </a:prstGeom>
          <a:noFill/>
        </p:spPr>
        <p:txBody>
          <a:bodyPr wrap="square" rtlCol="0">
            <a:spAutoFit/>
          </a:bodyPr>
          <a:lstStyle/>
          <a:p>
            <a:r>
              <a:rPr lang="el-GR" sz="1200" dirty="0">
                <a:solidFill>
                  <a:srgbClr val="FF0000"/>
                </a:solidFill>
              </a:rPr>
              <a:t>Πλέον εμφανίζεται και τρίτη επιλογή κάτω από την ενότητα «Ο</a:t>
            </a:r>
            <a:r>
              <a:rPr lang="en-GB" sz="1200" dirty="0" err="1">
                <a:solidFill>
                  <a:srgbClr val="FF0000"/>
                </a:solidFill>
              </a:rPr>
              <a:t>rganisations</a:t>
            </a:r>
            <a:r>
              <a:rPr lang="el-GR" sz="1200" dirty="0">
                <a:solidFill>
                  <a:srgbClr val="FF0000"/>
                </a:solidFill>
              </a:rPr>
              <a:t>»</a:t>
            </a:r>
          </a:p>
          <a:p>
            <a:endParaRPr lang="el-GR" sz="1200" dirty="0">
              <a:solidFill>
                <a:srgbClr val="FF0000"/>
              </a:solidFill>
            </a:endParaRPr>
          </a:p>
          <a:p>
            <a:endParaRPr lang="el-GR" sz="1200" dirty="0">
              <a:solidFill>
                <a:srgbClr val="FF0000"/>
              </a:solidFill>
            </a:endParaRPr>
          </a:p>
          <a:p>
            <a:endParaRPr lang="el-GR" sz="1200" dirty="0">
              <a:solidFill>
                <a:srgbClr val="FF0000"/>
              </a:solidFill>
            </a:endParaRPr>
          </a:p>
          <a:p>
            <a:endParaRPr lang="en-GB" sz="1200" dirty="0">
              <a:solidFill>
                <a:srgbClr val="FF0000"/>
              </a:solidFill>
            </a:endParaRPr>
          </a:p>
        </p:txBody>
      </p:sp>
    </p:spTree>
    <p:extLst>
      <p:ext uri="{BB962C8B-B14F-4D97-AF65-F5344CB8AC3E}">
        <p14:creationId xmlns:p14="http://schemas.microsoft.com/office/powerpoint/2010/main" val="1787194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12" y="332656"/>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Ενημέρωση στοιχείων εγγεγραμμένου οργανισμ</a:t>
            </a:r>
            <a:r>
              <a:rPr lang="el-GR" sz="2700" b="1" dirty="0">
                <a:solidFill>
                  <a:srgbClr val="0070C0"/>
                </a:solidFill>
                <a:latin typeface="Century Gothic" panose="020B0502020202020204" pitchFamily="34" charset="0"/>
              </a:rPr>
              <a:t>ού</a:t>
            </a:r>
            <a:r>
              <a:rPr lang="en-GB" sz="2700" b="1" dirty="0">
                <a:solidFill>
                  <a:srgbClr val="0070C0"/>
                </a:solidFill>
                <a:latin typeface="Century Gothic" panose="020B0502020202020204" pitchFamily="34" charset="0"/>
              </a:rPr>
              <a:t> (2/</a:t>
            </a:r>
            <a:r>
              <a:rPr lang="el-GR" sz="2700" b="1" dirty="0">
                <a:solidFill>
                  <a:srgbClr val="0070C0"/>
                </a:solidFill>
                <a:latin typeface="Century Gothic" panose="020B0502020202020204" pitchFamily="34" charset="0"/>
              </a:rPr>
              <a:t>4</a:t>
            </a:r>
            <a:r>
              <a:rPr lang="en-GB" sz="2700" b="1" dirty="0">
                <a:solidFill>
                  <a:srgbClr val="0070C0"/>
                </a:solidFill>
                <a:latin typeface="Century Gothic" panose="020B0502020202020204" pitchFamily="34" charset="0"/>
              </a:rPr>
              <a:t>)</a:t>
            </a:r>
            <a:endParaRPr lang="en-GB" sz="2700" b="1" dirty="0">
              <a:solidFill>
                <a:srgbClr val="FF0000"/>
              </a:solidFill>
              <a:latin typeface="Century Gothic" panose="020B0502020202020204" pitchFamily="34" charset="0"/>
            </a:endParaRPr>
          </a:p>
        </p:txBody>
      </p:sp>
      <p:pic>
        <p:nvPicPr>
          <p:cNvPr id="10242" name="Picture 2" descr="My Organisations 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30" y="2852936"/>
            <a:ext cx="8448932" cy="8640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058" y="1362834"/>
            <a:ext cx="8849645" cy="1107996"/>
          </a:xfrm>
          <a:prstGeom prst="rect">
            <a:avLst/>
          </a:prstGeom>
        </p:spPr>
        <p:txBody>
          <a:bodyPr wrap="square">
            <a:spAutoFit/>
          </a:bodyPr>
          <a:lstStyle/>
          <a:p>
            <a:pPr marL="342900" indent="-342900">
              <a:buFont typeface="Wingdings" panose="05000000000000000000" pitchFamily="2" charset="2"/>
              <a:buChar char="q"/>
            </a:pPr>
            <a:r>
              <a:rPr lang="el-GR" sz="2200" b="1" dirty="0"/>
              <a:t>Με το πάτημα του κουμπιού </a:t>
            </a:r>
            <a:r>
              <a:rPr lang="en-GB" sz="2200" b="1" dirty="0"/>
              <a:t>“My organisations”, </a:t>
            </a:r>
            <a:r>
              <a:rPr lang="el-GR" sz="2200" b="1" dirty="0"/>
              <a:t>εμφανίζεται ένας κατάλογος με όλους τους εγγεγραμμένους οργανισμούς για τους οποίους ο συγκεκριμένος </a:t>
            </a:r>
            <a:r>
              <a:rPr lang="en-GB" sz="2200" b="1" dirty="0"/>
              <a:t>user </a:t>
            </a:r>
            <a:r>
              <a:rPr lang="el-GR" sz="2200" b="1" dirty="0"/>
              <a:t>δηλώθηκε ως </a:t>
            </a:r>
            <a:r>
              <a:rPr lang="en-GB" sz="2200" b="1" dirty="0"/>
              <a:t>authorised user</a:t>
            </a:r>
          </a:p>
        </p:txBody>
      </p:sp>
      <p:sp>
        <p:nvSpPr>
          <p:cNvPr id="4" name="TextBox 3"/>
          <p:cNvSpPr txBox="1"/>
          <p:nvPr/>
        </p:nvSpPr>
        <p:spPr>
          <a:xfrm>
            <a:off x="3707904" y="3861048"/>
            <a:ext cx="3672408" cy="646331"/>
          </a:xfrm>
          <a:prstGeom prst="rect">
            <a:avLst/>
          </a:prstGeom>
          <a:noFill/>
        </p:spPr>
        <p:txBody>
          <a:bodyPr wrap="square" rtlCol="0">
            <a:spAutoFit/>
          </a:bodyPr>
          <a:lstStyle/>
          <a:p>
            <a:r>
              <a:rPr lang="el-GR" sz="1200" dirty="0">
                <a:solidFill>
                  <a:srgbClr val="FF0000"/>
                </a:solidFill>
              </a:rPr>
              <a:t>Επιλέγοντας το </a:t>
            </a:r>
            <a:r>
              <a:rPr lang="en-GB" sz="1200" dirty="0">
                <a:solidFill>
                  <a:srgbClr val="FF0000"/>
                </a:solidFill>
              </a:rPr>
              <a:t>OID</a:t>
            </a:r>
            <a:r>
              <a:rPr lang="el-GR" sz="1200" dirty="0">
                <a:solidFill>
                  <a:srgbClr val="FF0000"/>
                </a:solidFill>
              </a:rPr>
              <a:t> ενός εγγεγραμμένου οργανισμού</a:t>
            </a:r>
            <a:r>
              <a:rPr lang="en-GB" sz="1200" dirty="0">
                <a:solidFill>
                  <a:srgbClr val="FF0000"/>
                </a:solidFill>
              </a:rPr>
              <a:t>,</a:t>
            </a:r>
            <a:r>
              <a:rPr lang="el-GR" sz="1200" dirty="0">
                <a:solidFill>
                  <a:srgbClr val="FF0000"/>
                </a:solidFill>
              </a:rPr>
              <a:t> ο </a:t>
            </a:r>
            <a:r>
              <a:rPr lang="en-GB" sz="1200" dirty="0">
                <a:solidFill>
                  <a:srgbClr val="FF0000"/>
                </a:solidFill>
              </a:rPr>
              <a:t>user </a:t>
            </a:r>
            <a:r>
              <a:rPr lang="el-GR" sz="1200" dirty="0">
                <a:solidFill>
                  <a:srgbClr val="FF0000"/>
                </a:solidFill>
              </a:rPr>
              <a:t>αποκτά πρόσβαση στα καταχωρημένα στοιχεία εγγραφής του</a:t>
            </a:r>
            <a:r>
              <a:rPr lang="en-GB" sz="1200" dirty="0">
                <a:solidFill>
                  <a:srgbClr val="FF0000"/>
                </a:solidFill>
              </a:rPr>
              <a:t> </a:t>
            </a:r>
            <a:r>
              <a:rPr lang="el-GR" sz="1200" dirty="0">
                <a:solidFill>
                  <a:srgbClr val="FF0000"/>
                </a:solidFill>
              </a:rPr>
              <a:t>οργανισμού</a:t>
            </a:r>
            <a:endParaRPr lang="en-GB" sz="1200" dirty="0">
              <a:solidFill>
                <a:srgbClr val="FF0000"/>
              </a:solidFill>
            </a:endParaRPr>
          </a:p>
        </p:txBody>
      </p:sp>
    </p:spTree>
    <p:extLst>
      <p:ext uri="{BB962C8B-B14F-4D97-AF65-F5344CB8AC3E}">
        <p14:creationId xmlns:p14="http://schemas.microsoft.com/office/powerpoint/2010/main" val="4217484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3685" y="0"/>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a:solidFill>
                  <a:srgbClr val="0070C0"/>
                </a:solidFill>
                <a:latin typeface="Century Gothic" panose="020B0502020202020204" pitchFamily="34" charset="0"/>
              </a:rPr>
              <a:t>Ενημέρωση στοιχείων εγγεγραμμένου οργανισμ</a:t>
            </a:r>
            <a:r>
              <a:rPr lang="el-GR" sz="2700" b="1" dirty="0">
                <a:solidFill>
                  <a:srgbClr val="0070C0"/>
                </a:solidFill>
                <a:latin typeface="Century Gothic" panose="020B0502020202020204" pitchFamily="34" charset="0"/>
              </a:rPr>
              <a:t>ού</a:t>
            </a:r>
            <a:r>
              <a:rPr lang="en-GB" sz="2700" b="1" dirty="0">
                <a:solidFill>
                  <a:srgbClr val="0070C0"/>
                </a:solidFill>
                <a:latin typeface="Century Gothic" panose="020B0502020202020204" pitchFamily="34" charset="0"/>
              </a:rPr>
              <a:t> (</a:t>
            </a:r>
            <a:r>
              <a:rPr lang="el-GR" sz="2700" b="1" dirty="0">
                <a:solidFill>
                  <a:srgbClr val="0070C0"/>
                </a:solidFill>
                <a:latin typeface="Century Gothic" panose="020B0502020202020204" pitchFamily="34" charset="0"/>
              </a:rPr>
              <a:t>3</a:t>
            </a:r>
            <a:r>
              <a:rPr lang="en-GB" sz="2700" b="1" dirty="0">
                <a:solidFill>
                  <a:srgbClr val="0070C0"/>
                </a:solidFill>
                <a:latin typeface="Century Gothic" panose="020B0502020202020204" pitchFamily="34" charset="0"/>
              </a:rPr>
              <a:t>/</a:t>
            </a:r>
            <a:r>
              <a:rPr lang="el-GR" sz="2700" b="1" dirty="0">
                <a:solidFill>
                  <a:srgbClr val="0070C0"/>
                </a:solidFill>
                <a:latin typeface="Century Gothic" panose="020B0502020202020204" pitchFamily="34" charset="0"/>
              </a:rPr>
              <a:t>4</a:t>
            </a:r>
            <a:r>
              <a:rPr lang="en-GB" sz="2700" b="1" dirty="0">
                <a:solidFill>
                  <a:srgbClr val="0070C0"/>
                </a:solidFill>
                <a:latin typeface="Century Gothic" panose="020B0502020202020204" pitchFamily="34" charset="0"/>
              </a:rPr>
              <a:t>)</a:t>
            </a:r>
            <a:endParaRPr lang="en-GB" sz="2700" b="1" dirty="0">
              <a:solidFill>
                <a:srgbClr val="FF0000"/>
              </a:solidFill>
              <a:latin typeface="Century Gothic" panose="020B0502020202020204" pitchFamily="34" charset="0"/>
            </a:endParaRPr>
          </a:p>
        </p:txBody>
      </p:sp>
      <p:pic>
        <p:nvPicPr>
          <p:cNvPr id="11266" name="Picture 2" descr="OID_Modify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434" y="2177606"/>
            <a:ext cx="8133530" cy="4699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76" y="751119"/>
            <a:ext cx="9149477" cy="1261884"/>
          </a:xfrm>
          <a:prstGeom prst="rect">
            <a:avLst/>
          </a:prstGeom>
          <a:noFill/>
        </p:spPr>
        <p:txBody>
          <a:bodyPr wrap="square" rtlCol="0">
            <a:spAutoFit/>
          </a:bodyPr>
          <a:lstStyle/>
          <a:p>
            <a:pPr marL="342900" indent="-342900" algn="just">
              <a:buFont typeface="Wingdings" panose="05000000000000000000" pitchFamily="2" charset="2"/>
              <a:buChar char="q"/>
            </a:pPr>
            <a:r>
              <a:rPr lang="el-GR" sz="1900" b="1" dirty="0"/>
              <a:t>Στη συνέχεια, ο </a:t>
            </a:r>
            <a:r>
              <a:rPr lang="en-GB" sz="1900" b="1" dirty="0"/>
              <a:t>user </a:t>
            </a:r>
            <a:r>
              <a:rPr lang="el-GR" sz="1900" b="1" dirty="0"/>
              <a:t>μπορεί να κάνει περιήγηση στις διαθέσιμες ενότητες, να προβεί σε αλλαγές στα πεδία που επιθυμεί και να επιλέξει </a:t>
            </a:r>
            <a:r>
              <a:rPr lang="en-GB" sz="1900" b="1" dirty="0"/>
              <a:t>“Update my organisation”</a:t>
            </a:r>
            <a:r>
              <a:rPr lang="el-GR" sz="1900" b="1" dirty="0"/>
              <a:t> για αποθήκευση των αλλαγών. </a:t>
            </a:r>
          </a:p>
          <a:p>
            <a:pPr algn="just"/>
            <a:r>
              <a:rPr lang="el-GR" sz="1700" b="1" dirty="0"/>
              <a:t>       Με τον τρόπο αυτό μπορεί να προσθέσει περισσότερους </a:t>
            </a:r>
            <a:r>
              <a:rPr lang="en-GB" sz="1700" b="1" dirty="0"/>
              <a:t>authorised users, </a:t>
            </a:r>
            <a:r>
              <a:rPr lang="el-GR" sz="1700" b="1" dirty="0"/>
              <a:t>αν το επιθυμεί</a:t>
            </a:r>
            <a:endParaRPr lang="en-GB" sz="1700" b="1" dirty="0"/>
          </a:p>
        </p:txBody>
      </p:sp>
    </p:spTree>
    <p:extLst>
      <p:ext uri="{BB962C8B-B14F-4D97-AF65-F5344CB8AC3E}">
        <p14:creationId xmlns:p14="http://schemas.microsoft.com/office/powerpoint/2010/main" val="320014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475656" y="476672"/>
            <a:ext cx="57606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Βασικές Προτεραιότητες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323528" y="1844824"/>
            <a:ext cx="8496944" cy="3231654"/>
          </a:xfrm>
          <a:prstGeom prst="rect">
            <a:avLst/>
          </a:prstGeom>
        </p:spPr>
        <p:txBody>
          <a:bodyPr wrap="square">
            <a:spAutoFit/>
          </a:bodyPr>
          <a:lstStyle/>
          <a:p>
            <a:pPr marL="342900" indent="-342900" algn="just">
              <a:buFont typeface="Wingdings" panose="05000000000000000000" pitchFamily="2" charset="2"/>
              <a:buChar char="q"/>
            </a:pPr>
            <a:r>
              <a:rPr lang="el-GR" sz="2200" b="1" dirty="0"/>
              <a:t>Οι βασικές προτεραιότητες του Νέου Προγράμματος είναι οι ακόλουθες</a:t>
            </a:r>
            <a:r>
              <a:rPr lang="el-GR" sz="2200" dirty="0"/>
              <a:t>:</a:t>
            </a:r>
          </a:p>
          <a:p>
            <a:pPr algn="just"/>
            <a:endParaRPr lang="en-GB" sz="2000" dirty="0"/>
          </a:p>
          <a:p>
            <a:pPr marL="342900" indent="-342900" algn="just">
              <a:buFont typeface="Wingdings" panose="05000000000000000000" pitchFamily="2" charset="2"/>
              <a:buChar char="§"/>
            </a:pPr>
            <a:r>
              <a:rPr lang="el-GR" sz="2000" dirty="0"/>
              <a:t>Ένταξη και πολυμορφία</a:t>
            </a:r>
          </a:p>
          <a:p>
            <a:pPr algn="just"/>
            <a:endParaRPr lang="el-GR" sz="2000" dirty="0"/>
          </a:p>
          <a:p>
            <a:pPr marL="342900" indent="-342900" algn="just">
              <a:buFont typeface="Wingdings" panose="05000000000000000000" pitchFamily="2" charset="2"/>
              <a:buChar char="§"/>
            </a:pPr>
            <a:r>
              <a:rPr lang="el-GR" sz="2000" dirty="0"/>
              <a:t>Ψηφιακός Μετασχηματισμός</a:t>
            </a:r>
          </a:p>
          <a:p>
            <a:pPr algn="just"/>
            <a:endParaRPr lang="el-GR" sz="2000" dirty="0"/>
          </a:p>
          <a:p>
            <a:pPr marL="342900" indent="-342900" algn="just">
              <a:buFont typeface="Wingdings" panose="05000000000000000000" pitchFamily="2" charset="2"/>
              <a:buChar char="§"/>
            </a:pPr>
            <a:r>
              <a:rPr lang="el-GR" sz="2000" dirty="0"/>
              <a:t>Περιβάλλον και καταπολέμηση της Κλιματικής Αλλαγής</a:t>
            </a:r>
          </a:p>
          <a:p>
            <a:pPr algn="just"/>
            <a:endParaRPr lang="el-GR" sz="2000" dirty="0"/>
          </a:p>
          <a:p>
            <a:pPr marL="342900" indent="-342900" algn="just">
              <a:buFont typeface="Wingdings" panose="05000000000000000000" pitchFamily="2" charset="2"/>
              <a:buChar char="§"/>
            </a:pPr>
            <a:r>
              <a:rPr lang="el-GR" sz="2000" dirty="0"/>
              <a:t>Συμμετοχή στον Δημοκρατικό Βίο</a:t>
            </a:r>
            <a:endParaRPr lang="el-GR" sz="2200" dirty="0"/>
          </a:p>
        </p:txBody>
      </p:sp>
    </p:spTree>
    <p:extLst>
      <p:ext uri="{BB962C8B-B14F-4D97-AF65-F5344CB8AC3E}">
        <p14:creationId xmlns:p14="http://schemas.microsoft.com/office/powerpoint/2010/main" val="3204474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8016" y="163920"/>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0070C0"/>
                </a:solidFill>
                <a:latin typeface="Century Gothic" panose="020B0502020202020204" pitchFamily="34" charset="0"/>
              </a:rPr>
              <a:t>Ενημέρωση στοιχείων εγγεγραμμένου οργανισμού – Ανέβασμα εντύπων</a:t>
            </a:r>
            <a:r>
              <a:rPr lang="en-GB" sz="2400" b="1" dirty="0">
                <a:solidFill>
                  <a:srgbClr val="0070C0"/>
                </a:solidFill>
                <a:latin typeface="Century Gothic" panose="020B0502020202020204" pitchFamily="34" charset="0"/>
              </a:rPr>
              <a:t> (</a:t>
            </a:r>
            <a:r>
              <a:rPr lang="el-GR" sz="2400" b="1" dirty="0">
                <a:solidFill>
                  <a:srgbClr val="0070C0"/>
                </a:solidFill>
                <a:latin typeface="Century Gothic" panose="020B0502020202020204" pitchFamily="34" charset="0"/>
              </a:rPr>
              <a:t>4</a:t>
            </a:r>
            <a:r>
              <a:rPr lang="en-GB" sz="2400" b="1" dirty="0">
                <a:solidFill>
                  <a:srgbClr val="0070C0"/>
                </a:solidFill>
                <a:latin typeface="Century Gothic" panose="020B0502020202020204" pitchFamily="34" charset="0"/>
              </a:rPr>
              <a:t>/</a:t>
            </a:r>
            <a:r>
              <a:rPr lang="el-GR" sz="2400" b="1" dirty="0">
                <a:solidFill>
                  <a:srgbClr val="0070C0"/>
                </a:solidFill>
                <a:latin typeface="Century Gothic" panose="020B0502020202020204" pitchFamily="34" charset="0"/>
              </a:rPr>
              <a:t>4</a:t>
            </a:r>
            <a:r>
              <a:rPr lang="en-GB" sz="2400" b="1" dirty="0">
                <a:solidFill>
                  <a:srgbClr val="0070C0"/>
                </a:solidFill>
                <a:latin typeface="Century Gothic" panose="020B0502020202020204" pitchFamily="34" charset="0"/>
              </a:rPr>
              <a:t>)</a:t>
            </a:r>
            <a:endParaRPr lang="en-GB" sz="2400" b="1" dirty="0">
              <a:solidFill>
                <a:srgbClr val="FF0000"/>
              </a:solidFill>
              <a:latin typeface="Century Gothic" panose="020B0502020202020204" pitchFamily="34" charset="0"/>
            </a:endParaRPr>
          </a:p>
        </p:txBody>
      </p:sp>
      <p:pic>
        <p:nvPicPr>
          <p:cNvPr id="12290" name="Picture 2" descr="OID_Documents_0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759933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7664" y="2852936"/>
            <a:ext cx="288032" cy="276999"/>
          </a:xfrm>
          <a:prstGeom prst="rect">
            <a:avLst/>
          </a:prstGeom>
          <a:noFill/>
        </p:spPr>
        <p:txBody>
          <a:bodyPr wrap="square" rtlCol="0">
            <a:spAutoFit/>
          </a:bodyPr>
          <a:lstStyle/>
          <a:p>
            <a:r>
              <a:rPr lang="el-GR" sz="1200" b="1" dirty="0">
                <a:solidFill>
                  <a:srgbClr val="FF0000"/>
                </a:solidFill>
              </a:rPr>
              <a:t>1</a:t>
            </a:r>
            <a:endParaRPr lang="en-GB" sz="1200" b="1" dirty="0">
              <a:solidFill>
                <a:srgbClr val="FF0000"/>
              </a:solidFill>
            </a:endParaRPr>
          </a:p>
        </p:txBody>
      </p:sp>
      <p:sp>
        <p:nvSpPr>
          <p:cNvPr id="4" name="TextBox 3"/>
          <p:cNvSpPr txBox="1"/>
          <p:nvPr/>
        </p:nvSpPr>
        <p:spPr>
          <a:xfrm>
            <a:off x="7164288" y="1772816"/>
            <a:ext cx="288032" cy="276999"/>
          </a:xfrm>
          <a:prstGeom prst="rect">
            <a:avLst/>
          </a:prstGeom>
          <a:noFill/>
        </p:spPr>
        <p:txBody>
          <a:bodyPr wrap="square" rtlCol="0">
            <a:spAutoFit/>
          </a:bodyPr>
          <a:lstStyle/>
          <a:p>
            <a:r>
              <a:rPr lang="el-GR" sz="1200" b="1" dirty="0">
                <a:solidFill>
                  <a:srgbClr val="FF0000"/>
                </a:solidFill>
              </a:rPr>
              <a:t>2 </a:t>
            </a:r>
            <a:endParaRPr lang="en-GB" sz="1200" b="1" dirty="0">
              <a:solidFill>
                <a:srgbClr val="FF0000"/>
              </a:solidFill>
            </a:endParaRPr>
          </a:p>
        </p:txBody>
      </p:sp>
      <p:sp>
        <p:nvSpPr>
          <p:cNvPr id="6" name="TextBox 5"/>
          <p:cNvSpPr txBox="1"/>
          <p:nvPr/>
        </p:nvSpPr>
        <p:spPr>
          <a:xfrm>
            <a:off x="160784" y="4465856"/>
            <a:ext cx="7690073" cy="1400383"/>
          </a:xfrm>
          <a:prstGeom prst="rect">
            <a:avLst/>
          </a:prstGeom>
          <a:noFill/>
        </p:spPr>
        <p:txBody>
          <a:bodyPr wrap="square" rtlCol="0">
            <a:spAutoFit/>
          </a:bodyPr>
          <a:lstStyle/>
          <a:p>
            <a:r>
              <a:rPr lang="el-GR" sz="1700" dirty="0"/>
              <a:t>Σημειώσεις:</a:t>
            </a:r>
            <a:endParaRPr lang="en-GB" sz="1700" dirty="0"/>
          </a:p>
          <a:p>
            <a:pPr marL="285750" indent="-285750">
              <a:buFont typeface="Wingdings" panose="05000000000000000000" pitchFamily="2" charset="2"/>
              <a:buChar char="§"/>
            </a:pPr>
            <a:r>
              <a:rPr lang="el-GR" sz="1700" dirty="0"/>
              <a:t>Τα έντυπα που ανεβαίνουν στο </a:t>
            </a:r>
            <a:r>
              <a:rPr lang="en-GB" sz="1700" dirty="0"/>
              <a:t>ORS </a:t>
            </a:r>
            <a:r>
              <a:rPr lang="el-GR" sz="1700" dirty="0"/>
              <a:t>έχουν τη δυνατότητα να γίνονται </a:t>
            </a:r>
            <a:r>
              <a:rPr lang="en-GB" sz="1700" dirty="0"/>
              <a:t>“download”</a:t>
            </a:r>
          </a:p>
          <a:p>
            <a:pPr marL="285750" indent="-285750">
              <a:buFont typeface="Wingdings" panose="05000000000000000000" pitchFamily="2" charset="2"/>
              <a:buChar char="§"/>
            </a:pPr>
            <a:r>
              <a:rPr lang="el-GR" sz="1700" dirty="0"/>
              <a:t>Υπάρχει συμπληρωματικά η δυνατότητα προσθήκης ενός νέου </a:t>
            </a:r>
            <a:r>
              <a:rPr lang="en-GB" sz="1700" dirty="0"/>
              <a:t>version</a:t>
            </a:r>
            <a:r>
              <a:rPr lang="el-GR" sz="1700" dirty="0"/>
              <a:t> κάποιου ήδη ανεβασμένου εντύπου. Στην περίπτωση αυτή, υπάρχει δυνατότητα πρόσβασης και στα δύο αρχεία.</a:t>
            </a:r>
            <a:endParaRPr lang="en-GB" sz="1700" dirty="0"/>
          </a:p>
        </p:txBody>
      </p:sp>
      <p:sp>
        <p:nvSpPr>
          <p:cNvPr id="7" name="TextBox 6"/>
          <p:cNvSpPr txBox="1"/>
          <p:nvPr/>
        </p:nvSpPr>
        <p:spPr>
          <a:xfrm>
            <a:off x="1512144" y="3789040"/>
            <a:ext cx="1008112" cy="276999"/>
          </a:xfrm>
          <a:prstGeom prst="rect">
            <a:avLst/>
          </a:prstGeom>
          <a:noFill/>
        </p:spPr>
        <p:txBody>
          <a:bodyPr wrap="square" rtlCol="0">
            <a:spAutoFit/>
          </a:bodyPr>
          <a:lstStyle/>
          <a:p>
            <a:r>
              <a:rPr lang="el-GR" sz="1200" b="1" dirty="0">
                <a:solidFill>
                  <a:srgbClr val="FF0000"/>
                </a:solidFill>
              </a:rPr>
              <a:t>3</a:t>
            </a:r>
            <a:endParaRPr lang="en-GB" sz="1200" b="1" dirty="0">
              <a:solidFill>
                <a:srgbClr val="FF0000"/>
              </a:solidFill>
            </a:endParaRPr>
          </a:p>
        </p:txBody>
      </p:sp>
      <p:sp>
        <p:nvSpPr>
          <p:cNvPr id="9" name="TextBox 8"/>
          <p:cNvSpPr txBox="1"/>
          <p:nvPr/>
        </p:nvSpPr>
        <p:spPr>
          <a:xfrm>
            <a:off x="6010671" y="1975773"/>
            <a:ext cx="2883297" cy="1754326"/>
          </a:xfrm>
          <a:prstGeom prst="rect">
            <a:avLst/>
          </a:prstGeom>
          <a:noFill/>
        </p:spPr>
        <p:txBody>
          <a:bodyPr wrap="square" rtlCol="0">
            <a:spAutoFit/>
          </a:bodyPr>
          <a:lstStyle/>
          <a:p>
            <a:pPr marL="92075" indent="-92075">
              <a:buFont typeface="+mj-lt"/>
              <a:buAutoNum type="romanLcPeriod"/>
            </a:pPr>
            <a:r>
              <a:rPr lang="el-GR" sz="1200" dirty="0">
                <a:solidFill>
                  <a:srgbClr val="FF0000"/>
                </a:solidFill>
              </a:rPr>
              <a:t>Επιλέγετε το αρχείο που θέλετε να ανεβάσετε, μετά από αναζήτηση στον υπολογιστή σας</a:t>
            </a:r>
          </a:p>
          <a:p>
            <a:pPr marL="92075" indent="-92075">
              <a:buFont typeface="+mj-lt"/>
              <a:buAutoNum type="romanLcPeriod"/>
            </a:pPr>
            <a:endParaRPr lang="el-GR" sz="1200" dirty="0">
              <a:solidFill>
                <a:srgbClr val="FF0000"/>
              </a:solidFill>
            </a:endParaRPr>
          </a:p>
          <a:p>
            <a:pPr marL="92075" indent="-92075">
              <a:buFont typeface="+mj-lt"/>
              <a:buAutoNum type="romanLcPeriod"/>
            </a:pPr>
            <a:r>
              <a:rPr lang="el-GR" sz="1200" dirty="0">
                <a:solidFill>
                  <a:srgbClr val="FF0000"/>
                </a:solidFill>
              </a:rPr>
              <a:t>Επιλέγετε από το διαθέσιμο μενού τον τύπο του αρχείου (εάν δεν υπάρχει κατάλληλη επιλογή, επιλέξτε </a:t>
            </a:r>
            <a:r>
              <a:rPr lang="en-GB" sz="1200" dirty="0">
                <a:solidFill>
                  <a:srgbClr val="FF0000"/>
                </a:solidFill>
              </a:rPr>
              <a:t>“other”)</a:t>
            </a:r>
            <a:endParaRPr lang="el-GR" sz="1200" dirty="0">
              <a:solidFill>
                <a:srgbClr val="FF0000"/>
              </a:solidFill>
            </a:endParaRPr>
          </a:p>
          <a:p>
            <a:pPr marL="92075" indent="-92075">
              <a:buFont typeface="+mj-lt"/>
              <a:buAutoNum type="romanLcPeriod"/>
            </a:pPr>
            <a:endParaRPr lang="el-GR" sz="1200" dirty="0">
              <a:solidFill>
                <a:srgbClr val="FF0000"/>
              </a:solidFill>
            </a:endParaRPr>
          </a:p>
          <a:p>
            <a:pPr marL="92075" indent="-92075">
              <a:buFont typeface="+mj-lt"/>
              <a:buAutoNum type="romanLcPeriod"/>
            </a:pPr>
            <a:r>
              <a:rPr lang="el-GR" sz="1200" dirty="0">
                <a:solidFill>
                  <a:srgbClr val="FF0000"/>
                </a:solidFill>
              </a:rPr>
              <a:t>Πατάτε το κουμπί </a:t>
            </a:r>
            <a:r>
              <a:rPr lang="en-GB" sz="1200" dirty="0">
                <a:solidFill>
                  <a:srgbClr val="FF0000"/>
                </a:solidFill>
              </a:rPr>
              <a:t>“Upload”</a:t>
            </a:r>
          </a:p>
        </p:txBody>
      </p:sp>
    </p:spTree>
    <p:extLst>
      <p:ext uri="{BB962C8B-B14F-4D97-AF65-F5344CB8AC3E}">
        <p14:creationId xmlns:p14="http://schemas.microsoft.com/office/powerpoint/2010/main" val="2822963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78098"/>
          </a:xfrm>
        </p:spPr>
        <p:txBody>
          <a:bodyPr>
            <a:noAutofit/>
          </a:bodyPr>
          <a:lstStyle/>
          <a:p>
            <a:r>
              <a:rPr lang="en-GB" sz="2400" dirty="0">
                <a:solidFill>
                  <a:srgbClr val="0070C0"/>
                </a:solidFill>
                <a:latin typeface="Century Gothic" panose="020B0502020202020204" pitchFamily="34" charset="0"/>
              </a:rPr>
              <a:t>ORS</a:t>
            </a:r>
            <a:r>
              <a:rPr lang="el-GR" sz="2400" dirty="0">
                <a:solidFill>
                  <a:srgbClr val="0070C0"/>
                </a:solidFill>
                <a:latin typeface="Century Gothic" panose="020B0502020202020204" pitchFamily="34" charset="0"/>
              </a:rPr>
              <a:t> – Απαιτούμενα έντυπα </a:t>
            </a:r>
            <a:endParaRPr lang="en-GB" sz="2400" dirty="0">
              <a:solidFill>
                <a:srgbClr val="0070C0"/>
              </a:solidFill>
              <a:latin typeface="Century Gothic" panose="020B0502020202020204" pitchFamily="34" charset="0"/>
            </a:endParaRPr>
          </a:p>
        </p:txBody>
      </p:sp>
      <p:sp>
        <p:nvSpPr>
          <p:cNvPr id="3" name="Content Placeholder 2"/>
          <p:cNvSpPr>
            <a:spLocks noGrp="1"/>
          </p:cNvSpPr>
          <p:nvPr>
            <p:ph idx="4294967295"/>
          </p:nvPr>
        </p:nvSpPr>
        <p:spPr>
          <a:xfrm>
            <a:off x="20688" y="763182"/>
            <a:ext cx="8748464" cy="5145435"/>
          </a:xfrm>
        </p:spPr>
        <p:txBody>
          <a:bodyPr>
            <a:normAutofit fontScale="92500" lnSpcReduction="10000"/>
          </a:bodyPr>
          <a:lstStyle/>
          <a:p>
            <a:pPr marL="0" indent="0" algn="just" eaLnBrk="0" fontAlgn="base" hangingPunct="0">
              <a:spcBef>
                <a:spcPct val="30000"/>
              </a:spcBef>
              <a:spcAft>
                <a:spcPct val="0"/>
              </a:spcAft>
              <a:buClr>
                <a:srgbClr val="01A6C7"/>
              </a:buClr>
              <a:buNone/>
              <a:defRPr/>
            </a:pPr>
            <a:endParaRPr lang="el-GR" sz="1900" dirty="0">
              <a:solidFill>
                <a:schemeClr val="tx1"/>
              </a:solidFill>
            </a:endParaRPr>
          </a:p>
          <a:p>
            <a:pPr algn="just" eaLnBrk="0" fontAlgn="base" hangingPunct="0">
              <a:spcBef>
                <a:spcPct val="30000"/>
              </a:spcBef>
              <a:spcAft>
                <a:spcPct val="0"/>
              </a:spcAft>
              <a:buFont typeface="Wingdings" panose="05000000000000000000" pitchFamily="2" charset="2"/>
              <a:buChar char="q"/>
              <a:defRPr/>
            </a:pPr>
            <a:r>
              <a:rPr lang="el-GR" sz="2200" dirty="0">
                <a:solidFill>
                  <a:schemeClr val="tx1"/>
                </a:solidFill>
              </a:rPr>
              <a:t>Για να ολοκληρωθεί η εγγραφή ενός οργανισμού στο </a:t>
            </a:r>
            <a:r>
              <a:rPr lang="en-GB" sz="2200" dirty="0">
                <a:solidFill>
                  <a:schemeClr val="tx1"/>
                </a:solidFill>
              </a:rPr>
              <a:t>ORS, </a:t>
            </a:r>
            <a:r>
              <a:rPr lang="el-GR" sz="2200" dirty="0">
                <a:solidFill>
                  <a:schemeClr val="tx1"/>
                </a:solidFill>
              </a:rPr>
              <a:t>θα πρέπει να αναρτηθούν τα ακόλουθα έντυπα</a:t>
            </a:r>
            <a:r>
              <a:rPr lang="en-US" sz="2200" dirty="0">
                <a:solidFill>
                  <a:schemeClr val="tx1"/>
                </a:solidFill>
              </a:rPr>
              <a:t>, </a:t>
            </a:r>
            <a:r>
              <a:rPr lang="el-GR" sz="2200" b="1" dirty="0">
                <a:solidFill>
                  <a:schemeClr val="tx1"/>
                </a:solidFill>
              </a:rPr>
              <a:t>μετά από την απόκτηση </a:t>
            </a:r>
            <a:r>
              <a:rPr lang="en-GB" sz="2200" b="1" dirty="0">
                <a:solidFill>
                  <a:schemeClr val="tx1"/>
                </a:solidFill>
              </a:rPr>
              <a:t>OID</a:t>
            </a:r>
            <a:r>
              <a:rPr lang="el-GR" sz="2200" dirty="0">
                <a:solidFill>
                  <a:schemeClr val="tx1"/>
                </a:solidFill>
              </a:rPr>
              <a:t>: </a:t>
            </a:r>
            <a:endParaRPr lang="en-US" sz="2200" dirty="0">
              <a:solidFill>
                <a:schemeClr val="tx1"/>
              </a:solidFill>
            </a:endParaRPr>
          </a:p>
          <a:p>
            <a:pPr marL="0" indent="0" algn="just" eaLnBrk="0" fontAlgn="base" hangingPunct="0">
              <a:spcBef>
                <a:spcPct val="30000"/>
              </a:spcBef>
              <a:spcAft>
                <a:spcPct val="0"/>
              </a:spcAft>
              <a:buClr>
                <a:srgbClr val="01A6C7"/>
              </a:buClr>
              <a:buNone/>
              <a:defRPr/>
            </a:pPr>
            <a:endParaRPr lang="el-GR" sz="1000" dirty="0">
              <a:solidFill>
                <a:schemeClr val="tx1"/>
              </a:solidFill>
            </a:endParaRPr>
          </a:p>
          <a:p>
            <a:pPr marL="0" indent="0" eaLnBrk="0" fontAlgn="base" hangingPunct="0">
              <a:spcBef>
                <a:spcPct val="30000"/>
              </a:spcBef>
              <a:spcAft>
                <a:spcPct val="0"/>
              </a:spcAft>
              <a:buClr>
                <a:srgbClr val="01A6C7"/>
              </a:buClr>
              <a:buNone/>
              <a:defRPr/>
            </a:pPr>
            <a:endParaRPr lang="el-GR" sz="500" dirty="0">
              <a:solidFill>
                <a:schemeClr val="tx1"/>
              </a:solidFill>
            </a:endParaRPr>
          </a:p>
          <a:p>
            <a:pPr eaLnBrk="0" fontAlgn="base" hangingPunct="0">
              <a:spcBef>
                <a:spcPct val="30000"/>
              </a:spcBef>
              <a:spcAft>
                <a:spcPct val="0"/>
              </a:spcAft>
              <a:buFont typeface="Wingdings" panose="05000000000000000000" pitchFamily="2" charset="2"/>
              <a:buChar char="§"/>
              <a:defRPr/>
            </a:pPr>
            <a:r>
              <a:rPr lang="el-GR" sz="2000" u="sng" dirty="0">
                <a:solidFill>
                  <a:schemeClr val="tx1"/>
                </a:solidFill>
              </a:rPr>
              <a:t>Όλοι οι οργανισμοί:</a:t>
            </a:r>
            <a:endParaRPr lang="en-GB" sz="2000" u="sng" dirty="0">
              <a:solidFill>
                <a:schemeClr val="tx1"/>
              </a:solidFill>
            </a:endParaRPr>
          </a:p>
          <a:p>
            <a:pPr marL="0" indent="0" eaLnBrk="0" fontAlgn="base" hangingPunct="0">
              <a:spcBef>
                <a:spcPct val="30000"/>
              </a:spcBef>
              <a:spcAft>
                <a:spcPct val="0"/>
              </a:spcAft>
              <a:buNone/>
              <a:defRPr/>
            </a:pPr>
            <a:endParaRPr lang="el-GR" sz="1000" dirty="0">
              <a:solidFill>
                <a:schemeClr val="tx1"/>
              </a:solidFill>
            </a:endParaRPr>
          </a:p>
          <a:p>
            <a:pPr eaLnBrk="0" fontAlgn="base" hangingPunct="0">
              <a:spcBef>
                <a:spcPct val="30000"/>
              </a:spcBef>
              <a:spcAft>
                <a:spcPct val="0"/>
              </a:spcAft>
              <a:buFont typeface="Wingdings" panose="05000000000000000000" pitchFamily="2" charset="2"/>
              <a:buChar char="ü"/>
              <a:defRPr/>
            </a:pPr>
            <a:r>
              <a:rPr lang="el-GR" sz="1800" b="1" dirty="0">
                <a:solidFill>
                  <a:schemeClr val="tx1"/>
                </a:solidFill>
              </a:rPr>
              <a:t>Έντυπο νομικής οντότητας</a:t>
            </a:r>
            <a:r>
              <a:rPr lang="el-GR" sz="1800" dirty="0">
                <a:solidFill>
                  <a:schemeClr val="tx1"/>
                </a:solidFill>
              </a:rPr>
              <a:t> για </a:t>
            </a:r>
            <a:r>
              <a:rPr lang="el-GR" sz="1800" dirty="0">
                <a:solidFill>
                  <a:schemeClr val="tx1"/>
                </a:solidFill>
                <a:hlinkClick r:id="rId3"/>
              </a:rPr>
              <a:t>ΔΗΜΟΣΙΟΥΣ</a:t>
            </a:r>
            <a:r>
              <a:rPr lang="el-GR" sz="1800" dirty="0">
                <a:solidFill>
                  <a:schemeClr val="tx1"/>
                </a:solidFill>
              </a:rPr>
              <a:t> ή </a:t>
            </a:r>
            <a:r>
              <a:rPr lang="el-GR" sz="1800" dirty="0">
                <a:hlinkClick r:id="rId4"/>
              </a:rPr>
              <a:t>ΙΔΙΩΤΙΚΟΥΣ</a:t>
            </a:r>
            <a:r>
              <a:rPr lang="el-GR" sz="1800" dirty="0">
                <a:solidFill>
                  <a:schemeClr val="tx1"/>
                </a:solidFill>
              </a:rPr>
              <a:t> οργανισμούς </a:t>
            </a:r>
          </a:p>
          <a:p>
            <a:pPr marL="268288" indent="0" eaLnBrk="0" fontAlgn="base" hangingPunct="0">
              <a:spcBef>
                <a:spcPct val="30000"/>
              </a:spcBef>
              <a:spcAft>
                <a:spcPct val="0"/>
              </a:spcAft>
              <a:buNone/>
              <a:defRPr/>
            </a:pPr>
            <a:r>
              <a:rPr lang="el-GR" sz="1800" dirty="0">
                <a:solidFill>
                  <a:schemeClr val="tx1"/>
                </a:solidFill>
              </a:rPr>
              <a:t> Συνοδεύεται από τα  απαραίτητα αποδεικτικά (όπου ισχύει) </a:t>
            </a:r>
          </a:p>
          <a:p>
            <a:pPr marL="457200" lvl="1" indent="0">
              <a:buNone/>
            </a:pPr>
            <a:endParaRPr lang="el-GR" sz="1800" dirty="0">
              <a:solidFill>
                <a:schemeClr val="tx1"/>
              </a:solidFill>
            </a:endParaRPr>
          </a:p>
          <a:p>
            <a:pPr marL="266700" lvl="1" indent="-266700">
              <a:buFont typeface="Wingdings" panose="05000000000000000000" pitchFamily="2" charset="2"/>
              <a:buChar char="q"/>
              <a:tabLst>
                <a:tab pos="361950" algn="l"/>
              </a:tabLst>
            </a:pPr>
            <a:r>
              <a:rPr lang="el-GR" sz="1800" dirty="0">
                <a:solidFill>
                  <a:schemeClr val="tx1"/>
                </a:solidFill>
              </a:rPr>
              <a:t> </a:t>
            </a:r>
            <a:r>
              <a:rPr lang="el-GR" sz="2000" u="sng" dirty="0">
                <a:solidFill>
                  <a:schemeClr val="tx1"/>
                </a:solidFill>
              </a:rPr>
              <a:t>Μόνο οι συντονιστές</a:t>
            </a:r>
            <a:r>
              <a:rPr lang="el-GR" sz="2000" dirty="0">
                <a:solidFill>
                  <a:schemeClr val="tx1"/>
                </a:solidFill>
              </a:rPr>
              <a:t>:</a:t>
            </a:r>
          </a:p>
          <a:p>
            <a:pPr marL="0" lvl="1" indent="0">
              <a:buNone/>
              <a:tabLst>
                <a:tab pos="361950" algn="l"/>
              </a:tabLst>
            </a:pPr>
            <a:endParaRPr lang="el-GR" sz="1000" dirty="0">
              <a:solidFill>
                <a:schemeClr val="tx1"/>
              </a:solidFill>
            </a:endParaRPr>
          </a:p>
          <a:p>
            <a:pPr marL="285750" lvl="1">
              <a:buFont typeface="Wingdings" panose="05000000000000000000" pitchFamily="2" charset="2"/>
              <a:buChar char="ü"/>
              <a:tabLst>
                <a:tab pos="361950" algn="l"/>
              </a:tabLst>
            </a:pPr>
            <a:r>
              <a:rPr lang="el-GR" sz="1800" dirty="0">
                <a:hlinkClick r:id="rId5"/>
              </a:rPr>
              <a:t>ΔΕΛΤΙΟ ΤΡΑΠΕΖΙΚΩΝ ΣΤΟΙΧΕΙΩΝ</a:t>
            </a:r>
            <a:endParaRPr lang="el-GR" sz="1800" dirty="0"/>
          </a:p>
          <a:p>
            <a:pPr marL="0" lvl="1" indent="0">
              <a:buNone/>
              <a:tabLst>
                <a:tab pos="361950" algn="l"/>
              </a:tabLst>
            </a:pPr>
            <a:endParaRPr lang="en-GB" sz="1800" b="1" i="1" dirty="0">
              <a:solidFill>
                <a:schemeClr val="tx1"/>
              </a:solidFill>
            </a:endParaRPr>
          </a:p>
          <a:p>
            <a:pPr marL="285750" lvl="1" algn="just">
              <a:buFont typeface="Wingdings" panose="05000000000000000000" pitchFamily="2" charset="2"/>
              <a:buChar char="Ø"/>
              <a:tabLst>
                <a:tab pos="361950" algn="l"/>
              </a:tabLst>
            </a:pPr>
            <a:r>
              <a:rPr lang="el-GR" sz="1700" dirty="0">
                <a:solidFill>
                  <a:schemeClr val="tx1"/>
                </a:solidFill>
              </a:rPr>
              <a:t>Ο συντονιστής λαμβάνει την επιχορήγηση από την ΕΥ της χώρας του και αναλαμβάνει να τη διαμοιράσει υπό μορφή εμβασμάτων στους υπόλοιπους εταίρους, βάσει του </a:t>
            </a:r>
          </a:p>
          <a:p>
            <a:pPr marL="0" lvl="1" indent="0" algn="just">
              <a:buNone/>
              <a:tabLst>
                <a:tab pos="361950" algn="l"/>
              </a:tabLst>
            </a:pPr>
            <a:r>
              <a:rPr lang="el-GR" sz="1700" dirty="0">
                <a:solidFill>
                  <a:schemeClr val="tx1"/>
                </a:solidFill>
              </a:rPr>
              <a:t>      συμφωνηθέντος Προγράμματος Εργασίας </a:t>
            </a:r>
            <a:r>
              <a:rPr lang="el-GR" sz="1700" b="1" i="1" dirty="0">
                <a:solidFill>
                  <a:schemeClr val="tx1"/>
                </a:solidFill>
              </a:rPr>
              <a:t> </a:t>
            </a:r>
            <a:endParaRPr lang="en-GB" sz="1700" b="1" i="1" dirty="0">
              <a:solidFill>
                <a:schemeClr val="tx1"/>
              </a:solidFill>
            </a:endParaRPr>
          </a:p>
          <a:p>
            <a:pPr marL="285750" lvl="1" algn="just">
              <a:buFont typeface="Wingdings" panose="05000000000000000000" pitchFamily="2" charset="2"/>
              <a:buChar char="Ø"/>
              <a:tabLst>
                <a:tab pos="361950" algn="l"/>
              </a:tabLst>
            </a:pPr>
            <a:r>
              <a:rPr lang="el-GR" sz="1700" dirty="0">
                <a:solidFill>
                  <a:schemeClr val="tx1"/>
                </a:solidFill>
              </a:rPr>
              <a:t>Όσον αφορά τα δημόσια σχολεία, το έντυπο συμπληρώνεται από τις Σχολικές Εφορείες </a:t>
            </a:r>
          </a:p>
          <a:p>
            <a:pPr marL="0" lvl="1" indent="0" algn="just">
              <a:buNone/>
              <a:tabLst>
                <a:tab pos="361950" algn="l"/>
              </a:tabLst>
            </a:pPr>
            <a:r>
              <a:rPr lang="el-GR" sz="1700" dirty="0">
                <a:solidFill>
                  <a:schemeClr val="tx1"/>
                </a:solidFill>
              </a:rPr>
              <a:t>      στις οποίες υπάγονται</a:t>
            </a:r>
            <a:endParaRPr lang="en-GB" sz="1700" dirty="0">
              <a:solidFill>
                <a:schemeClr val="tx1"/>
              </a:solidFill>
            </a:endParaRPr>
          </a:p>
          <a:p>
            <a:pPr marL="0" indent="0" eaLnBrk="0" fontAlgn="base" hangingPunct="0">
              <a:spcBef>
                <a:spcPct val="30000"/>
              </a:spcBef>
              <a:spcAft>
                <a:spcPct val="0"/>
              </a:spcAft>
              <a:buNone/>
              <a:defRPr/>
            </a:pPr>
            <a:endParaRPr lang="el-GR" sz="1800" dirty="0">
              <a:solidFill>
                <a:schemeClr val="tx1"/>
              </a:solidFill>
            </a:endParaRPr>
          </a:p>
          <a:p>
            <a:pPr marL="457200" lvl="1" indent="0">
              <a:buNone/>
            </a:pPr>
            <a:endParaRPr lang="el-GR" sz="1200" dirty="0">
              <a:solidFill>
                <a:schemeClr val="tx1"/>
              </a:solidFill>
            </a:endParaRPr>
          </a:p>
        </p:txBody>
      </p:sp>
      <p:sp>
        <p:nvSpPr>
          <p:cNvPr id="4" name="AutoShape 2" descr="Document locking and drag-and-drop in SuperOffice CRM Online | SuperOffice  Commun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98095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13607791"/>
              </p:ext>
            </p:extLst>
          </p:nvPr>
        </p:nvGraphicFramePr>
        <p:xfrm>
          <a:off x="107504" y="188640"/>
          <a:ext cx="396044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850555218"/>
              </p:ext>
            </p:extLst>
          </p:nvPr>
        </p:nvGraphicFramePr>
        <p:xfrm>
          <a:off x="3851920" y="1340768"/>
          <a:ext cx="4752528"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itle 1"/>
          <p:cNvSpPr txBox="1">
            <a:spLocks/>
          </p:cNvSpPr>
          <p:nvPr/>
        </p:nvSpPr>
        <p:spPr>
          <a:xfrm>
            <a:off x="539552" y="116632"/>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GB" sz="2400" dirty="0">
                <a:solidFill>
                  <a:srgbClr val="0070C0"/>
                </a:solidFill>
                <a:latin typeface="Century Gothic" panose="020B0502020202020204" pitchFamily="34" charset="0"/>
              </a:rPr>
              <a:t>ORS</a:t>
            </a:r>
            <a:r>
              <a:rPr lang="el-GR" sz="2400" dirty="0">
                <a:solidFill>
                  <a:srgbClr val="0070C0"/>
                </a:solidFill>
                <a:latin typeface="Century Gothic" panose="020B0502020202020204" pitchFamily="34" charset="0"/>
              </a:rPr>
              <a:t> – Σημαντικές Διευκρινίσεις</a:t>
            </a:r>
            <a:endParaRPr lang="en-GB" sz="24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783165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59632" y="2420888"/>
            <a:ext cx="6632128" cy="3416320"/>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Μικρής Κλίμακας</a:t>
            </a:r>
          </a:p>
          <a:p>
            <a:pPr algn="ctr"/>
            <a:endParaRPr lang="el-GR" sz="2800" b="1" dirty="0">
              <a:solidFill>
                <a:srgbClr val="0070C0"/>
              </a:solidFill>
            </a:endParaRPr>
          </a:p>
          <a:p>
            <a:pPr algn="ctr"/>
            <a:r>
              <a:rPr lang="el-GR" sz="3400" b="1" dirty="0">
                <a:solidFill>
                  <a:srgbClr val="0070C0"/>
                </a:solidFill>
              </a:rPr>
              <a:t>ΤΕΧΝΙΚΕΣ ΟΔΗΓΙΕΣ</a:t>
            </a:r>
            <a:endParaRPr lang="en-GB" sz="3400" b="1" dirty="0">
              <a:solidFill>
                <a:srgbClr val="0070C0"/>
              </a:solidFill>
            </a:endParaRPr>
          </a:p>
          <a:p>
            <a:pPr algn="ctr"/>
            <a:r>
              <a:rPr lang="el-GR" sz="2900" b="1" dirty="0">
                <a:solidFill>
                  <a:srgbClr val="0070C0"/>
                </a:solidFill>
              </a:rPr>
              <a:t>Συμπλήρωση και Υποβολή </a:t>
            </a:r>
          </a:p>
          <a:p>
            <a:pPr algn="ctr"/>
            <a:r>
              <a:rPr lang="el-GR" sz="2900" b="1" dirty="0">
                <a:solidFill>
                  <a:srgbClr val="0070C0"/>
                </a:solidFill>
              </a:rPr>
              <a:t>Διαδικτυακής Αίτησης</a:t>
            </a:r>
            <a:endParaRPr lang="en-US" sz="29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292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75911"/>
            <a:ext cx="8880921" cy="777295"/>
          </a:xfrm>
        </p:spPr>
        <p:txBody>
          <a:bodyPr>
            <a:noAutofit/>
          </a:bodyPr>
          <a:lstStyle/>
          <a:p>
            <a:r>
              <a:rPr lang="en-US" sz="2400" dirty="0">
                <a:solidFill>
                  <a:srgbClr val="0070C0"/>
                </a:solidFill>
                <a:latin typeface="Century Gothic" panose="020B0502020202020204" pitchFamily="34" charset="0"/>
              </a:rPr>
              <a:t>Erasmus+ and European Solidarity Corps Platform</a:t>
            </a:r>
            <a:r>
              <a:rPr lang="el-GR" sz="2400" dirty="0">
                <a:solidFill>
                  <a:srgbClr val="0070C0"/>
                </a:solidFill>
                <a:latin typeface="Century Gothic" panose="020B0502020202020204" pitchFamily="34" charset="0"/>
              </a:rPr>
              <a:t> (</a:t>
            </a:r>
            <a:r>
              <a:rPr lang="en-GB" sz="2400" dirty="0">
                <a:solidFill>
                  <a:srgbClr val="0070C0"/>
                </a:solidFill>
                <a:latin typeface="Century Gothic" panose="020B0502020202020204" pitchFamily="34" charset="0"/>
              </a:rPr>
              <a:t>EESCP)</a:t>
            </a: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23971" y="630765"/>
            <a:ext cx="8813849" cy="3385542"/>
          </a:xfrm>
          <a:prstGeom prst="rect">
            <a:avLst/>
          </a:prstGeom>
        </p:spPr>
        <p:txBody>
          <a:bodyPr wrap="square">
            <a:spAutoFit/>
          </a:bodyPr>
          <a:lstStyle/>
          <a:p>
            <a:pPr marL="285750" indent="-285750">
              <a:buFont typeface="Wingdings" panose="05000000000000000000" pitchFamily="2" charset="2"/>
              <a:buChar char="q"/>
            </a:pPr>
            <a:r>
              <a:rPr lang="en-GB" sz="2000" b="1" dirty="0">
                <a:solidFill>
                  <a:prstClr val="black"/>
                </a:solidFill>
                <a:hlinkClick r:id="rId2"/>
              </a:rPr>
              <a:t>Erasmus+ and European Solidarity Corps Platform</a:t>
            </a:r>
            <a:r>
              <a:rPr lang="el-GR" sz="2000" b="1" dirty="0">
                <a:solidFill>
                  <a:prstClr val="black"/>
                </a:solidFill>
              </a:rPr>
              <a:t> </a:t>
            </a:r>
            <a:r>
              <a:rPr lang="en-US" sz="2000" b="1" dirty="0">
                <a:solidFill>
                  <a:schemeClr val="tx1">
                    <a:lumMod val="75000"/>
                    <a:lumOff val="25000"/>
                  </a:schemeClr>
                </a:solidFill>
                <a:latin typeface="Calibri" panose="020F0502020204030204" pitchFamily="34" charset="0"/>
                <a:cs typeface="Calibri" panose="020F0502020204030204" pitchFamily="34" charset="0"/>
              </a:rPr>
              <a:t>- “Single Entry Point” </a:t>
            </a:r>
            <a:r>
              <a:rPr lang="el-GR" sz="2000" b="1" dirty="0">
                <a:solidFill>
                  <a:schemeClr val="tx1">
                    <a:lumMod val="75000"/>
                    <a:lumOff val="25000"/>
                  </a:schemeClr>
                </a:solidFill>
                <a:latin typeface="Calibri" panose="020F0502020204030204" pitchFamily="34" charset="0"/>
                <a:cs typeface="Calibri" panose="020F0502020204030204" pitchFamily="34" charset="0"/>
              </a:rPr>
              <a:t>για</a:t>
            </a:r>
            <a:r>
              <a:rPr lang="en-US" sz="2000" b="1" dirty="0">
                <a:solidFill>
                  <a:schemeClr val="tx1">
                    <a:lumMod val="75000"/>
                    <a:lumOff val="25000"/>
                  </a:schemeClr>
                </a:solidFill>
                <a:latin typeface="Calibri" panose="020F0502020204030204" pitchFamily="34" charset="0"/>
                <a:cs typeface="Calibri" panose="020F0502020204030204" pitchFamily="34" charset="0"/>
              </a:rPr>
              <a:t>:</a:t>
            </a:r>
            <a:endParaRPr lang="el-GR" sz="2000" b="1" dirty="0">
              <a:solidFill>
                <a:schemeClr val="tx1">
                  <a:lumMod val="75000"/>
                  <a:lumOff val="25000"/>
                </a:schemeClr>
              </a:solidFill>
              <a:latin typeface="Calibri" panose="020F0502020204030204" pitchFamily="34" charset="0"/>
              <a:cs typeface="Calibri" panose="020F0502020204030204" pitchFamily="34" charset="0"/>
            </a:endParaRPr>
          </a:p>
          <a:p>
            <a:endParaRPr lang="en-US" sz="1000" b="1"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err="1">
                <a:solidFill>
                  <a:schemeClr val="tx1">
                    <a:lumMod val="75000"/>
                    <a:lumOff val="25000"/>
                  </a:schemeClr>
                </a:solidFill>
                <a:latin typeface="Calibri" panose="020F0502020204030204" pitchFamily="34" charset="0"/>
                <a:cs typeface="Calibri" panose="020F0502020204030204" pitchFamily="34" charset="0"/>
              </a:rPr>
              <a:t>Επικαιροποίηση</a:t>
            </a:r>
            <a:r>
              <a:rPr lang="el-GR" dirty="0">
                <a:solidFill>
                  <a:schemeClr val="tx1">
                    <a:lumMod val="75000"/>
                    <a:lumOff val="25000"/>
                  </a:schemeClr>
                </a:solidFill>
                <a:latin typeface="Calibri" panose="020F0502020204030204" pitchFamily="34" charset="0"/>
                <a:cs typeface="Calibri" panose="020F0502020204030204" pitchFamily="34" charset="0"/>
              </a:rPr>
              <a:t> στοιχείων εγγραφής οργανισμών που είναι κάτοχοι </a:t>
            </a:r>
            <a:r>
              <a:rPr lang="en-GB" dirty="0">
                <a:solidFill>
                  <a:schemeClr val="tx1">
                    <a:lumMod val="75000"/>
                    <a:lumOff val="25000"/>
                  </a:schemeClr>
                </a:solidFill>
                <a:latin typeface="Calibri" panose="020F0502020204030204" pitchFamily="34" charset="0"/>
                <a:cs typeface="Calibri" panose="020F0502020204030204" pitchFamily="34" charset="0"/>
              </a:rPr>
              <a:t>OID</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Εγγραφή νέων οργανισμών στο </a:t>
            </a:r>
            <a:r>
              <a:rPr lang="en-GB" dirty="0">
                <a:solidFill>
                  <a:schemeClr val="tx1">
                    <a:lumMod val="75000"/>
                    <a:lumOff val="25000"/>
                  </a:schemeClr>
                </a:solidFill>
                <a:latin typeface="Calibri" panose="020F0502020204030204" pitchFamily="34" charset="0"/>
                <a:cs typeface="Calibri" panose="020F0502020204030204" pitchFamily="34" charset="0"/>
              </a:rPr>
              <a:t>ORS - </a:t>
            </a:r>
            <a:r>
              <a:rPr lang="el-GR" dirty="0">
                <a:solidFill>
                  <a:schemeClr val="tx1">
                    <a:lumMod val="75000"/>
                    <a:lumOff val="25000"/>
                  </a:schemeClr>
                </a:solidFill>
                <a:latin typeface="Calibri" panose="020F0502020204030204" pitchFamily="34" charset="0"/>
                <a:cs typeface="Calibri" panose="020F0502020204030204" pitchFamily="34" charset="0"/>
              </a:rPr>
              <a:t>Απόκτηση </a:t>
            </a:r>
            <a:r>
              <a:rPr lang="en-GB" dirty="0">
                <a:solidFill>
                  <a:schemeClr val="tx1">
                    <a:lumMod val="75000"/>
                    <a:lumOff val="25000"/>
                  </a:schemeClr>
                </a:solidFill>
                <a:latin typeface="Calibri" panose="020F0502020204030204" pitchFamily="34" charset="0"/>
                <a:cs typeface="Calibri" panose="020F0502020204030204" pitchFamily="34" charset="0"/>
              </a:rPr>
              <a:t>OID</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στις ευκαιρίες χρηματοδότησης που παρέχει το Πρόγραμμα – Πρόσβαση σε διαδικτυακές αιτήσεις</a:t>
            </a: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Συμπλήρωση και Υποβολή Διαδικτυακών Αιτήσεων</a:t>
            </a: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Διαχείριση εγκεκριμένων σχεδίων</a:t>
            </a: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σε εγκεκριμένα Σχέδια (</a:t>
            </a:r>
            <a:r>
              <a:rPr lang="en-GB" dirty="0">
                <a:solidFill>
                  <a:schemeClr val="tx1">
                    <a:lumMod val="75000"/>
                    <a:lumOff val="25000"/>
                  </a:schemeClr>
                </a:solidFill>
                <a:latin typeface="Calibri" panose="020F0502020204030204" pitchFamily="34" charset="0"/>
                <a:cs typeface="Calibri" panose="020F0502020204030204" pitchFamily="34" charset="0"/>
              </a:rPr>
              <a:t>Project Results Platform)</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a:solidFill>
                  <a:schemeClr val="tx1">
                    <a:lumMod val="75000"/>
                    <a:lumOff val="25000"/>
                  </a:schemeClr>
                </a:solidFill>
                <a:latin typeface="Calibri" panose="020F0502020204030204" pitchFamily="34" charset="0"/>
                <a:cs typeface="Calibri" panose="020F0502020204030204" pitchFamily="34" charset="0"/>
              </a:rPr>
              <a:t>Πρόσβαση στους Οδηγούς που αφορούν τους </a:t>
            </a:r>
            <a:r>
              <a:rPr lang="el-GR" dirty="0" err="1">
                <a:solidFill>
                  <a:schemeClr val="tx1">
                    <a:lumMod val="75000"/>
                    <a:lumOff val="25000"/>
                  </a:schemeClr>
                </a:solidFill>
                <a:latin typeface="Calibri" panose="020F0502020204030204" pitchFamily="34" charset="0"/>
                <a:cs typeface="Calibri" panose="020F0502020204030204" pitchFamily="34" charset="0"/>
              </a:rPr>
              <a:t>αιτητές</a:t>
            </a:r>
            <a:r>
              <a:rPr lang="el-GR" dirty="0">
                <a:solidFill>
                  <a:schemeClr val="tx1">
                    <a:lumMod val="75000"/>
                    <a:lumOff val="25000"/>
                  </a:schemeClr>
                </a:solidFill>
                <a:latin typeface="Calibri" panose="020F0502020204030204" pitchFamily="34" charset="0"/>
                <a:cs typeface="Calibri" panose="020F0502020204030204" pitchFamily="34" charset="0"/>
              </a:rPr>
              <a:t> και τους δικαιούχους</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Tx/>
              <a:buChar char="-"/>
            </a:pPr>
            <a:endParaRPr lang="en-US" sz="2000" dirty="0">
              <a:solidFill>
                <a:schemeClr val="tx1">
                  <a:lumMod val="75000"/>
                  <a:lumOff val="25000"/>
                </a:schemeClr>
              </a:solidFill>
              <a:latin typeface="Century Gothic" panose="020B0502020202020204" pitchFamily="34" charset="0"/>
            </a:endParaRPr>
          </a:p>
          <a:p>
            <a:endParaRPr lang="en-GB" sz="2000" dirty="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71" y="3709120"/>
            <a:ext cx="7400357" cy="3127905"/>
          </a:xfrm>
          <a:prstGeom prst="rect">
            <a:avLst/>
          </a:prstGeom>
        </p:spPr>
      </p:pic>
    </p:spTree>
    <p:extLst>
      <p:ext uri="{BB962C8B-B14F-4D97-AF65-F5344CB8AC3E}">
        <p14:creationId xmlns:p14="http://schemas.microsoft.com/office/powerpoint/2010/main" val="2932097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260648"/>
            <a:ext cx="8064896" cy="432048"/>
          </a:xfrm>
        </p:spPr>
        <p:txBody>
          <a:bodyPr>
            <a:noAutofit/>
          </a:bodyPr>
          <a:lstStyle/>
          <a:p>
            <a:pPr algn="ctr"/>
            <a:r>
              <a:rPr lang="el-GR" sz="2500" dirty="0">
                <a:solidFill>
                  <a:srgbClr val="0070C0"/>
                </a:solidFill>
                <a:latin typeface="Century Gothic" panose="020B0502020202020204" pitchFamily="34" charset="0"/>
              </a:rPr>
              <a:t>ΑΡΧΙΚΗ ΣΕΛΙΔΑ </a:t>
            </a:r>
            <a:r>
              <a:rPr lang="en-US" sz="2500" dirty="0">
                <a:solidFill>
                  <a:srgbClr val="0070C0"/>
                </a:solidFill>
                <a:latin typeface="Century Gothic" panose="020B0502020202020204" pitchFamily="34" charset="0"/>
              </a:rPr>
              <a:t>EESCP</a:t>
            </a:r>
            <a:r>
              <a:rPr lang="el-GR" sz="2500" dirty="0">
                <a:solidFill>
                  <a:srgbClr val="0070C0"/>
                </a:solidFill>
                <a:latin typeface="Century Gothic" panose="020B0502020202020204" pitchFamily="34" charset="0"/>
              </a:rPr>
              <a:t> (1/2)</a:t>
            </a:r>
            <a:r>
              <a:rPr lang="en-US" sz="2500" dirty="0">
                <a:solidFill>
                  <a:srgbClr val="0070C0"/>
                </a:solidFill>
                <a:latin typeface="Century Gothic" panose="020B0502020202020204" pitchFamily="34" charset="0"/>
              </a:rPr>
              <a:t> – TOP MENU</a:t>
            </a:r>
            <a:r>
              <a:rPr lang="el-GR" sz="2500" dirty="0">
                <a:solidFill>
                  <a:srgbClr val="0070C0"/>
                </a:solidFill>
                <a:latin typeface="Century Gothic" panose="020B0502020202020204" pitchFamily="34" charset="0"/>
              </a:rPr>
              <a:t> </a:t>
            </a:r>
            <a:endParaRPr lang="en-GB" sz="2500" dirty="0">
              <a:solidFill>
                <a:srgbClr val="0070C0"/>
              </a:solidFill>
              <a:latin typeface="Century Gothic" panose="020B0502020202020204" pitchFamily="34" charset="0"/>
            </a:endParaRPr>
          </a:p>
        </p:txBody>
      </p:sp>
      <p:sp>
        <p:nvSpPr>
          <p:cNvPr id="6" name="Text Placeholder 5"/>
          <p:cNvSpPr>
            <a:spLocks noGrp="1"/>
          </p:cNvSpPr>
          <p:nvPr>
            <p:ph type="body" sz="half" idx="2"/>
          </p:nvPr>
        </p:nvSpPr>
        <p:spPr>
          <a:xfrm>
            <a:off x="107504" y="2708921"/>
            <a:ext cx="8712968" cy="2736304"/>
          </a:xfrm>
        </p:spPr>
        <p:txBody>
          <a:bodyPr>
            <a:noAutofit/>
          </a:bodyPr>
          <a:lstStyle/>
          <a:p>
            <a:pPr marL="357188" indent="-357188">
              <a:buFont typeface="+mj-lt"/>
              <a:buAutoNum type="arabicPeriod"/>
            </a:pPr>
            <a:r>
              <a:rPr lang="en-GB" sz="2000" dirty="0">
                <a:latin typeface="Calibri" panose="020F0502020204030204" pitchFamily="34" charset="0"/>
                <a:cs typeface="Calibri" panose="020F0502020204030204" pitchFamily="34" charset="0"/>
              </a:rPr>
              <a:t>Navigation Path – </a:t>
            </a:r>
            <a:r>
              <a:rPr lang="el-GR" sz="2000" dirty="0">
                <a:latin typeface="Calibri" panose="020F0502020204030204" pitchFamily="34" charset="0"/>
                <a:cs typeface="Calibri" panose="020F0502020204030204" pitchFamily="34" charset="0"/>
              </a:rPr>
              <a:t>Επιστροφή στην αρχική σελίδα</a:t>
            </a:r>
          </a:p>
          <a:p>
            <a:endParaRPr lang="el-GR" sz="1500" dirty="0">
              <a:latin typeface="Calibri" panose="020F0502020204030204" pitchFamily="34" charset="0"/>
              <a:cs typeface="Calibri" panose="020F0502020204030204" pitchFamily="34" charset="0"/>
            </a:endParaRPr>
          </a:p>
          <a:p>
            <a:pPr marL="357188" indent="-357188">
              <a:buAutoNum type="arabicPeriod" startAt="2"/>
            </a:pPr>
            <a:r>
              <a:rPr lang="el-GR" sz="2000" dirty="0">
                <a:latin typeface="Calibri" panose="020F0502020204030204" pitchFamily="34" charset="0"/>
                <a:cs typeface="Calibri" panose="020F0502020204030204" pitchFamily="34" charset="0"/>
              </a:rPr>
              <a:t>Εικόνα Προφίλ: </a:t>
            </a:r>
            <a:endParaRPr lang="en-GB"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2000" dirty="0">
                <a:latin typeface="Calibri" panose="020F0502020204030204" pitchFamily="34" charset="0"/>
                <a:cs typeface="Calibri" panose="020F0502020204030204" pitchFamily="34" charset="0"/>
              </a:rPr>
              <a:t>Εγγραφή </a:t>
            </a: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απόκτηση </a:t>
            </a:r>
            <a:r>
              <a:rPr lang="en-GB" sz="2000" dirty="0">
                <a:latin typeface="Calibri" panose="020F0502020204030204" pitchFamily="34" charset="0"/>
                <a:cs typeface="Calibri" panose="020F0502020204030204" pitchFamily="34" charset="0"/>
              </a:rPr>
              <a:t>EU Login Account</a:t>
            </a:r>
            <a:r>
              <a:rPr lang="el-GR"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2000" dirty="0">
                <a:latin typeface="Calibri" panose="020F0502020204030204" pitchFamily="34" charset="0"/>
                <a:cs typeface="Calibri" panose="020F0502020204030204" pitchFamily="34" charset="0"/>
              </a:rPr>
              <a:t>Σύνδεση</a:t>
            </a: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στην Πλατφόρμα με τα στοιχεία του </a:t>
            </a:r>
            <a:r>
              <a:rPr lang="en-GB" sz="2000" dirty="0">
                <a:latin typeface="Calibri" panose="020F0502020204030204" pitchFamily="34" charset="0"/>
                <a:cs typeface="Calibri" panose="020F0502020204030204" pitchFamily="34" charset="0"/>
              </a:rPr>
              <a:t>EU Login Account</a:t>
            </a:r>
            <a:r>
              <a:rPr lang="el-GR" sz="2000" dirty="0">
                <a:latin typeface="Calibri" panose="020F0502020204030204" pitchFamily="34" charset="0"/>
                <a:cs typeface="Calibri" panose="020F0502020204030204" pitchFamily="34" charset="0"/>
              </a:rPr>
              <a:t>/Αποσύνδεση </a:t>
            </a:r>
          </a:p>
          <a:p>
            <a:endParaRPr lang="el-GR" sz="1500" dirty="0">
              <a:latin typeface="Calibri" panose="020F0502020204030204" pitchFamily="34" charset="0"/>
              <a:cs typeface="Calibri" panose="020F0502020204030204" pitchFamily="34" charset="0"/>
            </a:endParaRPr>
          </a:p>
          <a:p>
            <a:pPr>
              <a:tabLst>
                <a:tab pos="357188" algn="l"/>
              </a:tabLst>
            </a:pPr>
            <a:r>
              <a:rPr lang="en-GB" sz="2000" dirty="0">
                <a:latin typeface="Calibri" panose="020F0502020204030204" pitchFamily="34" charset="0"/>
                <a:cs typeface="Calibri" panose="020F0502020204030204" pitchFamily="34" charset="0"/>
              </a:rPr>
              <a:t>3.   </a:t>
            </a:r>
            <a:r>
              <a:rPr lang="el-GR" sz="2000" dirty="0">
                <a:latin typeface="Calibri" panose="020F0502020204030204" pitchFamily="34" charset="0"/>
                <a:cs typeface="Calibri" panose="020F0502020204030204" pitchFamily="34" charset="0"/>
              </a:rPr>
              <a:t>Προεπιλεγμένη γλώσσα</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Αγγλικά</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a:t>
            </a:r>
            <a:r>
              <a:rPr lang="el-GR" sz="2000" dirty="0" err="1">
                <a:latin typeface="Calibri" panose="020F0502020204030204" pitchFamily="34" charset="0"/>
                <a:cs typeface="Calibri" panose="020F0502020204030204" pitchFamily="34" charset="0"/>
              </a:rPr>
              <a:t>πορείτε</a:t>
            </a:r>
            <a:r>
              <a:rPr lang="el-GR" sz="2000" dirty="0">
                <a:latin typeface="Calibri" panose="020F0502020204030204" pitchFamily="34" charset="0"/>
                <a:cs typeface="Calibri" panose="020F0502020204030204" pitchFamily="34" charset="0"/>
              </a:rPr>
              <a:t> να επιλέξετε άλλη </a:t>
            </a:r>
            <a:r>
              <a:rPr lang="en-GB" sz="2000" dirty="0">
                <a:latin typeface="Calibri" panose="020F0502020204030204" pitchFamily="34" charset="0"/>
                <a:cs typeface="Calibri" panose="020F0502020204030204" pitchFamily="34" charset="0"/>
              </a:rPr>
              <a:t>   </a:t>
            </a:r>
          </a:p>
          <a:p>
            <a:pPr>
              <a:tabLst>
                <a:tab pos="357188" algn="l"/>
              </a:tabLst>
            </a:pPr>
            <a:r>
              <a:rPr lang="en-GB"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γλώσσα</a:t>
            </a:r>
          </a:p>
          <a:p>
            <a:endParaRPr lang="el-GR" sz="1500" dirty="0">
              <a:latin typeface="Calibri" panose="020F0502020204030204" pitchFamily="34" charset="0"/>
              <a:cs typeface="Calibri" panose="020F0502020204030204" pitchFamily="34" charset="0"/>
            </a:endParaRPr>
          </a:p>
          <a:p>
            <a:pPr>
              <a:tabLst>
                <a:tab pos="357188" algn="l"/>
              </a:tabLst>
            </a:pPr>
            <a:r>
              <a:rPr lang="el-GR" sz="2000" dirty="0">
                <a:latin typeface="Calibri" panose="020F0502020204030204" pitchFamily="34" charset="0"/>
                <a:cs typeface="Calibri" panose="020F0502020204030204" pitchFamily="34" charset="0"/>
              </a:rPr>
              <a:t>4.   Ειδοποιήσεις γενικού ενδιαφέροντος προς τους χρήστες</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1737159"/>
          </a:xfrm>
          <a:prstGeom prst="rect">
            <a:avLst/>
          </a:prstGeom>
        </p:spPr>
      </p:pic>
    </p:spTree>
    <p:extLst>
      <p:ext uri="{BB962C8B-B14F-4D97-AF65-F5344CB8AC3E}">
        <p14:creationId xmlns:p14="http://schemas.microsoft.com/office/powerpoint/2010/main" val="2087210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80731"/>
            <a:ext cx="8880921" cy="777295"/>
          </a:xfrm>
        </p:spPr>
        <p:txBody>
          <a:bodyPr>
            <a:noAutofit/>
          </a:bodyPr>
          <a:lstStyle/>
          <a:p>
            <a:r>
              <a:rPr lang="el-GR" sz="2500" dirty="0">
                <a:solidFill>
                  <a:srgbClr val="0070C0"/>
                </a:solidFill>
                <a:latin typeface="Century Gothic" panose="020B0502020202020204" pitchFamily="34" charset="0"/>
              </a:rPr>
              <a:t>ΑΡΧΙΚΗ ΣΕΛΙΔΑ </a:t>
            </a:r>
            <a:r>
              <a:rPr lang="en-US" sz="2500" dirty="0">
                <a:solidFill>
                  <a:srgbClr val="0070C0"/>
                </a:solidFill>
                <a:latin typeface="Century Gothic" panose="020B0502020202020204" pitchFamily="34" charset="0"/>
              </a:rPr>
              <a:t>EESCP</a:t>
            </a:r>
            <a:r>
              <a:rPr lang="el-GR" sz="2500" dirty="0">
                <a:solidFill>
                  <a:srgbClr val="0070C0"/>
                </a:solidFill>
                <a:latin typeface="Century Gothic" panose="020B0502020202020204" pitchFamily="34" charset="0"/>
              </a:rPr>
              <a:t> (2/2)</a:t>
            </a:r>
            <a:r>
              <a:rPr lang="en-US" sz="2500" dirty="0">
                <a:solidFill>
                  <a:srgbClr val="0070C0"/>
                </a:solidFill>
                <a:latin typeface="Century Gothic" panose="020B0502020202020204" pitchFamily="34" charset="0"/>
              </a:rPr>
              <a:t> – </a:t>
            </a:r>
            <a:r>
              <a:rPr lang="el-GR" sz="2500" dirty="0">
                <a:solidFill>
                  <a:srgbClr val="0070C0"/>
                </a:solidFill>
                <a:latin typeface="Century Gothic" panose="020B0502020202020204" pitchFamily="34" charset="0"/>
              </a:rPr>
              <a:t>ΚΥΡΙΩΣ</a:t>
            </a:r>
            <a:r>
              <a:rPr lang="en-US" sz="2500" dirty="0">
                <a:solidFill>
                  <a:srgbClr val="0070C0"/>
                </a:solidFill>
                <a:latin typeface="Century Gothic" panose="020B0502020202020204" pitchFamily="34" charset="0"/>
              </a:rPr>
              <a:t> </a:t>
            </a:r>
            <a:r>
              <a:rPr lang="el-GR" sz="2500" dirty="0">
                <a:solidFill>
                  <a:srgbClr val="0070C0"/>
                </a:solidFill>
                <a:latin typeface="Century Gothic" panose="020B0502020202020204" pitchFamily="34" charset="0"/>
              </a:rPr>
              <a:t>ΜΕΝΟΥ</a:t>
            </a:r>
            <a:endParaRPr lang="en-GB" sz="2500" dirty="0">
              <a:solidFill>
                <a:srgbClr val="0070C0"/>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88409" y="825579"/>
            <a:ext cx="6464598" cy="5755422"/>
          </a:xfrm>
          <a:prstGeom prst="rect">
            <a:avLst/>
          </a:prstGeom>
        </p:spPr>
        <p:txBody>
          <a:bodyPr wrap="square">
            <a:spAutoFit/>
          </a:bodyPr>
          <a:lstStyle/>
          <a:p>
            <a:pPr>
              <a:tabLst>
                <a:tab pos="358775" algn="l"/>
              </a:tabLst>
            </a:pPr>
            <a:r>
              <a:rPr lang="el-GR" sz="1700" b="1" dirty="0">
                <a:solidFill>
                  <a:schemeClr val="tx1">
                    <a:lumMod val="75000"/>
                    <a:lumOff val="25000"/>
                  </a:schemeClr>
                </a:solidFill>
                <a:latin typeface="Century Gothic" panose="020B0502020202020204" pitchFamily="34" charset="0"/>
              </a:rPr>
              <a:t>1.  </a:t>
            </a:r>
            <a:r>
              <a:rPr lang="en-GB" sz="1700" b="1" dirty="0">
                <a:solidFill>
                  <a:schemeClr val="tx1">
                    <a:lumMod val="75000"/>
                    <a:lumOff val="25000"/>
                  </a:schemeClr>
                </a:solidFill>
                <a:latin typeface="Century Gothic" panose="020B0502020202020204" pitchFamily="34" charset="0"/>
              </a:rPr>
              <a:t>“</a:t>
            </a:r>
            <a:r>
              <a:rPr lang="en-US" sz="1700" b="1" dirty="0">
                <a:solidFill>
                  <a:schemeClr val="tx1">
                    <a:lumMod val="75000"/>
                    <a:lumOff val="25000"/>
                  </a:schemeClr>
                </a:solidFill>
                <a:latin typeface="Calibri" panose="020F0502020204030204" pitchFamily="34" charset="0"/>
                <a:cs typeface="Calibri" panose="020F0502020204030204" pitchFamily="34" charset="0"/>
              </a:rPr>
              <a:t>HOME” : </a:t>
            </a:r>
            <a:r>
              <a:rPr lang="el-GR" sz="1700" dirty="0">
                <a:solidFill>
                  <a:schemeClr val="tx1">
                    <a:lumMod val="75000"/>
                    <a:lumOff val="25000"/>
                  </a:schemeClr>
                </a:solidFill>
                <a:latin typeface="Calibri" panose="020F0502020204030204" pitchFamily="34" charset="0"/>
                <a:cs typeface="Calibri" panose="020F0502020204030204" pitchFamily="34" charset="0"/>
              </a:rPr>
              <a:t>Επιστροφή στην αρχική σελίδα</a:t>
            </a:r>
          </a:p>
          <a:p>
            <a:endParaRPr lang="el-GR" sz="700" b="1"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sz="1700" b="1" dirty="0">
                <a:solidFill>
                  <a:schemeClr val="tx1">
                    <a:lumMod val="75000"/>
                    <a:lumOff val="25000"/>
                  </a:schemeClr>
                </a:solidFill>
                <a:latin typeface="Calibri" panose="020F0502020204030204" pitchFamily="34" charset="0"/>
                <a:cs typeface="Calibri" panose="020F0502020204030204" pitchFamily="34" charset="0"/>
              </a:rPr>
              <a:t>2.   </a:t>
            </a:r>
            <a:r>
              <a:rPr lang="en-US" sz="1700" b="1" dirty="0">
                <a:solidFill>
                  <a:schemeClr val="tx1">
                    <a:lumMod val="75000"/>
                    <a:lumOff val="25000"/>
                  </a:schemeClr>
                </a:solidFill>
                <a:latin typeface="Calibri" panose="020F0502020204030204" pitchFamily="34" charset="0"/>
                <a:cs typeface="Calibri" panose="020F0502020204030204" pitchFamily="34" charset="0"/>
              </a:rPr>
              <a:t>“ORGANISATIONS”:</a:t>
            </a:r>
          </a:p>
          <a:p>
            <a:pPr marL="342900" indent="-342900">
              <a:buFont typeface="Wingdings" panose="05000000000000000000" pitchFamily="2" charset="2"/>
              <a:buChar char="§"/>
            </a:pPr>
            <a:r>
              <a:rPr lang="el-GR" sz="1700" u="sng" dirty="0">
                <a:solidFill>
                  <a:schemeClr val="tx1">
                    <a:lumMod val="75000"/>
                    <a:lumOff val="25000"/>
                  </a:schemeClr>
                </a:solidFill>
                <a:latin typeface="Calibri" panose="020F0502020204030204" pitchFamily="34" charset="0"/>
                <a:cs typeface="Calibri" panose="020F0502020204030204" pitchFamily="34" charset="0"/>
                <a:hlinkClick r:id="rId2"/>
              </a:rPr>
              <a:t>Αναζήτηση οργανισμών που είναι κάτοχοι OID</a:t>
            </a:r>
            <a:endParaRPr lang="el-GR" sz="17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1700" dirty="0">
                <a:solidFill>
                  <a:schemeClr val="tx1">
                    <a:lumMod val="75000"/>
                    <a:lumOff val="25000"/>
                  </a:schemeClr>
                </a:solidFill>
                <a:latin typeface="Calibri" panose="020F0502020204030204" pitchFamily="34" charset="0"/>
                <a:cs typeface="Calibri" panose="020F0502020204030204" pitchFamily="34" charset="0"/>
                <a:hlinkClick r:id="rId3"/>
              </a:rPr>
              <a:t>Εγγραφή νέων οργανισμών </a:t>
            </a:r>
            <a:r>
              <a:rPr lang="el-GR" sz="1700" dirty="0">
                <a:solidFill>
                  <a:schemeClr val="tx1">
                    <a:lumMod val="75000"/>
                    <a:lumOff val="25000"/>
                  </a:schemeClr>
                </a:solidFill>
                <a:latin typeface="Calibri" panose="020F0502020204030204" pitchFamily="34" charset="0"/>
                <a:cs typeface="Calibri" panose="020F0502020204030204" pitchFamily="34" charset="0"/>
              </a:rPr>
              <a:t> </a:t>
            </a:r>
            <a:endParaRPr lang="en-GB" sz="17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1700" dirty="0">
                <a:solidFill>
                  <a:srgbClr val="FF0000"/>
                </a:solidFill>
                <a:latin typeface="Calibri" panose="020F0502020204030204" pitchFamily="34" charset="0"/>
                <a:cs typeface="Calibri" panose="020F0502020204030204" pitchFamily="34" charset="0"/>
              </a:rPr>
              <a:t>Λίστα οργανισμών συνδεδεμένων με τον χρήστη</a:t>
            </a:r>
          </a:p>
          <a:p>
            <a:endParaRPr lang="en-GB" sz="700" dirty="0">
              <a:solidFill>
                <a:srgbClr val="FF0000"/>
              </a:solidFill>
              <a:latin typeface="Calibri" panose="020F0502020204030204" pitchFamily="34" charset="0"/>
              <a:cs typeface="Calibri" panose="020F0502020204030204" pitchFamily="34" charset="0"/>
            </a:endParaRPr>
          </a:p>
          <a:p>
            <a:pPr marL="358775" indent="-358775">
              <a:buAutoNum type="arabicPeriod" startAt="3"/>
            </a:pPr>
            <a:r>
              <a:rPr lang="en-US" sz="1700" b="1" dirty="0">
                <a:solidFill>
                  <a:schemeClr val="tx1">
                    <a:lumMod val="75000"/>
                    <a:lumOff val="25000"/>
                  </a:schemeClr>
                </a:solidFill>
                <a:latin typeface="Calibri" panose="020F0502020204030204" pitchFamily="34" charset="0"/>
                <a:cs typeface="Calibri" panose="020F0502020204030204" pitchFamily="34" charset="0"/>
              </a:rPr>
              <a:t>“OPPORTUNITIES”: </a:t>
            </a:r>
            <a:r>
              <a:rPr lang="el-GR" sz="1700" dirty="0">
                <a:solidFill>
                  <a:schemeClr val="tx1">
                    <a:lumMod val="75000"/>
                    <a:lumOff val="25000"/>
                  </a:schemeClr>
                </a:solidFill>
                <a:latin typeface="Calibri" panose="020F0502020204030204" pitchFamily="34" charset="0"/>
                <a:cs typeface="Calibri" panose="020F0502020204030204" pitchFamily="34" charset="0"/>
              </a:rPr>
              <a:t>Πρόσβαση στις διαθέσιμες αιτήσεις του Προγράμματος</a:t>
            </a:r>
          </a:p>
          <a:p>
            <a:endParaRPr lang="en-US" sz="700" b="1"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n-US" sz="1700" b="1" dirty="0">
                <a:solidFill>
                  <a:schemeClr val="tx1">
                    <a:lumMod val="75000"/>
                    <a:lumOff val="25000"/>
                  </a:schemeClr>
                </a:solidFill>
                <a:latin typeface="Calibri" panose="020F0502020204030204" pitchFamily="34" charset="0"/>
                <a:cs typeface="Calibri" panose="020F0502020204030204" pitchFamily="34" charset="0"/>
              </a:rPr>
              <a:t>4.   “APPLICATIONS”:</a:t>
            </a:r>
            <a:r>
              <a:rPr lang="el-GR" sz="1700" b="1" dirty="0">
                <a:solidFill>
                  <a:schemeClr val="tx1">
                    <a:lumMod val="75000"/>
                    <a:lumOff val="25000"/>
                  </a:schemeClr>
                </a:solidFill>
                <a:latin typeface="Calibri" panose="020F0502020204030204" pitchFamily="34" charset="0"/>
                <a:cs typeface="Calibri" panose="020F0502020204030204" pitchFamily="34" charset="0"/>
              </a:rPr>
              <a:t> </a:t>
            </a:r>
            <a:endParaRPr lang="en-GB" sz="1700"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sz="1700" dirty="0">
                <a:solidFill>
                  <a:schemeClr val="tx1">
                    <a:lumMod val="75000"/>
                    <a:lumOff val="25000"/>
                  </a:schemeClr>
                </a:solidFill>
                <a:latin typeface="Calibri" panose="020F0502020204030204" pitchFamily="34" charset="0"/>
                <a:cs typeface="Calibri" panose="020F0502020204030204" pitchFamily="34" charset="0"/>
              </a:rPr>
              <a:t>Διαχείριση αιτήσεων σε </a:t>
            </a:r>
            <a:r>
              <a:rPr lang="en-US" sz="1700" dirty="0">
                <a:solidFill>
                  <a:schemeClr val="tx1">
                    <a:lumMod val="75000"/>
                    <a:lumOff val="25000"/>
                  </a:schemeClr>
                </a:solidFill>
                <a:latin typeface="Calibri" panose="020F0502020204030204" pitchFamily="34" charset="0"/>
                <a:cs typeface="Calibri" panose="020F0502020204030204" pitchFamily="34" charset="0"/>
              </a:rPr>
              <a:t>status “draft”/“submitted”</a:t>
            </a:r>
          </a:p>
          <a:p>
            <a:pPr marL="342900" indent="-342900">
              <a:buFont typeface="Wingdings" panose="05000000000000000000" pitchFamily="2" charset="2"/>
              <a:buChar char="§"/>
              <a:tabLst>
                <a:tab pos="358775" algn="l"/>
              </a:tabLst>
            </a:pPr>
            <a:r>
              <a:rPr lang="el-GR" sz="1700" dirty="0">
                <a:solidFill>
                  <a:schemeClr val="tx1">
                    <a:lumMod val="75000"/>
                    <a:lumOff val="25000"/>
                  </a:schemeClr>
                </a:solidFill>
                <a:latin typeface="Calibri" panose="020F0502020204030204" pitchFamily="34" charset="0"/>
                <a:cs typeface="Calibri" panose="020F0502020204030204" pitchFamily="34" charset="0"/>
                <a:hlinkClick r:id="rId4"/>
              </a:rPr>
              <a:t>Διαχείριση ατόμων επαφής του χρήστη</a:t>
            </a:r>
            <a:r>
              <a:rPr lang="el-GR" sz="1700" dirty="0">
                <a:solidFill>
                  <a:schemeClr val="tx1">
                    <a:lumMod val="75000"/>
                    <a:lumOff val="25000"/>
                  </a:schemeClr>
                </a:solidFill>
                <a:latin typeface="Calibri" panose="020F0502020204030204" pitchFamily="34" charset="0"/>
                <a:cs typeface="Calibri" panose="020F0502020204030204" pitchFamily="34" charset="0"/>
              </a:rPr>
              <a:t> </a:t>
            </a:r>
          </a:p>
          <a:p>
            <a:pPr>
              <a:tabLst>
                <a:tab pos="358775" algn="l"/>
              </a:tabLst>
            </a:pPr>
            <a:endParaRPr lang="en-GB" sz="700"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n-US" sz="1700" b="1" dirty="0">
                <a:solidFill>
                  <a:schemeClr val="tx1">
                    <a:lumMod val="75000"/>
                    <a:lumOff val="25000"/>
                  </a:schemeClr>
                </a:solidFill>
                <a:latin typeface="Calibri" panose="020F0502020204030204" pitchFamily="34" charset="0"/>
                <a:cs typeface="Calibri" panose="020F0502020204030204" pitchFamily="34" charset="0"/>
              </a:rPr>
              <a:t>5.   “PROJECTS”:</a:t>
            </a:r>
            <a:r>
              <a:rPr lang="el-GR" sz="1700" b="1" dirty="0">
                <a:solidFill>
                  <a:schemeClr val="tx1">
                    <a:lumMod val="75000"/>
                    <a:lumOff val="25000"/>
                  </a:schemeClr>
                </a:solidFill>
                <a:latin typeface="Calibri" panose="020F0502020204030204" pitchFamily="34" charset="0"/>
                <a:cs typeface="Calibri" panose="020F0502020204030204" pitchFamily="34" charset="0"/>
              </a:rPr>
              <a:t> </a:t>
            </a:r>
            <a:endParaRPr lang="en-GB" sz="1700"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sz="1700" dirty="0">
                <a:solidFill>
                  <a:schemeClr val="tx1">
                    <a:lumMod val="75000"/>
                    <a:lumOff val="25000"/>
                  </a:schemeClr>
                </a:solidFill>
                <a:latin typeface="Calibri" panose="020F0502020204030204" pitchFamily="34" charset="0"/>
                <a:cs typeface="Calibri" panose="020F0502020204030204" pitchFamily="34" charset="0"/>
              </a:rPr>
              <a:t>Πρόσβαση στην Πλατφόρμα Διάδοσης Αποτελεσμάτων Σχεδίων (</a:t>
            </a:r>
            <a:r>
              <a:rPr lang="en-GB" sz="1700" dirty="0">
                <a:solidFill>
                  <a:schemeClr val="tx1">
                    <a:lumMod val="75000"/>
                    <a:lumOff val="25000"/>
                  </a:schemeClr>
                </a:solidFill>
                <a:latin typeface="Calibri" panose="020F0502020204030204" pitchFamily="34" charset="0"/>
                <a:cs typeface="Calibri" panose="020F0502020204030204" pitchFamily="34" charset="0"/>
              </a:rPr>
              <a:t>Erasmus+ Project Results Platform)</a:t>
            </a:r>
            <a:endParaRPr lang="el-GR" sz="17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sz="1700" dirty="0">
                <a:solidFill>
                  <a:schemeClr val="tx1">
                    <a:lumMod val="75000"/>
                    <a:lumOff val="25000"/>
                  </a:schemeClr>
                </a:solidFill>
                <a:latin typeface="Calibri" panose="020F0502020204030204" pitchFamily="34" charset="0"/>
                <a:cs typeface="Calibri" panose="020F0502020204030204" pitchFamily="34" charset="0"/>
              </a:rPr>
              <a:t>Διαχείριση εγκεκριμένων σχεδίων </a:t>
            </a:r>
          </a:p>
          <a:p>
            <a:pPr>
              <a:tabLst>
                <a:tab pos="358775" algn="l"/>
              </a:tabLst>
            </a:pPr>
            <a:endParaRPr lang="en-GB" sz="700"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sz="1700" b="1" dirty="0">
                <a:solidFill>
                  <a:schemeClr val="tx1">
                    <a:lumMod val="75000"/>
                    <a:lumOff val="25000"/>
                  </a:schemeClr>
                </a:solidFill>
                <a:latin typeface="Calibri" panose="020F0502020204030204" pitchFamily="34" charset="0"/>
                <a:cs typeface="Calibri" panose="020F0502020204030204" pitchFamily="34" charset="0"/>
              </a:rPr>
              <a:t>6.   </a:t>
            </a:r>
            <a:r>
              <a:rPr lang="en-US" sz="1700" b="1" dirty="0">
                <a:solidFill>
                  <a:schemeClr val="tx1">
                    <a:lumMod val="75000"/>
                    <a:lumOff val="25000"/>
                  </a:schemeClr>
                </a:solidFill>
                <a:latin typeface="Calibri" panose="020F0502020204030204" pitchFamily="34" charset="0"/>
                <a:cs typeface="Calibri" panose="020F0502020204030204" pitchFamily="34" charset="0"/>
              </a:rPr>
              <a:t>“SUPPORT”:</a:t>
            </a:r>
            <a:r>
              <a:rPr lang="el-GR" sz="1700" b="1" dirty="0">
                <a:solidFill>
                  <a:schemeClr val="tx1">
                    <a:lumMod val="75000"/>
                    <a:lumOff val="25000"/>
                  </a:schemeClr>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tabLst>
                <a:tab pos="358775" algn="l"/>
              </a:tabLst>
            </a:pPr>
            <a:r>
              <a:rPr lang="el-GR" sz="1700" dirty="0">
                <a:solidFill>
                  <a:schemeClr val="tx1">
                    <a:lumMod val="75000"/>
                    <a:lumOff val="25000"/>
                  </a:schemeClr>
                </a:solidFill>
                <a:latin typeface="Calibri" panose="020F0502020204030204" pitchFamily="34" charset="0"/>
                <a:cs typeface="Calibri" panose="020F0502020204030204" pitchFamily="34" charset="0"/>
              </a:rPr>
              <a:t> Πρόσβαση στους Οδηγούς για </a:t>
            </a:r>
            <a:r>
              <a:rPr lang="el-GR" sz="1700" dirty="0" err="1">
                <a:solidFill>
                  <a:schemeClr val="tx1">
                    <a:lumMod val="75000"/>
                    <a:lumOff val="25000"/>
                  </a:schemeClr>
                </a:solidFill>
                <a:latin typeface="Calibri" panose="020F0502020204030204" pitchFamily="34" charset="0"/>
                <a:cs typeface="Calibri" panose="020F0502020204030204" pitchFamily="34" charset="0"/>
              </a:rPr>
              <a:t>Αιτητές</a:t>
            </a:r>
            <a:r>
              <a:rPr lang="el-GR" sz="1700" dirty="0">
                <a:solidFill>
                  <a:schemeClr val="tx1">
                    <a:lumMod val="75000"/>
                    <a:lumOff val="25000"/>
                  </a:schemeClr>
                </a:solidFill>
                <a:latin typeface="Calibri" panose="020F0502020204030204" pitchFamily="34" charset="0"/>
                <a:cs typeface="Calibri" panose="020F0502020204030204" pitchFamily="34" charset="0"/>
              </a:rPr>
              <a:t> και Δικαιούχους</a:t>
            </a:r>
          </a:p>
          <a:p>
            <a:pPr marL="358775" indent="-358775">
              <a:buFont typeface="Wingdings" panose="05000000000000000000" pitchFamily="2" charset="2"/>
              <a:buChar char="§"/>
              <a:tabLst>
                <a:tab pos="358775" algn="l"/>
              </a:tabLst>
            </a:pPr>
            <a:r>
              <a:rPr lang="el-GR" sz="1700" dirty="0">
                <a:solidFill>
                  <a:schemeClr val="tx1">
                    <a:lumMod val="75000"/>
                    <a:lumOff val="25000"/>
                  </a:schemeClr>
                </a:solidFill>
                <a:latin typeface="Calibri" panose="020F0502020204030204" pitchFamily="34" charset="0"/>
                <a:cs typeface="Calibri" panose="020F0502020204030204" pitchFamily="34" charset="0"/>
              </a:rPr>
              <a:t>Στοιχεία επικοινωνίας ΕΕ και Εθνικών Υπηρεσιών</a:t>
            </a:r>
          </a:p>
          <a:p>
            <a:pPr>
              <a:tabLst>
                <a:tab pos="358775" algn="l"/>
              </a:tabLst>
            </a:pPr>
            <a:endParaRPr lang="en-US" sz="700"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sz="1700" b="1" dirty="0">
                <a:solidFill>
                  <a:schemeClr val="tx1">
                    <a:lumMod val="75000"/>
                    <a:lumOff val="25000"/>
                  </a:schemeClr>
                </a:solidFill>
                <a:latin typeface="Calibri" panose="020F0502020204030204" pitchFamily="34" charset="0"/>
                <a:cs typeface="Calibri" panose="020F0502020204030204" pitchFamily="34" charset="0"/>
              </a:rPr>
              <a:t>7.   </a:t>
            </a:r>
            <a:r>
              <a:rPr lang="en-US" sz="1700" b="1" dirty="0">
                <a:solidFill>
                  <a:schemeClr val="tx1">
                    <a:lumMod val="75000"/>
                    <a:lumOff val="25000"/>
                  </a:schemeClr>
                </a:solidFill>
                <a:latin typeface="Calibri" panose="020F0502020204030204" pitchFamily="34" charset="0"/>
                <a:cs typeface="Calibri" panose="020F0502020204030204" pitchFamily="34" charset="0"/>
              </a:rPr>
              <a:t>“RESOURCES”:</a:t>
            </a:r>
            <a:r>
              <a:rPr lang="el-GR" sz="1700" b="1" dirty="0">
                <a:solidFill>
                  <a:schemeClr val="tx1">
                    <a:lumMod val="75000"/>
                    <a:lumOff val="25000"/>
                  </a:schemeClr>
                </a:solidFill>
                <a:latin typeface="Calibri" panose="020F0502020204030204" pitchFamily="34" charset="0"/>
                <a:cs typeface="Calibri" panose="020F0502020204030204" pitchFamily="34" charset="0"/>
              </a:rPr>
              <a:t> </a:t>
            </a:r>
            <a:r>
              <a:rPr lang="el-GR" sz="1700" dirty="0">
                <a:solidFill>
                  <a:schemeClr val="tx1">
                    <a:lumMod val="75000"/>
                    <a:lumOff val="25000"/>
                  </a:schemeClr>
                </a:solidFill>
                <a:latin typeface="Calibri" panose="020F0502020204030204" pitchFamily="34" charset="0"/>
                <a:cs typeface="Calibri" panose="020F0502020204030204" pitchFamily="34" charset="0"/>
              </a:rPr>
              <a:t>Πρόσβαση σε επιπλέον, χρήσιμες πηγές</a:t>
            </a:r>
          </a:p>
          <a:p>
            <a:endParaRPr lang="en-GB" sz="2000" dirty="0">
              <a:latin typeface="Century Gothic" panose="020B0502020202020204" pitchFamily="34" charset="0"/>
            </a:endParaRPr>
          </a:p>
        </p:txBody>
      </p:sp>
      <p:grpSp>
        <p:nvGrpSpPr>
          <p:cNvPr id="36" name="Group 35"/>
          <p:cNvGrpSpPr/>
          <p:nvPr/>
        </p:nvGrpSpPr>
        <p:grpSpPr>
          <a:xfrm>
            <a:off x="6399234" y="620688"/>
            <a:ext cx="2780108" cy="5511429"/>
            <a:chOff x="6664780" y="604388"/>
            <a:chExt cx="2487528" cy="5511429"/>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780" y="604388"/>
              <a:ext cx="2487528" cy="5511429"/>
            </a:xfrm>
            <a:prstGeom prst="rect">
              <a:avLst/>
            </a:prstGeom>
          </p:spPr>
        </p:pic>
        <p:grpSp>
          <p:nvGrpSpPr>
            <p:cNvPr id="13" name="Group 12"/>
            <p:cNvGrpSpPr/>
            <p:nvPr/>
          </p:nvGrpSpPr>
          <p:grpSpPr>
            <a:xfrm>
              <a:off x="7891123" y="2439938"/>
              <a:ext cx="419960" cy="369332"/>
              <a:chOff x="7891123" y="2439938"/>
              <a:chExt cx="419960" cy="369332"/>
            </a:xfrm>
          </p:grpSpPr>
          <p:sp>
            <p:nvSpPr>
              <p:cNvPr id="10" name="Teardrop 9"/>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4" name="Group 13"/>
            <p:cNvGrpSpPr/>
            <p:nvPr/>
          </p:nvGrpSpPr>
          <p:grpSpPr>
            <a:xfrm>
              <a:off x="8604448" y="2900403"/>
              <a:ext cx="419960" cy="369332"/>
              <a:chOff x="7891123" y="2439938"/>
              <a:chExt cx="419960" cy="369332"/>
            </a:xfrm>
          </p:grpSpPr>
          <p:sp>
            <p:nvSpPr>
              <p:cNvPr id="15" name="Teardrop 1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7" name="Group 16"/>
            <p:cNvGrpSpPr/>
            <p:nvPr/>
          </p:nvGrpSpPr>
          <p:grpSpPr>
            <a:xfrm>
              <a:off x="8546868" y="3395979"/>
              <a:ext cx="419960" cy="369332"/>
              <a:chOff x="7891123" y="2439938"/>
              <a:chExt cx="419960" cy="369332"/>
            </a:xfrm>
          </p:grpSpPr>
          <p:sp>
            <p:nvSpPr>
              <p:cNvPr id="18" name="Teardrop 17"/>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1" name="Group 20"/>
            <p:cNvGrpSpPr/>
            <p:nvPr/>
          </p:nvGrpSpPr>
          <p:grpSpPr>
            <a:xfrm>
              <a:off x="8584257" y="3824178"/>
              <a:ext cx="419960" cy="369332"/>
              <a:chOff x="7891123" y="2439938"/>
              <a:chExt cx="419960" cy="369332"/>
            </a:xfrm>
          </p:grpSpPr>
          <p:sp>
            <p:nvSpPr>
              <p:cNvPr id="22" name="Teardrop 21"/>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grpSp>
          <p:nvGrpSpPr>
            <p:cNvPr id="24" name="Group 23"/>
            <p:cNvGrpSpPr/>
            <p:nvPr/>
          </p:nvGrpSpPr>
          <p:grpSpPr>
            <a:xfrm>
              <a:off x="8221877" y="4275345"/>
              <a:ext cx="419960" cy="369332"/>
              <a:chOff x="7891123" y="2439938"/>
              <a:chExt cx="419960" cy="369332"/>
            </a:xfrm>
          </p:grpSpPr>
          <p:sp>
            <p:nvSpPr>
              <p:cNvPr id="25" name="Teardrop 2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5</a:t>
                </a:r>
                <a:endParaRPr lang="en-US" b="1" dirty="0">
                  <a:solidFill>
                    <a:srgbClr val="FFC000"/>
                  </a:solidFill>
                </a:endParaRPr>
              </a:p>
            </p:txBody>
          </p:sp>
        </p:grpSp>
        <p:grpSp>
          <p:nvGrpSpPr>
            <p:cNvPr id="27" name="Group 26"/>
            <p:cNvGrpSpPr/>
            <p:nvPr/>
          </p:nvGrpSpPr>
          <p:grpSpPr>
            <a:xfrm>
              <a:off x="8135722" y="4797077"/>
              <a:ext cx="419960" cy="369332"/>
              <a:chOff x="7891123" y="2439938"/>
              <a:chExt cx="419960" cy="369332"/>
            </a:xfrm>
          </p:grpSpPr>
          <p:sp>
            <p:nvSpPr>
              <p:cNvPr id="28" name="Teardrop 27"/>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6</a:t>
                </a:r>
                <a:endParaRPr lang="en-US" b="1" dirty="0">
                  <a:solidFill>
                    <a:srgbClr val="FFC000"/>
                  </a:solidFill>
                </a:endParaRPr>
              </a:p>
            </p:txBody>
          </p:sp>
        </p:grpSp>
        <p:grpSp>
          <p:nvGrpSpPr>
            <p:cNvPr id="30" name="Group 29"/>
            <p:cNvGrpSpPr/>
            <p:nvPr/>
          </p:nvGrpSpPr>
          <p:grpSpPr>
            <a:xfrm>
              <a:off x="8365893" y="5269035"/>
              <a:ext cx="419960" cy="369332"/>
              <a:chOff x="7891123" y="2439938"/>
              <a:chExt cx="419960" cy="369332"/>
            </a:xfrm>
          </p:grpSpPr>
          <p:sp>
            <p:nvSpPr>
              <p:cNvPr id="31" name="Teardrop 30"/>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7</a:t>
                </a:r>
                <a:endParaRPr lang="en-US" b="1" dirty="0">
                  <a:solidFill>
                    <a:srgbClr val="FFC000"/>
                  </a:solidFill>
                </a:endParaRPr>
              </a:p>
            </p:txBody>
          </p:sp>
        </p:grpSp>
        <p:grpSp>
          <p:nvGrpSpPr>
            <p:cNvPr id="33" name="Group 32"/>
            <p:cNvGrpSpPr/>
            <p:nvPr/>
          </p:nvGrpSpPr>
          <p:grpSpPr>
            <a:xfrm>
              <a:off x="8041183" y="5717651"/>
              <a:ext cx="419960" cy="369332"/>
              <a:chOff x="7891123" y="2439938"/>
              <a:chExt cx="419960" cy="369332"/>
            </a:xfrm>
          </p:grpSpPr>
          <p:sp>
            <p:nvSpPr>
              <p:cNvPr id="34" name="Teardrop 33"/>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34"/>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8</a:t>
                </a:r>
                <a:endParaRPr lang="en-US" b="1" dirty="0">
                  <a:solidFill>
                    <a:srgbClr val="FFC000"/>
                  </a:solidFill>
                </a:endParaRPr>
              </a:p>
            </p:txBody>
          </p:sp>
        </p:grpSp>
      </p:grpSp>
    </p:spTree>
    <p:extLst>
      <p:ext uri="{BB962C8B-B14F-4D97-AF65-F5344CB8AC3E}">
        <p14:creationId xmlns:p14="http://schemas.microsoft.com/office/powerpoint/2010/main" val="1715745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980" y="30316"/>
            <a:ext cx="8229600" cy="706090"/>
          </a:xfrm>
        </p:spPr>
        <p:txBody>
          <a:bodyPr>
            <a:normAutofit/>
          </a:bodyPr>
          <a:lstStyle/>
          <a:p>
            <a:r>
              <a:rPr lang="el-GR" sz="2500" dirty="0">
                <a:solidFill>
                  <a:srgbClr val="0070C0"/>
                </a:solidFill>
                <a:latin typeface="Century Gothic" panose="020B0502020202020204" pitchFamily="34" charset="0"/>
              </a:rPr>
              <a:t>ΠΡΟΣΒΑΣΗ ΣΤΗΝ ΠΛΑΤΦΟΡΜΑ </a:t>
            </a:r>
            <a:r>
              <a:rPr lang="en-US" sz="2500" dirty="0">
                <a:solidFill>
                  <a:srgbClr val="0070C0"/>
                </a:solidFill>
                <a:latin typeface="Century Gothic" panose="020B0502020202020204" pitchFamily="34" charset="0"/>
              </a:rPr>
              <a:t>EESCP</a:t>
            </a:r>
            <a:r>
              <a:rPr lang="en-GB" sz="2500" dirty="0">
                <a:solidFill>
                  <a:srgbClr val="0070C0"/>
                </a:solidFill>
                <a:latin typeface="Century Gothic" panose="020B0502020202020204" pitchFamily="34" charset="0"/>
              </a:rPr>
              <a:t> </a:t>
            </a:r>
          </a:p>
        </p:txBody>
      </p:sp>
      <p:sp>
        <p:nvSpPr>
          <p:cNvPr id="8" name="Content Placeholder 7"/>
          <p:cNvSpPr>
            <a:spLocks noGrp="1"/>
          </p:cNvSpPr>
          <p:nvPr>
            <p:ph idx="1"/>
          </p:nvPr>
        </p:nvSpPr>
        <p:spPr>
          <a:xfrm>
            <a:off x="35496" y="764704"/>
            <a:ext cx="8661467" cy="1137258"/>
          </a:xfrm>
        </p:spPr>
        <p:txBody>
          <a:bodyPr>
            <a:normAutofit/>
          </a:bodyPr>
          <a:lstStyle/>
          <a:p>
            <a:pPr marL="457200" indent="-457200">
              <a:buFont typeface="+mj-lt"/>
              <a:buAutoNum type="arabicPeriod"/>
            </a:pPr>
            <a:r>
              <a:rPr lang="el-GR" sz="1800" dirty="0"/>
              <a:t>Εγγραφή ή Σύνδεση</a:t>
            </a:r>
            <a:endParaRPr lang="en-GB" sz="1800" dirty="0"/>
          </a:p>
          <a:p>
            <a:pPr marL="457200" indent="-457200">
              <a:buFont typeface="+mj-lt"/>
              <a:buAutoNum type="arabicPeriod"/>
            </a:pPr>
            <a:r>
              <a:rPr lang="el-GR" sz="1800" dirty="0"/>
              <a:t>Καταχώρηση των στοιχείων του </a:t>
            </a:r>
            <a:r>
              <a:rPr lang="en-GB" sz="1800" dirty="0"/>
              <a:t>EU Login Account</a:t>
            </a:r>
          </a:p>
          <a:p>
            <a:pPr marL="457200" indent="-457200">
              <a:buFont typeface="+mj-lt"/>
              <a:buAutoNum type="arabicPeriod"/>
            </a:pPr>
            <a:r>
              <a:rPr lang="el-GR" sz="1800" dirty="0"/>
              <a:t>Μήνυμα καλωσορίσματος με το όνομα χρήστη</a:t>
            </a:r>
            <a:endParaRPr lang="en-GB"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011" y="3156239"/>
            <a:ext cx="3135585" cy="2000286"/>
          </a:xfrm>
          <a:prstGeom prst="rect">
            <a:avLst/>
          </a:prstGeom>
        </p:spPr>
      </p:pic>
      <p:grpSp>
        <p:nvGrpSpPr>
          <p:cNvPr id="14" name="Group 13"/>
          <p:cNvGrpSpPr/>
          <p:nvPr/>
        </p:nvGrpSpPr>
        <p:grpSpPr>
          <a:xfrm>
            <a:off x="8656395" y="2996952"/>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2" name="Picture 1"/>
          <p:cNvPicPr>
            <a:picLocks noChangeAspect="1"/>
          </p:cNvPicPr>
          <p:nvPr/>
        </p:nvPicPr>
        <p:blipFill>
          <a:blip r:embed="rId5"/>
          <a:stretch>
            <a:fillRect/>
          </a:stretch>
        </p:blipFill>
        <p:spPr>
          <a:xfrm>
            <a:off x="6331074" y="5509949"/>
            <a:ext cx="2809875" cy="895350"/>
          </a:xfrm>
          <a:prstGeom prst="rect">
            <a:avLst/>
          </a:prstGeom>
        </p:spPr>
      </p:pic>
    </p:spTree>
    <p:extLst>
      <p:ext uri="{BB962C8B-B14F-4D97-AF65-F5344CB8AC3E}">
        <p14:creationId xmlns:p14="http://schemas.microsoft.com/office/powerpoint/2010/main" val="2432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980" y="30316"/>
            <a:ext cx="8229600" cy="706090"/>
          </a:xfrm>
        </p:spPr>
        <p:txBody>
          <a:bodyPr>
            <a:normAutofit/>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OPPORTUNITIES</a:t>
            </a:r>
            <a:r>
              <a:rPr lang="el-GR" sz="2500" dirty="0">
                <a:solidFill>
                  <a:srgbClr val="0070C0"/>
                </a:solidFill>
                <a:latin typeface="Century Gothic" panose="020B0502020202020204" pitchFamily="34" charset="0"/>
              </a:rPr>
              <a:t> (1/3)</a:t>
            </a:r>
            <a:endParaRPr lang="en-GB" sz="2500" dirty="0">
              <a:solidFill>
                <a:srgbClr val="0070C0"/>
              </a:solidFill>
              <a:latin typeface="Century Gothic" panose="020B0502020202020204" pitchFamily="34" charset="0"/>
            </a:endParaRPr>
          </a:p>
        </p:txBody>
      </p:sp>
      <p:pic>
        <p:nvPicPr>
          <p:cNvPr id="1026" name="Picture 2" descr="Opportunities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30260"/>
            <a:ext cx="6570456" cy="4215534"/>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7"/>
          <p:cNvSpPr>
            <a:spLocks noGrp="1"/>
          </p:cNvSpPr>
          <p:nvPr>
            <p:ph idx="1"/>
          </p:nvPr>
        </p:nvSpPr>
        <p:spPr>
          <a:xfrm>
            <a:off x="414888" y="908720"/>
            <a:ext cx="8661467" cy="1137258"/>
          </a:xfrm>
        </p:spPr>
        <p:txBody>
          <a:bodyPr>
            <a:normAutofit/>
          </a:bodyPr>
          <a:lstStyle/>
          <a:p>
            <a:pPr marL="457200" indent="-457200">
              <a:buFont typeface="+mj-lt"/>
              <a:buAutoNum type="arabicPeriod"/>
            </a:pPr>
            <a:r>
              <a:rPr lang="el-GR" sz="1800" dirty="0"/>
              <a:t>Επιλέγετε από το κυρίως μενού </a:t>
            </a:r>
            <a:r>
              <a:rPr lang="en-GB" sz="1800" dirty="0"/>
              <a:t>“Opportunities”</a:t>
            </a:r>
          </a:p>
          <a:p>
            <a:pPr marL="457200" indent="-457200">
              <a:buFont typeface="+mj-lt"/>
              <a:buAutoNum type="arabicPeriod"/>
            </a:pPr>
            <a:r>
              <a:rPr lang="el-GR" sz="1800" dirty="0"/>
              <a:t>Επιλέγετε το Πρόγραμμα που σας ενδιαφέρει</a:t>
            </a:r>
            <a:endParaRPr lang="en-GB" sz="1800" dirty="0"/>
          </a:p>
        </p:txBody>
      </p:sp>
    </p:spTree>
    <p:extLst>
      <p:ext uri="{BB962C8B-B14F-4D97-AF65-F5344CB8AC3E}">
        <p14:creationId xmlns:p14="http://schemas.microsoft.com/office/powerpoint/2010/main" val="1284971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19878"/>
            <a:ext cx="8229600" cy="706090"/>
          </a:xfrm>
        </p:spPr>
        <p:txBody>
          <a:bodyPr>
            <a:normAutofit/>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OPPORTUNITIES</a:t>
            </a:r>
            <a:r>
              <a:rPr lang="el-GR" sz="2500" dirty="0">
                <a:solidFill>
                  <a:srgbClr val="0070C0"/>
                </a:solidFill>
                <a:latin typeface="Century Gothic" panose="020B0502020202020204" pitchFamily="34" charset="0"/>
              </a:rPr>
              <a:t> (2/3)</a:t>
            </a:r>
            <a:endParaRPr lang="en-GB" sz="2500" dirty="0">
              <a:solidFill>
                <a:srgbClr val="0070C0"/>
              </a:solidFill>
              <a:latin typeface="Century Gothic" panose="020B0502020202020204" pitchFamily="34" charset="0"/>
            </a:endParaRPr>
          </a:p>
        </p:txBody>
      </p:sp>
      <p:sp>
        <p:nvSpPr>
          <p:cNvPr id="20" name="Content Placeholder 7"/>
          <p:cNvSpPr>
            <a:spLocks noGrp="1"/>
          </p:cNvSpPr>
          <p:nvPr>
            <p:ph idx="1"/>
          </p:nvPr>
        </p:nvSpPr>
        <p:spPr>
          <a:xfrm>
            <a:off x="179512" y="686211"/>
            <a:ext cx="8856984" cy="1028289"/>
          </a:xfrm>
        </p:spPr>
        <p:txBody>
          <a:bodyPr>
            <a:noAutofit/>
          </a:bodyPr>
          <a:lstStyle/>
          <a:p>
            <a:pPr>
              <a:buFont typeface="Wingdings" panose="05000000000000000000" pitchFamily="2" charset="2"/>
              <a:buChar char="q"/>
            </a:pPr>
            <a:r>
              <a:rPr lang="el-GR" sz="1800" u="sng" dirty="0"/>
              <a:t>Δύο τρόποι παρουσίασης των ευκαιριών χρηματοδότησης</a:t>
            </a:r>
            <a:r>
              <a:rPr lang="el-GR" sz="1800" dirty="0"/>
              <a:t>:</a:t>
            </a:r>
          </a:p>
          <a:p>
            <a:pPr marL="457200" indent="-457200">
              <a:buFont typeface="+mj-lt"/>
              <a:buAutoNum type="arabicPeriod"/>
            </a:pPr>
            <a:r>
              <a:rPr lang="el-GR" sz="1800" dirty="0"/>
              <a:t>Ανά Τομέα</a:t>
            </a:r>
          </a:p>
          <a:p>
            <a:pPr marL="457200" indent="-457200">
              <a:buFont typeface="+mj-lt"/>
              <a:buAutoNum type="arabicPeriod"/>
            </a:pPr>
            <a:r>
              <a:rPr lang="el-GR" sz="1800" dirty="0"/>
              <a:t>Ανά Δράση</a:t>
            </a:r>
            <a:endParaRPr lang="en-GB" sz="1800" dirty="0"/>
          </a:p>
        </p:txBody>
      </p:sp>
      <p:pic>
        <p:nvPicPr>
          <p:cNvPr id="2" name="Picture 1"/>
          <p:cNvPicPr>
            <a:picLocks noChangeAspect="1"/>
          </p:cNvPicPr>
          <p:nvPr/>
        </p:nvPicPr>
        <p:blipFill>
          <a:blip r:embed="rId2"/>
          <a:stretch>
            <a:fillRect/>
          </a:stretch>
        </p:blipFill>
        <p:spPr>
          <a:xfrm>
            <a:off x="0" y="1763150"/>
            <a:ext cx="9144000" cy="5123247"/>
          </a:xfrm>
          <a:prstGeom prst="rect">
            <a:avLst/>
          </a:prstGeom>
        </p:spPr>
      </p:pic>
      <p:sp>
        <p:nvSpPr>
          <p:cNvPr id="3" name="Rounded Rectangle 2"/>
          <p:cNvSpPr/>
          <p:nvPr/>
        </p:nvSpPr>
        <p:spPr>
          <a:xfrm>
            <a:off x="1187624" y="2924944"/>
            <a:ext cx="7848872" cy="19442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4509120"/>
            <a:ext cx="216024" cy="369332"/>
          </a:xfrm>
          <a:prstGeom prst="rect">
            <a:avLst/>
          </a:prstGeom>
          <a:noFill/>
        </p:spPr>
        <p:txBody>
          <a:bodyPr wrap="square" rtlCol="0">
            <a:spAutoFit/>
          </a:bodyPr>
          <a:lstStyle/>
          <a:p>
            <a:r>
              <a:rPr lang="el-GR" dirty="0">
                <a:solidFill>
                  <a:srgbClr val="FF0000"/>
                </a:solidFill>
              </a:rPr>
              <a:t>1</a:t>
            </a:r>
            <a:endParaRPr lang="en-GB" dirty="0">
              <a:solidFill>
                <a:srgbClr val="FF0000"/>
              </a:solidFill>
            </a:endParaRPr>
          </a:p>
        </p:txBody>
      </p:sp>
      <p:sp>
        <p:nvSpPr>
          <p:cNvPr id="9" name="Rounded Rectangle 8"/>
          <p:cNvSpPr/>
          <p:nvPr/>
        </p:nvSpPr>
        <p:spPr>
          <a:xfrm>
            <a:off x="1218861" y="5157192"/>
            <a:ext cx="7848872"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580112" y="5949280"/>
            <a:ext cx="216024" cy="369332"/>
          </a:xfrm>
          <a:prstGeom prst="rect">
            <a:avLst/>
          </a:prstGeom>
          <a:noFill/>
        </p:spPr>
        <p:txBody>
          <a:bodyPr wrap="square" rtlCol="0">
            <a:spAutoFit/>
          </a:bodyPr>
          <a:lstStyle/>
          <a:p>
            <a:r>
              <a:rPr lang="el-GR" dirty="0">
                <a:solidFill>
                  <a:srgbClr val="FF0000"/>
                </a:solidFill>
              </a:rPr>
              <a:t>2</a:t>
            </a:r>
            <a:endParaRPr lang="en-GB" dirty="0">
              <a:solidFill>
                <a:srgbClr val="FF0000"/>
              </a:solidFill>
            </a:endParaRPr>
          </a:p>
        </p:txBody>
      </p:sp>
    </p:spTree>
    <p:extLst>
      <p:ext uri="{BB962C8B-B14F-4D97-AF65-F5344CB8AC3E}">
        <p14:creationId xmlns:p14="http://schemas.microsoft.com/office/powerpoint/2010/main" val="218527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619672" y="548680"/>
            <a:ext cx="57606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Κονδύλι</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467544" y="1484784"/>
            <a:ext cx="7776864" cy="3693319"/>
          </a:xfrm>
          <a:prstGeom prst="rect">
            <a:avLst/>
          </a:prstGeom>
        </p:spPr>
        <p:txBody>
          <a:bodyPr wrap="square">
            <a:spAutoFit/>
          </a:bodyPr>
          <a:lstStyle/>
          <a:p>
            <a:pPr algn="just"/>
            <a:endParaRPr lang="el-GR" sz="2400" dirty="0"/>
          </a:p>
          <a:p>
            <a:pPr algn="ctr"/>
            <a:r>
              <a:rPr lang="el-GR" sz="3000" b="1" dirty="0"/>
              <a:t>Πέραν των 26 δισεκατομμυρίων Ευρώ για την περίοδο 2021 – 2027</a:t>
            </a:r>
          </a:p>
          <a:p>
            <a:pPr algn="ctr"/>
            <a:endParaRPr lang="el-GR" sz="2600" dirty="0"/>
          </a:p>
          <a:p>
            <a:pPr algn="ctr"/>
            <a:endParaRPr lang="el-GR" sz="2000" dirty="0"/>
          </a:p>
          <a:p>
            <a:pPr algn="ctr"/>
            <a:endParaRPr lang="el-GR" sz="1000" dirty="0"/>
          </a:p>
          <a:p>
            <a:pPr algn="ctr"/>
            <a:endParaRPr lang="el-GR" sz="2600" dirty="0"/>
          </a:p>
          <a:p>
            <a:pPr algn="ctr"/>
            <a:endParaRPr lang="el-GR" sz="2400" dirty="0"/>
          </a:p>
          <a:p>
            <a:pPr algn="ctr"/>
            <a:endParaRPr lang="el-GR" sz="2400" dirty="0"/>
          </a:p>
          <a:p>
            <a:pPr algn="ctr"/>
            <a:endParaRPr lang="en-GB" sz="2000" dirty="0"/>
          </a:p>
        </p:txBody>
      </p:sp>
      <p:pic>
        <p:nvPicPr>
          <p:cNvPr id="1026" name="Picture 2" descr="Budget 2020-21: Total outlay for current expenditure reduces by 16.7% -  Mettis Global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11962"/>
            <a:ext cx="3380570" cy="189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67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19878"/>
            <a:ext cx="8229600" cy="706090"/>
          </a:xfrm>
        </p:spPr>
        <p:txBody>
          <a:bodyPr>
            <a:normAutofit/>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OPPORTUNITIES</a:t>
            </a:r>
            <a:r>
              <a:rPr lang="el-GR" sz="2500" dirty="0">
                <a:solidFill>
                  <a:srgbClr val="0070C0"/>
                </a:solidFill>
                <a:latin typeface="Century Gothic" panose="020B0502020202020204" pitchFamily="34" charset="0"/>
              </a:rPr>
              <a:t> (3/3)</a:t>
            </a:r>
            <a:endParaRPr lang="en-GB" sz="2500" dirty="0">
              <a:solidFill>
                <a:srgbClr val="0070C0"/>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86936" y="606803"/>
            <a:ext cx="2656576" cy="2757756"/>
          </a:xfrm>
          <a:prstGeom prst="rect">
            <a:avLst/>
          </a:prstGeom>
        </p:spPr>
      </p:pic>
      <p:pic>
        <p:nvPicPr>
          <p:cNvPr id="8" name="Picture 7"/>
          <p:cNvPicPr>
            <a:picLocks noChangeAspect="1"/>
          </p:cNvPicPr>
          <p:nvPr/>
        </p:nvPicPr>
        <p:blipFill>
          <a:blip r:embed="rId3"/>
          <a:stretch>
            <a:fillRect/>
          </a:stretch>
        </p:blipFill>
        <p:spPr>
          <a:xfrm>
            <a:off x="10093" y="4085938"/>
            <a:ext cx="9133907" cy="2737966"/>
          </a:xfrm>
          <a:prstGeom prst="rect">
            <a:avLst/>
          </a:prstGeom>
        </p:spPr>
      </p:pic>
      <p:sp>
        <p:nvSpPr>
          <p:cNvPr id="11" name="TextBox 10"/>
          <p:cNvSpPr txBox="1"/>
          <p:nvPr/>
        </p:nvSpPr>
        <p:spPr>
          <a:xfrm>
            <a:off x="3570263" y="2521340"/>
            <a:ext cx="3696146" cy="584775"/>
          </a:xfrm>
          <a:prstGeom prst="rect">
            <a:avLst/>
          </a:prstGeom>
          <a:noFill/>
        </p:spPr>
        <p:txBody>
          <a:bodyPr wrap="square" rtlCol="0">
            <a:spAutoFit/>
          </a:bodyPr>
          <a:lstStyle/>
          <a:p>
            <a:r>
              <a:rPr lang="el-GR" sz="1600" dirty="0">
                <a:solidFill>
                  <a:srgbClr val="FF0000"/>
                </a:solidFill>
              </a:rPr>
              <a:t>1. Επιλέγετε για να δείτε όλες τις ανοικτές αιτήσεις του Τομέα/της Δράσης</a:t>
            </a:r>
            <a:endParaRPr lang="en-GB" sz="1600" dirty="0">
              <a:solidFill>
                <a:srgbClr val="FF0000"/>
              </a:solidFill>
            </a:endParaRPr>
          </a:p>
        </p:txBody>
      </p:sp>
      <p:sp>
        <p:nvSpPr>
          <p:cNvPr id="12" name="Rounded Rectangle 11"/>
          <p:cNvSpPr/>
          <p:nvPr/>
        </p:nvSpPr>
        <p:spPr>
          <a:xfrm>
            <a:off x="1619672" y="2933634"/>
            <a:ext cx="1008112" cy="430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8340552" y="6237312"/>
            <a:ext cx="803448" cy="576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429407" y="6192687"/>
            <a:ext cx="5698975" cy="584775"/>
          </a:xfrm>
          <a:prstGeom prst="rect">
            <a:avLst/>
          </a:prstGeom>
          <a:noFill/>
        </p:spPr>
        <p:txBody>
          <a:bodyPr wrap="square" rtlCol="0">
            <a:spAutoFit/>
          </a:bodyPr>
          <a:lstStyle/>
          <a:p>
            <a:r>
              <a:rPr lang="el-GR" sz="1600" dirty="0">
                <a:solidFill>
                  <a:srgbClr val="FF0000"/>
                </a:solidFill>
              </a:rPr>
              <a:t>2. Επιλέγετε </a:t>
            </a:r>
            <a:r>
              <a:rPr lang="en-GB" sz="1600" dirty="0">
                <a:solidFill>
                  <a:srgbClr val="FF0000"/>
                </a:solidFill>
              </a:rPr>
              <a:t>“Apply” </a:t>
            </a:r>
            <a:r>
              <a:rPr lang="el-GR" sz="1600" dirty="0">
                <a:solidFill>
                  <a:srgbClr val="FF0000"/>
                </a:solidFill>
              </a:rPr>
              <a:t>για τη Δημιουργία νέας/Συνέχεια συμπλήρωσης αίτησης (</a:t>
            </a:r>
            <a:r>
              <a:rPr lang="en-GB" sz="1600" dirty="0">
                <a:solidFill>
                  <a:srgbClr val="FF0000"/>
                </a:solidFill>
              </a:rPr>
              <a:t>“draft”</a:t>
            </a:r>
            <a:r>
              <a:rPr lang="el-GR" sz="1600" dirty="0">
                <a:solidFill>
                  <a:srgbClr val="FF0000"/>
                </a:solidFill>
              </a:rPr>
              <a:t>)</a:t>
            </a:r>
            <a:endParaRPr lang="en-GB" sz="1600" dirty="0">
              <a:solidFill>
                <a:srgbClr val="FF0000"/>
              </a:solidFill>
            </a:endParaRPr>
          </a:p>
        </p:txBody>
      </p:sp>
      <p:sp>
        <p:nvSpPr>
          <p:cNvPr id="13" name="TextBox 12"/>
          <p:cNvSpPr txBox="1"/>
          <p:nvPr/>
        </p:nvSpPr>
        <p:spPr>
          <a:xfrm>
            <a:off x="29411" y="3495304"/>
            <a:ext cx="8820472" cy="584775"/>
          </a:xfrm>
          <a:prstGeom prst="rect">
            <a:avLst/>
          </a:prstGeom>
          <a:noFill/>
        </p:spPr>
        <p:txBody>
          <a:bodyPr wrap="square" rtlCol="0">
            <a:spAutoFit/>
          </a:bodyPr>
          <a:lstStyle/>
          <a:p>
            <a:r>
              <a:rPr lang="el-GR" sz="1600" b="1" i="1" dirty="0"/>
              <a:t>Αφού εμφανιστούν οι αιτήσεις του εκάστοτε τομέα/της εκάστοτε Δράσης, πηγαίνετε σε αυτήν που σας ενδιαφέρει και…</a:t>
            </a:r>
            <a:endParaRPr lang="en-GB" sz="1600" b="1" i="1" dirty="0"/>
          </a:p>
        </p:txBody>
      </p:sp>
      <p:pic>
        <p:nvPicPr>
          <p:cNvPr id="14" name="Picture 13"/>
          <p:cNvPicPr>
            <a:picLocks noChangeAspect="1"/>
          </p:cNvPicPr>
          <p:nvPr/>
        </p:nvPicPr>
        <p:blipFill>
          <a:blip r:embed="rId4"/>
          <a:stretch>
            <a:fillRect/>
          </a:stretch>
        </p:blipFill>
        <p:spPr>
          <a:xfrm>
            <a:off x="3180524" y="833933"/>
            <a:ext cx="5506275" cy="1687407"/>
          </a:xfrm>
          <a:prstGeom prst="rect">
            <a:avLst/>
          </a:prstGeom>
        </p:spPr>
      </p:pic>
      <p:sp>
        <p:nvSpPr>
          <p:cNvPr id="19" name="Rounded Rectangle 18"/>
          <p:cNvSpPr/>
          <p:nvPr/>
        </p:nvSpPr>
        <p:spPr>
          <a:xfrm>
            <a:off x="7750695" y="2135040"/>
            <a:ext cx="853753" cy="430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3115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158904"/>
            <a:ext cx="8229600" cy="70609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APPLICATIONS</a:t>
            </a:r>
            <a:r>
              <a:rPr lang="el-GR" sz="2500" dirty="0">
                <a:solidFill>
                  <a:srgbClr val="0070C0"/>
                </a:solidFill>
                <a:latin typeface="Century Gothic" panose="020B0502020202020204" pitchFamily="34" charset="0"/>
              </a:rPr>
              <a:t> (</a:t>
            </a:r>
            <a:r>
              <a:rPr lang="en-GB" sz="2500" dirty="0">
                <a:solidFill>
                  <a:srgbClr val="0070C0"/>
                </a:solidFill>
                <a:latin typeface="Century Gothic" panose="020B0502020202020204" pitchFamily="34" charset="0"/>
              </a:rPr>
              <a:t>1</a:t>
            </a:r>
            <a:r>
              <a:rPr lang="el-GR" sz="2500" dirty="0">
                <a:solidFill>
                  <a:srgbClr val="0070C0"/>
                </a:solidFill>
                <a:latin typeface="Century Gothic" panose="020B0502020202020204" pitchFamily="34" charset="0"/>
              </a:rPr>
              <a:t>/13)</a:t>
            </a:r>
            <a:br>
              <a:rPr lang="en-GB" sz="2500" dirty="0">
                <a:solidFill>
                  <a:srgbClr val="0070C0"/>
                </a:solidFill>
                <a:latin typeface="Century Gothic" panose="020B0502020202020204" pitchFamily="34" charset="0"/>
              </a:rPr>
            </a:br>
            <a:r>
              <a:rPr lang="en-GB" sz="2500" dirty="0">
                <a:solidFill>
                  <a:srgbClr val="0070C0"/>
                </a:solidFill>
                <a:latin typeface="Century Gothic" panose="020B0502020202020204" pitchFamily="34" charset="0"/>
              </a:rPr>
              <a:t>My applications</a:t>
            </a:r>
          </a:p>
        </p:txBody>
      </p:sp>
      <p:pic>
        <p:nvPicPr>
          <p:cNvPr id="4098" name="Picture 2" descr="Opportuniti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84984"/>
            <a:ext cx="5760640" cy="26772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1390619"/>
            <a:ext cx="9108504" cy="1754326"/>
          </a:xfrm>
          <a:prstGeom prst="rect">
            <a:avLst/>
          </a:prstGeom>
          <a:noFill/>
        </p:spPr>
        <p:txBody>
          <a:bodyPr wrap="square" rtlCol="0">
            <a:spAutoFit/>
          </a:bodyPr>
          <a:lstStyle/>
          <a:p>
            <a:pPr marL="285750" indent="-285750">
              <a:buFont typeface="Wingdings" panose="05000000000000000000" pitchFamily="2" charset="2"/>
              <a:buChar char="q"/>
            </a:pPr>
            <a:r>
              <a:rPr lang="el-GR" dirty="0"/>
              <a:t>Εδώ βρίσκονται καταχωρημένες όλες οι αιτήσεις του χρήστη, ανεξαρτήτως του </a:t>
            </a:r>
            <a:r>
              <a:rPr lang="en-GB" dirty="0"/>
              <a:t>status </a:t>
            </a:r>
            <a:r>
              <a:rPr lang="el-GR" dirty="0"/>
              <a:t>τους</a:t>
            </a:r>
          </a:p>
          <a:p>
            <a:r>
              <a:rPr lang="el-GR" dirty="0"/>
              <a:t>               </a:t>
            </a:r>
          </a:p>
          <a:p>
            <a:r>
              <a:rPr lang="el-GR" dirty="0"/>
              <a:t>                 Κάθε φορά που δημιουργείται μία νέα αίτηση (πατώντας </a:t>
            </a:r>
            <a:r>
              <a:rPr lang="en-GB" dirty="0"/>
              <a:t>“Apply”)</a:t>
            </a:r>
            <a:r>
              <a:rPr lang="el-GR" dirty="0"/>
              <a:t>, αυτή καταχωρείται αυτόματα εδώ (</a:t>
            </a:r>
            <a:r>
              <a:rPr lang="en-GB" dirty="0"/>
              <a:t>“draft status”</a:t>
            </a:r>
            <a:r>
              <a:rPr lang="el-GR" dirty="0"/>
              <a:t>)</a:t>
            </a:r>
          </a:p>
          <a:p>
            <a:pPr marL="285750" indent="-285750">
              <a:buFont typeface="Wingdings" panose="05000000000000000000" pitchFamily="2" charset="2"/>
              <a:buChar char="§"/>
            </a:pPr>
            <a:endParaRPr lang="el-GR" dirty="0"/>
          </a:p>
          <a:p>
            <a:endParaRPr lang="el-GR" dirty="0"/>
          </a:p>
        </p:txBody>
      </p:sp>
      <p:sp>
        <p:nvSpPr>
          <p:cNvPr id="4" name="Striped Right Arrow 3"/>
          <p:cNvSpPr/>
          <p:nvPr/>
        </p:nvSpPr>
        <p:spPr>
          <a:xfrm>
            <a:off x="251520" y="1942796"/>
            <a:ext cx="720080" cy="3814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0772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974834"/>
            <a:ext cx="8928992" cy="1336929"/>
          </a:xfrm>
        </p:spPr>
        <p:txBody>
          <a:bodyPr>
            <a:noAutofit/>
          </a:bodyPr>
          <a:lstStyle/>
          <a:p>
            <a:pPr marL="357188" indent="-357188">
              <a:buFont typeface="+mj-lt"/>
              <a:buAutoNum type="arabicPeriod"/>
            </a:pPr>
            <a:r>
              <a:rPr lang="en-GB" sz="1800" dirty="0"/>
              <a:t>Search and Filter Panel</a:t>
            </a:r>
            <a:r>
              <a:rPr lang="el-GR" sz="1800" dirty="0"/>
              <a:t>: Εφαρμογή φίλτρων για εντοπισμό συγκεκριμένων αιτήσεων</a:t>
            </a:r>
            <a:endParaRPr lang="en-GB" sz="1800" dirty="0"/>
          </a:p>
          <a:p>
            <a:pPr marL="357188" indent="-357188">
              <a:buFont typeface="+mj-lt"/>
              <a:buAutoNum type="arabicPeriod"/>
            </a:pPr>
            <a:r>
              <a:rPr lang="en-GB" sz="1800" dirty="0"/>
              <a:t>Search Results:</a:t>
            </a:r>
            <a:r>
              <a:rPr lang="el-GR" sz="1800" dirty="0"/>
              <a:t> </a:t>
            </a:r>
          </a:p>
          <a:p>
            <a:pPr>
              <a:buFont typeface="Wingdings" panose="05000000000000000000" pitchFamily="2" charset="2"/>
              <a:buChar char="§"/>
            </a:pPr>
            <a:r>
              <a:rPr lang="el-GR" sz="1800" dirty="0"/>
              <a:t>Επιλεγμένα φίλτρα αναζήτησης </a:t>
            </a:r>
          </a:p>
          <a:p>
            <a:pPr>
              <a:buFont typeface="Wingdings" panose="05000000000000000000" pitchFamily="2" charset="2"/>
              <a:buChar char="§"/>
            </a:pPr>
            <a:r>
              <a:rPr lang="el-GR" sz="1800" dirty="0"/>
              <a:t>Αποτελέσματα αναζήτησης – Κατάλογος αιτήσεων </a:t>
            </a:r>
            <a:endParaRPr lang="en-GB" sz="1800" dirty="0"/>
          </a:p>
          <a:p>
            <a:pPr marL="0" indent="0">
              <a:buNone/>
            </a:pPr>
            <a:r>
              <a:rPr lang="el-GR" sz="1800" dirty="0"/>
              <a:t>3.   Καθορισμός αποτελεσμάτων αναζήτησης που θα περιλαμβάνει η σελίδα</a:t>
            </a:r>
          </a:p>
          <a:p>
            <a:pPr marL="457200" indent="-457200">
              <a:buFont typeface="+mj-lt"/>
              <a:buAutoNum type="arabicPeriod"/>
            </a:pPr>
            <a:endParaRPr lang="el-GR" sz="1800" dirty="0"/>
          </a:p>
          <a:p>
            <a:endParaRPr lang="el-GR" sz="1800" dirty="0"/>
          </a:p>
        </p:txBody>
      </p:sp>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sz="1800" dirty="0">
              <a:latin typeface="Century Gothic" panose="020B0502020202020204" pitchFamily="34" charset="0"/>
            </a:endParaRPr>
          </a:p>
        </p:txBody>
      </p:sp>
      <p:sp>
        <p:nvSpPr>
          <p:cNvPr id="22" name="Title 6"/>
          <p:cNvSpPr>
            <a:spLocks noGrp="1"/>
          </p:cNvSpPr>
          <p:nvPr>
            <p:ph type="title"/>
          </p:nvPr>
        </p:nvSpPr>
        <p:spPr>
          <a:xfrm>
            <a:off x="446856" y="187232"/>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APPLICATIONS</a:t>
            </a:r>
            <a:r>
              <a:rPr lang="el-GR" sz="2500" dirty="0">
                <a:solidFill>
                  <a:srgbClr val="0070C0"/>
                </a:solidFill>
                <a:latin typeface="Century Gothic" panose="020B0502020202020204" pitchFamily="34" charset="0"/>
              </a:rPr>
              <a:t> (</a:t>
            </a:r>
            <a:r>
              <a:rPr lang="en-GB" sz="2500" dirty="0">
                <a:solidFill>
                  <a:srgbClr val="0070C0"/>
                </a:solidFill>
                <a:latin typeface="Century Gothic" panose="020B0502020202020204" pitchFamily="34" charset="0"/>
              </a:rPr>
              <a:t>2</a:t>
            </a:r>
            <a:r>
              <a:rPr lang="el-GR" sz="2500" dirty="0">
                <a:solidFill>
                  <a:srgbClr val="0070C0"/>
                </a:solidFill>
                <a:latin typeface="Century Gothic" panose="020B0502020202020204" pitchFamily="34" charset="0"/>
              </a:rPr>
              <a:t>/</a:t>
            </a:r>
            <a:r>
              <a:rPr lang="en-GB" sz="2500" dirty="0">
                <a:solidFill>
                  <a:srgbClr val="0070C0"/>
                </a:solidFill>
                <a:latin typeface="Century Gothic" panose="020B0502020202020204" pitchFamily="34" charset="0"/>
              </a:rPr>
              <a:t>1</a:t>
            </a:r>
            <a:r>
              <a:rPr lang="el-GR" sz="2500" dirty="0">
                <a:solidFill>
                  <a:srgbClr val="0070C0"/>
                </a:solidFill>
                <a:latin typeface="Century Gothic" panose="020B0502020202020204" pitchFamily="34" charset="0"/>
              </a:rPr>
              <a:t>3)</a:t>
            </a:r>
            <a:br>
              <a:rPr lang="en-GB" sz="2500" dirty="0">
                <a:solidFill>
                  <a:srgbClr val="0070C0"/>
                </a:solidFill>
                <a:latin typeface="Century Gothic" panose="020B0502020202020204" pitchFamily="34" charset="0"/>
              </a:rPr>
            </a:br>
            <a:r>
              <a:rPr lang="en-GB" sz="2500" dirty="0">
                <a:solidFill>
                  <a:srgbClr val="0070C0"/>
                </a:solidFill>
                <a:latin typeface="Century Gothic" panose="020B0502020202020204" pitchFamily="34" charset="0"/>
              </a:rPr>
              <a:t>My applications</a:t>
            </a:r>
          </a:p>
        </p:txBody>
      </p:sp>
      <p:pic>
        <p:nvPicPr>
          <p:cNvPr id="5122" name="Picture 2" descr="AF Myapp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3462"/>
            <a:ext cx="9144000" cy="4115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6240" y="3015048"/>
            <a:ext cx="1872208" cy="338554"/>
          </a:xfrm>
          <a:prstGeom prst="rect">
            <a:avLst/>
          </a:prstGeom>
          <a:noFill/>
        </p:spPr>
        <p:txBody>
          <a:bodyPr wrap="square" rtlCol="0">
            <a:spAutoFit/>
          </a:bodyPr>
          <a:lstStyle/>
          <a:p>
            <a:r>
              <a:rPr lang="el-GR" sz="1600" dirty="0">
                <a:solidFill>
                  <a:srgbClr val="FF0000"/>
                </a:solidFill>
              </a:rPr>
              <a:t>Επιλεγμένα Φίλτρα</a:t>
            </a:r>
            <a:endParaRPr lang="en-GB" sz="1600" dirty="0">
              <a:solidFill>
                <a:srgbClr val="FF0000"/>
              </a:solidFill>
            </a:endParaRPr>
          </a:p>
        </p:txBody>
      </p:sp>
      <p:cxnSp>
        <p:nvCxnSpPr>
          <p:cNvPr id="6" name="Straight Arrow Connector 5"/>
          <p:cNvCxnSpPr>
            <a:endCxn id="2" idx="1"/>
          </p:cNvCxnSpPr>
          <p:nvPr/>
        </p:nvCxnSpPr>
        <p:spPr>
          <a:xfrm flipV="1">
            <a:off x="4252528" y="3184325"/>
            <a:ext cx="493712" cy="193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5724128" y="3792691"/>
            <a:ext cx="680123" cy="17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04251" y="3623414"/>
            <a:ext cx="2057400" cy="338554"/>
          </a:xfrm>
          <a:prstGeom prst="rect">
            <a:avLst/>
          </a:prstGeom>
          <a:noFill/>
        </p:spPr>
        <p:txBody>
          <a:bodyPr wrap="square" rtlCol="0">
            <a:spAutoFit/>
          </a:bodyPr>
          <a:lstStyle/>
          <a:p>
            <a:r>
              <a:rPr lang="el-GR" sz="1600" dirty="0">
                <a:solidFill>
                  <a:srgbClr val="FF0000"/>
                </a:solidFill>
              </a:rPr>
              <a:t>Κατάλογος Αιτήσεων</a:t>
            </a:r>
            <a:endParaRPr lang="en-GB" sz="1600" dirty="0">
              <a:solidFill>
                <a:srgbClr val="FF0000"/>
              </a:solidFill>
            </a:endParaRPr>
          </a:p>
        </p:txBody>
      </p:sp>
    </p:spTree>
    <p:extLst>
      <p:ext uri="{BB962C8B-B14F-4D97-AF65-F5344CB8AC3E}">
        <p14:creationId xmlns:p14="http://schemas.microsoft.com/office/powerpoint/2010/main" val="2278084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sz="1800" dirty="0">
              <a:latin typeface="Century Gothic" panose="020B0502020202020204" pitchFamily="34" charset="0"/>
            </a:endParaRPr>
          </a:p>
        </p:txBody>
      </p:sp>
      <p:sp>
        <p:nvSpPr>
          <p:cNvPr id="22" name="Title 6"/>
          <p:cNvSpPr>
            <a:spLocks noGrp="1"/>
          </p:cNvSpPr>
          <p:nvPr>
            <p:ph type="title"/>
          </p:nvPr>
        </p:nvSpPr>
        <p:spPr>
          <a:xfrm>
            <a:off x="446856" y="81590"/>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APPLICATIONS</a:t>
            </a:r>
            <a:r>
              <a:rPr lang="el-GR" sz="2500" dirty="0">
                <a:solidFill>
                  <a:srgbClr val="0070C0"/>
                </a:solidFill>
                <a:latin typeface="Century Gothic" panose="020B0502020202020204" pitchFamily="34" charset="0"/>
              </a:rPr>
              <a:t> (3/</a:t>
            </a:r>
            <a:r>
              <a:rPr lang="en-GB" sz="2500" dirty="0">
                <a:solidFill>
                  <a:srgbClr val="0070C0"/>
                </a:solidFill>
                <a:latin typeface="Century Gothic" panose="020B0502020202020204" pitchFamily="34" charset="0"/>
              </a:rPr>
              <a:t>1</a:t>
            </a:r>
            <a:r>
              <a:rPr lang="el-GR" sz="2500" dirty="0">
                <a:solidFill>
                  <a:srgbClr val="0070C0"/>
                </a:solidFill>
                <a:latin typeface="Century Gothic" panose="020B0502020202020204" pitchFamily="34" charset="0"/>
              </a:rPr>
              <a:t>3)</a:t>
            </a:r>
            <a:br>
              <a:rPr lang="en-GB" sz="2500" dirty="0">
                <a:solidFill>
                  <a:srgbClr val="0070C0"/>
                </a:solidFill>
                <a:latin typeface="Century Gothic" panose="020B0502020202020204" pitchFamily="34" charset="0"/>
              </a:rPr>
            </a:br>
            <a:r>
              <a:rPr lang="en-GB" sz="2500" dirty="0">
                <a:solidFill>
                  <a:srgbClr val="0070C0"/>
                </a:solidFill>
                <a:latin typeface="Century Gothic" panose="020B0502020202020204" pitchFamily="34" charset="0"/>
              </a:rPr>
              <a:t>My applications</a:t>
            </a:r>
            <a:r>
              <a:rPr lang="el-GR" sz="2500" dirty="0">
                <a:solidFill>
                  <a:srgbClr val="0070C0"/>
                </a:solidFill>
                <a:latin typeface="Century Gothic" panose="020B0502020202020204" pitchFamily="34" charset="0"/>
              </a:rPr>
              <a:t> – </a:t>
            </a:r>
            <a:r>
              <a:rPr lang="en-GB" sz="2500" dirty="0">
                <a:solidFill>
                  <a:srgbClr val="0070C0"/>
                </a:solidFill>
                <a:latin typeface="Century Gothic" panose="020B0502020202020204" pitchFamily="34" charset="0"/>
              </a:rPr>
              <a:t>Search and Filter Panel</a:t>
            </a:r>
          </a:p>
        </p:txBody>
      </p:sp>
      <p:pic>
        <p:nvPicPr>
          <p:cNvPr id="6148" name="Picture 4" descr="AF Myapp 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257" y="2478089"/>
            <a:ext cx="6804248" cy="40149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412" y="1052736"/>
            <a:ext cx="8964488" cy="1477328"/>
          </a:xfrm>
          <a:prstGeom prst="rect">
            <a:avLst/>
          </a:prstGeom>
          <a:noFill/>
        </p:spPr>
        <p:txBody>
          <a:bodyPr wrap="square" rtlCol="0">
            <a:spAutoFit/>
          </a:bodyPr>
          <a:lstStyle/>
          <a:p>
            <a:pPr marL="342900" indent="-342900">
              <a:buAutoNum type="arabicPeriod"/>
            </a:pPr>
            <a:r>
              <a:rPr lang="el-GR" dirty="0"/>
              <a:t>Δημιουργία προεπιλεγμένων συνδυασμών φίλτρων</a:t>
            </a:r>
          </a:p>
          <a:p>
            <a:pPr marL="342900" indent="-342900">
              <a:buAutoNum type="arabicPeriod"/>
            </a:pPr>
            <a:r>
              <a:rPr lang="el-GR" dirty="0"/>
              <a:t>Πληκτρολόγηση κειμένου για πιο στοχευμένη αναζήτηση</a:t>
            </a:r>
            <a:r>
              <a:rPr lang="en-GB" dirty="0"/>
              <a:t>, </a:t>
            </a:r>
            <a:r>
              <a:rPr lang="el-GR" dirty="0"/>
              <a:t>π.χ. καταχώρηση </a:t>
            </a:r>
            <a:r>
              <a:rPr lang="en-GB" dirty="0"/>
              <a:t>Form ID </a:t>
            </a:r>
            <a:r>
              <a:rPr lang="el-GR" dirty="0"/>
              <a:t>για αναζήτηση με βάση το</a:t>
            </a:r>
            <a:r>
              <a:rPr lang="en-GB" dirty="0"/>
              <a:t> Form ID</a:t>
            </a:r>
            <a:r>
              <a:rPr lang="el-GR" dirty="0"/>
              <a:t>  </a:t>
            </a:r>
          </a:p>
          <a:p>
            <a:pPr marL="342900" indent="-342900">
              <a:buAutoNum type="arabicPeriod"/>
            </a:pPr>
            <a:r>
              <a:rPr lang="el-GR" dirty="0"/>
              <a:t>Διαθέσιμα φίλτρα </a:t>
            </a:r>
          </a:p>
          <a:p>
            <a:pPr marL="342900" indent="-342900">
              <a:buAutoNum type="arabicPeriod"/>
            </a:pPr>
            <a:endParaRPr lang="en-GB" dirty="0"/>
          </a:p>
        </p:txBody>
      </p:sp>
    </p:spTree>
    <p:extLst>
      <p:ext uri="{BB962C8B-B14F-4D97-AF65-F5344CB8AC3E}">
        <p14:creationId xmlns:p14="http://schemas.microsoft.com/office/powerpoint/2010/main" val="1760167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4446841"/>
            <a:ext cx="9144000" cy="2010285"/>
          </a:xfrm>
          <a:prstGeom prst="rect">
            <a:avLst/>
          </a:prstGeom>
        </p:spPr>
      </p:pic>
      <p:grpSp>
        <p:nvGrpSpPr>
          <p:cNvPr id="9" name="Group 8"/>
          <p:cNvGrpSpPr/>
          <p:nvPr/>
        </p:nvGrpSpPr>
        <p:grpSpPr>
          <a:xfrm>
            <a:off x="6842951" y="4355259"/>
            <a:ext cx="360040" cy="469355"/>
            <a:chOff x="8714671" y="1522944"/>
            <a:chExt cx="360040" cy="469355"/>
          </a:xfrm>
        </p:grpSpPr>
        <p:sp>
          <p:nvSpPr>
            <p:cNvPr id="10" name="Teardrop 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sp>
        <p:nvSpPr>
          <p:cNvPr id="8" name="Content Placeholder 7"/>
          <p:cNvSpPr>
            <a:spLocks noGrp="1"/>
          </p:cNvSpPr>
          <p:nvPr>
            <p:ph idx="1"/>
          </p:nvPr>
        </p:nvSpPr>
        <p:spPr>
          <a:xfrm>
            <a:off x="83119" y="1013363"/>
            <a:ext cx="8931689" cy="5184576"/>
          </a:xfrm>
        </p:spPr>
        <p:txBody>
          <a:bodyPr>
            <a:noAutofit/>
          </a:bodyPr>
          <a:lstStyle/>
          <a:p>
            <a:pPr marL="0" indent="0">
              <a:buNone/>
              <a:tabLst>
                <a:tab pos="357188" algn="l"/>
              </a:tabLst>
            </a:pPr>
            <a:r>
              <a:rPr lang="el-GR" sz="1800" dirty="0"/>
              <a:t>1.   Αριθμός ημερών μέχρι την καταληκτική ημερομηνία</a:t>
            </a:r>
            <a:endParaRPr lang="en-GB" sz="1800" dirty="0"/>
          </a:p>
          <a:p>
            <a:pPr marL="0" indent="0">
              <a:buNone/>
            </a:pPr>
            <a:r>
              <a:rPr lang="el-GR" sz="1800" dirty="0"/>
              <a:t>2.   </a:t>
            </a:r>
            <a:r>
              <a:rPr lang="en-US" sz="1800" dirty="0"/>
              <a:t>Application Status</a:t>
            </a:r>
            <a:endParaRPr lang="en-GB" sz="1800" dirty="0"/>
          </a:p>
          <a:p>
            <a:pPr marL="0" indent="0">
              <a:buNone/>
            </a:pPr>
            <a:r>
              <a:rPr lang="el-GR" sz="1800" dirty="0"/>
              <a:t>3.   </a:t>
            </a:r>
            <a:r>
              <a:rPr lang="en-US" sz="1800" dirty="0"/>
              <a:t>Actions button: </a:t>
            </a:r>
          </a:p>
          <a:p>
            <a:pPr>
              <a:buFont typeface="Wingdings" panose="05000000000000000000" pitchFamily="2" charset="2"/>
              <a:buChar char="§"/>
            </a:pPr>
            <a:r>
              <a:rPr lang="en-US" sz="1600" b="1" dirty="0"/>
              <a:t>Edit</a:t>
            </a:r>
            <a:r>
              <a:rPr lang="el-GR" sz="1600" b="1" dirty="0"/>
              <a:t>/</a:t>
            </a:r>
            <a:r>
              <a:rPr lang="en-GB" sz="1600" b="1" dirty="0"/>
              <a:t>Preview</a:t>
            </a:r>
            <a:r>
              <a:rPr lang="en-US" sz="1600" dirty="0"/>
              <a:t>: </a:t>
            </a:r>
            <a:r>
              <a:rPr lang="el-GR" sz="1600" dirty="0"/>
              <a:t>Επεξεργασία αίτησης που δεν έχει ακόμη υποβληθεί</a:t>
            </a:r>
            <a:r>
              <a:rPr lang="en-GB" sz="1600" dirty="0"/>
              <a:t>/</a:t>
            </a:r>
            <a:r>
              <a:rPr lang="el-GR" sz="1600" dirty="0"/>
              <a:t>Προβολή αίτησης</a:t>
            </a:r>
            <a:r>
              <a:rPr lang="en-US" sz="1600" dirty="0"/>
              <a:t> </a:t>
            </a:r>
            <a:r>
              <a:rPr lang="el-GR" sz="1600" dirty="0"/>
              <a:t>που έχει ήδη υποβληθεί </a:t>
            </a:r>
            <a:endParaRPr lang="en-GB" sz="1600" dirty="0"/>
          </a:p>
          <a:p>
            <a:pPr marL="0" indent="0">
              <a:buNone/>
            </a:pPr>
            <a:r>
              <a:rPr lang="en-GB" sz="1600" i="1" dirty="0"/>
              <a:t>!!! </a:t>
            </a:r>
            <a:r>
              <a:rPr lang="el-GR" sz="1600" i="1" dirty="0"/>
              <a:t>Η επεξεργασία μίας αίτησης μπορεί να γίνει και πατώντας πάνω στο </a:t>
            </a:r>
            <a:r>
              <a:rPr lang="en-GB" sz="1600" i="1" dirty="0"/>
              <a:t>Form ID</a:t>
            </a:r>
            <a:endParaRPr lang="en-US" sz="1600" i="1" dirty="0"/>
          </a:p>
          <a:p>
            <a:pPr>
              <a:buFont typeface="Wingdings" panose="05000000000000000000" pitchFamily="2" charset="2"/>
              <a:buChar char="§"/>
            </a:pPr>
            <a:r>
              <a:rPr lang="en-US" sz="1600" b="1" dirty="0"/>
              <a:t>Delete</a:t>
            </a:r>
            <a:r>
              <a:rPr lang="el-GR" sz="1600" b="1" dirty="0"/>
              <a:t>/</a:t>
            </a:r>
            <a:r>
              <a:rPr lang="en-GB" sz="1600" b="1" dirty="0"/>
              <a:t>Reopen</a:t>
            </a:r>
            <a:r>
              <a:rPr lang="en-US" sz="1600" dirty="0"/>
              <a:t>: </a:t>
            </a:r>
            <a:r>
              <a:rPr lang="el-GR" sz="1600" dirty="0"/>
              <a:t>Διαγραφή μίας αίτησης</a:t>
            </a:r>
            <a:r>
              <a:rPr lang="en-GB" sz="1600" dirty="0"/>
              <a:t> (</a:t>
            </a:r>
            <a:r>
              <a:rPr lang="el-GR" sz="1600" dirty="0"/>
              <a:t>πριν την υποβολή της)/Εκ νέου άνοιγμα αίτησης που έχει υποβληθεί</a:t>
            </a:r>
            <a:endParaRPr lang="en-GB" sz="1600" dirty="0"/>
          </a:p>
          <a:p>
            <a:pPr>
              <a:buFont typeface="Wingdings" panose="05000000000000000000" pitchFamily="2" charset="2"/>
              <a:buChar char="§"/>
            </a:pPr>
            <a:r>
              <a:rPr lang="en-US" sz="1600" b="1" dirty="0"/>
              <a:t>S</a:t>
            </a:r>
            <a:r>
              <a:rPr lang="en-GB" sz="1600" b="1" dirty="0" err="1"/>
              <a:t>ubmission</a:t>
            </a:r>
            <a:r>
              <a:rPr lang="en-GB" sz="1600" b="1" dirty="0"/>
              <a:t> History</a:t>
            </a:r>
            <a:endParaRPr lang="el-GR" sz="1600" b="1" dirty="0"/>
          </a:p>
          <a:p>
            <a:pPr>
              <a:buFont typeface="Wingdings" panose="05000000000000000000" pitchFamily="2" charset="2"/>
              <a:buChar char="§"/>
            </a:pPr>
            <a:r>
              <a:rPr lang="en-US" sz="1600" b="1" dirty="0"/>
              <a:t>Sharing</a:t>
            </a:r>
            <a:r>
              <a:rPr lang="en-US" sz="1600" dirty="0"/>
              <a:t>: </a:t>
            </a:r>
            <a:r>
              <a:rPr lang="el-GR" sz="1600" dirty="0"/>
              <a:t>Αποστολή της αίτησης σε άλλα άτομα και εκχώρηση δικαιωμάτων για Ανάγνωση/Επεξεργασία/Υποβολή (Επιλογή διαθέσιμη ανεξαρτήτως του </a:t>
            </a:r>
            <a:r>
              <a:rPr lang="en-GB" sz="1600" dirty="0"/>
              <a:t>status </a:t>
            </a:r>
            <a:r>
              <a:rPr lang="el-GR" sz="1600" dirty="0"/>
              <a:t>της αίτησης)</a:t>
            </a:r>
          </a:p>
          <a:p>
            <a:pPr marL="0" indent="0">
              <a:buNone/>
            </a:pPr>
            <a:r>
              <a:rPr lang="el-GR" sz="1800" dirty="0"/>
              <a:t>4.  Επέκταση κάρτας Σχεδίου</a:t>
            </a:r>
          </a:p>
          <a:p>
            <a:pPr marL="0" indent="0">
              <a:buNone/>
            </a:pPr>
            <a:endParaRPr lang="el-GR" sz="1800" dirty="0"/>
          </a:p>
        </p:txBody>
      </p:sp>
      <p:grpSp>
        <p:nvGrpSpPr>
          <p:cNvPr id="12" name="Group 11"/>
          <p:cNvGrpSpPr/>
          <p:nvPr/>
        </p:nvGrpSpPr>
        <p:grpSpPr>
          <a:xfrm>
            <a:off x="7823095" y="4305247"/>
            <a:ext cx="360040" cy="469355"/>
            <a:chOff x="8714671" y="1522944"/>
            <a:chExt cx="360040" cy="469355"/>
          </a:xfrm>
        </p:grpSpPr>
        <p:sp>
          <p:nvSpPr>
            <p:cNvPr id="13" name="Teardrop 12"/>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5" name="Group 14"/>
          <p:cNvGrpSpPr/>
          <p:nvPr/>
        </p:nvGrpSpPr>
        <p:grpSpPr>
          <a:xfrm>
            <a:off x="8677804" y="4304961"/>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
        <p:nvSpPr>
          <p:cNvPr id="18" name="Title 6"/>
          <p:cNvSpPr>
            <a:spLocks noGrp="1"/>
          </p:cNvSpPr>
          <p:nvPr>
            <p:ph type="title"/>
          </p:nvPr>
        </p:nvSpPr>
        <p:spPr>
          <a:xfrm>
            <a:off x="384246" y="112622"/>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a:solidFill>
                  <a:srgbClr val="0070C0"/>
                </a:solidFill>
                <a:latin typeface="Century Gothic" panose="020B0502020202020204" pitchFamily="34" charset="0"/>
              </a:rPr>
              <a:t>APPLICATIONS</a:t>
            </a:r>
            <a:r>
              <a:rPr lang="el-GR" sz="2500" dirty="0">
                <a:solidFill>
                  <a:srgbClr val="0070C0"/>
                </a:solidFill>
                <a:latin typeface="Century Gothic" panose="020B0502020202020204" pitchFamily="34" charset="0"/>
              </a:rPr>
              <a:t> (4/</a:t>
            </a:r>
            <a:r>
              <a:rPr lang="en-GB" sz="2500" dirty="0">
                <a:solidFill>
                  <a:srgbClr val="0070C0"/>
                </a:solidFill>
                <a:latin typeface="Century Gothic" panose="020B0502020202020204" pitchFamily="34" charset="0"/>
              </a:rPr>
              <a:t>1</a:t>
            </a:r>
            <a:r>
              <a:rPr lang="el-GR" sz="2500" dirty="0">
                <a:solidFill>
                  <a:srgbClr val="0070C0"/>
                </a:solidFill>
                <a:latin typeface="Century Gothic" panose="020B0502020202020204" pitchFamily="34" charset="0"/>
              </a:rPr>
              <a:t>3</a:t>
            </a:r>
            <a:r>
              <a:rPr lang="en-GB" sz="2500" dirty="0">
                <a:solidFill>
                  <a:srgbClr val="0070C0"/>
                </a:solidFill>
                <a:latin typeface="Century Gothic" panose="020B0502020202020204" pitchFamily="34" charset="0"/>
              </a:rPr>
              <a:t>)</a:t>
            </a:r>
            <a:br>
              <a:rPr lang="en-GB" sz="2500" dirty="0">
                <a:solidFill>
                  <a:srgbClr val="0070C0"/>
                </a:solidFill>
                <a:latin typeface="Century Gothic" panose="020B0502020202020204" pitchFamily="34" charset="0"/>
              </a:rPr>
            </a:br>
            <a:r>
              <a:rPr lang="en-GB" sz="2500" dirty="0">
                <a:solidFill>
                  <a:srgbClr val="0070C0"/>
                </a:solidFill>
                <a:latin typeface="Century Gothic" panose="020B0502020202020204" pitchFamily="34" charset="0"/>
              </a:rPr>
              <a:t>My applications – K</a:t>
            </a:r>
            <a:r>
              <a:rPr lang="el-GR" sz="2500" dirty="0" err="1">
                <a:solidFill>
                  <a:srgbClr val="0070C0"/>
                </a:solidFill>
                <a:latin typeface="Century Gothic" panose="020B0502020202020204" pitchFamily="34" charset="0"/>
              </a:rPr>
              <a:t>άρτα</a:t>
            </a:r>
            <a:r>
              <a:rPr lang="el-GR" sz="2500" dirty="0">
                <a:solidFill>
                  <a:srgbClr val="0070C0"/>
                </a:solidFill>
                <a:latin typeface="Century Gothic" panose="020B0502020202020204" pitchFamily="34" charset="0"/>
              </a:rPr>
              <a:t> Σχεδίου</a:t>
            </a:r>
            <a:endParaRPr lang="en-GB" sz="2500" dirty="0">
              <a:solidFill>
                <a:srgbClr val="0070C0"/>
              </a:solidFill>
              <a:latin typeface="Century Gothic" panose="020B0502020202020204" pitchFamily="34" charset="0"/>
            </a:endParaRPr>
          </a:p>
        </p:txBody>
      </p:sp>
      <p:grpSp>
        <p:nvGrpSpPr>
          <p:cNvPr id="19" name="Group 18"/>
          <p:cNvGrpSpPr/>
          <p:nvPr/>
        </p:nvGrpSpPr>
        <p:grpSpPr>
          <a:xfrm>
            <a:off x="5076056" y="5678285"/>
            <a:ext cx="360040" cy="469355"/>
            <a:chOff x="8714671" y="1522944"/>
            <a:chExt cx="360040" cy="469355"/>
          </a:xfrm>
        </p:grpSpPr>
        <p:sp>
          <p:nvSpPr>
            <p:cNvPr id="20" name="Teardrop 1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TextBox 20"/>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38779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3648" y="4797152"/>
            <a:ext cx="5809363" cy="1916832"/>
          </a:xfrm>
        </p:spPr>
      </p:pic>
      <p:sp>
        <p:nvSpPr>
          <p:cNvPr id="11" name="Content Placeholder 7"/>
          <p:cNvSpPr>
            <a:spLocks noGrp="1"/>
          </p:cNvSpPr>
          <p:nvPr>
            <p:ph idx="1"/>
          </p:nvPr>
        </p:nvSpPr>
        <p:spPr>
          <a:xfrm>
            <a:off x="0" y="888954"/>
            <a:ext cx="8928992" cy="4082955"/>
          </a:xfrm>
        </p:spPr>
        <p:txBody>
          <a:bodyPr>
            <a:noAutofit/>
          </a:bodyPr>
          <a:lstStyle/>
          <a:p>
            <a:pPr marL="0" indent="0" algn="just">
              <a:buNone/>
            </a:pPr>
            <a:endParaRPr lang="el-GR" sz="400" b="1" dirty="0"/>
          </a:p>
          <a:p>
            <a:pPr algn="just">
              <a:buFont typeface="Wingdings" panose="05000000000000000000" pitchFamily="2" charset="2"/>
              <a:buChar char="§"/>
            </a:pPr>
            <a:r>
              <a:rPr lang="en-GB" sz="1600" b="1" dirty="0"/>
              <a:t>Draft</a:t>
            </a:r>
            <a:r>
              <a:rPr lang="en-US" sz="1600" dirty="0"/>
              <a:t>: </a:t>
            </a:r>
            <a:endParaRPr lang="el-GR" sz="1600" dirty="0"/>
          </a:p>
          <a:p>
            <a:pPr marL="715963" indent="-268288" algn="just">
              <a:buFont typeface="Wingdings" panose="05000000000000000000" pitchFamily="2" charset="2"/>
              <a:buChar char="ü"/>
            </a:pPr>
            <a:r>
              <a:rPr lang="en-GB" sz="1600" b="1" dirty="0"/>
              <a:t>Initial Draft: </a:t>
            </a:r>
            <a:r>
              <a:rPr lang="el-GR" sz="1600" dirty="0"/>
              <a:t>Η αίτηση δεν έχει συμπληρωθεί</a:t>
            </a:r>
            <a:r>
              <a:rPr lang="en-GB" sz="1600" dirty="0"/>
              <a:t> (</a:t>
            </a:r>
            <a:r>
              <a:rPr lang="el-GR" sz="1600" dirty="0"/>
              <a:t>πλήρως) ή συμπληρώθηκε, αλλά δεν υποβλήθηκε ακόμα</a:t>
            </a:r>
          </a:p>
          <a:p>
            <a:pPr lvl="1" algn="just">
              <a:buFont typeface="Wingdings" panose="05000000000000000000" pitchFamily="2" charset="2"/>
              <a:buChar char="ü"/>
            </a:pPr>
            <a:r>
              <a:rPr lang="en-GB" sz="1600" b="1" dirty="0"/>
              <a:t>Reopened </a:t>
            </a:r>
            <a:r>
              <a:rPr lang="el-GR" sz="1600" b="1" dirty="0"/>
              <a:t>&amp; </a:t>
            </a:r>
            <a:r>
              <a:rPr lang="en-GB" sz="1600" b="1" dirty="0"/>
              <a:t>draft: </a:t>
            </a:r>
            <a:r>
              <a:rPr lang="el-GR" sz="1600" dirty="0"/>
              <a:t>Ο αιτητής έχει ανοίξει εκ νέου την αίτηση πριν την καταληκτική ημερομηνία</a:t>
            </a:r>
            <a:endParaRPr lang="en-GB" sz="1600" dirty="0"/>
          </a:p>
          <a:p>
            <a:pPr lvl="1" algn="just">
              <a:buFont typeface="Wingdings" panose="05000000000000000000" pitchFamily="2" charset="2"/>
              <a:buChar char="ü"/>
            </a:pPr>
            <a:r>
              <a:rPr lang="en-GB" sz="1600" b="1" dirty="0"/>
              <a:t>Reopened by NA and only Submit Allowed:</a:t>
            </a:r>
            <a:r>
              <a:rPr lang="en-GB" sz="1600" dirty="0"/>
              <a:t> </a:t>
            </a:r>
            <a:r>
              <a:rPr lang="el-GR" sz="1600" dirty="0"/>
              <a:t>Έχει παρέλθει η προθεσμία υποβολής, αλλά η Εθνική Υπηρεσία επιτρέπει την εκ νέου υποβολή, στη βάση οδηγιών που λαμβάνει από την ΕΕ και νοουμένου ότι υπήρξε τεχνικό πρόβλημα από πλευράς ΕΕ, χωρίς αλλαγές στο περιεχόμενο</a:t>
            </a:r>
            <a:endParaRPr lang="en-GB" sz="1600" dirty="0"/>
          </a:p>
          <a:p>
            <a:pPr lvl="1" algn="just">
              <a:buFont typeface="Wingdings" panose="05000000000000000000" pitchFamily="2" charset="2"/>
              <a:buChar char="ü"/>
            </a:pPr>
            <a:r>
              <a:rPr lang="en-GB" sz="1600" b="1" dirty="0"/>
              <a:t>Reopened by NA and Edit/Submit Allowed:</a:t>
            </a:r>
            <a:r>
              <a:rPr lang="en-GB" sz="1600" dirty="0"/>
              <a:t> </a:t>
            </a:r>
            <a:r>
              <a:rPr lang="el-GR" sz="1600" dirty="0"/>
              <a:t>Ισχύει ό,τι και πιο πάνω, αλλά η Εθνική Υπηρεσία επιτρέπει και την εκ νέου επεξεργασία, πριν από την υποβολή της αίτησης</a:t>
            </a:r>
            <a:endParaRPr lang="en-GB" sz="1600" dirty="0"/>
          </a:p>
          <a:p>
            <a:pPr algn="just">
              <a:buFont typeface="Wingdings" panose="05000000000000000000" pitchFamily="2" charset="2"/>
              <a:buChar char="§"/>
            </a:pPr>
            <a:r>
              <a:rPr lang="en-GB" sz="1600" b="1" dirty="0"/>
              <a:t>Submitted</a:t>
            </a:r>
            <a:r>
              <a:rPr lang="en-GB" sz="1600" dirty="0"/>
              <a:t>: </a:t>
            </a:r>
            <a:r>
              <a:rPr lang="el-GR" sz="1600" dirty="0"/>
              <a:t>Η αίτηση έχει υποβληθεί</a:t>
            </a:r>
            <a:endParaRPr lang="en-GB" sz="1600" dirty="0"/>
          </a:p>
          <a:p>
            <a:pPr algn="just">
              <a:buFont typeface="Wingdings" panose="05000000000000000000" pitchFamily="2" charset="2"/>
              <a:buChar char="§"/>
            </a:pPr>
            <a:r>
              <a:rPr lang="en-GB" sz="1600" b="1" dirty="0" err="1"/>
              <a:t>Unsubmitted</a:t>
            </a:r>
            <a:endParaRPr lang="en-GB" sz="1600" dirty="0"/>
          </a:p>
          <a:p>
            <a:pPr lvl="1" algn="just">
              <a:buFont typeface="Wingdings" panose="05000000000000000000" pitchFamily="2" charset="2"/>
              <a:buChar char="ü"/>
            </a:pPr>
            <a:r>
              <a:rPr lang="en-GB" sz="1600" b="1" dirty="0"/>
              <a:t>Deadline Expired: </a:t>
            </a:r>
            <a:r>
              <a:rPr lang="el-GR" sz="1600" dirty="0"/>
              <a:t>Η αίτηση δεν υποβλήθηκε εντός της προθεσμίας</a:t>
            </a:r>
            <a:endParaRPr lang="en-GB" sz="1600" dirty="0"/>
          </a:p>
          <a:p>
            <a:pPr lvl="1" algn="just">
              <a:buFont typeface="Wingdings" panose="05000000000000000000" pitchFamily="2" charset="2"/>
              <a:buChar char="ü"/>
            </a:pPr>
            <a:r>
              <a:rPr lang="en-GB" sz="1600" b="1" dirty="0"/>
              <a:t>Deleted</a:t>
            </a:r>
            <a:r>
              <a:rPr lang="en-GB" sz="1600" dirty="0"/>
              <a:t>: </a:t>
            </a:r>
            <a:r>
              <a:rPr lang="el-GR" sz="1600" dirty="0"/>
              <a:t>Η αίτηση δεν υποβλήθηκε και έχει διαγρα</a:t>
            </a:r>
            <a:r>
              <a:rPr lang="el-GR" sz="1800" dirty="0"/>
              <a:t>φεί. </a:t>
            </a:r>
            <a:endParaRPr lang="en-GB" sz="1600" dirty="0"/>
          </a:p>
        </p:txBody>
      </p:sp>
      <p:sp>
        <p:nvSpPr>
          <p:cNvPr id="5" name="Rectangle 4"/>
          <p:cNvSpPr/>
          <p:nvPr/>
        </p:nvSpPr>
        <p:spPr>
          <a:xfrm>
            <a:off x="899592" y="27180"/>
            <a:ext cx="7632848" cy="861774"/>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(5/</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3)</a:t>
            </a:r>
            <a:br>
              <a:rPr lang="en-GB" sz="2400" b="1" dirty="0">
                <a:solidFill>
                  <a:srgbClr val="0070C0"/>
                </a:solidFill>
                <a:latin typeface="Century Gothic" panose="020B0502020202020204" pitchFamily="34" charset="0"/>
                <a:ea typeface="+mj-ea"/>
                <a:cs typeface="+mj-cs"/>
              </a:rPr>
            </a:br>
            <a:r>
              <a:rPr lang="en-GB" sz="2400" b="1" dirty="0">
                <a:solidFill>
                  <a:srgbClr val="0070C0"/>
                </a:solidFill>
                <a:latin typeface="Century Gothic" panose="020B0502020202020204" pitchFamily="34" charset="0"/>
                <a:ea typeface="+mj-ea"/>
                <a:cs typeface="+mj-cs"/>
              </a:rPr>
              <a:t>My applications</a:t>
            </a:r>
            <a:r>
              <a:rPr lang="el-GR" sz="2400" b="1" dirty="0">
                <a:solidFill>
                  <a:srgbClr val="0070C0"/>
                </a:solidFill>
                <a:latin typeface="Century Gothic" panose="020B0502020202020204" pitchFamily="34" charset="0"/>
                <a:ea typeface="+mj-ea"/>
                <a:cs typeface="+mj-cs"/>
              </a:rPr>
              <a:t> – </a:t>
            </a:r>
            <a:r>
              <a:rPr lang="en-GB" sz="2400" b="1" dirty="0">
                <a:solidFill>
                  <a:srgbClr val="0070C0"/>
                </a:solidFill>
                <a:latin typeface="Century Gothic" panose="020B0502020202020204" pitchFamily="34" charset="0"/>
                <a:ea typeface="+mj-ea"/>
                <a:cs typeface="+mj-cs"/>
              </a:rPr>
              <a:t>Application Statuses</a:t>
            </a:r>
            <a:endParaRPr lang="en-GB" sz="2400" dirty="0"/>
          </a:p>
        </p:txBody>
      </p:sp>
    </p:spTree>
    <p:extLst>
      <p:ext uri="{BB962C8B-B14F-4D97-AF65-F5344CB8AC3E}">
        <p14:creationId xmlns:p14="http://schemas.microsoft.com/office/powerpoint/2010/main" val="13167598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490066"/>
          </a:xfrm>
        </p:spPr>
        <p:txBody>
          <a:bodyPr>
            <a:noAutofit/>
          </a:bodyPr>
          <a:lstStyle/>
          <a:p>
            <a:pPr lvl="0">
              <a:spcBef>
                <a:spcPts val="0"/>
              </a:spcBef>
            </a:pPr>
            <a:r>
              <a:rPr lang="el-GR" sz="2300" dirty="0">
                <a:solidFill>
                  <a:srgbClr val="0070C0"/>
                </a:solidFill>
                <a:latin typeface="Century Gothic" panose="020B0502020202020204" pitchFamily="34" charset="0"/>
                <a:ea typeface="+mn-ea"/>
                <a:cs typeface="+mn-cs"/>
              </a:rPr>
              <a:t>ΚΥΡΙΩΣ ΜΕΝΟΥ – </a:t>
            </a:r>
            <a:r>
              <a:rPr lang="en-GB" sz="2300" dirty="0">
                <a:solidFill>
                  <a:srgbClr val="0070C0"/>
                </a:solidFill>
                <a:latin typeface="Century Gothic" panose="020B0502020202020204" pitchFamily="34" charset="0"/>
                <a:ea typeface="+mn-ea"/>
                <a:cs typeface="+mn-cs"/>
              </a:rPr>
              <a:t>APPLICATIONS</a:t>
            </a:r>
            <a:r>
              <a:rPr lang="el-GR" sz="2300" dirty="0">
                <a:solidFill>
                  <a:srgbClr val="0070C0"/>
                </a:solidFill>
                <a:latin typeface="Century Gothic" panose="020B0502020202020204" pitchFamily="34" charset="0"/>
                <a:ea typeface="+mn-ea"/>
                <a:cs typeface="+mn-cs"/>
              </a:rPr>
              <a:t> (</a:t>
            </a:r>
            <a:r>
              <a:rPr lang="en-GB" sz="2300" dirty="0">
                <a:solidFill>
                  <a:srgbClr val="0070C0"/>
                </a:solidFill>
                <a:latin typeface="Century Gothic" panose="020B0502020202020204" pitchFamily="34" charset="0"/>
                <a:ea typeface="+mn-ea"/>
                <a:cs typeface="+mn-cs"/>
              </a:rPr>
              <a:t>6</a:t>
            </a:r>
            <a:r>
              <a:rPr lang="el-GR" sz="2300" dirty="0">
                <a:solidFill>
                  <a:srgbClr val="0070C0"/>
                </a:solidFill>
                <a:latin typeface="Century Gothic" panose="020B0502020202020204" pitchFamily="34" charset="0"/>
                <a:ea typeface="+mn-ea"/>
                <a:cs typeface="+mn-cs"/>
              </a:rPr>
              <a:t>/</a:t>
            </a:r>
            <a:r>
              <a:rPr lang="en-GB" sz="2300" dirty="0">
                <a:solidFill>
                  <a:srgbClr val="0070C0"/>
                </a:solidFill>
                <a:latin typeface="Century Gothic" panose="020B0502020202020204" pitchFamily="34" charset="0"/>
                <a:ea typeface="+mn-ea"/>
                <a:cs typeface="+mn-cs"/>
              </a:rPr>
              <a:t>1</a:t>
            </a:r>
            <a:r>
              <a:rPr lang="el-GR" sz="2300" dirty="0">
                <a:solidFill>
                  <a:srgbClr val="0070C0"/>
                </a:solidFill>
                <a:latin typeface="Century Gothic" panose="020B0502020202020204" pitchFamily="34" charset="0"/>
                <a:ea typeface="+mn-ea"/>
                <a:cs typeface="+mn-cs"/>
              </a:rPr>
              <a:t>3)</a:t>
            </a:r>
            <a:br>
              <a:rPr lang="en-GB" sz="2300" dirty="0">
                <a:solidFill>
                  <a:srgbClr val="0070C0"/>
                </a:solidFill>
                <a:latin typeface="Century Gothic" panose="020B0502020202020204" pitchFamily="34" charset="0"/>
                <a:ea typeface="+mn-ea"/>
                <a:cs typeface="+mn-cs"/>
              </a:rPr>
            </a:br>
            <a:r>
              <a:rPr lang="en-GB" sz="2300" dirty="0">
                <a:solidFill>
                  <a:srgbClr val="0070C0"/>
                </a:solidFill>
                <a:latin typeface="Century Gothic" panose="020B0502020202020204" pitchFamily="34" charset="0"/>
                <a:ea typeface="+mn-ea"/>
                <a:cs typeface="+mn-cs"/>
              </a:rPr>
              <a:t>My applications</a:t>
            </a:r>
            <a:r>
              <a:rPr lang="el-GR" sz="2300" dirty="0">
                <a:solidFill>
                  <a:srgbClr val="0070C0"/>
                </a:solidFill>
                <a:latin typeface="Century Gothic" panose="020B0502020202020204" pitchFamily="34" charset="0"/>
                <a:ea typeface="+mn-ea"/>
                <a:cs typeface="+mn-cs"/>
              </a:rPr>
              <a:t> – Επεξεργασία Αίτησης</a:t>
            </a:r>
            <a:endParaRPr lang="en-GB" sz="2300" b="0" dirty="0">
              <a:solidFill>
                <a:prstClr val="black"/>
              </a:solidFill>
              <a:ea typeface="+mn-ea"/>
              <a:cs typeface="+mn-cs"/>
            </a:endParaRPr>
          </a:p>
        </p:txBody>
      </p:sp>
      <p:pic>
        <p:nvPicPr>
          <p:cNvPr id="3" name="Picture 2"/>
          <p:cNvPicPr>
            <a:picLocks noChangeAspect="1"/>
          </p:cNvPicPr>
          <p:nvPr/>
        </p:nvPicPr>
        <p:blipFill>
          <a:blip r:embed="rId2"/>
          <a:stretch>
            <a:fillRect/>
          </a:stretch>
        </p:blipFill>
        <p:spPr>
          <a:xfrm>
            <a:off x="-1834" y="2448089"/>
            <a:ext cx="9145834" cy="5112568"/>
          </a:xfrm>
          <a:prstGeom prst="rect">
            <a:avLst/>
          </a:prstGeom>
        </p:spPr>
      </p:pic>
      <p:sp>
        <p:nvSpPr>
          <p:cNvPr id="5" name="TextBox 4"/>
          <p:cNvSpPr txBox="1"/>
          <p:nvPr/>
        </p:nvSpPr>
        <p:spPr>
          <a:xfrm>
            <a:off x="0" y="919315"/>
            <a:ext cx="8892480" cy="1400383"/>
          </a:xfrm>
          <a:prstGeom prst="rect">
            <a:avLst/>
          </a:prstGeom>
          <a:noFill/>
        </p:spPr>
        <p:txBody>
          <a:bodyPr wrap="square" rtlCol="0">
            <a:spAutoFit/>
          </a:bodyPr>
          <a:lstStyle/>
          <a:p>
            <a:pPr marL="342900" indent="-342900">
              <a:buAutoNum type="arabicPeriod"/>
            </a:pPr>
            <a:r>
              <a:rPr lang="el-GR" sz="1600" dirty="0"/>
              <a:t>Μενού περιεχομένων: Περιήγηση στις διάφορες ενότητες της αίτησης</a:t>
            </a:r>
          </a:p>
          <a:p>
            <a:pPr marL="342900" indent="-342900">
              <a:buAutoNum type="arabicPeriod"/>
            </a:pPr>
            <a:r>
              <a:rPr lang="el-GR" sz="1600" dirty="0"/>
              <a:t>Δημιουργία </a:t>
            </a:r>
            <a:r>
              <a:rPr lang="en-GB" sz="1600" dirty="0"/>
              <a:t>pdf </a:t>
            </a:r>
            <a:r>
              <a:rPr lang="el-GR" sz="1600" dirty="0"/>
              <a:t>αρχείου της αίτησης</a:t>
            </a:r>
          </a:p>
          <a:p>
            <a:pPr marL="342900" indent="-342900">
              <a:buAutoNum type="arabicPeriod"/>
            </a:pPr>
            <a:r>
              <a:rPr lang="el-GR" sz="1600" dirty="0"/>
              <a:t>Γκριζαρισμένα πεδία: Δεν επιδέχονται επεξεργασία, καθώς συμπληρώνονται αυτόματα</a:t>
            </a:r>
          </a:p>
          <a:p>
            <a:pPr marL="342900" indent="-342900">
              <a:buAutoNum type="arabicPeriod"/>
            </a:pPr>
            <a:r>
              <a:rPr lang="el-GR" sz="1600" dirty="0"/>
              <a:t>Διαγραφή καταχώρησης</a:t>
            </a:r>
          </a:p>
          <a:p>
            <a:endParaRPr lang="el-GR" sz="500" dirty="0"/>
          </a:p>
          <a:p>
            <a:r>
              <a:rPr lang="el-GR" sz="1600" b="1" i="1" dirty="0"/>
              <a:t>!!! Γίνεται αυτόματη αποθήκευση της αίτησης, ενώ ο αιτητής τη συμπληρώνει</a:t>
            </a:r>
            <a:endParaRPr lang="en-GB" sz="1600" b="1" i="1" dirty="0"/>
          </a:p>
        </p:txBody>
      </p:sp>
      <p:grpSp>
        <p:nvGrpSpPr>
          <p:cNvPr id="7" name="Group 6"/>
          <p:cNvGrpSpPr/>
          <p:nvPr/>
        </p:nvGrpSpPr>
        <p:grpSpPr>
          <a:xfrm>
            <a:off x="1331640" y="4005064"/>
            <a:ext cx="360040" cy="469355"/>
            <a:chOff x="8714671" y="1522944"/>
            <a:chExt cx="360040" cy="469355"/>
          </a:xfrm>
        </p:grpSpPr>
        <p:sp>
          <p:nvSpPr>
            <p:cNvPr id="8" name="Teardrop 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4" name="Group 13"/>
          <p:cNvGrpSpPr/>
          <p:nvPr/>
        </p:nvGrpSpPr>
        <p:grpSpPr>
          <a:xfrm>
            <a:off x="8020442" y="2969410"/>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7" name="Group 16"/>
          <p:cNvGrpSpPr/>
          <p:nvPr/>
        </p:nvGrpSpPr>
        <p:grpSpPr>
          <a:xfrm>
            <a:off x="5076056" y="5032088"/>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0" name="Group 19"/>
          <p:cNvGrpSpPr/>
          <p:nvPr/>
        </p:nvGrpSpPr>
        <p:grpSpPr>
          <a:xfrm>
            <a:off x="8365388" y="5185677"/>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12449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490066"/>
          </a:xfrm>
        </p:spPr>
        <p:txBody>
          <a:bodyPr>
            <a:noAutofit/>
          </a:bodyPr>
          <a:lstStyle/>
          <a:p>
            <a:pPr lvl="0">
              <a:spcBef>
                <a:spcPts val="0"/>
              </a:spcBef>
            </a:pPr>
            <a:r>
              <a:rPr lang="el-GR" sz="2300" dirty="0">
                <a:solidFill>
                  <a:srgbClr val="0070C0"/>
                </a:solidFill>
                <a:latin typeface="Century Gothic" panose="020B0502020202020204" pitchFamily="34" charset="0"/>
                <a:ea typeface="+mn-ea"/>
                <a:cs typeface="+mn-cs"/>
              </a:rPr>
              <a:t>ΚΥΡΙΩΣ ΜΕΝΟΥ – </a:t>
            </a:r>
            <a:r>
              <a:rPr lang="en-GB" sz="2300" dirty="0">
                <a:solidFill>
                  <a:srgbClr val="0070C0"/>
                </a:solidFill>
                <a:latin typeface="Century Gothic" panose="020B0502020202020204" pitchFamily="34" charset="0"/>
                <a:ea typeface="+mn-ea"/>
                <a:cs typeface="+mn-cs"/>
              </a:rPr>
              <a:t>APPLICATIONS</a:t>
            </a:r>
            <a:r>
              <a:rPr lang="el-GR" sz="2300" dirty="0">
                <a:solidFill>
                  <a:srgbClr val="0070C0"/>
                </a:solidFill>
                <a:latin typeface="Century Gothic" panose="020B0502020202020204" pitchFamily="34" charset="0"/>
                <a:ea typeface="+mn-ea"/>
                <a:cs typeface="+mn-cs"/>
              </a:rPr>
              <a:t> (7/</a:t>
            </a:r>
            <a:r>
              <a:rPr lang="en-GB" sz="2300" dirty="0">
                <a:solidFill>
                  <a:srgbClr val="0070C0"/>
                </a:solidFill>
                <a:latin typeface="Century Gothic" panose="020B0502020202020204" pitchFamily="34" charset="0"/>
                <a:ea typeface="+mn-ea"/>
                <a:cs typeface="+mn-cs"/>
              </a:rPr>
              <a:t>1</a:t>
            </a:r>
            <a:r>
              <a:rPr lang="el-GR" sz="2300" dirty="0">
                <a:solidFill>
                  <a:srgbClr val="0070C0"/>
                </a:solidFill>
                <a:latin typeface="Century Gothic" panose="020B0502020202020204" pitchFamily="34" charset="0"/>
                <a:ea typeface="+mn-ea"/>
                <a:cs typeface="+mn-cs"/>
              </a:rPr>
              <a:t>3)</a:t>
            </a:r>
            <a:br>
              <a:rPr lang="en-GB" sz="2300" dirty="0">
                <a:solidFill>
                  <a:srgbClr val="0070C0"/>
                </a:solidFill>
                <a:latin typeface="Century Gothic" panose="020B0502020202020204" pitchFamily="34" charset="0"/>
                <a:ea typeface="+mn-ea"/>
                <a:cs typeface="+mn-cs"/>
              </a:rPr>
            </a:br>
            <a:r>
              <a:rPr lang="en-GB" sz="2300" dirty="0">
                <a:solidFill>
                  <a:srgbClr val="0070C0"/>
                </a:solidFill>
                <a:latin typeface="Century Gothic" panose="020B0502020202020204" pitchFamily="34" charset="0"/>
                <a:ea typeface="+mn-ea"/>
                <a:cs typeface="+mn-cs"/>
              </a:rPr>
              <a:t>My applications</a:t>
            </a:r>
            <a:r>
              <a:rPr lang="el-GR" sz="2300" dirty="0">
                <a:solidFill>
                  <a:srgbClr val="0070C0"/>
                </a:solidFill>
                <a:latin typeface="Century Gothic" panose="020B0502020202020204" pitchFamily="34" charset="0"/>
                <a:ea typeface="+mn-ea"/>
                <a:cs typeface="+mn-cs"/>
              </a:rPr>
              <a:t> – Επεξεργασία Αίτησης</a:t>
            </a:r>
            <a:endParaRPr lang="en-GB" sz="2300" b="0" dirty="0">
              <a:solidFill>
                <a:prstClr val="black"/>
              </a:solidFill>
              <a:ea typeface="+mn-ea"/>
              <a:cs typeface="+mn-cs"/>
            </a:endParaRPr>
          </a:p>
        </p:txBody>
      </p:sp>
      <p:pic>
        <p:nvPicPr>
          <p:cNvPr id="4" name="Picture 3"/>
          <p:cNvPicPr>
            <a:picLocks noChangeAspect="1"/>
          </p:cNvPicPr>
          <p:nvPr/>
        </p:nvPicPr>
        <p:blipFill>
          <a:blip r:embed="rId2"/>
          <a:stretch>
            <a:fillRect/>
          </a:stretch>
        </p:blipFill>
        <p:spPr>
          <a:xfrm>
            <a:off x="89045" y="1364050"/>
            <a:ext cx="4987011" cy="2878781"/>
          </a:xfrm>
          <a:prstGeom prst="rect">
            <a:avLst/>
          </a:prstGeom>
        </p:spPr>
      </p:pic>
      <p:sp>
        <p:nvSpPr>
          <p:cNvPr id="6" name="TextBox 5"/>
          <p:cNvSpPr txBox="1"/>
          <p:nvPr/>
        </p:nvSpPr>
        <p:spPr>
          <a:xfrm>
            <a:off x="21906" y="996543"/>
            <a:ext cx="5832648" cy="369332"/>
          </a:xfrm>
          <a:prstGeom prst="rect">
            <a:avLst/>
          </a:prstGeom>
          <a:noFill/>
        </p:spPr>
        <p:txBody>
          <a:bodyPr wrap="square" rtlCol="0">
            <a:spAutoFit/>
          </a:bodyPr>
          <a:lstStyle/>
          <a:p>
            <a:pPr marL="285750" indent="-285750">
              <a:buFont typeface="Wingdings" panose="05000000000000000000" pitchFamily="2" charset="2"/>
              <a:buChar char="q"/>
            </a:pPr>
            <a:r>
              <a:rPr lang="el-GR" b="1" dirty="0"/>
              <a:t>Προειδοποιητικά και Πληροφοριακά Μηνύματα</a:t>
            </a:r>
            <a:endParaRPr lang="en-GB" b="1" dirty="0"/>
          </a:p>
        </p:txBody>
      </p:sp>
      <p:pic>
        <p:nvPicPr>
          <p:cNvPr id="10" name="Picture 9"/>
          <p:cNvPicPr>
            <a:picLocks noChangeAspect="1"/>
          </p:cNvPicPr>
          <p:nvPr/>
        </p:nvPicPr>
        <p:blipFill>
          <a:blip r:embed="rId3"/>
          <a:stretch>
            <a:fillRect/>
          </a:stretch>
        </p:blipFill>
        <p:spPr>
          <a:xfrm>
            <a:off x="110952" y="5135379"/>
            <a:ext cx="5054150" cy="1024834"/>
          </a:xfrm>
          <a:prstGeom prst="rect">
            <a:avLst/>
          </a:prstGeom>
        </p:spPr>
      </p:pic>
      <p:sp>
        <p:nvSpPr>
          <p:cNvPr id="11" name="TextBox 10"/>
          <p:cNvSpPr txBox="1"/>
          <p:nvPr/>
        </p:nvSpPr>
        <p:spPr>
          <a:xfrm>
            <a:off x="107504" y="4518638"/>
            <a:ext cx="7560840" cy="369332"/>
          </a:xfrm>
          <a:prstGeom prst="rect">
            <a:avLst/>
          </a:prstGeom>
          <a:noFill/>
        </p:spPr>
        <p:txBody>
          <a:bodyPr wrap="square" rtlCol="0">
            <a:spAutoFit/>
          </a:bodyPr>
          <a:lstStyle/>
          <a:p>
            <a:pPr marL="285750" indent="-285750">
              <a:buFont typeface="Wingdings" panose="05000000000000000000" pitchFamily="2" charset="2"/>
              <a:buChar char="q"/>
            </a:pPr>
            <a:r>
              <a:rPr lang="el-GR" b="1" dirty="0"/>
              <a:t>Όριο χαρακτήρων σε κάποια πεδία που απαιτούν εισαγωγή κειμένου</a:t>
            </a:r>
            <a:endParaRPr lang="en-GB" b="1" dirty="0"/>
          </a:p>
        </p:txBody>
      </p:sp>
    </p:spTree>
    <p:extLst>
      <p:ext uri="{BB962C8B-B14F-4D97-AF65-F5344CB8AC3E}">
        <p14:creationId xmlns:p14="http://schemas.microsoft.com/office/powerpoint/2010/main" val="3739556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56809"/>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(8/</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3)</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applications</a:t>
            </a:r>
            <a:r>
              <a:rPr lang="el-GR" sz="2400" dirty="0">
                <a:solidFill>
                  <a:srgbClr val="0070C0"/>
                </a:solidFill>
                <a:latin typeface="Century Gothic" panose="020B0502020202020204" pitchFamily="34" charset="0"/>
                <a:ea typeface="+mn-ea"/>
                <a:cs typeface="+mn-cs"/>
              </a:rPr>
              <a:t> – Υποβολή Αίτησης</a:t>
            </a:r>
            <a:endParaRPr lang="en-GB" sz="2400" b="0" dirty="0">
              <a:solidFill>
                <a:prstClr val="black"/>
              </a:solidFill>
              <a:ea typeface="+mn-ea"/>
              <a:cs typeface="+mn-cs"/>
            </a:endParaRPr>
          </a:p>
        </p:txBody>
      </p:sp>
      <p:sp>
        <p:nvSpPr>
          <p:cNvPr id="12" name="Content Placeholder 7"/>
          <p:cNvSpPr>
            <a:spLocks noGrp="1"/>
          </p:cNvSpPr>
          <p:nvPr>
            <p:ph idx="1"/>
          </p:nvPr>
        </p:nvSpPr>
        <p:spPr>
          <a:xfrm>
            <a:off x="22017" y="900211"/>
            <a:ext cx="8438415" cy="1013346"/>
          </a:xfrm>
        </p:spPr>
        <p:txBody>
          <a:bodyPr>
            <a:noAutofit/>
          </a:bodyPr>
          <a:lstStyle/>
          <a:p>
            <a:pPr>
              <a:buFont typeface="+mj-lt"/>
              <a:buAutoNum type="arabicPeriod"/>
            </a:pPr>
            <a:r>
              <a:rPr lang="el-GR" sz="1700" dirty="0"/>
              <a:t>Οι ενότητες περιεχομένου είναι πλήρως συμπληρωμένες όταν το       μετατρέπεται σε </a:t>
            </a:r>
          </a:p>
          <a:p>
            <a:pPr>
              <a:buFont typeface="+mj-lt"/>
              <a:buAutoNum type="arabicPeriod"/>
            </a:pPr>
            <a:r>
              <a:rPr lang="el-GR" sz="1700" dirty="0"/>
              <a:t>Λίστα ελέγχου:</a:t>
            </a:r>
          </a:p>
          <a:p>
            <a:pPr>
              <a:buFont typeface="+mj-lt"/>
              <a:buAutoNum type="arabicPeriod"/>
            </a:pPr>
            <a:r>
              <a:rPr lang="el-GR" sz="1700" dirty="0"/>
              <a:t>Επιλογή </a:t>
            </a:r>
            <a:r>
              <a:rPr lang="en-GB" sz="1700" dirty="0"/>
              <a:t>“</a:t>
            </a:r>
            <a:r>
              <a:rPr lang="en-US" sz="1700" dirty="0"/>
              <a:t>Submit”: </a:t>
            </a:r>
            <a:r>
              <a:rPr lang="el-GR" sz="1700" dirty="0"/>
              <a:t>Ενεργοποιείται μόνο όταν όλες οι ενότητες είναι συμπληρωμένες</a:t>
            </a:r>
          </a:p>
          <a:p>
            <a:pPr>
              <a:buFont typeface="+mj-lt"/>
              <a:buAutoNum type="arabicPeriod"/>
            </a:pPr>
            <a:r>
              <a:rPr lang="el-GR" sz="1700" dirty="0"/>
              <a:t>Μήνυμα επιβεβαίωσης επιτυχούς υποβολής</a:t>
            </a:r>
          </a:p>
          <a:p>
            <a:pPr>
              <a:buFont typeface="+mj-lt"/>
              <a:buAutoNum type="arabicPeriod"/>
            </a:pPr>
            <a:endParaRPr lang="el-GR" sz="1800" dirty="0"/>
          </a:p>
        </p:txBody>
      </p:sp>
      <p:pic>
        <p:nvPicPr>
          <p:cNvPr id="4" name="Picture 3"/>
          <p:cNvPicPr>
            <a:picLocks noChangeAspect="1"/>
          </p:cNvPicPr>
          <p:nvPr/>
        </p:nvPicPr>
        <p:blipFill>
          <a:blip r:embed="rId2"/>
          <a:stretch>
            <a:fillRect/>
          </a:stretch>
        </p:blipFill>
        <p:spPr>
          <a:xfrm>
            <a:off x="6171879" y="953789"/>
            <a:ext cx="323850" cy="266907"/>
          </a:xfrm>
          <a:prstGeom prst="rect">
            <a:avLst/>
          </a:prstGeom>
        </p:spPr>
      </p:pic>
      <p:pic>
        <p:nvPicPr>
          <p:cNvPr id="7170" name="Picture 2" descr="AF Submission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52" y="2286379"/>
            <a:ext cx="8872411" cy="3158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8075608" y="943482"/>
            <a:ext cx="372451" cy="266907"/>
          </a:xfrm>
          <a:prstGeom prst="rect">
            <a:avLst/>
          </a:prstGeom>
        </p:spPr>
      </p:pic>
      <p:pic>
        <p:nvPicPr>
          <p:cNvPr id="3" name="Picture 2"/>
          <p:cNvPicPr>
            <a:picLocks noChangeAspect="1"/>
          </p:cNvPicPr>
          <p:nvPr/>
        </p:nvPicPr>
        <p:blipFill>
          <a:blip r:embed="rId5"/>
          <a:stretch>
            <a:fillRect/>
          </a:stretch>
        </p:blipFill>
        <p:spPr>
          <a:xfrm>
            <a:off x="1745543" y="1248789"/>
            <a:ext cx="400050" cy="316189"/>
          </a:xfrm>
          <a:prstGeom prst="rect">
            <a:avLst/>
          </a:prstGeom>
        </p:spPr>
      </p:pic>
      <p:cxnSp>
        <p:nvCxnSpPr>
          <p:cNvPr id="9" name="Straight Arrow Connector 8"/>
          <p:cNvCxnSpPr/>
          <p:nvPr/>
        </p:nvCxnSpPr>
        <p:spPr>
          <a:xfrm>
            <a:off x="2145593" y="1406883"/>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stretch>
            <a:fillRect/>
          </a:stretch>
        </p:blipFill>
        <p:spPr>
          <a:xfrm>
            <a:off x="2633151" y="1195617"/>
            <a:ext cx="360395" cy="422532"/>
          </a:xfrm>
          <a:prstGeom prst="rect">
            <a:avLst/>
          </a:prstGeom>
        </p:spPr>
      </p:pic>
      <p:pic>
        <p:nvPicPr>
          <p:cNvPr id="11" name="Picture 10"/>
          <p:cNvPicPr>
            <a:picLocks noChangeAspect="1"/>
          </p:cNvPicPr>
          <p:nvPr/>
        </p:nvPicPr>
        <p:blipFill>
          <a:blip r:embed="rId7"/>
          <a:stretch>
            <a:fillRect/>
          </a:stretch>
        </p:blipFill>
        <p:spPr>
          <a:xfrm>
            <a:off x="5068754" y="5445224"/>
            <a:ext cx="4097263" cy="1227998"/>
          </a:xfrm>
          <a:prstGeom prst="rect">
            <a:avLst/>
          </a:prstGeom>
        </p:spPr>
      </p:pic>
      <p:grpSp>
        <p:nvGrpSpPr>
          <p:cNvPr id="14" name="Group 13"/>
          <p:cNvGrpSpPr/>
          <p:nvPr/>
        </p:nvGrpSpPr>
        <p:grpSpPr>
          <a:xfrm>
            <a:off x="1043608" y="3123883"/>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7" name="Group 16"/>
          <p:cNvGrpSpPr/>
          <p:nvPr/>
        </p:nvGrpSpPr>
        <p:grpSpPr>
          <a:xfrm>
            <a:off x="2761077" y="3123883"/>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0" name="Group 19"/>
          <p:cNvGrpSpPr/>
          <p:nvPr/>
        </p:nvGrpSpPr>
        <p:grpSpPr>
          <a:xfrm>
            <a:off x="7889278" y="1787320"/>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3" name="Group 22"/>
          <p:cNvGrpSpPr/>
          <p:nvPr/>
        </p:nvGrpSpPr>
        <p:grpSpPr>
          <a:xfrm>
            <a:off x="8460432" y="5506012"/>
            <a:ext cx="360040" cy="469355"/>
            <a:chOff x="8714671" y="1522944"/>
            <a:chExt cx="360040" cy="469355"/>
          </a:xfrm>
        </p:grpSpPr>
        <p:sp>
          <p:nvSpPr>
            <p:cNvPr id="24" name="Teardrop 23"/>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5" name="TextBox 24"/>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4849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16632"/>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(9/</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3)</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applications</a:t>
            </a:r>
            <a:r>
              <a:rPr lang="el-GR" sz="2400" dirty="0">
                <a:solidFill>
                  <a:srgbClr val="0070C0"/>
                </a:solidFill>
                <a:latin typeface="Century Gothic" panose="020B0502020202020204" pitchFamily="34" charset="0"/>
                <a:ea typeface="+mn-ea"/>
                <a:cs typeface="+mn-cs"/>
              </a:rPr>
              <a:t> – Διαγραφή Αίτησης</a:t>
            </a:r>
            <a:endParaRPr lang="en-GB" sz="2400" b="0" dirty="0">
              <a:solidFill>
                <a:prstClr val="black"/>
              </a:solidFill>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7" y="3004927"/>
            <a:ext cx="9144000" cy="3872482"/>
          </a:xfrm>
          <a:prstGeom prst="rect">
            <a:avLst/>
          </a:prstGeom>
        </p:spPr>
      </p:pic>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43608" y="4941168"/>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7"/>
          <p:cNvSpPr>
            <a:spLocks noGrp="1"/>
          </p:cNvSpPr>
          <p:nvPr>
            <p:ph idx="1"/>
          </p:nvPr>
        </p:nvSpPr>
        <p:spPr>
          <a:xfrm>
            <a:off x="3172199" y="1415813"/>
            <a:ext cx="6120680" cy="1895772"/>
          </a:xfrm>
        </p:spPr>
        <p:txBody>
          <a:bodyPr>
            <a:noAutofit/>
          </a:bodyPr>
          <a:lstStyle/>
          <a:p>
            <a:pPr>
              <a:buFont typeface="+mj-lt"/>
              <a:buAutoNum type="arabicPeriod"/>
            </a:pPr>
            <a:r>
              <a:rPr lang="el-GR" sz="1800" dirty="0"/>
              <a:t>Επιλογή </a:t>
            </a:r>
            <a:r>
              <a:rPr lang="en-GB" sz="1800" dirty="0"/>
              <a:t>“</a:t>
            </a:r>
            <a:r>
              <a:rPr lang="en-US" sz="1800" dirty="0"/>
              <a:t>Delete”  </a:t>
            </a:r>
            <a:r>
              <a:rPr lang="el-GR" sz="1800" dirty="0"/>
              <a:t>από το </a:t>
            </a:r>
            <a:r>
              <a:rPr lang="en-GB" sz="1800" dirty="0"/>
              <a:t>“Actions” button</a:t>
            </a:r>
            <a:endParaRPr lang="el-GR" sz="1800" dirty="0"/>
          </a:p>
          <a:p>
            <a:pPr>
              <a:buFont typeface="+mj-lt"/>
              <a:buAutoNum type="arabicPeriod"/>
            </a:pPr>
            <a:r>
              <a:rPr lang="el-GR" sz="1800" dirty="0"/>
              <a:t>Προειδοποιητικό μήνυμα</a:t>
            </a:r>
            <a:r>
              <a:rPr lang="en-US" sz="1800" dirty="0"/>
              <a:t>: </a:t>
            </a:r>
            <a:r>
              <a:rPr lang="el-GR" sz="1800" dirty="0"/>
              <a:t>Επιβεβαίωση διαγραφής</a:t>
            </a:r>
          </a:p>
          <a:p>
            <a:pPr>
              <a:buFont typeface="+mj-lt"/>
              <a:buAutoNum type="arabicPeriod"/>
            </a:pPr>
            <a:r>
              <a:rPr lang="el-GR" sz="1800" dirty="0"/>
              <a:t>Μήνυμα επιβεβαίωσης</a:t>
            </a:r>
            <a:endParaRPr lang="en-US" sz="1800" dirty="0"/>
          </a:p>
          <a:p>
            <a:pPr>
              <a:buFont typeface="+mj-lt"/>
              <a:buAutoNum type="arabicPeriod"/>
            </a:pPr>
            <a:r>
              <a:rPr lang="el-GR" sz="1800" dirty="0"/>
              <a:t>Αλλαγή </a:t>
            </a:r>
            <a:r>
              <a:rPr lang="en-US" sz="1800" dirty="0"/>
              <a:t>status </a:t>
            </a:r>
            <a:r>
              <a:rPr lang="el-GR" sz="1800" dirty="0"/>
              <a:t>σε </a:t>
            </a:r>
            <a:r>
              <a:rPr lang="en-US" sz="1800" dirty="0"/>
              <a:t>deleted</a:t>
            </a:r>
          </a:p>
        </p:txBody>
      </p:sp>
      <p:grpSp>
        <p:nvGrpSpPr>
          <p:cNvPr id="11" name="Group 10"/>
          <p:cNvGrpSpPr/>
          <p:nvPr/>
        </p:nvGrpSpPr>
        <p:grpSpPr>
          <a:xfrm>
            <a:off x="107504" y="1117528"/>
            <a:ext cx="2676721" cy="1988992"/>
            <a:chOff x="179512" y="736154"/>
            <a:chExt cx="2676721" cy="198899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9" name="Rectangle 8"/>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496193" y="1487242"/>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grpSp>
        <p:nvGrpSpPr>
          <p:cNvPr id="14" name="Group 13"/>
          <p:cNvGrpSpPr/>
          <p:nvPr/>
        </p:nvGrpSpPr>
        <p:grpSpPr>
          <a:xfrm>
            <a:off x="6372200" y="5218319"/>
            <a:ext cx="360040" cy="469355"/>
            <a:chOff x="6156176" y="5229200"/>
            <a:chExt cx="360040" cy="469355"/>
          </a:xfrm>
        </p:grpSpPr>
        <p:sp>
          <p:nvSpPr>
            <p:cNvPr id="19" name="Teardrop 18"/>
            <p:cNvSpPr/>
            <p:nvPr/>
          </p:nvSpPr>
          <p:spPr>
            <a:xfrm rot="17517794" flipH="1">
              <a:off x="6101518" y="5283858"/>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6171270" y="5279211"/>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4" name="Group 23"/>
          <p:cNvGrpSpPr/>
          <p:nvPr/>
        </p:nvGrpSpPr>
        <p:grpSpPr>
          <a:xfrm>
            <a:off x="8265452" y="5983259"/>
            <a:ext cx="360040" cy="469355"/>
            <a:chOff x="8714671" y="1522944"/>
            <a:chExt cx="360040" cy="469355"/>
          </a:xfrm>
        </p:grpSpPr>
        <p:sp>
          <p:nvSpPr>
            <p:cNvPr id="25" name="Teardrop 2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grpSp>
        <p:nvGrpSpPr>
          <p:cNvPr id="27" name="Group 26"/>
          <p:cNvGrpSpPr/>
          <p:nvPr/>
        </p:nvGrpSpPr>
        <p:grpSpPr>
          <a:xfrm>
            <a:off x="8507000" y="4949554"/>
            <a:ext cx="469355" cy="369332"/>
            <a:chOff x="8660013" y="1572956"/>
            <a:chExt cx="469355" cy="369332"/>
          </a:xfrm>
        </p:grpSpPr>
        <p:sp>
          <p:nvSpPr>
            <p:cNvPr id="28" name="Teardrop 27"/>
            <p:cNvSpPr/>
            <p:nvPr/>
          </p:nvSpPr>
          <p:spPr>
            <a:xfrm rot="20788776"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29765" y="1572956"/>
              <a:ext cx="321910" cy="369332"/>
            </a:xfrm>
            <a:prstGeom prst="rect">
              <a:avLst/>
            </a:prstGeom>
            <a:noFill/>
          </p:spPr>
          <p:txBody>
            <a:bodyPr wrap="square" rtlCol="0">
              <a:spAutoFit/>
            </a:bodyPr>
            <a:lstStyle/>
            <a:p>
              <a:r>
                <a:rPr lang="en-US" b="1" dirty="0">
                  <a:solidFill>
                    <a:srgbClr val="FFC000"/>
                  </a:solidFill>
                </a:rPr>
                <a:t>4</a:t>
              </a:r>
            </a:p>
          </p:txBody>
        </p:sp>
      </p:grpSp>
    </p:spTree>
    <p:extLst>
      <p:ext uri="{BB962C8B-B14F-4D97-AF65-F5344CB8AC3E}">
        <p14:creationId xmlns:p14="http://schemas.microsoft.com/office/powerpoint/2010/main" val="277010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971600" y="128850"/>
            <a:ext cx="75608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Δομή του Προγράμματος</a:t>
            </a:r>
            <a:endParaRPr lang="en-US" sz="3200" b="1" dirty="0">
              <a:solidFill>
                <a:srgbClr val="0070C0"/>
              </a:solidFill>
              <a:latin typeface="Century Gothic" panose="020B0502020202020204" pitchFamily="34" charset="0"/>
              <a:ea typeface="+mj-ea"/>
              <a:cs typeface="+mj-cs"/>
            </a:endParaRPr>
          </a:p>
        </p:txBody>
      </p:sp>
      <p:sp>
        <p:nvSpPr>
          <p:cNvPr id="2" name="Oval 1"/>
          <p:cNvSpPr/>
          <p:nvPr/>
        </p:nvSpPr>
        <p:spPr>
          <a:xfrm>
            <a:off x="251519" y="1028700"/>
            <a:ext cx="2316113" cy="1123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a:t>Βασική Δράση 1 – Μαθησιακή Κινητικότητα Ατόμων</a:t>
            </a:r>
            <a:endParaRPr lang="en-GB" sz="1500" dirty="0"/>
          </a:p>
        </p:txBody>
      </p:sp>
      <p:sp>
        <p:nvSpPr>
          <p:cNvPr id="4" name="TextBox 3"/>
          <p:cNvSpPr txBox="1"/>
          <p:nvPr/>
        </p:nvSpPr>
        <p:spPr>
          <a:xfrm>
            <a:off x="2820219" y="1076536"/>
            <a:ext cx="6120680" cy="1169551"/>
          </a:xfrm>
          <a:prstGeom prst="rect">
            <a:avLst/>
          </a:prstGeom>
          <a:noFill/>
        </p:spPr>
        <p:txBody>
          <a:bodyPr wrap="square" rtlCol="0">
            <a:spAutoFit/>
          </a:bodyPr>
          <a:lstStyle/>
          <a:p>
            <a:pPr marL="285750" indent="-285750">
              <a:buFont typeface="Wingdings" panose="05000000000000000000" pitchFamily="2" charset="2"/>
              <a:buChar char="§"/>
            </a:pPr>
            <a:r>
              <a:rPr lang="el-GR" sz="1400" u="sng" dirty="0"/>
              <a:t>Κινητικότητα ατόμων</a:t>
            </a:r>
            <a:r>
              <a:rPr lang="el-GR" sz="1400" dirty="0"/>
              <a:t> στους τομείς της Εκπαίδευσης, της Κατάρτισης και της Νεολαίας -  </a:t>
            </a:r>
            <a:r>
              <a:rPr lang="el-GR" sz="1400" u="sng" dirty="0"/>
              <a:t>Διαπιστεύσεις </a:t>
            </a:r>
            <a:r>
              <a:rPr lang="en-GB" sz="1400" u="sng" dirty="0"/>
              <a:t>Erasmus </a:t>
            </a:r>
            <a:r>
              <a:rPr lang="el-GR" sz="1400" dirty="0"/>
              <a:t>στους τομείς Επαγγελματικής Εκπαίδευσης και Κατάρτισης, Σχολικής Εκπαίδευσης, Εκπαίδευσης Ενηλίκων και Νεολαίας</a:t>
            </a:r>
          </a:p>
          <a:p>
            <a:pPr marL="285750" indent="-285750">
              <a:buFont typeface="Wingdings" panose="05000000000000000000" pitchFamily="2" charset="2"/>
              <a:buChar char="§"/>
            </a:pPr>
            <a:r>
              <a:rPr lang="el-GR" sz="1400" u="sng" dirty="0"/>
              <a:t>Δραστηριότητες Συμμετοχής Νέων</a:t>
            </a:r>
            <a:endParaRPr lang="en-GB" sz="1400" u="sng" dirty="0"/>
          </a:p>
        </p:txBody>
      </p:sp>
      <p:sp>
        <p:nvSpPr>
          <p:cNvPr id="6" name="Oval 5"/>
          <p:cNvSpPr/>
          <p:nvPr/>
        </p:nvSpPr>
        <p:spPr>
          <a:xfrm>
            <a:off x="179511" y="2420888"/>
            <a:ext cx="2460129" cy="1171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a:t>Βασική Δράση 2 – Συνεργασία μεταξύ Οργανισμών και Ιδρυμάτων</a:t>
            </a:r>
            <a:endParaRPr lang="en-GB" sz="1500" dirty="0"/>
          </a:p>
        </p:txBody>
      </p:sp>
      <p:sp>
        <p:nvSpPr>
          <p:cNvPr id="7" name="TextBox 6"/>
          <p:cNvSpPr txBox="1"/>
          <p:nvPr/>
        </p:nvSpPr>
        <p:spPr>
          <a:xfrm>
            <a:off x="2812604" y="2529609"/>
            <a:ext cx="6120680" cy="954107"/>
          </a:xfrm>
          <a:prstGeom prst="rect">
            <a:avLst/>
          </a:prstGeom>
          <a:noFill/>
        </p:spPr>
        <p:txBody>
          <a:bodyPr wrap="square" rtlCol="0">
            <a:spAutoFit/>
          </a:bodyPr>
          <a:lstStyle/>
          <a:p>
            <a:pPr marL="285750" indent="-285750">
              <a:buFont typeface="Wingdings" panose="05000000000000000000" pitchFamily="2" charset="2"/>
              <a:buChar char="§"/>
            </a:pPr>
            <a:r>
              <a:rPr lang="el-GR" sz="1400" dirty="0">
                <a:solidFill>
                  <a:srgbClr val="FF0000"/>
                </a:solidFill>
              </a:rPr>
              <a:t>Συμπράξεις για </a:t>
            </a:r>
            <a:r>
              <a:rPr lang="el-GR" sz="1400" u="sng" dirty="0">
                <a:solidFill>
                  <a:srgbClr val="FF0000"/>
                </a:solidFill>
              </a:rPr>
              <a:t>Συνεργασία</a:t>
            </a:r>
            <a:endParaRPr lang="el-GR" sz="1400" dirty="0">
              <a:solidFill>
                <a:srgbClr val="FF0000"/>
              </a:solidFill>
            </a:endParaRPr>
          </a:p>
          <a:p>
            <a:pPr marL="285750" indent="-285750">
              <a:buFont typeface="Wingdings" panose="05000000000000000000" pitchFamily="2" charset="2"/>
              <a:buChar char="§"/>
            </a:pPr>
            <a:r>
              <a:rPr lang="el-GR" sz="1400" dirty="0"/>
              <a:t>Συμπράξεις για </a:t>
            </a:r>
            <a:r>
              <a:rPr lang="el-GR" sz="1400" u="sng" dirty="0"/>
              <a:t>Αριστεία</a:t>
            </a:r>
          </a:p>
          <a:p>
            <a:pPr marL="285750" indent="-285750">
              <a:buFont typeface="Wingdings" panose="05000000000000000000" pitchFamily="2" charset="2"/>
              <a:buChar char="§"/>
            </a:pPr>
            <a:r>
              <a:rPr lang="el-GR" sz="1400" dirty="0"/>
              <a:t>Συμπράξεις για τη </a:t>
            </a:r>
            <a:r>
              <a:rPr lang="el-GR" sz="1400" u="sng" dirty="0"/>
              <a:t>στήριξη της Καινοτομίας</a:t>
            </a:r>
          </a:p>
          <a:p>
            <a:pPr marL="285750" indent="-285750">
              <a:buFont typeface="Wingdings" panose="05000000000000000000" pitchFamily="2" charset="2"/>
              <a:buChar char="§"/>
            </a:pPr>
            <a:r>
              <a:rPr lang="el-GR" sz="1400" u="sng" dirty="0"/>
              <a:t>Αθλητικές Διοργανώσεις </a:t>
            </a:r>
            <a:r>
              <a:rPr lang="el-GR" sz="1400" dirty="0"/>
              <a:t>Μη Κερδοσκοπικού Χαρακτήρα</a:t>
            </a:r>
            <a:endParaRPr lang="en-GB" sz="1400" dirty="0"/>
          </a:p>
        </p:txBody>
      </p:sp>
      <p:sp>
        <p:nvSpPr>
          <p:cNvPr id="8" name="Oval 7"/>
          <p:cNvSpPr/>
          <p:nvPr/>
        </p:nvSpPr>
        <p:spPr>
          <a:xfrm>
            <a:off x="179511" y="3811994"/>
            <a:ext cx="2460602" cy="1273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a:t>Βασική Δράση 3 – Στήριξη της Χάραξης Πολιτικής και της Συνεργασίας</a:t>
            </a:r>
            <a:endParaRPr lang="en-GB" sz="1500" dirty="0"/>
          </a:p>
        </p:txBody>
      </p:sp>
      <p:sp>
        <p:nvSpPr>
          <p:cNvPr id="9" name="TextBox 8"/>
          <p:cNvSpPr txBox="1"/>
          <p:nvPr/>
        </p:nvSpPr>
        <p:spPr>
          <a:xfrm>
            <a:off x="2812604" y="4230553"/>
            <a:ext cx="6120680" cy="307777"/>
          </a:xfrm>
          <a:prstGeom prst="rect">
            <a:avLst/>
          </a:prstGeom>
          <a:noFill/>
        </p:spPr>
        <p:txBody>
          <a:bodyPr wrap="square" rtlCol="0">
            <a:spAutoFit/>
          </a:bodyPr>
          <a:lstStyle/>
          <a:p>
            <a:pPr marL="285750" indent="-285750">
              <a:buFont typeface="Wingdings" panose="05000000000000000000" pitchFamily="2" charset="2"/>
              <a:buChar char="§"/>
            </a:pPr>
            <a:r>
              <a:rPr lang="el-GR" sz="1400" u="sng" dirty="0"/>
              <a:t>Ευρωπαϊκή Νεολαία Μαζί</a:t>
            </a:r>
            <a:endParaRPr lang="en-GB" sz="1400" u="sng" dirty="0"/>
          </a:p>
        </p:txBody>
      </p:sp>
      <p:sp>
        <p:nvSpPr>
          <p:cNvPr id="10" name="Oval 9"/>
          <p:cNvSpPr/>
          <p:nvPr/>
        </p:nvSpPr>
        <p:spPr>
          <a:xfrm>
            <a:off x="179511" y="5230894"/>
            <a:ext cx="2462462" cy="772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Jean Monnet</a:t>
            </a:r>
          </a:p>
        </p:txBody>
      </p:sp>
      <p:sp>
        <p:nvSpPr>
          <p:cNvPr id="11" name="Rectangle 10"/>
          <p:cNvSpPr/>
          <p:nvPr/>
        </p:nvSpPr>
        <p:spPr>
          <a:xfrm>
            <a:off x="2786311" y="4984880"/>
            <a:ext cx="4885159" cy="954107"/>
          </a:xfrm>
          <a:prstGeom prst="rect">
            <a:avLst/>
          </a:prstGeom>
        </p:spPr>
        <p:txBody>
          <a:bodyPr wrap="square">
            <a:spAutoFit/>
          </a:bodyPr>
          <a:lstStyle/>
          <a:p>
            <a:endParaRPr lang="en-GB" sz="1400" u="sng" dirty="0"/>
          </a:p>
          <a:p>
            <a:pPr marL="285750" indent="-285750">
              <a:buFont typeface="Wingdings" panose="05000000000000000000" pitchFamily="2" charset="2"/>
              <a:buChar char="§"/>
            </a:pPr>
            <a:r>
              <a:rPr lang="el-GR" sz="1400" dirty="0" err="1"/>
              <a:t>Jean</a:t>
            </a:r>
            <a:r>
              <a:rPr lang="el-GR" sz="1400" dirty="0"/>
              <a:t> </a:t>
            </a:r>
            <a:r>
              <a:rPr lang="el-GR" sz="1400" dirty="0" err="1"/>
              <a:t>Monnet</a:t>
            </a:r>
            <a:r>
              <a:rPr lang="el-GR" sz="1400" dirty="0"/>
              <a:t> στον τομέα της </a:t>
            </a:r>
            <a:r>
              <a:rPr lang="el-GR" sz="1400" u="sng" dirty="0"/>
              <a:t>ανώτατης/τριτοβάθμιας εκπαίδευσης </a:t>
            </a:r>
            <a:endParaRPr lang="en-GB" sz="1400" u="sng" dirty="0"/>
          </a:p>
          <a:p>
            <a:pPr marL="285750" indent="-285750">
              <a:buFont typeface="Wingdings" panose="05000000000000000000" pitchFamily="2" charset="2"/>
              <a:buChar char="§"/>
            </a:pPr>
            <a:r>
              <a:rPr lang="el-GR" sz="1400" dirty="0" err="1"/>
              <a:t>Jean</a:t>
            </a:r>
            <a:r>
              <a:rPr lang="el-GR" sz="1400" dirty="0"/>
              <a:t> </a:t>
            </a:r>
            <a:r>
              <a:rPr lang="el-GR" sz="1400" dirty="0" err="1"/>
              <a:t>Monnet</a:t>
            </a:r>
            <a:r>
              <a:rPr lang="el-GR" sz="1400" dirty="0"/>
              <a:t> σε </a:t>
            </a:r>
            <a:r>
              <a:rPr lang="el-GR" sz="1400" u="sng" dirty="0"/>
              <a:t>άλλους τομείς εκπαίδευσης και κατάρτισης</a:t>
            </a:r>
            <a:endParaRPr lang="en-GB" sz="1400" u="sng" dirty="0"/>
          </a:p>
        </p:txBody>
      </p:sp>
    </p:spTree>
    <p:extLst>
      <p:ext uri="{BB962C8B-B14F-4D97-AF65-F5344CB8AC3E}">
        <p14:creationId xmlns:p14="http://schemas.microsoft.com/office/powerpoint/2010/main" val="2421518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229521"/>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(10/</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3)</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applications</a:t>
            </a:r>
            <a:r>
              <a:rPr lang="el-GR" sz="2400" dirty="0">
                <a:solidFill>
                  <a:srgbClr val="0070C0"/>
                </a:solidFill>
                <a:latin typeface="Century Gothic" panose="020B0502020202020204" pitchFamily="34" charset="0"/>
                <a:ea typeface="+mn-ea"/>
                <a:cs typeface="+mn-cs"/>
              </a:rPr>
              <a:t> – </a:t>
            </a:r>
            <a:r>
              <a:rPr lang="en-GB" sz="2400" dirty="0">
                <a:solidFill>
                  <a:srgbClr val="0070C0"/>
                </a:solidFill>
                <a:latin typeface="Century Gothic" panose="020B0502020202020204" pitchFamily="34" charset="0"/>
                <a:ea typeface="+mn-ea"/>
                <a:cs typeface="+mn-cs"/>
              </a:rPr>
              <a:t>Sharing application</a:t>
            </a:r>
            <a:endParaRPr lang="en-GB" sz="2400" b="0" dirty="0">
              <a:solidFill>
                <a:prstClr val="black"/>
              </a:solidFill>
              <a:ea typeface="+mn-ea"/>
              <a:cs typeface="+mn-cs"/>
            </a:endParaRPr>
          </a:p>
        </p:txBody>
      </p:sp>
      <p:pic>
        <p:nvPicPr>
          <p:cNvPr id="3" name="Picture 2"/>
          <p:cNvPicPr>
            <a:picLocks noChangeAspect="1"/>
          </p:cNvPicPr>
          <p:nvPr/>
        </p:nvPicPr>
        <p:blipFill>
          <a:blip r:embed="rId2"/>
          <a:stretch>
            <a:fillRect/>
          </a:stretch>
        </p:blipFill>
        <p:spPr>
          <a:xfrm>
            <a:off x="22017" y="1340768"/>
            <a:ext cx="9144000" cy="5131116"/>
          </a:xfrm>
          <a:prstGeom prst="rect">
            <a:avLst/>
          </a:prstGeom>
        </p:spPr>
      </p:pic>
      <p:sp>
        <p:nvSpPr>
          <p:cNvPr id="4" name="TextBox 3"/>
          <p:cNvSpPr txBox="1"/>
          <p:nvPr/>
        </p:nvSpPr>
        <p:spPr>
          <a:xfrm>
            <a:off x="827584" y="5661248"/>
            <a:ext cx="1872208" cy="323165"/>
          </a:xfrm>
          <a:prstGeom prst="rect">
            <a:avLst/>
          </a:prstGeom>
          <a:noFill/>
        </p:spPr>
        <p:txBody>
          <a:bodyPr wrap="square" rtlCol="0">
            <a:spAutoFit/>
          </a:bodyPr>
          <a:lstStyle/>
          <a:p>
            <a:r>
              <a:rPr lang="en-GB" sz="1500" dirty="0">
                <a:solidFill>
                  <a:srgbClr val="FF0000"/>
                </a:solidFill>
              </a:rPr>
              <a:t>Sharing Button</a:t>
            </a:r>
          </a:p>
        </p:txBody>
      </p:sp>
      <p:cxnSp>
        <p:nvCxnSpPr>
          <p:cNvPr id="6" name="Straight Arrow Connector 5"/>
          <p:cNvCxnSpPr/>
          <p:nvPr/>
        </p:nvCxnSpPr>
        <p:spPr>
          <a:xfrm>
            <a:off x="971600" y="5380270"/>
            <a:ext cx="292010" cy="280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6096" y="4479372"/>
            <a:ext cx="0" cy="368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88432" y="4908227"/>
            <a:ext cx="3280617" cy="1015663"/>
          </a:xfrm>
          <a:prstGeom prst="rect">
            <a:avLst/>
          </a:prstGeom>
          <a:noFill/>
        </p:spPr>
        <p:txBody>
          <a:bodyPr wrap="square" rtlCol="0">
            <a:spAutoFit/>
          </a:bodyPr>
          <a:lstStyle/>
          <a:p>
            <a:r>
              <a:rPr lang="el-GR" sz="1500" dirty="0">
                <a:solidFill>
                  <a:srgbClr val="FF0000"/>
                </a:solidFill>
              </a:rPr>
              <a:t>Με άτομα εκτός της λίστας επαφών: Καταχώρηση ηλεκτρονικής διεύθυνσης, Καθορισμός επιπέδου πρόσβασης, Προαιρετική εισαγωγή σχολίου</a:t>
            </a:r>
            <a:endParaRPr lang="en-GB" sz="1500" dirty="0">
              <a:solidFill>
                <a:srgbClr val="FF0000"/>
              </a:solidFill>
            </a:endParaRPr>
          </a:p>
        </p:txBody>
      </p:sp>
      <p:cxnSp>
        <p:nvCxnSpPr>
          <p:cNvPr id="28" name="Straight Arrow Connector 27"/>
          <p:cNvCxnSpPr/>
          <p:nvPr/>
        </p:nvCxnSpPr>
        <p:spPr>
          <a:xfrm>
            <a:off x="8316416" y="4511420"/>
            <a:ext cx="0" cy="33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49436" y="4916138"/>
            <a:ext cx="2546040" cy="1015663"/>
          </a:xfrm>
          <a:prstGeom prst="rect">
            <a:avLst/>
          </a:prstGeom>
          <a:noFill/>
        </p:spPr>
        <p:txBody>
          <a:bodyPr wrap="square" rtlCol="0">
            <a:spAutoFit/>
          </a:bodyPr>
          <a:lstStyle/>
          <a:p>
            <a:r>
              <a:rPr lang="el-GR" sz="1500" dirty="0">
                <a:solidFill>
                  <a:srgbClr val="FF0000"/>
                </a:solidFill>
              </a:rPr>
              <a:t>Με άτομα από τη λίστα επαφών: Η ηλεκτρονική διεύθυνση συμπληρώνεται αυτόματα</a:t>
            </a:r>
            <a:endParaRPr lang="en-GB" sz="1500" dirty="0">
              <a:solidFill>
                <a:srgbClr val="FF0000"/>
              </a:solidFill>
            </a:endParaRPr>
          </a:p>
        </p:txBody>
      </p:sp>
      <p:cxnSp>
        <p:nvCxnSpPr>
          <p:cNvPr id="36" name="Straight Arrow Connector 35"/>
          <p:cNvCxnSpPr/>
          <p:nvPr/>
        </p:nvCxnSpPr>
        <p:spPr>
          <a:xfrm flipV="1">
            <a:off x="7524328" y="3550950"/>
            <a:ext cx="0" cy="638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83768" y="2996952"/>
            <a:ext cx="6682249" cy="553998"/>
          </a:xfrm>
          <a:prstGeom prst="rect">
            <a:avLst/>
          </a:prstGeom>
          <a:noFill/>
        </p:spPr>
        <p:txBody>
          <a:bodyPr wrap="square" rtlCol="0">
            <a:spAutoFit/>
          </a:bodyPr>
          <a:lstStyle/>
          <a:p>
            <a:pPr algn="ctr"/>
            <a:r>
              <a:rPr lang="el-GR" sz="1500" dirty="0">
                <a:solidFill>
                  <a:srgbClr val="FF0000"/>
                </a:solidFill>
              </a:rPr>
              <a:t>Με ένα από τα άτομα επαφής των εταίρων οργανισμών της συγκεκριμένης πρότασης: Η ηλεκτρονική διεύθυνση συμπληρώνεται αυτόματα</a:t>
            </a:r>
            <a:endParaRPr lang="en-GB" sz="1500" dirty="0">
              <a:solidFill>
                <a:srgbClr val="FF0000"/>
              </a:solidFill>
            </a:endParaRPr>
          </a:p>
        </p:txBody>
      </p:sp>
    </p:spTree>
    <p:extLst>
      <p:ext uri="{BB962C8B-B14F-4D97-AF65-F5344CB8AC3E}">
        <p14:creationId xmlns:p14="http://schemas.microsoft.com/office/powerpoint/2010/main" val="3096999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5" y="192784"/>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1/</a:t>
            </a:r>
            <a:r>
              <a:rPr lang="en-GB" sz="2400" dirty="0">
                <a:solidFill>
                  <a:srgbClr val="0070C0"/>
                </a:solidFill>
                <a:latin typeface="Century Gothic" panose="020B0502020202020204" pitchFamily="34" charset="0"/>
                <a:ea typeface="+mn-ea"/>
                <a:cs typeface="+mn-cs"/>
              </a:rPr>
              <a:t>1</a:t>
            </a:r>
            <a:r>
              <a:rPr lang="el-GR" sz="2400" dirty="0">
                <a:solidFill>
                  <a:srgbClr val="0070C0"/>
                </a:solidFill>
                <a:latin typeface="Century Gothic" panose="020B0502020202020204" pitchFamily="34" charset="0"/>
                <a:ea typeface="+mn-ea"/>
                <a:cs typeface="+mn-cs"/>
              </a:rPr>
              <a:t>3)</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Contacts</a:t>
            </a:r>
            <a:endParaRPr lang="en-GB" sz="2400" b="0" dirty="0">
              <a:solidFill>
                <a:prstClr val="black"/>
              </a:solidFill>
              <a:ea typeface="+mn-ea"/>
              <a:cs typeface="+mn-cs"/>
            </a:endParaRPr>
          </a:p>
        </p:txBody>
      </p:sp>
      <p:pic>
        <p:nvPicPr>
          <p:cNvPr id="5" name="Picture 4"/>
          <p:cNvPicPr>
            <a:picLocks noChangeAspect="1"/>
          </p:cNvPicPr>
          <p:nvPr/>
        </p:nvPicPr>
        <p:blipFill>
          <a:blip r:embed="rId2"/>
          <a:stretch>
            <a:fillRect/>
          </a:stretch>
        </p:blipFill>
        <p:spPr>
          <a:xfrm>
            <a:off x="-16725" y="3356992"/>
            <a:ext cx="6442765" cy="3515874"/>
          </a:xfrm>
          <a:prstGeom prst="rect">
            <a:avLst/>
          </a:prstGeom>
        </p:spPr>
      </p:pic>
      <p:sp>
        <p:nvSpPr>
          <p:cNvPr id="7" name="TextBox 6"/>
          <p:cNvSpPr txBox="1"/>
          <p:nvPr/>
        </p:nvSpPr>
        <p:spPr>
          <a:xfrm>
            <a:off x="0" y="1022193"/>
            <a:ext cx="9289033" cy="2339102"/>
          </a:xfrm>
          <a:prstGeom prst="rect">
            <a:avLst/>
          </a:prstGeom>
          <a:noFill/>
        </p:spPr>
        <p:txBody>
          <a:bodyPr wrap="square" rtlCol="0">
            <a:spAutoFit/>
          </a:bodyPr>
          <a:lstStyle/>
          <a:p>
            <a:pPr marL="285750" indent="-285750">
              <a:buFont typeface="Wingdings" panose="05000000000000000000" pitchFamily="2" charset="2"/>
              <a:buChar char="q"/>
            </a:pPr>
            <a:r>
              <a:rPr lang="el-GR" b="1" dirty="0"/>
              <a:t>Η λίστα επαφών παρουσιάζει</a:t>
            </a:r>
            <a:r>
              <a:rPr lang="el-GR" dirty="0"/>
              <a:t>:</a:t>
            </a:r>
          </a:p>
          <a:p>
            <a:pPr marL="285750" indent="-285750">
              <a:buFont typeface="Wingdings" panose="05000000000000000000" pitchFamily="2" charset="2"/>
              <a:buChar char="§"/>
            </a:pPr>
            <a:r>
              <a:rPr lang="el-GR" sz="1600" dirty="0"/>
              <a:t>Πρόσωπα επαφής εταίρων οργανισμών (</a:t>
            </a:r>
            <a:r>
              <a:rPr lang="en-GB" sz="1600" dirty="0"/>
              <a:t>associated persons)</a:t>
            </a:r>
            <a:r>
              <a:rPr lang="el-GR" sz="1600" dirty="0"/>
              <a:t>, </a:t>
            </a:r>
            <a:r>
              <a:rPr lang="el-GR" sz="1600" u="sng" dirty="0"/>
              <a:t>όπως καταχωρήθηκαν σε αιτήσεις που δημιουργήθηκαν από τον χρήστη</a:t>
            </a:r>
            <a:r>
              <a:rPr lang="el-GR" sz="1600" dirty="0"/>
              <a:t> (νοουμένου ότι κατά τη συμπλήρωση της αίτησης, δόθηκε εντολή από τον </a:t>
            </a:r>
            <a:r>
              <a:rPr lang="el-GR" sz="1600" dirty="0" err="1"/>
              <a:t>αιτητή</a:t>
            </a:r>
            <a:r>
              <a:rPr lang="el-GR" sz="1600" dirty="0"/>
              <a:t> για συμπερίληψη των στοιχείων του </a:t>
            </a:r>
            <a:r>
              <a:rPr lang="en-GB" sz="1600" dirty="0"/>
              <a:t>associated person </a:t>
            </a:r>
            <a:r>
              <a:rPr lang="el-GR" sz="1600" dirty="0"/>
              <a:t>στη λίστα επαφών)</a:t>
            </a:r>
          </a:p>
          <a:p>
            <a:pPr marL="285750" indent="-285750">
              <a:buFont typeface="Wingdings" panose="05000000000000000000" pitchFamily="2" charset="2"/>
              <a:buChar char="§"/>
            </a:pPr>
            <a:r>
              <a:rPr lang="el-GR" sz="1600" dirty="0"/>
              <a:t>Όλες τις επαφές </a:t>
            </a:r>
            <a:r>
              <a:rPr lang="el-GR" sz="1600" u="sng" dirty="0"/>
              <a:t>που δημιουργήθηκαν απευθείας μέσω της καρτέλας </a:t>
            </a:r>
            <a:r>
              <a:rPr lang="en-GB" sz="1600" u="sng" dirty="0"/>
              <a:t>“My Contacts” </a:t>
            </a:r>
            <a:endParaRPr lang="el-GR" sz="1600" u="sng" dirty="0">
              <a:sym typeface="Wingdings" panose="05000000000000000000" pitchFamily="2" charset="2"/>
            </a:endParaRPr>
          </a:p>
          <a:p>
            <a:endParaRPr lang="el-GR" sz="1600" dirty="0">
              <a:sym typeface="Wingdings" panose="05000000000000000000" pitchFamily="2" charset="2"/>
            </a:endParaRPr>
          </a:p>
          <a:p>
            <a:r>
              <a:rPr lang="el-GR" sz="1600" b="1" i="1" dirty="0"/>
              <a:t>!!! Κατά τη συμπλήρωση μίας αίτησης, τα στοιχεία επαφής των </a:t>
            </a:r>
            <a:r>
              <a:rPr lang="en-GB" sz="1600" b="1" i="1" dirty="0"/>
              <a:t>associated persons </a:t>
            </a:r>
            <a:r>
              <a:rPr lang="el-GR" sz="1600" b="1" i="1" dirty="0"/>
              <a:t>ενός οργανισμού </a:t>
            </a:r>
          </a:p>
          <a:p>
            <a:r>
              <a:rPr lang="el-GR" sz="1600" b="1" i="1" dirty="0"/>
              <a:t>μπορούν είτε να καταχωρούνται απευθείας στην αίτηση (εάν τα άτομα αυτά δεν συμπεριλαμβάνονται </a:t>
            </a:r>
          </a:p>
          <a:p>
            <a:r>
              <a:rPr lang="el-GR" sz="1600" b="1" i="1" dirty="0"/>
              <a:t>στη λίστα επαφών) είτε να αντλούνται από τη λίστα επαφών του χρήστη.</a:t>
            </a:r>
          </a:p>
        </p:txBody>
      </p:sp>
      <p:cxnSp>
        <p:nvCxnSpPr>
          <p:cNvPr id="9" name="Straight Arrow Connector 8"/>
          <p:cNvCxnSpPr/>
          <p:nvPr/>
        </p:nvCxnSpPr>
        <p:spPr>
          <a:xfrm>
            <a:off x="6012160" y="5036106"/>
            <a:ext cx="0" cy="337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79079" y="5406681"/>
            <a:ext cx="1740827" cy="292388"/>
          </a:xfrm>
          <a:prstGeom prst="rect">
            <a:avLst/>
          </a:prstGeom>
          <a:noFill/>
        </p:spPr>
        <p:txBody>
          <a:bodyPr wrap="square" rtlCol="0">
            <a:spAutoFit/>
          </a:bodyPr>
          <a:lstStyle/>
          <a:p>
            <a:r>
              <a:rPr lang="el-GR" sz="1300" dirty="0">
                <a:solidFill>
                  <a:srgbClr val="FF0000"/>
                </a:solidFill>
              </a:rPr>
              <a:t>Επεξεργασία επαφής</a:t>
            </a:r>
            <a:endParaRPr lang="en-GB" sz="1300" dirty="0">
              <a:solidFill>
                <a:srgbClr val="FF0000"/>
              </a:solidFill>
            </a:endParaRPr>
          </a:p>
        </p:txBody>
      </p:sp>
      <p:sp>
        <p:nvSpPr>
          <p:cNvPr id="25" name="TextBox 24"/>
          <p:cNvSpPr txBox="1"/>
          <p:nvPr/>
        </p:nvSpPr>
        <p:spPr>
          <a:xfrm>
            <a:off x="5076056" y="5422070"/>
            <a:ext cx="2412268" cy="292388"/>
          </a:xfrm>
          <a:prstGeom prst="rect">
            <a:avLst/>
          </a:prstGeom>
          <a:noFill/>
        </p:spPr>
        <p:txBody>
          <a:bodyPr wrap="square" rtlCol="0">
            <a:spAutoFit/>
          </a:bodyPr>
          <a:lstStyle/>
          <a:p>
            <a:r>
              <a:rPr lang="el-GR" sz="1300" dirty="0">
                <a:solidFill>
                  <a:srgbClr val="FF0000"/>
                </a:solidFill>
              </a:rPr>
              <a:t>Προσθήκη σχολίου</a:t>
            </a:r>
            <a:endParaRPr lang="en-GB" sz="1300" dirty="0">
              <a:solidFill>
                <a:srgbClr val="FF0000"/>
              </a:solidFill>
            </a:endParaRPr>
          </a:p>
        </p:txBody>
      </p:sp>
      <p:cxnSp>
        <p:nvCxnSpPr>
          <p:cNvPr id="27" name="Straight Arrow Connector 26"/>
          <p:cNvCxnSpPr/>
          <p:nvPr/>
        </p:nvCxnSpPr>
        <p:spPr>
          <a:xfrm flipV="1">
            <a:off x="6084168" y="4576578"/>
            <a:ext cx="0" cy="200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19906" y="4268801"/>
            <a:ext cx="2412268" cy="292388"/>
          </a:xfrm>
          <a:prstGeom prst="rect">
            <a:avLst/>
          </a:prstGeom>
          <a:noFill/>
        </p:spPr>
        <p:txBody>
          <a:bodyPr wrap="square" rtlCol="0">
            <a:spAutoFit/>
          </a:bodyPr>
          <a:lstStyle/>
          <a:p>
            <a:r>
              <a:rPr lang="el-GR" sz="1300" dirty="0">
                <a:solidFill>
                  <a:srgbClr val="FF0000"/>
                </a:solidFill>
              </a:rPr>
              <a:t>Διαγραφή Επαφής</a:t>
            </a:r>
            <a:endParaRPr lang="en-GB" sz="1300" dirty="0">
              <a:solidFill>
                <a:srgbClr val="FF0000"/>
              </a:solidFill>
            </a:endParaRPr>
          </a:p>
        </p:txBody>
      </p:sp>
      <p:cxnSp>
        <p:nvCxnSpPr>
          <p:cNvPr id="15" name="Straight Arrow Connector 14"/>
          <p:cNvCxnSpPr/>
          <p:nvPr/>
        </p:nvCxnSpPr>
        <p:spPr>
          <a:xfrm flipH="1">
            <a:off x="4932040" y="5036106"/>
            <a:ext cx="864096" cy="385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484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a:spLocks noGrp="1"/>
          </p:cNvSpPr>
          <p:nvPr>
            <p:ph idx="1"/>
          </p:nvPr>
        </p:nvSpPr>
        <p:spPr>
          <a:xfrm>
            <a:off x="1315" y="980728"/>
            <a:ext cx="9142685" cy="5328591"/>
          </a:xfrm>
        </p:spPr>
        <p:txBody>
          <a:bodyPr>
            <a:noAutofit/>
          </a:bodyPr>
          <a:lstStyle/>
          <a:p>
            <a:pPr>
              <a:buFont typeface="Wingdings" panose="05000000000000000000" pitchFamily="2" charset="2"/>
              <a:buChar char="q"/>
            </a:pPr>
            <a:r>
              <a:rPr lang="el-GR" sz="1900" b="1" dirty="0"/>
              <a:t>Η καθυστερημένη υποβολή αιτήσεων (μετά την πάροδο της καταληκτικής ημερομηνίας)</a:t>
            </a:r>
            <a:r>
              <a:rPr lang="el-GR" sz="1900" dirty="0"/>
              <a:t> </a:t>
            </a:r>
            <a:r>
              <a:rPr lang="el-GR" sz="1900" b="1" dirty="0"/>
              <a:t>επιτρέπεται όταν ικανοποιούνται και οι τέσσερεις πιο κάτω συνθήκες:</a:t>
            </a:r>
          </a:p>
          <a:p>
            <a:pPr marL="0" indent="0">
              <a:buNone/>
            </a:pPr>
            <a:endParaRPr lang="el-GR" sz="800" b="1" dirty="0"/>
          </a:p>
          <a:p>
            <a:pPr>
              <a:buFont typeface="Wingdings" panose="05000000000000000000" pitchFamily="2" charset="2"/>
              <a:buChar char="§"/>
            </a:pPr>
            <a:r>
              <a:rPr lang="el-GR" sz="1750" dirty="0"/>
              <a:t>Η αδυναμία εμπρόθεσμης υποβολής οφείλεται σε τεχνικά προβλήματα της Ευρωπαϊκής πλατφόρμας και όχι σε τεχνικά προβλήματα του </a:t>
            </a:r>
            <a:r>
              <a:rPr lang="el-GR" sz="1750" dirty="0" err="1"/>
              <a:t>αιτητή</a:t>
            </a:r>
            <a:endParaRPr lang="el-GR" sz="1750" dirty="0"/>
          </a:p>
          <a:p>
            <a:pPr>
              <a:buFont typeface="Wingdings" panose="05000000000000000000" pitchFamily="2" charset="2"/>
              <a:buChar char="§"/>
            </a:pPr>
            <a:r>
              <a:rPr lang="el-GR" sz="1750" dirty="0"/>
              <a:t>Η ημερομηνία και ώρα της τελευταίας απόπειρας υποβολής (</a:t>
            </a:r>
            <a:r>
              <a:rPr lang="en-GB" sz="1750" dirty="0"/>
              <a:t>“Submission History”) </a:t>
            </a:r>
            <a:r>
              <a:rPr lang="el-GR" sz="1750" dirty="0"/>
              <a:t>προηγούνται της επίσημης καταληκτικής ημερομηνίας για υποβολή αιτήσεων</a:t>
            </a:r>
            <a:r>
              <a:rPr lang="en-GB" sz="1750" dirty="0"/>
              <a:t> </a:t>
            </a:r>
          </a:p>
          <a:p>
            <a:pPr>
              <a:buFont typeface="Wingdings" panose="05000000000000000000" pitchFamily="2" charset="2"/>
              <a:buChar char="§"/>
            </a:pPr>
            <a:r>
              <a:rPr lang="el-GR" sz="1750" dirty="0"/>
              <a:t>Ο αιτητής έχει ενημερώσει σχετικά την Εθνική Υπηρεσία, εντός δύο ωρών από την επίσημη καταληκτική ημερομηνία (ώρα Βρυξελλών) </a:t>
            </a:r>
            <a:r>
              <a:rPr lang="el-GR" sz="1750" dirty="0">
                <a:sym typeface="Wingdings" panose="05000000000000000000" pitchFamily="2" charset="2"/>
              </a:rPr>
              <a:t> εντός μίας ώρας (ώρα Κύπρου)</a:t>
            </a:r>
            <a:endParaRPr lang="el-GR" sz="1750" dirty="0"/>
          </a:p>
          <a:p>
            <a:pPr>
              <a:buFont typeface="Wingdings" panose="05000000000000000000" pitchFamily="2" charset="2"/>
              <a:buChar char="§"/>
            </a:pPr>
            <a:r>
              <a:rPr lang="el-GR" sz="1750" dirty="0"/>
              <a:t>Ο αιτητής έχει αποστείλει στην Εθνική Υπηρεσία, εντός δύο ωρών από την επίσημη καταληκτική ημερομηνία (ώρα Βρυξελλών), μέσω ηλεκτρονικού ταχυδρομείου (σε μορφή </a:t>
            </a:r>
            <a:r>
              <a:rPr lang="en-GB" sz="1750" dirty="0"/>
              <a:t>pdf)</a:t>
            </a:r>
            <a:r>
              <a:rPr lang="el-GR" sz="1750" dirty="0"/>
              <a:t>, μία πλήρως συμπληρωμένη αίτηση, η οποία δεν έχει υποστεί επεξεργασία μετά από την εμπρόθεσμη τελευταία απόπειρα υποβολής</a:t>
            </a:r>
          </a:p>
          <a:p>
            <a:pPr marL="0" indent="0">
              <a:buNone/>
            </a:pPr>
            <a:endParaRPr lang="en-GB" sz="800" dirty="0"/>
          </a:p>
          <a:p>
            <a:pPr marL="88900" lvl="0" indent="0">
              <a:buNone/>
            </a:pPr>
            <a:r>
              <a:rPr lang="en-GB" sz="1700" i="1" dirty="0"/>
              <a:t>!!! </a:t>
            </a:r>
            <a:r>
              <a:rPr lang="el-GR" sz="1700" i="1" dirty="0"/>
              <a:t>Εάν η Ε.Υ. αποφασίσει να δεχτεί την αίτηση, θα την ανοίξει εκ νέου για υποβολή ή </a:t>
            </a:r>
          </a:p>
          <a:p>
            <a:pPr marL="88900" lvl="0" indent="0">
              <a:buNone/>
            </a:pPr>
            <a:r>
              <a:rPr lang="el-GR" sz="1700" i="1" dirty="0"/>
              <a:t>ακόμα και για επεξεργασία</a:t>
            </a:r>
            <a:r>
              <a:rPr lang="en-GB" sz="1700" i="1" dirty="0"/>
              <a:t> </a:t>
            </a:r>
            <a:r>
              <a:rPr lang="el-GR" sz="1700" i="1" dirty="0"/>
              <a:t>από τον </a:t>
            </a:r>
            <a:r>
              <a:rPr lang="el-GR" sz="1700" i="1" dirty="0" err="1"/>
              <a:t>αιτητή</a:t>
            </a:r>
            <a:r>
              <a:rPr lang="el-GR" sz="1700" i="1" dirty="0"/>
              <a:t>, θα κοινοποιήσει στον </a:t>
            </a:r>
            <a:r>
              <a:rPr lang="el-GR" sz="1700" i="1" dirty="0" err="1"/>
              <a:t>αιτητή</a:t>
            </a:r>
            <a:r>
              <a:rPr lang="el-GR" sz="1700" i="1" dirty="0"/>
              <a:t> τη νέα </a:t>
            </a:r>
          </a:p>
          <a:p>
            <a:pPr marL="88900" lvl="0" indent="0">
              <a:buNone/>
            </a:pPr>
            <a:r>
              <a:rPr lang="el-GR" sz="1700" i="1" dirty="0"/>
              <a:t>καταληκτική ημερομηνία και οι υπολειπόμενες ημέρες θα φαίνονται από το</a:t>
            </a:r>
            <a:r>
              <a:rPr lang="en-US" sz="1700" i="1" dirty="0"/>
              <a:t> tab </a:t>
            </a:r>
            <a:endParaRPr lang="el-GR" sz="1700" i="1" dirty="0"/>
          </a:p>
          <a:p>
            <a:pPr marL="88900" lvl="0" indent="0">
              <a:buNone/>
            </a:pPr>
            <a:r>
              <a:rPr lang="en-US" sz="1700" i="1" dirty="0"/>
              <a:t>“My applications”</a:t>
            </a:r>
            <a:endParaRPr lang="en-GB" sz="1700" i="1" dirty="0"/>
          </a:p>
          <a:p>
            <a:pPr>
              <a:buFont typeface="Wingdings" panose="05000000000000000000" pitchFamily="2" charset="2"/>
              <a:buChar char="§"/>
            </a:pPr>
            <a:endParaRPr lang="en-GB" sz="1800" dirty="0"/>
          </a:p>
        </p:txBody>
      </p:sp>
      <p:sp>
        <p:nvSpPr>
          <p:cNvPr id="5" name="Rectangle 4"/>
          <p:cNvSpPr/>
          <p:nvPr/>
        </p:nvSpPr>
        <p:spPr>
          <a:xfrm>
            <a:off x="179512" y="27180"/>
            <a:ext cx="8640960" cy="830997"/>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2/</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3)</a:t>
            </a:r>
            <a:br>
              <a:rPr lang="en-GB" sz="2400" b="1" dirty="0">
                <a:solidFill>
                  <a:srgbClr val="0070C0"/>
                </a:solidFill>
                <a:latin typeface="Century Gothic" panose="020B0502020202020204" pitchFamily="34" charset="0"/>
                <a:ea typeface="+mj-ea"/>
                <a:cs typeface="+mj-cs"/>
              </a:rPr>
            </a:br>
            <a:r>
              <a:rPr lang="el-GR" sz="2300" b="1" dirty="0">
                <a:solidFill>
                  <a:srgbClr val="0070C0"/>
                </a:solidFill>
                <a:latin typeface="Century Gothic" panose="020B0502020202020204" pitchFamily="34" charset="0"/>
                <a:ea typeface="+mj-ea"/>
                <a:cs typeface="+mj-cs"/>
              </a:rPr>
              <a:t>Καθυστερημένη υποβολή αίτησης</a:t>
            </a:r>
            <a:endParaRPr lang="en-GB" sz="2300" dirty="0"/>
          </a:p>
        </p:txBody>
      </p:sp>
    </p:spTree>
    <p:extLst>
      <p:ext uri="{BB962C8B-B14F-4D97-AF65-F5344CB8AC3E}">
        <p14:creationId xmlns:p14="http://schemas.microsoft.com/office/powerpoint/2010/main" val="1241937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15" y="1700808"/>
            <a:ext cx="8928992" cy="3708708"/>
          </a:xfrm>
          <a:prstGeom prst="rect">
            <a:avLst/>
          </a:prstGeom>
        </p:spPr>
        <p:txBody>
          <a:bodyPr wrap="square">
            <a:spAutoFit/>
          </a:bodyPr>
          <a:lstStyle/>
          <a:p>
            <a:endParaRPr lang="el-GR" sz="1000" dirty="0"/>
          </a:p>
          <a:p>
            <a:pPr marL="342900" indent="-342900">
              <a:buFont typeface="Wingdings" panose="05000000000000000000" pitchFamily="2" charset="2"/>
              <a:buChar char="q"/>
            </a:pPr>
            <a:r>
              <a:rPr lang="el-GR" sz="2000" dirty="0"/>
              <a:t>Οι αιτήσεις αυτού του τύπου απαιτούν </a:t>
            </a:r>
            <a:r>
              <a:rPr lang="el-GR" sz="2000" b="1" dirty="0"/>
              <a:t>σύνδεση μεγάλης ταχύτητας στο διαδίκτυο</a:t>
            </a:r>
            <a:r>
              <a:rPr lang="el-GR" sz="2000" dirty="0"/>
              <a:t> και δεν είναι εφικτό να τύχουν επεξεργασίας εκτός διαδικτύου</a:t>
            </a:r>
          </a:p>
          <a:p>
            <a:endParaRPr lang="el-GR" sz="2000" b="1" i="1" dirty="0"/>
          </a:p>
          <a:p>
            <a:endParaRPr lang="el-GR" sz="2000" b="1" i="1" dirty="0"/>
          </a:p>
          <a:p>
            <a:pPr marL="342900" indent="-342900">
              <a:buFont typeface="Wingdings" panose="05000000000000000000" pitchFamily="2" charset="2"/>
              <a:buChar char="q"/>
            </a:pPr>
            <a:r>
              <a:rPr lang="el-GR" sz="2000" b="1" dirty="0"/>
              <a:t>Απαιτούνται, επιπρόσθετα, συσκευές εκτύπωσης και σάρωσης</a:t>
            </a:r>
            <a:r>
              <a:rPr lang="el-GR" sz="2000" dirty="0"/>
              <a:t>, για την ολοκλήρωση της διαδικασίας υποβολής</a:t>
            </a:r>
          </a:p>
          <a:p>
            <a:endParaRPr lang="el-GR" sz="2000" b="1" i="1" dirty="0"/>
          </a:p>
          <a:p>
            <a:endParaRPr lang="el-GR" sz="2000" b="1" i="1" dirty="0"/>
          </a:p>
          <a:p>
            <a:pPr marL="342900" indent="-342900">
              <a:buFont typeface="Wingdings" panose="05000000000000000000" pitchFamily="2" charset="2"/>
              <a:buChar char="q"/>
            </a:pPr>
            <a:r>
              <a:rPr lang="el-GR" sz="2000" b="1" dirty="0"/>
              <a:t>Απαιτείται λογισμικό ανάγνωσης </a:t>
            </a:r>
            <a:r>
              <a:rPr lang="en-US" sz="2000" b="1" dirty="0"/>
              <a:t>PDF </a:t>
            </a:r>
            <a:r>
              <a:rPr lang="el-GR" sz="2000" b="1" dirty="0"/>
              <a:t>αρχείων </a:t>
            </a:r>
            <a:r>
              <a:rPr lang="el-GR" sz="2000" dirty="0"/>
              <a:t>(κατά προτίμηση, </a:t>
            </a:r>
            <a:r>
              <a:rPr lang="en-US" sz="2000" dirty="0"/>
              <a:t>“Adobe Reader”)</a:t>
            </a:r>
            <a:r>
              <a:rPr lang="el-GR" sz="2000" dirty="0"/>
              <a:t> για την εκτύπωση</a:t>
            </a:r>
            <a:r>
              <a:rPr lang="en-GB" sz="2000" dirty="0"/>
              <a:t> </a:t>
            </a:r>
            <a:r>
              <a:rPr lang="el-GR" sz="2000" dirty="0"/>
              <a:t>και σάρωση του </a:t>
            </a:r>
            <a:r>
              <a:rPr lang="en-US" sz="2000" dirty="0"/>
              <a:t>“Declaration of Honour”</a:t>
            </a:r>
            <a:endParaRPr lang="el-GR" sz="2000" dirty="0"/>
          </a:p>
          <a:p>
            <a:endParaRPr lang="el-GR" dirty="0"/>
          </a:p>
        </p:txBody>
      </p:sp>
      <p:sp>
        <p:nvSpPr>
          <p:cNvPr id="4" name="Rectangle 3"/>
          <p:cNvSpPr/>
          <p:nvPr/>
        </p:nvSpPr>
        <p:spPr>
          <a:xfrm>
            <a:off x="204034" y="188640"/>
            <a:ext cx="8640960" cy="1200329"/>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3/</a:t>
            </a:r>
            <a:r>
              <a:rPr lang="en-GB" sz="2400" b="1" dirty="0">
                <a:solidFill>
                  <a:srgbClr val="0070C0"/>
                </a:solidFill>
                <a:latin typeface="Century Gothic" panose="020B0502020202020204" pitchFamily="34" charset="0"/>
                <a:ea typeface="+mj-ea"/>
                <a:cs typeface="+mj-cs"/>
              </a:rPr>
              <a:t>1</a:t>
            </a:r>
            <a:r>
              <a:rPr lang="el-GR" sz="2400" b="1" dirty="0">
                <a:solidFill>
                  <a:srgbClr val="0070C0"/>
                </a:solidFill>
                <a:latin typeface="Century Gothic" panose="020B0502020202020204" pitchFamily="34" charset="0"/>
                <a:ea typeface="+mj-ea"/>
                <a:cs typeface="+mj-cs"/>
              </a:rPr>
              <a:t>3)</a:t>
            </a:r>
            <a:br>
              <a:rPr lang="en-GB" sz="2400" b="1" dirty="0">
                <a:solidFill>
                  <a:srgbClr val="0070C0"/>
                </a:solidFill>
                <a:latin typeface="Century Gothic" panose="020B0502020202020204" pitchFamily="34" charset="0"/>
                <a:ea typeface="+mj-ea"/>
                <a:cs typeface="+mj-cs"/>
              </a:rPr>
            </a:br>
            <a:r>
              <a:rPr lang="el-GR" sz="2400" b="1" dirty="0">
                <a:solidFill>
                  <a:srgbClr val="0070C0"/>
                </a:solidFill>
                <a:latin typeface="Century Gothic" panose="020B0502020202020204" pitchFamily="34" charset="0"/>
                <a:ea typeface="+mj-ea"/>
                <a:cs typeface="+mj-cs"/>
              </a:rPr>
              <a:t>Τεχνικές προϋποθέσεις υποβολής διαδικτυακών αιτήσεων</a:t>
            </a:r>
            <a:endParaRPr lang="en-GB" sz="2400" dirty="0"/>
          </a:p>
        </p:txBody>
      </p:sp>
    </p:spTree>
    <p:extLst>
      <p:ext uri="{BB962C8B-B14F-4D97-AF65-F5344CB8AC3E}">
        <p14:creationId xmlns:p14="http://schemas.microsoft.com/office/powerpoint/2010/main" val="26797239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29927"/>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2636912"/>
            <a:ext cx="7972798" cy="3077766"/>
          </a:xfrm>
          <a:prstGeom prst="rect">
            <a:avLst/>
          </a:prstGeom>
        </p:spPr>
        <p:txBody>
          <a:bodyPr wrap="square">
            <a:spAutoFit/>
          </a:bodyPr>
          <a:lstStyle/>
          <a:p>
            <a:pPr lvl="0" algn="ctr"/>
            <a:r>
              <a:rPr lang="el-GR" sz="2400" b="1" dirty="0">
                <a:solidFill>
                  <a:srgbClr val="0070C0"/>
                </a:solidFill>
              </a:rPr>
              <a:t>ΒΑΣΙΚΗ ΔΡΑΣΗ 2 – ΑΠΟΚΕΝΤΡΩΜΕΝΕΣ ΔΡΑΣΕΙΣ</a:t>
            </a:r>
          </a:p>
          <a:p>
            <a:pPr lvl="0"/>
            <a:endParaRPr lang="el-GR" sz="2400" b="1" dirty="0">
              <a:solidFill>
                <a:srgbClr val="0070C0"/>
              </a:solidFill>
            </a:endParaRPr>
          </a:p>
          <a:p>
            <a:pPr lvl="0"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Μικρής Κλίμακας</a:t>
            </a:r>
          </a:p>
          <a:p>
            <a:pPr lvl="0" algn="ctr"/>
            <a:endParaRPr lang="el-GR" sz="2800" b="1" dirty="0">
              <a:solidFill>
                <a:srgbClr val="0070C0"/>
              </a:solidFill>
            </a:endParaRPr>
          </a:p>
          <a:p>
            <a:pPr lvl="0" algn="ctr"/>
            <a:r>
              <a:rPr lang="el-GR" sz="3400" b="1" dirty="0">
                <a:solidFill>
                  <a:srgbClr val="0070C0"/>
                </a:solidFill>
              </a:rPr>
              <a:t>ΟΔΗΓΙΕΣ</a:t>
            </a:r>
            <a:r>
              <a:rPr lang="en-GB" sz="3400" b="1" dirty="0">
                <a:solidFill>
                  <a:srgbClr val="0070C0"/>
                </a:solidFill>
              </a:rPr>
              <a:t> </a:t>
            </a:r>
            <a:r>
              <a:rPr lang="el-GR" sz="3400" b="1" dirty="0">
                <a:solidFill>
                  <a:srgbClr val="0070C0"/>
                </a:solidFill>
              </a:rPr>
              <a:t>ΓΙΑ ΤΗ ΣΥΓΓΡΑΦΗ ΤΗΣ ΑΙΤΗΣΗΣ</a:t>
            </a:r>
            <a:endParaRPr lang="en-GB" sz="3400" b="1" dirty="0">
              <a:solidFill>
                <a:srgbClr val="0070C0"/>
              </a:solidFill>
            </a:endParaRPr>
          </a:p>
          <a:p>
            <a:pPr algn="ctr"/>
            <a:r>
              <a:rPr lang="el-GR" altLang="en-US" sz="2500" dirty="0">
                <a:solidFill>
                  <a:srgbClr val="0070C0"/>
                </a:solidFill>
              </a:rPr>
              <a:t>(ΚΑ210-</a:t>
            </a:r>
            <a:r>
              <a:rPr lang="en-US" altLang="en-US" sz="2500" dirty="0">
                <a:solidFill>
                  <a:srgbClr val="0070C0"/>
                </a:solidFill>
              </a:rPr>
              <a:t>SCH</a:t>
            </a:r>
            <a:r>
              <a:rPr lang="el-GR" altLang="en-US" sz="2500" dirty="0">
                <a:solidFill>
                  <a:srgbClr val="0070C0"/>
                </a:solidFill>
              </a:rPr>
              <a:t>, ΚΑ21</a:t>
            </a:r>
            <a:r>
              <a:rPr lang="en-US" altLang="en-US" sz="2500" dirty="0">
                <a:solidFill>
                  <a:srgbClr val="0070C0"/>
                </a:solidFill>
              </a:rPr>
              <a:t>0-VET</a:t>
            </a:r>
            <a:r>
              <a:rPr lang="el-GR" altLang="en-US" sz="2500" dirty="0">
                <a:solidFill>
                  <a:srgbClr val="0070C0"/>
                </a:solidFill>
              </a:rPr>
              <a:t>, ΚΑ21</a:t>
            </a:r>
            <a:r>
              <a:rPr lang="en-US" altLang="en-US" sz="2500" dirty="0">
                <a:solidFill>
                  <a:srgbClr val="0070C0"/>
                </a:solidFill>
              </a:rPr>
              <a:t>0-ADU</a:t>
            </a:r>
            <a:r>
              <a:rPr lang="el-GR" altLang="en-US" sz="2500" dirty="0">
                <a:solidFill>
                  <a:srgbClr val="0070C0"/>
                </a:solidFill>
              </a:rPr>
              <a:t>)</a:t>
            </a:r>
          </a:p>
          <a:p>
            <a:pPr lvl="0" algn="ctr"/>
            <a:endParaRPr lang="en-GB" sz="3400" b="1" dirty="0">
              <a:solidFill>
                <a:srgbClr val="0070C0"/>
              </a:solidFill>
            </a:endParaRPr>
          </a:p>
        </p:txBody>
      </p:sp>
    </p:spTree>
    <p:extLst>
      <p:ext uri="{BB962C8B-B14F-4D97-AF65-F5344CB8AC3E}">
        <p14:creationId xmlns:p14="http://schemas.microsoft.com/office/powerpoint/2010/main" val="34698269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09" y="1052736"/>
            <a:ext cx="9136291" cy="5066095"/>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7708" y="212803"/>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CONTEXT</a:t>
            </a:r>
            <a:endParaRPr lang="en-US" sz="2800" b="1" dirty="0">
              <a:solidFill>
                <a:srgbClr val="01A6C7"/>
              </a:solidFill>
            </a:endParaRPr>
          </a:p>
        </p:txBody>
      </p:sp>
      <p:sp>
        <p:nvSpPr>
          <p:cNvPr id="8" name="Rectangle 7"/>
          <p:cNvSpPr/>
          <p:nvPr/>
        </p:nvSpPr>
        <p:spPr>
          <a:xfrm>
            <a:off x="1069984" y="2647710"/>
            <a:ext cx="3264035" cy="246221"/>
          </a:xfrm>
          <a:prstGeom prst="rect">
            <a:avLst/>
          </a:prstGeom>
        </p:spPr>
        <p:txBody>
          <a:bodyPr wrap="none">
            <a:spAutoFit/>
          </a:bodyPr>
          <a:lstStyle/>
          <a:p>
            <a:r>
              <a:rPr lang="el-GR" sz="1000" b="1" dirty="0">
                <a:solidFill>
                  <a:srgbClr val="00B050"/>
                </a:solidFill>
                <a:latin typeface="-apple-system"/>
              </a:rPr>
              <a:t>Όλα τα υποχρεωτικά πεδία σημειώνονται με ένα</a:t>
            </a:r>
            <a:r>
              <a:rPr lang="en-GB" sz="1000" b="1" dirty="0">
                <a:solidFill>
                  <a:srgbClr val="00B050"/>
                </a:solidFill>
                <a:latin typeface="-apple-system"/>
              </a:rPr>
              <a:t> *.</a:t>
            </a:r>
            <a:endParaRPr lang="en-GB" sz="1000" b="1" dirty="0">
              <a:solidFill>
                <a:srgbClr val="00B050"/>
              </a:solidFill>
            </a:endParaRPr>
          </a:p>
        </p:txBody>
      </p:sp>
      <p:sp>
        <p:nvSpPr>
          <p:cNvPr id="17" name="Rounded Rectangle 16"/>
          <p:cNvSpPr/>
          <p:nvPr/>
        </p:nvSpPr>
        <p:spPr>
          <a:xfrm>
            <a:off x="925968" y="2698812"/>
            <a:ext cx="144016" cy="1541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708" y="4094870"/>
            <a:ext cx="1568058" cy="246221"/>
          </a:xfrm>
          <a:prstGeom prst="rect">
            <a:avLst/>
          </a:prstGeom>
        </p:spPr>
        <p:txBody>
          <a:bodyPr wrap="none">
            <a:spAutoFit/>
          </a:bodyPr>
          <a:lstStyle/>
          <a:p>
            <a:r>
              <a:rPr lang="el-GR" sz="1000" b="1" dirty="0">
                <a:solidFill>
                  <a:srgbClr val="00B050"/>
                </a:solidFill>
                <a:latin typeface="-apple-system"/>
              </a:rPr>
              <a:t>01/11/2021 </a:t>
            </a:r>
            <a:r>
              <a:rPr lang="en-GB" sz="1000" b="1" dirty="0">
                <a:solidFill>
                  <a:srgbClr val="00B050"/>
                </a:solidFill>
                <a:latin typeface="-apple-system"/>
              </a:rPr>
              <a:t>- </a:t>
            </a:r>
            <a:r>
              <a:rPr lang="el-GR" sz="1000" b="1" dirty="0">
                <a:solidFill>
                  <a:srgbClr val="00B050"/>
                </a:solidFill>
                <a:latin typeface="-apple-system"/>
              </a:rPr>
              <a:t>28/02/2022</a:t>
            </a:r>
            <a:endParaRPr lang="en-GB" sz="1000" b="1" dirty="0">
              <a:solidFill>
                <a:srgbClr val="00B050"/>
              </a:solidFill>
            </a:endParaRPr>
          </a:p>
        </p:txBody>
      </p:sp>
      <p:sp>
        <p:nvSpPr>
          <p:cNvPr id="41" name="Rectangle 40"/>
          <p:cNvSpPr/>
          <p:nvPr/>
        </p:nvSpPr>
        <p:spPr>
          <a:xfrm>
            <a:off x="4049797" y="4002634"/>
            <a:ext cx="1310086" cy="261610"/>
          </a:xfrm>
          <a:prstGeom prst="rect">
            <a:avLst/>
          </a:prstGeom>
        </p:spPr>
        <p:txBody>
          <a:bodyPr wrap="square">
            <a:spAutoFit/>
          </a:bodyPr>
          <a:lstStyle/>
          <a:p>
            <a:r>
              <a:rPr lang="el-GR" sz="1100" dirty="0">
                <a:solidFill>
                  <a:schemeClr val="tx2">
                    <a:lumMod val="50000"/>
                  </a:schemeClr>
                </a:solidFill>
                <a:latin typeface="-apple-system"/>
              </a:rPr>
              <a:t> </a:t>
            </a:r>
            <a:r>
              <a:rPr lang="en-GB" sz="1000" b="1" dirty="0">
                <a:solidFill>
                  <a:srgbClr val="00B050"/>
                </a:solidFill>
                <a:latin typeface="-apple-system"/>
              </a:rPr>
              <a:t>6</a:t>
            </a:r>
            <a:r>
              <a:rPr lang="el-GR" sz="1000" b="1" dirty="0">
                <a:solidFill>
                  <a:srgbClr val="00B050"/>
                </a:solidFill>
                <a:latin typeface="-apple-system"/>
              </a:rPr>
              <a:t> - </a:t>
            </a:r>
            <a:r>
              <a:rPr lang="en-GB" sz="1000" b="1" dirty="0">
                <a:solidFill>
                  <a:srgbClr val="00B050"/>
                </a:solidFill>
                <a:latin typeface="-apple-system"/>
              </a:rPr>
              <a:t>24</a:t>
            </a:r>
            <a:r>
              <a:rPr lang="el-GR" sz="1000" b="1" dirty="0">
                <a:solidFill>
                  <a:srgbClr val="00B050"/>
                </a:solidFill>
                <a:latin typeface="-apple-system"/>
              </a:rPr>
              <a:t> μήνες</a:t>
            </a:r>
            <a:endParaRPr lang="en-GB" sz="1000" b="1" dirty="0">
              <a:solidFill>
                <a:srgbClr val="00B050"/>
              </a:solidFill>
            </a:endParaRPr>
          </a:p>
        </p:txBody>
      </p:sp>
      <p:sp>
        <p:nvSpPr>
          <p:cNvPr id="60" name="Rectangle 59"/>
          <p:cNvSpPr/>
          <p:nvPr/>
        </p:nvSpPr>
        <p:spPr>
          <a:xfrm>
            <a:off x="1847043" y="4666414"/>
            <a:ext cx="3456395" cy="400110"/>
          </a:xfrm>
          <a:prstGeom prst="rect">
            <a:avLst/>
          </a:prstGeom>
        </p:spPr>
        <p:txBody>
          <a:bodyPr wrap="none">
            <a:spAutoFit/>
          </a:bodyPr>
          <a:lstStyle/>
          <a:p>
            <a:r>
              <a:rPr lang="el-GR" sz="1000" b="1" dirty="0">
                <a:solidFill>
                  <a:srgbClr val="00B050"/>
                </a:solidFill>
                <a:latin typeface="-apple-system"/>
              </a:rPr>
              <a:t>Επιλέγετε </a:t>
            </a:r>
            <a:r>
              <a:rPr lang="en-GB" sz="1000" b="1" dirty="0">
                <a:solidFill>
                  <a:srgbClr val="00B050"/>
                </a:solidFill>
                <a:latin typeface="-apple-system"/>
              </a:rPr>
              <a:t>“CY01 - Foundation for the Management of </a:t>
            </a:r>
            <a:endParaRPr lang="el-GR" sz="1000" b="1" dirty="0">
              <a:solidFill>
                <a:srgbClr val="00B050"/>
              </a:solidFill>
              <a:latin typeface="-apple-system"/>
            </a:endParaRPr>
          </a:p>
          <a:p>
            <a:r>
              <a:rPr lang="en-GB" sz="1000" b="1" dirty="0">
                <a:solidFill>
                  <a:srgbClr val="00B050"/>
                </a:solidFill>
                <a:latin typeface="-apple-system"/>
              </a:rPr>
              <a:t>European Lifelong Learning Programmes”</a:t>
            </a:r>
            <a:endParaRPr lang="en-GB" sz="1100" b="1" dirty="0">
              <a:solidFill>
                <a:srgbClr val="00B050"/>
              </a:solidFill>
            </a:endParaRPr>
          </a:p>
        </p:txBody>
      </p:sp>
      <p:sp>
        <p:nvSpPr>
          <p:cNvPr id="72" name="Rectangle 71"/>
          <p:cNvSpPr/>
          <p:nvPr/>
        </p:nvSpPr>
        <p:spPr>
          <a:xfrm>
            <a:off x="6925301" y="3712204"/>
            <a:ext cx="2230098" cy="553998"/>
          </a:xfrm>
          <a:prstGeom prst="rect">
            <a:avLst/>
          </a:prstGeom>
        </p:spPr>
        <p:txBody>
          <a:bodyPr wrap="none">
            <a:spAutoFit/>
          </a:bodyPr>
          <a:lstStyle/>
          <a:p>
            <a:pPr algn="r"/>
            <a:r>
              <a:rPr lang="el-GR" sz="1000" b="1" dirty="0">
                <a:solidFill>
                  <a:srgbClr val="00B050"/>
                </a:solidFill>
                <a:latin typeface="-apple-system"/>
              </a:rPr>
              <a:t>Εισάγεται αυτόματα, όταν </a:t>
            </a:r>
          </a:p>
          <a:p>
            <a:pPr algn="r"/>
            <a:r>
              <a:rPr lang="el-GR" sz="1000" b="1" dirty="0">
                <a:solidFill>
                  <a:srgbClr val="00B050"/>
                </a:solidFill>
                <a:latin typeface="-apple-system"/>
              </a:rPr>
              <a:t>επιλεγούν η ημερομηνία έναρξης </a:t>
            </a:r>
          </a:p>
          <a:p>
            <a:pPr algn="r"/>
            <a:r>
              <a:rPr lang="el-GR" sz="1000" b="1" dirty="0">
                <a:solidFill>
                  <a:srgbClr val="00B050"/>
                </a:solidFill>
                <a:latin typeface="-apple-system"/>
              </a:rPr>
              <a:t>και η διάρκεια</a:t>
            </a:r>
            <a:endParaRPr lang="en-GB" sz="1100" b="1" dirty="0">
              <a:solidFill>
                <a:srgbClr val="00B050"/>
              </a:solidFill>
            </a:endParaRPr>
          </a:p>
        </p:txBody>
      </p:sp>
      <p:sp>
        <p:nvSpPr>
          <p:cNvPr id="73" name="Rounded Rectangle 72"/>
          <p:cNvSpPr/>
          <p:nvPr/>
        </p:nvSpPr>
        <p:spPr>
          <a:xfrm>
            <a:off x="179512" y="1556792"/>
            <a:ext cx="720080" cy="1928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ounded Rectangle 74"/>
          <p:cNvSpPr/>
          <p:nvPr/>
        </p:nvSpPr>
        <p:spPr>
          <a:xfrm>
            <a:off x="125816" y="4341091"/>
            <a:ext cx="1324294" cy="141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ounded Rectangle 75"/>
          <p:cNvSpPr/>
          <p:nvPr/>
        </p:nvSpPr>
        <p:spPr>
          <a:xfrm>
            <a:off x="3882310" y="4333624"/>
            <a:ext cx="1251796" cy="1518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ounded Rectangle 76"/>
          <p:cNvSpPr/>
          <p:nvPr/>
        </p:nvSpPr>
        <p:spPr>
          <a:xfrm>
            <a:off x="7668344" y="4305916"/>
            <a:ext cx="1152128" cy="1770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ounded Rectangle 77"/>
          <p:cNvSpPr/>
          <p:nvPr/>
        </p:nvSpPr>
        <p:spPr>
          <a:xfrm>
            <a:off x="125816" y="4791771"/>
            <a:ext cx="1709880" cy="1493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25968" y="1556792"/>
            <a:ext cx="3272050" cy="246221"/>
          </a:xfrm>
          <a:prstGeom prst="rect">
            <a:avLst/>
          </a:prstGeom>
        </p:spPr>
        <p:txBody>
          <a:bodyPr wrap="none">
            <a:spAutoFit/>
          </a:bodyPr>
          <a:lstStyle/>
          <a:p>
            <a:r>
              <a:rPr lang="el-GR" sz="1000" b="1" dirty="0">
                <a:solidFill>
                  <a:srgbClr val="00B050"/>
                </a:solidFill>
                <a:latin typeface="-apple-system"/>
              </a:rPr>
              <a:t>Ο τομέας υποβολής αίτησης είναι προεπιλεγμένος</a:t>
            </a:r>
            <a:endParaRPr lang="en-GB" sz="1000" b="1" dirty="0">
              <a:solidFill>
                <a:srgbClr val="00B050"/>
              </a:solidFill>
            </a:endParaRPr>
          </a:p>
        </p:txBody>
      </p:sp>
      <p:sp>
        <p:nvSpPr>
          <p:cNvPr id="21" name="Rounded Rectangle 20"/>
          <p:cNvSpPr/>
          <p:nvPr/>
        </p:nvSpPr>
        <p:spPr>
          <a:xfrm>
            <a:off x="143032" y="5583025"/>
            <a:ext cx="825227" cy="217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79659" y="5589305"/>
            <a:ext cx="2595582" cy="246221"/>
          </a:xfrm>
          <a:prstGeom prst="rect">
            <a:avLst/>
          </a:prstGeom>
        </p:spPr>
        <p:txBody>
          <a:bodyPr wrap="none">
            <a:spAutoFit/>
          </a:bodyPr>
          <a:lstStyle/>
          <a:p>
            <a:r>
              <a:rPr lang="el-GR" sz="1000" b="1" dirty="0">
                <a:solidFill>
                  <a:srgbClr val="00B050"/>
                </a:solidFill>
                <a:latin typeface="-apple-system"/>
              </a:rPr>
              <a:t>Επιλογή μεταξύ 30 000 και 60 000 Ευρώ</a:t>
            </a:r>
            <a:endParaRPr lang="en-GB" sz="1000" b="1" dirty="0">
              <a:solidFill>
                <a:srgbClr val="00B050"/>
              </a:solidFill>
            </a:endParaRPr>
          </a:p>
        </p:txBody>
      </p:sp>
    </p:spTree>
    <p:extLst>
      <p:ext uri="{BB962C8B-B14F-4D97-AF65-F5344CB8AC3E}">
        <p14:creationId xmlns:p14="http://schemas.microsoft.com/office/powerpoint/2010/main" val="1657114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6774"/>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PRIORITIES AND TOPICS</a:t>
            </a:r>
            <a:endParaRPr lang="en-US" sz="2000" b="1" dirty="0">
              <a:solidFill>
                <a:srgbClr val="01A6C7"/>
              </a:solidFill>
            </a:endParaRPr>
          </a:p>
        </p:txBody>
      </p:sp>
      <p:sp>
        <p:nvSpPr>
          <p:cNvPr id="5" name="Rectangle 4"/>
          <p:cNvSpPr/>
          <p:nvPr/>
        </p:nvSpPr>
        <p:spPr>
          <a:xfrm>
            <a:off x="179512" y="1764860"/>
            <a:ext cx="8821488" cy="1046440"/>
          </a:xfrm>
          <a:prstGeom prst="rect">
            <a:avLst/>
          </a:prstGeom>
        </p:spPr>
        <p:txBody>
          <a:bodyPr wrap="square">
            <a:spAutoFit/>
          </a:bodyPr>
          <a:lstStyle/>
          <a:p>
            <a:pPr marL="171450" indent="-171450">
              <a:buFont typeface="Wingdings" panose="05000000000000000000" pitchFamily="2" charset="2"/>
              <a:buChar char="§"/>
            </a:pPr>
            <a:endParaRPr lang="en-GB" sz="1000" b="1" dirty="0">
              <a:solidFill>
                <a:srgbClr val="00B050"/>
              </a:solidFill>
            </a:endParaRPr>
          </a:p>
          <a:p>
            <a:pPr marL="171450" indent="-171450">
              <a:buFont typeface="Wingdings" panose="05000000000000000000" pitchFamily="2" charset="2"/>
              <a:buChar char="§"/>
            </a:pPr>
            <a:r>
              <a:rPr lang="el-GR" sz="1300" b="1" dirty="0">
                <a:solidFill>
                  <a:srgbClr val="00B050"/>
                </a:solidFill>
              </a:rPr>
              <a:t>Επιλογή από </a:t>
            </a:r>
            <a:r>
              <a:rPr lang="en-GB" sz="1300" b="1" dirty="0">
                <a:solidFill>
                  <a:srgbClr val="00B050"/>
                </a:solidFill>
              </a:rPr>
              <a:t>drop-down </a:t>
            </a:r>
            <a:r>
              <a:rPr lang="el-GR" sz="1300" b="1" dirty="0">
                <a:solidFill>
                  <a:srgbClr val="00B050"/>
                </a:solidFill>
              </a:rPr>
              <a:t>μενού</a:t>
            </a:r>
            <a:endParaRPr lang="en-GB" sz="1300" b="1" dirty="0">
              <a:solidFill>
                <a:srgbClr val="00B050"/>
              </a:solidFill>
            </a:endParaRPr>
          </a:p>
          <a:p>
            <a:pPr marL="171450" indent="-171450">
              <a:buFont typeface="Wingdings" panose="05000000000000000000" pitchFamily="2" charset="2"/>
              <a:buChar char="§"/>
            </a:pPr>
            <a:r>
              <a:rPr lang="el-GR" sz="1300" b="1" dirty="0">
                <a:solidFill>
                  <a:srgbClr val="00B050"/>
                </a:solidFill>
              </a:rPr>
              <a:t>Κάθε σχέδιο πρέπει να απευθύνεται επαρκώς σε 1 τουλάχιστον οριζόντια ή τομεακή προτεραιότητα. Όταν επιλέγεται μόνο 1 οριζόντια προτεραιότητα, πρέπει το περιεχόμενο της πρότασης να αντανακλά τον αντίκτυπό της στον τομέα υποβολής της</a:t>
            </a:r>
          </a:p>
        </p:txBody>
      </p:sp>
      <p:sp>
        <p:nvSpPr>
          <p:cNvPr id="7" name="Rectangle 6"/>
          <p:cNvSpPr/>
          <p:nvPr/>
        </p:nvSpPr>
        <p:spPr>
          <a:xfrm>
            <a:off x="196812" y="3317836"/>
            <a:ext cx="8424936" cy="492443"/>
          </a:xfrm>
          <a:prstGeom prst="rect">
            <a:avLst/>
          </a:prstGeom>
        </p:spPr>
        <p:txBody>
          <a:bodyPr wrap="square">
            <a:spAutoFit/>
          </a:bodyPr>
          <a:lstStyle/>
          <a:p>
            <a:pPr marL="176213" indent="-176213">
              <a:buFont typeface="Wingdings" panose="05000000000000000000" pitchFamily="2" charset="2"/>
              <a:buChar char="§"/>
            </a:pPr>
            <a:r>
              <a:rPr lang="el-GR" sz="1300" b="1" dirty="0">
                <a:solidFill>
                  <a:srgbClr val="00B050"/>
                </a:solidFill>
              </a:rPr>
              <a:t>Σχέδια που αιτιολογούν την επιλογή επιπρόσθετων προτεραιοτήτων από άλλους τομείς έχουν</a:t>
            </a:r>
            <a:r>
              <a:rPr lang="en-GB" sz="1300" b="1" dirty="0">
                <a:solidFill>
                  <a:srgbClr val="00B050"/>
                </a:solidFill>
              </a:rPr>
              <a:t> </a:t>
            </a:r>
            <a:r>
              <a:rPr lang="el-GR" sz="1300" b="1" dirty="0">
                <a:solidFill>
                  <a:srgbClr val="00B050"/>
                </a:solidFill>
              </a:rPr>
              <a:t>τη δυνατότητα για μεγαλύτερο αντίκτυπο</a:t>
            </a:r>
            <a:r>
              <a:rPr lang="en-GB" sz="1300" b="1" dirty="0">
                <a:solidFill>
                  <a:srgbClr val="00B050"/>
                </a:solidFill>
              </a:rPr>
              <a:t> (</a:t>
            </a:r>
            <a:r>
              <a:rPr lang="el-GR" sz="1300" b="1" dirty="0">
                <a:solidFill>
                  <a:srgbClr val="00B050"/>
                </a:solidFill>
              </a:rPr>
              <a:t>πιθανή δημιουργία συνεργειών)</a:t>
            </a:r>
          </a:p>
        </p:txBody>
      </p:sp>
      <p:sp>
        <p:nvSpPr>
          <p:cNvPr id="14" name="Rectangle 13"/>
          <p:cNvSpPr/>
          <p:nvPr/>
        </p:nvSpPr>
        <p:spPr>
          <a:xfrm>
            <a:off x="227697" y="4381461"/>
            <a:ext cx="6892949" cy="292388"/>
          </a:xfrm>
          <a:prstGeom prst="rect">
            <a:avLst/>
          </a:prstGeom>
        </p:spPr>
        <p:txBody>
          <a:bodyPr wrap="square">
            <a:spAutoFit/>
          </a:bodyPr>
          <a:lstStyle/>
          <a:p>
            <a:pPr marL="171450" indent="-171450">
              <a:buFont typeface="Wingdings" panose="05000000000000000000" pitchFamily="2" charset="2"/>
              <a:buChar char="§"/>
            </a:pPr>
            <a:r>
              <a:rPr lang="el-GR" sz="1300" b="1" dirty="0">
                <a:solidFill>
                  <a:srgbClr val="00B050"/>
                </a:solidFill>
              </a:rPr>
              <a:t>Επιλογή των κύριων θεματικών ενοτήτων της πρότασης από το διαθέσιμο μενού </a:t>
            </a:r>
          </a:p>
        </p:txBody>
      </p:sp>
      <p:sp>
        <p:nvSpPr>
          <p:cNvPr id="15" name="TextBox 14"/>
          <p:cNvSpPr txBox="1"/>
          <p:nvPr/>
        </p:nvSpPr>
        <p:spPr>
          <a:xfrm>
            <a:off x="0" y="4911533"/>
            <a:ext cx="7903580" cy="1554272"/>
          </a:xfrm>
          <a:prstGeom prst="rect">
            <a:avLst/>
          </a:prstGeom>
          <a:noFill/>
        </p:spPr>
        <p:txBody>
          <a:bodyPr wrap="square" rtlCol="0">
            <a:spAutoFit/>
          </a:bodyPr>
          <a:lstStyle/>
          <a:p>
            <a:r>
              <a:rPr lang="el-GR" sz="1700" i="1" dirty="0"/>
              <a:t>!!! Οι προτεραιότητες του Προγράμματος βρίσκονται στον Οδηγό του Προγράμματος (σελίδες 168 – 173)</a:t>
            </a:r>
          </a:p>
          <a:p>
            <a:endParaRPr lang="el-GR" sz="1000" i="1" dirty="0"/>
          </a:p>
          <a:p>
            <a:r>
              <a:rPr lang="el-GR" sz="1700" i="1" dirty="0"/>
              <a:t>!!! Η συνάφεια των επιλεγμένων προτεραιοτήτων με τους στόχους/το περιεχόμενο </a:t>
            </a:r>
          </a:p>
          <a:p>
            <a:r>
              <a:rPr lang="el-GR" sz="1700" i="1" dirty="0"/>
              <a:t>της πρότασης είναι μία από τις βασικότερες παραμέτρους αξιολόγησης της πρότασης</a:t>
            </a:r>
          </a:p>
          <a:p>
            <a:endParaRPr lang="en-GB" sz="1700" i="1" dirty="0"/>
          </a:p>
        </p:txBody>
      </p:sp>
      <p:pic>
        <p:nvPicPr>
          <p:cNvPr id="6" name="Picture 5"/>
          <p:cNvPicPr>
            <a:picLocks noChangeAspect="1"/>
          </p:cNvPicPr>
          <p:nvPr/>
        </p:nvPicPr>
        <p:blipFill>
          <a:blip r:embed="rId2"/>
          <a:stretch>
            <a:fillRect/>
          </a:stretch>
        </p:blipFill>
        <p:spPr>
          <a:xfrm>
            <a:off x="-4690" y="635859"/>
            <a:ext cx="9134475" cy="1333500"/>
          </a:xfrm>
          <a:prstGeom prst="rect">
            <a:avLst/>
          </a:prstGeom>
        </p:spPr>
      </p:pic>
      <p:pic>
        <p:nvPicPr>
          <p:cNvPr id="9" name="Picture 8"/>
          <p:cNvPicPr>
            <a:picLocks noChangeAspect="1"/>
          </p:cNvPicPr>
          <p:nvPr/>
        </p:nvPicPr>
        <p:blipFill>
          <a:blip r:embed="rId3"/>
          <a:stretch>
            <a:fillRect/>
          </a:stretch>
        </p:blipFill>
        <p:spPr>
          <a:xfrm>
            <a:off x="179512" y="2904654"/>
            <a:ext cx="7200900" cy="419100"/>
          </a:xfrm>
          <a:prstGeom prst="rect">
            <a:avLst/>
          </a:prstGeom>
        </p:spPr>
      </p:pic>
      <p:pic>
        <p:nvPicPr>
          <p:cNvPr id="10" name="Picture 9"/>
          <p:cNvPicPr>
            <a:picLocks noChangeAspect="1"/>
          </p:cNvPicPr>
          <p:nvPr/>
        </p:nvPicPr>
        <p:blipFill>
          <a:blip r:embed="rId4"/>
          <a:stretch>
            <a:fillRect/>
          </a:stretch>
        </p:blipFill>
        <p:spPr>
          <a:xfrm>
            <a:off x="227697" y="3940301"/>
            <a:ext cx="6124575" cy="400050"/>
          </a:xfrm>
          <a:prstGeom prst="rect">
            <a:avLst/>
          </a:prstGeom>
        </p:spPr>
      </p:pic>
    </p:spTree>
    <p:extLst>
      <p:ext uri="{BB962C8B-B14F-4D97-AF65-F5344CB8AC3E}">
        <p14:creationId xmlns:p14="http://schemas.microsoft.com/office/powerpoint/2010/main" val="4164641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PROJECT DESCRIPTION </a:t>
            </a:r>
            <a:r>
              <a:rPr lang="el-GR" sz="2800" b="1" dirty="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1</a:t>
            </a:r>
            <a:r>
              <a:rPr lang="el-GR" sz="2800" b="1" dirty="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2</a:t>
            </a:r>
            <a:r>
              <a:rPr lang="el-GR" sz="2800" b="1" dirty="0">
                <a:solidFill>
                  <a:srgbClr val="0070C0"/>
                </a:solidFill>
                <a:latin typeface="Century Gothic" panose="020B0502020202020204" pitchFamily="34" charset="0"/>
              </a:rPr>
              <a:t>)</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DESCRIPTION</a:t>
            </a:r>
            <a:endParaRPr lang="en-US" sz="2000" b="1" dirty="0">
              <a:solidFill>
                <a:srgbClr val="01A6C7"/>
              </a:solidFill>
            </a:endParaRPr>
          </a:p>
        </p:txBody>
      </p:sp>
      <p:pic>
        <p:nvPicPr>
          <p:cNvPr id="2" name="Picture 1"/>
          <p:cNvPicPr>
            <a:picLocks noChangeAspect="1"/>
          </p:cNvPicPr>
          <p:nvPr/>
        </p:nvPicPr>
        <p:blipFill>
          <a:blip r:embed="rId2"/>
          <a:stretch>
            <a:fillRect/>
          </a:stretch>
        </p:blipFill>
        <p:spPr>
          <a:xfrm>
            <a:off x="0" y="891987"/>
            <a:ext cx="9144000" cy="1437680"/>
          </a:xfrm>
          <a:prstGeom prst="rect">
            <a:avLst/>
          </a:prstGeom>
        </p:spPr>
      </p:pic>
      <p:sp>
        <p:nvSpPr>
          <p:cNvPr id="4" name="TextBox 3"/>
          <p:cNvSpPr txBox="1"/>
          <p:nvPr/>
        </p:nvSpPr>
        <p:spPr>
          <a:xfrm>
            <a:off x="37631" y="1717840"/>
            <a:ext cx="8424936" cy="2046714"/>
          </a:xfrm>
          <a:prstGeom prst="rect">
            <a:avLst/>
          </a:prstGeom>
          <a:noFill/>
        </p:spPr>
        <p:txBody>
          <a:bodyPr wrap="square" rtlCol="0">
            <a:spAutoFit/>
          </a:bodyPr>
          <a:lstStyle/>
          <a:p>
            <a:pPr marL="171450" lvl="0" indent="-171450">
              <a:buFont typeface="Wingdings" panose="05000000000000000000" pitchFamily="2" charset="2"/>
              <a:buChar char="§"/>
            </a:pPr>
            <a:r>
              <a:rPr lang="el-GR" sz="1200" b="1" dirty="0">
                <a:solidFill>
                  <a:srgbClr val="00B050"/>
                </a:solidFill>
              </a:rPr>
              <a:t>Κύριοι στόχοι του Σχεδίου: πρέπει να είναι </a:t>
            </a:r>
            <a:r>
              <a:rPr lang="en-GB" sz="1200" b="1" dirty="0">
                <a:solidFill>
                  <a:srgbClr val="00B050"/>
                </a:solidFill>
              </a:rPr>
              <a:t>SMART (Specific, Measurable, Attainable, Relevant/Realistic, Time-based) </a:t>
            </a:r>
            <a:r>
              <a:rPr lang="el-GR" sz="1200" b="1" dirty="0">
                <a:solidFill>
                  <a:srgbClr val="00B050"/>
                </a:solidFill>
              </a:rPr>
              <a:t>και να λαμβάνουν υπόψη τη σύνθεση της Σύμπραξης, συγκεκριμένα το προφίλ, το μέγεθος και την εξειδίκευση των συμμετεχόντων οργανισμών</a:t>
            </a:r>
            <a:endParaRPr lang="en-GB" sz="1300" b="1" dirty="0">
              <a:solidFill>
                <a:srgbClr val="00B050"/>
              </a:solidFill>
            </a:endParaRPr>
          </a:p>
          <a:p>
            <a:pPr marL="171450" indent="-171450">
              <a:buFont typeface="Wingdings" panose="05000000000000000000" pitchFamily="2" charset="2"/>
              <a:buChar char="§"/>
            </a:pPr>
            <a:r>
              <a:rPr lang="el-GR" sz="1300" b="1" dirty="0">
                <a:solidFill>
                  <a:srgbClr val="00B050"/>
                </a:solidFill>
              </a:rPr>
              <a:t>Περιγραφή επιδιωκόμενων αποτελεσμάτων του Σχεδίου</a:t>
            </a:r>
            <a:r>
              <a:rPr lang="en-GB" sz="1300" b="1" dirty="0">
                <a:solidFill>
                  <a:srgbClr val="00B050"/>
                </a:solidFill>
              </a:rPr>
              <a:t>, </a:t>
            </a:r>
            <a:r>
              <a:rPr lang="el-GR" sz="1300" b="1" dirty="0">
                <a:solidFill>
                  <a:srgbClr val="00B050"/>
                </a:solidFill>
              </a:rPr>
              <a:t>τόσο κατά την υλοποίησή του όσο και με την ολοκλήρωσή του.</a:t>
            </a:r>
          </a:p>
          <a:p>
            <a:pPr marL="176213"/>
            <a:r>
              <a:rPr lang="en-GB" sz="1300" b="1" i="1" dirty="0">
                <a:solidFill>
                  <a:srgbClr val="00B050"/>
                </a:solidFill>
              </a:rPr>
              <a:t>!!! </a:t>
            </a:r>
            <a:r>
              <a:rPr lang="el-GR" sz="1300" b="1" i="1" dirty="0">
                <a:solidFill>
                  <a:srgbClr val="00B050"/>
                </a:solidFill>
              </a:rPr>
              <a:t>Δεν υπάρχει περιορισμός ως προς τη φύση των αποτελεσμάτων</a:t>
            </a:r>
            <a:r>
              <a:rPr lang="en-GB" sz="1300" b="1" i="1" dirty="0">
                <a:solidFill>
                  <a:srgbClr val="00B050"/>
                </a:solidFill>
              </a:rPr>
              <a:t> (</a:t>
            </a:r>
            <a:r>
              <a:rPr lang="el-GR" sz="1300" b="1" i="1" dirty="0">
                <a:solidFill>
                  <a:srgbClr val="00B050"/>
                </a:solidFill>
              </a:rPr>
              <a:t>απτά ή μη</a:t>
            </a:r>
            <a:r>
              <a:rPr lang="en-GB" sz="1300" b="1" i="1" dirty="0">
                <a:solidFill>
                  <a:srgbClr val="00B050"/>
                </a:solidFill>
              </a:rPr>
              <a:t>),</a:t>
            </a:r>
            <a:r>
              <a:rPr lang="el-GR" sz="1300" b="1" i="1" dirty="0">
                <a:solidFill>
                  <a:srgbClr val="00B050"/>
                </a:solidFill>
              </a:rPr>
              <a:t> αλλά σίγουρα, δεν απαιτείται η υλοποίηση αποτελεσμάτων εξαιρετικά καινοτόμων ή πολύ μεγάλης κλίμακας, δεδομένης της χρηματοδότησης που λαμβάνουν τα σχέδια αυτά</a:t>
            </a:r>
          </a:p>
          <a:p>
            <a:pPr marL="171450" indent="-171450">
              <a:buFont typeface="Wingdings" panose="05000000000000000000" pitchFamily="2" charset="2"/>
              <a:buChar char="§"/>
            </a:pPr>
            <a:r>
              <a:rPr lang="el-GR" sz="1300" b="1" dirty="0">
                <a:solidFill>
                  <a:srgbClr val="00B050"/>
                </a:solidFill>
              </a:rPr>
              <a:t>Πώς η επίτευξη των στόχων και αποτελεσμάτων του Σχεδίου θα οδηγήσει στην επίτευξη των επιλεγμένων προτεραιοτήτων;</a:t>
            </a: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107504" y="3703682"/>
            <a:ext cx="9010650" cy="857250"/>
          </a:xfrm>
          <a:prstGeom prst="rect">
            <a:avLst/>
          </a:prstGeom>
        </p:spPr>
      </p:pic>
      <p:sp>
        <p:nvSpPr>
          <p:cNvPr id="10" name="TextBox 9"/>
          <p:cNvSpPr txBox="1"/>
          <p:nvPr/>
        </p:nvSpPr>
        <p:spPr>
          <a:xfrm>
            <a:off x="-32633" y="3958938"/>
            <a:ext cx="8892480" cy="492443"/>
          </a:xfrm>
          <a:prstGeom prst="rect">
            <a:avLst/>
          </a:prstGeom>
          <a:noFill/>
        </p:spPr>
        <p:txBody>
          <a:bodyPr wrap="square" rtlCol="0">
            <a:spAutoFit/>
          </a:bodyPr>
          <a:lstStyle/>
          <a:p>
            <a:pPr marL="268288" lvl="0" indent="-176213">
              <a:buFont typeface="Wingdings" panose="05000000000000000000" pitchFamily="2" charset="2"/>
              <a:buChar char="§"/>
            </a:pPr>
            <a:r>
              <a:rPr lang="el-GR" sz="1300" b="1" dirty="0">
                <a:solidFill>
                  <a:srgbClr val="00B050"/>
                </a:solidFill>
              </a:rPr>
              <a:t>Καθορισμός των άμεσων και έμμεσων ομάδων-στόχων του σχεδίου.</a:t>
            </a:r>
          </a:p>
          <a:p>
            <a:pPr marL="268288" lvl="0" indent="-176213">
              <a:buFont typeface="Wingdings" panose="05000000000000000000" pitchFamily="2" charset="2"/>
              <a:buChar char="§"/>
            </a:pPr>
            <a:r>
              <a:rPr lang="el-GR" sz="1300" b="1" dirty="0">
                <a:solidFill>
                  <a:srgbClr val="00B050"/>
                </a:solidFill>
              </a:rPr>
              <a:t>Με ποια κριτήρια έγινε η επιλογή τους (Πώς το σχέδιο θα ικανοποιήσει τις σχετικές με τη θεματική του ανάγκες τους);</a:t>
            </a:r>
            <a:endParaRPr lang="en-GB" sz="1300" b="1" dirty="0">
              <a:solidFill>
                <a:srgbClr val="00B050"/>
              </a:solidFill>
            </a:endParaRPr>
          </a:p>
        </p:txBody>
      </p:sp>
      <p:pic>
        <p:nvPicPr>
          <p:cNvPr id="11" name="Picture 10"/>
          <p:cNvPicPr>
            <a:picLocks noChangeAspect="1"/>
          </p:cNvPicPr>
          <p:nvPr/>
        </p:nvPicPr>
        <p:blipFill>
          <a:blip r:embed="rId4"/>
          <a:stretch>
            <a:fillRect/>
          </a:stretch>
        </p:blipFill>
        <p:spPr>
          <a:xfrm>
            <a:off x="107504" y="4451381"/>
            <a:ext cx="5829300" cy="914400"/>
          </a:xfrm>
          <a:prstGeom prst="rect">
            <a:avLst/>
          </a:prstGeom>
        </p:spPr>
      </p:pic>
      <p:sp>
        <p:nvSpPr>
          <p:cNvPr id="12" name="Rectangle 11"/>
          <p:cNvSpPr/>
          <p:nvPr/>
        </p:nvSpPr>
        <p:spPr>
          <a:xfrm>
            <a:off x="42469" y="4670483"/>
            <a:ext cx="8467639" cy="2046714"/>
          </a:xfrm>
          <a:prstGeom prst="rect">
            <a:avLst/>
          </a:prstGeom>
        </p:spPr>
        <p:txBody>
          <a:bodyPr wrap="none">
            <a:spAutoFit/>
          </a:bodyPr>
          <a:lstStyle/>
          <a:p>
            <a:pPr marL="171450" lvl="0" indent="-171450">
              <a:buFont typeface="Wingdings" panose="05000000000000000000" pitchFamily="2" charset="2"/>
              <a:buChar char="§"/>
            </a:pPr>
            <a:r>
              <a:rPr lang="el-GR" sz="1300" b="1" dirty="0">
                <a:solidFill>
                  <a:srgbClr val="00B050"/>
                </a:solidFill>
              </a:rPr>
              <a:t>Πλαίσιο μέσα στο οποίο αναπτύχθηκε η πρόταση (είναι π.χ. συμπληρωματικό σε κάποιο άλλο σχέδιο/κάποια άλλη </a:t>
            </a:r>
          </a:p>
          <a:p>
            <a:pPr lvl="0"/>
            <a:r>
              <a:rPr lang="el-GR" sz="1300" b="1" dirty="0">
                <a:solidFill>
                  <a:srgbClr val="00B050"/>
                </a:solidFill>
              </a:rPr>
              <a:t>     πρωτοβουλία που υλοποιήθηκε ή υλοποιείται από (κάποιους από) τους συμμετέχοντες οργανισμούς;</a:t>
            </a:r>
          </a:p>
          <a:p>
            <a:pPr marL="171450" indent="-171450">
              <a:buFont typeface="Wingdings" panose="05000000000000000000" pitchFamily="2" charset="2"/>
              <a:buChar char="§"/>
            </a:pPr>
            <a:r>
              <a:rPr lang="el-GR" sz="1300" b="1" dirty="0">
                <a:solidFill>
                  <a:srgbClr val="00B050"/>
                </a:solidFill>
              </a:rPr>
              <a:t>Γενική περιγραφή των αναγκών/συνθηκών που καθιστούν απαραίτητη την υλοποίηση του Σχεδίου</a:t>
            </a:r>
          </a:p>
          <a:p>
            <a:pPr marL="176213"/>
            <a:r>
              <a:rPr lang="el-GR" sz="1300" b="1" dirty="0">
                <a:solidFill>
                  <a:srgbClr val="00B050"/>
                </a:solidFill>
              </a:rPr>
              <a:t>και επεξήγηση της σύνδεσής τους με τις επιλεγμένες προτεραιότητες του Σχεδίου</a:t>
            </a:r>
          </a:p>
          <a:p>
            <a:pPr marL="176213" indent="-176213">
              <a:buFont typeface="Wingdings" panose="05000000000000000000" pitchFamily="2" charset="2"/>
              <a:buChar char="§"/>
            </a:pPr>
            <a:r>
              <a:rPr lang="el-GR" sz="1300" b="1" dirty="0">
                <a:solidFill>
                  <a:srgbClr val="00B050"/>
                </a:solidFill>
              </a:rPr>
              <a:t>Ποια είναι εκείνα τα στοιχεία που κάνουν το σχέδιο να ξεχωρίζει από άλλα που απευθύνονται στον ίδιο</a:t>
            </a:r>
          </a:p>
          <a:p>
            <a:pPr marL="179388" indent="-179388">
              <a:tabLst>
                <a:tab pos="179388" algn="l"/>
              </a:tabLst>
            </a:pPr>
            <a:r>
              <a:rPr lang="el-GR" sz="1300" b="1" dirty="0">
                <a:solidFill>
                  <a:srgbClr val="00B050"/>
                </a:solidFill>
              </a:rPr>
              <a:t>     τομέα; &gt; Αποτελέσματα με καινοτόμα χαρακτηριστικά, Καινούριες ομάδες-στόχοι, Συστηματικότερη και </a:t>
            </a:r>
          </a:p>
          <a:p>
            <a:pPr>
              <a:tabLst>
                <a:tab pos="179388" algn="l"/>
              </a:tabLst>
            </a:pPr>
            <a:r>
              <a:rPr lang="el-GR" sz="1300" b="1" dirty="0">
                <a:solidFill>
                  <a:srgbClr val="00B050"/>
                </a:solidFill>
              </a:rPr>
              <a:t>     ενισχυμένη χρήση ψηφιακών εργαλείων και πράσινων πολιτικών, Αυξημένος βαθμός συμπερίληψης κτλ. </a:t>
            </a:r>
          </a:p>
          <a:p>
            <a:endParaRPr lang="el-GR" sz="1200" b="1" dirty="0">
              <a:solidFill>
                <a:srgbClr val="00B050"/>
              </a:solidFill>
            </a:endParaRPr>
          </a:p>
          <a:p>
            <a:pPr indent="176213"/>
            <a:endParaRPr lang="el-GR" sz="1200" b="1" dirty="0">
              <a:solidFill>
                <a:srgbClr val="00B050"/>
              </a:solidFill>
            </a:endParaRPr>
          </a:p>
          <a:p>
            <a:pPr marL="171450" lvl="0" indent="-171450">
              <a:buFont typeface="Wingdings" panose="05000000000000000000" pitchFamily="2" charset="2"/>
              <a:buChar char="§"/>
            </a:pPr>
            <a:endParaRPr lang="el-GR" sz="1200" b="1" dirty="0">
              <a:solidFill>
                <a:srgbClr val="00B050"/>
              </a:solidFill>
            </a:endParaRPr>
          </a:p>
        </p:txBody>
      </p:sp>
    </p:spTree>
    <p:extLst>
      <p:ext uri="{BB962C8B-B14F-4D97-AF65-F5344CB8AC3E}">
        <p14:creationId xmlns:p14="http://schemas.microsoft.com/office/powerpoint/2010/main" val="310233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71767"/>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PROJECT DESCRIPTION </a:t>
            </a:r>
            <a:r>
              <a:rPr lang="el-GR" sz="2800" b="1" dirty="0">
                <a:solidFill>
                  <a:srgbClr val="0070C0"/>
                </a:solidFill>
                <a:latin typeface="Century Gothic" panose="020B0502020202020204" pitchFamily="34" charset="0"/>
              </a:rPr>
              <a:t>(2/</a:t>
            </a:r>
            <a:r>
              <a:rPr lang="en-GB" sz="2800" b="1" dirty="0">
                <a:solidFill>
                  <a:srgbClr val="0070C0"/>
                </a:solidFill>
                <a:latin typeface="Century Gothic" panose="020B0502020202020204" pitchFamily="34" charset="0"/>
              </a:rPr>
              <a:t>2</a:t>
            </a:r>
            <a:r>
              <a:rPr lang="el-GR" sz="2800" b="1" dirty="0">
                <a:solidFill>
                  <a:srgbClr val="0070C0"/>
                </a:solidFill>
                <a:latin typeface="Century Gothic" panose="020B0502020202020204" pitchFamily="34" charset="0"/>
              </a:rPr>
              <a:t>)</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DESCRIPTION</a:t>
            </a:r>
            <a:endParaRPr lang="en-US" sz="2000" b="1" dirty="0">
              <a:solidFill>
                <a:srgbClr val="01A6C7"/>
              </a:solidFill>
            </a:endParaRPr>
          </a:p>
        </p:txBody>
      </p:sp>
      <p:pic>
        <p:nvPicPr>
          <p:cNvPr id="3" name="Picture 2"/>
          <p:cNvPicPr>
            <a:picLocks noChangeAspect="1"/>
          </p:cNvPicPr>
          <p:nvPr/>
        </p:nvPicPr>
        <p:blipFill>
          <a:blip r:embed="rId2"/>
          <a:stretch>
            <a:fillRect/>
          </a:stretch>
        </p:blipFill>
        <p:spPr>
          <a:xfrm>
            <a:off x="215127" y="1493668"/>
            <a:ext cx="7400925" cy="762000"/>
          </a:xfrm>
          <a:prstGeom prst="rect">
            <a:avLst/>
          </a:prstGeom>
        </p:spPr>
      </p:pic>
      <p:sp>
        <p:nvSpPr>
          <p:cNvPr id="4" name="TextBox 3"/>
          <p:cNvSpPr txBox="1"/>
          <p:nvPr/>
        </p:nvSpPr>
        <p:spPr>
          <a:xfrm>
            <a:off x="266376" y="1772587"/>
            <a:ext cx="8424936" cy="892552"/>
          </a:xfrm>
          <a:prstGeom prst="rect">
            <a:avLst/>
          </a:prstGeom>
          <a:noFill/>
        </p:spPr>
        <p:txBody>
          <a:bodyPr wrap="square" rtlCol="0">
            <a:spAutoFit/>
          </a:bodyPr>
          <a:lstStyle/>
          <a:p>
            <a:pPr marL="171450" lvl="0" indent="-171450">
              <a:buFont typeface="Wingdings" panose="05000000000000000000" pitchFamily="2" charset="2"/>
              <a:buChar char="§"/>
            </a:pPr>
            <a:r>
              <a:rPr lang="el-GR" sz="1300" b="1" dirty="0">
                <a:solidFill>
                  <a:srgbClr val="00B050"/>
                </a:solidFill>
              </a:rPr>
              <a:t>Αναλυτική Περιγραφή των κοινών αναγκών/στόχων των συμμετεχόντων οργανισμών που συνδέονται με το περιεχόμενο της πρότασης</a:t>
            </a:r>
          </a:p>
          <a:p>
            <a:pPr marL="171450" lvl="0" indent="-171450">
              <a:buFont typeface="Wingdings" panose="05000000000000000000" pitchFamily="2" charset="2"/>
              <a:buChar char="§"/>
            </a:pPr>
            <a:r>
              <a:rPr lang="el-GR" sz="1300" b="1" dirty="0">
                <a:solidFill>
                  <a:srgbClr val="00B050"/>
                </a:solidFill>
              </a:rPr>
              <a:t>Προσδιορισμός των ομάδων-στόχων των καθημερινών εργασιών των συμμετεχόντων οργανισμών και πιθανά οφέλη για την κάθε μία ξεχωριστά</a:t>
            </a:r>
            <a:endParaRPr lang="en-GB" sz="1300" b="1" dirty="0">
              <a:solidFill>
                <a:srgbClr val="00B050"/>
              </a:solidFill>
            </a:endParaRPr>
          </a:p>
        </p:txBody>
      </p:sp>
      <p:pic>
        <p:nvPicPr>
          <p:cNvPr id="5" name="Picture 4"/>
          <p:cNvPicPr>
            <a:picLocks noChangeAspect="1"/>
          </p:cNvPicPr>
          <p:nvPr/>
        </p:nvPicPr>
        <p:blipFill>
          <a:blip r:embed="rId3"/>
          <a:stretch>
            <a:fillRect/>
          </a:stretch>
        </p:blipFill>
        <p:spPr>
          <a:xfrm>
            <a:off x="266376" y="2942958"/>
            <a:ext cx="7124700" cy="828675"/>
          </a:xfrm>
          <a:prstGeom prst="rect">
            <a:avLst/>
          </a:prstGeom>
        </p:spPr>
      </p:pic>
      <p:sp>
        <p:nvSpPr>
          <p:cNvPr id="6" name="Rectangle 5"/>
          <p:cNvSpPr/>
          <p:nvPr/>
        </p:nvSpPr>
        <p:spPr>
          <a:xfrm>
            <a:off x="292457" y="3284984"/>
            <a:ext cx="8251208" cy="646331"/>
          </a:xfrm>
          <a:prstGeom prst="rect">
            <a:avLst/>
          </a:prstGeom>
        </p:spPr>
        <p:txBody>
          <a:bodyPr wrap="square">
            <a:spAutoFit/>
          </a:bodyPr>
          <a:lstStyle/>
          <a:p>
            <a:pPr marL="176213" lvl="0" indent="-176213">
              <a:buFont typeface="Wingdings" panose="05000000000000000000" pitchFamily="2" charset="2"/>
              <a:buChar char="§"/>
            </a:pPr>
            <a:r>
              <a:rPr lang="el-GR" sz="1200" b="1" dirty="0">
                <a:solidFill>
                  <a:srgbClr val="00B050"/>
                </a:solidFill>
              </a:rPr>
              <a:t>Πρόσθετη αξία/Αιτιολόγηση διακρατικού χαρακτήρα του Σχεδίου (απάντηση στην ερώτηση: «Εάν το Σχέδιο περιλάμβανε εταίρους από μία μόνο χώρα, ποιες πτυχές του δε θα καλύπτονταν και ποια αποτελέσματα δε θα ήταν δυνατό να παραχθούν;»)</a:t>
            </a:r>
          </a:p>
        </p:txBody>
      </p:sp>
      <p:pic>
        <p:nvPicPr>
          <p:cNvPr id="1026" name="Picture 2" descr="Team:Sydney Australia/Description - 2017.igem.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273341"/>
            <a:ext cx="2819400" cy="1619251"/>
          </a:xfrm>
          <a:prstGeom prst="rect">
            <a:avLst/>
          </a:prstGeom>
          <a:noFill/>
          <a:effectLst>
            <a:reflection stA="0" dir="5400000" sy="-100000" algn="bl" rotWithShape="0"/>
          </a:effectLst>
          <a:scene3d>
            <a:camera prst="orthographicFront"/>
            <a:lightRig rig="threePt" dir="t"/>
          </a:scene3d>
          <a:sp3d extrusionH="76200" contourW="12700">
            <a:extrusionClr>
              <a:srgbClr val="00B0F0"/>
            </a:extrusionClr>
            <a:contourClr>
              <a:srgbClr val="92D05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07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215" y="1389061"/>
            <a:ext cx="9058819" cy="3415620"/>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39731" y="404664"/>
            <a:ext cx="9001000" cy="1261884"/>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(1/</a:t>
            </a:r>
            <a:r>
              <a:rPr lang="el-GR" sz="2800" b="1" dirty="0">
                <a:solidFill>
                  <a:srgbClr val="0070C0"/>
                </a:solidFill>
                <a:latin typeface="Century Gothic" panose="020B0502020202020204" pitchFamily="34" charset="0"/>
              </a:rPr>
              <a:t>8</a:t>
            </a:r>
            <a:r>
              <a:rPr lang="en-GB" sz="2800" b="1" dirty="0">
                <a:solidFill>
                  <a:srgbClr val="0070C0"/>
                </a:solidFill>
                <a:latin typeface="Century Gothic" panose="020B0502020202020204" pitchFamily="34" charset="0"/>
              </a:rPr>
              <a:t>)</a:t>
            </a:r>
            <a:endParaRPr lang="el-GR" sz="2800" b="1" dirty="0">
              <a:solidFill>
                <a:srgbClr val="0070C0"/>
              </a:solidFill>
              <a:latin typeface="Century Gothic" panose="020B0502020202020204" pitchFamily="34" charset="0"/>
            </a:endParaRPr>
          </a:p>
          <a:p>
            <a:pPr algn="ctr"/>
            <a:endParaRPr lang="el-GR" sz="2000" b="1" dirty="0">
              <a:solidFill>
                <a:srgbClr val="0070C0"/>
              </a:solidFill>
              <a:latin typeface="Century Gothic" panose="020B0502020202020204" pitchFamily="34" charset="0"/>
            </a:endParaRPr>
          </a:p>
          <a:p>
            <a:pPr algn="ctr"/>
            <a:endParaRPr lang="en-US" sz="2800" b="1" dirty="0">
              <a:solidFill>
                <a:srgbClr val="01A6C7"/>
              </a:solidFill>
            </a:endParaRPr>
          </a:p>
        </p:txBody>
      </p:sp>
      <p:sp>
        <p:nvSpPr>
          <p:cNvPr id="20" name="Rounded Rectangle 19"/>
          <p:cNvSpPr/>
          <p:nvPr/>
        </p:nvSpPr>
        <p:spPr>
          <a:xfrm>
            <a:off x="64998" y="2708919"/>
            <a:ext cx="1050617" cy="1580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4998" y="3573016"/>
            <a:ext cx="906602" cy="1647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2339752" y="3592399"/>
            <a:ext cx="792088" cy="12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187624" y="2373946"/>
            <a:ext cx="6696744" cy="400110"/>
          </a:xfrm>
          <a:prstGeom prst="rect">
            <a:avLst/>
          </a:prstGeom>
        </p:spPr>
        <p:txBody>
          <a:bodyPr wrap="square">
            <a:spAutoFit/>
          </a:bodyPr>
          <a:lstStyle/>
          <a:p>
            <a:r>
              <a:rPr lang="el-GR" sz="1000" b="1" dirty="0">
                <a:solidFill>
                  <a:srgbClr val="00B050"/>
                </a:solidFill>
                <a:latin typeface="-apple-system"/>
              </a:rPr>
              <a:t>Εισάγοντας το </a:t>
            </a:r>
            <a:r>
              <a:rPr lang="en-GB" sz="1000" b="1" dirty="0">
                <a:solidFill>
                  <a:srgbClr val="00B050"/>
                </a:solidFill>
                <a:latin typeface="-apple-system"/>
              </a:rPr>
              <a:t>“Applicant</a:t>
            </a:r>
            <a:r>
              <a:rPr lang="el-GR" sz="1000" b="1" dirty="0">
                <a:solidFill>
                  <a:srgbClr val="00B050"/>
                </a:solidFill>
                <a:latin typeface="-apple-system"/>
              </a:rPr>
              <a:t>/</a:t>
            </a:r>
            <a:r>
              <a:rPr lang="en-GB" sz="1000" b="1" dirty="0">
                <a:solidFill>
                  <a:srgbClr val="00B050"/>
                </a:solidFill>
                <a:latin typeface="-apple-system"/>
              </a:rPr>
              <a:t>Partner Organisation ID (OID)”, </a:t>
            </a:r>
            <a:r>
              <a:rPr lang="el-GR" sz="1000" b="1" dirty="0">
                <a:solidFill>
                  <a:srgbClr val="00B050"/>
                </a:solidFill>
                <a:latin typeface="-apple-system"/>
              </a:rPr>
              <a:t>εμφανίζονται αυτόματα όλες οι πληροφορίες που αφορούν τον οργανισμό, όπως είναι καταχωρημένες στο σύστημα </a:t>
            </a:r>
            <a:r>
              <a:rPr lang="en-GB" sz="1000" b="1" dirty="0">
                <a:solidFill>
                  <a:srgbClr val="00B050"/>
                </a:solidFill>
                <a:latin typeface="-apple-system"/>
              </a:rPr>
              <a:t>ORS.</a:t>
            </a:r>
            <a:endParaRPr lang="en-GB" sz="1100" b="1" dirty="0">
              <a:solidFill>
                <a:srgbClr val="00B050"/>
              </a:solidFill>
            </a:endParaRPr>
          </a:p>
        </p:txBody>
      </p:sp>
      <p:sp>
        <p:nvSpPr>
          <p:cNvPr id="25" name="Rectangle 24"/>
          <p:cNvSpPr/>
          <p:nvPr/>
        </p:nvSpPr>
        <p:spPr>
          <a:xfrm>
            <a:off x="7117483" y="4453415"/>
            <a:ext cx="2026517" cy="246221"/>
          </a:xfrm>
          <a:prstGeom prst="rect">
            <a:avLst/>
          </a:prstGeom>
        </p:spPr>
        <p:txBody>
          <a:bodyPr wrap="none">
            <a:spAutoFit/>
          </a:bodyPr>
          <a:lstStyle/>
          <a:p>
            <a:r>
              <a:rPr lang="el-GR" sz="1000" b="1" dirty="0">
                <a:solidFill>
                  <a:srgbClr val="00B050"/>
                </a:solidFill>
                <a:latin typeface="-apple-system"/>
              </a:rPr>
              <a:t>Προσθήκη νέας καταχώρησης</a:t>
            </a:r>
            <a:endParaRPr lang="en-GB" sz="1100" b="1" dirty="0">
              <a:solidFill>
                <a:srgbClr val="00B050"/>
              </a:solidFill>
            </a:endParaRPr>
          </a:p>
        </p:txBody>
      </p:sp>
      <p:sp>
        <p:nvSpPr>
          <p:cNvPr id="26" name="Rounded Rectangle 25"/>
          <p:cNvSpPr/>
          <p:nvPr/>
        </p:nvSpPr>
        <p:spPr>
          <a:xfrm>
            <a:off x="7936670" y="4077072"/>
            <a:ext cx="11723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581456" y="3592399"/>
            <a:ext cx="792088" cy="12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057786" y="3127511"/>
            <a:ext cx="1593600" cy="707886"/>
          </a:xfrm>
          <a:prstGeom prst="rect">
            <a:avLst/>
          </a:prstGeom>
        </p:spPr>
        <p:txBody>
          <a:bodyPr wrap="square">
            <a:spAutoFit/>
          </a:bodyPr>
          <a:lstStyle/>
          <a:p>
            <a:pPr algn="ctr"/>
            <a:r>
              <a:rPr lang="el-GR" sz="1000" b="1" dirty="0">
                <a:solidFill>
                  <a:srgbClr val="00B050"/>
                </a:solidFill>
                <a:latin typeface="-apple-system"/>
              </a:rPr>
              <a:t>Αυτόματη Συμπλήρωση Πεδίων, με την καταχώρηση του </a:t>
            </a:r>
            <a:r>
              <a:rPr lang="en-GB" sz="1000" b="1" dirty="0">
                <a:solidFill>
                  <a:srgbClr val="00B050"/>
                </a:solidFill>
                <a:latin typeface="-apple-system"/>
              </a:rPr>
              <a:t>OID</a:t>
            </a:r>
            <a:endParaRPr lang="en-GB" sz="1100" b="1" dirty="0">
              <a:solidFill>
                <a:srgbClr val="00B050"/>
              </a:solidFill>
            </a:endParaRPr>
          </a:p>
        </p:txBody>
      </p:sp>
    </p:spTree>
    <p:extLst>
      <p:ext uri="{BB962C8B-B14F-4D97-AF65-F5344CB8AC3E}">
        <p14:creationId xmlns:p14="http://schemas.microsoft.com/office/powerpoint/2010/main" val="412962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115616" y="476672"/>
            <a:ext cx="6912768"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Διαχείριση του Προγράμματος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323528" y="1700808"/>
            <a:ext cx="8496944" cy="4493538"/>
          </a:xfrm>
          <a:prstGeom prst="rect">
            <a:avLst/>
          </a:prstGeom>
        </p:spPr>
        <p:txBody>
          <a:bodyPr wrap="square">
            <a:spAutoFit/>
          </a:bodyPr>
          <a:lstStyle/>
          <a:p>
            <a:pPr marL="342900" indent="-342900" algn="just">
              <a:buFont typeface="Wingdings" panose="05000000000000000000" pitchFamily="2" charset="2"/>
              <a:buChar char="q"/>
            </a:pPr>
            <a:r>
              <a:rPr lang="el-GR" sz="2200" b="1" dirty="0"/>
              <a:t>Η διαχείριση του Προγράμματος γίνεται σε δύο επίπεδα:</a:t>
            </a:r>
          </a:p>
          <a:p>
            <a:pPr algn="just"/>
            <a:endParaRPr lang="el-GR" sz="2200" b="1" dirty="0"/>
          </a:p>
          <a:p>
            <a:pPr algn="just"/>
            <a:endParaRPr lang="el-GR" sz="2200" b="1" dirty="0"/>
          </a:p>
          <a:p>
            <a:pPr marL="342900" indent="-342900" algn="just">
              <a:buFont typeface="Wingdings" panose="05000000000000000000" pitchFamily="2" charset="2"/>
              <a:buChar char="§"/>
            </a:pPr>
            <a:r>
              <a:rPr lang="el-GR" sz="2000" b="1" dirty="0"/>
              <a:t>Κεντρικές Δράσεις:</a:t>
            </a:r>
          </a:p>
          <a:p>
            <a:pPr algn="just"/>
            <a:endParaRPr lang="el-GR" sz="2000" dirty="0"/>
          </a:p>
          <a:p>
            <a:pPr algn="just"/>
            <a:r>
              <a:rPr lang="el-GR" sz="2000" u="sng" dirty="0"/>
              <a:t>Εκτελεστικός Φορέας Εκπαίδευσης</a:t>
            </a:r>
            <a:r>
              <a:rPr lang="en-GB" sz="2000" u="sng" dirty="0"/>
              <a:t> </a:t>
            </a:r>
            <a:r>
              <a:rPr lang="el-GR" sz="2000" u="sng" dirty="0"/>
              <a:t>και Πολιτισμού</a:t>
            </a:r>
          </a:p>
          <a:p>
            <a:pPr algn="just"/>
            <a:r>
              <a:rPr lang="el-GR" sz="2000" dirty="0"/>
              <a:t>(</a:t>
            </a:r>
            <a:r>
              <a:rPr lang="en-GB" sz="2000" dirty="0"/>
              <a:t>Education</a:t>
            </a:r>
            <a:r>
              <a:rPr lang="el-GR" sz="2000" dirty="0"/>
              <a:t> </a:t>
            </a:r>
            <a:r>
              <a:rPr lang="en-GB" sz="2000" dirty="0"/>
              <a:t>And Culture Executive Agency – EACEA)</a:t>
            </a:r>
          </a:p>
          <a:p>
            <a:pPr algn="just"/>
            <a:endParaRPr lang="el-GR" sz="2000" dirty="0"/>
          </a:p>
          <a:p>
            <a:pPr algn="just"/>
            <a:endParaRPr lang="en-GB" sz="2000" dirty="0"/>
          </a:p>
          <a:p>
            <a:pPr marL="342900" indent="-342900" algn="just">
              <a:buFont typeface="Wingdings" panose="05000000000000000000" pitchFamily="2" charset="2"/>
              <a:buChar char="§"/>
            </a:pPr>
            <a:r>
              <a:rPr lang="el-GR" sz="2000" b="1" dirty="0"/>
              <a:t>Αποκεντρωμένες Δράσεις:</a:t>
            </a:r>
          </a:p>
          <a:p>
            <a:pPr algn="just"/>
            <a:endParaRPr lang="en-GB" sz="2000" b="1" dirty="0"/>
          </a:p>
          <a:p>
            <a:pPr algn="just"/>
            <a:r>
              <a:rPr lang="el-GR" sz="2000" u="sng" dirty="0"/>
              <a:t>Εθνικές Υπηρεσίες</a:t>
            </a:r>
            <a:r>
              <a:rPr lang="el-GR" sz="2000" dirty="0"/>
              <a:t> στις διάφορες </a:t>
            </a:r>
            <a:r>
              <a:rPr lang="el-GR" sz="2000" u="sng" dirty="0"/>
              <a:t>Χώρες του Προγράμματος</a:t>
            </a:r>
          </a:p>
          <a:p>
            <a:pPr algn="just"/>
            <a:endParaRPr lang="el-GR" sz="2000" b="1" dirty="0"/>
          </a:p>
          <a:p>
            <a:pPr algn="just"/>
            <a:endParaRPr lang="en-GB" sz="2000" dirty="0"/>
          </a:p>
        </p:txBody>
      </p:sp>
    </p:spTree>
    <p:extLst>
      <p:ext uri="{BB962C8B-B14F-4D97-AF65-F5344CB8AC3E}">
        <p14:creationId xmlns:p14="http://schemas.microsoft.com/office/powerpoint/2010/main" val="21192378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11798"/>
            <a:ext cx="9144000" cy="3602356"/>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448275"/>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(2/</a:t>
            </a:r>
            <a:r>
              <a:rPr lang="el-GR" sz="2800" b="1" dirty="0">
                <a:solidFill>
                  <a:srgbClr val="0070C0"/>
                </a:solidFill>
                <a:latin typeface="Century Gothic" panose="020B0502020202020204" pitchFamily="34" charset="0"/>
              </a:rPr>
              <a:t>8</a:t>
            </a:r>
            <a:r>
              <a:rPr lang="en-GB" sz="2800" b="1" dirty="0">
                <a:solidFill>
                  <a:srgbClr val="0070C0"/>
                </a:solidFill>
                <a:latin typeface="Century Gothic" panose="020B0502020202020204" pitchFamily="34" charset="0"/>
              </a:rPr>
              <a:t>)</a:t>
            </a:r>
            <a:endParaRPr lang="en-US" sz="2800" b="1" dirty="0">
              <a:solidFill>
                <a:srgbClr val="01A6C7"/>
              </a:solidFill>
            </a:endParaRPr>
          </a:p>
        </p:txBody>
      </p:sp>
      <p:sp>
        <p:nvSpPr>
          <p:cNvPr id="5" name="Rounded Rectangle 4"/>
          <p:cNvSpPr/>
          <p:nvPr/>
        </p:nvSpPr>
        <p:spPr>
          <a:xfrm>
            <a:off x="7668344" y="2564904"/>
            <a:ext cx="100811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0800000" flipV="1">
            <a:off x="258744" y="4869681"/>
            <a:ext cx="1224136" cy="1169551"/>
          </a:xfrm>
          <a:prstGeom prst="rect">
            <a:avLst/>
          </a:prstGeom>
        </p:spPr>
        <p:txBody>
          <a:bodyPr wrap="square">
            <a:spAutoFit/>
          </a:bodyPr>
          <a:lstStyle/>
          <a:p>
            <a:r>
              <a:rPr lang="el-GR" sz="1000" b="1" dirty="0">
                <a:solidFill>
                  <a:srgbClr val="00B050"/>
                </a:solidFill>
                <a:latin typeface="-apple-system"/>
              </a:rPr>
              <a:t>Κάθε φορά που επιλέγετε το (επέκταση του </a:t>
            </a:r>
            <a:r>
              <a:rPr lang="en-GB" sz="1000" b="1" dirty="0">
                <a:solidFill>
                  <a:srgbClr val="00B050"/>
                </a:solidFill>
                <a:latin typeface="-apple-system"/>
              </a:rPr>
              <a:t>navigation tree</a:t>
            </a:r>
            <a:r>
              <a:rPr lang="el-GR" sz="1000" b="1" dirty="0">
                <a:solidFill>
                  <a:srgbClr val="00B050"/>
                </a:solidFill>
                <a:latin typeface="-apple-system"/>
              </a:rPr>
              <a:t>)</a:t>
            </a:r>
            <a:r>
              <a:rPr lang="en-GB" sz="1000" b="1" dirty="0">
                <a:solidFill>
                  <a:srgbClr val="00B050"/>
                </a:solidFill>
                <a:latin typeface="-apple-system"/>
              </a:rPr>
              <a:t>, </a:t>
            </a:r>
            <a:r>
              <a:rPr lang="el-GR" sz="1000" b="1" dirty="0">
                <a:solidFill>
                  <a:srgbClr val="00B050"/>
                </a:solidFill>
                <a:latin typeface="-apple-system"/>
              </a:rPr>
              <a:t>εμφανίζονται οι διαθέσιμες </a:t>
            </a:r>
            <a:r>
              <a:rPr lang="el-GR" sz="1000" b="1" dirty="0" err="1">
                <a:solidFill>
                  <a:srgbClr val="00B050"/>
                </a:solidFill>
                <a:latin typeface="-apple-system"/>
              </a:rPr>
              <a:t>υπο</a:t>
            </a:r>
            <a:r>
              <a:rPr lang="el-GR" sz="1000" b="1" dirty="0">
                <a:solidFill>
                  <a:srgbClr val="00B050"/>
                </a:solidFill>
                <a:latin typeface="-apple-system"/>
              </a:rPr>
              <a:t>-ενότητες</a:t>
            </a:r>
            <a:endParaRPr lang="en-GB" sz="1000" b="1" dirty="0">
              <a:solidFill>
                <a:srgbClr val="00B050"/>
              </a:solidFill>
            </a:endParaRPr>
          </a:p>
        </p:txBody>
      </p:sp>
      <p:sp>
        <p:nvSpPr>
          <p:cNvPr id="10" name="Rounded Rectangle 9"/>
          <p:cNvSpPr/>
          <p:nvPr/>
        </p:nvSpPr>
        <p:spPr>
          <a:xfrm>
            <a:off x="129107" y="1916832"/>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stretch>
            <a:fillRect/>
          </a:stretch>
        </p:blipFill>
        <p:spPr>
          <a:xfrm>
            <a:off x="1115616" y="5085184"/>
            <a:ext cx="182790" cy="144016"/>
          </a:xfrm>
          <a:prstGeom prst="rect">
            <a:avLst/>
          </a:prstGeom>
        </p:spPr>
      </p:pic>
      <p:cxnSp>
        <p:nvCxnSpPr>
          <p:cNvPr id="13" name="Straight Arrow Connector 12"/>
          <p:cNvCxnSpPr/>
          <p:nvPr/>
        </p:nvCxnSpPr>
        <p:spPr>
          <a:xfrm flipH="1" flipV="1">
            <a:off x="7418579" y="2355729"/>
            <a:ext cx="481716" cy="316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10800000" flipV="1">
            <a:off x="6334414" y="2036953"/>
            <a:ext cx="1224136" cy="400110"/>
          </a:xfrm>
          <a:prstGeom prst="rect">
            <a:avLst/>
          </a:prstGeom>
        </p:spPr>
        <p:txBody>
          <a:bodyPr wrap="square">
            <a:spAutoFit/>
          </a:bodyPr>
          <a:lstStyle/>
          <a:p>
            <a:pPr algn="ctr"/>
            <a:r>
              <a:rPr lang="el-GR" sz="1000" b="1" dirty="0">
                <a:solidFill>
                  <a:srgbClr val="00B050"/>
                </a:solidFill>
              </a:rPr>
              <a:t>Διαγραφή καταχώρησης</a:t>
            </a:r>
            <a:endParaRPr lang="en-GB" sz="1000" b="1" dirty="0">
              <a:solidFill>
                <a:srgbClr val="00B050"/>
              </a:solidFill>
            </a:endParaRPr>
          </a:p>
        </p:txBody>
      </p:sp>
      <p:cxnSp>
        <p:nvCxnSpPr>
          <p:cNvPr id="15" name="Straight Arrow Connector 14"/>
          <p:cNvCxnSpPr/>
          <p:nvPr/>
        </p:nvCxnSpPr>
        <p:spPr>
          <a:xfrm flipV="1">
            <a:off x="8132730" y="2283915"/>
            <a:ext cx="2673" cy="325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10800000" flipV="1">
            <a:off x="7418578" y="2039764"/>
            <a:ext cx="1565881" cy="246221"/>
          </a:xfrm>
          <a:prstGeom prst="rect">
            <a:avLst/>
          </a:prstGeom>
        </p:spPr>
        <p:txBody>
          <a:bodyPr wrap="square">
            <a:spAutoFit/>
          </a:bodyPr>
          <a:lstStyle/>
          <a:p>
            <a:pPr algn="ctr"/>
            <a:r>
              <a:rPr lang="el-GR" sz="1000" b="1" dirty="0">
                <a:solidFill>
                  <a:srgbClr val="00B050"/>
                </a:solidFill>
              </a:rPr>
              <a:t>Ανανέωση Σελίδας</a:t>
            </a:r>
            <a:endParaRPr lang="en-GB" sz="1000" b="1" dirty="0">
              <a:solidFill>
                <a:srgbClr val="00B050"/>
              </a:solidFill>
            </a:endParaRPr>
          </a:p>
        </p:txBody>
      </p:sp>
      <p:cxnSp>
        <p:nvCxnSpPr>
          <p:cNvPr id="19" name="Straight Arrow Connector 18"/>
          <p:cNvCxnSpPr/>
          <p:nvPr/>
        </p:nvCxnSpPr>
        <p:spPr>
          <a:xfrm>
            <a:off x="8366259" y="2801963"/>
            <a:ext cx="254973" cy="405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rot="10800000" flipV="1">
            <a:off x="8009164" y="3207609"/>
            <a:ext cx="1224136" cy="1015663"/>
          </a:xfrm>
          <a:prstGeom prst="rect">
            <a:avLst/>
          </a:prstGeom>
        </p:spPr>
        <p:txBody>
          <a:bodyPr wrap="square">
            <a:spAutoFit/>
          </a:bodyPr>
          <a:lstStyle/>
          <a:p>
            <a:pPr algn="ctr"/>
            <a:r>
              <a:rPr lang="el-GR" sz="1000" b="1" dirty="0">
                <a:solidFill>
                  <a:srgbClr val="00B050"/>
                </a:solidFill>
              </a:rPr>
              <a:t>Προβολή </a:t>
            </a:r>
          </a:p>
          <a:p>
            <a:pPr algn="ctr"/>
            <a:r>
              <a:rPr lang="el-GR" sz="1000" b="1" dirty="0">
                <a:solidFill>
                  <a:srgbClr val="00B050"/>
                </a:solidFill>
              </a:rPr>
              <a:t>στοιχείων οργανισμού που αντλήθηκαν από το </a:t>
            </a:r>
            <a:r>
              <a:rPr lang="en-GB" sz="1000" b="1" dirty="0">
                <a:solidFill>
                  <a:srgbClr val="00B050"/>
                </a:solidFill>
              </a:rPr>
              <a:t>ORS</a:t>
            </a:r>
            <a:endParaRPr lang="el-GR" sz="1000" b="1" dirty="0">
              <a:solidFill>
                <a:srgbClr val="00B050"/>
              </a:solidFill>
            </a:endParaRPr>
          </a:p>
          <a:p>
            <a:pPr algn="ctr"/>
            <a:r>
              <a:rPr lang="el-GR" sz="1000" b="1" dirty="0">
                <a:solidFill>
                  <a:srgbClr val="00B050"/>
                </a:solidFill>
              </a:rPr>
              <a:t> </a:t>
            </a:r>
            <a:endParaRPr lang="en-GB" sz="1000" b="1" dirty="0">
              <a:solidFill>
                <a:srgbClr val="00B050"/>
              </a:solidFill>
            </a:endParaRPr>
          </a:p>
        </p:txBody>
      </p:sp>
    </p:spTree>
    <p:extLst>
      <p:ext uri="{BB962C8B-B14F-4D97-AF65-F5344CB8AC3E}">
        <p14:creationId xmlns:p14="http://schemas.microsoft.com/office/powerpoint/2010/main" val="35156286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4002091"/>
            <a:ext cx="6192688" cy="2781300"/>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16938"/>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(3/8)</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pic>
        <p:nvPicPr>
          <p:cNvPr id="4" name="Picture 3"/>
          <p:cNvPicPr>
            <a:picLocks noChangeAspect="1"/>
          </p:cNvPicPr>
          <p:nvPr/>
        </p:nvPicPr>
        <p:blipFill>
          <a:blip r:embed="rId4"/>
          <a:stretch>
            <a:fillRect/>
          </a:stretch>
        </p:blipFill>
        <p:spPr>
          <a:xfrm>
            <a:off x="323528" y="1468268"/>
            <a:ext cx="7704856" cy="2173034"/>
          </a:xfrm>
          <a:prstGeom prst="rect">
            <a:avLst/>
          </a:prstGeom>
        </p:spPr>
      </p:pic>
      <p:sp>
        <p:nvSpPr>
          <p:cNvPr id="5" name="TextBox 4"/>
          <p:cNvSpPr txBox="1"/>
          <p:nvPr/>
        </p:nvSpPr>
        <p:spPr>
          <a:xfrm>
            <a:off x="395536" y="1086757"/>
            <a:ext cx="8496944" cy="338554"/>
          </a:xfrm>
          <a:prstGeom prst="rect">
            <a:avLst/>
          </a:prstGeom>
          <a:noFill/>
        </p:spPr>
        <p:txBody>
          <a:bodyPr wrap="square" rtlCol="0">
            <a:spAutoFit/>
          </a:bodyPr>
          <a:lstStyle/>
          <a:p>
            <a:r>
              <a:rPr lang="el-GR" sz="1600" b="1" dirty="0"/>
              <a:t>Ενότητα 1</a:t>
            </a:r>
            <a:r>
              <a:rPr lang="en-GB" sz="1600" b="1" dirty="0"/>
              <a:t>: </a:t>
            </a:r>
            <a:r>
              <a:rPr lang="el-GR" sz="1600" b="1" dirty="0"/>
              <a:t>Αυτόματη συμπλήρωση ενότητας (στοιχεία που αντλήθηκαν από το </a:t>
            </a:r>
            <a:r>
              <a:rPr lang="en-GB" sz="1600" b="1" dirty="0"/>
              <a:t>ORS)</a:t>
            </a:r>
          </a:p>
        </p:txBody>
      </p:sp>
      <p:sp>
        <p:nvSpPr>
          <p:cNvPr id="6" name="Rounded Rectangle 5"/>
          <p:cNvSpPr/>
          <p:nvPr/>
        </p:nvSpPr>
        <p:spPr>
          <a:xfrm>
            <a:off x="755576" y="2204864"/>
            <a:ext cx="86409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6056" y="3690270"/>
            <a:ext cx="8136904" cy="338554"/>
          </a:xfrm>
          <a:prstGeom prst="rect">
            <a:avLst/>
          </a:prstGeom>
          <a:noFill/>
        </p:spPr>
        <p:txBody>
          <a:bodyPr wrap="square" rtlCol="0">
            <a:spAutoFit/>
          </a:bodyPr>
          <a:lstStyle/>
          <a:p>
            <a:r>
              <a:rPr lang="el-GR" sz="1600" b="1" dirty="0"/>
              <a:t>Ενότητα 2</a:t>
            </a:r>
            <a:r>
              <a:rPr lang="en-GB" sz="1600" b="1" dirty="0"/>
              <a:t>: </a:t>
            </a:r>
            <a:r>
              <a:rPr lang="el-GR" sz="1600" b="1" dirty="0"/>
              <a:t>Προφίλ </a:t>
            </a:r>
            <a:endParaRPr lang="en-GB" sz="1600" b="1" dirty="0"/>
          </a:p>
        </p:txBody>
      </p:sp>
      <p:sp>
        <p:nvSpPr>
          <p:cNvPr id="10" name="Rounded Rectangle 9"/>
          <p:cNvSpPr/>
          <p:nvPr/>
        </p:nvSpPr>
        <p:spPr>
          <a:xfrm>
            <a:off x="611560" y="5906261"/>
            <a:ext cx="1512168" cy="2590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0800000" flipV="1">
            <a:off x="2123728" y="5934575"/>
            <a:ext cx="5192352" cy="246221"/>
          </a:xfrm>
          <a:prstGeom prst="rect">
            <a:avLst/>
          </a:prstGeom>
        </p:spPr>
        <p:txBody>
          <a:bodyPr wrap="square">
            <a:spAutoFit/>
          </a:bodyPr>
          <a:lstStyle/>
          <a:p>
            <a:r>
              <a:rPr lang="el-GR" sz="1000" b="1" dirty="0">
                <a:solidFill>
                  <a:srgbClr val="00B050"/>
                </a:solidFill>
                <a:latin typeface="-apple-system"/>
              </a:rPr>
              <a:t>Επιλογή από </a:t>
            </a:r>
            <a:r>
              <a:rPr lang="en-GB" sz="1000" b="1" dirty="0">
                <a:solidFill>
                  <a:srgbClr val="00B050"/>
                </a:solidFill>
                <a:latin typeface="-apple-system"/>
              </a:rPr>
              <a:t>drop-down menu</a:t>
            </a:r>
            <a:endParaRPr lang="en-GB" sz="1000" b="1" dirty="0">
              <a:solidFill>
                <a:srgbClr val="00B050"/>
              </a:solidFill>
            </a:endParaRPr>
          </a:p>
        </p:txBody>
      </p:sp>
      <p:sp>
        <p:nvSpPr>
          <p:cNvPr id="12" name="Rounded Rectangle 11"/>
          <p:cNvSpPr/>
          <p:nvPr/>
        </p:nvSpPr>
        <p:spPr>
          <a:xfrm>
            <a:off x="2699792" y="5085184"/>
            <a:ext cx="648072" cy="246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555776" y="5498485"/>
            <a:ext cx="648072" cy="246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10800000" flipV="1">
            <a:off x="3851920" y="5233168"/>
            <a:ext cx="2376264" cy="400110"/>
          </a:xfrm>
          <a:prstGeom prst="rect">
            <a:avLst/>
          </a:prstGeom>
        </p:spPr>
        <p:txBody>
          <a:bodyPr wrap="square">
            <a:spAutoFit/>
          </a:bodyPr>
          <a:lstStyle/>
          <a:p>
            <a:r>
              <a:rPr lang="el-GR" sz="1000" b="1" dirty="0">
                <a:solidFill>
                  <a:srgbClr val="00B050"/>
                </a:solidFill>
                <a:latin typeface="-apple-system"/>
              </a:rPr>
              <a:t>Αυτόματη συμπλήρωση (άντληση πληροφόρησης από </a:t>
            </a:r>
            <a:r>
              <a:rPr lang="en-GB" sz="1000" b="1" dirty="0">
                <a:solidFill>
                  <a:srgbClr val="00B050"/>
                </a:solidFill>
                <a:latin typeface="-apple-system"/>
              </a:rPr>
              <a:t>ORS)</a:t>
            </a:r>
            <a:endParaRPr lang="en-GB" sz="1000" b="1" dirty="0">
              <a:solidFill>
                <a:srgbClr val="00B050"/>
              </a:solidFill>
            </a:endParaRPr>
          </a:p>
        </p:txBody>
      </p:sp>
    </p:spTree>
    <p:extLst>
      <p:ext uri="{BB962C8B-B14F-4D97-AF65-F5344CB8AC3E}">
        <p14:creationId xmlns:p14="http://schemas.microsoft.com/office/powerpoint/2010/main" val="21182642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186325"/>
            <a:ext cx="9144000" cy="5392697"/>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700" b="1" dirty="0">
                <a:solidFill>
                  <a:srgbClr val="0070C0"/>
                </a:solidFill>
                <a:latin typeface="Century Gothic" panose="020B0502020202020204" pitchFamily="34" charset="0"/>
              </a:rPr>
              <a:t>PARTICIPATING ORGANISATIONS </a:t>
            </a:r>
            <a:r>
              <a:rPr lang="el-GR" sz="2700" b="1" dirty="0">
                <a:solidFill>
                  <a:srgbClr val="0070C0"/>
                </a:solidFill>
                <a:latin typeface="Century Gothic" panose="020B0502020202020204" pitchFamily="34" charset="0"/>
              </a:rPr>
              <a:t>(</a:t>
            </a:r>
            <a:r>
              <a:rPr lang="en-GB" sz="2700" b="1" dirty="0">
                <a:solidFill>
                  <a:srgbClr val="0070C0"/>
                </a:solidFill>
                <a:latin typeface="Century Gothic" panose="020B0502020202020204" pitchFamily="34" charset="0"/>
              </a:rPr>
              <a:t>4</a:t>
            </a:r>
            <a:r>
              <a:rPr lang="el-GR" sz="2700" b="1" dirty="0">
                <a:solidFill>
                  <a:srgbClr val="0070C0"/>
                </a:solidFill>
                <a:latin typeface="Century Gothic" panose="020B0502020202020204" pitchFamily="34" charset="0"/>
              </a:rPr>
              <a:t>/8)</a:t>
            </a:r>
            <a:endParaRPr lang="en-GB" sz="2700" b="1" dirty="0">
              <a:solidFill>
                <a:srgbClr val="0070C0"/>
              </a:solidFill>
              <a:latin typeface="Century Gothic" panose="020B0502020202020204" pitchFamily="34" charset="0"/>
            </a:endParaRPr>
          </a:p>
          <a:p>
            <a:pPr algn="ctr"/>
            <a:r>
              <a:rPr lang="en-GB" sz="1900" b="1" dirty="0">
                <a:solidFill>
                  <a:srgbClr val="0070C0"/>
                </a:solidFill>
                <a:latin typeface="Century Gothic" panose="020B0502020202020204" pitchFamily="34" charset="0"/>
              </a:rPr>
              <a:t>APPLICANT/PARTNER ORGANISATION – </a:t>
            </a:r>
            <a:r>
              <a:rPr lang="el-GR" sz="1900" b="1" dirty="0">
                <a:solidFill>
                  <a:srgbClr val="0070C0"/>
                </a:solidFill>
                <a:latin typeface="Century Gothic" panose="020B0502020202020204" pitchFamily="34" charset="0"/>
              </a:rPr>
              <a:t>Ενότητες</a:t>
            </a:r>
            <a:endParaRPr lang="en-US" sz="1900" b="1" dirty="0">
              <a:solidFill>
                <a:srgbClr val="01A6C7"/>
              </a:solidFill>
            </a:endParaRPr>
          </a:p>
        </p:txBody>
      </p:sp>
      <p:sp>
        <p:nvSpPr>
          <p:cNvPr id="5" name="TextBox 4"/>
          <p:cNvSpPr txBox="1"/>
          <p:nvPr/>
        </p:nvSpPr>
        <p:spPr>
          <a:xfrm>
            <a:off x="172522" y="847771"/>
            <a:ext cx="8136904" cy="338554"/>
          </a:xfrm>
          <a:prstGeom prst="rect">
            <a:avLst/>
          </a:prstGeom>
          <a:noFill/>
        </p:spPr>
        <p:txBody>
          <a:bodyPr wrap="square" rtlCol="0">
            <a:spAutoFit/>
          </a:bodyPr>
          <a:lstStyle/>
          <a:p>
            <a:r>
              <a:rPr lang="el-GR" sz="1600" b="1" dirty="0"/>
              <a:t>Ενότητα </a:t>
            </a:r>
            <a:r>
              <a:rPr lang="en-GB" sz="1600" b="1" dirty="0"/>
              <a:t>3: Background and Experience</a:t>
            </a:r>
          </a:p>
        </p:txBody>
      </p:sp>
      <p:sp>
        <p:nvSpPr>
          <p:cNvPr id="12" name="Rounded Rectangle 11"/>
          <p:cNvSpPr/>
          <p:nvPr/>
        </p:nvSpPr>
        <p:spPr>
          <a:xfrm>
            <a:off x="3166899" y="5740500"/>
            <a:ext cx="862788" cy="3233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8944" y="2219143"/>
            <a:ext cx="7881486" cy="461665"/>
          </a:xfrm>
          <a:prstGeom prst="rect">
            <a:avLst/>
          </a:prstGeom>
        </p:spPr>
        <p:txBody>
          <a:bodyPr wrap="square">
            <a:spAutoFit/>
          </a:bodyPr>
          <a:lstStyle/>
          <a:p>
            <a:r>
              <a:rPr lang="el-GR" sz="1200" b="1" dirty="0">
                <a:solidFill>
                  <a:srgbClr val="00B050"/>
                </a:solidFill>
              </a:rPr>
              <a:t>Βασικές πληροφορίες για τον οργανισμό: Τύπος οργανισμού/Κύριοι τομείς δραστηριοτήτων/Αριθμός έμμισθου και μη προσωπικού/Αριθμός εκπαιδευομένων/Συμμετοχή σε Προγράμματα και Δράσεις</a:t>
            </a:r>
            <a:endParaRPr lang="en-GB" sz="1200" b="1" dirty="0">
              <a:solidFill>
                <a:srgbClr val="00B050"/>
              </a:solidFill>
            </a:endParaRPr>
          </a:p>
        </p:txBody>
      </p:sp>
      <p:sp>
        <p:nvSpPr>
          <p:cNvPr id="16" name="Rectangle 15"/>
          <p:cNvSpPr/>
          <p:nvPr/>
        </p:nvSpPr>
        <p:spPr>
          <a:xfrm>
            <a:off x="88944" y="3265709"/>
            <a:ext cx="8385542" cy="646331"/>
          </a:xfrm>
          <a:prstGeom prst="rect">
            <a:avLst/>
          </a:prstGeom>
        </p:spPr>
        <p:txBody>
          <a:bodyPr wrap="square">
            <a:spAutoFit/>
          </a:bodyPr>
          <a:lstStyle/>
          <a:p>
            <a:r>
              <a:rPr lang="el-GR" sz="1200" b="1" dirty="0">
                <a:solidFill>
                  <a:srgbClr val="00B050"/>
                </a:solidFill>
              </a:rPr>
              <a:t>Τομείς δραστηριοτήτων του οργανισμού που συνδέονται με το Σχέδιο/Πείρα σχετική με τη θεματική του Σχεδίου και τον τομέα υποβολής του/Προσωπικό που θα εμπλακεί στο Σχέδιο: Γενικό προφίλ και σχετικές με τη θεματική και τις απαιτήσεις του Σχεδίου δεξιότητες, εξειδίκευση και πείρα </a:t>
            </a:r>
          </a:p>
        </p:txBody>
      </p:sp>
      <p:sp>
        <p:nvSpPr>
          <p:cNvPr id="4" name="TextBox 3"/>
          <p:cNvSpPr txBox="1"/>
          <p:nvPr/>
        </p:nvSpPr>
        <p:spPr>
          <a:xfrm>
            <a:off x="576208" y="6044459"/>
            <a:ext cx="8564446" cy="276999"/>
          </a:xfrm>
          <a:prstGeom prst="rect">
            <a:avLst/>
          </a:prstGeom>
          <a:noFill/>
        </p:spPr>
        <p:txBody>
          <a:bodyPr wrap="square" rtlCol="0">
            <a:spAutoFit/>
          </a:bodyPr>
          <a:lstStyle/>
          <a:p>
            <a:pPr algn="ctr"/>
            <a:r>
              <a:rPr lang="el-GR" sz="1200" b="1" dirty="0">
                <a:solidFill>
                  <a:srgbClr val="00B050"/>
                </a:solidFill>
              </a:rPr>
              <a:t>Προηγούμενη συμμετοχή στο Πρόγραμμα – Αυτόματη εμφάνιση πληροφοριών  </a:t>
            </a:r>
            <a:endParaRPr lang="en-GB" sz="1200" b="1" dirty="0">
              <a:solidFill>
                <a:srgbClr val="00B050"/>
              </a:solidFill>
            </a:endParaRPr>
          </a:p>
        </p:txBody>
      </p:sp>
      <p:sp>
        <p:nvSpPr>
          <p:cNvPr id="7" name="Rectangle 6"/>
          <p:cNvSpPr/>
          <p:nvPr/>
        </p:nvSpPr>
        <p:spPr>
          <a:xfrm>
            <a:off x="88944" y="4291139"/>
            <a:ext cx="8673574" cy="461665"/>
          </a:xfrm>
          <a:prstGeom prst="rect">
            <a:avLst/>
          </a:prstGeom>
        </p:spPr>
        <p:txBody>
          <a:bodyPr wrap="square">
            <a:spAutoFit/>
          </a:bodyPr>
          <a:lstStyle/>
          <a:p>
            <a:r>
              <a:rPr lang="el-GR" sz="1200" b="1" dirty="0">
                <a:solidFill>
                  <a:srgbClr val="00B050"/>
                </a:solidFill>
              </a:rPr>
              <a:t>Αναφορά στις διάφορες ομάδες-στόχους των εργασιών του οργανισμού</a:t>
            </a:r>
          </a:p>
          <a:p>
            <a:r>
              <a:rPr lang="el-GR" sz="1200" b="1" dirty="0">
                <a:solidFill>
                  <a:srgbClr val="00B050"/>
                </a:solidFill>
              </a:rPr>
              <a:t>Για κάθε ομάδα-στόχο να δοθεί η εξής πληροφόρηση: Γενικό Προφίλ, Ηλικίες που καλύπτονται, Ιδιαιτερότητες, Ανάγκες</a:t>
            </a:r>
          </a:p>
        </p:txBody>
      </p:sp>
      <p:sp>
        <p:nvSpPr>
          <p:cNvPr id="14" name="Rounded Rectangle 13"/>
          <p:cNvSpPr/>
          <p:nvPr/>
        </p:nvSpPr>
        <p:spPr>
          <a:xfrm>
            <a:off x="6332742" y="5773943"/>
            <a:ext cx="1976684" cy="3233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1197" y="5192828"/>
            <a:ext cx="8961606" cy="461665"/>
          </a:xfrm>
          <a:prstGeom prst="rect">
            <a:avLst/>
          </a:prstGeom>
        </p:spPr>
        <p:txBody>
          <a:bodyPr wrap="square">
            <a:spAutoFit/>
          </a:bodyPr>
          <a:lstStyle/>
          <a:p>
            <a:r>
              <a:rPr lang="el-GR" sz="1200" b="1" dirty="0">
                <a:solidFill>
                  <a:srgbClr val="00B050"/>
                </a:solidFill>
              </a:rPr>
              <a:t>Εδώ επιτρέπεται μόνο αριθμητική καταχώρηση (από 1 χρόνο και άνω), εφόσον κανονικά έχει ήδη δοθεί πιο πάνω πληροφόρηση σχετικά με την πείρα του οργανισμού στον τομέα υποβολής της πρότασης/στη θεματική του Σχεδίου (2</a:t>
            </a:r>
            <a:r>
              <a:rPr lang="el-GR" sz="1200" b="1" baseline="30000" dirty="0">
                <a:solidFill>
                  <a:srgbClr val="00B050"/>
                </a:solidFill>
              </a:rPr>
              <a:t>η</a:t>
            </a:r>
            <a:r>
              <a:rPr lang="el-GR" sz="1200" b="1" dirty="0">
                <a:solidFill>
                  <a:srgbClr val="00B050"/>
                </a:solidFill>
              </a:rPr>
              <a:t> ερώτηση)</a:t>
            </a:r>
          </a:p>
        </p:txBody>
      </p:sp>
      <p:pic>
        <p:nvPicPr>
          <p:cNvPr id="8" name="Picture 7"/>
          <p:cNvPicPr>
            <a:picLocks noChangeAspect="1"/>
          </p:cNvPicPr>
          <p:nvPr/>
        </p:nvPicPr>
        <p:blipFill>
          <a:blip r:embed="rId4"/>
          <a:stretch>
            <a:fillRect/>
          </a:stretch>
        </p:blipFill>
        <p:spPr>
          <a:xfrm>
            <a:off x="71851" y="6434048"/>
            <a:ext cx="9068803" cy="384542"/>
          </a:xfrm>
          <a:prstGeom prst="rect">
            <a:avLst/>
          </a:prstGeom>
        </p:spPr>
      </p:pic>
      <p:sp>
        <p:nvSpPr>
          <p:cNvPr id="19" name="Rounded Rectangle 18"/>
          <p:cNvSpPr/>
          <p:nvPr/>
        </p:nvSpPr>
        <p:spPr>
          <a:xfrm>
            <a:off x="25493" y="6579021"/>
            <a:ext cx="226028" cy="1905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07339" y="6591974"/>
            <a:ext cx="8564446" cy="276999"/>
          </a:xfrm>
          <a:prstGeom prst="rect">
            <a:avLst/>
          </a:prstGeom>
          <a:noFill/>
        </p:spPr>
        <p:txBody>
          <a:bodyPr wrap="square" rtlCol="0">
            <a:spAutoFit/>
          </a:bodyPr>
          <a:lstStyle/>
          <a:p>
            <a:pPr algn="ctr"/>
            <a:r>
              <a:rPr lang="el-GR" sz="1200" b="1" dirty="0">
                <a:solidFill>
                  <a:srgbClr val="00B050"/>
                </a:solidFill>
              </a:rPr>
              <a:t>Επιλογή κουτιού, για να ολοκληρωθεί η συμπλήρωση της ενότητας 3</a:t>
            </a:r>
            <a:endParaRPr lang="en-GB" sz="1200" b="1" dirty="0">
              <a:solidFill>
                <a:srgbClr val="00B050"/>
              </a:solidFill>
            </a:endParaRPr>
          </a:p>
        </p:txBody>
      </p:sp>
    </p:spTree>
    <p:extLst>
      <p:ext uri="{BB962C8B-B14F-4D97-AF65-F5344CB8AC3E}">
        <p14:creationId xmlns:p14="http://schemas.microsoft.com/office/powerpoint/2010/main" val="3907273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8459" y="1224892"/>
            <a:ext cx="8453446" cy="3601168"/>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(5/8)</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919141"/>
            <a:ext cx="8136904" cy="338554"/>
          </a:xfrm>
          <a:prstGeom prst="rect">
            <a:avLst/>
          </a:prstGeom>
          <a:noFill/>
        </p:spPr>
        <p:txBody>
          <a:bodyPr wrap="square" rtlCol="0">
            <a:spAutoFit/>
          </a:bodyPr>
          <a:lstStyle/>
          <a:p>
            <a:r>
              <a:rPr lang="el-GR" sz="1600" b="1" dirty="0"/>
              <a:t>Ενότητα </a:t>
            </a:r>
            <a:r>
              <a:rPr lang="en-GB" sz="1600" b="1" dirty="0"/>
              <a:t>4: Associated persons</a:t>
            </a:r>
          </a:p>
        </p:txBody>
      </p:sp>
      <p:sp>
        <p:nvSpPr>
          <p:cNvPr id="5" name="Rounded Rectangle 4"/>
          <p:cNvSpPr/>
          <p:nvPr/>
        </p:nvSpPr>
        <p:spPr>
          <a:xfrm>
            <a:off x="827584" y="3717032"/>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652120" y="3118990"/>
            <a:ext cx="1008112" cy="1108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6750703" y="3114376"/>
            <a:ext cx="1008112" cy="1154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4769960"/>
            <a:ext cx="7753135" cy="1384995"/>
          </a:xfrm>
          <a:prstGeom prst="rect">
            <a:avLst/>
          </a:prstGeom>
        </p:spPr>
        <p:txBody>
          <a:bodyPr wrap="square">
            <a:spAutoFit/>
          </a:bodyPr>
          <a:lstStyle/>
          <a:p>
            <a:pPr algn="just"/>
            <a:r>
              <a:rPr lang="el-GR" sz="1400" b="1" dirty="0">
                <a:solidFill>
                  <a:srgbClr val="00B050"/>
                </a:solidFill>
              </a:rPr>
              <a:t>Πρέπει </a:t>
            </a:r>
            <a:r>
              <a:rPr lang="el-GR" sz="1400" b="1" u="sng" dirty="0">
                <a:solidFill>
                  <a:srgbClr val="00B050"/>
                </a:solidFill>
              </a:rPr>
              <a:t>για κάθε οργανισμό </a:t>
            </a:r>
            <a:r>
              <a:rPr lang="el-GR" sz="1400" b="1" dirty="0">
                <a:solidFill>
                  <a:srgbClr val="00B050"/>
                </a:solidFill>
              </a:rPr>
              <a:t>να δηλώνονται πάντοτε </a:t>
            </a:r>
            <a:r>
              <a:rPr lang="el-GR" sz="1400" b="1" u="sng" dirty="0">
                <a:solidFill>
                  <a:srgbClr val="00B050"/>
                </a:solidFill>
              </a:rPr>
              <a:t>τουλάχιστον δύο άτομα επαφής </a:t>
            </a:r>
            <a:r>
              <a:rPr lang="el-GR" sz="1400" b="1" dirty="0">
                <a:solidFill>
                  <a:srgbClr val="00B050"/>
                </a:solidFill>
              </a:rPr>
              <a:t>ή περισσότερα. </a:t>
            </a:r>
          </a:p>
          <a:p>
            <a:pPr algn="just"/>
            <a:r>
              <a:rPr lang="en-GB" sz="1400" b="1" u="sng" dirty="0">
                <a:solidFill>
                  <a:srgbClr val="00B050"/>
                </a:solidFill>
              </a:rPr>
              <a:t>Primary Contact Person</a:t>
            </a:r>
            <a:r>
              <a:rPr lang="en-GB" sz="1400" b="1" dirty="0">
                <a:solidFill>
                  <a:srgbClr val="00B050"/>
                </a:solidFill>
              </a:rPr>
              <a:t>: </a:t>
            </a:r>
            <a:r>
              <a:rPr lang="el-GR" sz="1400" b="1" u="sng" dirty="0">
                <a:solidFill>
                  <a:srgbClr val="00B050"/>
                </a:solidFill>
              </a:rPr>
              <a:t>Ένα μόνο άτομο </a:t>
            </a:r>
            <a:r>
              <a:rPr lang="el-GR" sz="1400" b="1" dirty="0">
                <a:solidFill>
                  <a:srgbClr val="00B050"/>
                </a:solidFill>
              </a:rPr>
              <a:t>μπορεί να δηλωθεί ως βασική επαφή</a:t>
            </a:r>
            <a:r>
              <a:rPr lang="en-GB" sz="1400" b="1" dirty="0">
                <a:solidFill>
                  <a:srgbClr val="00B050"/>
                </a:solidFill>
              </a:rPr>
              <a:t> (</a:t>
            </a:r>
            <a:r>
              <a:rPr lang="el-GR" sz="1400" b="1" dirty="0">
                <a:solidFill>
                  <a:srgbClr val="00B050"/>
                </a:solidFill>
              </a:rPr>
              <a:t>θα είναι το βασικό πρόσωπο επικοινωνίας για θέματα που αφορούν την πρόταση/το σχέδιο</a:t>
            </a:r>
            <a:r>
              <a:rPr lang="en-GB" sz="1400" b="1" dirty="0">
                <a:solidFill>
                  <a:srgbClr val="00B050"/>
                </a:solidFill>
              </a:rPr>
              <a:t>)</a:t>
            </a:r>
            <a:r>
              <a:rPr lang="el-GR" sz="1400" b="1" dirty="0">
                <a:solidFill>
                  <a:srgbClr val="00B050"/>
                </a:solidFill>
              </a:rPr>
              <a:t>.</a:t>
            </a:r>
          </a:p>
          <a:p>
            <a:pPr algn="just"/>
            <a:r>
              <a:rPr lang="en-GB" sz="1400" b="1" u="sng" dirty="0">
                <a:solidFill>
                  <a:srgbClr val="00B050"/>
                </a:solidFill>
              </a:rPr>
              <a:t>Legal Representative</a:t>
            </a:r>
            <a:r>
              <a:rPr lang="en-GB" sz="1400" b="1" dirty="0">
                <a:solidFill>
                  <a:srgbClr val="00B050"/>
                </a:solidFill>
              </a:rPr>
              <a:t>: </a:t>
            </a:r>
            <a:r>
              <a:rPr lang="el-GR" sz="1400" b="1" u="sng" dirty="0">
                <a:solidFill>
                  <a:srgbClr val="00B050"/>
                </a:solidFill>
              </a:rPr>
              <a:t>Ένα μόνο άτομο </a:t>
            </a:r>
            <a:r>
              <a:rPr lang="el-GR" sz="1400" b="1" dirty="0">
                <a:solidFill>
                  <a:srgbClr val="00B050"/>
                </a:solidFill>
              </a:rPr>
              <a:t>μπορεί να δηλωθεί ως  νόμιμος εκπρόσωπος του οργανισμού (υπογράφει όλα τα επίσημα έγγραφα που σχετίζονται με την πρόταση/το σχέδιο)</a:t>
            </a:r>
          </a:p>
          <a:p>
            <a:pPr algn="just"/>
            <a:r>
              <a:rPr lang="el-GR" sz="1400" b="1" dirty="0">
                <a:solidFill>
                  <a:srgbClr val="00B050"/>
                </a:solidFill>
              </a:rPr>
              <a:t>Το ίδιο άτομο μπορεί να είναι </a:t>
            </a:r>
            <a:r>
              <a:rPr lang="el-GR" sz="1400" b="1" u="sng" dirty="0">
                <a:solidFill>
                  <a:srgbClr val="00B050"/>
                </a:solidFill>
              </a:rPr>
              <a:t>ταυτόχρονα και νόμιμος εκπρόσωπος και βασική επαφή</a:t>
            </a:r>
            <a:r>
              <a:rPr lang="el-GR" sz="1400" b="1" dirty="0">
                <a:solidFill>
                  <a:srgbClr val="00B050"/>
                </a:solidFill>
              </a:rPr>
              <a:t>.</a:t>
            </a:r>
          </a:p>
        </p:txBody>
      </p:sp>
    </p:spTree>
    <p:extLst>
      <p:ext uri="{BB962C8B-B14F-4D97-AF65-F5344CB8AC3E}">
        <p14:creationId xmlns:p14="http://schemas.microsoft.com/office/powerpoint/2010/main" val="40468124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18542" y="3698155"/>
            <a:ext cx="7079307" cy="2831722"/>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(6/8)</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919141"/>
            <a:ext cx="8136904" cy="338554"/>
          </a:xfrm>
          <a:prstGeom prst="rect">
            <a:avLst/>
          </a:prstGeom>
          <a:noFill/>
        </p:spPr>
        <p:txBody>
          <a:bodyPr wrap="square" rtlCol="0">
            <a:spAutoFit/>
          </a:bodyPr>
          <a:lstStyle/>
          <a:p>
            <a:r>
              <a:rPr lang="el-GR" sz="1600" b="1" dirty="0"/>
              <a:t>Ενότητα </a:t>
            </a:r>
            <a:r>
              <a:rPr lang="en-GB" sz="1600" b="1" dirty="0"/>
              <a:t>4: Associated persons</a:t>
            </a:r>
          </a:p>
        </p:txBody>
      </p:sp>
      <p:pic>
        <p:nvPicPr>
          <p:cNvPr id="4" name="Picture 3"/>
          <p:cNvPicPr>
            <a:picLocks noChangeAspect="1"/>
          </p:cNvPicPr>
          <p:nvPr/>
        </p:nvPicPr>
        <p:blipFill>
          <a:blip r:embed="rId3"/>
          <a:stretch>
            <a:fillRect/>
          </a:stretch>
        </p:blipFill>
        <p:spPr>
          <a:xfrm>
            <a:off x="107504" y="1329065"/>
            <a:ext cx="8893496" cy="2240175"/>
          </a:xfrm>
          <a:prstGeom prst="rect">
            <a:avLst/>
          </a:prstGeom>
        </p:spPr>
      </p:pic>
      <p:sp>
        <p:nvSpPr>
          <p:cNvPr id="5" name="Rounded Rectangle 4"/>
          <p:cNvSpPr/>
          <p:nvPr/>
        </p:nvSpPr>
        <p:spPr>
          <a:xfrm>
            <a:off x="5724128" y="2996952"/>
            <a:ext cx="158417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940152" y="2392547"/>
            <a:ext cx="6935022" cy="246221"/>
          </a:xfrm>
          <a:prstGeom prst="rect">
            <a:avLst/>
          </a:prstGeom>
        </p:spPr>
        <p:txBody>
          <a:bodyPr wrap="square">
            <a:spAutoFit/>
          </a:bodyPr>
          <a:lstStyle/>
          <a:p>
            <a:r>
              <a:rPr lang="el-GR" sz="1000" b="1" dirty="0">
                <a:solidFill>
                  <a:srgbClr val="00B050"/>
                </a:solidFill>
              </a:rPr>
              <a:t>Διαγραφή/Επεξεργασία επαφής </a:t>
            </a:r>
          </a:p>
        </p:txBody>
      </p:sp>
      <p:sp>
        <p:nvSpPr>
          <p:cNvPr id="7" name="Rounded Rectangle 6"/>
          <p:cNvSpPr/>
          <p:nvPr/>
        </p:nvSpPr>
        <p:spPr>
          <a:xfrm>
            <a:off x="7884368" y="2132856"/>
            <a:ext cx="72008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18542" y="3640610"/>
            <a:ext cx="1524000" cy="4099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51920" y="2925812"/>
            <a:ext cx="1800200" cy="707886"/>
          </a:xfrm>
          <a:prstGeom prst="rect">
            <a:avLst/>
          </a:prstGeom>
        </p:spPr>
        <p:txBody>
          <a:bodyPr wrap="square">
            <a:spAutoFit/>
          </a:bodyPr>
          <a:lstStyle/>
          <a:p>
            <a:r>
              <a:rPr lang="el-GR" sz="1000" b="1" dirty="0">
                <a:solidFill>
                  <a:srgbClr val="00B050"/>
                </a:solidFill>
              </a:rPr>
              <a:t>Κουμπί για προσθήκη ατόμου επαφής. Με το πάτημά του εμφανίζεται η καρτέλα </a:t>
            </a:r>
            <a:r>
              <a:rPr lang="en-GB" sz="1000" b="1" dirty="0">
                <a:solidFill>
                  <a:srgbClr val="00B050"/>
                </a:solidFill>
              </a:rPr>
              <a:t>“Create a Contact person”</a:t>
            </a:r>
            <a:r>
              <a:rPr lang="el-GR" sz="1000" b="1" dirty="0">
                <a:solidFill>
                  <a:srgbClr val="00B050"/>
                </a:solidFill>
              </a:rPr>
              <a:t>  </a:t>
            </a:r>
          </a:p>
        </p:txBody>
      </p:sp>
      <p:sp>
        <p:nvSpPr>
          <p:cNvPr id="13" name="Rounded Rectangle 12"/>
          <p:cNvSpPr/>
          <p:nvPr/>
        </p:nvSpPr>
        <p:spPr>
          <a:xfrm>
            <a:off x="107505"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9100" y="6056709"/>
            <a:ext cx="1800200" cy="400110"/>
          </a:xfrm>
          <a:prstGeom prst="rect">
            <a:avLst/>
          </a:prstGeom>
        </p:spPr>
        <p:txBody>
          <a:bodyPr wrap="square">
            <a:spAutoFit/>
          </a:bodyPr>
          <a:lstStyle/>
          <a:p>
            <a:r>
              <a:rPr lang="el-GR" sz="1000" b="1" dirty="0">
                <a:solidFill>
                  <a:srgbClr val="00B050"/>
                </a:solidFill>
              </a:rPr>
              <a:t>Ορισμός ατόμου επαφής ως νόμιμος εκπρόσωπος</a:t>
            </a:r>
          </a:p>
        </p:txBody>
      </p:sp>
      <p:sp>
        <p:nvSpPr>
          <p:cNvPr id="17" name="Rounded Rectangle 16"/>
          <p:cNvSpPr/>
          <p:nvPr/>
        </p:nvSpPr>
        <p:spPr>
          <a:xfrm>
            <a:off x="1907704"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808274" y="6066164"/>
            <a:ext cx="1800200" cy="707886"/>
          </a:xfrm>
          <a:prstGeom prst="rect">
            <a:avLst/>
          </a:prstGeom>
        </p:spPr>
        <p:txBody>
          <a:bodyPr wrap="square">
            <a:spAutoFit/>
          </a:bodyPr>
          <a:lstStyle/>
          <a:p>
            <a:r>
              <a:rPr lang="el-GR" sz="1000" b="1" dirty="0">
                <a:solidFill>
                  <a:srgbClr val="00B050"/>
                </a:solidFill>
              </a:rPr>
              <a:t>Ορισμός ατόμου επαφής ως βασική επαφή</a:t>
            </a:r>
            <a:r>
              <a:rPr lang="en-GB" sz="1000" b="1" dirty="0">
                <a:solidFill>
                  <a:srgbClr val="00B050"/>
                </a:solidFill>
              </a:rPr>
              <a:t> (</a:t>
            </a:r>
            <a:r>
              <a:rPr lang="el-GR" sz="1000" b="1" dirty="0">
                <a:solidFill>
                  <a:srgbClr val="00B050"/>
                </a:solidFill>
              </a:rPr>
              <a:t>είναι πάντα υποχρεωτικά το 1</a:t>
            </a:r>
            <a:r>
              <a:rPr lang="el-GR" sz="1000" b="1" baseline="30000" dirty="0">
                <a:solidFill>
                  <a:srgbClr val="00B050"/>
                </a:solidFill>
              </a:rPr>
              <a:t>ο</a:t>
            </a:r>
            <a:r>
              <a:rPr lang="el-GR" sz="1000" b="1" dirty="0">
                <a:solidFill>
                  <a:srgbClr val="00B050"/>
                </a:solidFill>
              </a:rPr>
              <a:t> άτομο που καταχωρείται)</a:t>
            </a:r>
          </a:p>
        </p:txBody>
      </p:sp>
      <p:sp>
        <p:nvSpPr>
          <p:cNvPr id="19" name="Rounded Rectangle 18"/>
          <p:cNvSpPr/>
          <p:nvPr/>
        </p:nvSpPr>
        <p:spPr>
          <a:xfrm>
            <a:off x="3658817"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589051" y="6045628"/>
            <a:ext cx="1800200" cy="400110"/>
          </a:xfrm>
          <a:prstGeom prst="rect">
            <a:avLst/>
          </a:prstGeom>
        </p:spPr>
        <p:txBody>
          <a:bodyPr wrap="square">
            <a:spAutoFit/>
          </a:bodyPr>
          <a:lstStyle/>
          <a:p>
            <a:r>
              <a:rPr lang="el-GR" sz="1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52"/>
            <a:ext cx="158417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343800" y="3561775"/>
            <a:ext cx="1800200" cy="861774"/>
          </a:xfrm>
          <a:prstGeom prst="rect">
            <a:avLst/>
          </a:prstGeom>
        </p:spPr>
        <p:txBody>
          <a:bodyPr wrap="square">
            <a:spAutoFit/>
          </a:bodyPr>
          <a:lstStyle/>
          <a:p>
            <a:r>
              <a:rPr lang="el-GR" sz="1000" b="1" dirty="0">
                <a:solidFill>
                  <a:srgbClr val="00B050"/>
                </a:solidFill>
              </a:rPr>
              <a:t>Εάν το άτομο βρίσκεται ήδη στη λίστα επαφών του χρήστη, δε χρειάζεται να συμπληρωθεί η καρτέλα </a:t>
            </a:r>
            <a:r>
              <a:rPr lang="en-GB" sz="1000" b="1" dirty="0">
                <a:solidFill>
                  <a:srgbClr val="00B050"/>
                </a:solidFill>
              </a:rPr>
              <a:t>“Create a Contact person”</a:t>
            </a:r>
            <a:r>
              <a:rPr lang="el-GR" sz="1000" b="1" dirty="0">
                <a:solidFill>
                  <a:srgbClr val="00B050"/>
                </a:solidFill>
              </a:rPr>
              <a:t> </a:t>
            </a:r>
          </a:p>
        </p:txBody>
      </p:sp>
    </p:spTree>
    <p:extLst>
      <p:ext uri="{BB962C8B-B14F-4D97-AF65-F5344CB8AC3E}">
        <p14:creationId xmlns:p14="http://schemas.microsoft.com/office/powerpoint/2010/main" val="1676984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7</a:t>
            </a:r>
            <a:r>
              <a:rPr lang="el-GR" sz="2800" b="1" dirty="0">
                <a:solidFill>
                  <a:srgbClr val="0070C0"/>
                </a:solidFill>
                <a:latin typeface="Century Gothic" panose="020B0502020202020204" pitchFamily="34" charset="0"/>
              </a:rPr>
              <a:t>/8)</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980728"/>
            <a:ext cx="8136904" cy="338554"/>
          </a:xfrm>
          <a:prstGeom prst="rect">
            <a:avLst/>
          </a:prstGeom>
          <a:noFill/>
        </p:spPr>
        <p:txBody>
          <a:bodyPr wrap="square" rtlCol="0">
            <a:spAutoFit/>
          </a:bodyPr>
          <a:lstStyle/>
          <a:p>
            <a:r>
              <a:rPr lang="el-GR" sz="1600" b="1" dirty="0"/>
              <a:t>Ενότητα </a:t>
            </a:r>
            <a:r>
              <a:rPr lang="en-GB" sz="1600" b="1" dirty="0"/>
              <a:t>5: Cooperation Arrangements</a:t>
            </a:r>
          </a:p>
        </p:txBody>
      </p:sp>
      <p:pic>
        <p:nvPicPr>
          <p:cNvPr id="10" name="Picture 9"/>
          <p:cNvPicPr>
            <a:picLocks noChangeAspect="1"/>
          </p:cNvPicPr>
          <p:nvPr/>
        </p:nvPicPr>
        <p:blipFill>
          <a:blip r:embed="rId2"/>
          <a:stretch>
            <a:fillRect/>
          </a:stretch>
        </p:blipFill>
        <p:spPr>
          <a:xfrm>
            <a:off x="-1262" y="1332397"/>
            <a:ext cx="9127272" cy="1157304"/>
          </a:xfrm>
          <a:prstGeom prst="rect">
            <a:avLst/>
          </a:prstGeom>
        </p:spPr>
      </p:pic>
      <p:sp>
        <p:nvSpPr>
          <p:cNvPr id="11" name="Rectangle 10"/>
          <p:cNvSpPr/>
          <p:nvPr/>
        </p:nvSpPr>
        <p:spPr>
          <a:xfrm>
            <a:off x="107504" y="1987129"/>
            <a:ext cx="9145016" cy="1492716"/>
          </a:xfrm>
          <a:prstGeom prst="rect">
            <a:avLst/>
          </a:prstGeom>
        </p:spPr>
        <p:txBody>
          <a:bodyPr wrap="square">
            <a:spAutoFit/>
          </a:bodyPr>
          <a:lstStyle/>
          <a:p>
            <a:pPr marL="171450" lvl="0" indent="-171450">
              <a:buFont typeface="Wingdings" panose="05000000000000000000" pitchFamily="2" charset="2"/>
              <a:buChar char="§"/>
            </a:pPr>
            <a:r>
              <a:rPr lang="el-GR" sz="1300" b="1" dirty="0">
                <a:solidFill>
                  <a:srgbClr val="00B050"/>
                </a:solidFill>
              </a:rPr>
              <a:t>Πώς έγινε η επιλογή των συμμετεχόντων οργανισμών και ποια θα είναι η συνεισφορά του καθενός σε επίπεδο γνώσης, εμπειρίας και εξειδίκευσης στο σχέδιο γενικότερα αλλά και ξεχωριστά, στους επιμέρους στόχους του σχεδίου;</a:t>
            </a:r>
          </a:p>
          <a:p>
            <a:pPr marL="171450" lvl="0" indent="-171450">
              <a:buFont typeface="Wingdings" panose="05000000000000000000" pitchFamily="2" charset="2"/>
              <a:buChar char="§"/>
            </a:pPr>
            <a:r>
              <a:rPr lang="el-GR" sz="1300" b="1" dirty="0">
                <a:solidFill>
                  <a:srgbClr val="00B050"/>
                </a:solidFill>
              </a:rPr>
              <a:t>Το Σχέδιο περιλαμβάνει νεοεισερχόμενους οργανισμούς; Εάν ναι, είναι σε θέση οι υπόλοιποι οργανισμοί να λειτουργήσουν ως μέντορες, ούτως ώστε η συνεισφορά και τα οφέλη των νεοεισερχόμενων οργανισμών να είναι ουσιαστικά;</a:t>
            </a:r>
          </a:p>
          <a:p>
            <a:pPr marL="171450" lvl="0" indent="-171450">
              <a:buFont typeface="Wingdings" panose="05000000000000000000" pitchFamily="2" charset="2"/>
              <a:buChar char="§"/>
            </a:pPr>
            <a:r>
              <a:rPr lang="el-GR" sz="1300" b="1" dirty="0">
                <a:solidFill>
                  <a:srgbClr val="00B050"/>
                </a:solidFill>
              </a:rPr>
              <a:t>Η επιλογή των εταίρων έγινε με τρόπο που να διασφαλίζεται η πρόσθετη αξία σε Ευρωπαϊκό επίπεδο μέσω της δημιουργίας προϋποθέσεων για διακρατική συνεργασία και ανάπτυξη δικτύων;</a:t>
            </a:r>
          </a:p>
          <a:p>
            <a:pPr lvl="0"/>
            <a:endParaRPr lang="el-GR" sz="1300" b="1" dirty="0">
              <a:solidFill>
                <a:srgbClr val="00B050"/>
              </a:solidFill>
            </a:endParaRPr>
          </a:p>
        </p:txBody>
      </p:sp>
      <p:pic>
        <p:nvPicPr>
          <p:cNvPr id="12" name="Picture 11"/>
          <p:cNvPicPr>
            <a:picLocks noChangeAspect="1"/>
          </p:cNvPicPr>
          <p:nvPr/>
        </p:nvPicPr>
        <p:blipFill>
          <a:blip r:embed="rId3"/>
          <a:stretch>
            <a:fillRect/>
          </a:stretch>
        </p:blipFill>
        <p:spPr>
          <a:xfrm>
            <a:off x="107504" y="3290165"/>
            <a:ext cx="9001125" cy="838200"/>
          </a:xfrm>
          <a:prstGeom prst="rect">
            <a:avLst/>
          </a:prstGeom>
        </p:spPr>
      </p:pic>
      <p:sp>
        <p:nvSpPr>
          <p:cNvPr id="13" name="Rectangle 12"/>
          <p:cNvSpPr/>
          <p:nvPr/>
        </p:nvSpPr>
        <p:spPr>
          <a:xfrm>
            <a:off x="107503" y="3483466"/>
            <a:ext cx="9109892" cy="2893100"/>
          </a:xfrm>
          <a:prstGeom prst="rect">
            <a:avLst/>
          </a:prstGeom>
        </p:spPr>
        <p:txBody>
          <a:bodyPr wrap="square">
            <a:spAutoFit/>
          </a:bodyPr>
          <a:lstStyle/>
          <a:p>
            <a:pPr marL="176213" indent="-176213">
              <a:buFont typeface="Wingdings" panose="05000000000000000000" pitchFamily="2" charset="2"/>
              <a:buChar char="§"/>
            </a:pPr>
            <a:r>
              <a:rPr lang="el-GR" sz="1300" b="1" dirty="0">
                <a:solidFill>
                  <a:srgbClr val="00B050"/>
                </a:solidFill>
              </a:rPr>
              <a:t>Μέτρα/Διαδικασίες/Εργαλεία ελέγχου ποιότητας, παρακολούθησης και αξιολόγησης του Σχεδίου και των δραστηριοτήτων του </a:t>
            </a:r>
          </a:p>
          <a:p>
            <a:pPr marL="176213" indent="-176213">
              <a:buFont typeface="Wingdings" panose="05000000000000000000" pitchFamily="2" charset="2"/>
              <a:buChar char="§"/>
            </a:pPr>
            <a:r>
              <a:rPr lang="el-GR" sz="1300" b="1" dirty="0">
                <a:solidFill>
                  <a:srgbClr val="00B050"/>
                </a:solidFill>
              </a:rPr>
              <a:t>Αναγνώριση πιθανών κινδύνων/Κατάρτιση σχεδίου για πρόληψη ή διαχείριση πιθανών κινδύνων</a:t>
            </a:r>
          </a:p>
          <a:p>
            <a:pPr marL="176213" indent="-176213">
              <a:buFont typeface="Wingdings" panose="05000000000000000000" pitchFamily="2" charset="2"/>
              <a:buChar char="§"/>
            </a:pPr>
            <a:r>
              <a:rPr lang="el-GR" sz="1300" b="1" dirty="0">
                <a:solidFill>
                  <a:srgbClr val="00B050"/>
                </a:solidFill>
              </a:rPr>
              <a:t>Λήψη μέτρων για έγκαιρη, ομαλή και εντός του προϋπολογισμού υλοποίηση του Σχεδίου, π.χ. διευθέτηση των πρακτικών θεμάτων του Σχεδίου (διευθετήσεις ταξιδιών, διαμονής), προετοιμασία συμμετεχόντων στις δραστηριότητες, κατανομή εργασίας αναλόγως της εξειδίκευσης του κάθε εταίρου, πλάνο αποτελεσματικής διαχείρισης των πόρων του σχεδίου-κατάρτιση αναλυτικού πλάνου εργασίας κτλ.</a:t>
            </a:r>
          </a:p>
          <a:p>
            <a:pPr marL="176213" indent="-176213">
              <a:buFont typeface="Wingdings" panose="05000000000000000000" pitchFamily="2" charset="2"/>
              <a:buChar char="§"/>
            </a:pPr>
            <a:r>
              <a:rPr lang="el-GR" sz="1300" b="1" dirty="0">
                <a:solidFill>
                  <a:srgbClr val="00B050"/>
                </a:solidFill>
              </a:rPr>
              <a:t>Μηχανισμοί/Μέτρα που θα ληφθούν για αποτελεσματικό συντονισμό και επικοινωνία μεταξύ των εταίρων</a:t>
            </a:r>
          </a:p>
          <a:p>
            <a:pPr marL="176213" lvl="0" indent="-176213">
              <a:buFont typeface="Wingdings" panose="05000000000000000000" pitchFamily="2" charset="2"/>
              <a:buChar char="§"/>
            </a:pPr>
            <a:r>
              <a:rPr lang="el-GR" sz="1300" b="1" dirty="0">
                <a:solidFill>
                  <a:srgbClr val="00B050"/>
                </a:solidFill>
              </a:rPr>
              <a:t>Εργαλεία επικοινωνίας: Η επικοινωνία των εταίρων μπορεί να ενισχύεται με τη χρήση διάφορων </a:t>
            </a:r>
          </a:p>
          <a:p>
            <a:pPr marL="176213" lvl="0" indent="-176213"/>
            <a:r>
              <a:rPr lang="el-GR" sz="1300" b="1" dirty="0">
                <a:solidFill>
                  <a:srgbClr val="00B050"/>
                </a:solidFill>
              </a:rPr>
              <a:t>     ψηφιακών εφαρμογών και μέσων κοινωνικής δικτύωσης (π.χ. χρήση </a:t>
            </a:r>
            <a:r>
              <a:rPr lang="en-GB" sz="1300" b="1" dirty="0">
                <a:solidFill>
                  <a:srgbClr val="00B050"/>
                </a:solidFill>
              </a:rPr>
              <a:t>Google Drive/Trello </a:t>
            </a:r>
            <a:r>
              <a:rPr lang="el-GR" sz="1300" b="1" dirty="0">
                <a:solidFill>
                  <a:srgbClr val="00B050"/>
                </a:solidFill>
              </a:rPr>
              <a:t>για ανταλλαγή </a:t>
            </a:r>
          </a:p>
          <a:p>
            <a:pPr lvl="0"/>
            <a:r>
              <a:rPr lang="el-GR" sz="1300" b="1" dirty="0">
                <a:solidFill>
                  <a:srgbClr val="00B050"/>
                </a:solidFill>
              </a:rPr>
              <a:t>     αρχείων, δημιουργία </a:t>
            </a:r>
            <a:r>
              <a:rPr lang="en-GB" sz="1300" b="1" dirty="0" err="1">
                <a:solidFill>
                  <a:srgbClr val="00B050"/>
                </a:solidFill>
              </a:rPr>
              <a:t>facebook</a:t>
            </a:r>
            <a:r>
              <a:rPr lang="en-GB" sz="1300" b="1" dirty="0">
                <a:solidFill>
                  <a:srgbClr val="00B050"/>
                </a:solidFill>
              </a:rPr>
              <a:t>/</a:t>
            </a:r>
            <a:r>
              <a:rPr lang="en-GB" sz="1300" b="1" dirty="0" err="1">
                <a:solidFill>
                  <a:srgbClr val="00B050"/>
                </a:solidFill>
              </a:rPr>
              <a:t>viber</a:t>
            </a:r>
            <a:r>
              <a:rPr lang="en-GB" sz="1300" b="1" dirty="0">
                <a:solidFill>
                  <a:srgbClr val="00B050"/>
                </a:solidFill>
              </a:rPr>
              <a:t> groups </a:t>
            </a:r>
            <a:r>
              <a:rPr lang="el-GR" sz="1300" b="1" dirty="0">
                <a:solidFill>
                  <a:srgbClr val="00B050"/>
                </a:solidFill>
              </a:rPr>
              <a:t>κτλ.)</a:t>
            </a:r>
          </a:p>
          <a:p>
            <a:pPr marL="176213" lvl="0" indent="-176213">
              <a:buFont typeface="Wingdings" panose="05000000000000000000" pitchFamily="2" charset="2"/>
              <a:buChar char="§"/>
            </a:pPr>
            <a:r>
              <a:rPr lang="el-GR" sz="1300" b="1" dirty="0">
                <a:solidFill>
                  <a:srgbClr val="00B050"/>
                </a:solidFill>
              </a:rPr>
              <a:t>Μέθοδοι συνεργασίας (π.χ. δημιουργία επιτροπών για διαχείριση ξεχωριστών πτυχών του Σχεδίου, διαλογικές </a:t>
            </a:r>
          </a:p>
          <a:p>
            <a:pPr lvl="0"/>
            <a:r>
              <a:rPr lang="el-GR" sz="1300" b="1" dirty="0">
                <a:solidFill>
                  <a:srgbClr val="00B050"/>
                </a:solidFill>
              </a:rPr>
              <a:t>     μέθοδοι επίλυσης συγκρούσεων, διαδικασία υποβολής παραπόνων προς τον συντονιστή </a:t>
            </a:r>
            <a:r>
              <a:rPr lang="el-GR" sz="1300" b="1" dirty="0" err="1">
                <a:solidFill>
                  <a:srgbClr val="00B050"/>
                </a:solidFill>
              </a:rPr>
              <a:t>κτλ</a:t>
            </a:r>
            <a:r>
              <a:rPr lang="el-GR" sz="1300" b="1" dirty="0">
                <a:solidFill>
                  <a:srgbClr val="00B050"/>
                </a:solidFill>
              </a:rPr>
              <a:t>)</a:t>
            </a:r>
            <a:endParaRPr lang="en-GB" sz="1300" b="1" dirty="0">
              <a:solidFill>
                <a:srgbClr val="00B050"/>
              </a:solidFill>
            </a:endParaRPr>
          </a:p>
          <a:p>
            <a:pPr marL="176213" lvl="0" indent="-176213">
              <a:buFont typeface="Wingdings" panose="05000000000000000000" pitchFamily="2" charset="2"/>
              <a:buChar char="§"/>
            </a:pPr>
            <a:endParaRPr lang="el-GR" sz="1300" b="1" dirty="0">
              <a:solidFill>
                <a:srgbClr val="00B050"/>
              </a:solidFill>
            </a:endParaRPr>
          </a:p>
        </p:txBody>
      </p:sp>
    </p:spTree>
    <p:extLst>
      <p:ext uri="{BB962C8B-B14F-4D97-AF65-F5344CB8AC3E}">
        <p14:creationId xmlns:p14="http://schemas.microsoft.com/office/powerpoint/2010/main" val="22419213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PARTICIPATING ORGANISATIONS </a:t>
            </a:r>
            <a:r>
              <a:rPr lang="el-GR" sz="2800" b="1" dirty="0">
                <a:solidFill>
                  <a:srgbClr val="0070C0"/>
                </a:solidFill>
                <a:latin typeface="Century Gothic" panose="020B0502020202020204" pitchFamily="34" charset="0"/>
              </a:rPr>
              <a:t>(8/8)</a:t>
            </a:r>
            <a:endParaRPr lang="en-GB"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1117971"/>
            <a:ext cx="8136904" cy="338554"/>
          </a:xfrm>
          <a:prstGeom prst="rect">
            <a:avLst/>
          </a:prstGeom>
          <a:noFill/>
        </p:spPr>
        <p:txBody>
          <a:bodyPr wrap="square" rtlCol="0">
            <a:spAutoFit/>
          </a:bodyPr>
          <a:lstStyle/>
          <a:p>
            <a:r>
              <a:rPr lang="el-GR" sz="1600" b="1" dirty="0"/>
              <a:t>Ενότητα </a:t>
            </a:r>
            <a:r>
              <a:rPr lang="en-GB" sz="1600" b="1" dirty="0"/>
              <a:t>5: Cooperation Arrangements</a:t>
            </a:r>
          </a:p>
        </p:txBody>
      </p:sp>
      <p:sp>
        <p:nvSpPr>
          <p:cNvPr id="6" name="Rectangle 5"/>
          <p:cNvSpPr/>
          <p:nvPr/>
        </p:nvSpPr>
        <p:spPr>
          <a:xfrm>
            <a:off x="11196736" y="4941168"/>
            <a:ext cx="4572000" cy="923330"/>
          </a:xfrm>
          <a:prstGeom prst="rect">
            <a:avLst/>
          </a:prstGeom>
        </p:spPr>
        <p:txBody>
          <a:bodyPr>
            <a:spAutoFit/>
          </a:bodyPr>
          <a:lstStyle/>
          <a:p>
            <a:r>
              <a:rPr lang="en-GB" dirty="0"/>
              <a:t>the proposed allocation of tasks demonstrates the commitment and active contribution of all participating organisations; </a:t>
            </a:r>
          </a:p>
        </p:txBody>
      </p:sp>
      <p:pic>
        <p:nvPicPr>
          <p:cNvPr id="4" name="Picture 3"/>
          <p:cNvPicPr>
            <a:picLocks noChangeAspect="1"/>
          </p:cNvPicPr>
          <p:nvPr/>
        </p:nvPicPr>
        <p:blipFill>
          <a:blip r:embed="rId2"/>
          <a:stretch>
            <a:fillRect/>
          </a:stretch>
        </p:blipFill>
        <p:spPr>
          <a:xfrm>
            <a:off x="271400" y="1532461"/>
            <a:ext cx="8458200" cy="723900"/>
          </a:xfrm>
          <a:prstGeom prst="rect">
            <a:avLst/>
          </a:prstGeom>
        </p:spPr>
      </p:pic>
      <p:sp>
        <p:nvSpPr>
          <p:cNvPr id="8" name="Rectangle 7"/>
          <p:cNvSpPr/>
          <p:nvPr/>
        </p:nvSpPr>
        <p:spPr>
          <a:xfrm>
            <a:off x="179512" y="1878574"/>
            <a:ext cx="8856362" cy="1692771"/>
          </a:xfrm>
          <a:prstGeom prst="rect">
            <a:avLst/>
          </a:prstGeom>
        </p:spPr>
        <p:txBody>
          <a:bodyPr wrap="square">
            <a:spAutoFit/>
          </a:bodyPr>
          <a:lstStyle/>
          <a:p>
            <a:pPr marL="285750" lvl="0" indent="-285750">
              <a:buFont typeface="Wingdings" panose="05000000000000000000" pitchFamily="2" charset="2"/>
              <a:buChar char="§"/>
            </a:pPr>
            <a:r>
              <a:rPr lang="el-GR" sz="1300" b="1" dirty="0">
                <a:solidFill>
                  <a:srgbClr val="00B050"/>
                </a:solidFill>
              </a:rPr>
              <a:t>Προαιρετική ερώτηση σχετικά με τη χρήση των </a:t>
            </a:r>
            <a:r>
              <a:rPr lang="el-GR" sz="1300" b="1" dirty="0" err="1">
                <a:solidFill>
                  <a:srgbClr val="00B050"/>
                </a:solidFill>
              </a:rPr>
              <a:t>Πλατφορμών</a:t>
            </a:r>
            <a:r>
              <a:rPr lang="el-GR" sz="1300" b="1" dirty="0">
                <a:solidFill>
                  <a:srgbClr val="00B050"/>
                </a:solidFill>
              </a:rPr>
              <a:t> της ΕΕ, οι οποίες λειτουργούν υποστηρικτικά στο Πρόγραμμα </a:t>
            </a:r>
            <a:r>
              <a:rPr lang="en-GB" sz="1300" b="1" dirty="0">
                <a:solidFill>
                  <a:srgbClr val="00B050"/>
                </a:solidFill>
              </a:rPr>
              <a:t>Erasmus. </a:t>
            </a:r>
            <a:endParaRPr lang="el-GR" sz="1300" b="1" dirty="0">
              <a:solidFill>
                <a:srgbClr val="00B050"/>
              </a:solidFill>
            </a:endParaRPr>
          </a:p>
          <a:p>
            <a:pPr marL="285750" lvl="0" indent="-285750">
              <a:buFont typeface="Wingdings" panose="05000000000000000000" pitchFamily="2" charset="2"/>
              <a:buChar char="§"/>
            </a:pPr>
            <a:r>
              <a:rPr lang="el-GR" sz="1300" b="1" dirty="0">
                <a:solidFill>
                  <a:srgbClr val="00B050"/>
                </a:solidFill>
              </a:rPr>
              <a:t>Η χρήση τους συνίσταται και ενθαρρύνεται ιδιαίτερα από τις Εθνικές Υπηρεσίες για ενίσχυση του </a:t>
            </a:r>
          </a:p>
          <a:p>
            <a:pPr lvl="0"/>
            <a:r>
              <a:rPr lang="el-GR" sz="1300" b="1" dirty="0">
                <a:solidFill>
                  <a:srgbClr val="00B050"/>
                </a:solidFill>
              </a:rPr>
              <a:t>        αντίκτυπου των Σχεδίων και μεγιστοποίηση των οφελών που προκύπτουν από αυτά</a:t>
            </a:r>
          </a:p>
          <a:p>
            <a:pPr marL="285750" lvl="0" indent="-285750">
              <a:buFont typeface="Wingdings" panose="05000000000000000000" pitchFamily="2" charset="2"/>
              <a:buChar char="§"/>
            </a:pPr>
            <a:r>
              <a:rPr lang="en-GB" sz="1300" b="1" dirty="0">
                <a:solidFill>
                  <a:srgbClr val="00B050"/>
                </a:solidFill>
              </a:rPr>
              <a:t>eTwinning</a:t>
            </a:r>
            <a:r>
              <a:rPr lang="el-GR" sz="1300" b="1" dirty="0">
                <a:solidFill>
                  <a:srgbClr val="00B050"/>
                </a:solidFill>
              </a:rPr>
              <a:t> </a:t>
            </a:r>
            <a:r>
              <a:rPr lang="en-GB" sz="1300" b="1" dirty="0">
                <a:solidFill>
                  <a:srgbClr val="00B050"/>
                </a:solidFill>
              </a:rPr>
              <a:t>&amp;</a:t>
            </a:r>
            <a:r>
              <a:rPr lang="el-GR" sz="1300" b="1" dirty="0">
                <a:solidFill>
                  <a:srgbClr val="00B050"/>
                </a:solidFill>
              </a:rPr>
              <a:t> </a:t>
            </a:r>
            <a:r>
              <a:rPr lang="en-GB" sz="1300" b="1" dirty="0">
                <a:solidFill>
                  <a:srgbClr val="00B050"/>
                </a:solidFill>
              </a:rPr>
              <a:t>School Education Gateway: </a:t>
            </a:r>
            <a:r>
              <a:rPr lang="el-GR" sz="1300" b="1" dirty="0">
                <a:solidFill>
                  <a:srgbClr val="00B050"/>
                </a:solidFill>
              </a:rPr>
              <a:t>Σχέδια Σχολικής Εκπαίδευσης</a:t>
            </a:r>
          </a:p>
          <a:p>
            <a:pPr lvl="0"/>
            <a:r>
              <a:rPr lang="el-GR" sz="1300" b="1" dirty="0">
                <a:solidFill>
                  <a:srgbClr val="00B050"/>
                </a:solidFill>
              </a:rPr>
              <a:t>        </a:t>
            </a:r>
            <a:r>
              <a:rPr lang="en-GB" sz="1300" b="1" dirty="0">
                <a:solidFill>
                  <a:srgbClr val="00B050"/>
                </a:solidFill>
              </a:rPr>
              <a:t>EPALE</a:t>
            </a:r>
            <a:r>
              <a:rPr lang="el-GR" sz="1300" b="1" dirty="0">
                <a:solidFill>
                  <a:srgbClr val="00B050"/>
                </a:solidFill>
              </a:rPr>
              <a:t>: Σχέδια Εκπαίδευσης Ενηλίκων και Επαγγελματικής Εκπαίδευσης και Κατάρτισης</a:t>
            </a:r>
          </a:p>
          <a:p>
            <a:pPr lvl="0"/>
            <a:r>
              <a:rPr lang="el-GR" sz="1300" b="1" dirty="0">
                <a:solidFill>
                  <a:srgbClr val="00B050"/>
                </a:solidFill>
              </a:rPr>
              <a:t>        </a:t>
            </a:r>
            <a:r>
              <a:rPr lang="en-GB" sz="1300" b="1" dirty="0">
                <a:solidFill>
                  <a:srgbClr val="00B050"/>
                </a:solidFill>
              </a:rPr>
              <a:t>Project Results Platform: </a:t>
            </a:r>
            <a:r>
              <a:rPr lang="el-GR" sz="1300" b="1" dirty="0">
                <a:solidFill>
                  <a:srgbClr val="00B050"/>
                </a:solidFill>
              </a:rPr>
              <a:t>Σχέδια όλων των τομέων (η περίληψη των εγκεκριμένων Σχεδίων </a:t>
            </a:r>
          </a:p>
          <a:p>
            <a:pPr lvl="0"/>
            <a:r>
              <a:rPr lang="el-GR" sz="1300" b="1" dirty="0">
                <a:solidFill>
                  <a:srgbClr val="00B050"/>
                </a:solidFill>
              </a:rPr>
              <a:t>        μεταφέρεται αυτόματα από την αίτηση εδώ)</a:t>
            </a: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179512" y="3883893"/>
            <a:ext cx="5934075" cy="1057275"/>
          </a:xfrm>
          <a:prstGeom prst="rect">
            <a:avLst/>
          </a:prstGeom>
        </p:spPr>
      </p:pic>
      <p:sp>
        <p:nvSpPr>
          <p:cNvPr id="15" name="Rectangle 14"/>
          <p:cNvSpPr/>
          <p:nvPr/>
        </p:nvSpPr>
        <p:spPr>
          <a:xfrm>
            <a:off x="179512" y="4272533"/>
            <a:ext cx="7667722" cy="1492716"/>
          </a:xfrm>
          <a:prstGeom prst="rect">
            <a:avLst/>
          </a:prstGeom>
        </p:spPr>
        <p:txBody>
          <a:bodyPr wrap="square">
            <a:spAutoFit/>
          </a:bodyPr>
          <a:lstStyle/>
          <a:p>
            <a:pPr marL="285750" lvl="0" indent="-285750">
              <a:buFont typeface="Wingdings" panose="05000000000000000000" pitchFamily="2" charset="2"/>
              <a:buChar char="§"/>
            </a:pPr>
            <a:r>
              <a:rPr lang="el-GR" sz="1300" b="1" dirty="0">
                <a:solidFill>
                  <a:srgbClr val="00B050"/>
                </a:solidFill>
              </a:rPr>
              <a:t>Αναλυτική περιγραφή της κατανομής εργασιών ανά εταίρο οργανισμό για κάθε προγραμματισμένη δραστηριότητα του σχεδίου</a:t>
            </a:r>
          </a:p>
          <a:p>
            <a:pPr marL="285750" lvl="0" indent="-285750">
              <a:buFont typeface="Wingdings" panose="05000000000000000000" pitchFamily="2" charset="2"/>
              <a:buChar char="§"/>
            </a:pPr>
            <a:r>
              <a:rPr lang="el-GR" sz="1300" b="1" dirty="0">
                <a:solidFill>
                  <a:srgbClr val="00B050"/>
                </a:solidFill>
              </a:rPr>
              <a:t>Αναλυτική περιγραφή της κατανομής εργασιών ανά εταίρο οργανισμό για θέματα διαχείρισης του σχεδίου, προετοιμασίας των συμμετεχόντων στις δραστηριότητες του σχεδίου, παρακολούθησης και αξιολόγησης του Σχεδίου, διάδοσης/προώθησης του Σχεδίου κτλ.</a:t>
            </a:r>
          </a:p>
          <a:p>
            <a:pPr lvl="0"/>
            <a:endParaRPr lang="el-GR" sz="1300" b="1" dirty="0">
              <a:solidFill>
                <a:srgbClr val="00B050"/>
              </a:solidFill>
            </a:endParaRPr>
          </a:p>
          <a:p>
            <a:pPr lvl="0"/>
            <a:endParaRPr lang="en-GB" sz="1300" b="1" dirty="0">
              <a:solidFill>
                <a:srgbClr val="00B050"/>
              </a:solidFill>
            </a:endParaRPr>
          </a:p>
        </p:txBody>
      </p:sp>
    </p:spTree>
    <p:extLst>
      <p:ext uri="{BB962C8B-B14F-4D97-AF65-F5344CB8AC3E}">
        <p14:creationId xmlns:p14="http://schemas.microsoft.com/office/powerpoint/2010/main" val="34132318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16632"/>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ACTIVITIES (1/</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endParaRPr lang="el-GR" sz="2800" b="1" dirty="0">
              <a:solidFill>
                <a:srgbClr val="0070C0"/>
              </a:solidFill>
              <a:latin typeface="Century Gothic" panose="020B0502020202020204" pitchFamily="34" charset="0"/>
            </a:endParaRPr>
          </a:p>
          <a:p>
            <a:pPr algn="ctr"/>
            <a:r>
              <a:rPr lang="el-GR" sz="2000" b="1" dirty="0">
                <a:solidFill>
                  <a:srgbClr val="0070C0"/>
                </a:solidFill>
                <a:latin typeface="Century Gothic" panose="020B0502020202020204" pitchFamily="34" charset="0"/>
              </a:rPr>
              <a:t>ΓΕΝΙΚΑ</a:t>
            </a:r>
            <a:endParaRPr lang="en-US" sz="2000" b="1" dirty="0">
              <a:solidFill>
                <a:srgbClr val="0070C0"/>
              </a:solidFill>
              <a:latin typeface="Century Gothic" panose="020B0502020202020204" pitchFamily="34" charset="0"/>
            </a:endParaRPr>
          </a:p>
        </p:txBody>
      </p:sp>
      <p:sp>
        <p:nvSpPr>
          <p:cNvPr id="4" name="TextBox 3"/>
          <p:cNvSpPr txBox="1"/>
          <p:nvPr/>
        </p:nvSpPr>
        <p:spPr>
          <a:xfrm>
            <a:off x="107504" y="1122732"/>
            <a:ext cx="9361040" cy="5170646"/>
          </a:xfrm>
          <a:prstGeom prst="rect">
            <a:avLst/>
          </a:prstGeom>
          <a:noFill/>
        </p:spPr>
        <p:txBody>
          <a:bodyPr wrap="square" rtlCol="0">
            <a:spAutoFit/>
          </a:bodyPr>
          <a:lstStyle/>
          <a:p>
            <a:pPr marL="285750" indent="-285750">
              <a:buFont typeface="Wingdings" panose="05000000000000000000" pitchFamily="2" charset="2"/>
              <a:buChar char="q"/>
            </a:pPr>
            <a:r>
              <a:rPr lang="el-GR" sz="2200" b="1" dirty="0"/>
              <a:t>Καταχώρηση των προγραμματισμένων δραστηριοτήτων του Σχεδίου (=χρονοδιάγραμμα υλοποίησης):</a:t>
            </a:r>
          </a:p>
          <a:p>
            <a:endParaRPr lang="el-GR" sz="2200" b="1" dirty="0"/>
          </a:p>
          <a:p>
            <a:pPr marL="285750" indent="-285750">
              <a:buFont typeface="Wingdings" panose="05000000000000000000" pitchFamily="2" charset="2"/>
              <a:buChar char="§"/>
            </a:pPr>
            <a:r>
              <a:rPr lang="el-GR" dirty="0"/>
              <a:t>Για κάθε δραστηριότητα θα πρέπει να δοθεί ένας τίτλος και μία γενική περιγραφή και να δηλωθούν:</a:t>
            </a:r>
          </a:p>
          <a:p>
            <a:pPr marL="285750" indent="-285750">
              <a:buFont typeface="Wingdings" panose="05000000000000000000" pitchFamily="2" charset="2"/>
              <a:buChar char="ü"/>
            </a:pPr>
            <a:r>
              <a:rPr lang="el-GR" dirty="0"/>
              <a:t>Ο χώρος διεξαγωγής</a:t>
            </a:r>
          </a:p>
          <a:p>
            <a:pPr marL="285750" indent="-285750">
              <a:buFont typeface="Wingdings" panose="05000000000000000000" pitchFamily="2" charset="2"/>
              <a:buChar char="ü"/>
            </a:pPr>
            <a:r>
              <a:rPr lang="el-GR" dirty="0"/>
              <a:t>Η διάρκεια (εκτιμώμενες ημερομηνίες έναρξης-λήξης)</a:t>
            </a:r>
          </a:p>
          <a:p>
            <a:pPr marL="285750" indent="-285750">
              <a:buFont typeface="Wingdings" panose="05000000000000000000" pitchFamily="2" charset="2"/>
              <a:buChar char="ü"/>
            </a:pPr>
            <a:r>
              <a:rPr lang="el-GR" dirty="0"/>
              <a:t>Ο υπεύθυνος οργανισμός και οι λοιποί συμμετέχοντες οργανισμοί </a:t>
            </a:r>
          </a:p>
          <a:p>
            <a:pPr marL="285750" indent="-285750">
              <a:buFont typeface="Wingdings" panose="05000000000000000000" pitchFamily="2" charset="2"/>
              <a:buChar char="ü"/>
            </a:pPr>
            <a:r>
              <a:rPr lang="el-GR" dirty="0"/>
              <a:t>Οι συμμετέχοντες από κάθε οργανισμό </a:t>
            </a:r>
          </a:p>
          <a:p>
            <a:pPr marL="285750" indent="-285750">
              <a:buFont typeface="Wingdings" panose="05000000000000000000" pitchFamily="2" charset="2"/>
              <a:buChar char="ü"/>
            </a:pPr>
            <a:r>
              <a:rPr lang="el-GR" dirty="0"/>
              <a:t>Το κονδύλι που απαιτείται για την υλοποίησή της</a:t>
            </a:r>
          </a:p>
          <a:p>
            <a:endParaRPr lang="el-GR" dirty="0"/>
          </a:p>
          <a:p>
            <a:endParaRPr lang="el-GR" dirty="0"/>
          </a:p>
          <a:p>
            <a:r>
              <a:rPr lang="el-GR" sz="1700" i="1" dirty="0"/>
              <a:t>!!! Το άθροισμα των κονδυλίων που δηλώνονται πρέπει να ισούται με το αιτούμενο ενιαίο </a:t>
            </a:r>
          </a:p>
          <a:p>
            <a:r>
              <a:rPr lang="el-GR" sz="1700" i="1" dirty="0"/>
              <a:t>κατ’ </a:t>
            </a:r>
            <a:r>
              <a:rPr lang="el-GR" sz="1700" i="1" dirty="0" err="1"/>
              <a:t>αποκοπήν</a:t>
            </a:r>
            <a:r>
              <a:rPr lang="el-GR" sz="1700" i="1" dirty="0"/>
              <a:t> ποσό (30 000 ή 60 000 Ευρώ), ενώ το ξεχωριστό για κάθε δραστηριότητα </a:t>
            </a:r>
          </a:p>
          <a:p>
            <a:r>
              <a:rPr lang="el-GR" sz="1700" i="1" dirty="0"/>
              <a:t>κονδύλι πρέπει να είναι ανάλογο της εμβέλειας, των στόχων και των αποτελεσμάτων </a:t>
            </a:r>
          </a:p>
          <a:p>
            <a:r>
              <a:rPr lang="el-GR" sz="1700" i="1" dirty="0"/>
              <a:t>της αλλά και του φόρτου εργασίας που απαιτείται για την υλοποίησή της, στη βάση </a:t>
            </a:r>
          </a:p>
          <a:p>
            <a:r>
              <a:rPr lang="el-GR" sz="1700" i="1" dirty="0"/>
              <a:t>της εξειδίκευσης των συμμετεχόντων οργανισμών</a:t>
            </a:r>
          </a:p>
          <a:p>
            <a:endParaRPr lang="en-GB" sz="1700" i="1" dirty="0"/>
          </a:p>
        </p:txBody>
      </p:sp>
    </p:spTree>
    <p:extLst>
      <p:ext uri="{BB962C8B-B14F-4D97-AF65-F5344CB8AC3E}">
        <p14:creationId xmlns:p14="http://schemas.microsoft.com/office/powerpoint/2010/main" val="24688018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5760" y="1349756"/>
            <a:ext cx="575112" cy="99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AD2E289-9A30-4BA3-AB95-8F806279DE2F}"/>
              </a:ext>
            </a:extLst>
          </p:cNvPr>
          <p:cNvSpPr/>
          <p:nvPr/>
        </p:nvSpPr>
        <p:spPr>
          <a:xfrm>
            <a:off x="0" y="122149"/>
            <a:ext cx="9001000" cy="523220"/>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ACTIVITIES (</a:t>
            </a:r>
            <a:r>
              <a:rPr lang="el-GR" sz="2800" b="1" dirty="0">
                <a:solidFill>
                  <a:srgbClr val="0070C0"/>
                </a:solidFill>
                <a:latin typeface="Century Gothic" panose="020B0502020202020204" pitchFamily="34" charset="0"/>
              </a:rPr>
              <a:t>2</a:t>
            </a:r>
            <a:r>
              <a:rPr lang="en-GB" sz="2800" b="1" dirty="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endParaRPr lang="el-GR" sz="28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09408" y="1268760"/>
            <a:ext cx="9034592" cy="3059870"/>
          </a:xfrm>
          <a:prstGeom prst="rect">
            <a:avLst/>
          </a:prstGeom>
        </p:spPr>
      </p:pic>
      <p:sp>
        <p:nvSpPr>
          <p:cNvPr id="6" name="TextBox 5"/>
          <p:cNvSpPr txBox="1"/>
          <p:nvPr/>
        </p:nvSpPr>
        <p:spPr>
          <a:xfrm>
            <a:off x="799962" y="1276309"/>
            <a:ext cx="1510689" cy="400110"/>
          </a:xfrm>
          <a:prstGeom prst="rect">
            <a:avLst/>
          </a:prstGeom>
          <a:noFill/>
        </p:spPr>
        <p:txBody>
          <a:bodyPr wrap="square" rtlCol="0">
            <a:spAutoFit/>
          </a:bodyPr>
          <a:lstStyle/>
          <a:p>
            <a:r>
              <a:rPr lang="el-GR" sz="1000" b="1" dirty="0">
                <a:solidFill>
                  <a:srgbClr val="00B050"/>
                </a:solidFill>
              </a:rPr>
              <a:t>Τίτλος Δραστηριότητας</a:t>
            </a:r>
            <a:r>
              <a:rPr lang="en-GB" sz="1000" b="1" dirty="0">
                <a:solidFill>
                  <a:srgbClr val="00B050"/>
                </a:solidFill>
              </a:rPr>
              <a:t> = </a:t>
            </a:r>
            <a:r>
              <a:rPr lang="el-GR" sz="1000" b="1" dirty="0">
                <a:solidFill>
                  <a:srgbClr val="00B050"/>
                </a:solidFill>
              </a:rPr>
              <a:t>Γενική Περιγραφή</a:t>
            </a:r>
            <a:endParaRPr lang="en-GB" sz="1000" b="1" dirty="0">
              <a:solidFill>
                <a:srgbClr val="00B050"/>
              </a:solidFill>
            </a:endParaRPr>
          </a:p>
        </p:txBody>
      </p:sp>
      <p:sp>
        <p:nvSpPr>
          <p:cNvPr id="9" name="Rounded Rectangle 8"/>
          <p:cNvSpPr/>
          <p:nvPr/>
        </p:nvSpPr>
        <p:spPr>
          <a:xfrm>
            <a:off x="109408" y="1268760"/>
            <a:ext cx="591464" cy="276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85884" y="1545759"/>
            <a:ext cx="1944216" cy="400110"/>
          </a:xfrm>
          <a:prstGeom prst="rect">
            <a:avLst/>
          </a:prstGeom>
          <a:noFill/>
        </p:spPr>
        <p:txBody>
          <a:bodyPr wrap="square" rtlCol="0">
            <a:spAutoFit/>
          </a:bodyPr>
          <a:lstStyle/>
          <a:p>
            <a:r>
              <a:rPr lang="el-GR" sz="1000" b="1" dirty="0">
                <a:solidFill>
                  <a:srgbClr val="00B050"/>
                </a:solidFill>
              </a:rPr>
              <a:t>Διαγραφή Καταχώρησης/ Προβολή λεπτομερειών</a:t>
            </a:r>
            <a:endParaRPr lang="en-GB" sz="1000" b="1" dirty="0">
              <a:solidFill>
                <a:srgbClr val="00B050"/>
              </a:solidFill>
            </a:endParaRPr>
          </a:p>
        </p:txBody>
      </p:sp>
      <p:sp>
        <p:nvSpPr>
          <p:cNvPr id="11" name="TextBox 10"/>
          <p:cNvSpPr txBox="1"/>
          <p:nvPr/>
        </p:nvSpPr>
        <p:spPr>
          <a:xfrm>
            <a:off x="7668344" y="3717032"/>
            <a:ext cx="1944216" cy="246221"/>
          </a:xfrm>
          <a:prstGeom prst="rect">
            <a:avLst/>
          </a:prstGeom>
          <a:noFill/>
        </p:spPr>
        <p:txBody>
          <a:bodyPr wrap="square" rtlCol="0">
            <a:spAutoFit/>
          </a:bodyPr>
          <a:lstStyle/>
          <a:p>
            <a:r>
              <a:rPr lang="el-GR" sz="1000" b="1" dirty="0">
                <a:solidFill>
                  <a:srgbClr val="00B050"/>
                </a:solidFill>
              </a:rPr>
              <a:t>Προσθήκη Καταχώρησης</a:t>
            </a:r>
            <a:endParaRPr lang="en-GB" sz="1000" b="1" dirty="0">
              <a:solidFill>
                <a:srgbClr val="00B050"/>
              </a:solidFill>
            </a:endParaRPr>
          </a:p>
        </p:txBody>
      </p:sp>
      <p:sp>
        <p:nvSpPr>
          <p:cNvPr id="12" name="Rounded Rectangle 11"/>
          <p:cNvSpPr/>
          <p:nvPr/>
        </p:nvSpPr>
        <p:spPr>
          <a:xfrm>
            <a:off x="7654328" y="1951950"/>
            <a:ext cx="590079" cy="3294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8172401" y="4052545"/>
            <a:ext cx="936104" cy="2760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9408" y="783868"/>
            <a:ext cx="2201244" cy="369332"/>
          </a:xfrm>
          <a:prstGeom prst="rect">
            <a:avLst/>
          </a:prstGeom>
        </p:spPr>
        <p:txBody>
          <a:bodyPr wrap="none">
            <a:spAutoFit/>
          </a:bodyPr>
          <a:lstStyle/>
          <a:p>
            <a:pPr algn="ctr"/>
            <a:r>
              <a:rPr lang="en-GB" b="1" dirty="0">
                <a:solidFill>
                  <a:srgbClr val="0070C0"/>
                </a:solidFill>
                <a:latin typeface="Century Gothic" panose="020B0502020202020204" pitchFamily="34" charset="0"/>
              </a:rPr>
              <a:t>LIST OF ACTIVITIES</a:t>
            </a:r>
            <a:r>
              <a:rPr lang="el-GR" b="1" dirty="0">
                <a:solidFill>
                  <a:srgbClr val="0070C0"/>
                </a:solidFill>
                <a:latin typeface="Century Gothic" panose="020B0502020202020204" pitchFamily="34" charset="0"/>
              </a:rPr>
              <a:t> </a:t>
            </a:r>
            <a:endParaRPr lang="en-US" b="1" dirty="0">
              <a:solidFill>
                <a:srgbClr val="01A6C7"/>
              </a:solidFill>
            </a:endParaRPr>
          </a:p>
        </p:txBody>
      </p:sp>
      <p:sp>
        <p:nvSpPr>
          <p:cNvPr id="15" name="Rectangle 14"/>
          <p:cNvSpPr/>
          <p:nvPr/>
        </p:nvSpPr>
        <p:spPr>
          <a:xfrm>
            <a:off x="0" y="4444190"/>
            <a:ext cx="2240123" cy="369332"/>
          </a:xfrm>
          <a:prstGeom prst="rect">
            <a:avLst/>
          </a:prstGeom>
        </p:spPr>
        <p:txBody>
          <a:bodyPr wrap="square">
            <a:spAutoFit/>
          </a:bodyPr>
          <a:lstStyle/>
          <a:p>
            <a:pPr algn="ctr"/>
            <a:r>
              <a:rPr lang="en-GB" b="1" dirty="0">
                <a:solidFill>
                  <a:srgbClr val="0070C0"/>
                </a:solidFill>
                <a:latin typeface="Century Gothic" panose="020B0502020202020204" pitchFamily="34" charset="0"/>
              </a:rPr>
              <a:t>ACTIVITY DETAILS</a:t>
            </a:r>
            <a:endParaRPr lang="en-US" b="1" dirty="0">
              <a:solidFill>
                <a:srgbClr val="01A6C7"/>
              </a:solidFill>
            </a:endParaRPr>
          </a:p>
        </p:txBody>
      </p:sp>
      <p:pic>
        <p:nvPicPr>
          <p:cNvPr id="16" name="Picture 15"/>
          <p:cNvPicPr>
            <a:picLocks noChangeAspect="1"/>
          </p:cNvPicPr>
          <p:nvPr/>
        </p:nvPicPr>
        <p:blipFill>
          <a:blip r:embed="rId3"/>
          <a:stretch>
            <a:fillRect/>
          </a:stretch>
        </p:blipFill>
        <p:spPr>
          <a:xfrm>
            <a:off x="125759" y="4844301"/>
            <a:ext cx="8982745" cy="1297138"/>
          </a:xfrm>
          <a:prstGeom prst="rect">
            <a:avLst/>
          </a:prstGeom>
        </p:spPr>
      </p:pic>
      <p:sp>
        <p:nvSpPr>
          <p:cNvPr id="18" name="Rounded Rectangle 17"/>
          <p:cNvSpPr/>
          <p:nvPr/>
        </p:nvSpPr>
        <p:spPr>
          <a:xfrm>
            <a:off x="125759" y="5265355"/>
            <a:ext cx="591464" cy="276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4617" y="5029700"/>
            <a:ext cx="1510689" cy="246221"/>
          </a:xfrm>
          <a:prstGeom prst="rect">
            <a:avLst/>
          </a:prstGeom>
          <a:noFill/>
        </p:spPr>
        <p:txBody>
          <a:bodyPr wrap="square" rtlCol="0">
            <a:spAutoFit/>
          </a:bodyPr>
          <a:lstStyle/>
          <a:p>
            <a:r>
              <a:rPr lang="el-GR" sz="1000" b="1" dirty="0">
                <a:solidFill>
                  <a:srgbClr val="00B050"/>
                </a:solidFill>
              </a:rPr>
              <a:t>Αυτόματη συμπλήρωση</a:t>
            </a:r>
            <a:endParaRPr lang="en-GB" sz="1000" b="1" dirty="0">
              <a:solidFill>
                <a:srgbClr val="00B050"/>
              </a:solidFill>
            </a:endParaRPr>
          </a:p>
        </p:txBody>
      </p:sp>
      <p:sp>
        <p:nvSpPr>
          <p:cNvPr id="20" name="Rounded Rectangle 19"/>
          <p:cNvSpPr/>
          <p:nvPr/>
        </p:nvSpPr>
        <p:spPr>
          <a:xfrm>
            <a:off x="2014918" y="5275921"/>
            <a:ext cx="1044913" cy="240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3141864" y="5275921"/>
            <a:ext cx="1044913" cy="240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537374" y="4490358"/>
            <a:ext cx="1510689" cy="707886"/>
          </a:xfrm>
          <a:prstGeom prst="rect">
            <a:avLst/>
          </a:prstGeom>
          <a:noFill/>
        </p:spPr>
        <p:txBody>
          <a:bodyPr wrap="square" rtlCol="0">
            <a:spAutoFit/>
          </a:bodyPr>
          <a:lstStyle/>
          <a:p>
            <a:r>
              <a:rPr lang="el-GR" sz="1000" b="1" dirty="0">
                <a:solidFill>
                  <a:srgbClr val="00B050"/>
                </a:solidFill>
              </a:rPr>
              <a:t>Δεν είναι δεσμευτικές. Μπορούν να αλλάξουν, κατά την  υλοποίηση του σχεδίου</a:t>
            </a:r>
            <a:endParaRPr lang="en-GB" sz="1000" b="1" dirty="0">
              <a:solidFill>
                <a:srgbClr val="00B050"/>
              </a:solidFill>
            </a:endParaRPr>
          </a:p>
        </p:txBody>
      </p:sp>
      <p:sp>
        <p:nvSpPr>
          <p:cNvPr id="24" name="Rounded Rectangle 23"/>
          <p:cNvSpPr/>
          <p:nvPr/>
        </p:nvSpPr>
        <p:spPr>
          <a:xfrm>
            <a:off x="4356534" y="5265355"/>
            <a:ext cx="1044913" cy="240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4415723" y="5492870"/>
            <a:ext cx="1921165" cy="707886"/>
          </a:xfrm>
          <a:prstGeom prst="rect">
            <a:avLst/>
          </a:prstGeom>
          <a:noFill/>
        </p:spPr>
        <p:txBody>
          <a:bodyPr wrap="square" rtlCol="0">
            <a:spAutoFit/>
          </a:bodyPr>
          <a:lstStyle/>
          <a:p>
            <a:pPr algn="ctr"/>
            <a:r>
              <a:rPr lang="el-GR" sz="1000" b="1" dirty="0">
                <a:solidFill>
                  <a:srgbClr val="00B050"/>
                </a:solidFill>
              </a:rPr>
              <a:t>Μπορεί να εδρεύει σε διαφορετική χώρα από αυτήν που διεξάγεται η δραστηριότητα </a:t>
            </a:r>
            <a:endParaRPr lang="en-GB" sz="1000" b="1" dirty="0">
              <a:solidFill>
                <a:srgbClr val="00B050"/>
              </a:solidFill>
            </a:endParaRPr>
          </a:p>
        </p:txBody>
      </p:sp>
      <p:sp>
        <p:nvSpPr>
          <p:cNvPr id="26" name="Rounded Rectangle 25"/>
          <p:cNvSpPr/>
          <p:nvPr/>
        </p:nvSpPr>
        <p:spPr>
          <a:xfrm>
            <a:off x="7876668" y="5198245"/>
            <a:ext cx="1124332" cy="344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719411" y="5646758"/>
            <a:ext cx="1510689" cy="553998"/>
          </a:xfrm>
          <a:prstGeom prst="rect">
            <a:avLst/>
          </a:prstGeom>
          <a:noFill/>
        </p:spPr>
        <p:txBody>
          <a:bodyPr wrap="square" rtlCol="0">
            <a:spAutoFit/>
          </a:bodyPr>
          <a:lstStyle/>
          <a:p>
            <a:pPr algn="ctr"/>
            <a:r>
              <a:rPr lang="el-GR" sz="1000" b="1" dirty="0">
                <a:solidFill>
                  <a:srgbClr val="00B050"/>
                </a:solidFill>
              </a:rPr>
              <a:t>Αυτόματη συμπλήρωση σε μεταγενέστερο στάδιο</a:t>
            </a:r>
            <a:endParaRPr lang="en-GB" sz="1000" b="1" dirty="0">
              <a:solidFill>
                <a:srgbClr val="00B050"/>
              </a:solidFill>
            </a:endParaRPr>
          </a:p>
        </p:txBody>
      </p:sp>
    </p:spTree>
    <p:extLst>
      <p:ext uri="{BB962C8B-B14F-4D97-AF65-F5344CB8AC3E}">
        <p14:creationId xmlns:p14="http://schemas.microsoft.com/office/powerpoint/2010/main" val="37646386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0"/>
            <a:ext cx="9001000" cy="1261884"/>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ACTIVITIES (</a:t>
            </a:r>
            <a:r>
              <a:rPr lang="el-GR" sz="2800" b="1" dirty="0">
                <a:solidFill>
                  <a:srgbClr val="0070C0"/>
                </a:solidFill>
                <a:latin typeface="Century Gothic" panose="020B0502020202020204" pitchFamily="34" charset="0"/>
              </a:rPr>
              <a:t>3</a:t>
            </a:r>
            <a:r>
              <a:rPr lang="en-GB" sz="2800" b="1" dirty="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endParaRPr lang="el-GR"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ACTIVITY DETAILS</a:t>
            </a:r>
            <a:endParaRPr lang="en-US" sz="2000" b="1" dirty="0">
              <a:solidFill>
                <a:srgbClr val="01A6C7"/>
              </a:solidFill>
            </a:endParaRPr>
          </a:p>
          <a:p>
            <a:pPr algn="ctr"/>
            <a:endParaRPr lang="el-GR" sz="28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07504" y="1052736"/>
            <a:ext cx="7019925" cy="952500"/>
          </a:xfrm>
          <a:prstGeom prst="rect">
            <a:avLst/>
          </a:prstGeom>
        </p:spPr>
      </p:pic>
      <p:sp>
        <p:nvSpPr>
          <p:cNvPr id="6" name="TextBox 5"/>
          <p:cNvSpPr txBox="1"/>
          <p:nvPr/>
        </p:nvSpPr>
        <p:spPr>
          <a:xfrm>
            <a:off x="395536" y="1412776"/>
            <a:ext cx="8568952" cy="1646605"/>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a:solidFill>
                  <a:srgbClr val="00B050"/>
                </a:solidFill>
              </a:rPr>
              <a:t>Περιγραφή περιεχομένου Δραστηριότητας  (προαιρετική η προσκόμιση ημερήσιας διάταξης, αν και καλή πρακτική)</a:t>
            </a:r>
          </a:p>
          <a:p>
            <a:pPr marL="171450" indent="-171450">
              <a:buFont typeface="Wingdings" panose="05000000000000000000" pitchFamily="2" charset="2"/>
              <a:buChar char="§"/>
            </a:pPr>
            <a:r>
              <a:rPr lang="el-GR" sz="1300" b="1" dirty="0">
                <a:solidFill>
                  <a:srgbClr val="00B050"/>
                </a:solidFill>
              </a:rPr>
              <a:t>Μεθοδολογία που θα χρησιμοποιηθεί (π.χ. εργαστήρια, εργασία σε ομάδες κτλ.)</a:t>
            </a:r>
          </a:p>
          <a:p>
            <a:pPr marL="171450" indent="-171450">
              <a:buFont typeface="Wingdings" panose="05000000000000000000" pitchFamily="2" charset="2"/>
              <a:buChar char="§"/>
            </a:pPr>
            <a:r>
              <a:rPr lang="el-GR" sz="1300" b="1" dirty="0">
                <a:solidFill>
                  <a:srgbClr val="00B050"/>
                </a:solidFill>
              </a:rPr>
              <a:t>Μέσα από την περιγραφή κάθε Δραστηριότητας, πρέπει να διαφαίνεται ο συμπεριληπτικός (=λαμβάνει υπόψη τις ιδιαίτερες ανάγκες όλων των συμμετεχόντων/επιτρέπει τη συμμετοχή ατόμων με μειωμένες ευκαιρίες μάθησης) και φιλικός προς το περιβάλλον χαρακτήρας της.</a:t>
            </a:r>
          </a:p>
          <a:p>
            <a:pPr marL="171450" indent="-171450">
              <a:buFont typeface="Wingdings" panose="05000000000000000000" pitchFamily="2" charset="2"/>
              <a:buChar char="§"/>
            </a:pPr>
            <a:r>
              <a:rPr lang="el-GR" sz="1300" b="1" dirty="0">
                <a:solidFill>
                  <a:srgbClr val="00B050"/>
                </a:solidFill>
              </a:rPr>
              <a:t>Εάν η Δραστηριότητα υλοποιείται με φυσική παρουσία, αναμένεται η αποτελεσματικότητά της να ενισχυθεί με τη χρήση ψηφιακών εργαλείων</a:t>
            </a:r>
          </a:p>
          <a:p>
            <a:endParaRPr lang="en-GB" sz="1000" b="1" dirty="0">
              <a:solidFill>
                <a:srgbClr val="00B050"/>
              </a:solidFill>
            </a:endParaRPr>
          </a:p>
        </p:txBody>
      </p:sp>
      <p:pic>
        <p:nvPicPr>
          <p:cNvPr id="7" name="Picture 6"/>
          <p:cNvPicPr>
            <a:picLocks noChangeAspect="1"/>
          </p:cNvPicPr>
          <p:nvPr/>
        </p:nvPicPr>
        <p:blipFill>
          <a:blip r:embed="rId4"/>
          <a:stretch>
            <a:fillRect/>
          </a:stretch>
        </p:blipFill>
        <p:spPr>
          <a:xfrm>
            <a:off x="179512" y="2950690"/>
            <a:ext cx="7029450" cy="962025"/>
          </a:xfrm>
          <a:prstGeom prst="rect">
            <a:avLst/>
          </a:prstGeom>
        </p:spPr>
      </p:pic>
      <p:sp>
        <p:nvSpPr>
          <p:cNvPr id="8" name="TextBox 7"/>
          <p:cNvSpPr txBox="1"/>
          <p:nvPr/>
        </p:nvSpPr>
        <p:spPr>
          <a:xfrm>
            <a:off x="395536" y="3181532"/>
            <a:ext cx="8568952" cy="1732782"/>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a:solidFill>
                  <a:srgbClr val="00B050"/>
                </a:solidFill>
              </a:rPr>
              <a:t>Σε ποιους απευθύνεται η δραστηριότητα;</a:t>
            </a:r>
          </a:p>
          <a:p>
            <a:pPr marL="171450" indent="-171450">
              <a:buFont typeface="Wingdings" panose="05000000000000000000" pitchFamily="2" charset="2"/>
              <a:buChar char="§"/>
            </a:pPr>
            <a:r>
              <a:rPr lang="el-GR" sz="1300" b="1" dirty="0">
                <a:solidFill>
                  <a:srgbClr val="00B050"/>
                </a:solidFill>
              </a:rPr>
              <a:t>Ποιοι θα είναι οι συμμετέχοντες από κάθε οργανισμό και πώς επιλέγηκαν;</a:t>
            </a:r>
          </a:p>
          <a:p>
            <a:pPr marL="171450" indent="-171450">
              <a:buFont typeface="Wingdings" panose="05000000000000000000" pitchFamily="2" charset="2"/>
              <a:buChar char="§"/>
            </a:pPr>
            <a:r>
              <a:rPr lang="el-GR" sz="1300" b="1" dirty="0">
                <a:solidFill>
                  <a:srgbClr val="00B050"/>
                </a:solidFill>
              </a:rPr>
              <a:t>Ποια θα είναι τα βραχυπρόθεσμα και μακροπρόθεσμα οφέλη για τους συμμετέχοντες, τους οργανισμούς τους και την ευρύτερη κοινότητα των οργανισμών; Θα υπάρχουν επιπρόσθετα οφέλη για άτομα και οργανισμούς εκτός της Σύμπραξης; Θα υπάρξει κάποιο όφελος σε τοπικό ή διακρατικό επίπεδο, αναλόγως του εάν η δραστηριότητα είναι τοπική ή διακρατική;</a:t>
            </a:r>
          </a:p>
          <a:p>
            <a:pPr marL="176213" lvl="0" indent="-176213" algn="just">
              <a:spcBef>
                <a:spcPct val="20000"/>
              </a:spcBef>
              <a:buFont typeface="Wingdings" panose="05000000000000000000" pitchFamily="2" charset="2"/>
              <a:buChar char="§"/>
              <a:tabLst>
                <a:tab pos="361950" algn="l"/>
                <a:tab pos="534988" algn="l"/>
              </a:tabLst>
              <a:defRPr/>
            </a:pPr>
            <a:r>
              <a:rPr lang="el-GR" sz="1300" b="1" dirty="0">
                <a:solidFill>
                  <a:srgbClr val="00B050"/>
                </a:solidFill>
              </a:rPr>
              <a:t>Θα χρησιμοποιηθεί κάποιο εργαλείο για την αναγνώριση και επικύρωση των μαθησιακών αποτελεσμάτων που θα αποκτηθούν από τη συμμετοχή στη δραστηριότητα;</a:t>
            </a:r>
            <a:endParaRPr lang="en-GB" sz="1300" b="1" dirty="0">
              <a:solidFill>
                <a:srgbClr val="00B050"/>
              </a:solidFill>
            </a:endParaRPr>
          </a:p>
        </p:txBody>
      </p:sp>
      <p:pic>
        <p:nvPicPr>
          <p:cNvPr id="10" name="Picture 9"/>
          <p:cNvPicPr>
            <a:picLocks noChangeAspect="1"/>
          </p:cNvPicPr>
          <p:nvPr/>
        </p:nvPicPr>
        <p:blipFill>
          <a:blip r:embed="rId5"/>
          <a:stretch>
            <a:fillRect/>
          </a:stretch>
        </p:blipFill>
        <p:spPr>
          <a:xfrm>
            <a:off x="179589" y="5145689"/>
            <a:ext cx="7038975" cy="828675"/>
          </a:xfrm>
          <a:prstGeom prst="rect">
            <a:avLst/>
          </a:prstGeom>
        </p:spPr>
      </p:pic>
      <p:sp>
        <p:nvSpPr>
          <p:cNvPr id="12" name="Rectangle 11"/>
          <p:cNvSpPr/>
          <p:nvPr/>
        </p:nvSpPr>
        <p:spPr>
          <a:xfrm>
            <a:off x="194296" y="5455089"/>
            <a:ext cx="7128791" cy="732508"/>
          </a:xfrm>
          <a:prstGeom prst="rect">
            <a:avLst/>
          </a:prstGeom>
        </p:spPr>
        <p:txBody>
          <a:bodyPr wrap="square">
            <a:spAutoFit/>
          </a:bodyPr>
          <a:lstStyle/>
          <a:p>
            <a:pPr marL="176213" lvl="0" indent="-176213" algn="just">
              <a:spcBef>
                <a:spcPct val="20000"/>
              </a:spcBef>
              <a:buFont typeface="Wingdings" panose="05000000000000000000" pitchFamily="2" charset="2"/>
              <a:buChar char="§"/>
              <a:defRPr/>
            </a:pPr>
            <a:r>
              <a:rPr lang="el-GR" sz="1300" b="1" dirty="0">
                <a:solidFill>
                  <a:srgbClr val="00B050"/>
                </a:solidFill>
                <a:sym typeface="Wingdings" panose="05000000000000000000" pitchFamily="2" charset="2"/>
              </a:rPr>
              <a:t>Πρόσθετη αξία των δραστηριοτήτων σε σχέση με τους στόχους του Σχεδίου (να συμβάλλουν απευθείας στους στόχους του Σχεδίου)  </a:t>
            </a:r>
          </a:p>
          <a:p>
            <a:pPr marL="176213" lvl="0" indent="-176213" algn="just">
              <a:spcBef>
                <a:spcPct val="20000"/>
              </a:spcBef>
              <a:buFont typeface="Wingdings" panose="05000000000000000000" pitchFamily="2" charset="2"/>
              <a:buChar char="§"/>
              <a:defRPr/>
            </a:pPr>
            <a:endParaRPr lang="en-US" sz="1300" b="1" dirty="0">
              <a:solidFill>
                <a:srgbClr val="00B050"/>
              </a:solidFill>
              <a:sym typeface="Wingdings" panose="05000000000000000000" pitchFamily="2" charset="2"/>
            </a:endParaRPr>
          </a:p>
        </p:txBody>
      </p:sp>
    </p:spTree>
    <p:extLst>
      <p:ext uri="{BB962C8B-B14F-4D97-AF65-F5344CB8AC3E}">
        <p14:creationId xmlns:p14="http://schemas.microsoft.com/office/powerpoint/2010/main" val="304165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619672" y="260648"/>
            <a:ext cx="5760640" cy="584775"/>
          </a:xfrm>
          <a:prstGeom prst="rect">
            <a:avLst/>
          </a:prstGeom>
          <a:noFill/>
        </p:spPr>
        <p:txBody>
          <a:bodyPr wrap="square" rtlCol="0">
            <a:spAutoFit/>
          </a:bodyPr>
          <a:lstStyle/>
          <a:p>
            <a:pPr algn="ctr">
              <a:spcBef>
                <a:spcPct val="0"/>
              </a:spcBef>
              <a:defRPr/>
            </a:pPr>
            <a:r>
              <a:rPr lang="el-GR" sz="3200" b="1" dirty="0">
                <a:solidFill>
                  <a:srgbClr val="0070C0"/>
                </a:solidFill>
                <a:latin typeface="Century Gothic" panose="020B0502020202020204" pitchFamily="34" charset="0"/>
                <a:ea typeface="+mj-ea"/>
                <a:cs typeface="+mj-cs"/>
              </a:rPr>
              <a:t>Χώρες του Προγράμματος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251520" y="1196752"/>
            <a:ext cx="8496944" cy="6647974"/>
          </a:xfrm>
          <a:prstGeom prst="rect">
            <a:avLst/>
          </a:prstGeom>
        </p:spPr>
        <p:txBody>
          <a:bodyPr wrap="square">
            <a:spAutoFit/>
          </a:bodyPr>
          <a:lstStyle/>
          <a:p>
            <a:pPr marL="342900" indent="-342900" algn="just">
              <a:buFont typeface="Wingdings" panose="05000000000000000000" pitchFamily="2" charset="2"/>
              <a:buChar char="q"/>
            </a:pPr>
            <a:r>
              <a:rPr lang="el-GR" sz="2200" b="1" dirty="0"/>
              <a:t>Οι Χώρες του Προγράμματος είναι οι χώρες που μπορούν να συμμετέχουν πλήρως σε όλες τις Δράσεις του και είναι οι:</a:t>
            </a:r>
          </a:p>
          <a:p>
            <a:pPr algn="just"/>
            <a:endParaRPr lang="el-GR" sz="2200" b="1" dirty="0"/>
          </a:p>
          <a:p>
            <a:pPr marL="342900" indent="-342900" algn="just">
              <a:buFont typeface="Wingdings" panose="05000000000000000000" pitchFamily="2" charset="2"/>
              <a:buChar char="§"/>
            </a:pPr>
            <a:r>
              <a:rPr lang="el-GR" sz="2000" b="1" u="sng" dirty="0"/>
              <a:t>27 Χώρες - Μέλη της Ευρωπαϊκής Ένωσης</a:t>
            </a:r>
          </a:p>
          <a:p>
            <a:pPr algn="just"/>
            <a:endParaRPr lang="el-GR" sz="2000" b="1" dirty="0"/>
          </a:p>
          <a:p>
            <a:pPr algn="just"/>
            <a:endParaRPr lang="el-GR" sz="1000" b="1" dirty="0"/>
          </a:p>
          <a:p>
            <a:pPr marL="342900" indent="-342900" algn="just">
              <a:buFont typeface="Wingdings" panose="05000000000000000000" pitchFamily="2" charset="2"/>
              <a:buChar char="§"/>
            </a:pPr>
            <a:r>
              <a:rPr lang="el-GR" sz="2000" b="1" u="sng" dirty="0"/>
              <a:t>Χώρες ΕΖΕΣ/ΕΟΧ</a:t>
            </a:r>
            <a:r>
              <a:rPr lang="el-GR" sz="2000" b="1" dirty="0"/>
              <a:t>:</a:t>
            </a:r>
          </a:p>
          <a:p>
            <a:pPr marL="342900" indent="-342900" algn="just">
              <a:buFont typeface="Wingdings" panose="05000000000000000000" pitchFamily="2" charset="2"/>
              <a:buChar char="ü"/>
            </a:pPr>
            <a:r>
              <a:rPr lang="el-GR" sz="1900" dirty="0"/>
              <a:t>Ισλανδία</a:t>
            </a:r>
          </a:p>
          <a:p>
            <a:pPr marL="342900" indent="-342900" algn="just">
              <a:buFont typeface="Wingdings" panose="05000000000000000000" pitchFamily="2" charset="2"/>
              <a:buChar char="ü"/>
            </a:pPr>
            <a:r>
              <a:rPr lang="el-GR" sz="1900" dirty="0" err="1"/>
              <a:t>Λίχτενστάιν</a:t>
            </a:r>
            <a:endParaRPr lang="el-GR" sz="1900" dirty="0"/>
          </a:p>
          <a:p>
            <a:pPr marL="342900" indent="-342900" algn="just">
              <a:buFont typeface="Wingdings" panose="05000000000000000000" pitchFamily="2" charset="2"/>
              <a:buChar char="ü"/>
            </a:pPr>
            <a:r>
              <a:rPr lang="el-GR" sz="1900" dirty="0"/>
              <a:t>Νορβηγία</a:t>
            </a:r>
          </a:p>
          <a:p>
            <a:pPr marL="342900" indent="-342900" algn="just">
              <a:buFont typeface="Wingdings" panose="05000000000000000000" pitchFamily="2" charset="2"/>
              <a:buChar char="§"/>
            </a:pPr>
            <a:endParaRPr lang="el-GR" sz="2000" b="1" dirty="0"/>
          </a:p>
          <a:p>
            <a:pPr algn="just"/>
            <a:endParaRPr lang="el-GR" sz="1000" b="1" dirty="0"/>
          </a:p>
          <a:p>
            <a:pPr marL="342900" indent="-342900" algn="just">
              <a:buFont typeface="Wingdings" panose="05000000000000000000" pitchFamily="2" charset="2"/>
              <a:buChar char="§"/>
            </a:pPr>
            <a:r>
              <a:rPr lang="el-GR" sz="2000" b="1" u="sng" dirty="0"/>
              <a:t>Υποψήφιες προς ένταξη στην ΕΕ χώρες</a:t>
            </a:r>
            <a:r>
              <a:rPr lang="el-GR" sz="2000" b="1" dirty="0"/>
              <a:t>:</a:t>
            </a:r>
          </a:p>
          <a:p>
            <a:pPr marL="342900" indent="-342900" algn="just">
              <a:buFont typeface="Wingdings" panose="05000000000000000000" pitchFamily="2" charset="2"/>
              <a:buChar char="ü"/>
            </a:pPr>
            <a:r>
              <a:rPr lang="el-GR" sz="1900" dirty="0"/>
              <a:t>Τουρκία</a:t>
            </a:r>
          </a:p>
          <a:p>
            <a:pPr marL="342900" indent="-342900" algn="just">
              <a:buFont typeface="Wingdings" panose="05000000000000000000" pitchFamily="2" charset="2"/>
              <a:buChar char="ü"/>
            </a:pPr>
            <a:r>
              <a:rPr lang="el-GR" sz="1900" dirty="0"/>
              <a:t>Δημοκρατία της Βόρειας Μακεδονίας</a:t>
            </a:r>
          </a:p>
          <a:p>
            <a:pPr marL="342900" indent="-342900" algn="just">
              <a:buFont typeface="Wingdings" panose="05000000000000000000" pitchFamily="2" charset="2"/>
              <a:buChar char="ü"/>
            </a:pPr>
            <a:r>
              <a:rPr lang="el-GR" sz="1900" dirty="0"/>
              <a:t>Σερβία</a:t>
            </a:r>
          </a:p>
          <a:p>
            <a:pPr marL="342900" indent="-342900" algn="just">
              <a:buFont typeface="Wingdings" panose="05000000000000000000" pitchFamily="2" charset="2"/>
              <a:buChar char="§"/>
            </a:pPr>
            <a:endParaRPr lang="el-GR" sz="2000" b="1" dirty="0"/>
          </a:p>
          <a:p>
            <a:pPr algn="just"/>
            <a:endParaRPr lang="el-GR" sz="2000" dirty="0"/>
          </a:p>
          <a:p>
            <a:pPr algn="just"/>
            <a:endParaRPr lang="el-GR" sz="2000" dirty="0"/>
          </a:p>
          <a:p>
            <a:pPr algn="just"/>
            <a:endParaRPr lang="en-GB" sz="2000" dirty="0"/>
          </a:p>
          <a:p>
            <a:pPr algn="just"/>
            <a:endParaRPr lang="el-GR" sz="2000" b="1" dirty="0"/>
          </a:p>
          <a:p>
            <a:pPr algn="just"/>
            <a:endParaRPr lang="en-GB" sz="2000" dirty="0"/>
          </a:p>
        </p:txBody>
      </p:sp>
    </p:spTree>
    <p:extLst>
      <p:ext uri="{BB962C8B-B14F-4D97-AF65-F5344CB8AC3E}">
        <p14:creationId xmlns:p14="http://schemas.microsoft.com/office/powerpoint/2010/main" val="31926008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792" y="56174"/>
            <a:ext cx="9001000" cy="830997"/>
          </a:xfrm>
          <a:prstGeom prst="rect">
            <a:avLst/>
          </a:prstGeom>
        </p:spPr>
        <p:txBody>
          <a:bodyPr wrap="square">
            <a:spAutoFit/>
          </a:bodyPr>
          <a:lstStyle/>
          <a:p>
            <a:pPr algn="ctr"/>
            <a:r>
              <a:rPr lang="en-GB" sz="2800" b="1" dirty="0">
                <a:solidFill>
                  <a:srgbClr val="0070C0"/>
                </a:solidFill>
                <a:latin typeface="Century Gothic" panose="020B0502020202020204" pitchFamily="34" charset="0"/>
              </a:rPr>
              <a:t>ACTIVITIES (</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4</a:t>
            </a:r>
            <a:r>
              <a:rPr lang="en-GB" sz="2800" b="1" dirty="0">
                <a:solidFill>
                  <a:srgbClr val="0070C0"/>
                </a:solidFill>
                <a:latin typeface="Century Gothic" panose="020B0502020202020204" pitchFamily="34" charset="0"/>
              </a:rPr>
              <a:t>)</a:t>
            </a:r>
            <a:endParaRPr lang="el-GR" sz="2800" b="1" dirty="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ACTIVITY DETAILS</a:t>
            </a:r>
            <a:endParaRPr lang="en-US" sz="2000" b="1" dirty="0">
              <a:solidFill>
                <a:srgbClr val="01A6C7"/>
              </a:solidFill>
            </a:endParaRPr>
          </a:p>
        </p:txBody>
      </p:sp>
      <p:sp>
        <p:nvSpPr>
          <p:cNvPr id="5" name="Rectangle 4"/>
          <p:cNvSpPr/>
          <p:nvPr/>
        </p:nvSpPr>
        <p:spPr>
          <a:xfrm>
            <a:off x="286829" y="5121994"/>
            <a:ext cx="8352928" cy="492443"/>
          </a:xfrm>
          <a:prstGeom prst="rect">
            <a:avLst/>
          </a:prstGeom>
        </p:spPr>
        <p:txBody>
          <a:bodyPr wrap="square">
            <a:spAutoFit/>
          </a:bodyPr>
          <a:lstStyle/>
          <a:p>
            <a:pPr marL="285750" lvl="0" indent="-285750">
              <a:buFont typeface="Wingdings" panose="05000000000000000000" pitchFamily="2" charset="2"/>
              <a:buChar char="§"/>
            </a:pPr>
            <a:endParaRPr lang="en-GB" sz="1300" b="1" dirty="0">
              <a:solidFill>
                <a:srgbClr val="00B050"/>
              </a:solidFill>
            </a:endParaRPr>
          </a:p>
          <a:p>
            <a:pPr marL="285750" lvl="0" indent="-285750">
              <a:buFont typeface="Wingdings" panose="05000000000000000000" pitchFamily="2" charset="2"/>
              <a:buChar char="§"/>
            </a:pP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314012" y="1102322"/>
            <a:ext cx="4676775" cy="400050"/>
          </a:xfrm>
          <a:prstGeom prst="rect">
            <a:avLst/>
          </a:prstGeom>
        </p:spPr>
      </p:pic>
      <p:sp>
        <p:nvSpPr>
          <p:cNvPr id="13" name="TextBox 12"/>
          <p:cNvSpPr txBox="1"/>
          <p:nvPr/>
        </p:nvSpPr>
        <p:spPr>
          <a:xfrm>
            <a:off x="323528" y="1378260"/>
            <a:ext cx="8568952" cy="646331"/>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a:solidFill>
                  <a:srgbClr val="00B050"/>
                </a:solidFill>
              </a:rPr>
              <a:t>Αναμενόμενα αποτελέσματα δραστηριότητας</a:t>
            </a:r>
          </a:p>
          <a:p>
            <a:pPr marL="171450" indent="-171450">
              <a:buFont typeface="Wingdings" panose="05000000000000000000" pitchFamily="2" charset="2"/>
              <a:buChar char="§"/>
            </a:pPr>
            <a:r>
              <a:rPr lang="el-GR" sz="1300" b="1" dirty="0">
                <a:solidFill>
                  <a:srgbClr val="00B050"/>
                </a:solidFill>
              </a:rPr>
              <a:t>Πώς τα αποτελέσματα της δραστηριότητας συμβάλλουν στην επίτευξη των ευρύτερων αποτελεσμάτων του Σχεδίου;</a:t>
            </a:r>
          </a:p>
          <a:p>
            <a:endParaRPr lang="en-GB" sz="1000" b="1" dirty="0">
              <a:solidFill>
                <a:srgbClr val="00B050"/>
              </a:solidFill>
            </a:endParaRPr>
          </a:p>
        </p:txBody>
      </p:sp>
      <p:pic>
        <p:nvPicPr>
          <p:cNvPr id="15" name="Picture 14"/>
          <p:cNvPicPr>
            <a:picLocks noChangeAspect="1"/>
          </p:cNvPicPr>
          <p:nvPr/>
        </p:nvPicPr>
        <p:blipFill>
          <a:blip r:embed="rId4"/>
          <a:stretch>
            <a:fillRect/>
          </a:stretch>
        </p:blipFill>
        <p:spPr>
          <a:xfrm>
            <a:off x="323528" y="2119554"/>
            <a:ext cx="5200650" cy="361950"/>
          </a:xfrm>
          <a:prstGeom prst="rect">
            <a:avLst/>
          </a:prstGeom>
        </p:spPr>
      </p:pic>
      <p:sp>
        <p:nvSpPr>
          <p:cNvPr id="16" name="TextBox 15"/>
          <p:cNvSpPr txBox="1"/>
          <p:nvPr/>
        </p:nvSpPr>
        <p:spPr>
          <a:xfrm>
            <a:off x="314012" y="2398423"/>
            <a:ext cx="8568952" cy="1892826"/>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a:solidFill>
                  <a:srgbClr val="00B050"/>
                </a:solidFill>
              </a:rPr>
              <a:t>Ξεχωριστές εργασίες που απαιτούνται για τον σχεδιασμό και την υλοποίηση της δραστηριότητας – Διαμοιρασμός καθηκόντων ανάμεσα στους συμμετέχοντες εταίρους και κονδύλι ανά εργασία</a:t>
            </a:r>
          </a:p>
          <a:p>
            <a:pPr marL="171450" indent="-171450">
              <a:buFont typeface="Wingdings" panose="05000000000000000000" pitchFamily="2" charset="2"/>
              <a:buChar char="§"/>
            </a:pPr>
            <a:r>
              <a:rPr lang="el-GR" sz="1300" b="1" dirty="0">
                <a:solidFill>
                  <a:srgbClr val="00B050"/>
                </a:solidFill>
              </a:rPr>
              <a:t>Έξοδα προετοιμασίας συμμετεχόντων</a:t>
            </a:r>
          </a:p>
          <a:p>
            <a:pPr marL="171450" indent="-171450">
              <a:buFont typeface="Wingdings" panose="05000000000000000000" pitchFamily="2" charset="2"/>
              <a:buChar char="§"/>
            </a:pPr>
            <a:r>
              <a:rPr lang="el-GR" sz="1300" b="1" dirty="0">
                <a:solidFill>
                  <a:srgbClr val="00B050"/>
                </a:solidFill>
              </a:rPr>
              <a:t>Έξοδα ενοικίασης χώρου διεξαγωγής της δραστηριότητας (εάν ισχύει) και έξοδα τροφοδοσίας δραστηριότητας</a:t>
            </a:r>
          </a:p>
          <a:p>
            <a:pPr marL="171450" indent="-171450">
              <a:buFont typeface="Wingdings" panose="05000000000000000000" pitchFamily="2" charset="2"/>
              <a:buChar char="§"/>
            </a:pPr>
            <a:r>
              <a:rPr lang="el-GR" sz="1300" b="1" dirty="0">
                <a:solidFill>
                  <a:srgbClr val="00B050"/>
                </a:solidFill>
              </a:rPr>
              <a:t>Έξοδα προώθησης της δραστηριότητας (εάν ισχύει)</a:t>
            </a:r>
          </a:p>
          <a:p>
            <a:pPr marL="171450" indent="-171450">
              <a:buFont typeface="Wingdings" panose="05000000000000000000" pitchFamily="2" charset="2"/>
              <a:buChar char="§"/>
            </a:pPr>
            <a:r>
              <a:rPr lang="el-GR" sz="1300" b="1" u="sng" dirty="0">
                <a:solidFill>
                  <a:srgbClr val="00B050"/>
                </a:solidFill>
              </a:rPr>
              <a:t>Μόνο για διακρατικές δραστηριότητες κινητικότητας</a:t>
            </a:r>
            <a:r>
              <a:rPr lang="el-GR" sz="1300" b="1" dirty="0">
                <a:solidFill>
                  <a:srgbClr val="00B050"/>
                </a:solidFill>
              </a:rPr>
              <a:t>: Έξοδα ταξιδιού, διαμονής, διακίνησης, διατροφής και ασφάλισης των συμμετεχόντων, έξοδα που μπορεί να προκύψουν από την υπογραφή συμφωνιών με κάθε συμμετέχοντα (προαιρετική)</a:t>
            </a:r>
          </a:p>
          <a:p>
            <a:pPr marL="171450" indent="-171450">
              <a:buFont typeface="Wingdings" panose="05000000000000000000" pitchFamily="2" charset="2"/>
              <a:buChar char="§"/>
            </a:pPr>
            <a:r>
              <a:rPr lang="el-GR" sz="1300" b="1" dirty="0">
                <a:solidFill>
                  <a:srgbClr val="00B050"/>
                </a:solidFill>
              </a:rPr>
              <a:t>Έξοδα διάδοσης των αποτελεσμάτων της δραστηριότητας/μέτρησης του σχετικού αντίκτυπου</a:t>
            </a:r>
          </a:p>
        </p:txBody>
      </p:sp>
      <p:pic>
        <p:nvPicPr>
          <p:cNvPr id="17" name="Picture 16"/>
          <p:cNvPicPr>
            <a:picLocks noChangeAspect="1"/>
          </p:cNvPicPr>
          <p:nvPr/>
        </p:nvPicPr>
        <p:blipFill>
          <a:blip r:embed="rId5"/>
          <a:stretch>
            <a:fillRect/>
          </a:stretch>
        </p:blipFill>
        <p:spPr>
          <a:xfrm>
            <a:off x="314012" y="4665081"/>
            <a:ext cx="5724525" cy="571500"/>
          </a:xfrm>
          <a:prstGeom prst="rect">
            <a:avLst/>
          </a:prstGeom>
        </p:spPr>
      </p:pic>
      <p:sp>
        <p:nvSpPr>
          <p:cNvPr id="18" name="TextBox 17"/>
          <p:cNvSpPr txBox="1"/>
          <p:nvPr/>
        </p:nvSpPr>
        <p:spPr>
          <a:xfrm>
            <a:off x="314012" y="5264164"/>
            <a:ext cx="8349587" cy="692497"/>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a:solidFill>
                  <a:srgbClr val="00B050"/>
                </a:solidFill>
              </a:rPr>
              <a:t>Εισαγωγή ποσού (μέχρι 19 χαρακτήρες)</a:t>
            </a:r>
          </a:p>
          <a:p>
            <a:pPr marL="171450" indent="-171450">
              <a:buFont typeface="Wingdings" panose="05000000000000000000" pitchFamily="2" charset="2"/>
              <a:buChar char="§"/>
            </a:pPr>
            <a:r>
              <a:rPr lang="el-GR" sz="1300" b="1" dirty="0">
                <a:solidFill>
                  <a:srgbClr val="00B050"/>
                </a:solidFill>
              </a:rPr>
              <a:t>Αφού εισαχθεί εδώ το ποσό, εμφανίζεται αυτόματα και στο πρώτο πεδίο με τον τίτλο </a:t>
            </a:r>
            <a:r>
              <a:rPr lang="en-GB" sz="1300" b="1" dirty="0">
                <a:solidFill>
                  <a:srgbClr val="00B050"/>
                </a:solidFill>
              </a:rPr>
              <a:t>“Grant amount </a:t>
            </a:r>
            <a:endParaRPr lang="el-GR" sz="1300" b="1" dirty="0">
              <a:solidFill>
                <a:srgbClr val="00B050"/>
              </a:solidFill>
            </a:endParaRPr>
          </a:p>
          <a:p>
            <a:pPr>
              <a:tabLst>
                <a:tab pos="176213" algn="l"/>
              </a:tabLst>
            </a:pPr>
            <a:r>
              <a:rPr lang="el-GR" sz="1300" b="1" dirty="0">
                <a:solidFill>
                  <a:srgbClr val="00B050"/>
                </a:solidFill>
              </a:rPr>
              <a:t>    </a:t>
            </a:r>
            <a:r>
              <a:rPr lang="en-GB" sz="1300" b="1" dirty="0">
                <a:solidFill>
                  <a:srgbClr val="00B050"/>
                </a:solidFill>
              </a:rPr>
              <a:t>allocated to</a:t>
            </a:r>
            <a:r>
              <a:rPr lang="el-GR" sz="1300" b="1" dirty="0">
                <a:solidFill>
                  <a:srgbClr val="00B050"/>
                </a:solidFill>
              </a:rPr>
              <a:t> </a:t>
            </a:r>
            <a:r>
              <a:rPr lang="en-GB" sz="1300" b="1" dirty="0">
                <a:solidFill>
                  <a:srgbClr val="00B050"/>
                </a:solidFill>
              </a:rPr>
              <a:t>the activity”, </a:t>
            </a:r>
            <a:r>
              <a:rPr lang="el-GR" sz="1300" b="1" dirty="0">
                <a:solidFill>
                  <a:srgbClr val="00B050"/>
                </a:solidFill>
              </a:rPr>
              <a:t>δίπλα από το πεδίο </a:t>
            </a:r>
            <a:r>
              <a:rPr lang="en-GB" sz="1300" b="1" dirty="0">
                <a:solidFill>
                  <a:srgbClr val="00B050"/>
                </a:solidFill>
              </a:rPr>
              <a:t>“Participating Organisations”.</a:t>
            </a:r>
            <a:endParaRPr lang="el-GR" sz="1300" b="1" dirty="0">
              <a:solidFill>
                <a:srgbClr val="00B050"/>
              </a:solidFill>
            </a:endParaRPr>
          </a:p>
        </p:txBody>
      </p:sp>
    </p:spTree>
    <p:extLst>
      <p:ext uri="{BB962C8B-B14F-4D97-AF65-F5344CB8AC3E}">
        <p14:creationId xmlns:p14="http://schemas.microsoft.com/office/powerpoint/2010/main" val="7914026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07975" y="974433"/>
            <a:ext cx="8664255" cy="2847598"/>
          </a:xfrm>
          <a:prstGeom prst="rect">
            <a:avLst/>
          </a:prstGeom>
        </p:spPr>
      </p:pic>
      <p:sp>
        <p:nvSpPr>
          <p:cNvPr id="2" name="Title 1"/>
          <p:cNvSpPr txBox="1">
            <a:spLocks/>
          </p:cNvSpPr>
          <p:nvPr/>
        </p:nvSpPr>
        <p:spPr>
          <a:xfrm>
            <a:off x="521660" y="146036"/>
            <a:ext cx="8064896" cy="973027"/>
          </a:xfrm>
          <a:prstGeom prst="rect">
            <a:avLst/>
          </a:prstGeom>
        </p:spPr>
        <p:txBody>
          <a:bodyPr vert="horz" lIns="91440" tIns="45720" rIns="91440" bIns="45720" rtlCol="0" anchor="ctr">
            <a:noAutofit/>
          </a:bodyPr>
          <a:lstStyle/>
          <a:p>
            <a:pPr algn="ctr">
              <a:spcBef>
                <a:spcPct val="0"/>
              </a:spcBef>
              <a:defRPr/>
            </a:pPr>
            <a:endParaRPr lang="en-US" sz="3600" b="1" dirty="0">
              <a:solidFill>
                <a:srgbClr val="01A6C7"/>
              </a:solidFill>
              <a:ea typeface="+mj-ea"/>
              <a:cs typeface="+mj-cs"/>
            </a:endParaRPr>
          </a:p>
        </p:txBody>
      </p:sp>
      <p:sp>
        <p:nvSpPr>
          <p:cNvPr id="3" name="Content Placeholder 2"/>
          <p:cNvSpPr txBox="1">
            <a:spLocks/>
          </p:cNvSpPr>
          <p:nvPr/>
        </p:nvSpPr>
        <p:spPr>
          <a:xfrm>
            <a:off x="593668" y="1119063"/>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44767" y="151380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48461" y="1479103"/>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49499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780516" y="1262514"/>
            <a:ext cx="4837877" cy="802813"/>
          </a:xfrm>
          <a:prstGeom prst="rect">
            <a:avLst/>
          </a:prstGeom>
          <a:ln>
            <a:noFill/>
          </a:ln>
        </p:spPr>
        <p:txBody>
          <a:bodyPr/>
          <a:lstStyle/>
          <a:p>
            <a:endParaRPr lang="en-US" b="1" i="1" dirty="0">
              <a:solidFill>
                <a:schemeClr val="tx1">
                  <a:lumMod val="75000"/>
                  <a:lumOff val="25000"/>
                </a:schemeClr>
              </a:solidFill>
              <a:sym typeface="Wingdings" panose="05000000000000000000" pitchFamily="2" charset="2"/>
            </a:endParaRPr>
          </a:p>
          <a:p>
            <a:pPr marL="266700" indent="-266700" algn="ctr"/>
            <a:r>
              <a:rPr lang="el-GR" sz="1000" b="1" dirty="0">
                <a:solidFill>
                  <a:srgbClr val="00B050"/>
                </a:solidFill>
                <a:sym typeface="Wingdings" panose="05000000000000000000" pitchFamily="2" charset="2"/>
              </a:rPr>
              <a:t>Αυτόματη εισαγωγή στοιχείων, νοουμένου ότι έχουν προηγουμένως καταχωρηθεί από τον </a:t>
            </a:r>
            <a:r>
              <a:rPr lang="el-GR" sz="1000" b="1" dirty="0" err="1">
                <a:solidFill>
                  <a:srgbClr val="00B050"/>
                </a:solidFill>
                <a:sym typeface="Wingdings" panose="05000000000000000000" pitchFamily="2" charset="2"/>
              </a:rPr>
              <a:t>αιτητή</a:t>
            </a:r>
            <a:r>
              <a:rPr lang="el-GR" sz="1000" b="1" dirty="0">
                <a:solidFill>
                  <a:srgbClr val="00B050"/>
                </a:solidFill>
                <a:sym typeface="Wingdings" panose="05000000000000000000" pitchFamily="2" charset="2"/>
              </a:rPr>
              <a:t> τα απαιτούμενα στοιχεία στις ενότητες </a:t>
            </a:r>
            <a:r>
              <a:rPr lang="en-US" sz="1000" b="1" dirty="0">
                <a:solidFill>
                  <a:srgbClr val="00B050"/>
                </a:solidFill>
                <a:sym typeface="Wingdings" panose="05000000000000000000" pitchFamily="2" charset="2"/>
              </a:rPr>
              <a:t>“Context” </a:t>
            </a:r>
            <a:r>
              <a:rPr lang="el-GR" sz="1000" b="1" dirty="0">
                <a:solidFill>
                  <a:srgbClr val="00B050"/>
                </a:solidFill>
                <a:sym typeface="Wingdings" panose="05000000000000000000" pitchFamily="2" charset="2"/>
              </a:rPr>
              <a:t>(</a:t>
            </a:r>
            <a:r>
              <a:rPr lang="en-GB" sz="1000" b="1" dirty="0">
                <a:solidFill>
                  <a:srgbClr val="00B050"/>
                </a:solidFill>
                <a:sym typeface="Wingdings" panose="05000000000000000000" pitchFamily="2" charset="2"/>
              </a:rPr>
              <a:t>“Project Lump sum”</a:t>
            </a:r>
            <a:r>
              <a:rPr lang="el-GR" sz="1000" b="1" dirty="0">
                <a:solidFill>
                  <a:srgbClr val="00B050"/>
                </a:solidFill>
                <a:sym typeface="Wingdings" panose="05000000000000000000" pitchFamily="2" charset="2"/>
              </a:rPr>
              <a:t>)</a:t>
            </a:r>
            <a:r>
              <a:rPr lang="en-GB" sz="1000" b="1" dirty="0">
                <a:solidFill>
                  <a:srgbClr val="00B050"/>
                </a:solidFill>
                <a:sym typeface="Wingdings" panose="05000000000000000000" pitchFamily="2" charset="2"/>
              </a:rPr>
              <a:t> </a:t>
            </a:r>
            <a:r>
              <a:rPr lang="el-GR" sz="1000" b="1" dirty="0">
                <a:solidFill>
                  <a:srgbClr val="00B050"/>
                </a:solidFill>
                <a:sym typeface="Wingdings" panose="05000000000000000000" pitchFamily="2" charset="2"/>
              </a:rPr>
              <a:t>και </a:t>
            </a:r>
            <a:r>
              <a:rPr lang="en-GB" sz="1000" b="1" dirty="0">
                <a:solidFill>
                  <a:srgbClr val="00B050"/>
                </a:solidFill>
                <a:sym typeface="Wingdings" panose="05000000000000000000" pitchFamily="2" charset="2"/>
              </a:rPr>
              <a:t>“Activities”</a:t>
            </a:r>
            <a:endParaRPr lang="el-GR" sz="1000" dirty="0">
              <a:solidFill>
                <a:schemeClr val="tx1">
                  <a:lumMod val="75000"/>
                  <a:lumOff val="25000"/>
                </a:schemeClr>
              </a:solidFill>
              <a:sym typeface="Wingdings" panose="05000000000000000000" pitchFamily="2" charset="2"/>
            </a:endParaRPr>
          </a:p>
          <a:p>
            <a:pPr algn="ctr"/>
            <a:endParaRPr lang="en-US" sz="1600" dirty="0"/>
          </a:p>
          <a:p>
            <a:pPr marL="285750" indent="-285750" algn="just">
              <a:spcBef>
                <a:spcPct val="20000"/>
              </a:spcBef>
              <a:buFontTx/>
              <a:buChar char="-"/>
              <a:defRPr/>
            </a:pPr>
            <a:endParaRPr lang="el-GR" dirty="0">
              <a:solidFill>
                <a:schemeClr val="tx1">
                  <a:lumMod val="75000"/>
                  <a:lumOff val="25000"/>
                </a:schemeClr>
              </a:solidFill>
              <a:sym typeface="Wingdings" panose="05000000000000000000" pitchFamily="2" charset="2"/>
            </a:endParaRP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txBox="1">
            <a:spLocks/>
          </p:cNvSpPr>
          <p:nvPr/>
        </p:nvSpPr>
        <p:spPr>
          <a:xfrm>
            <a:off x="521660" y="188640"/>
            <a:ext cx="8064896" cy="973027"/>
          </a:xfrm>
          <a:prstGeom prst="rect">
            <a:avLst/>
          </a:prstGeom>
        </p:spPr>
        <p:txBody>
          <a:bodyPr vert="horz" lIns="91440" tIns="45720" rIns="91440" bIns="45720" rtlCol="0" anchor="ctr">
            <a:noAutofit/>
          </a:bodyPr>
          <a:lstStyle/>
          <a:p>
            <a:pPr algn="ctr"/>
            <a:endParaRPr lang="en-US" sz="2800" b="1" dirty="0">
              <a:solidFill>
                <a:srgbClr val="01A6C7"/>
              </a:solidFill>
            </a:endParaRPr>
          </a:p>
        </p:txBody>
      </p:sp>
      <p:sp>
        <p:nvSpPr>
          <p:cNvPr id="18" name="Rectangle 17"/>
          <p:cNvSpPr/>
          <p:nvPr/>
        </p:nvSpPr>
        <p:spPr>
          <a:xfrm>
            <a:off x="1115616" y="188640"/>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BUDGET SUMMARY</a:t>
            </a:r>
          </a:p>
        </p:txBody>
      </p:sp>
      <p:sp>
        <p:nvSpPr>
          <p:cNvPr id="15" name="Rectangle 14"/>
          <p:cNvSpPr/>
          <p:nvPr/>
        </p:nvSpPr>
        <p:spPr>
          <a:xfrm>
            <a:off x="155575" y="4102184"/>
            <a:ext cx="8374530" cy="615553"/>
          </a:xfrm>
          <a:prstGeom prst="rect">
            <a:avLst/>
          </a:prstGeom>
        </p:spPr>
        <p:txBody>
          <a:bodyPr wrap="square">
            <a:spAutoFit/>
          </a:bodyPr>
          <a:lstStyle/>
          <a:p>
            <a:r>
              <a:rPr lang="en-GB" sz="1700" b="1" i="1" dirty="0"/>
              <a:t>!!! </a:t>
            </a:r>
            <a:r>
              <a:rPr lang="el-GR" sz="1700" b="1" i="1" dirty="0"/>
              <a:t>Το αιτούμενο κονδύλι πρέπει να είναι ρεαλιστικό, ούτως ώστε οι προγραμματισμένες δραστηριότητες να μπορούν να υλοποιηθούν με ποιοτικό τρόπο</a:t>
            </a:r>
            <a:endParaRPr lang="en-US" sz="1700" b="1" i="1" dirty="0"/>
          </a:p>
        </p:txBody>
      </p:sp>
      <p:sp>
        <p:nvSpPr>
          <p:cNvPr id="14" name="Rounded Rectangle 13"/>
          <p:cNvSpPr/>
          <p:nvPr/>
        </p:nvSpPr>
        <p:spPr>
          <a:xfrm>
            <a:off x="351166" y="1364207"/>
            <a:ext cx="6885130" cy="1758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505384" y="3036997"/>
            <a:ext cx="3220312" cy="136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p:cNvSpPr txBox="1">
            <a:spLocks/>
          </p:cNvSpPr>
          <p:nvPr/>
        </p:nvSpPr>
        <p:spPr>
          <a:xfrm>
            <a:off x="4228376" y="3020635"/>
            <a:ext cx="4837877" cy="802813"/>
          </a:xfrm>
          <a:prstGeom prst="rect">
            <a:avLst/>
          </a:prstGeom>
          <a:ln>
            <a:noFill/>
          </a:ln>
        </p:spPr>
        <p:txBody>
          <a:bodyPr/>
          <a:lstStyle/>
          <a:p>
            <a:endParaRPr lang="en-US" b="1" i="1" dirty="0">
              <a:solidFill>
                <a:schemeClr val="tx1">
                  <a:lumMod val="75000"/>
                  <a:lumOff val="25000"/>
                </a:schemeClr>
              </a:solidFill>
              <a:sym typeface="Wingdings" panose="05000000000000000000" pitchFamily="2" charset="2"/>
            </a:endParaRPr>
          </a:p>
          <a:p>
            <a:pPr marL="266700" indent="-266700" algn="ctr"/>
            <a:r>
              <a:rPr lang="el-GR" sz="1000" b="1" dirty="0">
                <a:solidFill>
                  <a:srgbClr val="00B050"/>
                </a:solidFill>
                <a:sym typeface="Wingdings" panose="05000000000000000000" pitchFamily="2" charset="2"/>
              </a:rPr>
              <a:t>Προειδοποιητικό μήνυμα, στην περίπτωση που το άθροισμα των ποσών που έχουν δηλωθεί ανά δραστηριότητα δεν ισούται με το επιλεγμένο κατ’ </a:t>
            </a:r>
            <a:r>
              <a:rPr lang="el-GR" sz="1000" b="1" dirty="0" err="1">
                <a:solidFill>
                  <a:srgbClr val="00B050"/>
                </a:solidFill>
                <a:sym typeface="Wingdings" panose="05000000000000000000" pitchFamily="2" charset="2"/>
              </a:rPr>
              <a:t>αποκοπήν</a:t>
            </a:r>
            <a:r>
              <a:rPr lang="el-GR" sz="1000" b="1" dirty="0">
                <a:solidFill>
                  <a:srgbClr val="00B050"/>
                </a:solidFill>
                <a:sym typeface="Wingdings" panose="05000000000000000000" pitchFamily="2" charset="2"/>
              </a:rPr>
              <a:t> ποσό</a:t>
            </a:r>
            <a:r>
              <a:rPr lang="en-GB" sz="1000" b="1" dirty="0">
                <a:solidFill>
                  <a:srgbClr val="00B050"/>
                </a:solidFill>
                <a:sym typeface="Wingdings" panose="05000000000000000000" pitchFamily="2" charset="2"/>
              </a:rPr>
              <a:t> </a:t>
            </a:r>
            <a:endParaRPr lang="el-GR" sz="1000" dirty="0">
              <a:solidFill>
                <a:schemeClr val="tx1">
                  <a:lumMod val="75000"/>
                  <a:lumOff val="25000"/>
                </a:schemeClr>
              </a:solidFill>
              <a:sym typeface="Wingdings" panose="05000000000000000000" pitchFamily="2" charset="2"/>
            </a:endParaRPr>
          </a:p>
          <a:p>
            <a:pPr algn="ctr"/>
            <a:endParaRPr lang="en-US" sz="1600" dirty="0"/>
          </a:p>
          <a:p>
            <a:pPr marL="285750" indent="-285750" algn="just">
              <a:spcBef>
                <a:spcPct val="20000"/>
              </a:spcBef>
              <a:buFontTx/>
              <a:buChar char="-"/>
              <a:defRPr/>
            </a:pPr>
            <a:endParaRPr lang="el-GR" dirty="0">
              <a:solidFill>
                <a:schemeClr val="tx1">
                  <a:lumMod val="75000"/>
                  <a:lumOff val="25000"/>
                </a:schemeClr>
              </a:solidFill>
              <a:sym typeface="Wingdings" panose="05000000000000000000" pitchFamily="2" charset="2"/>
            </a:endParaRPr>
          </a:p>
        </p:txBody>
      </p:sp>
      <p:sp>
        <p:nvSpPr>
          <p:cNvPr id="21" name="AutoShape 4" descr="Image result for budget summary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p:cNvPicPr>
            <a:picLocks noChangeAspect="1"/>
          </p:cNvPicPr>
          <p:nvPr/>
        </p:nvPicPr>
        <p:blipFill>
          <a:blip r:embed="rId4"/>
          <a:stretch>
            <a:fillRect/>
          </a:stretch>
        </p:blipFill>
        <p:spPr>
          <a:xfrm>
            <a:off x="3621291" y="4842808"/>
            <a:ext cx="1164818" cy="1169733"/>
          </a:xfrm>
          <a:prstGeom prst="rect">
            <a:avLst/>
          </a:prstGeom>
        </p:spPr>
      </p:pic>
    </p:spTree>
    <p:extLst>
      <p:ext uri="{BB962C8B-B14F-4D97-AF65-F5344CB8AC3E}">
        <p14:creationId xmlns:p14="http://schemas.microsoft.com/office/powerpoint/2010/main" val="19527664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IMPACT AND FOLLOW UP </a:t>
            </a:r>
          </a:p>
        </p:txBody>
      </p:sp>
      <p:pic>
        <p:nvPicPr>
          <p:cNvPr id="3" name="Picture 2"/>
          <p:cNvPicPr>
            <a:picLocks noChangeAspect="1"/>
          </p:cNvPicPr>
          <p:nvPr/>
        </p:nvPicPr>
        <p:blipFill>
          <a:blip r:embed="rId2"/>
          <a:stretch>
            <a:fillRect/>
          </a:stretch>
        </p:blipFill>
        <p:spPr>
          <a:xfrm>
            <a:off x="323528" y="800276"/>
            <a:ext cx="7419975" cy="438150"/>
          </a:xfrm>
          <a:prstGeom prst="rect">
            <a:avLst/>
          </a:prstGeom>
        </p:spPr>
      </p:pic>
      <p:sp>
        <p:nvSpPr>
          <p:cNvPr id="4" name="TextBox 3"/>
          <p:cNvSpPr txBox="1"/>
          <p:nvPr/>
        </p:nvSpPr>
        <p:spPr>
          <a:xfrm>
            <a:off x="323528" y="1079712"/>
            <a:ext cx="8712968" cy="877163"/>
          </a:xfrm>
          <a:prstGeom prst="rect">
            <a:avLst/>
          </a:prstGeom>
          <a:noFill/>
        </p:spPr>
        <p:txBody>
          <a:bodyPr wrap="square" rtlCol="0">
            <a:spAutoFit/>
          </a:bodyPr>
          <a:lstStyle/>
          <a:p>
            <a:pPr marL="285750" lvl="0" indent="-285750">
              <a:buFont typeface="Wingdings" panose="05000000000000000000" pitchFamily="2" charset="2"/>
              <a:buChar char="§"/>
            </a:pPr>
            <a:r>
              <a:rPr lang="el-GR" sz="1300" b="1" dirty="0">
                <a:solidFill>
                  <a:srgbClr val="00B050"/>
                </a:solidFill>
              </a:rPr>
              <a:t>Εργαλεία/Διαδικασίες/Μέθοδοι αξιολόγησης της ποιότητας και του βαθμού επίτευξης των αποτελεσμάτων του Σχεδίου (Π.χ. «συνεντεύξεις», «ερωτηματολόγια», «</a:t>
            </a:r>
            <a:r>
              <a:rPr lang="en-GB" sz="1300" b="1" dirty="0">
                <a:solidFill>
                  <a:srgbClr val="00B050"/>
                </a:solidFill>
              </a:rPr>
              <a:t>log-books </a:t>
            </a:r>
            <a:r>
              <a:rPr lang="el-GR" sz="1300" b="1" dirty="0">
                <a:solidFill>
                  <a:srgbClr val="00B050"/>
                </a:solidFill>
              </a:rPr>
              <a:t>συμμετεχόντων» κτλ.)</a:t>
            </a:r>
          </a:p>
          <a:p>
            <a:pPr marL="285750" lvl="0" indent="-285750">
              <a:buFont typeface="Wingdings" panose="05000000000000000000" pitchFamily="2" charset="2"/>
              <a:buChar char="§"/>
            </a:pPr>
            <a:r>
              <a:rPr lang="el-GR" sz="1300" b="1" dirty="0">
                <a:solidFill>
                  <a:srgbClr val="00B050"/>
                </a:solidFill>
              </a:rPr>
              <a:t>Ποσοτικοί και ποιοτικοί δείκτες που θα χρησιμοποιηθούν για την εξαγωγή συμπερασμάτων</a:t>
            </a:r>
          </a:p>
          <a:p>
            <a:pPr marL="171450" indent="-171450">
              <a:buFont typeface="Wingdings" panose="05000000000000000000" pitchFamily="2" charset="2"/>
              <a:buChar char="§"/>
            </a:pPr>
            <a:endParaRPr lang="en-GB" sz="1200" b="1" dirty="0">
              <a:solidFill>
                <a:srgbClr val="00B050"/>
              </a:solidFill>
            </a:endParaRPr>
          </a:p>
        </p:txBody>
      </p:sp>
      <p:pic>
        <p:nvPicPr>
          <p:cNvPr id="7" name="Picture 6"/>
          <p:cNvPicPr>
            <a:picLocks noChangeAspect="1"/>
          </p:cNvPicPr>
          <p:nvPr/>
        </p:nvPicPr>
        <p:blipFill>
          <a:blip r:embed="rId3"/>
          <a:stretch>
            <a:fillRect/>
          </a:stretch>
        </p:blipFill>
        <p:spPr>
          <a:xfrm>
            <a:off x="323528" y="1853933"/>
            <a:ext cx="5838825" cy="342900"/>
          </a:xfrm>
          <a:prstGeom prst="rect">
            <a:avLst/>
          </a:prstGeom>
        </p:spPr>
      </p:pic>
      <p:pic>
        <p:nvPicPr>
          <p:cNvPr id="8" name="Picture 7"/>
          <p:cNvPicPr>
            <a:picLocks noChangeAspect="1"/>
          </p:cNvPicPr>
          <p:nvPr/>
        </p:nvPicPr>
        <p:blipFill>
          <a:blip r:embed="rId4"/>
          <a:stretch>
            <a:fillRect/>
          </a:stretch>
        </p:blipFill>
        <p:spPr>
          <a:xfrm>
            <a:off x="323528" y="2150585"/>
            <a:ext cx="6772353" cy="171452"/>
          </a:xfrm>
          <a:prstGeom prst="rect">
            <a:avLst/>
          </a:prstGeom>
        </p:spPr>
      </p:pic>
      <p:sp>
        <p:nvSpPr>
          <p:cNvPr id="11" name="Rectangle 10"/>
          <p:cNvSpPr/>
          <p:nvPr/>
        </p:nvSpPr>
        <p:spPr>
          <a:xfrm>
            <a:off x="313834" y="2322037"/>
            <a:ext cx="8712968" cy="1692771"/>
          </a:xfrm>
          <a:prstGeom prst="rect">
            <a:avLst/>
          </a:prstGeom>
        </p:spPr>
        <p:txBody>
          <a:bodyPr wrap="square">
            <a:spAutoFit/>
          </a:bodyPr>
          <a:lstStyle/>
          <a:p>
            <a:pPr marL="285750" lvl="0" indent="-285750">
              <a:buFont typeface="Wingdings" panose="05000000000000000000" pitchFamily="2" charset="2"/>
              <a:buChar char="§"/>
            </a:pPr>
            <a:r>
              <a:rPr lang="el-GR" sz="1300" b="1" dirty="0">
                <a:solidFill>
                  <a:srgbClr val="00B050"/>
                </a:solidFill>
              </a:rPr>
              <a:t>Ποιος θα είναι ο αντίκτυπος στους άμεσα συμμετέχοντες και στους οργανισμούς τους; Είναι εφικτό να ενσωματωθούν μακροπρόθεσμα στις δραστηριότητες των εταίρων οργανισμών τα αποτελέσματα του Σχεδίου;</a:t>
            </a:r>
          </a:p>
          <a:p>
            <a:pPr marL="285750" indent="-285750">
              <a:buFont typeface="Wingdings" panose="05000000000000000000" pitchFamily="2" charset="2"/>
              <a:buChar char="§"/>
            </a:pPr>
            <a:r>
              <a:rPr lang="el-GR" sz="1300" b="1" dirty="0">
                <a:solidFill>
                  <a:srgbClr val="00B050"/>
                </a:solidFill>
              </a:rPr>
              <a:t>Υπάρχει ολοκληρωμένο σχέδιο, με διακριτά βήματα και στόχους, για διασφάλιση της βιωσιμότητας του Σχεδίου; Αν ναι, ποια είναι τα αποτελέσματα και ποιες οι δραστηριότητες του Σχεδίου που μπορούν να έχουν βιωσιμότητα; </a:t>
            </a:r>
            <a:r>
              <a:rPr lang="el-GR" sz="1300" b="1" dirty="0">
                <a:solidFill>
                  <a:srgbClr val="00B050"/>
                </a:solidFill>
                <a:sym typeface="Wingdings" panose="05000000000000000000" pitchFamily="2" charset="2"/>
              </a:rPr>
              <a:t>Πώς θα διασφαλιστούν οι πόροι που είναι απαραίτητοι προς αυτή την κατεύθυνση;</a:t>
            </a:r>
            <a:endParaRPr lang="el-GR" sz="1300" b="1" dirty="0">
              <a:solidFill>
                <a:srgbClr val="00B050"/>
              </a:solidFill>
            </a:endParaRPr>
          </a:p>
          <a:p>
            <a:pPr marL="285750" indent="-285750">
              <a:buFont typeface="Wingdings" panose="05000000000000000000" pitchFamily="2" charset="2"/>
              <a:buChar char="§"/>
            </a:pPr>
            <a:r>
              <a:rPr lang="el-GR" sz="1300" b="1" dirty="0">
                <a:solidFill>
                  <a:srgbClr val="00B050"/>
                </a:solidFill>
                <a:sym typeface="Wingdings" panose="05000000000000000000" pitchFamily="2" charset="2"/>
              </a:rPr>
              <a:t>Πώς θα διασφαλίσετε ότι τα αποτελέσματα του Σχεδίου θα παραμείνουν διαθέσιμα  και θα μπορούν να χρησιμοποιούνται από άτομα και οργανισμούς εκτός της Σύμπραξης, μετά τη λήξη του Σχεδίου; </a:t>
            </a:r>
          </a:p>
          <a:p>
            <a:pPr marL="285750" indent="-285750">
              <a:buFont typeface="Wingdings" panose="05000000000000000000" pitchFamily="2" charset="2"/>
              <a:buChar char="§"/>
            </a:pPr>
            <a:r>
              <a:rPr lang="el-GR" sz="1300" b="1" dirty="0">
                <a:solidFill>
                  <a:srgbClr val="00B050"/>
                </a:solidFill>
              </a:rPr>
              <a:t>Είναι δυνατή η παραγωγή αποτελεσμάτων, ακόμα και μετά τη λήξη του Σχεδίου; </a:t>
            </a:r>
            <a:endParaRPr lang="el-GR" sz="1300" b="1" dirty="0">
              <a:solidFill>
                <a:srgbClr val="00B050"/>
              </a:solidFill>
              <a:sym typeface="Wingdings" panose="05000000000000000000" pitchFamily="2" charset="2"/>
            </a:endParaRPr>
          </a:p>
        </p:txBody>
      </p:sp>
      <p:pic>
        <p:nvPicPr>
          <p:cNvPr id="14" name="Picture 13"/>
          <p:cNvPicPr>
            <a:picLocks noChangeAspect="1"/>
          </p:cNvPicPr>
          <p:nvPr/>
        </p:nvPicPr>
        <p:blipFill>
          <a:blip r:embed="rId5"/>
          <a:stretch>
            <a:fillRect/>
          </a:stretch>
        </p:blipFill>
        <p:spPr>
          <a:xfrm>
            <a:off x="251520" y="4073253"/>
            <a:ext cx="8784976" cy="613434"/>
          </a:xfrm>
          <a:prstGeom prst="rect">
            <a:avLst/>
          </a:prstGeom>
        </p:spPr>
      </p:pic>
      <p:sp>
        <p:nvSpPr>
          <p:cNvPr id="17" name="TextBox 16"/>
          <p:cNvSpPr txBox="1"/>
          <p:nvPr/>
        </p:nvSpPr>
        <p:spPr>
          <a:xfrm>
            <a:off x="275362" y="4693564"/>
            <a:ext cx="8712968" cy="1692771"/>
          </a:xfrm>
          <a:prstGeom prst="rect">
            <a:avLst/>
          </a:prstGeom>
          <a:noFill/>
        </p:spPr>
        <p:txBody>
          <a:bodyPr wrap="square" rtlCol="0">
            <a:spAutoFit/>
          </a:bodyPr>
          <a:lstStyle/>
          <a:p>
            <a:pPr marL="285750" indent="-285750">
              <a:buFont typeface="Wingdings" panose="05000000000000000000" pitchFamily="2" charset="2"/>
              <a:buChar char="§"/>
            </a:pPr>
            <a:r>
              <a:rPr lang="el-GR" sz="1300" b="1" dirty="0">
                <a:solidFill>
                  <a:srgbClr val="00B050"/>
                </a:solidFill>
              </a:rPr>
              <a:t>Κατάρτιση ενός στρατηγικού πλάνου διάδοσης, με σαφές χρονοδιάγραμμα και διακριτές δραστηριότητες </a:t>
            </a:r>
          </a:p>
          <a:p>
            <a:pPr marL="268288" indent="-268288"/>
            <a:r>
              <a:rPr lang="el-GR" sz="1300" b="1" dirty="0">
                <a:solidFill>
                  <a:srgbClr val="00B050"/>
                </a:solidFill>
              </a:rPr>
              <a:t>        για τη διάδοση των αποτελεσμάτων του Σχεδίου εντός και εκτός των οργανισμών της Κοινοπραξίας    (συμπεριλαμβανομένων των τοπικών κοινοτήτων των εταίρων οργανισμών και του ευρύτερου κοινού);</a:t>
            </a:r>
          </a:p>
          <a:p>
            <a:pPr marL="285750" indent="-285750">
              <a:buFont typeface="Wingdings" panose="05000000000000000000" pitchFamily="2" charset="2"/>
              <a:buChar char="§"/>
              <a:tabLst>
                <a:tab pos="268288" algn="l"/>
              </a:tabLst>
            </a:pPr>
            <a:r>
              <a:rPr lang="el-GR" sz="1300" b="1" dirty="0">
                <a:solidFill>
                  <a:srgbClr val="00B050"/>
                </a:solidFill>
              </a:rPr>
              <a:t>Αναγνώριση και αιτιολόγηση επιλογής των ομάδων-στόχων των δραστηριοτήτων διάδοσης του </a:t>
            </a:r>
          </a:p>
          <a:p>
            <a:r>
              <a:rPr lang="el-GR" sz="1300" b="1" dirty="0">
                <a:solidFill>
                  <a:srgbClr val="00B050"/>
                </a:solidFill>
              </a:rPr>
              <a:t>       σχεδίου εντός και εκτός των άμεσα εμπλεκόμενων οργανισμών, σε τοπικό, εθνικό και Ευρωπαϊκό </a:t>
            </a:r>
          </a:p>
          <a:p>
            <a:r>
              <a:rPr lang="el-GR" sz="1300" b="1" dirty="0">
                <a:solidFill>
                  <a:srgbClr val="00B050"/>
                </a:solidFill>
              </a:rPr>
              <a:t>       επίπεδο</a:t>
            </a:r>
          </a:p>
          <a:p>
            <a:pPr marL="285750" indent="-285750">
              <a:buFont typeface="Wingdings" panose="05000000000000000000" pitchFamily="2" charset="2"/>
              <a:buChar char="§"/>
            </a:pPr>
            <a:r>
              <a:rPr lang="el-GR" sz="1300" b="1" dirty="0">
                <a:solidFill>
                  <a:srgbClr val="00B050"/>
                </a:solidFill>
              </a:rPr>
              <a:t>Πώς θα γνωστοποιείται ότι το Σχέδιο υλοποιήθηκε με τη συγχρηματοδότηση της Ευρωπαϊκής  Ένωσης;</a:t>
            </a:r>
            <a:endParaRPr lang="en-GB" sz="1300" b="1" dirty="0">
              <a:solidFill>
                <a:srgbClr val="00B050"/>
              </a:solidFill>
            </a:endParaRPr>
          </a:p>
          <a:p>
            <a:endParaRPr lang="el-GR" sz="1300" b="1" dirty="0">
              <a:solidFill>
                <a:srgbClr val="00B050"/>
              </a:solidFill>
            </a:endParaRPr>
          </a:p>
        </p:txBody>
      </p:sp>
    </p:spTree>
    <p:extLst>
      <p:ext uri="{BB962C8B-B14F-4D97-AF65-F5344CB8AC3E}">
        <p14:creationId xmlns:p14="http://schemas.microsoft.com/office/powerpoint/2010/main" val="32442131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131248"/>
            <a:ext cx="8064896" cy="973027"/>
          </a:xfrm>
          <a:prstGeom prst="rect">
            <a:avLst/>
          </a:prstGeom>
        </p:spPr>
        <p:txBody>
          <a:bodyPr vert="horz" lIns="91440" tIns="45720" rIns="91440" bIns="45720" rtlCol="0" anchor="ctr">
            <a:noAutofit/>
          </a:bodyPr>
          <a:lstStyle/>
          <a:p>
            <a:pPr algn="ctr">
              <a:spcBef>
                <a:spcPct val="0"/>
              </a:spcBef>
              <a:defRPr/>
            </a:pPr>
            <a:endParaRPr lang="en-US" sz="3600" b="1" dirty="0">
              <a:solidFill>
                <a:srgbClr val="01A6C7"/>
              </a:solidFill>
              <a:ea typeface="+mj-ea"/>
              <a:cs typeface="+mj-cs"/>
            </a:endParaRPr>
          </a:p>
        </p:txBody>
      </p:sp>
      <p:sp>
        <p:nvSpPr>
          <p:cNvPr id="3" name="Content Placeholder 2"/>
          <p:cNvSpPr txBox="1">
            <a:spLocks/>
          </p:cNvSpPr>
          <p:nvPr/>
        </p:nvSpPr>
        <p:spPr>
          <a:xfrm>
            <a:off x="593668" y="1119063"/>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44767" y="151380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5"/>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49499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49642" y="2133331"/>
            <a:ext cx="8986853" cy="4942333"/>
          </a:xfrm>
          <a:prstGeom prst="rect">
            <a:avLst/>
          </a:prstGeom>
          <a:ln>
            <a:noFill/>
          </a:ln>
        </p:spPr>
        <p:txBody>
          <a:bodyPr/>
          <a:lstStyle/>
          <a:p>
            <a:endParaRPr lang="el-GR" sz="1000" dirty="0">
              <a:solidFill>
                <a:schemeClr val="tx1">
                  <a:lumMod val="75000"/>
                  <a:lumOff val="25000"/>
                </a:schemeClr>
              </a:solidFill>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l-GR" dirty="0">
              <a:sym typeface="Wingdings" panose="05000000000000000000" pitchFamily="2" charset="2"/>
            </a:endParaRPr>
          </a:p>
          <a:p>
            <a:r>
              <a:rPr lang="el-GR" sz="1400" b="1" dirty="0">
                <a:solidFill>
                  <a:srgbClr val="00B050"/>
                </a:solidFill>
                <a:sym typeface="Wingdings" panose="05000000000000000000" pitchFamily="2" charset="2"/>
              </a:rPr>
              <a:t>Βάσει των ερωτήσεων που εμπεριέχει η ενότητα αυτή, θα πρέπει ο </a:t>
            </a:r>
            <a:r>
              <a:rPr lang="el-GR" sz="1400" b="1" dirty="0" err="1">
                <a:solidFill>
                  <a:srgbClr val="00B050"/>
                </a:solidFill>
                <a:sym typeface="Wingdings" panose="05000000000000000000" pitchFamily="2" charset="2"/>
              </a:rPr>
              <a:t>αιτητής</a:t>
            </a:r>
            <a:r>
              <a:rPr lang="el-GR" sz="1400" b="1" dirty="0">
                <a:solidFill>
                  <a:srgbClr val="00B050"/>
                </a:solidFill>
                <a:sym typeface="Wingdings" panose="05000000000000000000" pitchFamily="2" charset="2"/>
              </a:rPr>
              <a:t> να αναφερθεί εν συντομία στα ακόλουθα:</a:t>
            </a:r>
          </a:p>
          <a:p>
            <a:pPr marL="171450" indent="-171450">
              <a:buFont typeface="Wingdings" panose="05000000000000000000" pitchFamily="2" charset="2"/>
              <a:buChar char="§"/>
            </a:pPr>
            <a:r>
              <a:rPr lang="el-GR" sz="1400" b="1" dirty="0">
                <a:solidFill>
                  <a:srgbClr val="00B050"/>
                </a:solidFill>
                <a:sym typeface="Wingdings" panose="05000000000000000000" pitchFamily="2" charset="2"/>
              </a:rPr>
              <a:t>Βασικοί στόχοι σχεδίου/Επιδιωκόμενα αποτελέσματα</a:t>
            </a:r>
          </a:p>
          <a:p>
            <a:pPr marL="171450" indent="-171450">
              <a:buFont typeface="Wingdings" panose="05000000000000000000" pitchFamily="2" charset="2"/>
              <a:buChar char="§"/>
            </a:pPr>
            <a:r>
              <a:rPr lang="el-GR" sz="1400" b="1" dirty="0">
                <a:solidFill>
                  <a:srgbClr val="00B050"/>
                </a:solidFill>
                <a:sym typeface="Wingdings" panose="05000000000000000000" pitchFamily="2" charset="2"/>
              </a:rPr>
              <a:t>Τοπικές και Διακρατικές Δραστηριότητες Σχεδίου</a:t>
            </a:r>
          </a:p>
          <a:p>
            <a:pPr marL="171450" indent="-171450">
              <a:buFont typeface="Wingdings" panose="05000000000000000000" pitchFamily="2" charset="2"/>
              <a:buChar char="§"/>
            </a:pPr>
            <a:r>
              <a:rPr lang="el-GR" sz="1400" b="1" dirty="0">
                <a:solidFill>
                  <a:srgbClr val="00B050"/>
                </a:solidFill>
                <a:sym typeface="Wingdings" panose="05000000000000000000" pitchFamily="2" charset="2"/>
              </a:rPr>
              <a:t>Αποτελέσματα – Αντίκτυπος Σχεδίου </a:t>
            </a:r>
          </a:p>
          <a:p>
            <a:endParaRPr lang="el-GR" sz="1300" b="1" dirty="0">
              <a:solidFill>
                <a:srgbClr val="00B050"/>
              </a:solidFill>
              <a:sym typeface="Wingdings" panose="05000000000000000000" pitchFamily="2" charset="2"/>
            </a:endParaRPr>
          </a:p>
          <a:p>
            <a:endParaRPr lang="el-GR" sz="1400" b="1" dirty="0">
              <a:solidFill>
                <a:srgbClr val="00B050"/>
              </a:solidFill>
              <a:sym typeface="Wingdings" panose="05000000000000000000" pitchFamily="2" charset="2"/>
            </a:endParaRPr>
          </a:p>
          <a:p>
            <a:r>
              <a:rPr lang="el-GR" sz="1600" i="1" dirty="0"/>
              <a:t>!!! Κάθε πληροφορία που δίνεται στην ενότητα αυτή είναι απαραίτητο να δοθεί στην </a:t>
            </a:r>
          </a:p>
          <a:p>
            <a:r>
              <a:rPr lang="el-GR" sz="1600" i="1" dirty="0"/>
              <a:t>     αγγλική γλώσσα, για να μπορεί να χρησιμοποιηθεί για σκοπούς εκδόσεων και </a:t>
            </a:r>
          </a:p>
          <a:p>
            <a:r>
              <a:rPr lang="el-GR" sz="1600" i="1" dirty="0"/>
              <a:t>     προωθητικού υλικού της ΕΕ και για την τροφοδοσία της Πλατφόρμας Διάδοσης </a:t>
            </a:r>
          </a:p>
          <a:p>
            <a:r>
              <a:rPr lang="el-GR" sz="1600" i="1" dirty="0"/>
              <a:t>     Αποτελεσμάτων του Σχεδίου</a:t>
            </a:r>
            <a:endParaRPr lang="en-US" sz="1600" i="1" dirty="0"/>
          </a:p>
          <a:p>
            <a:pPr algn="just">
              <a:spcBef>
                <a:spcPct val="20000"/>
              </a:spcBef>
              <a:defRPr/>
            </a:pPr>
            <a:endParaRPr lang="el-GR" sz="1700" dirty="0">
              <a:solidFill>
                <a:schemeClr val="tx1">
                  <a:lumMod val="75000"/>
                  <a:lumOff val="25000"/>
                </a:schemeClr>
              </a:solidFill>
              <a:sym typeface="Wingdings" panose="05000000000000000000" pitchFamily="2" charset="2"/>
            </a:endParaRP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115616" y="188640"/>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PROJECT SUMMARY</a:t>
            </a:r>
          </a:p>
        </p:txBody>
      </p:sp>
      <p:pic>
        <p:nvPicPr>
          <p:cNvPr id="13" name="Picture 12"/>
          <p:cNvPicPr>
            <a:picLocks noChangeAspect="1"/>
          </p:cNvPicPr>
          <p:nvPr/>
        </p:nvPicPr>
        <p:blipFill>
          <a:blip r:embed="rId3"/>
          <a:stretch>
            <a:fillRect/>
          </a:stretch>
        </p:blipFill>
        <p:spPr>
          <a:xfrm>
            <a:off x="82408" y="778189"/>
            <a:ext cx="8547383" cy="2820579"/>
          </a:xfrm>
          <a:prstGeom prst="rect">
            <a:avLst/>
          </a:prstGeom>
        </p:spPr>
      </p:pic>
    </p:spTree>
    <p:extLst>
      <p:ext uri="{BB962C8B-B14F-4D97-AF65-F5344CB8AC3E}">
        <p14:creationId xmlns:p14="http://schemas.microsoft.com/office/powerpoint/2010/main" val="12221351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ANNEXES</a:t>
            </a:r>
            <a:r>
              <a:rPr lang="el-GR" sz="2800" b="1" dirty="0">
                <a:solidFill>
                  <a:srgbClr val="0070C0"/>
                </a:solidFill>
                <a:latin typeface="Century Gothic" panose="020B0502020202020204" pitchFamily="34" charset="0"/>
              </a:rPr>
              <a:t> (1/2)</a:t>
            </a:r>
            <a:endParaRPr lang="en-GB" sz="28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07504" y="836712"/>
            <a:ext cx="8788669" cy="2160240"/>
          </a:xfrm>
          <a:prstGeom prst="rect">
            <a:avLst/>
          </a:prstGeom>
        </p:spPr>
      </p:pic>
      <p:sp>
        <p:nvSpPr>
          <p:cNvPr id="4" name="Rounded Rectangle 3"/>
          <p:cNvSpPr/>
          <p:nvPr/>
        </p:nvSpPr>
        <p:spPr>
          <a:xfrm>
            <a:off x="5220072" y="1412776"/>
            <a:ext cx="17281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058122" y="797124"/>
            <a:ext cx="1728192" cy="1892826"/>
          </a:xfrm>
          <a:prstGeom prst="rect">
            <a:avLst/>
          </a:prstGeom>
          <a:noFill/>
        </p:spPr>
        <p:txBody>
          <a:bodyPr wrap="square" rtlCol="0">
            <a:spAutoFit/>
          </a:bodyPr>
          <a:lstStyle/>
          <a:p>
            <a:r>
              <a:rPr lang="el-GR" sz="1300" b="1" dirty="0">
                <a:solidFill>
                  <a:srgbClr val="00B050"/>
                </a:solidFill>
              </a:rPr>
              <a:t>Από εδώ κατεβάζετε το </a:t>
            </a:r>
            <a:r>
              <a:rPr lang="en-GB" sz="1300" b="1" dirty="0">
                <a:solidFill>
                  <a:srgbClr val="00B050"/>
                </a:solidFill>
              </a:rPr>
              <a:t>“Declaration of Honour”</a:t>
            </a:r>
            <a:r>
              <a:rPr lang="el-GR" sz="1300" b="1" dirty="0">
                <a:solidFill>
                  <a:srgbClr val="00B050"/>
                </a:solidFill>
              </a:rPr>
              <a:t>. Στη συνέχεια, το ανοίγετε, το εκτυπώνετε και το υπογράφει ο νόμιμος εκπρόσωπος του οργανισμού.</a:t>
            </a:r>
            <a:endParaRPr lang="en-GB" sz="1300" b="1" dirty="0">
              <a:solidFill>
                <a:srgbClr val="00B050"/>
              </a:solidFill>
            </a:endParaRPr>
          </a:p>
        </p:txBody>
      </p:sp>
      <p:sp>
        <p:nvSpPr>
          <p:cNvPr id="6" name="Rounded Rectangle 5"/>
          <p:cNvSpPr/>
          <p:nvPr/>
        </p:nvSpPr>
        <p:spPr>
          <a:xfrm>
            <a:off x="115491" y="2569121"/>
            <a:ext cx="17281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53540" y="2420888"/>
            <a:ext cx="4274643" cy="892552"/>
          </a:xfrm>
          <a:prstGeom prst="rect">
            <a:avLst/>
          </a:prstGeom>
          <a:noFill/>
        </p:spPr>
        <p:txBody>
          <a:bodyPr wrap="square" rtlCol="0">
            <a:spAutoFit/>
          </a:bodyPr>
          <a:lstStyle/>
          <a:p>
            <a:r>
              <a:rPr lang="el-GR" sz="1300" b="1" dirty="0">
                <a:solidFill>
                  <a:srgbClr val="00B050"/>
                </a:solidFill>
              </a:rPr>
              <a:t>Το υπογεγραμμένο έντυπο σαρώνεται και αποθηκεύεται τοπικά στον υπολογιστή του χρήστη. Πατώντας εδώ, κάνετε αναζήτηση του αρχείου και μόλις το εντοπίσετε, το προσθέτετε ως παράρτημα στην αίτηση</a:t>
            </a: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25" y="3522782"/>
            <a:ext cx="9143975" cy="3046133"/>
          </a:xfrm>
          <a:prstGeom prst="rect">
            <a:avLst/>
          </a:prstGeom>
        </p:spPr>
      </p:pic>
      <p:sp>
        <p:nvSpPr>
          <p:cNvPr id="10" name="Rounded Rectangle 9"/>
          <p:cNvSpPr/>
          <p:nvPr/>
        </p:nvSpPr>
        <p:spPr>
          <a:xfrm>
            <a:off x="6228183" y="4221088"/>
            <a:ext cx="1694035"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076056" y="4880570"/>
            <a:ext cx="4274643" cy="1092607"/>
          </a:xfrm>
          <a:prstGeom prst="rect">
            <a:avLst/>
          </a:prstGeom>
          <a:noFill/>
        </p:spPr>
        <p:txBody>
          <a:bodyPr wrap="square" rtlCol="0">
            <a:spAutoFit/>
          </a:bodyPr>
          <a:lstStyle/>
          <a:p>
            <a:r>
              <a:rPr lang="el-GR" sz="1300" b="1" dirty="0">
                <a:solidFill>
                  <a:srgbClr val="00B050"/>
                </a:solidFill>
              </a:rPr>
              <a:t>Ο κάθε εταίρος εκτυπώνει το δικό του </a:t>
            </a:r>
            <a:r>
              <a:rPr lang="en-GB" sz="1300" b="1" dirty="0">
                <a:solidFill>
                  <a:srgbClr val="00B050"/>
                </a:solidFill>
              </a:rPr>
              <a:t>mandate (</a:t>
            </a:r>
            <a:r>
              <a:rPr lang="el-GR" sz="1300" b="1" dirty="0">
                <a:solidFill>
                  <a:srgbClr val="00B050"/>
                </a:solidFill>
              </a:rPr>
              <a:t>τα </a:t>
            </a:r>
            <a:r>
              <a:rPr lang="en-GB" sz="1300" b="1" dirty="0">
                <a:solidFill>
                  <a:srgbClr val="00B050"/>
                </a:solidFill>
              </a:rPr>
              <a:t>mandates </a:t>
            </a:r>
            <a:r>
              <a:rPr lang="el-GR" sz="1300" b="1" dirty="0">
                <a:solidFill>
                  <a:srgbClr val="00B050"/>
                </a:solidFill>
              </a:rPr>
              <a:t>περιέχουν προ-συμπληρωμένα πεδία), το υπογράφει ο νόμιμος εκπρόσωπος του οργανισμού του, το σαρώνει και το αποστέλλει ηλεκτρονικά στον συντονιστή</a:t>
            </a:r>
            <a:endParaRPr lang="en-GB" sz="1300" b="1" dirty="0">
              <a:solidFill>
                <a:srgbClr val="00B050"/>
              </a:solidFill>
            </a:endParaRPr>
          </a:p>
        </p:txBody>
      </p:sp>
      <p:sp>
        <p:nvSpPr>
          <p:cNvPr id="13" name="Rounded Rectangle 12"/>
          <p:cNvSpPr/>
          <p:nvPr/>
        </p:nvSpPr>
        <p:spPr>
          <a:xfrm>
            <a:off x="107505" y="6093296"/>
            <a:ext cx="1296144" cy="5353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3395" y="3571096"/>
            <a:ext cx="738705" cy="2827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11943" y="3510648"/>
            <a:ext cx="4274643" cy="692497"/>
          </a:xfrm>
          <a:prstGeom prst="rect">
            <a:avLst/>
          </a:prstGeom>
          <a:noFill/>
        </p:spPr>
        <p:txBody>
          <a:bodyPr wrap="square" rtlCol="0">
            <a:spAutoFit/>
          </a:bodyPr>
          <a:lstStyle/>
          <a:p>
            <a:r>
              <a:rPr lang="el-GR" sz="1300" b="1" dirty="0">
                <a:solidFill>
                  <a:srgbClr val="00B050"/>
                </a:solidFill>
              </a:rPr>
              <a:t>Έντυπο με το οποίο ο κάθε εταίρος εξουσιοδοτεί τον συντονιστή να δρα εξ’ ονόματός του για σκοπούς υποβολής και υλοποίησης της πρότασης</a:t>
            </a:r>
            <a:endParaRPr lang="en-GB" sz="1300" b="1" dirty="0">
              <a:solidFill>
                <a:srgbClr val="00B050"/>
              </a:solidFill>
            </a:endParaRPr>
          </a:p>
        </p:txBody>
      </p:sp>
    </p:spTree>
    <p:extLst>
      <p:ext uri="{BB962C8B-B14F-4D97-AF65-F5344CB8AC3E}">
        <p14:creationId xmlns:p14="http://schemas.microsoft.com/office/powerpoint/2010/main" val="18250875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196752"/>
            <a:ext cx="9036496" cy="2124231"/>
          </a:xfrm>
          <a:prstGeom prst="rect">
            <a:avLst/>
          </a:prstGeom>
        </p:spPr>
      </p:pic>
      <p:sp>
        <p:nvSpPr>
          <p:cNvPr id="4" name="Rectangle 3"/>
          <p:cNvSpPr/>
          <p:nvPr/>
        </p:nvSpPr>
        <p:spPr>
          <a:xfrm>
            <a:off x="1025352" y="305192"/>
            <a:ext cx="7200800" cy="523220"/>
          </a:xfrm>
          <a:prstGeom prst="rect">
            <a:avLst/>
          </a:prstGeom>
        </p:spPr>
        <p:txBody>
          <a:bodyPr wrap="square">
            <a:spAutoFit/>
          </a:bodyPr>
          <a:lstStyle/>
          <a:p>
            <a:pPr lvl="0" algn="ctr"/>
            <a:r>
              <a:rPr lang="en-GB" sz="2800" b="1" dirty="0">
                <a:solidFill>
                  <a:srgbClr val="0070C0"/>
                </a:solidFill>
                <a:latin typeface="Century Gothic" panose="020B0502020202020204" pitchFamily="34" charset="0"/>
              </a:rPr>
              <a:t>ANNEXES</a:t>
            </a:r>
            <a:r>
              <a:rPr lang="el-GR" sz="2800" b="1" dirty="0">
                <a:solidFill>
                  <a:srgbClr val="0070C0"/>
                </a:solidFill>
                <a:latin typeface="Century Gothic" panose="020B0502020202020204" pitchFamily="34" charset="0"/>
              </a:rPr>
              <a:t> (2/2)</a:t>
            </a:r>
            <a:endParaRPr lang="en-GB" sz="2800" b="1" dirty="0">
              <a:solidFill>
                <a:srgbClr val="0070C0"/>
              </a:solidFill>
              <a:latin typeface="Century Gothic" panose="020B0502020202020204" pitchFamily="34" charset="0"/>
            </a:endParaRPr>
          </a:p>
        </p:txBody>
      </p:sp>
      <p:sp>
        <p:nvSpPr>
          <p:cNvPr id="5" name="TextBox 4"/>
          <p:cNvSpPr txBox="1"/>
          <p:nvPr/>
        </p:nvSpPr>
        <p:spPr>
          <a:xfrm>
            <a:off x="115144" y="3861048"/>
            <a:ext cx="8568952" cy="553998"/>
          </a:xfrm>
          <a:prstGeom prst="rect">
            <a:avLst/>
          </a:prstGeom>
          <a:noFill/>
        </p:spPr>
        <p:txBody>
          <a:bodyPr wrap="square" rtlCol="0">
            <a:spAutoFit/>
          </a:bodyPr>
          <a:lstStyle/>
          <a:p>
            <a:r>
              <a:rPr lang="el-GR" sz="1500" b="1" dirty="0">
                <a:solidFill>
                  <a:srgbClr val="00B050"/>
                </a:solidFill>
              </a:rPr>
              <a:t>Εδώ μπορείτε να προσθέσετε άλλα παραρτήματα, π.χ. τα βιογραφικά σημειώματα των συνδεδεμένων ατόμων των εταίρων οργανισμών ή την ημερήσια διάταξη μίας προτεινόμενης δραστηριότητας</a:t>
            </a:r>
            <a:endParaRPr lang="en-GB" sz="1500" b="1" dirty="0">
              <a:solidFill>
                <a:srgbClr val="00B050"/>
              </a:solidFill>
            </a:endParaRPr>
          </a:p>
        </p:txBody>
      </p:sp>
    </p:spTree>
    <p:extLst>
      <p:ext uri="{BB962C8B-B14F-4D97-AF65-F5344CB8AC3E}">
        <p14:creationId xmlns:p14="http://schemas.microsoft.com/office/powerpoint/2010/main" val="14235163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252376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Μικρής Κλίμακας</a:t>
            </a:r>
          </a:p>
          <a:p>
            <a:pPr algn="ctr"/>
            <a:endParaRPr lang="el-GR" sz="2800" b="1" dirty="0">
              <a:solidFill>
                <a:srgbClr val="0070C0"/>
              </a:solidFill>
            </a:endParaRPr>
          </a:p>
          <a:p>
            <a:pPr algn="ctr"/>
            <a:r>
              <a:rPr lang="el-GR" sz="3400" b="1" dirty="0">
                <a:solidFill>
                  <a:srgbClr val="0070C0"/>
                </a:solidFill>
              </a:rPr>
              <a:t>ΑΞΙΟΛΟΓΗΣΗ ΣΧΕΔΙΩΝ</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1685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496" y="90487"/>
            <a:ext cx="8837638" cy="973027"/>
          </a:xfrm>
          <a:prstGeom prst="rect">
            <a:avLst/>
          </a:prstGeom>
        </p:spPr>
        <p:txBody>
          <a:bodyPr vert="horz" lIns="91440" tIns="45720" rIns="91440" bIns="45720" rtlCol="0" anchor="ctr">
            <a:noAutofit/>
          </a:bodyPr>
          <a:lstStyle/>
          <a:p>
            <a:pPr algn="ctr"/>
            <a:r>
              <a:rPr lang="el-GR" sz="2800" b="1" dirty="0">
                <a:solidFill>
                  <a:srgbClr val="0070C0"/>
                </a:solidFill>
                <a:latin typeface="Century Gothic" panose="020B0502020202020204" pitchFamily="34" charset="0"/>
              </a:rPr>
              <a:t>Αξιολόγηση Σχεδίων</a:t>
            </a:r>
            <a:endParaRPr lang="en-US" sz="2800" b="1" dirty="0">
              <a:solidFill>
                <a:srgbClr val="0070C0"/>
              </a:solidFill>
              <a:latin typeface="Century Gothic" panose="020B0502020202020204" pitchFamily="34" charset="0"/>
            </a:endParaRPr>
          </a:p>
          <a:p>
            <a:pPr algn="ctr"/>
            <a:r>
              <a:rPr lang="el-GR" sz="2600" b="1" dirty="0">
                <a:solidFill>
                  <a:srgbClr val="0070C0"/>
                </a:solidFill>
                <a:latin typeface="Century Gothic" panose="020B0502020202020204" pitchFamily="34" charset="0"/>
              </a:rPr>
              <a:t>Κριτήρια Ποιοτικής Αξιολόγησης</a:t>
            </a:r>
            <a:r>
              <a:rPr lang="en-GB" sz="2600" b="1" dirty="0">
                <a:solidFill>
                  <a:srgbClr val="0070C0"/>
                </a:solidFill>
                <a:latin typeface="Century Gothic" panose="020B0502020202020204" pitchFamily="34" charset="0"/>
              </a:rPr>
              <a:t> &amp; </a:t>
            </a:r>
            <a:r>
              <a:rPr lang="el-GR" sz="2600" b="1" dirty="0">
                <a:solidFill>
                  <a:srgbClr val="0070C0"/>
                </a:solidFill>
                <a:latin typeface="Century Gothic" panose="020B0502020202020204" pitchFamily="34" charset="0"/>
              </a:rPr>
              <a:t>Βαθμολογία</a:t>
            </a:r>
          </a:p>
        </p:txBody>
      </p:sp>
      <p:graphicFrame>
        <p:nvGraphicFramePr>
          <p:cNvPr id="16" name="Table 15"/>
          <p:cNvGraphicFramePr>
            <a:graphicFrameLocks noGrp="1"/>
          </p:cNvGraphicFramePr>
          <p:nvPr>
            <p:extLst>
              <p:ext uri="{D42A27DB-BD31-4B8C-83A1-F6EECF244321}">
                <p14:modId xmlns:p14="http://schemas.microsoft.com/office/powerpoint/2010/main" val="3307924170"/>
              </p:ext>
            </p:extLst>
          </p:nvPr>
        </p:nvGraphicFramePr>
        <p:xfrm>
          <a:off x="1105943" y="1399622"/>
          <a:ext cx="6696744" cy="2743200"/>
        </p:xfrm>
        <a:graphic>
          <a:graphicData uri="http://schemas.openxmlformats.org/drawingml/2006/table">
            <a:tbl>
              <a:tblPr firstRow="1" bandRow="1">
                <a:tableStyleId>{5C22544A-7EE6-4342-B048-85BDC9FD1C3A}</a:tableStyleId>
              </a:tblPr>
              <a:tblGrid>
                <a:gridCol w="3348372">
                  <a:extLst>
                    <a:ext uri="{9D8B030D-6E8A-4147-A177-3AD203B41FA5}">
                      <a16:colId xmlns:a16="http://schemas.microsoft.com/office/drawing/2014/main" val="2852786154"/>
                    </a:ext>
                  </a:extLst>
                </a:gridCol>
                <a:gridCol w="3348372">
                  <a:extLst>
                    <a:ext uri="{9D8B030D-6E8A-4147-A177-3AD203B41FA5}">
                      <a16:colId xmlns:a16="http://schemas.microsoft.com/office/drawing/2014/main" val="4221220494"/>
                    </a:ext>
                  </a:extLst>
                </a:gridCol>
              </a:tblGrid>
              <a:tr h="357525">
                <a:tc>
                  <a:txBody>
                    <a:bodyPr/>
                    <a:lstStyle/>
                    <a:p>
                      <a:r>
                        <a:rPr lang="el-GR" dirty="0"/>
                        <a:t>Κριτήριο</a:t>
                      </a:r>
                      <a:r>
                        <a:rPr lang="el-GR" baseline="0" dirty="0"/>
                        <a:t> </a:t>
                      </a:r>
                      <a:endParaRPr lang="en-GB" dirty="0"/>
                    </a:p>
                  </a:txBody>
                  <a:tcPr/>
                </a:tc>
                <a:tc>
                  <a:txBody>
                    <a:bodyPr/>
                    <a:lstStyle/>
                    <a:p>
                      <a:r>
                        <a:rPr lang="el-GR" dirty="0"/>
                        <a:t>Ανώτατη</a:t>
                      </a:r>
                      <a:r>
                        <a:rPr lang="el-GR" baseline="0" dirty="0"/>
                        <a:t> βαθμολογία</a:t>
                      </a:r>
                      <a:endParaRPr lang="en-GB" dirty="0"/>
                    </a:p>
                  </a:txBody>
                  <a:tcPr/>
                </a:tc>
                <a:extLst>
                  <a:ext uri="{0D108BD9-81ED-4DB2-BD59-A6C34878D82A}">
                    <a16:rowId xmlns:a16="http://schemas.microsoft.com/office/drawing/2014/main" val="3156210379"/>
                  </a:ext>
                </a:extLst>
              </a:tr>
              <a:tr h="357525">
                <a:tc>
                  <a:txBody>
                    <a:bodyPr/>
                    <a:lstStyle/>
                    <a:p>
                      <a:r>
                        <a:rPr lang="en-GB" dirty="0"/>
                        <a:t>Relevance of the Project</a:t>
                      </a:r>
                    </a:p>
                  </a:txBody>
                  <a:tcPr/>
                </a:tc>
                <a:tc>
                  <a:txBody>
                    <a:bodyPr/>
                    <a:lstStyle/>
                    <a:p>
                      <a:r>
                        <a:rPr lang="en-GB" dirty="0"/>
                        <a:t>30</a:t>
                      </a:r>
                    </a:p>
                  </a:txBody>
                  <a:tcPr/>
                </a:tc>
                <a:extLst>
                  <a:ext uri="{0D108BD9-81ED-4DB2-BD59-A6C34878D82A}">
                    <a16:rowId xmlns:a16="http://schemas.microsoft.com/office/drawing/2014/main" val="4122556208"/>
                  </a:ext>
                </a:extLst>
              </a:tr>
              <a:tr h="617098">
                <a:tc>
                  <a:txBody>
                    <a:bodyPr/>
                    <a:lstStyle/>
                    <a:p>
                      <a:r>
                        <a:rPr lang="en-GB" dirty="0"/>
                        <a:t>Quality of the Project</a:t>
                      </a:r>
                      <a:r>
                        <a:rPr lang="en-GB" baseline="0" dirty="0"/>
                        <a:t> Design and Implementation</a:t>
                      </a:r>
                      <a:endParaRPr lang="en-GB" dirty="0"/>
                    </a:p>
                  </a:txBody>
                  <a:tcPr/>
                </a:tc>
                <a:tc>
                  <a:txBody>
                    <a:bodyPr/>
                    <a:lstStyle/>
                    <a:p>
                      <a:r>
                        <a:rPr lang="el-GR" dirty="0"/>
                        <a:t>30</a:t>
                      </a:r>
                      <a:endParaRPr lang="en-GB" dirty="0"/>
                    </a:p>
                  </a:txBody>
                  <a:tcPr/>
                </a:tc>
                <a:extLst>
                  <a:ext uri="{0D108BD9-81ED-4DB2-BD59-A6C34878D82A}">
                    <a16:rowId xmlns:a16="http://schemas.microsoft.com/office/drawing/2014/main" val="788448222"/>
                  </a:ext>
                </a:extLst>
              </a:tr>
              <a:tr h="617098">
                <a:tc>
                  <a:txBody>
                    <a:bodyPr/>
                    <a:lstStyle/>
                    <a:p>
                      <a:r>
                        <a:rPr lang="en-GB" dirty="0"/>
                        <a:t>Quality of the partnership and cooperation arrangements </a:t>
                      </a:r>
                    </a:p>
                  </a:txBody>
                  <a:tcPr/>
                </a:tc>
                <a:tc>
                  <a:txBody>
                    <a:bodyPr/>
                    <a:lstStyle/>
                    <a:p>
                      <a:r>
                        <a:rPr lang="en-GB" dirty="0"/>
                        <a:t>20</a:t>
                      </a:r>
                    </a:p>
                  </a:txBody>
                  <a:tcPr/>
                </a:tc>
                <a:extLst>
                  <a:ext uri="{0D108BD9-81ED-4DB2-BD59-A6C34878D82A}">
                    <a16:rowId xmlns:a16="http://schemas.microsoft.com/office/drawing/2014/main" val="727585435"/>
                  </a:ext>
                </a:extLst>
              </a:tr>
              <a:tr h="357525">
                <a:tc>
                  <a:txBody>
                    <a:bodyPr/>
                    <a:lstStyle/>
                    <a:p>
                      <a:r>
                        <a:rPr lang="en-GB" dirty="0"/>
                        <a:t>Impact</a:t>
                      </a:r>
                    </a:p>
                  </a:txBody>
                  <a:tcPr/>
                </a:tc>
                <a:tc>
                  <a:txBody>
                    <a:bodyPr/>
                    <a:lstStyle/>
                    <a:p>
                      <a:r>
                        <a:rPr lang="el-GR" dirty="0"/>
                        <a:t>2</a:t>
                      </a:r>
                      <a:r>
                        <a:rPr lang="en-GB" dirty="0"/>
                        <a:t>0</a:t>
                      </a:r>
                    </a:p>
                  </a:txBody>
                  <a:tcPr/>
                </a:tc>
                <a:extLst>
                  <a:ext uri="{0D108BD9-81ED-4DB2-BD59-A6C34878D82A}">
                    <a16:rowId xmlns:a16="http://schemas.microsoft.com/office/drawing/2014/main" val="1800669881"/>
                  </a:ext>
                </a:extLst>
              </a:tr>
              <a:tr h="357525">
                <a:tc>
                  <a:txBody>
                    <a:bodyPr/>
                    <a:lstStyle/>
                    <a:p>
                      <a:r>
                        <a:rPr lang="en-GB" b="1" dirty="0"/>
                        <a:t>TOTAL</a:t>
                      </a:r>
                    </a:p>
                  </a:txBody>
                  <a:tcPr/>
                </a:tc>
                <a:tc>
                  <a:txBody>
                    <a:bodyPr/>
                    <a:lstStyle/>
                    <a:p>
                      <a:r>
                        <a:rPr lang="en-GB" b="1" dirty="0"/>
                        <a:t>100</a:t>
                      </a:r>
                    </a:p>
                  </a:txBody>
                  <a:tcPr/>
                </a:tc>
                <a:extLst>
                  <a:ext uri="{0D108BD9-81ED-4DB2-BD59-A6C34878D82A}">
                    <a16:rowId xmlns:a16="http://schemas.microsoft.com/office/drawing/2014/main" val="4246721442"/>
                  </a:ext>
                </a:extLst>
              </a:tr>
            </a:tbl>
          </a:graphicData>
        </a:graphic>
      </p:graphicFrame>
      <p:sp>
        <p:nvSpPr>
          <p:cNvPr id="17" name="Rectangle 16"/>
          <p:cNvSpPr/>
          <p:nvPr/>
        </p:nvSpPr>
        <p:spPr>
          <a:xfrm>
            <a:off x="232174" y="4581128"/>
            <a:ext cx="8640960" cy="1169551"/>
          </a:xfrm>
          <a:prstGeom prst="rect">
            <a:avLst/>
          </a:prstGeom>
        </p:spPr>
        <p:txBody>
          <a:bodyPr wrap="square">
            <a:spAutoFit/>
          </a:bodyPr>
          <a:lstStyle/>
          <a:p>
            <a:pPr marL="285750" indent="-285750">
              <a:buFont typeface="Wingdings" panose="05000000000000000000" pitchFamily="2" charset="2"/>
              <a:buChar char="q"/>
            </a:pPr>
            <a:r>
              <a:rPr lang="el-GR" u="sng" dirty="0"/>
              <a:t>Για να δικαιούται ένα Σχέδιο να ληφθεί υπόψη για επιχορήγηση, πρέπει να πληροί και τα δύο ακόλουθα κριτήρια</a:t>
            </a:r>
            <a:r>
              <a:rPr lang="el-GR" dirty="0"/>
              <a:t>:</a:t>
            </a:r>
          </a:p>
          <a:p>
            <a:pPr marL="285750" indent="-285750">
              <a:buFont typeface="Wingdings" panose="05000000000000000000" pitchFamily="2" charset="2"/>
              <a:buChar char="§"/>
            </a:pPr>
            <a:r>
              <a:rPr lang="el-GR" sz="1700" dirty="0"/>
              <a:t>Να έχει εξασφαλίσει </a:t>
            </a:r>
            <a:r>
              <a:rPr lang="el-GR" sz="1700" b="1" dirty="0"/>
              <a:t>τουλάχιστον 60 μονάδες στο σύνολο</a:t>
            </a:r>
            <a:endParaRPr lang="el-GR" sz="1700" dirty="0"/>
          </a:p>
          <a:p>
            <a:pPr marL="285750" indent="-285750">
              <a:buFont typeface="Wingdings" panose="05000000000000000000" pitchFamily="2" charset="2"/>
              <a:buChar char="§"/>
            </a:pPr>
            <a:r>
              <a:rPr lang="el-GR" sz="1700" dirty="0"/>
              <a:t>Να έχει εξασφαλίσει </a:t>
            </a:r>
            <a:r>
              <a:rPr lang="el-GR" sz="1700" b="1" dirty="0"/>
              <a:t>τουλάχιστον τη μισή βαθμολογία σε κάθε κριτήριο</a:t>
            </a:r>
          </a:p>
        </p:txBody>
      </p:sp>
    </p:spTree>
    <p:extLst>
      <p:ext uri="{BB962C8B-B14F-4D97-AF65-F5344CB8AC3E}">
        <p14:creationId xmlns:p14="http://schemas.microsoft.com/office/powerpoint/2010/main" val="29765488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0"/>
            <a:ext cx="8064896" cy="973027"/>
          </a:xfrm>
          <a:prstGeom prst="rect">
            <a:avLst/>
          </a:prstGeom>
        </p:spPr>
        <p:txBody>
          <a:bodyPr vert="horz" lIns="91440" tIns="45720" rIns="91440" bIns="45720" rtlCol="0" anchor="ctr">
            <a:noAutofit/>
          </a:bodyPr>
          <a:lstStyle/>
          <a:p>
            <a:pPr algn="ctr"/>
            <a:r>
              <a:rPr lang="el-GR" sz="2800" b="1" dirty="0">
                <a:solidFill>
                  <a:srgbClr val="0070C0"/>
                </a:solidFill>
                <a:latin typeface="Century Gothic" panose="020B0502020202020204" pitchFamily="34" charset="0"/>
              </a:rPr>
              <a:t>Αξιολόγηση Σχεδίων</a:t>
            </a:r>
            <a:endParaRPr lang="en-US" sz="2800" b="1" dirty="0">
              <a:solidFill>
                <a:srgbClr val="0070C0"/>
              </a:solidFill>
              <a:latin typeface="Century Gothic" panose="020B0502020202020204" pitchFamily="34" charset="0"/>
            </a:endParaRPr>
          </a:p>
          <a:p>
            <a:pPr algn="ctr"/>
            <a:r>
              <a:rPr lang="el-GR" sz="2600" b="1" dirty="0">
                <a:solidFill>
                  <a:srgbClr val="0070C0"/>
                </a:solidFill>
                <a:latin typeface="Century Gothic" panose="020B0502020202020204" pitchFamily="34" charset="0"/>
              </a:rPr>
              <a:t>Διαδικασία Αξιολόγησης</a:t>
            </a:r>
          </a:p>
        </p:txBody>
      </p:sp>
      <p:sp>
        <p:nvSpPr>
          <p:cNvPr id="3" name="TextBox 2"/>
          <p:cNvSpPr txBox="1"/>
          <p:nvPr/>
        </p:nvSpPr>
        <p:spPr>
          <a:xfrm>
            <a:off x="34406" y="1052736"/>
            <a:ext cx="9036496" cy="8171468"/>
          </a:xfrm>
          <a:prstGeom prst="rect">
            <a:avLst/>
          </a:prstGeom>
          <a:noFill/>
        </p:spPr>
        <p:txBody>
          <a:bodyPr wrap="square" rtlCol="0">
            <a:spAutoFit/>
          </a:bodyPr>
          <a:lstStyle/>
          <a:p>
            <a:pPr marL="285750" indent="-285750">
              <a:buFont typeface="Wingdings" panose="05000000000000000000" pitchFamily="2" charset="2"/>
              <a:buChar char="§"/>
            </a:pPr>
            <a:r>
              <a:rPr lang="el-GR" sz="1600" dirty="0"/>
              <a:t>Εφόσον μία αίτηση κριθεί ως επιλέξιμη, βάσει των κριτηρίων </a:t>
            </a:r>
            <a:r>
              <a:rPr lang="el-GR" sz="1600" dirty="0" err="1"/>
              <a:t>επιλεξιμότητας</a:t>
            </a:r>
            <a:r>
              <a:rPr lang="el-GR" sz="1600" dirty="0"/>
              <a:t>, περνά στο στάδιο της αξιολόγησης. Η αξιολόγηση γίνεται συνήθως από ανεξάρτητους </a:t>
            </a:r>
            <a:r>
              <a:rPr lang="el-GR" sz="1600" dirty="0" err="1"/>
              <a:t>αξιολογητές</a:t>
            </a:r>
            <a:r>
              <a:rPr lang="el-GR" sz="1600" dirty="0"/>
              <a:t> (εκτός της Εθνικής Υπηρεσίας), που ορίζονται από την Εθνική Υπηρεσία. Η αξιολόγηση γίνεται στη βάση οδηγιών που παρέχονται από την ΕΕ.</a:t>
            </a:r>
          </a:p>
          <a:p>
            <a:pPr>
              <a:buClr>
                <a:srgbClr val="01A6C7"/>
              </a:buClr>
            </a:pPr>
            <a:endParaRPr lang="el-GR" sz="1400" dirty="0"/>
          </a:p>
          <a:p>
            <a:pPr marL="285750" indent="-285750">
              <a:buFont typeface="Wingdings" panose="05000000000000000000" pitchFamily="2" charset="2"/>
              <a:buChar char="§"/>
            </a:pPr>
            <a:r>
              <a:rPr lang="el-GR" sz="1600" dirty="0"/>
              <a:t>Παράλληλα, διεξάγονται οι έλεγχοι πολλαπλής και διπλής χρηματοδότησης, ούτως ώστε να αποφευχθεί η χρηματοδότηση του ίδιου Σχεδίου εις διπλούν.</a:t>
            </a:r>
          </a:p>
          <a:p>
            <a:pPr>
              <a:buClr>
                <a:srgbClr val="01A6C7"/>
              </a:buClr>
            </a:pPr>
            <a:endParaRPr lang="el-GR" sz="1400" dirty="0"/>
          </a:p>
          <a:p>
            <a:pPr marL="285750" indent="-285750">
              <a:buFont typeface="Wingdings" panose="05000000000000000000" pitchFamily="2" charset="2"/>
              <a:buChar char="§"/>
            </a:pPr>
            <a:r>
              <a:rPr lang="el-GR" sz="1600" dirty="0"/>
              <a:t>Οι αιτήσεις που τελικά θα λάβουν επιχορήγηση επιλέγονται από ανεξάρτητη Επιτροπή Αξιολόγησης, η οποία διορίζεται από την Εθνική Υπηρεσία. Η Επιτροπή λαμβάνει κυρίως υπόψη της τη βαθμολογική κατάταξη των Σχεδίων και εκτελεί τις εργασίες της υπό τον συντονισμό της Εθνικής Υπηρεσίας</a:t>
            </a:r>
          </a:p>
          <a:p>
            <a:pPr>
              <a:buClr>
                <a:srgbClr val="01A6C7"/>
              </a:buClr>
            </a:pPr>
            <a:endParaRPr lang="el-GR" sz="1400" dirty="0"/>
          </a:p>
          <a:p>
            <a:pPr marL="285750" indent="-285750">
              <a:buFont typeface="Wingdings" panose="05000000000000000000" pitchFamily="2" charset="2"/>
              <a:buChar char="§"/>
            </a:pPr>
            <a:r>
              <a:rPr lang="el-GR" sz="1600" dirty="0"/>
              <a:t>Υπάρχει ξεχωριστό κονδύλι και ξεχωριστή κατάταξη αιτήσεων για τις αιτήσεις κάθε τομέα και Δράσης (ξεχωριστοί κατάλογοι για κάθε είδος Σύμπραξης)</a:t>
            </a:r>
          </a:p>
          <a:p>
            <a:pPr>
              <a:buClr>
                <a:srgbClr val="01A6C7"/>
              </a:buClr>
            </a:pPr>
            <a:endParaRPr lang="el-GR" sz="1400" dirty="0">
              <a:sym typeface="Wingdings" panose="05000000000000000000" pitchFamily="2" charset="2"/>
            </a:endParaRPr>
          </a:p>
          <a:p>
            <a:pPr marL="285750" indent="-285750">
              <a:buFont typeface="Wingdings" panose="05000000000000000000" pitchFamily="2" charset="2"/>
              <a:buChar char="§"/>
            </a:pPr>
            <a:r>
              <a:rPr lang="el-GR" sz="1600" dirty="0">
                <a:sym typeface="Wingdings" panose="05000000000000000000" pitchFamily="2" charset="2"/>
              </a:rPr>
              <a:t>Οι επιλέξιμες αιτήσεις που δεν εγκρίνονται για επιχορήγηση είτε μπαίνουν σε </a:t>
            </a:r>
          </a:p>
          <a:p>
            <a:r>
              <a:rPr lang="el-GR" sz="1600" dirty="0">
                <a:sym typeface="Wingdings" panose="05000000000000000000" pitchFamily="2" charset="2"/>
              </a:rPr>
              <a:t>      κατάλογο αναμονής είτε απορρίπτονται λόγω χαμηλής ποιότητας</a:t>
            </a:r>
          </a:p>
          <a:p>
            <a:endParaRPr lang="el-GR" sz="1400" dirty="0">
              <a:sym typeface="Wingdings" panose="05000000000000000000" pitchFamily="2" charset="2"/>
            </a:endParaRPr>
          </a:p>
          <a:p>
            <a:pPr marL="285750" indent="-285750">
              <a:buFont typeface="Wingdings" panose="05000000000000000000" pitchFamily="2" charset="2"/>
              <a:buChar char="§"/>
            </a:pPr>
            <a:r>
              <a:rPr lang="el-GR" sz="1600" dirty="0">
                <a:sym typeface="Wingdings" panose="05000000000000000000" pitchFamily="2" charset="2"/>
              </a:rPr>
              <a:t>Η αιτούμενη επιχορήγηση δεν μπορεί να μειωθεί στο στάδιο έγκρισης μίας πρότασης, </a:t>
            </a:r>
          </a:p>
          <a:p>
            <a:r>
              <a:rPr lang="el-GR" sz="1600" dirty="0">
                <a:sym typeface="Wingdings" panose="05000000000000000000" pitchFamily="2" charset="2"/>
              </a:rPr>
              <a:t>      μπορεί όμως το Σχέδιο να κριθεί ως μη αποδοτικό οικονομικά, λαμβάνοντας χαμηλή </a:t>
            </a:r>
          </a:p>
          <a:p>
            <a:r>
              <a:rPr lang="el-GR" sz="1600" dirty="0">
                <a:sym typeface="Wingdings" panose="05000000000000000000" pitchFamily="2" charset="2"/>
              </a:rPr>
              <a:t>      βαθμολογία </a:t>
            </a:r>
          </a:p>
          <a:p>
            <a:pPr>
              <a:buClr>
                <a:srgbClr val="01A6C7"/>
              </a:buClr>
            </a:pPr>
            <a:endParaRPr lang="el-GR" sz="1000" dirty="0">
              <a:sym typeface="Wingdings" panose="05000000000000000000" pitchFamily="2" charset="2"/>
            </a:endParaRPr>
          </a:p>
          <a:p>
            <a:pPr>
              <a:buClr>
                <a:srgbClr val="01A6C7"/>
              </a:buClr>
            </a:pPr>
            <a:endParaRPr lang="el-GR" sz="1700"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spTree>
    <p:extLst>
      <p:ext uri="{BB962C8B-B14F-4D97-AF65-F5344CB8AC3E}">
        <p14:creationId xmlns:p14="http://schemas.microsoft.com/office/powerpoint/2010/main" val="4037962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13115"/>
            <a:ext cx="8064896" cy="895605"/>
          </a:xfrm>
          <a:prstGeom prst="rect">
            <a:avLst/>
          </a:prstGeom>
        </p:spPr>
        <p:txBody>
          <a:bodyPr vert="horz" lIns="91440" tIns="45720" rIns="91440" bIns="45720" rtlCol="0" anchor="ctr">
            <a:noAutofit/>
          </a:bodyPr>
          <a:lstStyle/>
          <a:p>
            <a:pPr algn="ctr"/>
            <a:r>
              <a:rPr lang="el-GR" sz="2800" b="1" dirty="0">
                <a:solidFill>
                  <a:srgbClr val="0070C0"/>
                </a:solidFill>
                <a:latin typeface="Century Gothic" panose="020B0502020202020204" pitchFamily="34" charset="0"/>
              </a:rPr>
              <a:t>Αξιολόγηση Σχεδίων</a:t>
            </a:r>
            <a:endParaRPr lang="en-US" sz="2800" b="1" dirty="0">
              <a:solidFill>
                <a:srgbClr val="0070C0"/>
              </a:solidFill>
              <a:latin typeface="Century Gothic" panose="020B0502020202020204" pitchFamily="34" charset="0"/>
            </a:endParaRPr>
          </a:p>
          <a:p>
            <a:pPr algn="ctr"/>
            <a:r>
              <a:rPr lang="el-GR" sz="2600" b="1" dirty="0">
                <a:solidFill>
                  <a:srgbClr val="0070C0"/>
                </a:solidFill>
                <a:latin typeface="Century Gothic" panose="020B0502020202020204" pitchFamily="34" charset="0"/>
              </a:rPr>
              <a:t>Χρήσιμες Συμβουλές</a:t>
            </a:r>
            <a:r>
              <a:rPr lang="en-GB" sz="2600" b="1" dirty="0">
                <a:solidFill>
                  <a:srgbClr val="0070C0"/>
                </a:solidFill>
                <a:latin typeface="Century Gothic" panose="020B0502020202020204" pitchFamily="34" charset="0"/>
              </a:rPr>
              <a:t> (1/2)</a:t>
            </a:r>
            <a:endParaRPr lang="el-GR" sz="2600" b="1" dirty="0">
              <a:solidFill>
                <a:srgbClr val="0070C0"/>
              </a:solidFill>
              <a:latin typeface="Century Gothic" panose="020B0502020202020204" pitchFamily="34" charset="0"/>
            </a:endParaRPr>
          </a:p>
        </p:txBody>
      </p:sp>
      <p:sp>
        <p:nvSpPr>
          <p:cNvPr id="3" name="TextBox 2"/>
          <p:cNvSpPr txBox="1"/>
          <p:nvPr/>
        </p:nvSpPr>
        <p:spPr>
          <a:xfrm>
            <a:off x="0" y="1340768"/>
            <a:ext cx="8899579" cy="8048357"/>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Καταλήξτε στους εταίρους της Σύμπραξης και ξεκινήστε να συμπληρώνετε την αίτηση έγκαιρα</a:t>
            </a:r>
            <a:endParaRPr lang="en-GB" dirty="0"/>
          </a:p>
          <a:p>
            <a:pPr algn="just"/>
            <a:endParaRPr lang="en-GB" dirty="0"/>
          </a:p>
          <a:p>
            <a:pPr marL="285750" indent="-285750" algn="just">
              <a:buFont typeface="Wingdings" panose="05000000000000000000" pitchFamily="2" charset="2"/>
              <a:buChar char="§"/>
            </a:pPr>
            <a:r>
              <a:rPr lang="el-GR" dirty="0"/>
              <a:t>Είναι καλό να συμπεριλαμβάνεται σε κάθε Σύμπραξη ένας τουλάχιστον εταίρος που να έχει εμπειρία σχετικά με την υποβολή και διαχείριση Σχεδίων ΒΔ2</a:t>
            </a:r>
            <a:endParaRPr lang="en-GB" dirty="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l-GR" dirty="0"/>
              <a:t>Εάν είσαστε νεοεισερχόμενος οργανισμός στη ΒΔ2 και προτίθεστε να αναλάβετε τον συντονιστικό ρόλο της Σύμπραξης, σιγουρευτείτε ότι έχετε την απαιτούμενη ικανότητα για την διεκπεραίωση των καθηκόντων του ρόλου αυτού (</a:t>
            </a:r>
            <a:r>
              <a:rPr lang="en-GB" dirty="0"/>
              <a:t>“operational and financial capacity”</a:t>
            </a:r>
            <a:r>
              <a:rPr lang="el-GR" dirty="0"/>
              <a:t>)</a:t>
            </a:r>
            <a:endParaRPr lang="en-GB" dirty="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l-GR" dirty="0"/>
              <a:t>Φροντίστε η πρόταση να περιλαμβάνει τον πιο κατάλληλο συνδυασμό </a:t>
            </a:r>
            <a:endParaRPr lang="en-GB" dirty="0"/>
          </a:p>
          <a:p>
            <a:pPr algn="just"/>
            <a:r>
              <a:rPr lang="en-GB" dirty="0"/>
              <a:t>     </a:t>
            </a:r>
            <a:r>
              <a:rPr lang="el-GR" dirty="0"/>
              <a:t>οργανισμών, που να προέρχονται από ένα ευρύ φάσμα τομέων, για την επίτευξη </a:t>
            </a:r>
            <a:endParaRPr lang="en-GB" dirty="0"/>
          </a:p>
          <a:p>
            <a:pPr algn="just"/>
            <a:r>
              <a:rPr lang="en-GB" dirty="0"/>
              <a:t>     </a:t>
            </a:r>
            <a:r>
              <a:rPr lang="el-GR" dirty="0"/>
              <a:t>των</a:t>
            </a:r>
            <a:r>
              <a:rPr lang="en-GB" dirty="0"/>
              <a:t> </a:t>
            </a:r>
            <a:r>
              <a:rPr lang="el-GR" dirty="0"/>
              <a:t>στόχων του Σχεδίου</a:t>
            </a:r>
          </a:p>
          <a:p>
            <a:pPr algn="just"/>
            <a:endParaRPr lang="el-GR" dirty="0"/>
          </a:p>
          <a:p>
            <a:pPr marL="285750" indent="-285750" algn="just">
              <a:buFont typeface="Wingdings" panose="05000000000000000000" pitchFamily="2" charset="2"/>
              <a:buChar char="§"/>
            </a:pPr>
            <a:r>
              <a:rPr lang="el-GR" dirty="0"/>
              <a:t>Φροντίστε η πρόταση να περιλαμβάνει ισορροπημένη κατανομή εργασίας </a:t>
            </a:r>
          </a:p>
          <a:p>
            <a:pPr algn="just"/>
            <a:r>
              <a:rPr lang="el-GR" dirty="0"/>
              <a:t>      μεταξύ των εταίρων, ούτως ώστε η υλοποίησή της να είναι εφικτή</a:t>
            </a:r>
          </a:p>
          <a:p>
            <a:pPr>
              <a:buClr>
                <a:srgbClr val="01A6C7"/>
              </a:buClr>
            </a:pPr>
            <a:endParaRPr lang="el-GR" dirty="0"/>
          </a:p>
          <a:p>
            <a:pPr marL="285750" indent="-285750">
              <a:buClr>
                <a:srgbClr val="01A6C7"/>
              </a:buClr>
              <a:buFont typeface="Wingdings" panose="05000000000000000000" pitchFamily="2" charset="2"/>
              <a:buChar char="ü"/>
            </a:pPr>
            <a:endParaRPr lang="el-GR" sz="1300" dirty="0"/>
          </a:p>
          <a:p>
            <a:pPr marL="285750" indent="-285750">
              <a:buClr>
                <a:srgbClr val="01A6C7"/>
              </a:buClr>
              <a:buFont typeface="Wingdings" panose="05000000000000000000" pitchFamily="2" charset="2"/>
              <a:buChar char="ü"/>
            </a:pPr>
            <a:endParaRPr lang="el-GR"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pic>
        <p:nvPicPr>
          <p:cNvPr id="5" name="Picture 4">
            <a:extLst>
              <a:ext uri="{FF2B5EF4-FFF2-40B4-BE49-F238E27FC236}">
                <a16:creationId xmlns:a16="http://schemas.microsoft.com/office/drawing/2014/main" id="{576EDC77-2DE7-4F6B-BB80-4DE34675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6856"/>
            <a:ext cx="1450218" cy="1067888"/>
          </a:xfrm>
          <a:prstGeom prst="rect">
            <a:avLst/>
          </a:prstGeom>
        </p:spPr>
      </p:pic>
    </p:spTree>
    <p:extLst>
      <p:ext uri="{BB962C8B-B14F-4D97-AF65-F5344CB8AC3E}">
        <p14:creationId xmlns:p14="http://schemas.microsoft.com/office/powerpoint/2010/main" val="825999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14817</TotalTime>
  <Words>7945</Words>
  <Application>Microsoft Office PowerPoint</Application>
  <PresentationFormat>On-screen Show (4:3)</PresentationFormat>
  <Paragraphs>1139</Paragraphs>
  <Slides>103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-apple-system</vt: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ORS – Απαιτούμενα έντυπα </vt:lpstr>
      <vt:lpstr>PowerPoint Presentation</vt:lpstr>
      <vt:lpstr>PowerPoint Presentation</vt:lpstr>
      <vt:lpstr>Erasmus+ and European Solidarity Corps Platform (EESCP)</vt:lpstr>
      <vt:lpstr>ΑΡΧΙΚΗ ΣΕΛΙΔΑ EESCP (1/2) – TOP MENU </vt:lpstr>
      <vt:lpstr>ΑΡΧΙΚΗ ΣΕΛΙΔΑ EESCP (2/2) – ΚΥΡΙΩΣ ΜΕΝΟΥ</vt:lpstr>
      <vt:lpstr>ΠΡΟΣΒΑΣΗ ΣΤΗΝ ΠΛΑΤΦΟΡΜΑ EESCP </vt:lpstr>
      <vt:lpstr>ΚΥΡΙΩΣ ΜΕΝΟΥ – OPPORTUNITIES (1/3)</vt:lpstr>
      <vt:lpstr>ΚΥΡΙΩΣ ΜΕΝΟΥ – OPPORTUNITIES (2/3)</vt:lpstr>
      <vt:lpstr>ΚΥΡΙΩΣ ΜΕΝΟΥ – OPPORTUNITIES (3/3)</vt:lpstr>
      <vt:lpstr>ΚΥΡΙΩΣ ΜΕΝΟΥ – APPLICATIONS (1/13) My applications</vt:lpstr>
      <vt:lpstr>ΚΥΡΙΩΣ ΜΕΝΟΥ – APPLICATIONS (2/13) My applications</vt:lpstr>
      <vt:lpstr>ΚΥΡΙΩΣ ΜΕΝΟΥ – APPLICATIONS (3/13) My applications – Search and Filter Panel</vt:lpstr>
      <vt:lpstr>ΚΥΡΙΩΣ ΜΕΝΟΥ – APPLICATIONS (4/13) My applications – Kάρτα Σχεδίου</vt:lpstr>
      <vt:lpstr>PowerPoint Presentation</vt:lpstr>
      <vt:lpstr>ΚΥΡΙΩΣ ΜΕΝΟΥ – APPLICATIONS (6/13) My applications – Επεξεργασία Αίτησης</vt:lpstr>
      <vt:lpstr>ΚΥΡΙΩΣ ΜΕΝΟΥ – APPLICATIONS (7/13) My applications – Επεξεργασία Αίτησης</vt:lpstr>
      <vt:lpstr>ΚΥΡΙΩΣ ΜΕΝΟΥ – APPLICATIONS (8/13) My applications – Υποβολή Αίτησης</vt:lpstr>
      <vt:lpstr>ΚΥΡΙΩΣ ΜΕΝΟΥ – APPLICATIONS (9/13) My applications – Διαγραφή Αίτησης</vt:lpstr>
      <vt:lpstr>ΚΥΡΙΩΣ ΜΕΝΟΥ – APPLICATIONS (10/13) My applications – Sharing application</vt:lpstr>
      <vt:lpstr>ΚΥΡΙΩΣ ΜΕΝΟΥ – APPLICATIONS (11/13) My Contacts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Niki Georgiou</cp:lastModifiedBy>
  <cp:revision>2703</cp:revision>
  <cp:lastPrinted>2021-04-11T15:29:41Z</cp:lastPrinted>
  <dcterms:created xsi:type="dcterms:W3CDTF">2017-01-13T12:48:53Z</dcterms:created>
  <dcterms:modified xsi:type="dcterms:W3CDTF">2024-12-09T09:23:45Z</dcterms:modified>
</cp:coreProperties>
</file>